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37" r:id="rId2"/>
    <p:sldId id="644" r:id="rId3"/>
    <p:sldId id="369" r:id="rId4"/>
    <p:sldId id="715" r:id="rId5"/>
    <p:sldId id="714" r:id="rId6"/>
    <p:sldId id="681" r:id="rId7"/>
    <p:sldId id="594" r:id="rId8"/>
    <p:sldId id="721" r:id="rId9"/>
    <p:sldId id="698" r:id="rId10"/>
    <p:sldId id="716" r:id="rId11"/>
    <p:sldId id="717" r:id="rId12"/>
    <p:sldId id="718" r:id="rId13"/>
    <p:sldId id="7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83671" autoAdjust="0"/>
  </p:normalViewPr>
  <p:slideViewPr>
    <p:cSldViewPr snapToGrid="0" showGuides="1">
      <p:cViewPr varScale="1">
        <p:scale>
          <a:sx n="60" d="100"/>
          <a:sy n="60" d="100"/>
        </p:scale>
        <p:origin x="128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52ACD-05CE-41E8-89E3-60C4E27A9B3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C346A-847E-4A1D-92D3-44223B8BD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 NIDDK-funded investigators and provide examples of how this helps strengthen NIDDK’s data ecosystem and accelerate medical breakthroughs</a:t>
            </a:r>
          </a:p>
          <a:p>
            <a:r>
              <a:rPr lang="en-US" dirty="0" err="1"/>
              <a:t>Xujing</a:t>
            </a:r>
            <a:r>
              <a:rPr lang="en-US" dirty="0"/>
              <a:t>- no repository can be an </a:t>
            </a:r>
            <a:r>
              <a:rPr lang="en-US" dirty="0" err="1"/>
              <a:t>exoert</a:t>
            </a:r>
            <a:r>
              <a:rPr lang="en-US" dirty="0"/>
              <a:t>, </a:t>
            </a:r>
            <a:r>
              <a:rPr lang="en-US" dirty="0" err="1"/>
              <a:t>interoperabilitiy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CBEDA-5F8C-4E88-9FF3-65E50ED5548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3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mission: make genetics data accessible for non-experts</a:t>
            </a:r>
          </a:p>
          <a:p>
            <a:r>
              <a:rPr lang="en-US" dirty="0"/>
              <a:t>Oriented by scientific questions;</a:t>
            </a:r>
          </a:p>
          <a:p>
            <a:r>
              <a:rPr lang="en-US" dirty="0"/>
              <a:t>Federation with ah sister analysis pipeline which served results to the US node for the portal display – 12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26DA-25A9-B74D-B2B2-A58810D95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19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Al from an email outlining our proposal and our promise</a:t>
            </a:r>
          </a:p>
          <a:p>
            <a:r>
              <a:rPr lang="en-US" baseline="0" dirty="0"/>
              <a:t>Willingness was  </a:t>
            </a:r>
            <a:r>
              <a:rPr lang="en-US" baseline="0" dirty="0" err="1"/>
              <a:t>gravifying</a:t>
            </a:r>
            <a:r>
              <a:rPr lang="en-US" baseline="0" dirty="0"/>
              <a:t> and empowering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26DA-25A9-B74D-B2B2-A58810D95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2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sum stats and supported detailed phenotype information</a:t>
            </a:r>
          </a:p>
          <a:p>
            <a:r>
              <a:rPr lang="en-US" dirty="0"/>
              <a:t>WEX and WGS </a:t>
            </a:r>
          </a:p>
          <a:p>
            <a:r>
              <a:rPr lang="en-US" dirty="0"/>
              <a:t>Curated credible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A2A99-19AA-4CDE-8E7F-CFC07C3547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4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variant?</a:t>
            </a:r>
          </a:p>
          <a:p>
            <a:r>
              <a:rPr lang="en-US" dirty="0"/>
              <a:t>What is the regulatory effect &amp; in what tissue?</a:t>
            </a:r>
          </a:p>
          <a:p>
            <a:r>
              <a:rPr lang="en-US" dirty="0"/>
              <a:t>What is the gene?</a:t>
            </a:r>
          </a:p>
          <a:p>
            <a:r>
              <a:rPr lang="en-US" dirty="0"/>
              <a:t>What is the pathway?</a:t>
            </a:r>
          </a:p>
          <a:p>
            <a:r>
              <a:rPr lang="en-US" dirty="0"/>
              <a:t>What is the mechanism?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A2A99-19AA-4CDE-8E7F-CFC07C3547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14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346A-847E-4A1D-92D3-44223B8BD2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39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latin typeface="Arial Black" panose="020B0A04020102020204" pitchFamily="34" charset="0"/>
              </a:rPr>
              <a:t>Present integrated results based on scientific questions</a:t>
            </a:r>
            <a:endParaRPr lang="en-US" sz="90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326DA-25A9-B74D-B2B2-A58810D9547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3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346A-847E-4A1D-92D3-44223B8BD2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0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18F07-4A6D-B6AB-F461-47822F08D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61B36-D46B-1F60-891B-8EC755D32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26B6C-E2CD-DD2A-4570-6D622F91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2B7AA-96D5-8165-B637-65A736F0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6365C-3AA8-FEC8-7EA8-D2C59E97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1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02C9-6995-1E62-27DB-6E4E0FBC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3FDB3-8FC0-17E4-B781-AA89E1ED6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C58EA-95D6-0826-E08A-66B1D832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D01F8-BEBC-A225-8BA8-DF924CED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0BDD1-5510-F5C0-0B46-E2A016D6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2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EFD9B-1AEC-EE80-1E15-63E6B2BB2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D2255-1D38-2456-7286-E8E9767B0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E686-D9AF-1ED6-6501-F400198E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B01E-CF3C-BAE9-070D-1BA4BA7A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BD57-334D-E9C3-716A-ACC486A14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8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EC681-86D5-70FE-E8DD-0F0A6AD8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18359-D192-05A3-5D00-71FCDF785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CD382-6599-DFAA-65A2-30B6A802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EBF93-BF67-0A86-3CFB-1400CECE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6D5C5-ABE7-0810-B595-1EAB0E54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1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C433-041D-5C11-9C99-8CDF59D1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DE0D1-AD10-86AC-CCCC-6980B4DE6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3532A-4C29-E41C-730B-7A066E40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2BBC-8A4E-39B1-8A21-1CC447E5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1532-03D0-0D97-76D7-51BE2C8A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0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0CA1A-B282-D0DD-F3CA-0324A542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FB10-1CDD-6A0E-5CE0-D63861673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AB272-0AA9-E8F0-7114-9CCA4E6E0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E296B-26A8-C913-047D-AA6DA4A4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6F596-A661-B0A1-34FC-9E214BDD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C4EC4-DF24-C786-2265-8E15015D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8E57-9D8E-C0A7-94F5-F357A19C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31662-2D8C-81AC-2BEB-730901091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D1B50-D350-4281-1C24-D855B5D10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ECD8A-E4F9-B0CA-1D14-F7DD6E95C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280F1-152F-2EA5-0D36-2796C6EB6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FF234-B88B-A61E-4A43-C377A263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88784C-7AF7-0CA0-5A6D-30E850C0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071241-18C4-D83B-88F6-D4802792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B2E4-201F-7376-AF43-45F4ED40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E5EC76-077C-6952-E884-99678A2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8429F-4308-BBED-9310-50D2304F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48F05-9384-F715-1D25-C7ED845F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CC22A-9059-DA61-F216-23BB3278F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91010-ABAB-4D60-2EC5-052A7093C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14F5-7355-2464-0955-84161B00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68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E80F-4CC6-45B7-1F7D-49C5A6243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41725-0F52-9D09-CD8F-21E802A63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3B176-EFA8-22B4-B597-BEDD4072C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D45BF-1884-66F2-9559-1B88F436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5672F-A189-C755-F4B9-E8B07B93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77C33-7780-97BF-E905-53F63E9C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3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DEA-1F32-FB02-BA53-A3E54C2A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71F8B-4B27-F069-5ECC-674DD70A4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96FA7-4335-03B1-D2D6-A4BA2D11B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C029A-7849-DE8A-C4F9-35A7FA43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ACA0B-2565-62EF-600A-A92167E2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71F82-FA92-E15E-3309-2F8EBB7A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4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32545-5E8C-60F0-77B0-1C617A3C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53DB-7AE5-C677-9AD7-417553D58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BFFFF-4F70-C775-ED7A-B9439381D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5B256-6C4F-49B5-8802-23043B6E53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32CEE-891F-421C-B4D6-13A06AC9F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E8F5C-0E0F-26E7-DC65-A6A82B194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E4AA-7427-465D-A46A-439C426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hyperlink" Target="kp4cd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cmdkp.or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71.png"/><Relationship Id="rId21" Type="http://schemas.openxmlformats.org/officeDocument/2006/relationships/image" Target="../media/image85.png"/><Relationship Id="rId7" Type="http://schemas.openxmlformats.org/officeDocument/2006/relationships/image" Target="../media/image73.pn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75.png"/><Relationship Id="rId5" Type="http://schemas.openxmlformats.org/officeDocument/2006/relationships/image" Target="../media/image15.png"/><Relationship Id="rId15" Type="http://schemas.openxmlformats.org/officeDocument/2006/relationships/image" Target="../media/image79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83.png"/><Relationship Id="rId4" Type="http://schemas.openxmlformats.org/officeDocument/2006/relationships/image" Target="../media/image72.svg"/><Relationship Id="rId9" Type="http://schemas.openxmlformats.org/officeDocument/2006/relationships/image" Target="../media/image17.pn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6.svg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1.png"/><Relationship Id="rId3" Type="http://schemas.openxmlformats.org/officeDocument/2006/relationships/image" Target="../media/image49.png"/><Relationship Id="rId7" Type="http://schemas.openxmlformats.org/officeDocument/2006/relationships/image" Target="../media/image15.png"/><Relationship Id="rId12" Type="http://schemas.openxmlformats.org/officeDocument/2006/relationships/image" Target="../media/image5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svg"/><Relationship Id="rId10" Type="http://schemas.openxmlformats.org/officeDocument/2006/relationships/image" Target="../media/image54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4.sv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23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22.svg"/><Relationship Id="rId5" Type="http://schemas.openxmlformats.org/officeDocument/2006/relationships/image" Target="../media/image59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63.png"/><Relationship Id="rId9" Type="http://schemas.openxmlformats.org/officeDocument/2006/relationships/image" Target="../media/image64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038607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en-GB" sz="3600" i="1" dirty="0"/>
            </a:br>
            <a:endParaRPr lang="en-GB" sz="3600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5909" y="1290014"/>
            <a:ext cx="7247241" cy="3836789"/>
          </a:xfrm>
          <a:prstGeom prst="rect">
            <a:avLst/>
          </a:prstGeom>
        </p:spPr>
        <p:txBody>
          <a:bodyPr vert="horz" lIns="91436" tIns="45719" rIns="91436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  <a:p>
            <a:endParaRPr lang="en-US" sz="3600" dirty="0">
              <a:solidFill>
                <a:prstClr val="black"/>
              </a:solidFill>
            </a:endParaRPr>
          </a:p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Common Metabolic Diseases Knowledge Portal efforts to support &amp; strengthen NIDDK’s data ecosystem &amp; accelerate medical breakthroughs</a:t>
            </a:r>
          </a:p>
          <a:p>
            <a:r>
              <a:rPr lang="en-US" sz="3200" dirty="0">
                <a:solidFill>
                  <a:prstClr val="white">
                    <a:lumMod val="50000"/>
                  </a:prstClr>
                </a:solidFill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558" y="5363"/>
            <a:ext cx="761343" cy="81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UM-SP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62" y="21309"/>
            <a:ext cx="1002147" cy="852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1434" y="-21946"/>
            <a:ext cx="1672921" cy="631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52" y="234619"/>
            <a:ext cx="2435967" cy="348175"/>
          </a:xfrm>
          <a:prstGeom prst="rect">
            <a:avLst/>
          </a:prstGeom>
        </p:spPr>
      </p:pic>
      <p:pic>
        <p:nvPicPr>
          <p:cNvPr id="13" name="Picture 12" descr="Ebi_official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9" y="495517"/>
            <a:ext cx="1492502" cy="459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99" y="6095355"/>
            <a:ext cx="793260" cy="756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5150" y="6120772"/>
            <a:ext cx="740376" cy="7065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7207" y="6095353"/>
            <a:ext cx="793260" cy="7569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5851" y="6095353"/>
            <a:ext cx="793260" cy="756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3670" y="1655627"/>
            <a:ext cx="3592517" cy="35925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580" y="6101157"/>
            <a:ext cx="661050" cy="751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1074" y="3759"/>
            <a:ext cx="1598740" cy="79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6F2A8-6D63-BE1E-8915-02D182338BAB}"/>
              </a:ext>
            </a:extLst>
          </p:cNvPr>
          <p:cNvSpPr txBox="1"/>
          <p:nvPr/>
        </p:nvSpPr>
        <p:spPr>
          <a:xfrm>
            <a:off x="8313132" y="5746930"/>
            <a:ext cx="281359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20, 2023</a:t>
            </a:r>
          </a:p>
          <a:p>
            <a:pPr algn="ctr"/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Noël Burtt</a:t>
            </a:r>
          </a:p>
          <a:p>
            <a:pPr algn="ctr"/>
            <a:r>
              <a:rPr lang="en-US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cmdkp.org </a:t>
            </a:r>
            <a:r>
              <a:rPr lang="en-US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 action="ppaction://hlinkfile"/>
              </a:rPr>
              <a:t>kp4cd.org</a:t>
            </a:r>
            <a:endParaRPr lang="en-US" sz="2400" dirty="0">
              <a:solidFill>
                <a:prstClr val="black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39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1618-EDA6-5AD7-BB06-D0CD707A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46925-B3CC-B158-4016-7B1380E4E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5A03F-A7C7-0EEF-4414-168B125E2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25" y="0"/>
            <a:ext cx="11212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8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6366-FE2D-D816-E8B0-DA653AD8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1261E-F504-BBFF-6B27-21BBE0123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D3256-E650-1ABB-1C52-D971EB82D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846"/>
            <a:ext cx="12192000" cy="523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3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979D-ED63-5D7F-74B8-D8FB96D6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448C-1807-EC8B-23E8-4A4BA02C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442" y="574341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4AC6D-3BA4-7527-9F49-98EE3A1B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34"/>
            <a:ext cx="12192000" cy="5028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42556-4F63-9F95-CC9D-30AE453C2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631" y="2566798"/>
            <a:ext cx="8237622" cy="2779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B678-16D7-FE66-AE0B-106C90332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16" y="1220593"/>
            <a:ext cx="12192000" cy="55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AF2747-A438-9FC0-7A5C-2BFA5BAE304A}"/>
              </a:ext>
            </a:extLst>
          </p:cNvPr>
          <p:cNvSpPr txBox="1">
            <a:spLocks/>
          </p:cNvSpPr>
          <p:nvPr/>
        </p:nvSpPr>
        <p:spPr>
          <a:xfrm>
            <a:off x="1786710" y="583483"/>
            <a:ext cx="10534830" cy="7012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Maintenance equals Sustainability- keep it relevant 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Capitalize on the efforts of data repositories &amp; disease/domain specific resource- connect to create summary representations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Create cross- talk with other resources- human &amp; machine!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Create structure for sharing (2-way) - push-base rather than pull based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Allow resources to be computationally accessible – encourage user-define analyses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models for contribution &amp; incentives- build ambassadors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Orchestrate the community to develop scientific questions warranting data integration- amplifies every resource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Embrace generative AI tools - insist on human expert curation for presentation knowledge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Share &amp; educate- engage &amp; listen to your users</a:t>
            </a:r>
          </a:p>
        </p:txBody>
      </p:sp>
      <p:pic>
        <p:nvPicPr>
          <p:cNvPr id="11" name="Graphic 10" descr="Cloud Computing with solid fill">
            <a:extLst>
              <a:ext uri="{FF2B5EF4-FFF2-40B4-BE49-F238E27FC236}">
                <a16:creationId xmlns:a16="http://schemas.microsoft.com/office/drawing/2014/main" id="{2683A92E-A78B-1140-BD64-34B7AB569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690" y="2864646"/>
            <a:ext cx="914400" cy="914400"/>
          </a:xfrm>
          <a:prstGeom prst="rect">
            <a:avLst/>
          </a:prstGeom>
        </p:spPr>
      </p:pic>
      <p:pic>
        <p:nvPicPr>
          <p:cNvPr id="12" name="Graphic 11" descr="Handshake with solid fill">
            <a:extLst>
              <a:ext uri="{FF2B5EF4-FFF2-40B4-BE49-F238E27FC236}">
                <a16:creationId xmlns:a16="http://schemas.microsoft.com/office/drawing/2014/main" id="{63CC70AC-EDBF-4B4D-EFE0-8DC54DFDE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488" y="6003399"/>
            <a:ext cx="914400" cy="914400"/>
          </a:xfrm>
          <a:prstGeom prst="rect">
            <a:avLst/>
          </a:prstGeom>
        </p:spPr>
      </p:pic>
      <p:pic>
        <p:nvPicPr>
          <p:cNvPr id="13" name="Graphic 12" descr="Philanthropy with solid fill">
            <a:extLst>
              <a:ext uri="{FF2B5EF4-FFF2-40B4-BE49-F238E27FC236}">
                <a16:creationId xmlns:a16="http://schemas.microsoft.com/office/drawing/2014/main" id="{8AA8CBBA-0CE1-0D5C-D1D1-60E3B27002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800" y="3435329"/>
            <a:ext cx="914400" cy="914400"/>
          </a:xfrm>
          <a:prstGeom prst="rect">
            <a:avLst/>
          </a:prstGeom>
        </p:spPr>
      </p:pic>
      <p:pic>
        <p:nvPicPr>
          <p:cNvPr id="16" name="Graphic 15" descr="Viral with solid fill">
            <a:extLst>
              <a:ext uri="{FF2B5EF4-FFF2-40B4-BE49-F238E27FC236}">
                <a16:creationId xmlns:a16="http://schemas.microsoft.com/office/drawing/2014/main" id="{9A487AD5-42CC-CEA1-4396-BD6849917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1170" y="5237589"/>
            <a:ext cx="914400" cy="914400"/>
          </a:xfrm>
          <a:prstGeom prst="rect">
            <a:avLst/>
          </a:prstGeom>
        </p:spPr>
      </p:pic>
      <p:pic>
        <p:nvPicPr>
          <p:cNvPr id="18" name="Graphic 17" descr="Earth globe: Americas with solid fill">
            <a:extLst>
              <a:ext uri="{FF2B5EF4-FFF2-40B4-BE49-F238E27FC236}">
                <a16:creationId xmlns:a16="http://schemas.microsoft.com/office/drawing/2014/main" id="{A06A5A7A-50F2-B772-999F-7DCE11C291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4435" y="4036082"/>
            <a:ext cx="914400" cy="914400"/>
          </a:xfrm>
          <a:prstGeom prst="rect">
            <a:avLst/>
          </a:prstGeom>
        </p:spPr>
      </p:pic>
      <p:pic>
        <p:nvPicPr>
          <p:cNvPr id="24" name="Graphic 23" descr="Network with solid fill">
            <a:extLst>
              <a:ext uri="{FF2B5EF4-FFF2-40B4-BE49-F238E27FC236}">
                <a16:creationId xmlns:a16="http://schemas.microsoft.com/office/drawing/2014/main" id="{8D7135C7-A3C6-C36E-115A-87A8479BCC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530" y="2072696"/>
            <a:ext cx="914400" cy="914400"/>
          </a:xfrm>
          <a:prstGeom prst="rect">
            <a:avLst/>
          </a:prstGeom>
        </p:spPr>
      </p:pic>
      <p:pic>
        <p:nvPicPr>
          <p:cNvPr id="30" name="Graphic 29" descr="Shuffle with solid fill">
            <a:extLst>
              <a:ext uri="{FF2B5EF4-FFF2-40B4-BE49-F238E27FC236}">
                <a16:creationId xmlns:a16="http://schemas.microsoft.com/office/drawing/2014/main" id="{93E41057-04B6-4237-276B-9BB512A4AD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2310" y="1638296"/>
            <a:ext cx="815520" cy="815520"/>
          </a:xfrm>
          <a:prstGeom prst="rect">
            <a:avLst/>
          </a:prstGeom>
        </p:spPr>
      </p:pic>
      <p:pic>
        <p:nvPicPr>
          <p:cNvPr id="32" name="Graphic 31" descr="Flowchart with solid fill">
            <a:extLst>
              <a:ext uri="{FF2B5EF4-FFF2-40B4-BE49-F238E27FC236}">
                <a16:creationId xmlns:a16="http://schemas.microsoft.com/office/drawing/2014/main" id="{CF05D3C7-8D34-83D2-2F90-B5B3F455E6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768" y="960143"/>
            <a:ext cx="914400" cy="914400"/>
          </a:xfrm>
          <a:prstGeom prst="rect">
            <a:avLst/>
          </a:prstGeom>
        </p:spPr>
      </p:pic>
      <p:pic>
        <p:nvPicPr>
          <p:cNvPr id="34" name="Graphic 33" descr="Watering Plant with solid fill">
            <a:extLst>
              <a:ext uri="{FF2B5EF4-FFF2-40B4-BE49-F238E27FC236}">
                <a16:creationId xmlns:a16="http://schemas.microsoft.com/office/drawing/2014/main" id="{E199A2B7-33EF-11A2-029D-57A31C60A5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3685" y="286280"/>
            <a:ext cx="914400" cy="914400"/>
          </a:xfrm>
          <a:prstGeom prst="rect">
            <a:avLst/>
          </a:prstGeom>
        </p:spPr>
      </p:pic>
      <p:pic>
        <p:nvPicPr>
          <p:cNvPr id="38" name="Content Placeholder 37" descr="Head with gears with solid fill">
            <a:extLst>
              <a:ext uri="{FF2B5EF4-FFF2-40B4-BE49-F238E27FC236}">
                <a16:creationId xmlns:a16="http://schemas.microsoft.com/office/drawing/2014/main" id="{11DF77AB-3DDF-6DC8-3236-5581FAEE3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410" y="4684737"/>
            <a:ext cx="914400" cy="914400"/>
          </a:xfr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086DBE35-7FA2-C75B-1203-C5979A4A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360" y="-92264"/>
            <a:ext cx="9144000" cy="91524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Way forward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8E7CBDE-83C6-398A-B374-AF360AD4C08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272595" y="5956083"/>
            <a:ext cx="865707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8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93" y="0"/>
            <a:ext cx="9972277" cy="91524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Type 2 Diabetes Knowledge Portal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6147290" y="6552610"/>
            <a:ext cx="91173" cy="285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90B2C-C7A2-6149-1E30-DB3A0125FCAA}"/>
              </a:ext>
            </a:extLst>
          </p:cNvPr>
          <p:cNvSpPr txBox="1"/>
          <p:nvPr/>
        </p:nvSpPr>
        <p:spPr>
          <a:xfrm>
            <a:off x="139292" y="6252227"/>
            <a:ext cx="1210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genetic association data available to the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wider research community</a:t>
            </a:r>
          </a:p>
        </p:txBody>
      </p:sp>
      <p:pic>
        <p:nvPicPr>
          <p:cNvPr id="12" name="Graphic 11" descr="Users with solid fill">
            <a:extLst>
              <a:ext uri="{FF2B5EF4-FFF2-40B4-BE49-F238E27FC236}">
                <a16:creationId xmlns:a16="http://schemas.microsoft.com/office/drawing/2014/main" id="{692EE12F-9527-AFAF-EB3B-25BE6DFF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3382" y="5239925"/>
            <a:ext cx="1324097" cy="1324097"/>
          </a:xfrm>
          <a:prstGeom prst="rect">
            <a:avLst/>
          </a:prstGeom>
        </p:spPr>
      </p:pic>
      <p:pic>
        <p:nvPicPr>
          <p:cNvPr id="14" name="Graphic 13" descr="Handshake with solid fill">
            <a:extLst>
              <a:ext uri="{FF2B5EF4-FFF2-40B4-BE49-F238E27FC236}">
                <a16:creationId xmlns:a16="http://schemas.microsoft.com/office/drawing/2014/main" id="{6AFB7AFE-A928-0ACE-6968-955A3ED34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9969" y="5174278"/>
            <a:ext cx="1378332" cy="1378332"/>
          </a:xfrm>
          <a:prstGeom prst="rect">
            <a:avLst/>
          </a:prstGeom>
        </p:spPr>
      </p:pic>
      <p:pic>
        <p:nvPicPr>
          <p:cNvPr id="16" name="Graphic 15" descr="Viral with solid fill">
            <a:extLst>
              <a:ext uri="{FF2B5EF4-FFF2-40B4-BE49-F238E27FC236}">
                <a16:creationId xmlns:a16="http://schemas.microsoft.com/office/drawing/2014/main" id="{BFB459C7-9B71-7982-00A9-39D4131D5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4009" y="5287454"/>
            <a:ext cx="999578" cy="999578"/>
          </a:xfrm>
          <a:prstGeom prst="rect">
            <a:avLst/>
          </a:prstGeom>
        </p:spPr>
      </p:pic>
      <p:pic>
        <p:nvPicPr>
          <p:cNvPr id="18" name="Graphic 17" descr="Marketing with solid fill">
            <a:extLst>
              <a:ext uri="{FF2B5EF4-FFF2-40B4-BE49-F238E27FC236}">
                <a16:creationId xmlns:a16="http://schemas.microsoft.com/office/drawing/2014/main" id="{2F606061-66A8-1A26-4FC2-578F8D7AC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2287" y="5208231"/>
            <a:ext cx="1200947" cy="1200947"/>
          </a:xfrm>
          <a:prstGeom prst="rect">
            <a:avLst/>
          </a:prstGeom>
        </p:spPr>
      </p:pic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1EAAC90C-2DD0-B068-604E-CDA294C24A79}"/>
              </a:ext>
            </a:extLst>
          </p:cNvPr>
          <p:cNvSpPr/>
          <p:nvPr/>
        </p:nvSpPr>
        <p:spPr>
          <a:xfrm>
            <a:off x="5894892" y="5855398"/>
            <a:ext cx="379982" cy="18745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696E3B8A-A1E7-D19C-433C-D29DC9A51937}"/>
              </a:ext>
            </a:extLst>
          </p:cNvPr>
          <p:cNvSpPr/>
          <p:nvPr/>
        </p:nvSpPr>
        <p:spPr>
          <a:xfrm>
            <a:off x="7855318" y="5893402"/>
            <a:ext cx="379982" cy="18745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416F345B-3EC7-296D-64E7-1351C0CDCF89}"/>
              </a:ext>
            </a:extLst>
          </p:cNvPr>
          <p:cNvSpPr/>
          <p:nvPr/>
        </p:nvSpPr>
        <p:spPr>
          <a:xfrm>
            <a:off x="3695714" y="5740613"/>
            <a:ext cx="495585" cy="406928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Lightbulb and gear with solid fill">
            <a:extLst>
              <a:ext uri="{FF2B5EF4-FFF2-40B4-BE49-F238E27FC236}">
                <a16:creationId xmlns:a16="http://schemas.microsoft.com/office/drawing/2014/main" id="{3988A361-448C-A4CB-0833-6B96AB63B2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81170" y="1395020"/>
            <a:ext cx="2054908" cy="2054908"/>
          </a:xfrm>
          <a:prstGeom prst="rect">
            <a:avLst/>
          </a:prstGeom>
        </p:spPr>
      </p:pic>
      <p:pic>
        <p:nvPicPr>
          <p:cNvPr id="21" name="Graphic 20" descr="Bar chart with solid fill">
            <a:extLst>
              <a:ext uri="{FF2B5EF4-FFF2-40B4-BE49-F238E27FC236}">
                <a16:creationId xmlns:a16="http://schemas.microsoft.com/office/drawing/2014/main" id="{DF97B047-CCAF-2ADE-87A6-621B3B59FF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19242" y="1149389"/>
            <a:ext cx="1666126" cy="1666126"/>
          </a:xfrm>
          <a:prstGeom prst="rect">
            <a:avLst/>
          </a:prstGeom>
        </p:spPr>
      </p:pic>
      <p:pic>
        <p:nvPicPr>
          <p:cNvPr id="23" name="Graphic 22" descr="Document with solid fill">
            <a:extLst>
              <a:ext uri="{FF2B5EF4-FFF2-40B4-BE49-F238E27FC236}">
                <a16:creationId xmlns:a16="http://schemas.microsoft.com/office/drawing/2014/main" id="{7844D434-0C44-47E3-C500-4F38A35A56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63681" y="1982452"/>
            <a:ext cx="1582426" cy="15824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70673B-26A9-098D-FC16-387FA0286577}"/>
              </a:ext>
            </a:extLst>
          </p:cNvPr>
          <p:cNvSpPr txBox="1"/>
          <p:nvPr/>
        </p:nvSpPr>
        <p:spPr>
          <a:xfrm>
            <a:off x="1360833" y="3509920"/>
            <a:ext cx="2586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 Statistics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97B9B8-E98F-ABFD-2642-E0FBD9243772}"/>
              </a:ext>
            </a:extLst>
          </p:cNvPr>
          <p:cNvSpPr txBox="1"/>
          <p:nvPr/>
        </p:nvSpPr>
        <p:spPr>
          <a:xfrm>
            <a:off x="8700873" y="3459245"/>
            <a:ext cx="3615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&amp; Knowledge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46A37-8176-EF0A-D7D4-557134CC61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3801" y="974908"/>
            <a:ext cx="12263918" cy="4412343"/>
          </a:xfrm>
          <a:prstGeom prst="rect">
            <a:avLst/>
          </a:prstGeom>
        </p:spPr>
      </p:pic>
      <p:pic>
        <p:nvPicPr>
          <p:cNvPr id="28" name="Graphic 27" descr="Questions with solid fill">
            <a:extLst>
              <a:ext uri="{FF2B5EF4-FFF2-40B4-BE49-F238E27FC236}">
                <a16:creationId xmlns:a16="http://schemas.microsoft.com/office/drawing/2014/main" id="{8F14A914-4A43-0F66-C10B-51D5EB06B2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29998" y="1530885"/>
            <a:ext cx="2054908" cy="20549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FB257C1-A351-5E9C-F948-08189578A9B1}"/>
              </a:ext>
            </a:extLst>
          </p:cNvPr>
          <p:cNvSpPr txBox="1"/>
          <p:nvPr/>
        </p:nvSpPr>
        <p:spPr>
          <a:xfrm>
            <a:off x="4764145" y="3522985"/>
            <a:ext cx="2586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Scientific Questions</a:t>
            </a:r>
          </a:p>
        </p:txBody>
      </p:sp>
    </p:spTree>
    <p:extLst>
      <p:ext uri="{BB962C8B-B14F-4D97-AF65-F5344CB8AC3E}">
        <p14:creationId xmlns:p14="http://schemas.microsoft.com/office/powerpoint/2010/main" val="32848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25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62BD1-6B9E-A35D-B04F-B4E6B5ADD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910" y="1253282"/>
            <a:ext cx="6363684" cy="4671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30" y="-27232"/>
            <a:ext cx="10912571" cy="91524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Data Coordinating Center for T2D Genetics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229" y="5847231"/>
            <a:ext cx="865707" cy="87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4232" y="272689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4015" y="6241076"/>
            <a:ext cx="412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Datasets,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traits</a:t>
            </a:r>
          </a:p>
        </p:txBody>
      </p:sp>
      <p:pic>
        <p:nvPicPr>
          <p:cNvPr id="10" name="Picture 9" descr="Screen Shot 2016-01-20 at 3.18.03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9" y="931091"/>
            <a:ext cx="1665609" cy="1749327"/>
          </a:xfrm>
          <a:prstGeom prst="rect">
            <a:avLst/>
          </a:prstGeom>
        </p:spPr>
      </p:pic>
      <p:pic>
        <p:nvPicPr>
          <p:cNvPr id="12" name="Picture 11" descr="Screen Shot 2016-01-20 at 3.18.33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00" y="829273"/>
            <a:ext cx="1500178" cy="1129365"/>
          </a:xfrm>
          <a:prstGeom prst="rect">
            <a:avLst/>
          </a:prstGeom>
        </p:spPr>
      </p:pic>
      <p:pic>
        <p:nvPicPr>
          <p:cNvPr id="13" name="Picture 12" descr="Screen Shot 2016-01-20 at 3.18.5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21" y="3176366"/>
            <a:ext cx="2111258" cy="1200927"/>
          </a:xfrm>
          <a:prstGeom prst="rect">
            <a:avLst/>
          </a:prstGeom>
        </p:spPr>
      </p:pic>
      <p:pic>
        <p:nvPicPr>
          <p:cNvPr id="14" name="Picture 13" descr="Screen Shot 2016-01-20 at 3.18.46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" y="2929115"/>
            <a:ext cx="1815591" cy="999769"/>
          </a:xfrm>
          <a:prstGeom prst="rect">
            <a:avLst/>
          </a:prstGeom>
        </p:spPr>
      </p:pic>
      <p:pic>
        <p:nvPicPr>
          <p:cNvPr id="15" name="Picture 14" descr="http://www.magicinvestigators.org/magic/gfx/magic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69" y="1967653"/>
            <a:ext cx="1452359" cy="108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Handshake with solid fill">
            <a:extLst>
              <a:ext uri="{FF2B5EF4-FFF2-40B4-BE49-F238E27FC236}">
                <a16:creationId xmlns:a16="http://schemas.microsoft.com/office/drawing/2014/main" id="{05D768E7-90A4-D27F-9577-9571AB5BA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895" y="3898146"/>
            <a:ext cx="3723116" cy="3723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8460" y="1052030"/>
            <a:ext cx="6687997" cy="5138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2639D-DDCB-CC1D-006E-D664FBE6FB9A}"/>
              </a:ext>
            </a:extLst>
          </p:cNvPr>
          <p:cNvSpPr txBox="1"/>
          <p:nvPr/>
        </p:nvSpPr>
        <p:spPr>
          <a:xfrm>
            <a:off x="1632200" y="428991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4625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C5A3-3EC8-BD9A-A838-D82AF306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75FB-1AD8-348D-AB3B-72FF3BF1C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91391-D6FB-2FE1-CECD-DB1C16918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6" y="1511201"/>
            <a:ext cx="12008467" cy="3835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2BB11-143E-0A34-8FB2-FAB0078B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317" y="5317048"/>
            <a:ext cx="1424668" cy="948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06F1A-A93D-C65E-E358-EB8963363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063" y="5476152"/>
            <a:ext cx="1268562" cy="713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D2C9F-7541-9DB3-2628-FD3A3066F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480" y="5382725"/>
            <a:ext cx="999053" cy="788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54D53-0CB1-F025-F584-B0A537B84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925" y="5500601"/>
            <a:ext cx="1258414" cy="707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EE1EFA-317F-4E2D-FBFE-D09B523D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47" y="5405395"/>
            <a:ext cx="863882" cy="796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17AF91-8843-A337-A446-9FAAF15F4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5363" y="5415027"/>
            <a:ext cx="819126" cy="819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BD63E-1CB0-B6A1-16AF-13BB2604633C}"/>
              </a:ext>
            </a:extLst>
          </p:cNvPr>
          <p:cNvSpPr txBox="1"/>
          <p:nvPr/>
        </p:nvSpPr>
        <p:spPr>
          <a:xfrm>
            <a:off x="460375" y="6302470"/>
            <a:ext cx="124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Inflammatory 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DD2B86-EF5B-06D5-277B-ECFF0615040C}"/>
              </a:ext>
            </a:extLst>
          </p:cNvPr>
          <p:cNvSpPr txBox="1"/>
          <p:nvPr/>
        </p:nvSpPr>
        <p:spPr>
          <a:xfrm>
            <a:off x="2245237" y="6332761"/>
            <a:ext cx="124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Kidney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CE299-D53B-E207-7FBC-F35A3F9D1E19}"/>
              </a:ext>
            </a:extLst>
          </p:cNvPr>
          <p:cNvSpPr txBox="1"/>
          <p:nvPr/>
        </p:nvSpPr>
        <p:spPr>
          <a:xfrm>
            <a:off x="4030099" y="6315828"/>
            <a:ext cx="186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Type 1 &amp; 2 Diabetes/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Prediabetes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68AAB-8131-874B-80BD-607090A5F4AE}"/>
              </a:ext>
            </a:extLst>
          </p:cNvPr>
          <p:cNvSpPr txBox="1"/>
          <p:nvPr/>
        </p:nvSpPr>
        <p:spPr>
          <a:xfrm>
            <a:off x="6379539" y="6407261"/>
            <a:ext cx="1242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50633-2112-AFDC-A0E0-204EDF23FF01}"/>
              </a:ext>
            </a:extLst>
          </p:cNvPr>
          <p:cNvSpPr txBox="1"/>
          <p:nvPr/>
        </p:nvSpPr>
        <p:spPr>
          <a:xfrm>
            <a:off x="8346471" y="6270752"/>
            <a:ext cx="124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Liver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0488DE-F1DC-E219-0CEB-12B745FD5302}"/>
              </a:ext>
            </a:extLst>
          </p:cNvPr>
          <p:cNvSpPr txBox="1"/>
          <p:nvPr/>
        </p:nvSpPr>
        <p:spPr>
          <a:xfrm>
            <a:off x="10110799" y="6335463"/>
            <a:ext cx="124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Heart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F5B3965-6FAE-490E-3C53-EE17A51958FE}"/>
              </a:ext>
            </a:extLst>
          </p:cNvPr>
          <p:cNvSpPr txBox="1">
            <a:spLocks/>
          </p:cNvSpPr>
          <p:nvPr/>
        </p:nvSpPr>
        <p:spPr>
          <a:xfrm>
            <a:off x="139293" y="0"/>
            <a:ext cx="12138432" cy="915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Common Metabolic Diseases Knowledge Portal</a:t>
            </a:r>
          </a:p>
        </p:txBody>
      </p:sp>
    </p:spTree>
    <p:extLst>
      <p:ext uri="{BB962C8B-B14F-4D97-AF65-F5344CB8AC3E}">
        <p14:creationId xmlns:p14="http://schemas.microsoft.com/office/powerpoint/2010/main" val="125709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">
            <a:extLst>
              <a:ext uri="{FF2B5EF4-FFF2-40B4-BE49-F238E27FC236}">
                <a16:creationId xmlns:a16="http://schemas.microsoft.com/office/drawing/2014/main" id="{08F990A2-D57B-257D-82CA-A8239AE60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204" b="-1"/>
          <a:stretch/>
        </p:blipFill>
        <p:spPr>
          <a:xfrm>
            <a:off x="464664" y="131298"/>
            <a:ext cx="11727336" cy="6595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04882-2985-DBE5-18C6-26CE49FAFA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325947" y="467215"/>
            <a:ext cx="6421947" cy="47389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2D0888-F77F-1B4E-13DC-6E0AC39F1B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5962510" y="467215"/>
            <a:ext cx="6595313" cy="59235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6F3CF1-65EB-CB1C-4D9E-CCC8376FCC52}"/>
              </a:ext>
            </a:extLst>
          </p:cNvPr>
          <p:cNvSpPr txBox="1"/>
          <p:nvPr/>
        </p:nvSpPr>
        <p:spPr>
          <a:xfrm>
            <a:off x="0" y="4732770"/>
            <a:ext cx="6397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Genetic Associations</a:t>
            </a:r>
          </a:p>
          <a:p>
            <a:pPr algn="ctr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Over 50 countries represented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F56D7-3327-6D76-7B33-955542BEA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2595" y="5956083"/>
            <a:ext cx="865707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3CD13-4EBE-EB8A-7400-0DCA3BE6A9FA}"/>
              </a:ext>
            </a:extLst>
          </p:cNvPr>
          <p:cNvSpPr txBox="1">
            <a:spLocks/>
          </p:cNvSpPr>
          <p:nvPr/>
        </p:nvSpPr>
        <p:spPr>
          <a:xfrm>
            <a:off x="132304" y="0"/>
            <a:ext cx="10939349" cy="915247"/>
          </a:xfrm>
          <a:prstGeom prst="rect">
            <a:avLst/>
          </a:prstGeom>
        </p:spPr>
        <p:txBody>
          <a:bodyPr vert="horz" lIns="91436" tIns="45719" rIns="91436" bIns="45719" rtlCol="0" anchor="ctr">
            <a:noAutofit/>
          </a:bodyPr>
          <a:lstStyle>
            <a:lvl1pPr algn="ctr" defTabSz="60956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  <a:t>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ED440-AF10-A2C5-075A-5AC52AD46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97" y="4374851"/>
            <a:ext cx="3337115" cy="101646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A370B34-2BA8-0BE7-6C45-AA4FDB79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35" y="2202822"/>
            <a:ext cx="1915356" cy="19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D9AE1FA1-4097-B3A0-9119-3DC593BFC0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9076" y="1812262"/>
            <a:ext cx="3252437" cy="3252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69E76-DDA8-579B-5916-546495C56B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18805" y="1102694"/>
            <a:ext cx="4427093" cy="4671574"/>
          </a:xfrm>
          <a:prstGeom prst="rect">
            <a:avLst/>
          </a:prstGeom>
        </p:spPr>
      </p:pic>
      <p:pic>
        <p:nvPicPr>
          <p:cNvPr id="14" name="Content Placeholder 13" descr="Handshake with solid fill">
            <a:extLst>
              <a:ext uri="{FF2B5EF4-FFF2-40B4-BE49-F238E27FC236}">
                <a16:creationId xmlns:a16="http://schemas.microsoft.com/office/drawing/2014/main" id="{93F04050-2A04-23E4-AF6F-2B0733F42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501" y="2073899"/>
            <a:ext cx="2710202" cy="2710202"/>
          </a:xfrm>
        </p:spPr>
      </p:pic>
      <p:pic>
        <p:nvPicPr>
          <p:cNvPr id="16" name="Graphic 15" descr="Magnifying glass with solid fill">
            <a:extLst>
              <a:ext uri="{FF2B5EF4-FFF2-40B4-BE49-F238E27FC236}">
                <a16:creationId xmlns:a16="http://schemas.microsoft.com/office/drawing/2014/main" id="{B57DB96D-567E-1F4E-0857-C3B3004CE8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2442" y="1543793"/>
            <a:ext cx="2365827" cy="2365827"/>
          </a:xfrm>
          <a:prstGeom prst="rect">
            <a:avLst/>
          </a:prstGeom>
        </p:spPr>
      </p:pic>
      <p:pic>
        <p:nvPicPr>
          <p:cNvPr id="18" name="Graphic 17" descr="Share with solid fill">
            <a:extLst>
              <a:ext uri="{FF2B5EF4-FFF2-40B4-BE49-F238E27FC236}">
                <a16:creationId xmlns:a16="http://schemas.microsoft.com/office/drawing/2014/main" id="{7326A9EA-7C59-B919-09B5-5AD4FA28E9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19647" y="2686897"/>
            <a:ext cx="1915355" cy="1915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EE14E7-5C1B-0999-4D48-2C01E91213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9958" y="131071"/>
            <a:ext cx="865707" cy="877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FFE36-87E8-5926-DC2B-2144541E2EFB}"/>
              </a:ext>
            </a:extLst>
          </p:cNvPr>
          <p:cNvSpPr txBox="1"/>
          <p:nvPr/>
        </p:nvSpPr>
        <p:spPr>
          <a:xfrm>
            <a:off x="10232755" y="6143069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D00F6-E0A8-81DB-6B6D-D490DD11B705}"/>
              </a:ext>
            </a:extLst>
          </p:cNvPr>
          <p:cNvSpPr txBox="1"/>
          <p:nvPr/>
        </p:nvSpPr>
        <p:spPr>
          <a:xfrm>
            <a:off x="5138157" y="6027003"/>
            <a:ext cx="206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Curation &amp;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CECD8-AC38-79CD-1BC1-37D1E094A3C4}"/>
              </a:ext>
            </a:extLst>
          </p:cNvPr>
          <p:cNvSpPr txBox="1"/>
          <p:nvPr/>
        </p:nvSpPr>
        <p:spPr>
          <a:xfrm>
            <a:off x="301419" y="5940643"/>
            <a:ext cx="3541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Investigator/Consortium Partnerships</a:t>
            </a:r>
          </a:p>
        </p:txBody>
      </p:sp>
    </p:spTree>
    <p:extLst>
      <p:ext uri="{BB962C8B-B14F-4D97-AF65-F5344CB8AC3E}">
        <p14:creationId xmlns:p14="http://schemas.microsoft.com/office/powerpoint/2010/main" val="68966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998F-05EC-89E5-9360-CCC75605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3AD7E1-C8A4-5BBD-07DF-A1ED9DDFB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48" y="-9082"/>
            <a:ext cx="9724524" cy="5509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DB43B0-AB13-2939-4A8E-E65F10A447DD}"/>
              </a:ext>
            </a:extLst>
          </p:cNvPr>
          <p:cNvSpPr txBox="1"/>
          <p:nvPr/>
        </p:nvSpPr>
        <p:spPr>
          <a:xfrm>
            <a:off x="0" y="6581001"/>
            <a:ext cx="2163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GWAS catalog October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AE302-D349-967A-88D3-3CBBD5629425}"/>
              </a:ext>
            </a:extLst>
          </p:cNvPr>
          <p:cNvSpPr txBox="1"/>
          <p:nvPr/>
        </p:nvSpPr>
        <p:spPr>
          <a:xfrm>
            <a:off x="10007028" y="2210531"/>
            <a:ext cx="1967205" cy="1754326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Trait 	    #Loci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T2D	    403+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T1D	    90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eGFRcrea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424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Obesity	    941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CAD	    279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A8DFC-9F9F-5F8E-640C-08BB0393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71" y="5278028"/>
            <a:ext cx="908072" cy="769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65F744-A2A4-3C7E-28EA-A27E63CF3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2" b="1"/>
          <a:stretch/>
        </p:blipFill>
        <p:spPr>
          <a:xfrm>
            <a:off x="6422095" y="6117582"/>
            <a:ext cx="885083" cy="739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9550DF-7FC3-AB2E-4D86-1C3BD2E84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623" y="5723450"/>
            <a:ext cx="818949" cy="769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A9E242-49B5-91F2-E174-7D2BE29D0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859" y="5732870"/>
            <a:ext cx="848267" cy="769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A1D5FC-9BB8-6909-6A69-D9F80A76C9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71"/>
          <a:stretch/>
        </p:blipFill>
        <p:spPr>
          <a:xfrm>
            <a:off x="8020563" y="5757823"/>
            <a:ext cx="909086" cy="769424"/>
          </a:xfrm>
          <a:prstGeom prst="rect">
            <a:avLst/>
          </a:prstGeom>
          <a:noFill/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1A043A-7698-D724-1244-20C70BD8E2F5}"/>
              </a:ext>
            </a:extLst>
          </p:cNvPr>
          <p:cNvCxnSpPr>
            <a:cxnSpLocks/>
          </p:cNvCxnSpPr>
          <p:nvPr/>
        </p:nvCxnSpPr>
        <p:spPr>
          <a:xfrm>
            <a:off x="10301149" y="6047453"/>
            <a:ext cx="5385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5F76F5-0F9E-95D8-F613-50156B33A8EE}"/>
              </a:ext>
            </a:extLst>
          </p:cNvPr>
          <p:cNvCxnSpPr>
            <a:cxnSpLocks/>
          </p:cNvCxnSpPr>
          <p:nvPr/>
        </p:nvCxnSpPr>
        <p:spPr>
          <a:xfrm>
            <a:off x="7544059" y="6048967"/>
            <a:ext cx="3567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321990-0B6A-A1C0-7F27-1A1BE6BB9F47}"/>
              </a:ext>
            </a:extLst>
          </p:cNvPr>
          <p:cNvGrpSpPr/>
          <p:nvPr/>
        </p:nvGrpSpPr>
        <p:grpSpPr>
          <a:xfrm>
            <a:off x="5151771" y="5300950"/>
            <a:ext cx="1212477" cy="816632"/>
            <a:chOff x="0" y="1945033"/>
            <a:chExt cx="1759211" cy="1143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B78AE1-113E-1108-02D3-E809829BB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945033"/>
              <a:ext cx="1303867" cy="114300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4591410-2FA5-D40E-7C47-B48483144BC6}"/>
                </a:ext>
              </a:extLst>
            </p:cNvPr>
            <p:cNvCxnSpPr/>
            <p:nvPr/>
          </p:nvCxnSpPr>
          <p:spPr>
            <a:xfrm>
              <a:off x="1353536" y="2461815"/>
              <a:ext cx="4056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28E0D0-A115-45F7-8491-BF9FD44731D2}"/>
              </a:ext>
            </a:extLst>
          </p:cNvPr>
          <p:cNvCxnSpPr>
            <a:cxnSpLocks/>
          </p:cNvCxnSpPr>
          <p:nvPr/>
        </p:nvCxnSpPr>
        <p:spPr>
          <a:xfrm>
            <a:off x="8959660" y="6018144"/>
            <a:ext cx="28708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75304A-985E-4859-AF90-380A16D95603}"/>
              </a:ext>
            </a:extLst>
          </p:cNvPr>
          <p:cNvCxnSpPr>
            <a:cxnSpLocks/>
          </p:cNvCxnSpPr>
          <p:nvPr/>
        </p:nvCxnSpPr>
        <p:spPr>
          <a:xfrm>
            <a:off x="5601094" y="4982966"/>
            <a:ext cx="5858003" cy="0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1DBA85-2BA5-9F35-9920-B4CC492F6249}"/>
              </a:ext>
            </a:extLst>
          </p:cNvPr>
          <p:cNvCxnSpPr>
            <a:cxnSpLocks/>
          </p:cNvCxnSpPr>
          <p:nvPr/>
        </p:nvCxnSpPr>
        <p:spPr>
          <a:xfrm flipV="1">
            <a:off x="5601094" y="4982966"/>
            <a:ext cx="0" cy="38747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A2B18E-70B0-5A48-1728-A2DA2673E4B0}"/>
              </a:ext>
            </a:extLst>
          </p:cNvPr>
          <p:cNvCxnSpPr>
            <a:cxnSpLocks/>
          </p:cNvCxnSpPr>
          <p:nvPr/>
        </p:nvCxnSpPr>
        <p:spPr>
          <a:xfrm>
            <a:off x="11459097" y="4983710"/>
            <a:ext cx="1" cy="77056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EDC7DB4F-45BE-8D02-EC10-BB7088D95703}"/>
              </a:ext>
            </a:extLst>
          </p:cNvPr>
          <p:cNvSpPr txBox="1">
            <a:spLocks/>
          </p:cNvSpPr>
          <p:nvPr/>
        </p:nvSpPr>
        <p:spPr>
          <a:xfrm>
            <a:off x="5284584" y="0"/>
            <a:ext cx="4722444" cy="950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Pivoting research focus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84547DD4-514F-2330-005C-78910AAFC470}"/>
              </a:ext>
            </a:extLst>
          </p:cNvPr>
          <p:cNvSpPr txBox="1">
            <a:spLocks/>
          </p:cNvSpPr>
          <p:nvPr/>
        </p:nvSpPr>
        <p:spPr>
          <a:xfrm>
            <a:off x="146109" y="5683138"/>
            <a:ext cx="4722444" cy="950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Increased complexity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F3DC1B7-E4EE-3D95-0981-C658E631F445}"/>
              </a:ext>
            </a:extLst>
          </p:cNvPr>
          <p:cNvSpPr/>
          <p:nvPr/>
        </p:nvSpPr>
        <p:spPr>
          <a:xfrm>
            <a:off x="6304560" y="5064738"/>
            <a:ext cx="4275899" cy="17932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3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78066-B444-1CD3-320B-136D9F6E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EAE3-15EF-24C8-BF94-3D63363C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29" y="1943422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89A59-6F93-C43F-F506-F51D17A87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871" y="1066133"/>
            <a:ext cx="1043258" cy="883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BB8B78-C1FF-B20D-D2C4-30C635A79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931" y="1019618"/>
            <a:ext cx="1008523" cy="883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3DF9F-4735-2952-73CE-96F07E4AC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2" b="1"/>
          <a:stretch/>
        </p:blipFill>
        <p:spPr>
          <a:xfrm>
            <a:off x="3158517" y="1098411"/>
            <a:ext cx="1010337" cy="843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67AD3-02DD-D154-CB70-AEDA9B1C0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902" y="1060940"/>
            <a:ext cx="1011934" cy="950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A64FE-9944-6223-CFF9-2353A732C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7378" y="1066133"/>
            <a:ext cx="1048162" cy="95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9867D-9197-F340-774D-E8D859F115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71"/>
          <a:stretch/>
        </p:blipFill>
        <p:spPr>
          <a:xfrm>
            <a:off x="6527040" y="1066133"/>
            <a:ext cx="1044925" cy="88439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08261-6B13-EA20-5941-ABA921AC7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9941" y="2014372"/>
            <a:ext cx="9840698" cy="23720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574D0C2-7859-E6FF-50C4-0CA6F52951DD}"/>
              </a:ext>
            </a:extLst>
          </p:cNvPr>
          <p:cNvSpPr txBox="1">
            <a:spLocks/>
          </p:cNvSpPr>
          <p:nvPr/>
        </p:nvSpPr>
        <p:spPr>
          <a:xfrm>
            <a:off x="132304" y="112391"/>
            <a:ext cx="12059696" cy="915247"/>
          </a:xfrm>
          <a:prstGeom prst="rect">
            <a:avLst/>
          </a:prstGeom>
        </p:spPr>
        <p:txBody>
          <a:bodyPr vert="horz" lIns="91436" tIns="45719" rIns="91436" bIns="45719" rtlCol="0" anchor="ctr">
            <a:noAutofit/>
          </a:bodyPr>
          <a:lstStyle>
            <a:lvl1pPr algn="ctr" defTabSz="60956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Integrate data &amp; present the knowledge</a:t>
            </a:r>
          </a:p>
        </p:txBody>
      </p:sp>
      <p:pic>
        <p:nvPicPr>
          <p:cNvPr id="13" name="Graphic 12" descr="Lightbulb and gear with solid fill">
            <a:extLst>
              <a:ext uri="{FF2B5EF4-FFF2-40B4-BE49-F238E27FC236}">
                <a16:creationId xmlns:a16="http://schemas.microsoft.com/office/drawing/2014/main" id="{E0C2E6BC-2A31-3329-54BC-F5957B7D3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68089" y="4267849"/>
            <a:ext cx="1681914" cy="1681914"/>
          </a:xfrm>
          <a:prstGeom prst="rect">
            <a:avLst/>
          </a:prstGeom>
        </p:spPr>
      </p:pic>
      <p:pic>
        <p:nvPicPr>
          <p:cNvPr id="14" name="Graphic 13" descr="Bar chart with solid fill">
            <a:extLst>
              <a:ext uri="{FF2B5EF4-FFF2-40B4-BE49-F238E27FC236}">
                <a16:creationId xmlns:a16="http://schemas.microsoft.com/office/drawing/2014/main" id="{4B5AD3ED-5E11-D7AA-1995-3A6E376CE8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82860" y="4426956"/>
            <a:ext cx="1363701" cy="1363701"/>
          </a:xfrm>
          <a:prstGeom prst="rect">
            <a:avLst/>
          </a:prstGeom>
        </p:spPr>
      </p:pic>
      <p:pic>
        <p:nvPicPr>
          <p:cNvPr id="15" name="Graphic 14" descr="Document with solid fill">
            <a:extLst>
              <a:ext uri="{FF2B5EF4-FFF2-40B4-BE49-F238E27FC236}">
                <a16:creationId xmlns:a16="http://schemas.microsoft.com/office/drawing/2014/main" id="{46F0FB27-49FC-B839-F966-2A94EC0495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70507" y="4692997"/>
            <a:ext cx="1295194" cy="1295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17045F-A9AA-8CD4-2423-ED3A21A5BED0}"/>
              </a:ext>
            </a:extLst>
          </p:cNvPr>
          <p:cNvSpPr txBox="1"/>
          <p:nvPr/>
        </p:nvSpPr>
        <p:spPr>
          <a:xfrm>
            <a:off x="1165829" y="6242888"/>
            <a:ext cx="269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 Statistics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25B8F-8A9E-7908-B535-1639A0905341}"/>
              </a:ext>
            </a:extLst>
          </p:cNvPr>
          <p:cNvSpPr txBox="1"/>
          <p:nvPr/>
        </p:nvSpPr>
        <p:spPr>
          <a:xfrm>
            <a:off x="8394562" y="6202924"/>
            <a:ext cx="2959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&amp; Knowledge</a:t>
            </a:r>
          </a:p>
        </p:txBody>
      </p:sp>
      <p:pic>
        <p:nvPicPr>
          <p:cNvPr id="18" name="Graphic 17" descr="Questions with solid fill">
            <a:extLst>
              <a:ext uri="{FF2B5EF4-FFF2-40B4-BE49-F238E27FC236}">
                <a16:creationId xmlns:a16="http://schemas.microsoft.com/office/drawing/2014/main" id="{DEB0DF84-DBB6-E979-FB20-0EC4ABB8F9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12879" y="4386428"/>
            <a:ext cx="1681914" cy="16819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DA84ED-312A-CDDA-7C0F-653C8D1FE64A}"/>
              </a:ext>
            </a:extLst>
          </p:cNvPr>
          <p:cNvSpPr txBox="1"/>
          <p:nvPr/>
        </p:nvSpPr>
        <p:spPr>
          <a:xfrm>
            <a:off x="4766609" y="6191015"/>
            <a:ext cx="2791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Scientific Questions</a:t>
            </a:r>
          </a:p>
        </p:txBody>
      </p:sp>
    </p:spTree>
    <p:extLst>
      <p:ext uri="{BB962C8B-B14F-4D97-AF65-F5344CB8AC3E}">
        <p14:creationId xmlns:p14="http://schemas.microsoft.com/office/powerpoint/2010/main" val="32986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A2E8427E-3D4C-C173-C3DC-499F2314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60" y="-116748"/>
            <a:ext cx="6128986" cy="6685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" y="-14107"/>
            <a:ext cx="9144000" cy="91524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Our philosophy &amp;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00" y="836509"/>
            <a:ext cx="7582620" cy="5732565"/>
          </a:xfrm>
        </p:spPr>
        <p:txBody>
          <a:bodyPr>
            <a:noAutofit/>
          </a:bodyPr>
          <a:lstStyle/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Collaborate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directly with disease research communities to understand data, analytical results required to represent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Onboard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precomputed results &amp; generating summary representations from contributors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Encode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analytical methods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Incorporate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external resources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accessible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an intuitive, browsable, open-access, web portal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61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439</Words>
  <Application>Microsoft Office PowerPoint</Application>
  <PresentationFormat>Widescreen</PresentationFormat>
  <Paragraphs>92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  </vt:lpstr>
      <vt:lpstr>Type 2 Diabetes Knowledge Portal</vt:lpstr>
      <vt:lpstr>Data Coordinating Center for T2D Genetics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philosophy &amp; approach</vt:lpstr>
      <vt:lpstr>PowerPoint Presentation</vt:lpstr>
      <vt:lpstr>PowerPoint Presentation</vt:lpstr>
      <vt:lpstr>PowerPoint Presentation</vt:lpstr>
      <vt:lpstr>Way forward</vt:lpstr>
    </vt:vector>
  </TitlesOfParts>
  <Company>The Broad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 Burtt</dc:creator>
  <cp:lastModifiedBy>Mark Dennis</cp:lastModifiedBy>
  <cp:revision>26</cp:revision>
  <dcterms:created xsi:type="dcterms:W3CDTF">2023-09-18T20:11:00Z</dcterms:created>
  <dcterms:modified xsi:type="dcterms:W3CDTF">2023-10-02T21:50:59Z</dcterms:modified>
</cp:coreProperties>
</file>