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61" r:id="rId5"/>
    <p:sldId id="260" r:id="rId6"/>
    <p:sldId id="276" r:id="rId7"/>
    <p:sldId id="277" r:id="rId8"/>
    <p:sldId id="265" r:id="rId9"/>
    <p:sldId id="266" r:id="rId10"/>
    <p:sldId id="273" r:id="rId11"/>
    <p:sldId id="278" r:id="rId12"/>
    <p:sldId id="262" r:id="rId13"/>
    <p:sldId id="263" r:id="rId14"/>
    <p:sldId id="264" r:id="rId15"/>
    <p:sldId id="268"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DEA44C-2643-4F56-A77F-B236EF8069EF}" name="Andrijana Dabic" initials="AD" userId="Andrijana Dabi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BA782-320F-4DDC-8450-BAA38DADB1E7}" v="2" dt="2023-09-13T22:26:39.218"/>
    <p1510:client id="{5EA90369-0BB2-D169-1759-FB260532DDA3}" v="8" dt="2023-09-14T02:38:48.150"/>
    <p1510:client id="{8AF3CA03-73C1-4B27-927D-99229876E581}" v="720" dt="2023-09-14T02:18:09.415"/>
    <p1510:client id="{A3DABEFB-177A-BF60-F5DB-89B5B3A0122E}" v="61" dt="2023-09-14T02:35:27.095"/>
    <p1510:client id="{AD33B4BC-2660-84DD-9AD5-D5F0FDAF4FAC}" v="1" dt="2023-09-14T02:30:03.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5847" autoAdjust="0"/>
  </p:normalViewPr>
  <p:slideViewPr>
    <p:cSldViewPr snapToGrid="0">
      <p:cViewPr varScale="1">
        <p:scale>
          <a:sx n="64" d="100"/>
          <a:sy n="64" d="100"/>
        </p:scale>
        <p:origin x="72"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BA26B-1838-49DE-B2C0-511EE8CC1A2D}"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E8BD5-A40C-4336-B41A-34032E2364C2}" type="slidenum">
              <a:rPr lang="en-US" smtClean="0"/>
              <a:t>‹#›</a:t>
            </a:fld>
            <a:endParaRPr lang="en-US"/>
          </a:p>
        </p:txBody>
      </p:sp>
    </p:spTree>
    <p:extLst>
      <p:ext uri="{BB962C8B-B14F-4D97-AF65-F5344CB8AC3E}">
        <p14:creationId xmlns:p14="http://schemas.microsoft.com/office/powerpoint/2010/main" val="293778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CE8BD5-A40C-4336-B41A-34032E2364C2}" type="slidenum">
              <a:rPr lang="en-US" smtClean="0"/>
              <a:t>2</a:t>
            </a:fld>
            <a:endParaRPr lang="en-US"/>
          </a:p>
        </p:txBody>
      </p:sp>
    </p:spTree>
    <p:extLst>
      <p:ext uri="{BB962C8B-B14F-4D97-AF65-F5344CB8AC3E}">
        <p14:creationId xmlns:p14="http://schemas.microsoft.com/office/powerpoint/2010/main" val="161125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CE8BD5-A40C-4336-B41A-34032E2364C2}" type="slidenum">
              <a:rPr lang="en-US" smtClean="0"/>
              <a:t>3</a:t>
            </a:fld>
            <a:endParaRPr lang="en-US"/>
          </a:p>
        </p:txBody>
      </p:sp>
    </p:spTree>
    <p:extLst>
      <p:ext uri="{BB962C8B-B14F-4D97-AF65-F5344CB8AC3E}">
        <p14:creationId xmlns:p14="http://schemas.microsoft.com/office/powerpoint/2010/main" val="217437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CE8BD5-A40C-4336-B41A-34032E2364C2}" type="slidenum">
              <a:rPr lang="en-US" smtClean="0"/>
              <a:t>6</a:t>
            </a:fld>
            <a:endParaRPr lang="en-US"/>
          </a:p>
        </p:txBody>
      </p:sp>
    </p:spTree>
    <p:extLst>
      <p:ext uri="{BB962C8B-B14F-4D97-AF65-F5344CB8AC3E}">
        <p14:creationId xmlns:p14="http://schemas.microsoft.com/office/powerpoint/2010/main" val="176495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AD5A4A-CE44-41D9-B891-71D1EDB9F582}"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475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D5A4A-CE44-41D9-B891-71D1EDB9F582}"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54170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D5A4A-CE44-41D9-B891-71D1EDB9F582}"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150977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D5A4A-CE44-41D9-B891-71D1EDB9F582}"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413737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AD5A4A-CE44-41D9-B891-71D1EDB9F582}"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67970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AD5A4A-CE44-41D9-B891-71D1EDB9F582}"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01990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D5A4A-CE44-41D9-B891-71D1EDB9F582}"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56574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D5A4A-CE44-41D9-B891-71D1EDB9F582}"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52254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D5A4A-CE44-41D9-B891-71D1EDB9F582}"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91138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AD5A4A-CE44-41D9-B891-71D1EDB9F582}"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263819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AD5A4A-CE44-41D9-B891-71D1EDB9F582}"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405009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D5A4A-CE44-41D9-B891-71D1EDB9F582}"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7F45D-FEE1-4D51-A868-3159F9BAF4AA}" type="slidenum">
              <a:rPr lang="en-US" smtClean="0"/>
              <a:t>‹#›</a:t>
            </a:fld>
            <a:endParaRPr lang="en-US"/>
          </a:p>
        </p:txBody>
      </p:sp>
    </p:spTree>
    <p:extLst>
      <p:ext uri="{BB962C8B-B14F-4D97-AF65-F5344CB8AC3E}">
        <p14:creationId xmlns:p14="http://schemas.microsoft.com/office/powerpoint/2010/main" val="33461646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NIDDK-CRsupport@niddk.nih.gov" TargetMode="External"/><Relationship Id="rId2" Type="http://schemas.openxmlformats.org/officeDocument/2006/relationships/hyperlink" Target="https://www.challenge.gov/?challenge=niddk-central-repository-data-centric-challenge&amp;tab=ru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niddk-crsupport@niddk.nih.gov" TargetMode="External"/><Relationship Id="rId2" Type="http://schemas.openxmlformats.org/officeDocument/2006/relationships/hyperlink" Target="https://www.challenge.gov/?challenge=niddk-central-repository-data-centric-challenge&amp;tab=how%20to%20ent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hallenge.gov/?challenge=niddk-central-repository-data-centric-challeng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repository.niddk.nih.gov/studies/teddy/" TargetMode="External"/><Relationship Id="rId7" Type="http://schemas.openxmlformats.org/officeDocument/2006/relationships/hyperlink" Target="https://repository.niddk.nih.gov/studies/TN20_IEO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repository.niddk.nih.gov/studies/TN19_ATG_GCSF/" TargetMode="External"/><Relationship Id="rId5" Type="http://schemas.openxmlformats.org/officeDocument/2006/relationships/hyperlink" Target="https://repository.niddk.nih.gov/studies/TN16_LIFT/" TargetMode="External"/><Relationship Id="rId10" Type="http://schemas.openxmlformats.org/officeDocument/2006/relationships/hyperlink" Target="https://www.challenge.gov/?challenge=niddk-central-repository-data-centric-challenge&amp;tab=resources" TargetMode="External"/><Relationship Id="rId4" Type="http://schemas.openxmlformats.org/officeDocument/2006/relationships/hyperlink" Target="https://repository.niddk.nih.gov/studies/tn01-nh/"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www.challenge.gov/?challenge=niddk-central-repository-data-centric-challenge&amp;tab=over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hallenge.gov/?challenge=niddk-central-repository-data-centric-challenge&amp;tab=judg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4EE0-B373-65EE-9A8A-CDBB499A7B15}"/>
              </a:ext>
            </a:extLst>
          </p:cNvPr>
          <p:cNvSpPr>
            <a:spLocks noGrp="1"/>
          </p:cNvSpPr>
          <p:nvPr>
            <p:ph type="title"/>
          </p:nvPr>
        </p:nvSpPr>
        <p:spPr>
          <a:xfrm>
            <a:off x="838200" y="1011326"/>
            <a:ext cx="10515600" cy="2070542"/>
          </a:xfrm>
        </p:spPr>
        <p:txBody>
          <a:bodyPr>
            <a:normAutofit/>
          </a:bodyPr>
          <a:lstStyle/>
          <a:p>
            <a:r>
              <a:rPr lang="en-US" sz="3600" b="1" dirty="0">
                <a:solidFill>
                  <a:srgbClr val="575757"/>
                </a:solidFill>
                <a:effectLst/>
                <a:latin typeface="Merriweather" panose="00000500000000000000" pitchFamily="2" charset="0"/>
                <a:ea typeface="Times New Roman" panose="02020603050405020304" pitchFamily="18" charset="0"/>
                <a:cs typeface="Times New Roman" panose="02020603050405020304" pitchFamily="18" charset="0"/>
              </a:rPr>
              <a:t>Workshop II: NIDDK-CR Analytics Workspace and Challenge Preview</a:t>
            </a:r>
            <a:endParaRPr lang="en-US" sz="9600" dirty="0"/>
          </a:p>
        </p:txBody>
      </p:sp>
      <p:sp>
        <p:nvSpPr>
          <p:cNvPr id="3" name="Text Placeholder 2">
            <a:extLst>
              <a:ext uri="{FF2B5EF4-FFF2-40B4-BE49-F238E27FC236}">
                <a16:creationId xmlns:a16="http://schemas.microsoft.com/office/drawing/2014/main" id="{14302BE7-EE4D-7BC6-649B-3F793BC004BF}"/>
              </a:ext>
            </a:extLst>
          </p:cNvPr>
          <p:cNvSpPr>
            <a:spLocks noGrp="1"/>
          </p:cNvSpPr>
          <p:nvPr>
            <p:ph type="body" idx="1"/>
          </p:nvPr>
        </p:nvSpPr>
        <p:spPr>
          <a:xfrm>
            <a:off x="838200" y="4348126"/>
            <a:ext cx="10515600" cy="766135"/>
          </a:xfrm>
        </p:spPr>
        <p:txBody>
          <a:bodyPr>
            <a:normAutofit/>
          </a:bodyPr>
          <a:lstStyle/>
          <a:p>
            <a:r>
              <a:rPr lang="en-US" sz="2000" dirty="0">
                <a:solidFill>
                  <a:schemeClr val="tx1">
                    <a:lumMod val="75000"/>
                    <a:lumOff val="25000"/>
                  </a:schemeClr>
                </a:solidFill>
              </a:rPr>
              <a:t>Anya Dabic, Booz Allen Hamilton</a:t>
            </a:r>
          </a:p>
          <a:p>
            <a:r>
              <a:rPr lang="en-US" sz="2000" dirty="0">
                <a:solidFill>
                  <a:schemeClr val="tx1">
                    <a:lumMod val="75000"/>
                    <a:lumOff val="25000"/>
                  </a:schemeClr>
                </a:solidFill>
              </a:rPr>
              <a:t>Courtney Shelley, Booz Allen Hamilton</a:t>
            </a:r>
          </a:p>
        </p:txBody>
      </p:sp>
    </p:spTree>
    <p:extLst>
      <p:ext uri="{BB962C8B-B14F-4D97-AF65-F5344CB8AC3E}">
        <p14:creationId xmlns:p14="http://schemas.microsoft.com/office/powerpoint/2010/main" val="65022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D0D0-AD85-9FFB-D5EF-D807AC2CF912}"/>
              </a:ext>
            </a:extLst>
          </p:cNvPr>
          <p:cNvSpPr>
            <a:spLocks noGrp="1"/>
          </p:cNvSpPr>
          <p:nvPr>
            <p:ph type="title"/>
          </p:nvPr>
        </p:nvSpPr>
        <p:spPr>
          <a:xfrm>
            <a:off x="838200" y="365126"/>
            <a:ext cx="10515600" cy="692398"/>
          </a:xfrm>
        </p:spPr>
        <p:txBody>
          <a:bodyPr>
            <a:normAutofit/>
          </a:bodyPr>
          <a:lstStyle/>
          <a:p>
            <a:r>
              <a:rPr lang="en-US" sz="2800" dirty="0"/>
              <a:t>Data Centric Challenge – Rules </a:t>
            </a:r>
          </a:p>
        </p:txBody>
      </p:sp>
      <p:sp>
        <p:nvSpPr>
          <p:cNvPr id="3" name="Content Placeholder 2">
            <a:extLst>
              <a:ext uri="{FF2B5EF4-FFF2-40B4-BE49-F238E27FC236}">
                <a16:creationId xmlns:a16="http://schemas.microsoft.com/office/drawing/2014/main" id="{A1762A05-7AC5-9288-198A-FECC1404FCF6}"/>
              </a:ext>
            </a:extLst>
          </p:cNvPr>
          <p:cNvSpPr>
            <a:spLocks noGrp="1"/>
          </p:cNvSpPr>
          <p:nvPr>
            <p:ph idx="1"/>
          </p:nvPr>
        </p:nvSpPr>
        <p:spPr>
          <a:xfrm>
            <a:off x="838200" y="1094322"/>
            <a:ext cx="10515600" cy="3409945"/>
          </a:xfrm>
        </p:spPr>
        <p:txBody>
          <a:bodyPr vert="horz" lIns="91440" tIns="45720" rIns="91440" bIns="45720" rtlCol="0" anchor="t">
            <a:normAutofit/>
          </a:bodyPr>
          <a:lstStyle/>
          <a:p>
            <a:pPr>
              <a:buFont typeface="Wingdings" panose="05000000000000000000" pitchFamily="2" charset="2"/>
              <a:buChar char="Ø"/>
            </a:pPr>
            <a:r>
              <a:rPr lang="en-US" sz="1600" dirty="0">
                <a:latin typeface="Calibri"/>
                <a:cs typeface="Calibri"/>
              </a:rPr>
              <a:t>By participating, each Participant certifies that they have read, understand, and will </a:t>
            </a:r>
            <a:r>
              <a:rPr lang="en-US" sz="1600" b="1" dirty="0">
                <a:latin typeface="Calibri"/>
                <a:cs typeface="Calibri"/>
              </a:rPr>
              <a:t>comply with the complete set of rules promulgated by the NIH/NIDDK</a:t>
            </a:r>
            <a:r>
              <a:rPr lang="en-US" sz="1600" dirty="0">
                <a:latin typeface="Calibri"/>
                <a:cs typeface="Calibri"/>
              </a:rPr>
              <a:t> and published in the official challenge announcement on </a:t>
            </a:r>
            <a:r>
              <a:rPr lang="en-US" sz="1600" dirty="0">
                <a:latin typeface="Calibri"/>
                <a:cs typeface="Calibri"/>
                <a:hlinkClick r:id="rId2"/>
              </a:rPr>
              <a:t>Challenge.gov</a:t>
            </a:r>
            <a:endParaRPr lang="en-US" sz="1600" dirty="0">
              <a:latin typeface="Calibri"/>
              <a:cs typeface="Calibri"/>
            </a:endParaRPr>
          </a:p>
          <a:p>
            <a:pPr>
              <a:buFont typeface="Wingdings" panose="05000000000000000000" pitchFamily="2" charset="2"/>
              <a:buChar char="Ø"/>
            </a:pPr>
            <a:r>
              <a:rPr lang="en-US" sz="1600" dirty="0">
                <a:latin typeface="Calibri"/>
                <a:cs typeface="Calibri"/>
              </a:rPr>
              <a:t>Each Participant must agree to and </a:t>
            </a:r>
            <a:r>
              <a:rPr lang="en-US" sz="1600" b="1" dirty="0">
                <a:latin typeface="Calibri"/>
                <a:cs typeface="Calibri"/>
              </a:rPr>
              <a:t>abide by the NIDDK-CR Data and Resources Use Agreement (DUA) </a:t>
            </a:r>
            <a:r>
              <a:rPr lang="en-US" sz="1600" dirty="0">
                <a:latin typeface="Calibri"/>
                <a:cs typeface="Calibri"/>
              </a:rPr>
              <a:t>and the </a:t>
            </a:r>
            <a:r>
              <a:rPr lang="en-US" sz="1600" b="1" dirty="0">
                <a:latin typeface="Calibri"/>
                <a:cs typeface="Calibri"/>
              </a:rPr>
              <a:t>NIDDK-CR Data Challenge Addendum</a:t>
            </a:r>
            <a:r>
              <a:rPr lang="en-US" sz="1600" dirty="0">
                <a:latin typeface="Calibri"/>
                <a:cs typeface="Calibri"/>
              </a:rPr>
              <a:t> when registering to participate in this Challenge, and to access the NIDDK-CR datasets within the AWS Service Workbench.</a:t>
            </a:r>
          </a:p>
          <a:p>
            <a:pPr>
              <a:buFont typeface="Wingdings" panose="05000000000000000000" pitchFamily="2" charset="2"/>
              <a:buChar char="Ø"/>
            </a:pPr>
            <a:r>
              <a:rPr lang="en-US" sz="1600" dirty="0">
                <a:latin typeface="Calibri"/>
                <a:cs typeface="Calibri"/>
              </a:rPr>
              <a:t>Each Participant shall </a:t>
            </a:r>
            <a:r>
              <a:rPr lang="en-US" sz="1600" b="1" dirty="0">
                <a:latin typeface="Calibri"/>
                <a:cs typeface="Calibri"/>
              </a:rPr>
              <a:t>have a legal signatory authority to enter into valid binding agreements</a:t>
            </a:r>
            <a:r>
              <a:rPr lang="en-US" sz="1600" dirty="0">
                <a:latin typeface="Calibri"/>
                <a:cs typeface="Calibri"/>
              </a:rPr>
              <a:t> to legally bind themselves, or if employed by an institution, have an institution-authorized signatory representative (AOR) to execute the agreement. </a:t>
            </a:r>
            <a:endParaRPr lang="en-US" sz="1600" dirty="0">
              <a:latin typeface="Calibri" panose="020F0502020204030204" pitchFamily="34" charset="0"/>
              <a:cs typeface="Calibri" panose="020F0502020204030204" pitchFamily="34" charset="0"/>
            </a:endParaRPr>
          </a:p>
          <a:p>
            <a:pPr lvl="1"/>
            <a:r>
              <a:rPr lang="en-US" sz="1600" dirty="0">
                <a:latin typeface="Calibri"/>
                <a:cs typeface="Calibri"/>
              </a:rPr>
              <a:t>If an applicant is not affiliated with an institution, but wishes to participate in this Challenge, they should contact </a:t>
            </a:r>
            <a:r>
              <a:rPr lang="en-US" sz="1600" dirty="0">
                <a:latin typeface="Calibri"/>
                <a:cs typeface="Calibri"/>
                <a:hlinkClick r:id="rId3"/>
              </a:rPr>
              <a:t>NIDDK-CRsupport@niddk.nih.gov</a:t>
            </a:r>
            <a:r>
              <a:rPr lang="en-US" sz="1600" dirty="0">
                <a:latin typeface="Calibri"/>
                <a:cs typeface="Calibri"/>
              </a:rPr>
              <a:t> for further guidance.</a:t>
            </a:r>
          </a:p>
          <a:p>
            <a:pPr>
              <a:buFont typeface="Wingdings" panose="05000000000000000000" pitchFamily="2" charset="2"/>
              <a:buChar char="Ø"/>
            </a:pPr>
            <a:r>
              <a:rPr lang="en-US" sz="1600" dirty="0">
                <a:latin typeface="Calibri"/>
                <a:cs typeface="Calibri"/>
              </a:rPr>
              <a:t>All analyses need to be conducted within the NIDDK-provided workbench environment. Data Challenge Participants are </a:t>
            </a:r>
            <a:r>
              <a:rPr lang="en-US" sz="1600" b="1" u="sng" dirty="0">
                <a:latin typeface="Calibri"/>
                <a:cs typeface="Calibri"/>
              </a:rPr>
              <a:t>not permitted to download, copy, or extract data</a:t>
            </a:r>
            <a:r>
              <a:rPr lang="en-US" sz="1600" dirty="0">
                <a:latin typeface="Calibri"/>
                <a:cs typeface="Calibri"/>
              </a:rPr>
              <a:t> from the NIDDK-provided workbench environment. Data must remain in the NIDDK-provided workbench environment, and any review, analysis, manipulation, or modification of the data will occur within this environment.</a:t>
            </a:r>
          </a:p>
        </p:txBody>
      </p:sp>
      <p:sp>
        <p:nvSpPr>
          <p:cNvPr id="4" name="Rectangle 3">
            <a:extLst>
              <a:ext uri="{FF2B5EF4-FFF2-40B4-BE49-F238E27FC236}">
                <a16:creationId xmlns:a16="http://schemas.microsoft.com/office/drawing/2014/main" id="{62B93DDE-84D9-FA10-5BD9-2DE02F1C35C9}"/>
              </a:ext>
            </a:extLst>
          </p:cNvPr>
          <p:cNvSpPr/>
          <p:nvPr/>
        </p:nvSpPr>
        <p:spPr>
          <a:xfrm>
            <a:off x="2045172" y="5928866"/>
            <a:ext cx="9146782" cy="676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More information about the Challenge rules and eligibility requirements can be found under the </a:t>
            </a:r>
            <a:r>
              <a:rPr lang="en-US" sz="1400" i="1" dirty="0">
                <a:hlinkClick r:id="rId2"/>
              </a:rPr>
              <a:t>Rules</a:t>
            </a:r>
            <a:r>
              <a:rPr lang="en-US" sz="1400" i="1" dirty="0"/>
              <a:t> </a:t>
            </a:r>
            <a:r>
              <a:rPr lang="en-US" sz="1400" i="1" dirty="0">
                <a:solidFill>
                  <a:schemeClr val="tx1"/>
                </a:solidFill>
              </a:rPr>
              <a:t>tab on the official Challenge.gov page</a:t>
            </a:r>
          </a:p>
        </p:txBody>
      </p:sp>
    </p:spTree>
    <p:extLst>
      <p:ext uri="{BB962C8B-B14F-4D97-AF65-F5344CB8AC3E}">
        <p14:creationId xmlns:p14="http://schemas.microsoft.com/office/powerpoint/2010/main" val="26312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4E33-BB7F-5C24-94E8-B0659BC6CC0C}"/>
              </a:ext>
            </a:extLst>
          </p:cNvPr>
          <p:cNvSpPr>
            <a:spLocks noGrp="1"/>
          </p:cNvSpPr>
          <p:nvPr>
            <p:ph type="title"/>
          </p:nvPr>
        </p:nvSpPr>
        <p:spPr>
          <a:xfrm>
            <a:off x="838200" y="263526"/>
            <a:ext cx="10515600" cy="445907"/>
          </a:xfrm>
        </p:spPr>
        <p:txBody>
          <a:bodyPr>
            <a:noAutofit/>
          </a:bodyPr>
          <a:lstStyle/>
          <a:p>
            <a:r>
              <a:rPr lang="en-US" sz="2800" dirty="0"/>
              <a:t>Data Centric Challenge – How to Enter</a:t>
            </a:r>
          </a:p>
        </p:txBody>
      </p:sp>
      <p:sp>
        <p:nvSpPr>
          <p:cNvPr id="3" name="Content Placeholder 2">
            <a:extLst>
              <a:ext uri="{FF2B5EF4-FFF2-40B4-BE49-F238E27FC236}">
                <a16:creationId xmlns:a16="http://schemas.microsoft.com/office/drawing/2014/main" id="{E0669594-EB07-E8A9-FE9C-E5D8B69A780F}"/>
              </a:ext>
            </a:extLst>
          </p:cNvPr>
          <p:cNvSpPr>
            <a:spLocks noGrp="1"/>
          </p:cNvSpPr>
          <p:nvPr>
            <p:ph idx="1"/>
          </p:nvPr>
        </p:nvSpPr>
        <p:spPr>
          <a:xfrm>
            <a:off x="763554" y="1196622"/>
            <a:ext cx="10805594" cy="4536268"/>
          </a:xfrm>
        </p:spPr>
        <p:txBody>
          <a:bodyPr vert="horz" lIns="91440" tIns="45720" rIns="91440" bIns="45720" rtlCol="0" anchor="t">
            <a:normAutofit/>
          </a:bodyPr>
          <a:lstStyle/>
          <a:p>
            <a:r>
              <a:rPr lang="en-US" sz="1600" dirty="0">
                <a:latin typeface="Calibri"/>
                <a:cs typeface="Calibri"/>
              </a:rPr>
              <a:t>Interested applicants will register to participate via Challenge.gov</a:t>
            </a:r>
          </a:p>
          <a:p>
            <a:r>
              <a:rPr lang="en-US" sz="1600" dirty="0">
                <a:latin typeface="Calibri"/>
                <a:cs typeface="Calibri"/>
              </a:rPr>
              <a:t>The following documents must be completed and submitted to Challenge.gov to register:</a:t>
            </a:r>
          </a:p>
          <a:p>
            <a:pPr lvl="1">
              <a:buFont typeface="+mj-lt"/>
              <a:buAutoNum type="arabicPeriod"/>
            </a:pPr>
            <a:r>
              <a:rPr lang="en-US" sz="1600" dirty="0">
                <a:latin typeface="Calibri"/>
                <a:cs typeface="Calibri"/>
              </a:rPr>
              <a:t>Data Challenge Registration Form </a:t>
            </a:r>
          </a:p>
          <a:p>
            <a:pPr lvl="1">
              <a:buFont typeface="+mj-lt"/>
              <a:buAutoNum type="arabicPeriod"/>
            </a:pPr>
            <a:r>
              <a:rPr lang="en-US" sz="1600" dirty="0">
                <a:latin typeface="Calibri"/>
                <a:cs typeface="Calibri"/>
              </a:rPr>
              <a:t>NIDDK-CR Data and Resources Use Agreement (DUA) </a:t>
            </a:r>
            <a:endParaRPr lang="en-US" sz="1600" dirty="0">
              <a:latin typeface="Calibri" panose="020F0502020204030204" pitchFamily="34" charset="0"/>
              <a:cs typeface="Calibri" panose="020F0502020204030204" pitchFamily="34" charset="0"/>
            </a:endParaRPr>
          </a:p>
          <a:p>
            <a:pPr lvl="1">
              <a:buFont typeface="+mj-lt"/>
              <a:buAutoNum type="arabicPeriod"/>
            </a:pPr>
            <a:r>
              <a:rPr lang="en-US" sz="1600" dirty="0">
                <a:latin typeface="Calibri"/>
                <a:cs typeface="Calibri"/>
              </a:rPr>
              <a:t>NIDDK-CR Data Challenge Addendum </a:t>
            </a:r>
            <a:endParaRPr lang="en-US" sz="1600" dirty="0">
              <a:latin typeface="Calibri" panose="020F0502020204030204" pitchFamily="34" charset="0"/>
              <a:cs typeface="Calibri" panose="020F0502020204030204" pitchFamily="34" charset="0"/>
            </a:endParaRPr>
          </a:p>
          <a:p>
            <a:r>
              <a:rPr lang="en-US" sz="1600" dirty="0">
                <a:latin typeface="Calibri"/>
                <a:cs typeface="Calibri"/>
              </a:rPr>
              <a:t>Required documents and detailed instructions can be found under the </a:t>
            </a:r>
            <a:r>
              <a:rPr lang="en-US" sz="1600" dirty="0">
                <a:latin typeface="Calibri"/>
                <a:cs typeface="Calibri"/>
                <a:hlinkClick r:id="rId2"/>
              </a:rPr>
              <a:t>How to Enter</a:t>
            </a:r>
            <a:r>
              <a:rPr lang="en-US" sz="1600" dirty="0">
                <a:latin typeface="Calibri"/>
                <a:cs typeface="Calibri"/>
              </a:rPr>
              <a:t> tab for Phase 1 on Challenge.gov </a:t>
            </a:r>
          </a:p>
          <a:p>
            <a:r>
              <a:rPr lang="en-US" sz="1600" dirty="0">
                <a:latin typeface="Calibri"/>
                <a:cs typeface="Calibri"/>
              </a:rPr>
              <a:t>Applicants will have until </a:t>
            </a:r>
            <a:r>
              <a:rPr lang="en-US" sz="1600" b="1" dirty="0">
                <a:latin typeface="Calibri"/>
                <a:cs typeface="Calibri"/>
              </a:rPr>
              <a:t>5:00 PM EDT on October 20, 2023</a:t>
            </a:r>
            <a:r>
              <a:rPr lang="en-US" sz="1600" dirty="0">
                <a:latin typeface="Calibri"/>
                <a:cs typeface="Calibri"/>
              </a:rPr>
              <a:t>, to submit their applications to Challenge.gov. Applications submitted after this date and time will </a:t>
            </a:r>
            <a:r>
              <a:rPr lang="en-US" sz="1600" u="sng" dirty="0">
                <a:latin typeface="Calibri"/>
                <a:cs typeface="Calibri"/>
              </a:rPr>
              <a:t>not</a:t>
            </a:r>
            <a:r>
              <a:rPr lang="en-US" sz="1600" dirty="0">
                <a:latin typeface="Calibri"/>
                <a:cs typeface="Calibri"/>
              </a:rPr>
              <a:t> be accepted.</a:t>
            </a:r>
          </a:p>
          <a:p>
            <a:pPr marL="0" indent="0">
              <a:buNone/>
            </a:pPr>
            <a:endParaRPr lang="en-US" sz="1600" dirty="0">
              <a:latin typeface="Calibri" panose="020F0502020204030204" pitchFamily="34" charset="0"/>
              <a:cs typeface="Calibri" panose="020F0502020204030204" pitchFamily="34" charset="0"/>
            </a:endParaRPr>
          </a:p>
          <a:p>
            <a:pPr>
              <a:spcBef>
                <a:spcPts val="2400"/>
              </a:spcBef>
            </a:pPr>
            <a:r>
              <a:rPr lang="en-US" sz="1600" dirty="0">
                <a:latin typeface="Calibri"/>
                <a:cs typeface="Calibri"/>
              </a:rPr>
              <a:t>Challenge participants approved to proceed to Phase 2 will be notified via the NIDDK-CR Support email (</a:t>
            </a:r>
            <a:r>
              <a:rPr lang="en-US" sz="1600" dirty="0">
                <a:latin typeface="Calibri"/>
                <a:cs typeface="Calibri"/>
                <a:hlinkClick r:id="rId3"/>
              </a:rPr>
              <a:t>niddk-crsupport@niddk.nih.gov</a:t>
            </a:r>
            <a:r>
              <a:rPr lang="en-US" sz="1600" dirty="0">
                <a:latin typeface="Calibri"/>
                <a:cs typeface="Calibri"/>
              </a:rPr>
              <a:t>) with their AWS Service Workbench login credentials and detailed instructions on using the AWS Service Workbench. </a:t>
            </a:r>
            <a:endParaRPr lang="en-US" sz="1600" dirty="0">
              <a:latin typeface="Calibri" panose="020F0502020204030204" pitchFamily="34" charset="0"/>
              <a:cs typeface="Calibri" panose="020F0502020204030204" pitchFamily="34" charset="0"/>
            </a:endParaRPr>
          </a:p>
          <a:p>
            <a:r>
              <a:rPr lang="en-US" sz="1600" dirty="0">
                <a:latin typeface="Calibri"/>
                <a:cs typeface="Calibri"/>
              </a:rPr>
              <a:t>Data Challenge Participants will perform data aggregation, augmentation, and enhancement tasks using Python or R programming language in </a:t>
            </a:r>
            <a:r>
              <a:rPr lang="en-US" sz="1600" dirty="0" err="1">
                <a:latin typeface="Calibri"/>
                <a:cs typeface="Calibri"/>
              </a:rPr>
              <a:t>SageMaker</a:t>
            </a:r>
            <a:r>
              <a:rPr lang="en-US" sz="1600" dirty="0">
                <a:latin typeface="Calibri"/>
                <a:cs typeface="Calibri"/>
              </a:rPr>
              <a:t> </a:t>
            </a:r>
            <a:r>
              <a:rPr lang="en-US" sz="1600" dirty="0" err="1">
                <a:latin typeface="Calibri"/>
                <a:cs typeface="Calibri"/>
              </a:rPr>
              <a:t>Jupyter</a:t>
            </a:r>
            <a:r>
              <a:rPr lang="en-US" sz="1600" dirty="0">
                <a:latin typeface="Calibri"/>
                <a:cs typeface="Calibri"/>
              </a:rPr>
              <a:t> Notebook to generate their code for making the data AI-ready – </a:t>
            </a:r>
            <a:r>
              <a:rPr lang="en-US" sz="1600" i="1" dirty="0">
                <a:latin typeface="Calibri"/>
                <a:cs typeface="Calibri"/>
              </a:rPr>
              <a:t>next slide</a:t>
            </a:r>
            <a:endParaRPr lang="en-US" sz="1600" i="1"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785870E1-A576-F011-26F8-41E60D64C430}"/>
              </a:ext>
            </a:extLst>
          </p:cNvPr>
          <p:cNvSpPr/>
          <p:nvPr/>
        </p:nvSpPr>
        <p:spPr>
          <a:xfrm>
            <a:off x="763554" y="873637"/>
            <a:ext cx="10805594" cy="2603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Calibri" panose="020F0502020204030204" pitchFamily="34" charset="0"/>
                <a:cs typeface="Calibri" panose="020F0502020204030204" pitchFamily="34" charset="0"/>
              </a:rPr>
              <a:t>Phase 1: Registration – </a:t>
            </a:r>
            <a:r>
              <a:rPr lang="en-US" sz="1600" b="1" i="1" dirty="0">
                <a:solidFill>
                  <a:schemeClr val="bg1"/>
                </a:solidFill>
                <a:latin typeface="Calibri" panose="020F0502020204030204" pitchFamily="34" charset="0"/>
                <a:cs typeface="Calibri" panose="020F0502020204030204" pitchFamily="34" charset="0"/>
              </a:rPr>
              <a:t>Open until 5:00PM EDT October 20, 2023 </a:t>
            </a:r>
          </a:p>
        </p:txBody>
      </p:sp>
      <p:sp>
        <p:nvSpPr>
          <p:cNvPr id="6" name="Arrow: Chevron 5">
            <a:extLst>
              <a:ext uri="{FF2B5EF4-FFF2-40B4-BE49-F238E27FC236}">
                <a16:creationId xmlns:a16="http://schemas.microsoft.com/office/drawing/2014/main" id="{B8B7409A-3D89-13F4-0FA0-5BC3EF5C7702}"/>
              </a:ext>
            </a:extLst>
          </p:cNvPr>
          <p:cNvSpPr/>
          <p:nvPr/>
        </p:nvSpPr>
        <p:spPr>
          <a:xfrm>
            <a:off x="763554" y="3832806"/>
            <a:ext cx="10805594" cy="260381"/>
          </a:xfrm>
          <a:prstGeom prst="chevron">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Calibri" panose="020F0502020204030204" pitchFamily="34" charset="0"/>
                <a:cs typeface="Calibri" panose="020F0502020204030204" pitchFamily="34" charset="0"/>
              </a:rPr>
              <a:t>Phase 2: Data Enhancement – </a:t>
            </a:r>
            <a:r>
              <a:rPr lang="en-US" sz="1600" b="1" i="1" dirty="0">
                <a:solidFill>
                  <a:schemeClr val="bg1"/>
                </a:solidFill>
                <a:latin typeface="Calibri" panose="020F0502020204030204" pitchFamily="34" charset="0"/>
                <a:cs typeface="Calibri" panose="020F0502020204030204" pitchFamily="34" charset="0"/>
              </a:rPr>
              <a:t>Opens on October 30, 2023 and closes on January 5, 2024</a:t>
            </a:r>
          </a:p>
        </p:txBody>
      </p:sp>
      <p:sp>
        <p:nvSpPr>
          <p:cNvPr id="9" name="Rectangle 8">
            <a:extLst>
              <a:ext uri="{FF2B5EF4-FFF2-40B4-BE49-F238E27FC236}">
                <a16:creationId xmlns:a16="http://schemas.microsoft.com/office/drawing/2014/main" id="{BB00271C-515E-A47E-2B35-66FAB5AC6C64}"/>
              </a:ext>
            </a:extLst>
          </p:cNvPr>
          <p:cNvSpPr/>
          <p:nvPr/>
        </p:nvSpPr>
        <p:spPr>
          <a:xfrm>
            <a:off x="2082957" y="5918052"/>
            <a:ext cx="9146782" cy="676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Detailed instructions on how to register for the Data Centric Challenge can be found under the </a:t>
            </a:r>
            <a:r>
              <a:rPr lang="en-US" sz="1400" i="1" dirty="0">
                <a:hlinkClick r:id="rId2"/>
              </a:rPr>
              <a:t>How to Enter</a:t>
            </a:r>
            <a:r>
              <a:rPr lang="en-US" sz="1400" i="1" dirty="0"/>
              <a:t> </a:t>
            </a:r>
            <a:r>
              <a:rPr lang="en-US" sz="1400" i="1" dirty="0">
                <a:solidFill>
                  <a:schemeClr val="tx1"/>
                </a:solidFill>
              </a:rPr>
              <a:t>tab for Phase 1 on the official Challenge.gov page</a:t>
            </a:r>
          </a:p>
        </p:txBody>
      </p:sp>
    </p:spTree>
    <p:extLst>
      <p:ext uri="{BB962C8B-B14F-4D97-AF65-F5344CB8AC3E}">
        <p14:creationId xmlns:p14="http://schemas.microsoft.com/office/powerpoint/2010/main" val="394365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5645-7C07-7F62-97ED-310F8B8A971C}"/>
              </a:ext>
            </a:extLst>
          </p:cNvPr>
          <p:cNvSpPr>
            <a:spLocks noGrp="1"/>
          </p:cNvSpPr>
          <p:nvPr>
            <p:ph type="title"/>
          </p:nvPr>
        </p:nvSpPr>
        <p:spPr>
          <a:xfrm>
            <a:off x="838200" y="365125"/>
            <a:ext cx="10515600" cy="644691"/>
          </a:xfrm>
        </p:spPr>
        <p:txBody>
          <a:bodyPr>
            <a:normAutofit/>
          </a:bodyPr>
          <a:lstStyle/>
          <a:p>
            <a:r>
              <a:rPr lang="en-US" sz="2800" dirty="0"/>
              <a:t>AWS Service Workbench (SWB) Demonstration</a:t>
            </a:r>
          </a:p>
        </p:txBody>
      </p:sp>
      <p:sp>
        <p:nvSpPr>
          <p:cNvPr id="3" name="Content Placeholder 2">
            <a:extLst>
              <a:ext uri="{FF2B5EF4-FFF2-40B4-BE49-F238E27FC236}">
                <a16:creationId xmlns:a16="http://schemas.microsoft.com/office/drawing/2014/main" id="{32A2217E-F733-FB3D-50C6-1C5D327E9B6E}"/>
              </a:ext>
            </a:extLst>
          </p:cNvPr>
          <p:cNvSpPr>
            <a:spLocks noGrp="1"/>
          </p:cNvSpPr>
          <p:nvPr>
            <p:ph idx="1"/>
          </p:nvPr>
        </p:nvSpPr>
        <p:spPr>
          <a:xfrm>
            <a:off x="838200" y="1073427"/>
            <a:ext cx="10515600" cy="4452730"/>
          </a:xfrm>
        </p:spPr>
        <p:txBody>
          <a:bodyPr>
            <a:normAutofit/>
          </a:bodyPr>
          <a:lstStyle/>
          <a:p>
            <a:r>
              <a:rPr lang="en-US" sz="1600" dirty="0">
                <a:latin typeface="Calibri" panose="020F0502020204030204" pitchFamily="34" charset="0"/>
                <a:cs typeface="Calibri" panose="020F0502020204030204" pitchFamily="34" charset="0"/>
              </a:rPr>
              <a:t>AWS Service Workbench – </a:t>
            </a:r>
            <a:r>
              <a:rPr lang="en-US" sz="1600" i="1" dirty="0">
                <a:latin typeface="Calibri" panose="020F0502020204030204" pitchFamily="34" charset="0"/>
                <a:cs typeface="Calibri" panose="020F0502020204030204" pitchFamily="34" charset="0"/>
              </a:rPr>
              <a:t>Learning Objectives:</a:t>
            </a:r>
          </a:p>
          <a:p>
            <a:pPr marL="800100" lvl="1" indent="-342900">
              <a:buFont typeface="+mj-lt"/>
              <a:buAutoNum type="arabicPeriod"/>
            </a:pPr>
            <a:r>
              <a:rPr lang="en-US" sz="1600" dirty="0">
                <a:latin typeface="Calibri" panose="020F0502020204030204" pitchFamily="34" charset="0"/>
                <a:cs typeface="Calibri" panose="020F0502020204030204" pitchFamily="34" charset="0"/>
              </a:rPr>
              <a:t>Accessing SWB</a:t>
            </a:r>
          </a:p>
          <a:p>
            <a:pPr marL="800100" lvl="1" indent="-342900">
              <a:buFont typeface="+mj-lt"/>
              <a:buAutoNum type="arabicPeriod"/>
            </a:pPr>
            <a:r>
              <a:rPr lang="en-US" sz="1600" dirty="0">
                <a:latin typeface="Calibri" panose="020F0502020204030204" pitchFamily="34" charset="0"/>
                <a:cs typeface="Calibri" panose="020F0502020204030204" pitchFamily="34" charset="0"/>
              </a:rPr>
              <a:t>Creating a Workspace in SWB</a:t>
            </a:r>
          </a:p>
          <a:p>
            <a:pPr marL="800100" lvl="1" indent="-342900">
              <a:buFont typeface="+mj-lt"/>
              <a:buAutoNum type="arabicPeriod"/>
            </a:pPr>
            <a:r>
              <a:rPr lang="en-US" sz="1600" dirty="0">
                <a:latin typeface="Calibri" panose="020F0502020204030204" pitchFamily="34" charset="0"/>
                <a:cs typeface="Calibri" panose="020F0502020204030204" pitchFamily="34" charset="0"/>
              </a:rPr>
              <a:t>Launching </a:t>
            </a:r>
            <a:r>
              <a:rPr lang="en-US" sz="1600" dirty="0" err="1">
                <a:latin typeface="Calibri" panose="020F0502020204030204" pitchFamily="34" charset="0"/>
                <a:cs typeface="Calibri" panose="020F0502020204030204" pitchFamily="34" charset="0"/>
              </a:rPr>
              <a:t>Jupyter</a:t>
            </a:r>
            <a:r>
              <a:rPr lang="en-US" sz="1600" dirty="0">
                <a:latin typeface="Calibri" panose="020F0502020204030204" pitchFamily="34" charset="0"/>
                <a:cs typeface="Calibri" panose="020F0502020204030204" pitchFamily="34" charset="0"/>
              </a:rPr>
              <a:t> Notebook instance in SWB</a:t>
            </a:r>
          </a:p>
        </p:txBody>
      </p:sp>
      <p:pic>
        <p:nvPicPr>
          <p:cNvPr id="5" name="Picture 4">
            <a:extLst>
              <a:ext uri="{FF2B5EF4-FFF2-40B4-BE49-F238E27FC236}">
                <a16:creationId xmlns:a16="http://schemas.microsoft.com/office/drawing/2014/main" id="{67F315AB-3BC4-CB56-AB3D-851634E61A54}"/>
              </a:ext>
            </a:extLst>
          </p:cNvPr>
          <p:cNvPicPr>
            <a:picLocks noChangeAspect="1"/>
          </p:cNvPicPr>
          <p:nvPr/>
        </p:nvPicPr>
        <p:blipFill>
          <a:blip r:embed="rId2"/>
          <a:stretch>
            <a:fillRect/>
          </a:stretch>
        </p:blipFill>
        <p:spPr>
          <a:xfrm>
            <a:off x="2633396" y="2562523"/>
            <a:ext cx="2079664" cy="1973755"/>
          </a:xfrm>
          <a:prstGeom prst="rect">
            <a:avLst/>
          </a:prstGeom>
        </p:spPr>
      </p:pic>
      <p:pic>
        <p:nvPicPr>
          <p:cNvPr id="6" name="Picture 5">
            <a:extLst>
              <a:ext uri="{FF2B5EF4-FFF2-40B4-BE49-F238E27FC236}">
                <a16:creationId xmlns:a16="http://schemas.microsoft.com/office/drawing/2014/main" id="{3920DB5B-49BB-38FC-5433-6250F511A8E7}"/>
              </a:ext>
            </a:extLst>
          </p:cNvPr>
          <p:cNvPicPr>
            <a:picLocks noChangeAspect="1"/>
          </p:cNvPicPr>
          <p:nvPr/>
        </p:nvPicPr>
        <p:blipFill>
          <a:blip r:embed="rId3"/>
          <a:stretch>
            <a:fillRect/>
          </a:stretch>
        </p:blipFill>
        <p:spPr>
          <a:xfrm>
            <a:off x="6264917" y="2477463"/>
            <a:ext cx="1413589" cy="1644657"/>
          </a:xfrm>
          <a:prstGeom prst="rect">
            <a:avLst/>
          </a:prstGeom>
        </p:spPr>
      </p:pic>
      <p:pic>
        <p:nvPicPr>
          <p:cNvPr id="1026" name="Picture 2" descr="Python (programming language) - Wikipedia">
            <a:extLst>
              <a:ext uri="{FF2B5EF4-FFF2-40B4-BE49-F238E27FC236}">
                <a16:creationId xmlns:a16="http://schemas.microsoft.com/office/drawing/2014/main" id="{270F0365-4EF1-AAE8-CF0A-765182DE6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692" y="3322792"/>
            <a:ext cx="680724" cy="745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D7BED29-E6EE-B0F2-23F1-996149D8C394}"/>
              </a:ext>
            </a:extLst>
          </p:cNvPr>
          <p:cNvPicPr>
            <a:picLocks noChangeAspect="1"/>
          </p:cNvPicPr>
          <p:nvPr/>
        </p:nvPicPr>
        <p:blipFill>
          <a:blip r:embed="rId5"/>
          <a:stretch>
            <a:fillRect/>
          </a:stretch>
        </p:blipFill>
        <p:spPr>
          <a:xfrm>
            <a:off x="6837485" y="4068397"/>
            <a:ext cx="809721" cy="627534"/>
          </a:xfrm>
          <a:prstGeom prst="rect">
            <a:avLst/>
          </a:prstGeom>
        </p:spPr>
      </p:pic>
      <p:cxnSp>
        <p:nvCxnSpPr>
          <p:cNvPr id="10" name="Straight Arrow Connector 9">
            <a:extLst>
              <a:ext uri="{FF2B5EF4-FFF2-40B4-BE49-F238E27FC236}">
                <a16:creationId xmlns:a16="http://schemas.microsoft.com/office/drawing/2014/main" id="{7D2E133E-B79A-DB99-CDE9-78526E303969}"/>
              </a:ext>
            </a:extLst>
          </p:cNvPr>
          <p:cNvCxnSpPr>
            <a:cxnSpLocks/>
          </p:cNvCxnSpPr>
          <p:nvPr/>
        </p:nvCxnSpPr>
        <p:spPr>
          <a:xfrm>
            <a:off x="4984045" y="3453052"/>
            <a:ext cx="87187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9DE148-5C22-D2C1-E90C-02FA0BCD155D}"/>
              </a:ext>
            </a:extLst>
          </p:cNvPr>
          <p:cNvSpPr txBox="1"/>
          <p:nvPr/>
        </p:nvSpPr>
        <p:spPr>
          <a:xfrm>
            <a:off x="1279332" y="5048158"/>
            <a:ext cx="9397135" cy="523220"/>
          </a:xfrm>
          <a:prstGeom prst="rect">
            <a:avLst/>
          </a:prstGeom>
          <a:solidFill>
            <a:schemeClr val="bg1">
              <a:lumMod val="95000"/>
            </a:schemeClr>
          </a:solidFill>
        </p:spPr>
        <p:txBody>
          <a:bodyPr wrap="square" rtlCol="0">
            <a:spAutoFit/>
          </a:bodyPr>
          <a:lstStyle/>
          <a:p>
            <a:pPr algn="ctr"/>
            <a:r>
              <a:rPr lang="en-US" sz="1400" i="1" u="sng" dirty="0"/>
              <a:t>Note</a:t>
            </a:r>
            <a:r>
              <a:rPr lang="en-US" sz="1400" i="1" dirty="0"/>
              <a:t>: A detailed Tutorial on using AWS Service Workbench will be provided to participants approved to move forward to Phase 2 of the Data Centric Challenge</a:t>
            </a:r>
          </a:p>
        </p:txBody>
      </p:sp>
    </p:spTree>
    <p:extLst>
      <p:ext uri="{BB962C8B-B14F-4D97-AF65-F5344CB8AC3E}">
        <p14:creationId xmlns:p14="http://schemas.microsoft.com/office/powerpoint/2010/main" val="308758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136C-29A2-293B-C07B-C8189B0CAC78}"/>
              </a:ext>
            </a:extLst>
          </p:cNvPr>
          <p:cNvSpPr>
            <a:spLocks noGrp="1"/>
          </p:cNvSpPr>
          <p:nvPr>
            <p:ph type="title"/>
          </p:nvPr>
        </p:nvSpPr>
        <p:spPr>
          <a:xfrm>
            <a:off x="3528237" y="2103437"/>
            <a:ext cx="5135526" cy="1325563"/>
          </a:xfrm>
        </p:spPr>
        <p:txBody>
          <a:bodyPr/>
          <a:lstStyle/>
          <a:p>
            <a:pPr algn="ctr"/>
            <a:r>
              <a:rPr lang="en-US" dirty="0"/>
              <a:t>Questions and Answers </a:t>
            </a:r>
          </a:p>
        </p:txBody>
      </p:sp>
    </p:spTree>
    <p:extLst>
      <p:ext uri="{BB962C8B-B14F-4D97-AF65-F5344CB8AC3E}">
        <p14:creationId xmlns:p14="http://schemas.microsoft.com/office/powerpoint/2010/main" val="70516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5749C-A5E6-FF11-0C05-7657F4E68423}"/>
              </a:ext>
            </a:extLst>
          </p:cNvPr>
          <p:cNvSpPr>
            <a:spLocks noGrp="1"/>
          </p:cNvSpPr>
          <p:nvPr>
            <p:ph type="title"/>
          </p:nvPr>
        </p:nvSpPr>
        <p:spPr>
          <a:xfrm>
            <a:off x="838200" y="245727"/>
            <a:ext cx="10515600" cy="530614"/>
          </a:xfrm>
        </p:spPr>
        <p:txBody>
          <a:bodyPr>
            <a:normAutofit/>
          </a:bodyPr>
          <a:lstStyle/>
          <a:p>
            <a:r>
              <a:rPr lang="en-US" sz="2800" dirty="0"/>
              <a:t>Data Centric Challenge – Overview </a:t>
            </a:r>
          </a:p>
        </p:txBody>
      </p:sp>
      <p:sp>
        <p:nvSpPr>
          <p:cNvPr id="2" name="Content Placeholder 1">
            <a:extLst>
              <a:ext uri="{FF2B5EF4-FFF2-40B4-BE49-F238E27FC236}">
                <a16:creationId xmlns:a16="http://schemas.microsoft.com/office/drawing/2014/main" id="{116D4844-77D9-6153-157C-EC2D3CCD46DE}"/>
              </a:ext>
            </a:extLst>
          </p:cNvPr>
          <p:cNvSpPr>
            <a:spLocks noGrp="1"/>
          </p:cNvSpPr>
          <p:nvPr>
            <p:ph idx="1"/>
          </p:nvPr>
        </p:nvSpPr>
        <p:spPr>
          <a:xfrm>
            <a:off x="838200" y="812799"/>
            <a:ext cx="10907485" cy="4730044"/>
          </a:xfrm>
        </p:spPr>
        <p:txBody>
          <a:bodyPr>
            <a:normAutofit/>
          </a:bodyPr>
          <a:lstStyle/>
          <a:p>
            <a:pPr marL="0" indent="0">
              <a:buNone/>
            </a:pPr>
            <a:r>
              <a:rPr lang="en-US" sz="1800" b="1" dirty="0">
                <a:solidFill>
                  <a:schemeClr val="accent1">
                    <a:lumMod val="50000"/>
                  </a:schemeClr>
                </a:solidFill>
                <a:latin typeface="Calibri" panose="020F0502020204030204" pitchFamily="34" charset="0"/>
              </a:rPr>
              <a:t>Background</a:t>
            </a:r>
          </a:p>
          <a:p>
            <a:r>
              <a:rPr lang="en-US" sz="1600" dirty="0">
                <a:effectLst/>
                <a:latin typeface="Calibri" panose="020F0502020204030204" pitchFamily="34" charset="0"/>
                <a:ea typeface="Calibri" panose="020F0502020204030204" pitchFamily="34" charset="0"/>
              </a:rPr>
              <a:t>The NIDDK Central Repository is conducting a Data Centric Challenge aimed at augmenting and enhancing existing Repository data for future secondary research, including data-driven discovery by </a:t>
            </a:r>
            <a:r>
              <a:rPr lang="en-US" sz="1600" b="1" dirty="0">
                <a:effectLst/>
                <a:latin typeface="Calibri" panose="020F0502020204030204" pitchFamily="34" charset="0"/>
                <a:ea typeface="Calibri" panose="020F0502020204030204" pitchFamily="34" charset="0"/>
              </a:rPr>
              <a:t>artificial intelligence (AI) </a:t>
            </a:r>
            <a:r>
              <a:rPr lang="en-US" sz="1600" dirty="0">
                <a:effectLst/>
                <a:latin typeface="Calibri" panose="020F0502020204030204" pitchFamily="34" charset="0"/>
                <a:ea typeface="Calibri" panose="020F0502020204030204" pitchFamily="34" charset="0"/>
              </a:rPr>
              <a:t>researchers</a:t>
            </a:r>
          </a:p>
          <a:p>
            <a:r>
              <a:rPr lang="en-US" sz="1600" dirty="0">
                <a:effectLst/>
                <a:latin typeface="Calibri" panose="020F0502020204030204" pitchFamily="34" charset="0"/>
                <a:ea typeface="Calibri" panose="020F0502020204030204" pitchFamily="34" charset="0"/>
              </a:rPr>
              <a:t>The</a:t>
            </a:r>
            <a:r>
              <a:rPr lang="en-US" sz="1600" b="1" dirty="0">
                <a:effectLst/>
                <a:latin typeface="Calibri" panose="020F0502020204030204" pitchFamily="34" charset="0"/>
                <a:ea typeface="Calibri" panose="020F0502020204030204" pitchFamily="34" charset="0"/>
              </a:rPr>
              <a:t> NIDDK-CR Data Centric Challenge </a:t>
            </a:r>
            <a:r>
              <a:rPr lang="en-US" sz="1600" dirty="0">
                <a:effectLst/>
                <a:latin typeface="Calibri" panose="020F0502020204030204" pitchFamily="34" charset="0"/>
                <a:ea typeface="Calibri" panose="020F0502020204030204" pitchFamily="34" charset="0"/>
              </a:rPr>
              <a:t>will build upon future challenges to develop tools, approaches, models and/or methods to increase data interoperability and usability for artificial intelligence and machine learning applications</a:t>
            </a:r>
          </a:p>
          <a:p>
            <a:r>
              <a:rPr lang="en-US" sz="1600" dirty="0">
                <a:latin typeface="Calibri" panose="020F0502020204030204" pitchFamily="34" charset="0"/>
                <a:ea typeface="Calibri" panose="020F0502020204030204" pitchFamily="34" charset="0"/>
              </a:rPr>
              <a:t>Towards this, NIDDK is seeking innovative approaches to enhance the utility of select NIDDK datasets focused on </a:t>
            </a:r>
            <a:r>
              <a:rPr lang="en-US" sz="1600" b="1" dirty="0">
                <a:latin typeface="Calibri" panose="020F0502020204030204" pitchFamily="34" charset="0"/>
                <a:ea typeface="Calibri" panose="020F0502020204030204" pitchFamily="34" charset="0"/>
              </a:rPr>
              <a:t>Type 1 Diabetes (T1D)</a:t>
            </a:r>
            <a:r>
              <a:rPr lang="en-US" sz="1600" dirty="0">
                <a:latin typeface="Calibri" panose="020F0502020204030204" pitchFamily="34" charset="0"/>
                <a:ea typeface="Calibri" panose="020F0502020204030204" pitchFamily="34" charset="0"/>
              </a:rPr>
              <a:t> for AI applications – </a:t>
            </a:r>
            <a:r>
              <a:rPr lang="en-US" sz="1600" i="1" dirty="0">
                <a:latin typeface="Calibri" panose="020F0502020204030204" pitchFamily="34" charset="0"/>
                <a:ea typeface="Calibri" panose="020F0502020204030204" pitchFamily="34" charset="0"/>
              </a:rPr>
              <a:t>next slide</a:t>
            </a:r>
            <a:endParaRPr lang="en-US" sz="1600" i="1" dirty="0">
              <a:latin typeface="Calibri" panose="020F0502020204030204" pitchFamily="34" charset="0"/>
              <a:cs typeface="Calibri" panose="020F0502020204030204" pitchFamily="34" charset="0"/>
            </a:endParaRPr>
          </a:p>
          <a:p>
            <a:pPr marL="0" indent="0">
              <a:buNone/>
            </a:pPr>
            <a:r>
              <a:rPr lang="en-US" sz="1800" b="1" dirty="0">
                <a:solidFill>
                  <a:schemeClr val="accent1">
                    <a:lumMod val="50000"/>
                  </a:schemeClr>
                </a:solidFill>
                <a:latin typeface="Calibri" panose="020F0502020204030204" pitchFamily="34" charset="0"/>
              </a:rPr>
              <a:t>Goals of the Data Centric Challenge </a:t>
            </a:r>
            <a:endParaRPr lang="en-US" sz="1600" b="1" i="1" dirty="0">
              <a:solidFill>
                <a:schemeClr val="accent1">
                  <a:lumMod val="50000"/>
                </a:schemeClr>
              </a:solidFill>
              <a:latin typeface="Calibri" panose="020F0502020204030204" pitchFamily="34" charset="0"/>
            </a:endParaRPr>
          </a:p>
          <a:p>
            <a:pPr marL="731520" lvl="1" indent="-274320">
              <a:buFont typeface="+mj-lt"/>
              <a:buAutoNum type="arabicPeriod"/>
            </a:pPr>
            <a:r>
              <a:rPr lang="en-US" sz="1600" dirty="0">
                <a:latin typeface="Calibri" panose="020F0502020204030204" pitchFamily="34" charset="0"/>
                <a:ea typeface="Calibri" panose="020F0502020204030204" pitchFamily="34" charset="0"/>
              </a:rPr>
              <a:t>G</a:t>
            </a:r>
            <a:r>
              <a:rPr lang="en-US" sz="1600" dirty="0">
                <a:effectLst/>
                <a:latin typeface="Calibri" panose="020F0502020204030204" pitchFamily="34" charset="0"/>
                <a:ea typeface="Calibri" panose="020F0502020204030204" pitchFamily="34" charset="0"/>
              </a:rPr>
              <a:t>enerate an “AI-ready” dataset that can be used for future data challenges</a:t>
            </a:r>
          </a:p>
          <a:p>
            <a:pPr marL="731520" lvl="1" indent="-274320">
              <a:buFont typeface="+mj-lt"/>
              <a:buAutoNum type="arabicPeriod"/>
            </a:pPr>
            <a:r>
              <a:rPr lang="en-US" sz="1600" dirty="0">
                <a:latin typeface="Calibri" panose="020F0502020204030204" pitchFamily="34" charset="0"/>
                <a:ea typeface="Calibri" panose="020F0502020204030204" pitchFamily="34" charset="0"/>
              </a:rPr>
              <a:t>P</a:t>
            </a:r>
            <a:r>
              <a:rPr lang="en-US" sz="1600" dirty="0">
                <a:effectLst/>
                <a:latin typeface="Calibri" panose="020F0502020204030204" pitchFamily="34" charset="0"/>
                <a:ea typeface="Calibri" panose="020F0502020204030204" pitchFamily="34" charset="0"/>
              </a:rPr>
              <a:t>roduce methods that can be used to enhance the AI-readiness of NIDDK data</a:t>
            </a:r>
          </a:p>
          <a:p>
            <a:pPr marL="0" indent="0">
              <a:buNone/>
            </a:pPr>
            <a:r>
              <a:rPr lang="en-US" sz="1800" b="1" dirty="0">
                <a:solidFill>
                  <a:schemeClr val="accent1">
                    <a:lumMod val="50000"/>
                  </a:schemeClr>
                </a:solidFill>
                <a:latin typeface="Calibri" panose="020F0502020204030204" pitchFamily="34" charset="0"/>
                <a:ea typeface="Calibri" panose="020F0502020204030204" pitchFamily="34" charset="0"/>
              </a:rPr>
              <a:t>Key Dates </a:t>
            </a:r>
          </a:p>
          <a:p>
            <a:r>
              <a:rPr lang="en-US" sz="1600" dirty="0">
                <a:latin typeface="Calibri" panose="020F0502020204030204" pitchFamily="34" charset="0"/>
                <a:ea typeface="Calibri" panose="020F0502020204030204" pitchFamily="34" charset="0"/>
              </a:rPr>
              <a:t>Challenge Launch / Registration Start: 9:00AM September 20, 2023 </a:t>
            </a:r>
          </a:p>
          <a:p>
            <a:r>
              <a:rPr lang="en-US" sz="1600" dirty="0">
                <a:latin typeface="Calibri" panose="020F0502020204030204" pitchFamily="34" charset="0"/>
                <a:ea typeface="Calibri" panose="020F0502020204030204" pitchFamily="34" charset="0"/>
              </a:rPr>
              <a:t>Challenge Registration End: </a:t>
            </a:r>
            <a:r>
              <a:rPr lang="en-US" sz="1600" b="1" u="sng" dirty="0">
                <a:latin typeface="Calibri" panose="020F0502020204030204" pitchFamily="34" charset="0"/>
                <a:ea typeface="Calibri" panose="020F0502020204030204" pitchFamily="34" charset="0"/>
              </a:rPr>
              <a:t>5:00PM October 20, 2023</a:t>
            </a:r>
          </a:p>
          <a:p>
            <a:r>
              <a:rPr lang="en-US" sz="1600" dirty="0">
                <a:latin typeface="Calibri" panose="020F0502020204030204" pitchFamily="34" charset="0"/>
                <a:ea typeface="Calibri" panose="020F0502020204030204" pitchFamily="34" charset="0"/>
              </a:rPr>
              <a:t>Submission Start: 9:00AM October 30, 2023</a:t>
            </a:r>
          </a:p>
          <a:p>
            <a:r>
              <a:rPr lang="en-US" sz="1600" dirty="0">
                <a:latin typeface="Calibri" panose="020F0502020204030204" pitchFamily="34" charset="0"/>
                <a:ea typeface="Calibri" panose="020F0502020204030204" pitchFamily="34" charset="0"/>
              </a:rPr>
              <a:t>Submission End: 5:00PM January 5, 2024</a:t>
            </a:r>
          </a:p>
          <a:p>
            <a:pPr marL="0" indent="0">
              <a:buNone/>
            </a:pPr>
            <a:endParaRPr lang="en-US" sz="1800" b="1" dirty="0">
              <a:latin typeface="Calibri" panose="020F0502020204030204" pitchFamily="34" charset="0"/>
              <a:ea typeface="Calibri" panose="020F0502020204030204" pitchFamily="34" charset="0"/>
            </a:endParaRPr>
          </a:p>
          <a:p>
            <a:pPr marL="0" indent="0">
              <a:buNone/>
            </a:pPr>
            <a:endParaRPr lang="en-US" sz="1800" b="1" dirty="0">
              <a:solidFill>
                <a:schemeClr val="accent1">
                  <a:lumMod val="50000"/>
                </a:schemeClr>
              </a:solidFill>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07AC6FFD-5343-5A66-77A9-882D22BBFB9B}"/>
              </a:ext>
            </a:extLst>
          </p:cNvPr>
          <p:cNvSpPr/>
          <p:nvPr/>
        </p:nvSpPr>
        <p:spPr>
          <a:xfrm>
            <a:off x="1970222" y="5920353"/>
            <a:ext cx="8638369" cy="676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To learn more and register for the Data Centric Challenge, visit the official Challenge.gov page: </a:t>
            </a:r>
            <a:r>
              <a:rPr lang="en-US" sz="1400" i="1" dirty="0">
                <a:hlinkClick r:id="rId3"/>
              </a:rPr>
              <a:t>https://www.challenge.gov/?challenge=niddk-central-repository-data-centric-challenge</a:t>
            </a:r>
            <a:r>
              <a:rPr lang="en-US" sz="1400" i="1" dirty="0"/>
              <a:t> </a:t>
            </a:r>
          </a:p>
        </p:txBody>
      </p:sp>
    </p:spTree>
    <p:extLst>
      <p:ext uri="{BB962C8B-B14F-4D97-AF65-F5344CB8AC3E}">
        <p14:creationId xmlns:p14="http://schemas.microsoft.com/office/powerpoint/2010/main" val="65315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5749C-A5E6-FF11-0C05-7657F4E68423}"/>
              </a:ext>
            </a:extLst>
          </p:cNvPr>
          <p:cNvSpPr>
            <a:spLocks noGrp="1"/>
          </p:cNvSpPr>
          <p:nvPr>
            <p:ph type="title"/>
          </p:nvPr>
        </p:nvSpPr>
        <p:spPr>
          <a:xfrm>
            <a:off x="838200" y="136839"/>
            <a:ext cx="10515600" cy="620837"/>
          </a:xfrm>
        </p:spPr>
        <p:txBody>
          <a:bodyPr>
            <a:normAutofit/>
          </a:bodyPr>
          <a:lstStyle/>
          <a:p>
            <a:r>
              <a:rPr lang="en-US" sz="2800" dirty="0"/>
              <a:t>Data Centric Challenge – Datasets</a:t>
            </a:r>
          </a:p>
        </p:txBody>
      </p:sp>
      <p:sp>
        <p:nvSpPr>
          <p:cNvPr id="2" name="Content Placeholder 1">
            <a:extLst>
              <a:ext uri="{FF2B5EF4-FFF2-40B4-BE49-F238E27FC236}">
                <a16:creationId xmlns:a16="http://schemas.microsoft.com/office/drawing/2014/main" id="{116D4844-77D9-6153-157C-EC2D3CCD46DE}"/>
              </a:ext>
            </a:extLst>
          </p:cNvPr>
          <p:cNvSpPr>
            <a:spLocks noGrp="1"/>
          </p:cNvSpPr>
          <p:nvPr>
            <p:ph idx="1"/>
          </p:nvPr>
        </p:nvSpPr>
        <p:spPr>
          <a:xfrm>
            <a:off x="838200" y="782321"/>
            <a:ext cx="9318999" cy="4764348"/>
          </a:xfrm>
        </p:spPr>
        <p:txBody>
          <a:bodyPr>
            <a:normAutofit/>
          </a:bodyPr>
          <a:lstStyle/>
          <a:p>
            <a:pPr marL="0" indent="0">
              <a:lnSpc>
                <a:spcPct val="107000"/>
              </a:lnSpc>
              <a:spcBef>
                <a:spcPts val="0"/>
              </a:spcBef>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Data will be accessible from the NIDDK-provided workbench environment (AWS Service Workbench</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to approved Challenge participants –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download not permitted</a:t>
            </a:r>
          </a:p>
          <a:p>
            <a:pPr marL="342900" indent="-342900">
              <a:lnSpc>
                <a:spcPct val="107000"/>
              </a:lnSpc>
              <a:spcBef>
                <a:spcPts val="2400"/>
              </a:spcBef>
              <a:buFont typeface="+mj-lt"/>
              <a:buAutoNum type="arabicPeriod"/>
            </a:pP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nvironmental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eterminants of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iabetes in the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oung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TEDDY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 </a:t>
            </a:r>
            <a:r>
              <a:rPr lang="en-US" sz="1800" dirty="0">
                <a:effectLst/>
                <a:latin typeface="Calibri" panose="020F0502020204030204" pitchFamily="34" charset="0"/>
                <a:ea typeface="Calibri" panose="020F0502020204030204" pitchFamily="34" charset="0"/>
                <a:cs typeface="Calibri" panose="020F0502020204030204" pitchFamily="34" charset="0"/>
              </a:rPr>
              <a:t>prospective cohort study that </a:t>
            </a:r>
            <a:r>
              <a:rPr lang="en-US" sz="1800" dirty="0">
                <a:effectLst/>
                <a:latin typeface="Calibri" panose="020F0502020204030204" pitchFamily="34" charset="0"/>
                <a:ea typeface="Calibri" panose="020F0502020204030204" pitchFamily="34" charset="0"/>
                <a:cs typeface="Arial" panose="020B0604020202020204" pitchFamily="34" charset="0"/>
              </a:rPr>
              <a:t>follows children with and without a family history of T1D</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Bef>
                <a:spcPts val="1200"/>
              </a:spcBef>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Four s</a:t>
            </a:r>
            <a:r>
              <a:rPr lang="en-US" sz="1800" dirty="0">
                <a:effectLst/>
                <a:latin typeface="Calibri" panose="020F0502020204030204" pitchFamily="34" charset="0"/>
                <a:ea typeface="Calibri" panose="020F0502020204030204" pitchFamily="34" charset="0"/>
                <a:cs typeface="Calibri" panose="020F0502020204030204" pitchFamily="34" charset="0"/>
              </a:rPr>
              <a:t>tudies from the </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Type 1 Diabetes </a:t>
            </a:r>
            <a:r>
              <a:rPr lang="en-U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TrialNet</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network:</a:t>
            </a:r>
          </a:p>
          <a:p>
            <a:pPr marL="857250" lvl="1" indent="-400050">
              <a:lnSpc>
                <a:spcPct val="107000"/>
              </a:lnSpc>
              <a:spcBef>
                <a:spcPts val="600"/>
              </a:spcBef>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TN01</a:t>
            </a:r>
            <a:r>
              <a:rPr lang="en-US" sz="1800" dirty="0">
                <a:effectLst/>
                <a:latin typeface="Calibri" panose="020F0502020204030204" pitchFamily="34" charset="0"/>
                <a:ea typeface="Calibri" panose="020F0502020204030204" pitchFamily="34" charset="0"/>
                <a:cs typeface="Calibri" panose="020F0502020204030204" pitchFamily="34" charset="0"/>
              </a:rPr>
              <a:t> (Pathway to Prevention) is a screening and monitoring prospective cohort study established to provide a source of participants for enrollment into </a:t>
            </a:r>
            <a:r>
              <a:rPr lang="en-US" sz="1800" dirty="0" err="1">
                <a:effectLst/>
                <a:latin typeface="Calibri" panose="020F0502020204030204" pitchFamily="34" charset="0"/>
                <a:ea typeface="Calibri" panose="020F0502020204030204" pitchFamily="34" charset="0"/>
                <a:cs typeface="Calibri" panose="020F0502020204030204" pitchFamily="34" charset="0"/>
              </a:rPr>
              <a:t>TrialNet</a:t>
            </a:r>
            <a:r>
              <a:rPr lang="en-US" sz="1800" dirty="0">
                <a:effectLst/>
                <a:latin typeface="Calibri" panose="020F0502020204030204" pitchFamily="34" charset="0"/>
                <a:ea typeface="Calibri" panose="020F0502020204030204" pitchFamily="34" charset="0"/>
                <a:cs typeface="Calibri" panose="020F0502020204030204" pitchFamily="34" charset="0"/>
              </a:rPr>
              <a:t> prevention trials, including children and adults</a:t>
            </a:r>
          </a:p>
          <a:p>
            <a:pPr marL="857250" lvl="1" indent="-400050">
              <a:lnSpc>
                <a:spcPct val="107000"/>
              </a:lnSpc>
              <a:spcBef>
                <a:spcPts val="600"/>
              </a:spcBef>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hlinkClick r:id="rId5"/>
              </a:rPr>
              <a:t>TN16</a:t>
            </a:r>
            <a:r>
              <a:rPr lang="en-US" sz="1800" dirty="0">
                <a:effectLst/>
                <a:latin typeface="Calibri" panose="020F0502020204030204" pitchFamily="34" charset="0"/>
                <a:ea typeface="Calibri" panose="020F0502020204030204" pitchFamily="34" charset="0"/>
                <a:cs typeface="Calibri" panose="020F0502020204030204" pitchFamily="34" charset="0"/>
              </a:rPr>
              <a:t> (Long-Term Investigative Follow-Up) is a prospective observational study that aims to observe the long-term effects of treatments used in other </a:t>
            </a:r>
            <a:r>
              <a:rPr lang="en-US" sz="1800" dirty="0" err="1">
                <a:effectLst/>
                <a:latin typeface="Calibri" panose="020F0502020204030204" pitchFamily="34" charset="0"/>
                <a:ea typeface="Calibri" panose="020F0502020204030204" pitchFamily="34" charset="0"/>
                <a:cs typeface="Calibri" panose="020F0502020204030204" pitchFamily="34" charset="0"/>
              </a:rPr>
              <a:t>TrialNet</a:t>
            </a:r>
            <a:r>
              <a:rPr lang="en-US" sz="1800" dirty="0">
                <a:effectLst/>
                <a:latin typeface="Calibri" panose="020F0502020204030204" pitchFamily="34" charset="0"/>
                <a:ea typeface="Calibri" panose="020F0502020204030204" pitchFamily="34" charset="0"/>
                <a:cs typeface="Calibri" panose="020F0502020204030204" pitchFamily="34" charset="0"/>
              </a:rPr>
              <a:t> studies</a:t>
            </a:r>
          </a:p>
          <a:p>
            <a:pPr marL="857250" lvl="1" indent="-400050">
              <a:lnSpc>
                <a:spcPct val="107000"/>
              </a:lnSpc>
              <a:spcBef>
                <a:spcPts val="600"/>
              </a:spcBef>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hlinkClick r:id="rId6"/>
              </a:rPr>
              <a:t>TN19</a:t>
            </a:r>
            <a:r>
              <a:rPr lang="en-US" sz="1800" dirty="0">
                <a:effectLst/>
                <a:latin typeface="Calibri" panose="020F0502020204030204" pitchFamily="34" charset="0"/>
                <a:ea typeface="Calibri" panose="020F0502020204030204" pitchFamily="34" charset="0"/>
                <a:cs typeface="Calibri" panose="020F0502020204030204" pitchFamily="34" charset="0"/>
              </a:rPr>
              <a:t> (ATG-GSCF in New Onset T1D) is a clinical trial following two potential prophylaxes</a:t>
            </a:r>
          </a:p>
          <a:p>
            <a:pPr marL="857250" lvl="1" indent="-400050">
              <a:lnSpc>
                <a:spcPct val="107000"/>
              </a:lnSpc>
              <a:spcBef>
                <a:spcPts val="600"/>
              </a:spcBef>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hlinkClick r:id="rId7"/>
              </a:rPr>
              <a:t>TN20</a:t>
            </a:r>
            <a:r>
              <a:rPr lang="en-US" sz="1800" dirty="0">
                <a:effectLst/>
                <a:latin typeface="Calibri" panose="020F0502020204030204" pitchFamily="34" charset="0"/>
                <a:ea typeface="Calibri" panose="020F0502020204030204" pitchFamily="34" charset="0"/>
                <a:cs typeface="Calibri" panose="020F0502020204030204" pitchFamily="34" charset="0"/>
              </a:rPr>
              <a:t> (Immune Effects of Oral Insulin in Relatives at Risk for Type 1 Diabetes Mellitus) is a clinical trial to learn more about the immune effects of oral insulin</a:t>
            </a:r>
          </a:p>
          <a:p>
            <a:pPr marL="857250" lvl="1" indent="-400050">
              <a:lnSpc>
                <a:spcPct val="107000"/>
              </a:lnSpc>
              <a:spcBef>
                <a:spcPts val="600"/>
              </a:spcBef>
              <a:buFont typeface="+mj-lt"/>
              <a:buAutoNum type="romanLcPeriod"/>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49FFDFA-270C-954C-DC06-E803227750E2}"/>
              </a:ext>
            </a:extLst>
          </p:cNvPr>
          <p:cNvPicPr>
            <a:picLocks noChangeAspect="1"/>
          </p:cNvPicPr>
          <p:nvPr/>
        </p:nvPicPr>
        <p:blipFill>
          <a:blip r:embed="rId8"/>
          <a:stretch>
            <a:fillRect/>
          </a:stretch>
        </p:blipFill>
        <p:spPr>
          <a:xfrm>
            <a:off x="10157199" y="1311331"/>
            <a:ext cx="1559973" cy="1227869"/>
          </a:xfrm>
          <a:prstGeom prst="rect">
            <a:avLst/>
          </a:prstGeom>
        </p:spPr>
      </p:pic>
      <p:pic>
        <p:nvPicPr>
          <p:cNvPr id="6" name="Picture 5">
            <a:extLst>
              <a:ext uri="{FF2B5EF4-FFF2-40B4-BE49-F238E27FC236}">
                <a16:creationId xmlns:a16="http://schemas.microsoft.com/office/drawing/2014/main" id="{BCBCF1CC-ACA9-8B05-FB74-F46930679A25}"/>
              </a:ext>
            </a:extLst>
          </p:cNvPr>
          <p:cNvPicPr>
            <a:picLocks noChangeAspect="1"/>
          </p:cNvPicPr>
          <p:nvPr/>
        </p:nvPicPr>
        <p:blipFill>
          <a:blip r:embed="rId9"/>
          <a:stretch>
            <a:fillRect/>
          </a:stretch>
        </p:blipFill>
        <p:spPr>
          <a:xfrm>
            <a:off x="10200978" y="3845835"/>
            <a:ext cx="1778914" cy="1227869"/>
          </a:xfrm>
          <a:prstGeom prst="rect">
            <a:avLst/>
          </a:prstGeom>
        </p:spPr>
      </p:pic>
      <p:sp>
        <p:nvSpPr>
          <p:cNvPr id="4" name="Rectangle 3">
            <a:extLst>
              <a:ext uri="{FF2B5EF4-FFF2-40B4-BE49-F238E27FC236}">
                <a16:creationId xmlns:a16="http://schemas.microsoft.com/office/drawing/2014/main" id="{4DA30D8F-92FE-74E9-2436-2158557783B5}"/>
              </a:ext>
            </a:extLst>
          </p:cNvPr>
          <p:cNvSpPr/>
          <p:nvPr/>
        </p:nvSpPr>
        <p:spPr>
          <a:xfrm>
            <a:off x="212108" y="5828608"/>
            <a:ext cx="11767784" cy="892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Please visit the links provided to learn more about the studies that will be offered for this Challenge.</a:t>
            </a:r>
          </a:p>
          <a:p>
            <a:pPr algn="ctr"/>
            <a:endParaRPr lang="en-US" sz="1000" i="1" dirty="0">
              <a:solidFill>
                <a:schemeClr val="tx1"/>
              </a:solidFill>
            </a:endParaRPr>
          </a:p>
          <a:p>
            <a:pPr algn="ctr"/>
            <a:r>
              <a:rPr lang="en-US" sz="1400" i="1" u="sng" dirty="0">
                <a:solidFill>
                  <a:schemeClr val="tx1"/>
                </a:solidFill>
              </a:rPr>
              <a:t>Note:</a:t>
            </a:r>
            <a:r>
              <a:rPr lang="en-US" sz="1400" i="1" dirty="0">
                <a:solidFill>
                  <a:schemeClr val="tx1"/>
                </a:solidFill>
              </a:rPr>
              <a:t> Certain variables have been redacted from the original data files available in the NIDDK-CR. The codebook/data dictionary for the Challenge-specific TEDDY and </a:t>
            </a:r>
            <a:r>
              <a:rPr lang="en-US" sz="1400" i="1" dirty="0" err="1">
                <a:solidFill>
                  <a:schemeClr val="tx1"/>
                </a:solidFill>
              </a:rPr>
              <a:t>TrialNet</a:t>
            </a:r>
            <a:r>
              <a:rPr lang="en-US" sz="1400" i="1" dirty="0">
                <a:solidFill>
                  <a:schemeClr val="tx1"/>
                </a:solidFill>
              </a:rPr>
              <a:t> data are available under the </a:t>
            </a:r>
            <a:r>
              <a:rPr lang="en-US" sz="1400" i="1" dirty="0">
                <a:hlinkClick r:id="rId10"/>
              </a:rPr>
              <a:t>Resources</a:t>
            </a:r>
            <a:r>
              <a:rPr lang="en-US" sz="1400" i="1" dirty="0"/>
              <a:t> </a:t>
            </a:r>
            <a:r>
              <a:rPr lang="en-US" sz="1400" i="1" dirty="0">
                <a:solidFill>
                  <a:schemeClr val="tx1"/>
                </a:solidFill>
              </a:rPr>
              <a:t>tab on the official Challenge.gov page.</a:t>
            </a:r>
          </a:p>
        </p:txBody>
      </p:sp>
    </p:spTree>
    <p:extLst>
      <p:ext uri="{BB962C8B-B14F-4D97-AF65-F5344CB8AC3E}">
        <p14:creationId xmlns:p14="http://schemas.microsoft.com/office/powerpoint/2010/main" val="337043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380B-CC80-53D8-C263-AB6F9C4CD129}"/>
              </a:ext>
            </a:extLst>
          </p:cNvPr>
          <p:cNvSpPr>
            <a:spLocks noGrp="1"/>
          </p:cNvSpPr>
          <p:nvPr>
            <p:ph type="title"/>
          </p:nvPr>
        </p:nvSpPr>
        <p:spPr>
          <a:xfrm>
            <a:off x="838200" y="253669"/>
            <a:ext cx="10515600" cy="565178"/>
          </a:xfrm>
        </p:spPr>
        <p:txBody>
          <a:bodyPr>
            <a:normAutofit/>
          </a:bodyPr>
          <a:lstStyle/>
          <a:p>
            <a:r>
              <a:rPr lang="en-US" sz="2800" dirty="0"/>
              <a:t>Data Centric Challenge – Prompt</a:t>
            </a:r>
          </a:p>
        </p:txBody>
      </p:sp>
      <p:sp>
        <p:nvSpPr>
          <p:cNvPr id="3" name="Content Placeholder 2">
            <a:extLst>
              <a:ext uri="{FF2B5EF4-FFF2-40B4-BE49-F238E27FC236}">
                <a16:creationId xmlns:a16="http://schemas.microsoft.com/office/drawing/2014/main" id="{B993507F-0C9A-FDD2-9FE6-6DFA392F24D7}"/>
              </a:ext>
            </a:extLst>
          </p:cNvPr>
          <p:cNvSpPr>
            <a:spLocks noGrp="1"/>
          </p:cNvSpPr>
          <p:nvPr>
            <p:ph idx="1"/>
          </p:nvPr>
        </p:nvSpPr>
        <p:spPr>
          <a:xfrm>
            <a:off x="807972" y="2117710"/>
            <a:ext cx="10388568" cy="3178392"/>
          </a:xfrm>
        </p:spPr>
        <p:txBody>
          <a:bodyPr vert="horz" lIns="91440" tIns="45720" rIns="91440" bIns="45720" rtlCol="0" anchor="t">
            <a:normAutofit fontScale="92500" lnSpcReduction="10000"/>
          </a:bodyPr>
          <a:lstStyle/>
          <a:p>
            <a:pPr marL="0" indent="0">
              <a:lnSpc>
                <a:spcPct val="110000"/>
              </a:lnSpc>
              <a:buNone/>
            </a:pPr>
            <a:r>
              <a:rPr lang="en-US" sz="1700" dirty="0">
                <a:latin typeface="Calibri" panose="020F0502020204030204" pitchFamily="34" charset="0"/>
                <a:ea typeface="+mn-lt"/>
                <a:cs typeface="Calibri" panose="020F0502020204030204" pitchFamily="34" charset="0"/>
              </a:rPr>
              <a:t>All participants will be instructed to 1) prepare a </a:t>
            </a:r>
            <a:r>
              <a:rPr lang="en-US" sz="1700" b="1" i="1" dirty="0">
                <a:latin typeface="Calibri" panose="020F0502020204030204" pitchFamily="34" charset="0"/>
                <a:ea typeface="+mn-lt"/>
                <a:cs typeface="Calibri" panose="020F0502020204030204" pitchFamily="34" charset="0"/>
              </a:rPr>
              <a:t>single merged dataset </a:t>
            </a:r>
            <a:r>
              <a:rPr lang="en-US" sz="1700" dirty="0">
                <a:latin typeface="Calibri" panose="020F0502020204030204" pitchFamily="34" charset="0"/>
                <a:ea typeface="+mn-lt"/>
                <a:cs typeface="Calibri" panose="020F0502020204030204" pitchFamily="34" charset="0"/>
              </a:rPr>
              <a:t>by aggregating all data files associated with TEDDY, </a:t>
            </a:r>
            <a:r>
              <a:rPr lang="en-US" sz="1700" dirty="0" err="1">
                <a:latin typeface="Calibri" panose="020F0502020204030204" pitchFamily="34" charset="0"/>
                <a:ea typeface="+mn-lt"/>
                <a:cs typeface="Calibri" panose="020F0502020204030204" pitchFamily="34" charset="0"/>
              </a:rPr>
              <a:t>TrialNet</a:t>
            </a:r>
            <a:r>
              <a:rPr lang="en-US" sz="1700" dirty="0">
                <a:latin typeface="Calibri" panose="020F0502020204030204" pitchFamily="34" charset="0"/>
                <a:ea typeface="+mn-lt"/>
                <a:cs typeface="Calibri" panose="020F0502020204030204" pitchFamily="34" charset="0"/>
              </a:rPr>
              <a:t>, or both, and 2) augment and enhance the single merged dataset to prepare a </a:t>
            </a:r>
            <a:r>
              <a:rPr lang="en-US" sz="1700" b="1" i="1" dirty="0">
                <a:latin typeface="Calibri" panose="020F0502020204030204" pitchFamily="34" charset="0"/>
                <a:ea typeface="+mn-lt"/>
                <a:cs typeface="Calibri" panose="020F0502020204030204" pitchFamily="34" charset="0"/>
              </a:rPr>
              <a:t>single AI-ready dataset</a:t>
            </a:r>
            <a:r>
              <a:rPr lang="en-US" sz="1700" dirty="0">
                <a:latin typeface="Calibri" panose="020F0502020204030204" pitchFamily="34" charset="0"/>
                <a:ea typeface="+mn-lt"/>
                <a:cs typeface="Calibri" panose="020F0502020204030204" pitchFamily="34" charset="0"/>
              </a:rPr>
              <a:t>. </a:t>
            </a:r>
            <a:endParaRPr lang="en-US" sz="1700" dirty="0">
              <a:latin typeface="Calibri" panose="020F0502020204030204" pitchFamily="34" charset="0"/>
              <a:cs typeface="Calibri" panose="020F0502020204030204" pitchFamily="34" charset="0"/>
            </a:endParaRPr>
          </a:p>
          <a:p>
            <a:pPr>
              <a:lnSpc>
                <a:spcPct val="110000"/>
              </a:lnSpc>
              <a:spcBef>
                <a:spcPts val="1200"/>
              </a:spcBef>
              <a:buFont typeface="Wingdings" panose="05000000000000000000" pitchFamily="2" charset="2"/>
              <a:buChar char="Ø"/>
            </a:pPr>
            <a:r>
              <a:rPr lang="en-US" sz="1700" b="1" u="sng" dirty="0">
                <a:latin typeface="Calibri"/>
                <a:cs typeface="Calibri"/>
              </a:rPr>
              <a:t>Beginner</a:t>
            </a:r>
            <a:r>
              <a:rPr lang="en-US" sz="1700" b="1" dirty="0">
                <a:latin typeface="Calibri"/>
                <a:cs typeface="Calibri"/>
              </a:rPr>
              <a:t> </a:t>
            </a:r>
            <a:r>
              <a:rPr lang="en-US" sz="1700" dirty="0">
                <a:latin typeface="Calibri"/>
                <a:cs typeface="Calibri"/>
              </a:rPr>
              <a:t>(TEDDY) – For the beginner-level challenge, the goal for challenge participants will be to</a:t>
            </a:r>
            <a:r>
              <a:rPr lang="en-US" sz="1700" i="1" dirty="0">
                <a:latin typeface="Calibri"/>
                <a:cs typeface="Calibri"/>
              </a:rPr>
              <a:t> </a:t>
            </a:r>
            <a:r>
              <a:rPr lang="en-US" sz="1700" b="1" i="1" dirty="0">
                <a:latin typeface="Calibri"/>
                <a:cs typeface="Calibri"/>
              </a:rPr>
              <a:t>aggregate</a:t>
            </a:r>
            <a:r>
              <a:rPr lang="en-US" sz="1700" i="1" dirty="0">
                <a:latin typeface="Calibri"/>
                <a:cs typeface="Calibri"/>
              </a:rPr>
              <a:t> </a:t>
            </a:r>
            <a:r>
              <a:rPr lang="en-US" sz="1700" dirty="0">
                <a:latin typeface="Calibri"/>
                <a:cs typeface="Calibri"/>
              </a:rPr>
              <a:t>datasets from the TEDDY study into a single unified and machine-readable dataset, then enhance the aggregated dataset for AI-readiness.</a:t>
            </a:r>
            <a:endParaRPr lang="en-US" sz="1700" dirty="0">
              <a:latin typeface="Calibri" panose="020F0502020204030204" pitchFamily="34" charset="0"/>
              <a:cs typeface="Calibri" panose="020F0502020204030204" pitchFamily="34" charset="0"/>
            </a:endParaRPr>
          </a:p>
          <a:p>
            <a:pPr>
              <a:lnSpc>
                <a:spcPct val="110000"/>
              </a:lnSpc>
              <a:spcBef>
                <a:spcPts val="1200"/>
              </a:spcBef>
              <a:buFont typeface="Wingdings" panose="05000000000000000000" pitchFamily="2" charset="2"/>
              <a:buChar char="Ø"/>
            </a:pPr>
            <a:r>
              <a:rPr lang="en-US" sz="1700" b="1" u="sng" dirty="0">
                <a:latin typeface="Calibri"/>
                <a:cs typeface="Calibri"/>
              </a:rPr>
              <a:t>Intermediate</a:t>
            </a:r>
            <a:r>
              <a:rPr lang="en-US" sz="1700" b="1" dirty="0">
                <a:latin typeface="Calibri"/>
                <a:cs typeface="Calibri"/>
              </a:rPr>
              <a:t> </a:t>
            </a:r>
            <a:r>
              <a:rPr lang="en-US" sz="1700" dirty="0">
                <a:latin typeface="Calibri"/>
                <a:cs typeface="Calibri"/>
              </a:rPr>
              <a:t>(</a:t>
            </a:r>
            <a:r>
              <a:rPr lang="en-US" sz="1700" dirty="0" err="1">
                <a:latin typeface="Calibri"/>
                <a:cs typeface="Calibri"/>
              </a:rPr>
              <a:t>TrialNet</a:t>
            </a:r>
            <a:r>
              <a:rPr lang="en-US" sz="1700" dirty="0">
                <a:latin typeface="Calibri"/>
                <a:cs typeface="Calibri"/>
              </a:rPr>
              <a:t>) – For the intermediate-level challenge, the goal for challenge participants will be to </a:t>
            </a:r>
            <a:r>
              <a:rPr lang="en-US" sz="1700" b="1" i="1" dirty="0">
                <a:latin typeface="Calibri"/>
                <a:cs typeface="Calibri"/>
              </a:rPr>
              <a:t>aggregate and harmonize</a:t>
            </a:r>
            <a:r>
              <a:rPr lang="en-US" sz="1700" b="1" dirty="0">
                <a:latin typeface="Calibri"/>
                <a:cs typeface="Calibri"/>
              </a:rPr>
              <a:t> </a:t>
            </a:r>
            <a:r>
              <a:rPr lang="en-US" sz="1700" dirty="0">
                <a:latin typeface="Calibri"/>
                <a:cs typeface="Calibri"/>
              </a:rPr>
              <a:t>four studies within the </a:t>
            </a:r>
            <a:r>
              <a:rPr lang="en-US" sz="1700" dirty="0" err="1">
                <a:latin typeface="Calibri"/>
                <a:cs typeface="Calibri"/>
              </a:rPr>
              <a:t>TrialNet</a:t>
            </a:r>
            <a:r>
              <a:rPr lang="en-US" sz="1700" dirty="0">
                <a:latin typeface="Calibri"/>
                <a:cs typeface="Calibri"/>
              </a:rPr>
              <a:t> set of studies (TN01, TN16, TN19, and TN20) into a single unified and machine-readable dataset, then enhance the harmonized dataset for AI-readiness.</a:t>
            </a:r>
            <a:endParaRPr lang="en-US" sz="1700" dirty="0">
              <a:latin typeface="Calibri" panose="020F0502020204030204" pitchFamily="34" charset="0"/>
              <a:cs typeface="Calibri" panose="020F0502020204030204" pitchFamily="34" charset="0"/>
            </a:endParaRPr>
          </a:p>
          <a:p>
            <a:pPr>
              <a:lnSpc>
                <a:spcPct val="110000"/>
              </a:lnSpc>
              <a:spcBef>
                <a:spcPts val="1200"/>
              </a:spcBef>
              <a:buFont typeface="Wingdings" panose="05000000000000000000" pitchFamily="2" charset="2"/>
              <a:buChar char="Ø"/>
            </a:pPr>
            <a:r>
              <a:rPr lang="en-US" sz="1700" b="1" u="sng" dirty="0">
                <a:latin typeface="Calibri"/>
                <a:cs typeface="Calibri"/>
              </a:rPr>
              <a:t>Advanced</a:t>
            </a:r>
            <a:r>
              <a:rPr lang="en-US" sz="1700" b="1" dirty="0">
                <a:latin typeface="Calibri"/>
                <a:cs typeface="Calibri"/>
              </a:rPr>
              <a:t> </a:t>
            </a:r>
            <a:r>
              <a:rPr lang="en-US" sz="1700" dirty="0">
                <a:latin typeface="Calibri"/>
                <a:cs typeface="Calibri"/>
              </a:rPr>
              <a:t>(TEDDY and </a:t>
            </a:r>
            <a:r>
              <a:rPr lang="en-US" sz="1700" dirty="0" err="1">
                <a:latin typeface="Calibri"/>
                <a:cs typeface="Calibri"/>
              </a:rPr>
              <a:t>TrialNet</a:t>
            </a:r>
            <a:r>
              <a:rPr lang="en-US" sz="1700" dirty="0">
                <a:latin typeface="Calibri"/>
                <a:cs typeface="Calibri"/>
              </a:rPr>
              <a:t>) – For the advanced level challenge, the goal for challenge participants will be to 1) aggregate all files in TEDDY, 2) harmonize the four studies in </a:t>
            </a:r>
            <a:r>
              <a:rPr lang="en-US" sz="1700" dirty="0" err="1">
                <a:latin typeface="Calibri"/>
                <a:cs typeface="Calibri"/>
              </a:rPr>
              <a:t>TrialNet</a:t>
            </a:r>
            <a:r>
              <a:rPr lang="en-US" sz="1700" dirty="0">
                <a:latin typeface="Calibri"/>
                <a:cs typeface="Calibri"/>
              </a:rPr>
              <a:t>, and 3) </a:t>
            </a:r>
            <a:r>
              <a:rPr lang="en-US" sz="1700" b="1" i="1" dirty="0">
                <a:latin typeface="Calibri"/>
                <a:cs typeface="Calibri"/>
              </a:rPr>
              <a:t>fuse</a:t>
            </a:r>
            <a:r>
              <a:rPr lang="en-US" sz="1700" dirty="0">
                <a:latin typeface="Calibri"/>
                <a:cs typeface="Calibri"/>
              </a:rPr>
              <a:t> the aggregated TEDDY dataset with the harmonized </a:t>
            </a:r>
            <a:r>
              <a:rPr lang="en-US" sz="1700" dirty="0" err="1">
                <a:latin typeface="Calibri"/>
                <a:cs typeface="Calibri"/>
              </a:rPr>
              <a:t>TrialNet</a:t>
            </a:r>
            <a:r>
              <a:rPr lang="en-US" sz="1700" dirty="0">
                <a:latin typeface="Calibri"/>
                <a:cs typeface="Calibri"/>
              </a:rPr>
              <a:t> dataset, then enhance the fused dataset for AI-readiness.</a:t>
            </a:r>
            <a:endParaRPr lang="en-US" sz="1700" dirty="0">
              <a:latin typeface="Calibri" panose="020F0502020204030204" pitchFamily="34"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34FCBFDF-AC90-030E-9537-7EF56F86D5E8}"/>
              </a:ext>
            </a:extLst>
          </p:cNvPr>
          <p:cNvSpPr/>
          <p:nvPr/>
        </p:nvSpPr>
        <p:spPr>
          <a:xfrm>
            <a:off x="838200" y="993651"/>
            <a:ext cx="9400822" cy="1007812"/>
          </a:xfrm>
          <a:prstGeom prst="round2DiagRect">
            <a:avLst/>
          </a:prstGeom>
          <a:solidFill>
            <a:schemeClr val="accent1">
              <a:lumMod val="20000"/>
              <a:lumOff val="80000"/>
            </a:schemeClr>
          </a:solidFill>
          <a:ln w="571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a typeface="+mn-lt"/>
              <a:cs typeface="+mn-lt"/>
            </a:endParaRPr>
          </a:p>
          <a:p>
            <a:r>
              <a:rPr lang="en-US" b="1" dirty="0">
                <a:solidFill>
                  <a:schemeClr val="tx1"/>
                </a:solidFill>
                <a:ea typeface="+mn-lt"/>
                <a:cs typeface="+mn-lt"/>
              </a:rPr>
              <a:t>Participation in this challenge will be tiered </a:t>
            </a:r>
            <a:r>
              <a:rPr lang="en-US" dirty="0">
                <a:solidFill>
                  <a:schemeClr val="tx1"/>
                </a:solidFill>
                <a:ea typeface="+mn-lt"/>
                <a:cs typeface="+mn-lt"/>
              </a:rPr>
              <a:t>based on the challenge applicants’ self-described experience with data science and analytics (i.e., beginner, intermediate, or advanced)</a:t>
            </a:r>
          </a:p>
          <a:p>
            <a:pPr algn="ctr"/>
            <a:endParaRPr lang="en-US" dirty="0">
              <a:ea typeface="Open Sans"/>
              <a:cs typeface="Open Sans"/>
            </a:endParaRPr>
          </a:p>
        </p:txBody>
      </p:sp>
      <p:sp>
        <p:nvSpPr>
          <p:cNvPr id="4" name="Rectangle 3">
            <a:extLst>
              <a:ext uri="{FF2B5EF4-FFF2-40B4-BE49-F238E27FC236}">
                <a16:creationId xmlns:a16="http://schemas.microsoft.com/office/drawing/2014/main" id="{31F3254F-F01A-88A7-982B-00EAABB34030}"/>
              </a:ext>
            </a:extLst>
          </p:cNvPr>
          <p:cNvSpPr/>
          <p:nvPr/>
        </p:nvSpPr>
        <p:spPr>
          <a:xfrm>
            <a:off x="2045792" y="5932263"/>
            <a:ext cx="9765838" cy="672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More information about the Data Centric Challenge prompt, submission requirements, and guidance on AI-readiness and documentation preparation can be found on the </a:t>
            </a:r>
            <a:r>
              <a:rPr lang="en-US" sz="1400" i="1" dirty="0">
                <a:hlinkClick r:id="rId2"/>
              </a:rPr>
              <a:t>Overview</a:t>
            </a:r>
            <a:r>
              <a:rPr lang="en-US" sz="1400" i="1" dirty="0"/>
              <a:t> </a:t>
            </a:r>
            <a:r>
              <a:rPr lang="en-US" sz="1400" i="1" dirty="0">
                <a:solidFill>
                  <a:schemeClr val="tx1"/>
                </a:solidFill>
              </a:rPr>
              <a:t>tab on the official Challenge.gov page</a:t>
            </a:r>
          </a:p>
        </p:txBody>
      </p:sp>
    </p:spTree>
    <p:extLst>
      <p:ext uri="{BB962C8B-B14F-4D97-AF65-F5344CB8AC3E}">
        <p14:creationId xmlns:p14="http://schemas.microsoft.com/office/powerpoint/2010/main" val="206421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5749C-A5E6-FF11-0C05-7657F4E68423}"/>
              </a:ext>
            </a:extLst>
          </p:cNvPr>
          <p:cNvSpPr>
            <a:spLocks noGrp="1"/>
          </p:cNvSpPr>
          <p:nvPr>
            <p:ph type="title"/>
          </p:nvPr>
        </p:nvSpPr>
        <p:spPr>
          <a:xfrm>
            <a:off x="838200" y="322515"/>
            <a:ext cx="10515600" cy="740106"/>
          </a:xfrm>
        </p:spPr>
        <p:txBody>
          <a:bodyPr>
            <a:normAutofit/>
          </a:bodyPr>
          <a:lstStyle/>
          <a:p>
            <a:r>
              <a:rPr lang="en-US" sz="2800" dirty="0"/>
              <a:t>Data Centric Challenge – Submission Requirements</a:t>
            </a:r>
          </a:p>
        </p:txBody>
      </p:sp>
      <p:sp>
        <p:nvSpPr>
          <p:cNvPr id="2" name="Content Placeholder 1">
            <a:extLst>
              <a:ext uri="{FF2B5EF4-FFF2-40B4-BE49-F238E27FC236}">
                <a16:creationId xmlns:a16="http://schemas.microsoft.com/office/drawing/2014/main" id="{116D4844-77D9-6153-157C-EC2D3CCD46DE}"/>
              </a:ext>
            </a:extLst>
          </p:cNvPr>
          <p:cNvSpPr>
            <a:spLocks noGrp="1"/>
          </p:cNvSpPr>
          <p:nvPr>
            <p:ph idx="1"/>
          </p:nvPr>
        </p:nvSpPr>
        <p:spPr>
          <a:xfrm>
            <a:off x="1274135" y="1202718"/>
            <a:ext cx="9643730" cy="4326211"/>
          </a:xfrm>
        </p:spPr>
        <p:txBody>
          <a:bodyPr vert="horz" lIns="91440" tIns="45720" rIns="91440" bIns="45720" rtlCol="0" anchor="t">
            <a:noAutofit/>
          </a:bodyPr>
          <a:lstStyle/>
          <a:p>
            <a:pPr marL="342900" indent="-342900">
              <a:spcBef>
                <a:spcPts val="1200"/>
              </a:spcBef>
              <a:buFont typeface="+mj-lt"/>
              <a:buAutoNum type="arabicPeriod"/>
            </a:pPr>
            <a:r>
              <a:rPr lang="en-US" sz="1600" b="1" dirty="0">
                <a:solidFill>
                  <a:schemeClr val="accent1"/>
                </a:solidFill>
                <a:latin typeface="Calibri"/>
                <a:cs typeface="Calibri"/>
              </a:rPr>
              <a:t>A single “raw” dataset </a:t>
            </a:r>
            <a:r>
              <a:rPr lang="en-US" sz="1600" dirty="0">
                <a:latin typeface="Calibri"/>
                <a:cs typeface="Calibri"/>
              </a:rPr>
              <a:t>resulting from data aggregation, harmonization, and/or fusion of all study data files (from TEDDY, </a:t>
            </a:r>
            <a:r>
              <a:rPr lang="en-US" sz="1600" dirty="0" err="1">
                <a:latin typeface="Calibri"/>
                <a:cs typeface="Calibri"/>
              </a:rPr>
              <a:t>TrialNet</a:t>
            </a:r>
            <a:r>
              <a:rPr lang="en-US" sz="1600" dirty="0">
                <a:latin typeface="Calibri"/>
                <a:cs typeface="Calibri"/>
              </a:rPr>
              <a:t>, or both – as per level of participation) that has not otherwise been altered. This dataset must be represented as a single rectangular file (i.e., tabular, spreadsheet, or matrix) in .csv file format</a:t>
            </a:r>
          </a:p>
          <a:p>
            <a:pPr marL="342900" indent="-342900">
              <a:spcBef>
                <a:spcPts val="1800"/>
              </a:spcBef>
              <a:buFont typeface="+mj-lt"/>
              <a:buAutoNum type="arabicPeriod"/>
            </a:pPr>
            <a:r>
              <a:rPr lang="en-US" sz="1600" b="1" dirty="0">
                <a:solidFill>
                  <a:schemeClr val="accent1"/>
                </a:solidFill>
                <a:latin typeface="Calibri"/>
                <a:cs typeface="Calibri"/>
              </a:rPr>
              <a:t>An “AI-ready” version </a:t>
            </a:r>
            <a:r>
              <a:rPr lang="en-US" sz="1600" dirty="0">
                <a:latin typeface="Calibri"/>
                <a:cs typeface="Calibri"/>
              </a:rPr>
              <a:t>of the aggregated, harmonized, and/or fused dataset that has been enhanced for AI-readiness. This dataset must be represented as a single rectangular file (i.e., tabular, spreadsheet, or matrix) in .csv file format</a:t>
            </a:r>
          </a:p>
          <a:p>
            <a:pPr marL="342900" indent="-342900">
              <a:spcBef>
                <a:spcPts val="1800"/>
              </a:spcBef>
              <a:buFont typeface="+mj-lt"/>
              <a:buAutoNum type="arabicPeriod"/>
            </a:pPr>
            <a:r>
              <a:rPr lang="en-US" sz="1600" b="1" dirty="0">
                <a:solidFill>
                  <a:schemeClr val="accent1"/>
                </a:solidFill>
                <a:latin typeface="Calibri"/>
                <a:cs typeface="Calibri"/>
              </a:rPr>
              <a:t>The code script, </a:t>
            </a:r>
            <a:r>
              <a:rPr lang="en-US" sz="1600" dirty="0">
                <a:latin typeface="Calibri"/>
                <a:cs typeface="Calibri"/>
              </a:rPr>
              <a:t>in Python or R, used to generate the raw and AI-ready files submitted to your private GitHub repository</a:t>
            </a:r>
          </a:p>
          <a:p>
            <a:pPr marL="342900" indent="-342900">
              <a:spcBef>
                <a:spcPts val="1800"/>
              </a:spcBef>
              <a:buFont typeface="+mj-lt"/>
              <a:buAutoNum type="arabicPeriod"/>
            </a:pPr>
            <a:r>
              <a:rPr lang="en-US" sz="1600" b="1" dirty="0">
                <a:solidFill>
                  <a:schemeClr val="accent1"/>
                </a:solidFill>
                <a:latin typeface="Calibri"/>
                <a:cs typeface="Calibri"/>
              </a:rPr>
              <a:t>A human-readable data dictionary/codebook </a:t>
            </a:r>
            <a:r>
              <a:rPr lang="en-US" sz="1600" dirty="0">
                <a:latin typeface="Calibri"/>
                <a:cs typeface="Calibri"/>
              </a:rPr>
              <a:t>documenting the AI-ready dataset (Excel format preferred, with the following information included at a minimum: variable name, variable label/description, variable type, measurement unit as applicable (e.g., pounds, kilograms), and corresponding code lists as needed (e.g., 0 = No, 1 = Yes).</a:t>
            </a:r>
            <a:endParaRPr lang="en-US" sz="1600" dirty="0">
              <a:latin typeface="Calibri" panose="020F0502020204030204" pitchFamily="34" charset="0"/>
              <a:cs typeface="Calibri" panose="020F0502020204030204" pitchFamily="34" charset="0"/>
            </a:endParaRPr>
          </a:p>
          <a:p>
            <a:pPr marL="342900" indent="-342900">
              <a:spcBef>
                <a:spcPts val="1800"/>
              </a:spcBef>
              <a:buFont typeface="+mj-lt"/>
              <a:buAutoNum type="arabicPeriod"/>
            </a:pPr>
            <a:r>
              <a:rPr lang="en-US" sz="1600" b="1" dirty="0">
                <a:solidFill>
                  <a:schemeClr val="accent1"/>
                </a:solidFill>
                <a:latin typeface="Calibri"/>
                <a:cs typeface="Calibri"/>
              </a:rPr>
              <a:t>Challenge Solution Submission Form</a:t>
            </a:r>
            <a:r>
              <a:rPr lang="en-US" sz="1600" dirty="0">
                <a:latin typeface="Calibri"/>
                <a:cs typeface="Calibri"/>
              </a:rPr>
              <a:t>, describing the 1) AI-ready dataset, 2) methods for preparing the AI-ready dataset, and 3) potential use cases for the prepared dataset as it relates to T1D, or other disease areas of interest to NIDDK.</a:t>
            </a:r>
            <a:endParaRPr lang="en-US" sz="1800" dirty="0">
              <a:latin typeface="Calibri"/>
              <a:cs typeface="Calibri"/>
            </a:endParaRPr>
          </a:p>
        </p:txBody>
      </p:sp>
      <p:pic>
        <p:nvPicPr>
          <p:cNvPr id="8" name="Graphic 7" descr="Document outline">
            <a:extLst>
              <a:ext uri="{FF2B5EF4-FFF2-40B4-BE49-F238E27FC236}">
                <a16:creationId xmlns:a16="http://schemas.microsoft.com/office/drawing/2014/main" id="{09640281-70BD-D4F6-FFDF-0BD75AE9E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548" y="3627453"/>
            <a:ext cx="682270" cy="682270"/>
          </a:xfrm>
          <a:prstGeom prst="rect">
            <a:avLst/>
          </a:prstGeom>
        </p:spPr>
      </p:pic>
      <p:pic>
        <p:nvPicPr>
          <p:cNvPr id="22" name="Graphic 21" descr="Ethernet outline">
            <a:extLst>
              <a:ext uri="{FF2B5EF4-FFF2-40B4-BE49-F238E27FC236}">
                <a16:creationId xmlns:a16="http://schemas.microsoft.com/office/drawing/2014/main" id="{EA5BD755-21EA-433A-AC2C-71C5B9E9E9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871" y="2711302"/>
            <a:ext cx="834656" cy="834656"/>
          </a:xfrm>
          <a:prstGeom prst="rect">
            <a:avLst/>
          </a:prstGeom>
        </p:spPr>
      </p:pic>
      <p:pic>
        <p:nvPicPr>
          <p:cNvPr id="30" name="Graphic 29" descr="Clipboard outline">
            <a:extLst>
              <a:ext uri="{FF2B5EF4-FFF2-40B4-BE49-F238E27FC236}">
                <a16:creationId xmlns:a16="http://schemas.microsoft.com/office/drawing/2014/main" id="{F4D92E46-D42D-56A4-0A82-FFA21073FA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92" y="4658955"/>
            <a:ext cx="651226" cy="651226"/>
          </a:xfrm>
          <a:prstGeom prst="rect">
            <a:avLst/>
          </a:prstGeom>
        </p:spPr>
      </p:pic>
      <p:pic>
        <p:nvPicPr>
          <p:cNvPr id="42" name="Graphic 41" descr="Table outline">
            <a:extLst>
              <a:ext uri="{FF2B5EF4-FFF2-40B4-BE49-F238E27FC236}">
                <a16:creationId xmlns:a16="http://schemas.microsoft.com/office/drawing/2014/main" id="{63AE5E20-EE07-A054-29D0-CF446CFCAF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640" y="1062621"/>
            <a:ext cx="799496" cy="799496"/>
          </a:xfrm>
          <a:prstGeom prst="rect">
            <a:avLst/>
          </a:prstGeom>
        </p:spPr>
      </p:pic>
      <p:pic>
        <p:nvPicPr>
          <p:cNvPr id="44" name="Graphic 43" descr="Table outline">
            <a:extLst>
              <a:ext uri="{FF2B5EF4-FFF2-40B4-BE49-F238E27FC236}">
                <a16:creationId xmlns:a16="http://schemas.microsoft.com/office/drawing/2014/main" id="{ACBA0BD8-C642-1899-BDFC-A1B6036149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5640" y="1886961"/>
            <a:ext cx="799496" cy="799496"/>
          </a:xfrm>
          <a:prstGeom prst="rect">
            <a:avLst/>
          </a:prstGeom>
        </p:spPr>
      </p:pic>
    </p:spTree>
    <p:extLst>
      <p:ext uri="{BB962C8B-B14F-4D97-AF65-F5344CB8AC3E}">
        <p14:creationId xmlns:p14="http://schemas.microsoft.com/office/powerpoint/2010/main" val="328396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5749C-A5E6-FF11-0C05-7657F4E68423}"/>
              </a:ext>
            </a:extLst>
          </p:cNvPr>
          <p:cNvSpPr>
            <a:spLocks noGrp="1"/>
          </p:cNvSpPr>
          <p:nvPr>
            <p:ph type="title"/>
          </p:nvPr>
        </p:nvSpPr>
        <p:spPr>
          <a:xfrm>
            <a:off x="838200" y="365126"/>
            <a:ext cx="10515600" cy="565178"/>
          </a:xfrm>
        </p:spPr>
        <p:txBody>
          <a:bodyPr>
            <a:normAutofit/>
          </a:bodyPr>
          <a:lstStyle/>
          <a:p>
            <a:r>
              <a:rPr lang="en-US" sz="2800" dirty="0"/>
              <a:t>Data Centric Challenge – Guidance on AI-Readiness</a:t>
            </a:r>
          </a:p>
        </p:txBody>
      </p:sp>
      <p:sp>
        <p:nvSpPr>
          <p:cNvPr id="2" name="Content Placeholder 1">
            <a:extLst>
              <a:ext uri="{FF2B5EF4-FFF2-40B4-BE49-F238E27FC236}">
                <a16:creationId xmlns:a16="http://schemas.microsoft.com/office/drawing/2014/main" id="{116D4844-77D9-6153-157C-EC2D3CCD46DE}"/>
              </a:ext>
            </a:extLst>
          </p:cNvPr>
          <p:cNvSpPr>
            <a:spLocks noGrp="1"/>
          </p:cNvSpPr>
          <p:nvPr>
            <p:ph idx="1"/>
          </p:nvPr>
        </p:nvSpPr>
        <p:spPr>
          <a:xfrm>
            <a:off x="838199" y="1472230"/>
            <a:ext cx="8329282" cy="3918755"/>
          </a:xfrm>
        </p:spPr>
        <p:txBody>
          <a:bodyPr vert="horz" lIns="91440" tIns="45720" rIns="91440" bIns="45720" rtlCol="0" anchor="t">
            <a:normAutofit/>
          </a:bodyPr>
          <a:lstStyle/>
          <a:p>
            <a:pPr marL="0" indent="0">
              <a:buNone/>
            </a:pPr>
            <a:endParaRPr lang="en-US" sz="1800">
              <a:latin typeface="Calibri" panose="020F0502020204030204" pitchFamily="34" charset="0"/>
              <a:cs typeface="Calibri" panose="020F0502020204030204" pitchFamily="34" charset="0"/>
            </a:endParaRPr>
          </a:p>
          <a:p>
            <a:endParaRPr lang="en-US" sz="1800">
              <a:latin typeface="Calibri"/>
              <a:cs typeface="Calibri"/>
            </a:endParaRPr>
          </a:p>
          <a:p>
            <a:r>
              <a:rPr lang="en-US" sz="1800">
                <a:latin typeface="Calibri"/>
                <a:cs typeface="Calibri"/>
              </a:rPr>
              <a:t>AI-readiness will include: </a:t>
            </a:r>
            <a:endParaRPr lang="en-US" sz="1800">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US" sz="1600" b="1">
                <a:latin typeface="Calibri"/>
                <a:cs typeface="Calibri"/>
              </a:rPr>
              <a:t>pre-processing steps</a:t>
            </a:r>
            <a:r>
              <a:rPr lang="en-US" sz="1600">
                <a:latin typeface="Calibri"/>
                <a:cs typeface="Calibri"/>
              </a:rPr>
              <a:t> such as addressing errant values, </a:t>
            </a:r>
            <a:endParaRPr lang="en-US" sz="1600">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US" sz="1600" b="1">
                <a:latin typeface="Calibri"/>
                <a:cs typeface="Calibri"/>
              </a:rPr>
              <a:t>handling of missing values</a:t>
            </a:r>
            <a:r>
              <a:rPr lang="en-US" sz="1600">
                <a:latin typeface="Calibri"/>
                <a:cs typeface="Calibri"/>
              </a:rPr>
              <a:t>, </a:t>
            </a:r>
          </a:p>
          <a:p>
            <a:pPr lvl="1">
              <a:buFont typeface="Wingdings" panose="05000000000000000000" pitchFamily="2" charset="2"/>
              <a:buChar char="ü"/>
            </a:pPr>
            <a:r>
              <a:rPr lang="en-US" sz="1600" b="1">
                <a:latin typeface="Calibri"/>
                <a:cs typeface="Calibri"/>
              </a:rPr>
              <a:t>relabeling and recoding</a:t>
            </a:r>
            <a:r>
              <a:rPr lang="en-US" sz="1600">
                <a:latin typeface="Calibri"/>
                <a:cs typeface="Calibri"/>
              </a:rPr>
              <a:t> of data elements (aka columns, variables, features, or attributes) and values during harmonization to ensure consistency and </a:t>
            </a:r>
            <a:r>
              <a:rPr lang="en-US" sz="1600" u="sng">
                <a:latin typeface="Calibri"/>
                <a:cs typeface="Calibri"/>
              </a:rPr>
              <a:t>standardized</a:t>
            </a:r>
            <a:r>
              <a:rPr lang="en-US" sz="1600">
                <a:latin typeface="Calibri"/>
                <a:cs typeface="Calibri"/>
              </a:rPr>
              <a:t> formatting </a:t>
            </a:r>
            <a:endParaRPr lang="en-US" sz="1600">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US" sz="1600" b="1">
                <a:latin typeface="Calibri"/>
                <a:cs typeface="Calibri"/>
              </a:rPr>
              <a:t>documentation </a:t>
            </a:r>
            <a:r>
              <a:rPr lang="en-US" sz="1600">
                <a:latin typeface="Calibri"/>
                <a:cs typeface="Calibri"/>
              </a:rPr>
              <a:t>of all data handling steps, all variables, and the dataset itself</a:t>
            </a:r>
          </a:p>
          <a:p>
            <a:pPr lvl="1">
              <a:buFont typeface="Wingdings" panose="05000000000000000000" pitchFamily="2" charset="2"/>
              <a:buChar char="ü"/>
            </a:pPr>
            <a:endParaRPr lang="en-US" sz="1600">
              <a:latin typeface="Calibri"/>
              <a:cs typeface="Calibri"/>
            </a:endParaRPr>
          </a:p>
          <a:p>
            <a:r>
              <a:rPr lang="en-US" sz="1800">
                <a:latin typeface="Calibri"/>
                <a:cs typeface="Calibri"/>
              </a:rPr>
              <a:t>When possible, </a:t>
            </a:r>
            <a:endParaRPr lang="en-US" sz="1800">
              <a:latin typeface="Calibri" panose="020F0502020204030204" pitchFamily="34" charset="0"/>
              <a:cs typeface="Calibri" panose="020F0502020204030204" pitchFamily="34" charset="0"/>
            </a:endParaRPr>
          </a:p>
          <a:p>
            <a:pPr lvl="1">
              <a:buFont typeface="Courier New" panose="020B0604020202020204" pitchFamily="34" charset="0"/>
              <a:buChar char="o"/>
            </a:pPr>
            <a:r>
              <a:rPr lang="en-US" sz="1600">
                <a:latin typeface="Calibri"/>
                <a:cs typeface="Calibri"/>
              </a:rPr>
              <a:t>attempt to </a:t>
            </a:r>
            <a:r>
              <a:rPr lang="en-US" sz="1600" b="1">
                <a:latin typeface="Calibri"/>
                <a:cs typeface="Calibri"/>
              </a:rPr>
              <a:t>retain as much information as possible</a:t>
            </a:r>
            <a:r>
              <a:rPr lang="en-US" sz="1600">
                <a:latin typeface="Calibri"/>
                <a:cs typeface="Calibri"/>
              </a:rPr>
              <a:t> by creating new data elements that are transforms of existing elements without deleting or overwriting existing elements. </a:t>
            </a:r>
            <a:endParaRPr lang="en-US" sz="16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16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842AAE3-0D45-B6C7-A793-F9CDD21808C5}"/>
              </a:ext>
            </a:extLst>
          </p:cNvPr>
          <p:cNvPicPr>
            <a:picLocks noChangeAspect="1"/>
          </p:cNvPicPr>
          <p:nvPr/>
        </p:nvPicPr>
        <p:blipFill>
          <a:blip r:embed="rId3"/>
          <a:stretch>
            <a:fillRect/>
          </a:stretch>
        </p:blipFill>
        <p:spPr>
          <a:xfrm>
            <a:off x="9310643" y="2782557"/>
            <a:ext cx="2743200" cy="2859614"/>
          </a:xfrm>
          <a:prstGeom prst="rect">
            <a:avLst/>
          </a:prstGeom>
        </p:spPr>
      </p:pic>
      <p:sp>
        <p:nvSpPr>
          <p:cNvPr id="6" name="Rectangle: Diagonal Corners Rounded 5">
            <a:extLst>
              <a:ext uri="{FF2B5EF4-FFF2-40B4-BE49-F238E27FC236}">
                <a16:creationId xmlns:a16="http://schemas.microsoft.com/office/drawing/2014/main" id="{0A1A74F6-FDF5-DAD6-113C-570761CE7EA8}"/>
              </a:ext>
            </a:extLst>
          </p:cNvPr>
          <p:cNvSpPr/>
          <p:nvPr/>
        </p:nvSpPr>
        <p:spPr>
          <a:xfrm>
            <a:off x="840336" y="1118074"/>
            <a:ext cx="9030056" cy="897308"/>
          </a:xfrm>
          <a:prstGeom prst="round2DiagRect">
            <a:avLst/>
          </a:prstGeom>
          <a:solidFill>
            <a:schemeClr val="accent1">
              <a:lumMod val="20000"/>
              <a:lumOff val="80000"/>
            </a:schemeClr>
          </a:solidFill>
          <a:ln w="571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a typeface="+mn-lt"/>
              <a:cs typeface="+mn-lt"/>
            </a:endParaRPr>
          </a:p>
          <a:p>
            <a:r>
              <a:rPr lang="en-US" dirty="0">
                <a:solidFill>
                  <a:schemeClr val="tx1"/>
                </a:solidFill>
                <a:ea typeface="+mn-lt"/>
                <a:cs typeface="+mn-lt"/>
              </a:rPr>
              <a:t>    </a:t>
            </a:r>
            <a:r>
              <a:rPr lang="en-US" b="1" dirty="0">
                <a:solidFill>
                  <a:schemeClr val="tx1"/>
                </a:solidFill>
                <a:ea typeface="+mn-lt"/>
                <a:cs typeface="+mn-lt"/>
              </a:rPr>
              <a:t>AI-readiness</a:t>
            </a:r>
            <a:r>
              <a:rPr lang="en-US" dirty="0">
                <a:solidFill>
                  <a:schemeClr val="tx1"/>
                </a:solidFill>
                <a:ea typeface="+mn-lt"/>
                <a:cs typeface="+mn-lt"/>
              </a:rPr>
              <a:t> refers to data that are </a:t>
            </a:r>
            <a:r>
              <a:rPr lang="en-US" i="1" u="sng" dirty="0">
                <a:solidFill>
                  <a:schemeClr val="tx1"/>
                </a:solidFill>
                <a:ea typeface="+mn-lt"/>
                <a:cs typeface="+mn-lt"/>
              </a:rPr>
              <a:t>machine-readable, reliable, accurate, </a:t>
            </a:r>
          </a:p>
          <a:p>
            <a:r>
              <a:rPr lang="en-US" i="1" dirty="0">
                <a:solidFill>
                  <a:schemeClr val="tx1"/>
                </a:solidFill>
                <a:ea typeface="+mn-lt"/>
                <a:cs typeface="+mn-lt"/>
              </a:rPr>
              <a:t>    </a:t>
            </a:r>
            <a:r>
              <a:rPr lang="en-US" i="1" u="sng" dirty="0">
                <a:solidFill>
                  <a:schemeClr val="tx1"/>
                </a:solidFill>
                <a:ea typeface="+mn-lt"/>
                <a:cs typeface="+mn-lt"/>
              </a:rPr>
              <a:t>explainable, predictive,</a:t>
            </a:r>
            <a:r>
              <a:rPr lang="en-US" dirty="0">
                <a:solidFill>
                  <a:schemeClr val="tx1"/>
                </a:solidFill>
                <a:ea typeface="+mn-lt"/>
                <a:cs typeface="+mn-lt"/>
              </a:rPr>
              <a:t> and </a:t>
            </a:r>
            <a:r>
              <a:rPr lang="en-US" i="1" u="sng" dirty="0">
                <a:solidFill>
                  <a:schemeClr val="tx1"/>
                </a:solidFill>
                <a:ea typeface="+mn-lt"/>
                <a:cs typeface="+mn-lt"/>
              </a:rPr>
              <a:t>accessible for future AI applications</a:t>
            </a:r>
            <a:r>
              <a:rPr lang="en-US" dirty="0">
                <a:solidFill>
                  <a:schemeClr val="tx1"/>
                </a:solidFill>
                <a:ea typeface="+mn-lt"/>
                <a:cs typeface="+mn-lt"/>
              </a:rPr>
              <a:t> </a:t>
            </a:r>
            <a:endParaRPr lang="en-US" dirty="0">
              <a:solidFill>
                <a:schemeClr val="tx1"/>
              </a:solidFill>
              <a:ea typeface="Open Sans"/>
              <a:cs typeface="Open Sans"/>
            </a:endParaRPr>
          </a:p>
          <a:p>
            <a:pPr algn="ctr"/>
            <a:endParaRPr lang="en-US" dirty="0">
              <a:ea typeface="Open Sans"/>
              <a:cs typeface="Open Sans"/>
            </a:endParaRPr>
          </a:p>
        </p:txBody>
      </p:sp>
    </p:spTree>
    <p:extLst>
      <p:ext uri="{BB962C8B-B14F-4D97-AF65-F5344CB8AC3E}">
        <p14:creationId xmlns:p14="http://schemas.microsoft.com/office/powerpoint/2010/main" val="60979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F3B3-43D1-F6F2-8F1C-49BC05854380}"/>
              </a:ext>
            </a:extLst>
          </p:cNvPr>
          <p:cNvSpPr>
            <a:spLocks noGrp="1"/>
          </p:cNvSpPr>
          <p:nvPr>
            <p:ph type="title"/>
          </p:nvPr>
        </p:nvSpPr>
        <p:spPr>
          <a:xfrm>
            <a:off x="838200" y="365125"/>
            <a:ext cx="10515600" cy="627657"/>
          </a:xfrm>
        </p:spPr>
        <p:txBody>
          <a:bodyPr>
            <a:normAutofit/>
          </a:bodyPr>
          <a:lstStyle/>
          <a:p>
            <a:r>
              <a:rPr lang="en-US" sz="2800" dirty="0">
                <a:ea typeface="Open Sans"/>
                <a:cs typeface="Open Sans"/>
              </a:rPr>
              <a:t>Data-Centric Challenge – Guidance on Data Dictionary and Solution Submission Form</a:t>
            </a:r>
            <a:endParaRPr lang="en-US" sz="2800" dirty="0"/>
          </a:p>
        </p:txBody>
      </p:sp>
      <p:sp>
        <p:nvSpPr>
          <p:cNvPr id="3" name="Content Placeholder 2">
            <a:extLst>
              <a:ext uri="{FF2B5EF4-FFF2-40B4-BE49-F238E27FC236}">
                <a16:creationId xmlns:a16="http://schemas.microsoft.com/office/drawing/2014/main" id="{BCD62E34-4833-24A0-7D4E-704FD3A03BE2}"/>
              </a:ext>
            </a:extLst>
          </p:cNvPr>
          <p:cNvSpPr>
            <a:spLocks noGrp="1"/>
          </p:cNvSpPr>
          <p:nvPr>
            <p:ph idx="1"/>
          </p:nvPr>
        </p:nvSpPr>
        <p:spPr>
          <a:xfrm>
            <a:off x="846221" y="1196621"/>
            <a:ext cx="10515600" cy="4207471"/>
          </a:xfrm>
        </p:spPr>
        <p:txBody>
          <a:bodyPr vert="horz" lIns="91440" tIns="45720" rIns="91440" bIns="45720" rtlCol="0" anchor="t">
            <a:normAutofit lnSpcReduction="10000"/>
          </a:bodyPr>
          <a:lstStyle/>
          <a:p>
            <a:r>
              <a:rPr lang="en-US" sz="1600" dirty="0">
                <a:latin typeface="Calibri"/>
                <a:ea typeface="+mn-lt"/>
                <a:cs typeface="Calibri"/>
              </a:rPr>
              <a:t>Reviewers will assess </a:t>
            </a:r>
            <a:r>
              <a:rPr lang="en-US" sz="1800" b="1" dirty="0">
                <a:latin typeface="Calibri"/>
                <a:ea typeface="+mn-lt"/>
                <a:cs typeface="Calibri"/>
              </a:rPr>
              <a:t>descriptiveness and informativeness</a:t>
            </a:r>
            <a:r>
              <a:rPr lang="en-US" sz="1600" b="1" dirty="0">
                <a:latin typeface="Calibri"/>
                <a:ea typeface="+mn-lt"/>
                <a:cs typeface="Calibri"/>
              </a:rPr>
              <a:t> </a:t>
            </a:r>
            <a:r>
              <a:rPr lang="en-US" sz="1600" dirty="0">
                <a:latin typeface="Calibri"/>
                <a:ea typeface="+mn-lt"/>
                <a:cs typeface="Calibri"/>
              </a:rPr>
              <a:t>of:</a:t>
            </a:r>
            <a:endParaRPr lang="en-US" sz="1600" dirty="0">
              <a:latin typeface="Calibri"/>
              <a:ea typeface="+mn-lt"/>
              <a:cs typeface="Open Sans"/>
            </a:endParaRPr>
          </a:p>
          <a:p>
            <a:pPr lvl="1"/>
            <a:r>
              <a:rPr lang="en-US" sz="1600" b="1" dirty="0">
                <a:solidFill>
                  <a:schemeClr val="accent1"/>
                </a:solidFill>
                <a:latin typeface="Calibri"/>
                <a:ea typeface="+mn-lt"/>
                <a:cs typeface="Calibri"/>
              </a:rPr>
              <a:t>Challenge Solution Submission Form</a:t>
            </a:r>
            <a:r>
              <a:rPr lang="en-US" sz="1600" dirty="0">
                <a:latin typeface="Calibri"/>
                <a:ea typeface="+mn-lt"/>
                <a:cs typeface="Calibri"/>
              </a:rPr>
              <a:t>, which should include: </a:t>
            </a:r>
          </a:p>
          <a:p>
            <a:pPr lvl="2"/>
            <a:r>
              <a:rPr lang="en-US" sz="1600" b="1" dirty="0">
                <a:latin typeface="Calibri"/>
                <a:ea typeface="+mn-lt"/>
                <a:cs typeface="Calibri"/>
              </a:rPr>
              <a:t>the study</a:t>
            </a:r>
            <a:r>
              <a:rPr lang="en-US" sz="1600" dirty="0">
                <a:latin typeface="Calibri"/>
                <a:ea typeface="+mn-lt"/>
                <a:cs typeface="Calibri"/>
              </a:rPr>
              <a:t> from which the data was generated so that secondary researchers can understand the study population, sampling schema, location, and type of study (longitudinal, retrospective, case-control, etc.)</a:t>
            </a:r>
          </a:p>
          <a:p>
            <a:pPr lvl="2"/>
            <a:r>
              <a:rPr lang="en-US" sz="1600" b="1" dirty="0">
                <a:latin typeface="Calibri"/>
                <a:ea typeface="+mn-lt"/>
                <a:cs typeface="Calibri"/>
              </a:rPr>
              <a:t>data enhancements</a:t>
            </a:r>
            <a:r>
              <a:rPr lang="en-US" sz="1600" dirty="0">
                <a:latin typeface="Calibri"/>
                <a:ea typeface="+mn-lt"/>
                <a:cs typeface="Calibri"/>
              </a:rPr>
              <a:t> and methods for preparing the AI-ready dataset </a:t>
            </a:r>
          </a:p>
          <a:p>
            <a:pPr lvl="2"/>
            <a:r>
              <a:rPr lang="en-US" sz="1600" b="1" dirty="0">
                <a:latin typeface="Calibri"/>
                <a:ea typeface="+mn-lt"/>
                <a:cs typeface="Open Sans"/>
              </a:rPr>
              <a:t>potential use cases</a:t>
            </a:r>
            <a:r>
              <a:rPr lang="en-US" sz="1600" dirty="0">
                <a:latin typeface="Calibri"/>
                <a:ea typeface="+mn-lt"/>
                <a:cs typeface="Open Sans"/>
              </a:rPr>
              <a:t> for the prepared data, and any other important information to convey about the methods or procedures used</a:t>
            </a:r>
          </a:p>
          <a:p>
            <a:pPr lvl="1"/>
            <a:r>
              <a:rPr lang="en-US" sz="1600" b="1" dirty="0">
                <a:solidFill>
                  <a:schemeClr val="accent1"/>
                </a:solidFill>
                <a:latin typeface="Calibri"/>
                <a:ea typeface="+mn-lt"/>
                <a:cs typeface="Calibri"/>
              </a:rPr>
              <a:t>Code Script</a:t>
            </a:r>
            <a:r>
              <a:rPr lang="en-US" sz="1600" dirty="0">
                <a:latin typeface="Calibri"/>
                <a:ea typeface="+mn-lt"/>
                <a:cs typeface="Calibri"/>
              </a:rPr>
              <a:t>, and </a:t>
            </a:r>
            <a:endParaRPr lang="en-US" sz="1600" dirty="0">
              <a:latin typeface="Calibri"/>
              <a:ea typeface="+mn-lt"/>
              <a:cs typeface="Open Sans"/>
            </a:endParaRPr>
          </a:p>
          <a:p>
            <a:pPr lvl="1"/>
            <a:r>
              <a:rPr lang="en-US" sz="1600" b="1" dirty="0">
                <a:solidFill>
                  <a:schemeClr val="accent1"/>
                </a:solidFill>
                <a:latin typeface="Calibri"/>
                <a:ea typeface="+mn-lt"/>
                <a:cs typeface="Calibri"/>
              </a:rPr>
              <a:t>Data Dictionary/Codebook</a:t>
            </a:r>
            <a:r>
              <a:rPr lang="en-US" sz="1600" dirty="0">
                <a:latin typeface="Calibri"/>
                <a:ea typeface="+mn-lt"/>
                <a:cs typeface="Calibri"/>
              </a:rPr>
              <a:t>, which should include documentation of:</a:t>
            </a:r>
            <a:endParaRPr lang="en-US" sz="1600" dirty="0">
              <a:latin typeface="Calibri"/>
              <a:ea typeface="+mn-lt"/>
              <a:cs typeface="Open Sans"/>
            </a:endParaRPr>
          </a:p>
          <a:p>
            <a:pPr lvl="2"/>
            <a:r>
              <a:rPr lang="en-US" sz="1600" b="1" dirty="0">
                <a:latin typeface="Calibri"/>
                <a:ea typeface="+mn-lt"/>
                <a:cs typeface="Calibri"/>
              </a:rPr>
              <a:t>all data elements</a:t>
            </a:r>
            <a:r>
              <a:rPr lang="en-US" sz="1600" dirty="0">
                <a:latin typeface="Calibri"/>
                <a:ea typeface="+mn-lt"/>
                <a:cs typeface="Calibri"/>
              </a:rPr>
              <a:t>, including name, description, data type such as numeric or free text, and expected values</a:t>
            </a:r>
          </a:p>
          <a:p>
            <a:pPr lvl="2"/>
            <a:r>
              <a:rPr lang="en-US" sz="1600" b="1" dirty="0">
                <a:latin typeface="Calibri"/>
                <a:ea typeface="+mn-lt"/>
                <a:cs typeface="Calibri"/>
              </a:rPr>
              <a:t>handling of missingness </a:t>
            </a:r>
          </a:p>
          <a:p>
            <a:pPr marL="914400" lvl="2" indent="0">
              <a:buNone/>
            </a:pPr>
            <a:endParaRPr lang="en-US" sz="1600" dirty="0">
              <a:latin typeface="Calibri"/>
              <a:ea typeface="+mn-lt"/>
              <a:cs typeface="Calibri"/>
            </a:endParaRPr>
          </a:p>
          <a:p>
            <a:pPr>
              <a:buFont typeface="Wingdings" panose="020B0604020202020204" pitchFamily="34" charset="0"/>
              <a:buChar char="Ø"/>
            </a:pPr>
            <a:r>
              <a:rPr lang="en-US" sz="2000" dirty="0">
                <a:latin typeface="Calibri"/>
                <a:ea typeface="+mn-lt"/>
                <a:cs typeface="Calibri"/>
              </a:rPr>
              <a:t> </a:t>
            </a:r>
            <a:r>
              <a:rPr lang="en-US" sz="1600" b="1" u="sng" dirty="0">
                <a:solidFill>
                  <a:srgbClr val="C00000"/>
                </a:solidFill>
                <a:latin typeface="Calibri"/>
                <a:ea typeface="+mn-lt"/>
                <a:cs typeface="Calibri"/>
              </a:rPr>
              <a:t>Special attention should be given to</a:t>
            </a:r>
            <a:r>
              <a:rPr lang="en-US" sz="1600" dirty="0">
                <a:latin typeface="Calibri"/>
                <a:ea typeface="+mn-lt"/>
                <a:cs typeface="Calibri"/>
              </a:rPr>
              <a:t> created/derived variables so future users can understand </a:t>
            </a:r>
            <a:endParaRPr lang="en-US" sz="1600" dirty="0">
              <a:latin typeface="Calibri"/>
              <a:ea typeface="+mn-lt"/>
              <a:cs typeface="Open Sans"/>
            </a:endParaRPr>
          </a:p>
          <a:p>
            <a:pPr marL="1257300" lvl="2" indent="-342900">
              <a:buAutoNum type="arabicParenR"/>
            </a:pPr>
            <a:r>
              <a:rPr lang="en-US" sz="1600" b="1" dirty="0">
                <a:latin typeface="Calibri"/>
                <a:ea typeface="+mn-lt"/>
                <a:cs typeface="Calibri"/>
              </a:rPr>
              <a:t>the original data</a:t>
            </a:r>
            <a:r>
              <a:rPr lang="en-US" sz="1600" dirty="0">
                <a:latin typeface="Calibri"/>
                <a:ea typeface="+mn-lt"/>
                <a:cs typeface="Calibri"/>
              </a:rPr>
              <a:t> from which the new element(s) were generated and methodology used to create, and </a:t>
            </a:r>
            <a:endParaRPr lang="en-US" sz="1600" dirty="0">
              <a:latin typeface="Calibri"/>
              <a:ea typeface="+mn-lt"/>
              <a:cs typeface="Open Sans"/>
            </a:endParaRPr>
          </a:p>
          <a:p>
            <a:pPr marL="1257300" lvl="2" indent="-342900">
              <a:buAutoNum type="arabicParenR"/>
            </a:pPr>
            <a:r>
              <a:rPr lang="en-US" sz="1600" b="1" dirty="0">
                <a:latin typeface="Calibri"/>
                <a:ea typeface="+mn-lt"/>
                <a:cs typeface="Calibri"/>
              </a:rPr>
              <a:t>the intended purpose</a:t>
            </a:r>
            <a:r>
              <a:rPr lang="en-US" sz="1600" dirty="0">
                <a:latin typeface="Calibri"/>
                <a:ea typeface="+mn-lt"/>
                <a:cs typeface="Calibri"/>
              </a:rPr>
              <a:t> of newly generated elements (e.g., right-censor indicator useful for time-to-event analysis derived from missing values in T1D diagnosis, which indicate that a participant was not diagnosed with T1D during the study period. </a:t>
            </a:r>
            <a:endParaRPr lang="en-US" sz="1600" dirty="0">
              <a:latin typeface="Calibri"/>
              <a:ea typeface="+mn-lt"/>
              <a:cs typeface="Open Sans"/>
            </a:endParaRPr>
          </a:p>
        </p:txBody>
      </p:sp>
    </p:spTree>
    <p:extLst>
      <p:ext uri="{BB962C8B-B14F-4D97-AF65-F5344CB8AC3E}">
        <p14:creationId xmlns:p14="http://schemas.microsoft.com/office/powerpoint/2010/main" val="319553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5749C-A5E6-FF11-0C05-7657F4E68423}"/>
              </a:ext>
            </a:extLst>
          </p:cNvPr>
          <p:cNvSpPr>
            <a:spLocks noGrp="1"/>
          </p:cNvSpPr>
          <p:nvPr>
            <p:ph type="title"/>
          </p:nvPr>
        </p:nvSpPr>
        <p:spPr>
          <a:xfrm>
            <a:off x="596801" y="228813"/>
            <a:ext cx="10696074" cy="525421"/>
          </a:xfrm>
        </p:spPr>
        <p:txBody>
          <a:bodyPr>
            <a:normAutofit/>
          </a:bodyPr>
          <a:lstStyle/>
          <a:p>
            <a:r>
              <a:rPr lang="en-US" sz="2800" dirty="0"/>
              <a:t>Data Centric Challenge Overview – Judging Criteria</a:t>
            </a:r>
          </a:p>
        </p:txBody>
      </p:sp>
      <p:graphicFrame>
        <p:nvGraphicFramePr>
          <p:cNvPr id="5" name="Table 6">
            <a:extLst>
              <a:ext uri="{FF2B5EF4-FFF2-40B4-BE49-F238E27FC236}">
                <a16:creationId xmlns:a16="http://schemas.microsoft.com/office/drawing/2014/main" id="{7F79D096-6F8C-CA59-142B-3770583F01EB}"/>
              </a:ext>
            </a:extLst>
          </p:cNvPr>
          <p:cNvGraphicFramePr>
            <a:graphicFrameLocks noGrp="1"/>
          </p:cNvGraphicFramePr>
          <p:nvPr>
            <p:extLst>
              <p:ext uri="{D42A27DB-BD31-4B8C-83A1-F6EECF244321}">
                <p14:modId xmlns:p14="http://schemas.microsoft.com/office/powerpoint/2010/main" val="3616184892"/>
              </p:ext>
            </p:extLst>
          </p:nvPr>
        </p:nvGraphicFramePr>
        <p:xfrm>
          <a:off x="596801" y="837806"/>
          <a:ext cx="10998397" cy="4312920"/>
        </p:xfrm>
        <a:graphic>
          <a:graphicData uri="http://schemas.openxmlformats.org/drawingml/2006/table">
            <a:tbl>
              <a:tblPr firstRow="1" bandRow="1"/>
              <a:tblGrid>
                <a:gridCol w="1469066">
                  <a:extLst>
                    <a:ext uri="{9D8B030D-6E8A-4147-A177-3AD203B41FA5}">
                      <a16:colId xmlns:a16="http://schemas.microsoft.com/office/drawing/2014/main" val="3356788779"/>
                    </a:ext>
                  </a:extLst>
                </a:gridCol>
                <a:gridCol w="9529331">
                  <a:extLst>
                    <a:ext uri="{9D8B030D-6E8A-4147-A177-3AD203B41FA5}">
                      <a16:colId xmlns:a16="http://schemas.microsoft.com/office/drawing/2014/main" val="2763142039"/>
                    </a:ext>
                  </a:extLst>
                </a:gridCol>
              </a:tblGrid>
              <a:tr h="2766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Judging Criteria</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How to Measure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452504118"/>
                  </a:ext>
                </a:extLst>
              </a:tr>
              <a:tr h="6224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b="1" dirty="0"/>
                        <a:t>Proposal Quality</a:t>
                      </a:r>
                    </a:p>
                    <a:p>
                      <a:pPr lvl="0">
                        <a:buNone/>
                      </a:pPr>
                      <a:r>
                        <a:rPr lang="en-US" sz="1200" dirty="0"/>
                        <a:t>(20 points)</a:t>
                      </a:r>
                    </a:p>
                  </a:txBody>
                  <a:tcPr>
                    <a:lnL w="12700" cmpd="sng">
                      <a:solidFill>
                        <a:srgbClr val="FFFFFF"/>
                      </a:solidFill>
                    </a:lnL>
                    <a:lnR w="12700" cap="flat" cmpd="sng" algn="ctr">
                      <a:solidFill>
                        <a:schemeClr val="bg1">
                          <a:lumMod val="65000"/>
                        </a:schemeClr>
                      </a:solidFill>
                      <a:prstDash val="solid"/>
                      <a:round/>
                      <a:headEnd type="none" w="med" len="med"/>
                      <a:tailEnd type="none" w="med" len="med"/>
                    </a:lnR>
                    <a:lnT w="38100" cmpd="sng">
                      <a:solidFill>
                        <a:srgbClr val="FFFFFF"/>
                      </a:solid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Is the Challenge submission complete (i.e., have the "raw" and "AI-ready" datasets been generated in the AWS Service Workbench, </a:t>
                      </a:r>
                      <a:r>
                        <a:rPr lang="en-US" sz="1200" b="0" i="0" u="none" strike="noStrike" noProof="0" dirty="0">
                          <a:latin typeface="Calibri"/>
                        </a:rPr>
                        <a:t>code submitted to the challenge participant’s private GitHub repository</a:t>
                      </a:r>
                      <a:r>
                        <a:rPr lang="en-US" sz="1200" dirty="0"/>
                        <a:t>, Challenge Solution Submission Form submitted to Challenge.gov)? Are the methods for preparing the AI-ready dataset and its applications clearly described?</a:t>
                      </a:r>
                      <a:endParaRPr lang="en-US" dirty="0"/>
                    </a:p>
                  </a:txBody>
                  <a:tcPr>
                    <a:lnL w="12700" cap="flat" cmpd="sng" algn="ctr">
                      <a:solidFill>
                        <a:schemeClr val="bg1">
                          <a:lumMod val="65000"/>
                        </a:schemeClr>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41941818"/>
                  </a:ext>
                </a:extLst>
              </a:tr>
              <a:tr h="1424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b="1" dirty="0"/>
                        <a:t>Data Enhancement*</a:t>
                      </a:r>
                    </a:p>
                    <a:p>
                      <a:pPr lvl="0">
                        <a:buNone/>
                      </a:pPr>
                      <a:r>
                        <a:rPr lang="en-US" sz="1200" dirty="0"/>
                        <a:t>(40 points)</a:t>
                      </a:r>
                    </a:p>
                  </a:txBody>
                  <a:tcPr>
                    <a:lnL w="12700" cmpd="sng">
                      <a:solidFill>
                        <a:srgbClr val="FFFFFF"/>
                      </a:solid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lnSpc>
                          <a:spcPct val="100000"/>
                        </a:lnSpc>
                        <a:spcBef>
                          <a:spcPts val="0"/>
                        </a:spcBef>
                        <a:spcAft>
                          <a:spcPts val="0"/>
                        </a:spcAft>
                        <a:buNone/>
                      </a:pPr>
                      <a:r>
                        <a:rPr lang="en-US" sz="1200" b="0" i="0" u="none" strike="noStrike" noProof="0" dirty="0">
                          <a:latin typeface="Calibri"/>
                        </a:rPr>
                        <a:t>Have the participants generated 1) a single rectangular file (i.e., tabular, spreadsheet, or matrix) in .csv format that has been aggregated, harmonized, or fused, as per level of participation, and 2) an AI-ready version of the aggregated, harmonized, and/or fused file. </a:t>
                      </a:r>
                      <a:endParaRPr lang="en-US" dirty="0"/>
                    </a:p>
                    <a:p>
                      <a:endParaRPr lang="en-US" sz="1200" dirty="0"/>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i="1" u="sng" strike="noStrike" noProof="0" dirty="0">
                          <a:latin typeface="Calibri"/>
                        </a:rPr>
                        <a:t>Algorithmically-Reviewed Evaluation (25 points)</a:t>
                      </a:r>
                      <a:r>
                        <a:rPr lang="en-US" sz="1200" b="0" i="0" u="none" strike="noStrike" noProof="0" dirty="0">
                          <a:latin typeface="Calibri"/>
                        </a:rPr>
                        <a:t>: Data quality will be measured across each data element by applying numeric metrics across each of four dimensions of accuracy, completeness, consistency, and validity. </a:t>
                      </a:r>
                      <a:endParaRPr lang="en-US" dirty="0"/>
                    </a:p>
                    <a:p>
                      <a:pPr marL="171450" indent="-171450">
                        <a:spcBef>
                          <a:spcPts val="600"/>
                        </a:spcBef>
                        <a:buFont typeface="Arial" panose="020B0604020202020204" pitchFamily="34" charset="0"/>
                        <a:buChar char="•"/>
                      </a:pPr>
                      <a:r>
                        <a:rPr lang="en-US" sz="1200" b="0" i="1" u="sng" strike="noStrike" noProof="0" dirty="0">
                          <a:latin typeface="Calibri"/>
                        </a:rPr>
                        <a:t>Human-Reviewed Evaluation (15 points)</a:t>
                      </a:r>
                      <a:r>
                        <a:rPr lang="en-US" sz="1200" b="0" i="0" u="none" strike="noStrike" noProof="0" dirty="0">
                          <a:latin typeface="Calibri"/>
                        </a:rPr>
                        <a:t>: Reviewers will assess descriptiveness and informativeness of the Challenge Solution Submission Form, code script, and data dictionary/codebook. </a:t>
                      </a:r>
                    </a:p>
                  </a:txBody>
                  <a:tcPr>
                    <a:lnL w="12700" cap="flat" cmpd="sng" algn="ctr">
                      <a:solidFill>
                        <a:schemeClr val="bg1">
                          <a:lumMod val="65000"/>
                        </a:schemeClr>
                      </a:solidFill>
                      <a:prstDash val="solid"/>
                      <a:round/>
                      <a:headEnd type="none" w="med" len="med"/>
                      <a:tailEnd type="none" w="med" len="med"/>
                    </a:lnL>
                    <a:lnR w="12700" cmpd="sng">
                      <a:solidFill>
                        <a:srgbClr val="FFFFFF"/>
                      </a:solid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1211199"/>
                  </a:ext>
                </a:extLst>
              </a:tr>
              <a:tr h="19085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b="1" dirty="0"/>
                        <a:t>Utility &amp; AI Readiness* </a:t>
                      </a:r>
                    </a:p>
                    <a:p>
                      <a:r>
                        <a:rPr lang="en-US" sz="1200" dirty="0"/>
                        <a:t>(40 points)</a:t>
                      </a:r>
                    </a:p>
                    <a:p>
                      <a:pPr lvl="0">
                        <a:buNone/>
                      </a:pPr>
                      <a:endParaRPr lang="en-US" sz="1200" dirty="0"/>
                    </a:p>
                    <a:p>
                      <a:pPr lvl="0">
                        <a:buNone/>
                      </a:pPr>
                      <a:endParaRPr lang="en-US" sz="1200" dirty="0"/>
                    </a:p>
                    <a:p>
                      <a:pPr lvl="0">
                        <a:buNone/>
                      </a:pPr>
                      <a:endParaRPr lang="en-US" sz="1200" dirty="0"/>
                    </a:p>
                    <a:p>
                      <a:pPr lvl="0">
                        <a:buNone/>
                      </a:pPr>
                      <a:endParaRPr lang="en-US" sz="1200" dirty="0"/>
                    </a:p>
                    <a:p>
                      <a:pPr lvl="0">
                        <a:buNone/>
                      </a:pPr>
                      <a:endParaRPr lang="en-US" sz="1200" dirty="0"/>
                    </a:p>
                    <a:p>
                      <a:pPr lvl="0">
                        <a:buNone/>
                      </a:pPr>
                      <a:endParaRPr lang="en-US" sz="1200" dirty="0"/>
                    </a:p>
                    <a:p>
                      <a:pPr lvl="0">
                        <a:buNone/>
                      </a:pPr>
                      <a:r>
                        <a:rPr lang="en-US" sz="1200" b="1" dirty="0"/>
                        <a:t>TOTAL POINTS: 100</a:t>
                      </a:r>
                      <a:endParaRPr lang="en-US" sz="1200" dirty="0"/>
                    </a:p>
                  </a:txBody>
                  <a:tcPr>
                    <a:lnL w="12700" cmpd="sng">
                      <a:solidFill>
                        <a:srgbClr val="FFFFFF"/>
                      </a:solid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t>Can the data be applied to multiple ML models? Can the AI-ready dataset be applied to a wide range of use cases (both within and beyond T1D)? </a:t>
                      </a:r>
                    </a:p>
                    <a:p>
                      <a:endParaRPr lang="en-US" sz="1200" dirty="0"/>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i="1" u="sng" strike="noStrike" noProof="0" dirty="0">
                          <a:latin typeface="Calibri"/>
                        </a:rPr>
                        <a:t>Algorithmically-Reviewed Evaluation (25 points)</a:t>
                      </a:r>
                      <a:r>
                        <a:rPr lang="en-US" sz="1200" b="0" i="0" u="none" strike="noStrike" noProof="0" dirty="0">
                          <a:latin typeface="Calibri"/>
                        </a:rPr>
                        <a:t>: Participants’ unenhanced data file will be split into training and testing data subsets. The provided code script used to generate the submitted AI-ready file will then be applied separately to each subset. A prepared supervised machine learning model will be fitted using the training data subset and then tested using the testing data subset. Evaluation in this section will be based on ability to run all scripts to reproduce the AI-ready dataset without errors, the ability to train a machine learning model with minimal additional pre-processing, and model performance within acceptable levels of accuracy, precision, and recall. </a:t>
                      </a: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rtl="0" eaLnBrk="1" fontAlgn="auto" latinLnBrk="0" hangingPunct="1">
                        <a:lnSpc>
                          <a:spcPct val="100000"/>
                        </a:lnSpc>
                        <a:spcBef>
                          <a:spcPts val="600"/>
                        </a:spcBef>
                        <a:spcAft>
                          <a:spcPts val="0"/>
                        </a:spcAft>
                        <a:buClrTx/>
                        <a:buSzTx/>
                        <a:buFont typeface="Arial" panose="020B0604020202020204" pitchFamily="34" charset="0"/>
                        <a:buChar char="•"/>
                      </a:pPr>
                      <a:r>
                        <a:rPr lang="en-US" sz="1200" b="0" i="1" u="sng" strike="noStrike" noProof="0" dirty="0">
                          <a:latin typeface="Calibri"/>
                        </a:rPr>
                        <a:t>Human-Reviewed Evaluation (15 points)</a:t>
                      </a:r>
                      <a:r>
                        <a:rPr lang="en-US" sz="1200" b="0" i="0" u="none" strike="noStrike" noProof="0" dirty="0">
                          <a:latin typeface="Calibri"/>
                        </a:rPr>
                        <a:t>: Potential use cases for the AI-ready dataset as described in the Challenge Solution Submission form. </a:t>
                      </a:r>
                    </a:p>
                  </a:txBody>
                  <a:tcPr>
                    <a:lnL w="12700" cap="flat" cmpd="sng" algn="ctr">
                      <a:solidFill>
                        <a:schemeClr val="bg1">
                          <a:lumMod val="65000"/>
                        </a:schemeClr>
                      </a:solidFill>
                      <a:prstDash val="solid"/>
                      <a:round/>
                      <a:headEnd type="none" w="med" len="med"/>
                      <a:tailEnd type="none" w="med" len="med"/>
                    </a:lnL>
                    <a:lnR w="12700" cmpd="sng">
                      <a:solidFill>
                        <a:srgbClr val="FFFFFF"/>
                      </a:solidFill>
                    </a:lnR>
                    <a:lnT w="12700" cap="flat" cmpd="sng" algn="ctr">
                      <a:solidFill>
                        <a:schemeClr val="bg1">
                          <a:lumMod val="65000"/>
                        </a:schemeClr>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93385151"/>
                  </a:ext>
                </a:extLst>
              </a:tr>
            </a:tbl>
          </a:graphicData>
        </a:graphic>
      </p:graphicFrame>
      <p:sp>
        <p:nvSpPr>
          <p:cNvPr id="2" name="TextBox 1">
            <a:extLst>
              <a:ext uri="{FF2B5EF4-FFF2-40B4-BE49-F238E27FC236}">
                <a16:creationId xmlns:a16="http://schemas.microsoft.com/office/drawing/2014/main" id="{372CA78C-24CB-886F-0505-A7A65E545EDA}"/>
              </a:ext>
            </a:extLst>
          </p:cNvPr>
          <p:cNvSpPr txBox="1"/>
          <p:nvPr/>
        </p:nvSpPr>
        <p:spPr>
          <a:xfrm>
            <a:off x="505625" y="5234299"/>
            <a:ext cx="1095285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Open Sans"/>
                <a:cs typeface="Open Sans"/>
              </a:rPr>
              <a:t>*NOTE: </a:t>
            </a:r>
            <a:r>
              <a:rPr lang="en-US" sz="1000" dirty="0">
                <a:ea typeface="+mn-lt"/>
                <a:cs typeface="+mn-lt"/>
              </a:rPr>
              <a:t>A minimum score of 10 points in each of the Data Enhancement and Utility and AI Readiness sections must be obtained on the algorithmic evaluation criteria to move forward with the manual criteria. </a:t>
            </a:r>
            <a:endParaRPr lang="en-US" sz="1000" dirty="0">
              <a:ea typeface="Open Sans"/>
              <a:cs typeface="Open Sans"/>
            </a:endParaRPr>
          </a:p>
          <a:p>
            <a:endParaRPr lang="en-US" dirty="0">
              <a:ea typeface="Open Sans"/>
              <a:cs typeface="Open Sans"/>
            </a:endParaRPr>
          </a:p>
        </p:txBody>
      </p:sp>
      <p:sp>
        <p:nvSpPr>
          <p:cNvPr id="4" name="Rectangle 3">
            <a:extLst>
              <a:ext uri="{FF2B5EF4-FFF2-40B4-BE49-F238E27FC236}">
                <a16:creationId xmlns:a16="http://schemas.microsoft.com/office/drawing/2014/main" id="{2E2CAD29-5326-58C3-896A-F814F673B27B}"/>
              </a:ext>
            </a:extLst>
          </p:cNvPr>
          <p:cNvSpPr/>
          <p:nvPr/>
        </p:nvSpPr>
        <p:spPr>
          <a:xfrm>
            <a:off x="2037615" y="5911407"/>
            <a:ext cx="8638369" cy="676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More information about the judging criteria can be found under the </a:t>
            </a:r>
            <a:r>
              <a:rPr lang="en-US" sz="1400" i="1" dirty="0">
                <a:hlinkClick r:id="rId2"/>
              </a:rPr>
              <a:t>Judging</a:t>
            </a:r>
            <a:r>
              <a:rPr lang="en-US" sz="1400" i="1" dirty="0"/>
              <a:t> </a:t>
            </a:r>
            <a:r>
              <a:rPr lang="en-US" sz="1400" i="1" dirty="0">
                <a:solidFill>
                  <a:schemeClr val="tx1"/>
                </a:solidFill>
              </a:rPr>
              <a:t>tab for Phase 2 on the official Challenge.gov page</a:t>
            </a:r>
          </a:p>
        </p:txBody>
      </p:sp>
    </p:spTree>
    <p:extLst>
      <p:ext uri="{BB962C8B-B14F-4D97-AF65-F5344CB8AC3E}">
        <p14:creationId xmlns:p14="http://schemas.microsoft.com/office/powerpoint/2010/main" val="97818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C1FF-1A36-E87F-E9D1-16752A75A04B}"/>
              </a:ext>
            </a:extLst>
          </p:cNvPr>
          <p:cNvSpPr>
            <a:spLocks noGrp="1"/>
          </p:cNvSpPr>
          <p:nvPr>
            <p:ph type="title"/>
          </p:nvPr>
        </p:nvSpPr>
        <p:spPr>
          <a:xfrm>
            <a:off x="838200" y="365126"/>
            <a:ext cx="10515600" cy="557226"/>
          </a:xfrm>
        </p:spPr>
        <p:txBody>
          <a:bodyPr>
            <a:normAutofit/>
          </a:bodyPr>
          <a:lstStyle/>
          <a:p>
            <a:r>
              <a:rPr lang="en-US" sz="2800" dirty="0"/>
              <a:t>Data Centric Challenge – Prizes</a:t>
            </a:r>
          </a:p>
        </p:txBody>
      </p:sp>
      <p:sp>
        <p:nvSpPr>
          <p:cNvPr id="3" name="Content Placeholder 2">
            <a:extLst>
              <a:ext uri="{FF2B5EF4-FFF2-40B4-BE49-F238E27FC236}">
                <a16:creationId xmlns:a16="http://schemas.microsoft.com/office/drawing/2014/main" id="{873FCF93-1FC0-E82B-DBBD-F4C36F375DFE}"/>
              </a:ext>
            </a:extLst>
          </p:cNvPr>
          <p:cNvSpPr>
            <a:spLocks noGrp="1"/>
          </p:cNvSpPr>
          <p:nvPr>
            <p:ph idx="1"/>
          </p:nvPr>
        </p:nvSpPr>
        <p:spPr>
          <a:xfrm>
            <a:off x="838200" y="1081377"/>
            <a:ext cx="10293626" cy="2790712"/>
          </a:xfrm>
        </p:spPr>
        <p:txBody>
          <a:bodyPr vert="horz" lIns="91440" tIns="45720" rIns="91440" bIns="45720" rtlCol="0" anchor="t">
            <a:normAutofit lnSpcReduction="10000"/>
          </a:bodyPr>
          <a:lstStyle/>
          <a:p>
            <a:pPr>
              <a:spcBef>
                <a:spcPts val="600"/>
              </a:spcBef>
            </a:pPr>
            <a:r>
              <a:rPr lang="en-US" sz="1600" u="sng" dirty="0">
                <a:latin typeface="Calibri"/>
                <a:cs typeface="Calibri"/>
              </a:rPr>
              <a:t>One</a:t>
            </a:r>
            <a:r>
              <a:rPr lang="en-US" sz="1600" dirty="0">
                <a:latin typeface="Calibri"/>
                <a:cs typeface="Calibri"/>
              </a:rPr>
              <a:t> winner will be selected from each experience level (Beginner, Intermediate, and Advanced)</a:t>
            </a:r>
          </a:p>
          <a:p>
            <a:pPr>
              <a:spcBef>
                <a:spcPts val="1200"/>
              </a:spcBef>
            </a:pPr>
            <a:r>
              <a:rPr lang="en-US" sz="1600" dirty="0">
                <a:latin typeface="Calibri" panose="020F0502020204030204" pitchFamily="34" charset="0"/>
                <a:cs typeface="Calibri" panose="020F0502020204030204" pitchFamily="34" charset="0"/>
              </a:rPr>
              <a:t>Winners will select from one of the three prize options:</a:t>
            </a:r>
          </a:p>
          <a:p>
            <a:pPr marL="800100" lvl="1" indent="-342900">
              <a:spcBef>
                <a:spcPts val="1800"/>
              </a:spcBef>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Co-author a challenge results article with NIDDK Repository and NIDDK Data Science staff to be submitted to a journal or professional meeting; </a:t>
            </a:r>
          </a:p>
          <a:p>
            <a:pPr marL="800100" lvl="1" indent="-342900">
              <a:spcBef>
                <a:spcPts val="1800"/>
              </a:spcBef>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Present challenge results at an appropriate NIH-level meeting, such as the Office of Data Science Strategy (ODSS) Data Sharing and Reuse Seminar Series; </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1800"/>
              </a:spcBef>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Virtual meeting with NIDDK leadership to present participant’s challenge results</a:t>
            </a:r>
          </a:p>
        </p:txBody>
      </p:sp>
      <p:sp>
        <p:nvSpPr>
          <p:cNvPr id="5" name="Rectangle: Diagonal Corners Rounded 4">
            <a:extLst>
              <a:ext uri="{FF2B5EF4-FFF2-40B4-BE49-F238E27FC236}">
                <a16:creationId xmlns:a16="http://schemas.microsoft.com/office/drawing/2014/main" id="{B6C9580B-5FE9-4AD7-0F13-68295D95704D}"/>
              </a:ext>
            </a:extLst>
          </p:cNvPr>
          <p:cNvSpPr/>
          <p:nvPr/>
        </p:nvSpPr>
        <p:spPr>
          <a:xfrm>
            <a:off x="838200" y="4253873"/>
            <a:ext cx="9030056" cy="897308"/>
          </a:xfrm>
          <a:prstGeom prst="round2DiagRect">
            <a:avLst/>
          </a:prstGeom>
          <a:solidFill>
            <a:schemeClr val="accent1">
              <a:lumMod val="20000"/>
              <a:lumOff val="80000"/>
            </a:schemeClr>
          </a:solidFill>
          <a:ln w="571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a typeface="+mn-lt"/>
              <a:cs typeface="+mn-lt"/>
            </a:endParaRPr>
          </a:p>
          <a:p>
            <a:r>
              <a:rPr lang="en-US" dirty="0">
                <a:solidFill>
                  <a:schemeClr val="tx1"/>
                </a:solidFill>
                <a:ea typeface="+mn-lt"/>
                <a:cs typeface="+mn-lt"/>
              </a:rPr>
              <a:t> </a:t>
            </a:r>
            <a:r>
              <a:rPr lang="en-US" b="1" dirty="0">
                <a:solidFill>
                  <a:schemeClr val="tx1"/>
                </a:solidFill>
                <a:ea typeface="+mn-lt"/>
                <a:cs typeface="+mn-lt"/>
              </a:rPr>
              <a:t>All winners </a:t>
            </a:r>
            <a:r>
              <a:rPr lang="en-US" dirty="0">
                <a:solidFill>
                  <a:schemeClr val="tx1"/>
                </a:solidFill>
                <a:ea typeface="+mn-lt"/>
                <a:cs typeface="+mn-lt"/>
              </a:rPr>
              <a:t>may be recognized as a “challenge champion” for subsequent data challenges</a:t>
            </a:r>
            <a:endParaRPr lang="en-US" dirty="0">
              <a:solidFill>
                <a:schemeClr val="tx1"/>
              </a:solidFill>
              <a:ea typeface="Open Sans"/>
              <a:cs typeface="Open Sans"/>
            </a:endParaRPr>
          </a:p>
          <a:p>
            <a:pPr algn="ctr"/>
            <a:endParaRPr lang="en-US" dirty="0">
              <a:ea typeface="Open Sans"/>
              <a:cs typeface="Open Sans"/>
            </a:endParaRPr>
          </a:p>
        </p:txBody>
      </p:sp>
      <p:pic>
        <p:nvPicPr>
          <p:cNvPr id="15" name="Graphic 14" descr="Person with idea outline">
            <a:extLst>
              <a:ext uri="{FF2B5EF4-FFF2-40B4-BE49-F238E27FC236}">
                <a16:creationId xmlns:a16="http://schemas.microsoft.com/office/drawing/2014/main" id="{6704AEE3-0607-9DC7-B659-77D2854EE8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7456" y="2201444"/>
            <a:ext cx="918263" cy="918263"/>
          </a:xfrm>
          <a:prstGeom prst="rect">
            <a:avLst/>
          </a:prstGeom>
        </p:spPr>
      </p:pic>
      <p:pic>
        <p:nvPicPr>
          <p:cNvPr id="17" name="Graphic 16" descr="Online meeting outline">
            <a:extLst>
              <a:ext uri="{FF2B5EF4-FFF2-40B4-BE49-F238E27FC236}">
                <a16:creationId xmlns:a16="http://schemas.microsoft.com/office/drawing/2014/main" id="{779BEE4C-0928-512C-6731-DB50F5EE92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33901" y="2920409"/>
            <a:ext cx="1017182" cy="1017182"/>
          </a:xfrm>
          <a:prstGeom prst="rect">
            <a:avLst/>
          </a:prstGeom>
        </p:spPr>
      </p:pic>
      <p:pic>
        <p:nvPicPr>
          <p:cNvPr id="19" name="Graphic 18" descr="Pencil outline">
            <a:extLst>
              <a:ext uri="{FF2B5EF4-FFF2-40B4-BE49-F238E27FC236}">
                <a16:creationId xmlns:a16="http://schemas.microsoft.com/office/drawing/2014/main" id="{6C2B41DF-2011-BDDF-7391-F95B160881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20215" y="1676242"/>
            <a:ext cx="667169" cy="667169"/>
          </a:xfrm>
          <a:prstGeom prst="rect">
            <a:avLst/>
          </a:prstGeom>
        </p:spPr>
      </p:pic>
    </p:spTree>
    <p:extLst>
      <p:ext uri="{BB962C8B-B14F-4D97-AF65-F5344CB8AC3E}">
        <p14:creationId xmlns:p14="http://schemas.microsoft.com/office/powerpoint/2010/main" val="3078832905"/>
      </p:ext>
    </p:extLst>
  </p:cSld>
  <p:clrMapOvr>
    <a:masterClrMapping/>
  </p:clrMapOvr>
</p:sld>
</file>

<file path=ppt/theme/theme1.xml><?xml version="1.0" encoding="utf-8"?>
<a:theme xmlns:a="http://schemas.openxmlformats.org/drawingml/2006/main" name="NIDDKCRWorksho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IDDK-CR Workshop">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DDK-CR_20thAnniversaryWorkshop_template_td" id="{5484C378-6D76-4506-B2AD-DF44C1B888A0}" vid="{8036AF2A-B590-446A-A0CA-93CE78208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A5B7EB9D55F45958B50E3E65C6E63" ma:contentTypeVersion="18" ma:contentTypeDescription="Create a new document." ma:contentTypeScope="" ma:versionID="76fc4d815b69d2617464a678aeb7319c">
  <xsd:schema xmlns:xsd="http://www.w3.org/2001/XMLSchema" xmlns:xs="http://www.w3.org/2001/XMLSchema" xmlns:p="http://schemas.microsoft.com/office/2006/metadata/properties" xmlns:ns2="2b00fd67-783f-49e7-911d-a4879f7bb6e4" xmlns:ns3="16349d00-86bf-4385-bd70-c2cbee024698" xmlns:ns4="74ea459b-7bbf-43af-834e-d16fbea12f70" targetNamespace="http://schemas.microsoft.com/office/2006/metadata/properties" ma:root="true" ma:fieldsID="19c0cb7c98dde4510af6ee74ed268e3c" ns2:_="" ns3:_="" ns4:_="">
    <xsd:import namespace="2b00fd67-783f-49e7-911d-a4879f7bb6e4"/>
    <xsd:import namespace="16349d00-86bf-4385-bd70-c2cbee024698"/>
    <xsd:import namespace="74ea459b-7bbf-43af-834e-d16fbea12f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Comment"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0fd67-783f-49e7-911d-a4879f7bb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element name="Comment" ma:index="21" nillable="true" ma:displayName="Comment" ma:format="Dropdown" ma:internalName="Commen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349d00-86bf-4385-bd70-c2cbee0246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a459b-7bbf-43af-834e-d16fbea12f7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4e7e00c-4975-4d4d-96bf-c67e355ab43e}" ma:internalName="TaxCatchAll" ma:showField="CatchAllData" ma:web="16349d00-86bf-4385-bd70-c2cbee0246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2b00fd67-783f-49e7-911d-a4879f7bb6e4" xsi:nil="true"/>
    <lcf76f155ced4ddcb4097134ff3c332f xmlns="2b00fd67-783f-49e7-911d-a4879f7bb6e4">
      <Terms xmlns="http://schemas.microsoft.com/office/infopath/2007/PartnerControls"/>
    </lcf76f155ced4ddcb4097134ff3c332f>
    <TaxCatchAll xmlns="74ea459b-7bbf-43af-834e-d16fbea12f70" xsi:nil="true"/>
  </documentManagement>
</p:properties>
</file>

<file path=customXml/itemProps1.xml><?xml version="1.0" encoding="utf-8"?>
<ds:datastoreItem xmlns:ds="http://schemas.openxmlformats.org/officeDocument/2006/customXml" ds:itemID="{2C43E8C4-F07C-4F06-BA27-6F7E59E3BE37}">
  <ds:schemaRefs>
    <ds:schemaRef ds:uri="16349d00-86bf-4385-bd70-c2cbee024698"/>
    <ds:schemaRef ds:uri="2b00fd67-783f-49e7-911d-a4879f7bb6e4"/>
    <ds:schemaRef ds:uri="74ea459b-7bbf-43af-834e-d16fbea12f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721FB8-73E3-4933-B542-91955323577D}">
  <ds:schemaRefs>
    <ds:schemaRef ds:uri="http://schemas.microsoft.com/sharepoint/v3/contenttype/forms"/>
  </ds:schemaRefs>
</ds:datastoreItem>
</file>

<file path=customXml/itemProps3.xml><?xml version="1.0" encoding="utf-8"?>
<ds:datastoreItem xmlns:ds="http://schemas.openxmlformats.org/officeDocument/2006/customXml" ds:itemID="{47F5F44E-57DF-4E30-8E0B-E5834835C4CE}">
  <ds:schemaRefs>
    <ds:schemaRef ds:uri="2b00fd67-783f-49e7-911d-a4879f7bb6e4"/>
    <ds:schemaRef ds:uri="74ea459b-7bbf-43af-834e-d16fbea12f70"/>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List>
</file>

<file path=docProps/app.xml><?xml version="1.0" encoding="utf-8"?>
<Properties xmlns="http://schemas.openxmlformats.org/officeDocument/2006/extended-properties" xmlns:vt="http://schemas.openxmlformats.org/officeDocument/2006/docPropsVTypes">
  <Template>NIDDK-CR_20thAnniversaryWorkshop_template_td</Template>
  <TotalTime>799</TotalTime>
  <Words>2415</Words>
  <Application>Microsoft Office PowerPoint</Application>
  <PresentationFormat>Widescreen</PresentationFormat>
  <Paragraphs>137</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Merriweather</vt:lpstr>
      <vt:lpstr>Open Sans</vt:lpstr>
      <vt:lpstr>Wingdings</vt:lpstr>
      <vt:lpstr>NIDDKCRWorkshop</vt:lpstr>
      <vt:lpstr>Workshop II: NIDDK-CR Analytics Workspace and Challenge Preview</vt:lpstr>
      <vt:lpstr>Data Centric Challenge – Overview </vt:lpstr>
      <vt:lpstr>Data Centric Challenge – Datasets</vt:lpstr>
      <vt:lpstr>Data Centric Challenge – Prompt</vt:lpstr>
      <vt:lpstr>Data Centric Challenge – Submission Requirements</vt:lpstr>
      <vt:lpstr>Data Centric Challenge – Guidance on AI-Readiness</vt:lpstr>
      <vt:lpstr>Data-Centric Challenge – Guidance on Data Dictionary and Solution Submission Form</vt:lpstr>
      <vt:lpstr>Data Centric Challenge Overview – Judging Criteria</vt:lpstr>
      <vt:lpstr>Data Centric Challenge – Prizes</vt:lpstr>
      <vt:lpstr>Data Centric Challenge – Rules </vt:lpstr>
      <vt:lpstr>Data Centric Challenge – How to Enter</vt:lpstr>
      <vt:lpstr>AWS Service Workbench (SWB) Demonstration</vt:lpstr>
      <vt:lpstr>Questions and Answers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Choplin, Parker [USA]</dc:creator>
  <cp:lastModifiedBy>Park, Brian [USA]</cp:lastModifiedBy>
  <cp:revision>11</cp:revision>
  <dcterms:created xsi:type="dcterms:W3CDTF">2023-09-07T20:43:26Z</dcterms:created>
  <dcterms:modified xsi:type="dcterms:W3CDTF">2023-09-15T18:09:59Z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0x01010033CA5B7EB9D55F45958B50E3E65C6E63</vt:lpwstr>
  </property>
  <property fmtid="{D5CDD505-2E9C-101B-9397-08002B2CF9AE}" pid="3" name="MediaServiceImageTags">
    <vt:lpwstr/>
  </property>
</Properties>
</file>