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1"/>
  </p:notesMasterIdLst>
  <p:sldIdLst>
    <p:sldId id="261" r:id="rId2"/>
    <p:sldId id="362" r:id="rId3"/>
    <p:sldId id="368" r:id="rId4"/>
    <p:sldId id="447" r:id="rId5"/>
    <p:sldId id="446" r:id="rId6"/>
    <p:sldId id="445" r:id="rId7"/>
    <p:sldId id="369" r:id="rId8"/>
    <p:sldId id="289" r:id="rId9"/>
    <p:sldId id="449" r:id="rId10"/>
    <p:sldId id="257" r:id="rId11"/>
    <p:sldId id="258" r:id="rId12"/>
    <p:sldId id="259" r:id="rId13"/>
    <p:sldId id="451" r:id="rId14"/>
    <p:sldId id="452" r:id="rId15"/>
    <p:sldId id="453" r:id="rId16"/>
    <p:sldId id="455" r:id="rId17"/>
    <p:sldId id="607" r:id="rId18"/>
    <p:sldId id="262" r:id="rId19"/>
    <p:sldId id="60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p:scale>
          <a:sx n="80" d="100"/>
          <a:sy n="80" d="100"/>
        </p:scale>
        <p:origin x="1644" y="11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40F384-9FDA-485F-86E7-714514828B91}" type="doc">
      <dgm:prSet loTypeId="urn:microsoft.com/office/officeart/2009/3/layout/PhasedProcess" loCatId="process" qsTypeId="urn:microsoft.com/office/officeart/2005/8/quickstyle/simple2" qsCatId="simple" csTypeId="urn:microsoft.com/office/officeart/2005/8/colors/accent1_2" csCatId="accent1" phldr="1"/>
      <dgm:spPr/>
      <dgm:t>
        <a:bodyPr/>
        <a:lstStyle/>
        <a:p>
          <a:endParaRPr lang="en-US"/>
        </a:p>
      </dgm:t>
    </dgm:pt>
    <dgm:pt modelId="{16593E88-CD7B-4A96-9C20-FF2548EF2A9B}">
      <dgm:prSet phldrT="[Text]"/>
      <dgm:spPr/>
      <dgm:t>
        <a:bodyPr/>
        <a:lstStyle/>
        <a:p>
          <a:r>
            <a:rPr lang="en-US" b="1" dirty="0"/>
            <a:t>Labs</a:t>
          </a:r>
        </a:p>
      </dgm:t>
    </dgm:pt>
    <dgm:pt modelId="{A39D61EE-2BC5-4439-A401-58A771DD278C}" type="parTrans" cxnId="{7536C931-169C-4604-9869-2D0EF61EF3B0}">
      <dgm:prSet/>
      <dgm:spPr/>
      <dgm:t>
        <a:bodyPr/>
        <a:lstStyle/>
        <a:p>
          <a:endParaRPr lang="en-US"/>
        </a:p>
      </dgm:t>
    </dgm:pt>
    <dgm:pt modelId="{46FC1604-3D55-4F74-9923-5374B51616BA}" type="sibTrans" cxnId="{7536C931-169C-4604-9869-2D0EF61EF3B0}">
      <dgm:prSet/>
      <dgm:spPr/>
      <dgm:t>
        <a:bodyPr/>
        <a:lstStyle/>
        <a:p>
          <a:endParaRPr lang="en-US"/>
        </a:p>
      </dgm:t>
    </dgm:pt>
    <dgm:pt modelId="{B9F9D6E0-5D27-47A9-84B1-94C649C47468}">
      <dgm:prSet phldrT="[Text]" custT="1"/>
      <dgm:spPr/>
      <dgm:t>
        <a:bodyPr/>
        <a:lstStyle/>
        <a:p>
          <a:r>
            <a:rPr lang="en-US" sz="900" dirty="0" err="1"/>
            <a:t>Hep</a:t>
          </a:r>
          <a:r>
            <a:rPr lang="en-US" sz="900" dirty="0"/>
            <a:t> C</a:t>
          </a:r>
        </a:p>
      </dgm:t>
    </dgm:pt>
    <dgm:pt modelId="{EB6B6BCD-169A-48DE-9744-0EB323448BBB}" type="parTrans" cxnId="{C43A943D-3D2C-4A5A-BCE5-E2FE81838596}">
      <dgm:prSet/>
      <dgm:spPr/>
      <dgm:t>
        <a:bodyPr/>
        <a:lstStyle/>
        <a:p>
          <a:endParaRPr lang="en-US"/>
        </a:p>
      </dgm:t>
    </dgm:pt>
    <dgm:pt modelId="{42534988-D467-4A17-858D-AF5D2403D170}" type="sibTrans" cxnId="{C43A943D-3D2C-4A5A-BCE5-E2FE81838596}">
      <dgm:prSet/>
      <dgm:spPr/>
      <dgm:t>
        <a:bodyPr/>
        <a:lstStyle/>
        <a:p>
          <a:endParaRPr lang="en-US"/>
        </a:p>
      </dgm:t>
    </dgm:pt>
    <dgm:pt modelId="{041C2376-5FF8-4420-97E5-C9CDA4CB710D}">
      <dgm:prSet phldrT="[Text]" custT="1"/>
      <dgm:spPr/>
      <dgm:t>
        <a:bodyPr/>
        <a:lstStyle/>
        <a:p>
          <a:r>
            <a:rPr lang="en-US" sz="900" dirty="0"/>
            <a:t>Wilson’s</a:t>
          </a:r>
        </a:p>
      </dgm:t>
    </dgm:pt>
    <dgm:pt modelId="{484C34CA-A27F-4CBA-A48F-88AAF8F55C76}" type="parTrans" cxnId="{E0821B33-3F9D-4D1A-A16D-2FF40512E1D4}">
      <dgm:prSet/>
      <dgm:spPr/>
      <dgm:t>
        <a:bodyPr/>
        <a:lstStyle/>
        <a:p>
          <a:endParaRPr lang="en-US"/>
        </a:p>
      </dgm:t>
    </dgm:pt>
    <dgm:pt modelId="{5DFD86B6-7D51-4FB3-9828-A54A34301BD4}" type="sibTrans" cxnId="{E0821B33-3F9D-4D1A-A16D-2FF40512E1D4}">
      <dgm:prSet/>
      <dgm:spPr/>
      <dgm:t>
        <a:bodyPr/>
        <a:lstStyle/>
        <a:p>
          <a:endParaRPr lang="en-US"/>
        </a:p>
      </dgm:t>
    </dgm:pt>
    <dgm:pt modelId="{5F9F9B31-0DFA-44B6-AFE0-5E43748F75CE}">
      <dgm:prSet phldrT="[Text]" custT="1"/>
      <dgm:spPr/>
      <dgm:t>
        <a:bodyPr/>
        <a:lstStyle/>
        <a:p>
          <a:r>
            <a:rPr lang="en-US" sz="900" dirty="0"/>
            <a:t>Alpha 1</a:t>
          </a:r>
        </a:p>
      </dgm:t>
    </dgm:pt>
    <dgm:pt modelId="{596747E6-C120-48A9-AD08-93AAA0E18F66}" type="parTrans" cxnId="{BE040187-CF58-458C-9AD9-6F0AD68F655B}">
      <dgm:prSet/>
      <dgm:spPr/>
      <dgm:t>
        <a:bodyPr/>
        <a:lstStyle/>
        <a:p>
          <a:endParaRPr lang="en-US"/>
        </a:p>
      </dgm:t>
    </dgm:pt>
    <dgm:pt modelId="{A11D0987-1397-4384-A835-BD8BE1F52B49}" type="sibTrans" cxnId="{BE040187-CF58-458C-9AD9-6F0AD68F655B}">
      <dgm:prSet/>
      <dgm:spPr/>
      <dgm:t>
        <a:bodyPr/>
        <a:lstStyle/>
        <a:p>
          <a:endParaRPr lang="en-US"/>
        </a:p>
      </dgm:t>
    </dgm:pt>
    <dgm:pt modelId="{83D0345A-B9B0-4674-8202-5EDC5AC76F7D}">
      <dgm:prSet phldrT="[Text]"/>
      <dgm:spPr/>
      <dgm:t>
        <a:bodyPr/>
        <a:lstStyle/>
        <a:p>
          <a:r>
            <a:rPr lang="en-US" b="1" dirty="0"/>
            <a:t>Imaging</a:t>
          </a:r>
        </a:p>
      </dgm:t>
    </dgm:pt>
    <dgm:pt modelId="{8E4D2CF7-B54E-4F11-A0DC-4B47D750C4BE}" type="parTrans" cxnId="{FC2BA3A1-5E1A-41E7-A916-8F1B933F1CBD}">
      <dgm:prSet/>
      <dgm:spPr/>
      <dgm:t>
        <a:bodyPr/>
        <a:lstStyle/>
        <a:p>
          <a:endParaRPr lang="en-US"/>
        </a:p>
      </dgm:t>
    </dgm:pt>
    <dgm:pt modelId="{6CD78ED5-2778-4475-A41C-D39959C9053B}" type="sibTrans" cxnId="{FC2BA3A1-5E1A-41E7-A916-8F1B933F1CBD}">
      <dgm:prSet/>
      <dgm:spPr/>
      <dgm:t>
        <a:bodyPr/>
        <a:lstStyle/>
        <a:p>
          <a:endParaRPr lang="en-US"/>
        </a:p>
      </dgm:t>
    </dgm:pt>
    <dgm:pt modelId="{D2679220-B344-4C7D-A24A-36954905981E}">
      <dgm:prSet phldrT="[Text]" custT="1"/>
      <dgm:spPr/>
      <dgm:t>
        <a:bodyPr/>
        <a:lstStyle/>
        <a:p>
          <a:r>
            <a:rPr lang="en-US" sz="1400" dirty="0"/>
            <a:t>Ultrasound</a:t>
          </a:r>
        </a:p>
      </dgm:t>
    </dgm:pt>
    <dgm:pt modelId="{98D5CD6D-420D-447E-AC36-3833082EFCE8}" type="parTrans" cxnId="{2534A02D-BA7D-43F3-92E3-05000496710C}">
      <dgm:prSet/>
      <dgm:spPr/>
      <dgm:t>
        <a:bodyPr/>
        <a:lstStyle/>
        <a:p>
          <a:endParaRPr lang="en-US"/>
        </a:p>
      </dgm:t>
    </dgm:pt>
    <dgm:pt modelId="{FE7AD69D-EC4D-4602-BC63-3D2D912EEA8A}" type="sibTrans" cxnId="{2534A02D-BA7D-43F3-92E3-05000496710C}">
      <dgm:prSet/>
      <dgm:spPr/>
      <dgm:t>
        <a:bodyPr/>
        <a:lstStyle/>
        <a:p>
          <a:endParaRPr lang="en-US"/>
        </a:p>
      </dgm:t>
    </dgm:pt>
    <dgm:pt modelId="{A3AB94F6-5D36-4899-8F64-592EDB1C0D0B}">
      <dgm:prSet phldrT="[Text]"/>
      <dgm:spPr/>
      <dgm:t>
        <a:bodyPr/>
        <a:lstStyle/>
        <a:p>
          <a:r>
            <a:rPr lang="en-US" dirty="0"/>
            <a:t>MRI</a:t>
          </a:r>
        </a:p>
      </dgm:t>
    </dgm:pt>
    <dgm:pt modelId="{6FDF59A2-F176-475B-B6F8-3FE9778644B3}" type="parTrans" cxnId="{D54DFF93-9BD3-4DF9-A482-FFC0FA97DE32}">
      <dgm:prSet/>
      <dgm:spPr/>
      <dgm:t>
        <a:bodyPr/>
        <a:lstStyle/>
        <a:p>
          <a:endParaRPr lang="en-US"/>
        </a:p>
      </dgm:t>
    </dgm:pt>
    <dgm:pt modelId="{C8832A4A-D203-47E6-85C4-5605C1257C5A}" type="sibTrans" cxnId="{D54DFF93-9BD3-4DF9-A482-FFC0FA97DE32}">
      <dgm:prSet/>
      <dgm:spPr/>
      <dgm:t>
        <a:bodyPr/>
        <a:lstStyle/>
        <a:p>
          <a:endParaRPr lang="en-US"/>
        </a:p>
      </dgm:t>
    </dgm:pt>
    <dgm:pt modelId="{556A1BFA-30C3-402B-ABE0-DF3FC739EA5C}">
      <dgm:prSet phldrT="[Text]"/>
      <dgm:spPr/>
      <dgm:t>
        <a:bodyPr/>
        <a:lstStyle/>
        <a:p>
          <a:r>
            <a:rPr lang="en-US" b="1" dirty="0"/>
            <a:t>Liver</a:t>
          </a:r>
          <a:r>
            <a:rPr lang="en-US" dirty="0"/>
            <a:t> </a:t>
          </a:r>
          <a:r>
            <a:rPr lang="en-US" b="1" dirty="0"/>
            <a:t>Biopsy</a:t>
          </a:r>
        </a:p>
      </dgm:t>
    </dgm:pt>
    <dgm:pt modelId="{B9888AEC-C6CD-4A6A-90BD-9013621B9FF5}" type="parTrans" cxnId="{A9DF20A7-0177-4D91-B090-7367EA7CD023}">
      <dgm:prSet/>
      <dgm:spPr/>
      <dgm:t>
        <a:bodyPr/>
        <a:lstStyle/>
        <a:p>
          <a:endParaRPr lang="en-US"/>
        </a:p>
      </dgm:t>
    </dgm:pt>
    <dgm:pt modelId="{BAB5A6BA-D7C0-4C84-BFAC-4F8BC27CA887}" type="sibTrans" cxnId="{A9DF20A7-0177-4D91-B090-7367EA7CD023}">
      <dgm:prSet/>
      <dgm:spPr/>
      <dgm:t>
        <a:bodyPr/>
        <a:lstStyle/>
        <a:p>
          <a:endParaRPr lang="en-US"/>
        </a:p>
      </dgm:t>
    </dgm:pt>
    <dgm:pt modelId="{8E45B910-0D66-40C9-8ED4-03F5F2820E50}">
      <dgm:prSet phldrT="[Text]" custT="1"/>
      <dgm:spPr/>
      <dgm:t>
        <a:bodyPr/>
        <a:lstStyle/>
        <a:p>
          <a:r>
            <a:rPr lang="en-US" sz="1400" dirty="0"/>
            <a:t>Risk of bleeding, pain, $$$</a:t>
          </a:r>
        </a:p>
      </dgm:t>
    </dgm:pt>
    <dgm:pt modelId="{C60BFB98-6844-4143-ABD5-844861BAB4F6}" type="parTrans" cxnId="{5AFB9C69-597E-4830-B829-E02A8B405D04}">
      <dgm:prSet/>
      <dgm:spPr/>
      <dgm:t>
        <a:bodyPr/>
        <a:lstStyle/>
        <a:p>
          <a:endParaRPr lang="en-US"/>
        </a:p>
      </dgm:t>
    </dgm:pt>
    <dgm:pt modelId="{C3FCB7A4-EC2F-4C3A-AE8A-917CA9BD6B71}" type="sibTrans" cxnId="{5AFB9C69-597E-4830-B829-E02A8B405D04}">
      <dgm:prSet/>
      <dgm:spPr/>
      <dgm:t>
        <a:bodyPr/>
        <a:lstStyle/>
        <a:p>
          <a:endParaRPr lang="en-US"/>
        </a:p>
      </dgm:t>
    </dgm:pt>
    <dgm:pt modelId="{8C3A8A08-7367-4184-B4FB-B9800C4CF36D}">
      <dgm:prSet phldrT="[Text]" custT="1"/>
      <dgm:spPr/>
      <dgm:t>
        <a:bodyPr/>
        <a:lstStyle/>
        <a:p>
          <a:r>
            <a:rPr lang="en-US" sz="900" dirty="0"/>
            <a:t>IGG</a:t>
          </a:r>
        </a:p>
      </dgm:t>
    </dgm:pt>
    <dgm:pt modelId="{B97360BA-B79A-4F5D-9D9A-7FFDFF2C93C9}" type="parTrans" cxnId="{B9CF6ADD-5C70-4C89-85B8-8ABEBAB5B2A5}">
      <dgm:prSet/>
      <dgm:spPr/>
      <dgm:t>
        <a:bodyPr/>
        <a:lstStyle/>
        <a:p>
          <a:endParaRPr lang="en-US"/>
        </a:p>
      </dgm:t>
    </dgm:pt>
    <dgm:pt modelId="{40359B21-48E7-4E9D-9CCA-DA0617550622}" type="sibTrans" cxnId="{B9CF6ADD-5C70-4C89-85B8-8ABEBAB5B2A5}">
      <dgm:prSet/>
      <dgm:spPr/>
      <dgm:t>
        <a:bodyPr/>
        <a:lstStyle/>
        <a:p>
          <a:endParaRPr lang="en-US"/>
        </a:p>
      </dgm:t>
    </dgm:pt>
    <dgm:pt modelId="{07D443F4-1546-43AF-94A8-72B1290F3933}">
      <dgm:prSet phldrT="[Text]"/>
      <dgm:spPr/>
      <dgm:t>
        <a:bodyPr/>
        <a:lstStyle/>
        <a:p>
          <a:endParaRPr lang="en-US" dirty="0"/>
        </a:p>
      </dgm:t>
    </dgm:pt>
    <dgm:pt modelId="{89C65460-3367-43C7-9B8E-AA78B1698105}" type="parTrans" cxnId="{C6EFEEFB-278D-4C7F-8694-6DDCA7C6B753}">
      <dgm:prSet/>
      <dgm:spPr/>
      <dgm:t>
        <a:bodyPr/>
        <a:lstStyle/>
        <a:p>
          <a:endParaRPr lang="en-US"/>
        </a:p>
      </dgm:t>
    </dgm:pt>
    <dgm:pt modelId="{0D4A963B-80C3-41AD-B81C-1B71DA710E64}" type="sibTrans" cxnId="{C6EFEEFB-278D-4C7F-8694-6DDCA7C6B753}">
      <dgm:prSet/>
      <dgm:spPr/>
      <dgm:t>
        <a:bodyPr/>
        <a:lstStyle/>
        <a:p>
          <a:endParaRPr lang="en-US"/>
        </a:p>
      </dgm:t>
    </dgm:pt>
    <dgm:pt modelId="{58D9B06C-31EC-498A-BC4D-3049A402FF96}" type="pres">
      <dgm:prSet presAssocID="{7840F384-9FDA-485F-86E7-714514828B91}" presName="Name0" presStyleCnt="0">
        <dgm:presLayoutVars>
          <dgm:chMax val="3"/>
          <dgm:chPref val="3"/>
          <dgm:bulletEnabled val="1"/>
          <dgm:dir/>
          <dgm:animLvl val="lvl"/>
        </dgm:presLayoutVars>
      </dgm:prSet>
      <dgm:spPr/>
    </dgm:pt>
    <dgm:pt modelId="{AD0B4193-0210-4FAA-9925-75D61598DB0C}" type="pres">
      <dgm:prSet presAssocID="{7840F384-9FDA-485F-86E7-714514828B91}" presName="arc1" presStyleLbl="node1" presStyleIdx="0" presStyleCnt="4"/>
      <dgm:spPr/>
    </dgm:pt>
    <dgm:pt modelId="{F21F7159-9B57-4A09-BC64-3168423BDB63}" type="pres">
      <dgm:prSet presAssocID="{7840F384-9FDA-485F-86E7-714514828B91}" presName="arc3" presStyleLbl="node1" presStyleIdx="1" presStyleCnt="4"/>
      <dgm:spPr/>
    </dgm:pt>
    <dgm:pt modelId="{4DB283AB-5FB0-41A5-8B39-FF3CBB6EA266}" type="pres">
      <dgm:prSet presAssocID="{7840F384-9FDA-485F-86E7-714514828B91}" presName="parentText2" presStyleLbl="revTx" presStyleIdx="0" presStyleCnt="3">
        <dgm:presLayoutVars>
          <dgm:chMax val="4"/>
          <dgm:chPref val="3"/>
          <dgm:bulletEnabled val="1"/>
        </dgm:presLayoutVars>
      </dgm:prSet>
      <dgm:spPr/>
    </dgm:pt>
    <dgm:pt modelId="{1F360952-4344-4833-A7A8-5EA17DB9831D}" type="pres">
      <dgm:prSet presAssocID="{7840F384-9FDA-485F-86E7-714514828B91}" presName="arc2" presStyleLbl="node1" presStyleIdx="2" presStyleCnt="4"/>
      <dgm:spPr/>
    </dgm:pt>
    <dgm:pt modelId="{FA4665EE-2343-47AE-B2AA-07E9A55F24AF}" type="pres">
      <dgm:prSet presAssocID="{7840F384-9FDA-485F-86E7-714514828B91}" presName="arc4" presStyleLbl="node1" presStyleIdx="3" presStyleCnt="4"/>
      <dgm:spPr/>
    </dgm:pt>
    <dgm:pt modelId="{597FD51C-6804-4CB1-AD3A-B2A1B25BD1AF}" type="pres">
      <dgm:prSet presAssocID="{7840F384-9FDA-485F-86E7-714514828B91}" presName="parentText3" presStyleLbl="revTx" presStyleIdx="1" presStyleCnt="3">
        <dgm:presLayoutVars>
          <dgm:chMax val="1"/>
          <dgm:chPref val="1"/>
          <dgm:bulletEnabled val="1"/>
        </dgm:presLayoutVars>
      </dgm:prSet>
      <dgm:spPr/>
    </dgm:pt>
    <dgm:pt modelId="{BC066C90-1BF5-4543-8440-FD30FD3DE782}" type="pres">
      <dgm:prSet presAssocID="{7840F384-9FDA-485F-86E7-714514828B91}" presName="middleComposite" presStyleCnt="0"/>
      <dgm:spPr/>
    </dgm:pt>
    <dgm:pt modelId="{4611B038-3023-472C-9118-4D050C28C658}" type="pres">
      <dgm:prSet presAssocID="{D2679220-B344-4C7D-A24A-36954905981E}" presName="circ1" presStyleLbl="vennNode1" presStyleIdx="0" presStyleCnt="11"/>
      <dgm:spPr/>
    </dgm:pt>
    <dgm:pt modelId="{3EE8F7D9-EC52-4020-A6F6-3A87CE0FBC64}" type="pres">
      <dgm:prSet presAssocID="{D2679220-B344-4C7D-A24A-36954905981E}" presName="circ1Tx" presStyleLbl="revTx" presStyleIdx="1" presStyleCnt="3">
        <dgm:presLayoutVars>
          <dgm:chMax val="0"/>
          <dgm:chPref val="0"/>
        </dgm:presLayoutVars>
      </dgm:prSet>
      <dgm:spPr/>
    </dgm:pt>
    <dgm:pt modelId="{99467111-EBC4-4E89-A15B-7B7CB3DB6D10}" type="pres">
      <dgm:prSet presAssocID="{A3AB94F6-5D36-4899-8F64-592EDB1C0D0B}" presName="circ2" presStyleLbl="vennNode1" presStyleIdx="1" presStyleCnt="11"/>
      <dgm:spPr/>
    </dgm:pt>
    <dgm:pt modelId="{D5CFC2D0-A425-4858-98B3-73E13C740B6E}" type="pres">
      <dgm:prSet presAssocID="{A3AB94F6-5D36-4899-8F64-592EDB1C0D0B}" presName="circ2Tx" presStyleLbl="revTx" presStyleIdx="1" presStyleCnt="3">
        <dgm:presLayoutVars>
          <dgm:chMax val="0"/>
          <dgm:chPref val="0"/>
        </dgm:presLayoutVars>
      </dgm:prSet>
      <dgm:spPr/>
    </dgm:pt>
    <dgm:pt modelId="{1A4296C6-58F8-48B1-B9F2-8511D7460BBA}" type="pres">
      <dgm:prSet presAssocID="{7840F384-9FDA-485F-86E7-714514828B91}" presName="leftComposite" presStyleCnt="0"/>
      <dgm:spPr/>
    </dgm:pt>
    <dgm:pt modelId="{675C474E-71DD-454D-B5E6-489B78A2E321}" type="pres">
      <dgm:prSet presAssocID="{B9F9D6E0-5D27-47A9-84B1-94C649C47468}" presName="childText1_1" presStyleLbl="vennNode1" presStyleIdx="2" presStyleCnt="11" custLinFactNeighborX="-51955" custLinFactNeighborY="1884">
        <dgm:presLayoutVars>
          <dgm:chMax val="0"/>
          <dgm:chPref val="0"/>
        </dgm:presLayoutVars>
      </dgm:prSet>
      <dgm:spPr/>
    </dgm:pt>
    <dgm:pt modelId="{1567D5D4-AFEE-4CFA-962D-FFDBF268015B}" type="pres">
      <dgm:prSet presAssocID="{B9F9D6E0-5D27-47A9-84B1-94C649C47468}" presName="ellipse1" presStyleLbl="vennNode1" presStyleIdx="3" presStyleCnt="11"/>
      <dgm:spPr/>
    </dgm:pt>
    <dgm:pt modelId="{1A300AE8-4AC6-4C6A-A7AE-5ADF2FD090EF}" type="pres">
      <dgm:prSet presAssocID="{B9F9D6E0-5D27-47A9-84B1-94C649C47468}" presName="ellipse2" presStyleLbl="vennNode1" presStyleIdx="4" presStyleCnt="11"/>
      <dgm:spPr/>
    </dgm:pt>
    <dgm:pt modelId="{710BEBFE-A67C-4E5E-BD3E-C29F022A21AB}" type="pres">
      <dgm:prSet presAssocID="{041C2376-5FF8-4420-97E5-C9CDA4CB710D}" presName="childText1_2" presStyleLbl="vennNode1" presStyleIdx="5" presStyleCnt="11" custScaleX="145485" custLinFactNeighborX="-32188" custLinFactNeighborY="-17531">
        <dgm:presLayoutVars>
          <dgm:chMax val="0"/>
          <dgm:chPref val="0"/>
        </dgm:presLayoutVars>
      </dgm:prSet>
      <dgm:spPr/>
    </dgm:pt>
    <dgm:pt modelId="{8A5FF1A1-A34D-4A72-8E03-F46286269AE7}" type="pres">
      <dgm:prSet presAssocID="{041C2376-5FF8-4420-97E5-C9CDA4CB710D}" presName="ellipse3" presStyleLbl="vennNode1" presStyleIdx="6" presStyleCnt="11"/>
      <dgm:spPr/>
    </dgm:pt>
    <dgm:pt modelId="{5AF312CA-3699-4A5B-B921-5360024DF7E5}" type="pres">
      <dgm:prSet presAssocID="{5F9F9B31-0DFA-44B6-AFE0-5E43748F75CE}" presName="childText1_3" presStyleLbl="vennNode1" presStyleIdx="7" presStyleCnt="11" custScaleX="161832" custLinFactNeighborX="3483" custLinFactNeighborY="-17531">
        <dgm:presLayoutVars>
          <dgm:chMax val="0"/>
          <dgm:chPref val="0"/>
        </dgm:presLayoutVars>
      </dgm:prSet>
      <dgm:spPr/>
    </dgm:pt>
    <dgm:pt modelId="{9A545641-E2D2-4F6B-ACBA-BA3925A7A94F}" type="pres">
      <dgm:prSet presAssocID="{8C3A8A08-7367-4184-B4FB-B9800C4CF36D}" presName="childText1_4" presStyleLbl="vennNode1" presStyleIdx="8" presStyleCnt="11" custLinFactNeighborX="3483" custLinFactNeighborY="-17531">
        <dgm:presLayoutVars>
          <dgm:chMax val="0"/>
          <dgm:chPref val="0"/>
        </dgm:presLayoutVars>
      </dgm:prSet>
      <dgm:spPr/>
    </dgm:pt>
    <dgm:pt modelId="{6FF5D574-A59B-40CE-BD79-3731B84B2174}" type="pres">
      <dgm:prSet presAssocID="{8C3A8A08-7367-4184-B4FB-B9800C4CF36D}" presName="ellipse4" presStyleLbl="vennNode1" presStyleIdx="9" presStyleCnt="11" custLinFactX="124964" custLinFactNeighborX="200000" custLinFactNeighborY="2232"/>
      <dgm:spPr/>
    </dgm:pt>
    <dgm:pt modelId="{45E1C092-90B3-4593-9730-A810A6755C29}" type="pres">
      <dgm:prSet presAssocID="{8C3A8A08-7367-4184-B4FB-B9800C4CF36D}" presName="ellipse5" presStyleLbl="vennNode1" presStyleIdx="10" presStyleCnt="11"/>
      <dgm:spPr/>
    </dgm:pt>
    <dgm:pt modelId="{0D7E363D-B673-46D1-8E48-AEE6A0C9C6D0}" type="pres">
      <dgm:prSet presAssocID="{7840F384-9FDA-485F-86E7-714514828B91}" presName="rightChild" presStyleLbl="node2" presStyleIdx="0" presStyleCnt="1" custLinFactNeighborX="1761" custLinFactNeighborY="361">
        <dgm:presLayoutVars>
          <dgm:chMax val="0"/>
          <dgm:chPref val="0"/>
        </dgm:presLayoutVars>
      </dgm:prSet>
      <dgm:spPr/>
    </dgm:pt>
    <dgm:pt modelId="{6A73B7E8-602E-4962-9F8F-530409653572}" type="pres">
      <dgm:prSet presAssocID="{7840F384-9FDA-485F-86E7-714514828B91}" presName="parentText1" presStyleLbl="revTx" presStyleIdx="2" presStyleCnt="3">
        <dgm:presLayoutVars>
          <dgm:chMax val="4"/>
          <dgm:chPref val="3"/>
          <dgm:bulletEnabled val="1"/>
        </dgm:presLayoutVars>
      </dgm:prSet>
      <dgm:spPr/>
    </dgm:pt>
  </dgm:ptLst>
  <dgm:cxnLst>
    <dgm:cxn modelId="{6AA25E07-8EA9-4C4C-A555-C6B206956A26}" type="presOf" srcId="{A3AB94F6-5D36-4899-8F64-592EDB1C0D0B}" destId="{D5CFC2D0-A425-4858-98B3-73E13C740B6E}" srcOrd="1" destOrd="0" presId="urn:microsoft.com/office/officeart/2009/3/layout/PhasedProcess"/>
    <dgm:cxn modelId="{2534A02D-BA7D-43F3-92E3-05000496710C}" srcId="{83D0345A-B9B0-4674-8202-5EDC5AC76F7D}" destId="{D2679220-B344-4C7D-A24A-36954905981E}" srcOrd="0" destOrd="0" parTransId="{98D5CD6D-420D-447E-AC36-3833082EFCE8}" sibTransId="{FE7AD69D-EC4D-4602-BC63-3D2D912EEA8A}"/>
    <dgm:cxn modelId="{7536C931-169C-4604-9869-2D0EF61EF3B0}" srcId="{7840F384-9FDA-485F-86E7-714514828B91}" destId="{16593E88-CD7B-4A96-9C20-FF2548EF2A9B}" srcOrd="0" destOrd="0" parTransId="{A39D61EE-2BC5-4439-A401-58A771DD278C}" sibTransId="{46FC1604-3D55-4F74-9923-5374B51616BA}"/>
    <dgm:cxn modelId="{E0821B33-3F9D-4D1A-A16D-2FF40512E1D4}" srcId="{16593E88-CD7B-4A96-9C20-FF2548EF2A9B}" destId="{041C2376-5FF8-4420-97E5-C9CDA4CB710D}" srcOrd="1" destOrd="0" parTransId="{484C34CA-A27F-4CBA-A48F-88AAF8F55C76}" sibTransId="{5DFD86B6-7D51-4FB3-9828-A54A34301BD4}"/>
    <dgm:cxn modelId="{C43A943D-3D2C-4A5A-BCE5-E2FE81838596}" srcId="{16593E88-CD7B-4A96-9C20-FF2548EF2A9B}" destId="{B9F9D6E0-5D27-47A9-84B1-94C649C47468}" srcOrd="0" destOrd="0" parTransId="{EB6B6BCD-169A-48DE-9744-0EB323448BBB}" sibTransId="{42534988-D467-4A17-858D-AF5D2403D170}"/>
    <dgm:cxn modelId="{3A609F41-855D-463C-B97F-FCEFEC478992}" type="presOf" srcId="{A3AB94F6-5D36-4899-8F64-592EDB1C0D0B}" destId="{99467111-EBC4-4E89-A15B-7B7CB3DB6D10}" srcOrd="0" destOrd="0" presId="urn:microsoft.com/office/officeart/2009/3/layout/PhasedProcess"/>
    <dgm:cxn modelId="{94D1DB46-7B68-41C3-A022-C49B03971050}" type="presOf" srcId="{556A1BFA-30C3-402B-ABE0-DF3FC739EA5C}" destId="{597FD51C-6804-4CB1-AD3A-B2A1B25BD1AF}" srcOrd="0" destOrd="0" presId="urn:microsoft.com/office/officeart/2009/3/layout/PhasedProcess"/>
    <dgm:cxn modelId="{5AFB9C69-597E-4830-B829-E02A8B405D04}" srcId="{556A1BFA-30C3-402B-ABE0-DF3FC739EA5C}" destId="{8E45B910-0D66-40C9-8ED4-03F5F2820E50}" srcOrd="0" destOrd="0" parTransId="{C60BFB98-6844-4143-ABD5-844861BAB4F6}" sibTransId="{C3FCB7A4-EC2F-4C3A-AE8A-917CA9BD6B71}"/>
    <dgm:cxn modelId="{9272306D-AB24-4404-B511-F219AEF601C3}" type="presOf" srcId="{8E45B910-0D66-40C9-8ED4-03F5F2820E50}" destId="{0D7E363D-B673-46D1-8E48-AEE6A0C9C6D0}" srcOrd="0" destOrd="0" presId="urn:microsoft.com/office/officeart/2009/3/layout/PhasedProcess"/>
    <dgm:cxn modelId="{140C8F4D-6673-4461-BC6F-EDA35213C982}" type="presOf" srcId="{D2679220-B344-4C7D-A24A-36954905981E}" destId="{4611B038-3023-472C-9118-4D050C28C658}" srcOrd="0" destOrd="0" presId="urn:microsoft.com/office/officeart/2009/3/layout/PhasedProcess"/>
    <dgm:cxn modelId="{82E6A97B-3476-464A-9EC2-F7DFDEC4607C}" type="presOf" srcId="{7840F384-9FDA-485F-86E7-714514828B91}" destId="{58D9B06C-31EC-498A-BC4D-3049A402FF96}" srcOrd="0" destOrd="0" presId="urn:microsoft.com/office/officeart/2009/3/layout/PhasedProcess"/>
    <dgm:cxn modelId="{BE040187-CF58-458C-9AD9-6F0AD68F655B}" srcId="{16593E88-CD7B-4A96-9C20-FF2548EF2A9B}" destId="{5F9F9B31-0DFA-44B6-AFE0-5E43748F75CE}" srcOrd="2" destOrd="0" parTransId="{596747E6-C120-48A9-AD08-93AAA0E18F66}" sibTransId="{A11D0987-1397-4384-A835-BD8BE1F52B49}"/>
    <dgm:cxn modelId="{D54DFF93-9BD3-4DF9-A482-FFC0FA97DE32}" srcId="{83D0345A-B9B0-4674-8202-5EDC5AC76F7D}" destId="{A3AB94F6-5D36-4899-8F64-592EDB1C0D0B}" srcOrd="1" destOrd="0" parTransId="{6FDF59A2-F176-475B-B6F8-3FE9778644B3}" sibTransId="{C8832A4A-D203-47E6-85C4-5605C1257C5A}"/>
    <dgm:cxn modelId="{FC2BA3A1-5E1A-41E7-A916-8F1B933F1CBD}" srcId="{7840F384-9FDA-485F-86E7-714514828B91}" destId="{83D0345A-B9B0-4674-8202-5EDC5AC76F7D}" srcOrd="1" destOrd="0" parTransId="{8E4D2CF7-B54E-4F11-A0DC-4B47D750C4BE}" sibTransId="{6CD78ED5-2778-4475-A41C-D39959C9053B}"/>
    <dgm:cxn modelId="{A9DF20A7-0177-4D91-B090-7367EA7CD023}" srcId="{7840F384-9FDA-485F-86E7-714514828B91}" destId="{556A1BFA-30C3-402B-ABE0-DF3FC739EA5C}" srcOrd="2" destOrd="0" parTransId="{B9888AEC-C6CD-4A6A-90BD-9013621B9FF5}" sibTransId="{BAB5A6BA-D7C0-4C84-BFAC-4F8BC27CA887}"/>
    <dgm:cxn modelId="{179CEEAA-6203-499E-B151-F898A40787D2}" type="presOf" srcId="{5F9F9B31-0DFA-44B6-AFE0-5E43748F75CE}" destId="{5AF312CA-3699-4A5B-B921-5360024DF7E5}" srcOrd="0" destOrd="0" presId="urn:microsoft.com/office/officeart/2009/3/layout/PhasedProcess"/>
    <dgm:cxn modelId="{8CDB8DB7-0EF6-4CF7-9558-96C8665B6665}" type="presOf" srcId="{16593E88-CD7B-4A96-9C20-FF2548EF2A9B}" destId="{6A73B7E8-602E-4962-9F8F-530409653572}" srcOrd="0" destOrd="0" presId="urn:microsoft.com/office/officeart/2009/3/layout/PhasedProcess"/>
    <dgm:cxn modelId="{6E641CBE-DDF0-4247-B9A5-8E0D4A68AD9C}" type="presOf" srcId="{83D0345A-B9B0-4674-8202-5EDC5AC76F7D}" destId="{4DB283AB-5FB0-41A5-8B39-FF3CBB6EA266}" srcOrd="0" destOrd="0" presId="urn:microsoft.com/office/officeart/2009/3/layout/PhasedProcess"/>
    <dgm:cxn modelId="{F71BF1D3-36A2-4878-B348-FD2BA256E5A5}" type="presOf" srcId="{B9F9D6E0-5D27-47A9-84B1-94C649C47468}" destId="{675C474E-71DD-454D-B5E6-489B78A2E321}" srcOrd="0" destOrd="0" presId="urn:microsoft.com/office/officeart/2009/3/layout/PhasedProcess"/>
    <dgm:cxn modelId="{E51E37D4-0472-4141-B9A8-509C73BA575E}" type="presOf" srcId="{D2679220-B344-4C7D-A24A-36954905981E}" destId="{3EE8F7D9-EC52-4020-A6F6-3A87CE0FBC64}" srcOrd="1" destOrd="0" presId="urn:microsoft.com/office/officeart/2009/3/layout/PhasedProcess"/>
    <dgm:cxn modelId="{B9CF6ADD-5C70-4C89-85B8-8ABEBAB5B2A5}" srcId="{16593E88-CD7B-4A96-9C20-FF2548EF2A9B}" destId="{8C3A8A08-7367-4184-B4FB-B9800C4CF36D}" srcOrd="3" destOrd="0" parTransId="{B97360BA-B79A-4F5D-9D9A-7FFDFF2C93C9}" sibTransId="{40359B21-48E7-4E9D-9CCA-DA0617550622}"/>
    <dgm:cxn modelId="{5E385EDF-431D-455D-9462-F174E7A19F99}" type="presOf" srcId="{041C2376-5FF8-4420-97E5-C9CDA4CB710D}" destId="{710BEBFE-A67C-4E5E-BD3E-C29F022A21AB}" srcOrd="0" destOrd="0" presId="urn:microsoft.com/office/officeart/2009/3/layout/PhasedProcess"/>
    <dgm:cxn modelId="{40B4EFE5-81C7-4001-B571-161CDAED548D}" type="presOf" srcId="{8C3A8A08-7367-4184-B4FB-B9800C4CF36D}" destId="{9A545641-E2D2-4F6B-ACBA-BA3925A7A94F}" srcOrd="0" destOrd="0" presId="urn:microsoft.com/office/officeart/2009/3/layout/PhasedProcess"/>
    <dgm:cxn modelId="{C6EFEEFB-278D-4C7F-8694-6DDCA7C6B753}" srcId="{16593E88-CD7B-4A96-9C20-FF2548EF2A9B}" destId="{07D443F4-1546-43AF-94A8-72B1290F3933}" srcOrd="4" destOrd="0" parTransId="{89C65460-3367-43C7-9B8E-AA78B1698105}" sibTransId="{0D4A963B-80C3-41AD-B81C-1B71DA710E64}"/>
    <dgm:cxn modelId="{ED5F170E-D05A-491F-979C-662279634D05}" type="presParOf" srcId="{58D9B06C-31EC-498A-BC4D-3049A402FF96}" destId="{AD0B4193-0210-4FAA-9925-75D61598DB0C}" srcOrd="0" destOrd="0" presId="urn:microsoft.com/office/officeart/2009/3/layout/PhasedProcess"/>
    <dgm:cxn modelId="{CEA51DE9-09EE-4A67-9F75-464860997F1B}" type="presParOf" srcId="{58D9B06C-31EC-498A-BC4D-3049A402FF96}" destId="{F21F7159-9B57-4A09-BC64-3168423BDB63}" srcOrd="1" destOrd="0" presId="urn:microsoft.com/office/officeart/2009/3/layout/PhasedProcess"/>
    <dgm:cxn modelId="{F7A294D9-3D6F-4962-BC52-021798CABA10}" type="presParOf" srcId="{58D9B06C-31EC-498A-BC4D-3049A402FF96}" destId="{4DB283AB-5FB0-41A5-8B39-FF3CBB6EA266}" srcOrd="2" destOrd="0" presId="urn:microsoft.com/office/officeart/2009/3/layout/PhasedProcess"/>
    <dgm:cxn modelId="{D1AABE90-3A57-4942-962F-CE3E6D005D25}" type="presParOf" srcId="{58D9B06C-31EC-498A-BC4D-3049A402FF96}" destId="{1F360952-4344-4833-A7A8-5EA17DB9831D}" srcOrd="3" destOrd="0" presId="urn:microsoft.com/office/officeart/2009/3/layout/PhasedProcess"/>
    <dgm:cxn modelId="{AD0E2698-B084-47E4-8DC6-64C786B1BFE2}" type="presParOf" srcId="{58D9B06C-31EC-498A-BC4D-3049A402FF96}" destId="{FA4665EE-2343-47AE-B2AA-07E9A55F24AF}" srcOrd="4" destOrd="0" presId="urn:microsoft.com/office/officeart/2009/3/layout/PhasedProcess"/>
    <dgm:cxn modelId="{E14CACF4-80D5-4561-8D04-5B2B2FF3E95C}" type="presParOf" srcId="{58D9B06C-31EC-498A-BC4D-3049A402FF96}" destId="{597FD51C-6804-4CB1-AD3A-B2A1B25BD1AF}" srcOrd="5" destOrd="0" presId="urn:microsoft.com/office/officeart/2009/3/layout/PhasedProcess"/>
    <dgm:cxn modelId="{CFE9A367-C8A0-428A-8A66-7588A2EF77C9}" type="presParOf" srcId="{58D9B06C-31EC-498A-BC4D-3049A402FF96}" destId="{BC066C90-1BF5-4543-8440-FD30FD3DE782}" srcOrd="6" destOrd="0" presId="urn:microsoft.com/office/officeart/2009/3/layout/PhasedProcess"/>
    <dgm:cxn modelId="{208B2FC3-9C7B-4CFF-AFEE-5E43BDDAC378}" type="presParOf" srcId="{BC066C90-1BF5-4543-8440-FD30FD3DE782}" destId="{4611B038-3023-472C-9118-4D050C28C658}" srcOrd="0" destOrd="0" presId="urn:microsoft.com/office/officeart/2009/3/layout/PhasedProcess"/>
    <dgm:cxn modelId="{17A0EC7E-4BD0-453D-A9AB-E1231D70E58C}" type="presParOf" srcId="{BC066C90-1BF5-4543-8440-FD30FD3DE782}" destId="{3EE8F7D9-EC52-4020-A6F6-3A87CE0FBC64}" srcOrd="1" destOrd="0" presId="urn:microsoft.com/office/officeart/2009/3/layout/PhasedProcess"/>
    <dgm:cxn modelId="{E66F4795-8314-423C-9A1A-CDBF9769A29E}" type="presParOf" srcId="{BC066C90-1BF5-4543-8440-FD30FD3DE782}" destId="{99467111-EBC4-4E89-A15B-7B7CB3DB6D10}" srcOrd="2" destOrd="0" presId="urn:microsoft.com/office/officeart/2009/3/layout/PhasedProcess"/>
    <dgm:cxn modelId="{78ED8FD4-05CD-40E9-85ED-17664B8D5641}" type="presParOf" srcId="{BC066C90-1BF5-4543-8440-FD30FD3DE782}" destId="{D5CFC2D0-A425-4858-98B3-73E13C740B6E}" srcOrd="3" destOrd="0" presId="urn:microsoft.com/office/officeart/2009/3/layout/PhasedProcess"/>
    <dgm:cxn modelId="{A3E05498-90E2-4910-9962-8DD9317DF111}" type="presParOf" srcId="{58D9B06C-31EC-498A-BC4D-3049A402FF96}" destId="{1A4296C6-58F8-48B1-B9F2-8511D7460BBA}" srcOrd="7" destOrd="0" presId="urn:microsoft.com/office/officeart/2009/3/layout/PhasedProcess"/>
    <dgm:cxn modelId="{F86CBDD0-2BD8-401F-BF72-130FB0E7085C}" type="presParOf" srcId="{1A4296C6-58F8-48B1-B9F2-8511D7460BBA}" destId="{675C474E-71DD-454D-B5E6-489B78A2E321}" srcOrd="0" destOrd="0" presId="urn:microsoft.com/office/officeart/2009/3/layout/PhasedProcess"/>
    <dgm:cxn modelId="{3BEAD2B8-4398-4CBC-9C18-14DC81496B77}" type="presParOf" srcId="{1A4296C6-58F8-48B1-B9F2-8511D7460BBA}" destId="{1567D5D4-AFEE-4CFA-962D-FFDBF268015B}" srcOrd="1" destOrd="0" presId="urn:microsoft.com/office/officeart/2009/3/layout/PhasedProcess"/>
    <dgm:cxn modelId="{AD66DD5F-89D8-41D9-8AA6-6576CA31E401}" type="presParOf" srcId="{1A4296C6-58F8-48B1-B9F2-8511D7460BBA}" destId="{1A300AE8-4AC6-4C6A-A7AE-5ADF2FD090EF}" srcOrd="2" destOrd="0" presId="urn:microsoft.com/office/officeart/2009/3/layout/PhasedProcess"/>
    <dgm:cxn modelId="{009EA4C2-BBBF-43CE-9F94-7AE650FCE542}" type="presParOf" srcId="{1A4296C6-58F8-48B1-B9F2-8511D7460BBA}" destId="{710BEBFE-A67C-4E5E-BD3E-C29F022A21AB}" srcOrd="3" destOrd="0" presId="urn:microsoft.com/office/officeart/2009/3/layout/PhasedProcess"/>
    <dgm:cxn modelId="{52D36E3A-7176-4C00-8947-CB04779A5711}" type="presParOf" srcId="{1A4296C6-58F8-48B1-B9F2-8511D7460BBA}" destId="{8A5FF1A1-A34D-4A72-8E03-F46286269AE7}" srcOrd="4" destOrd="0" presId="urn:microsoft.com/office/officeart/2009/3/layout/PhasedProcess"/>
    <dgm:cxn modelId="{B252FCFE-B28E-4024-A53D-AF597839F38D}" type="presParOf" srcId="{1A4296C6-58F8-48B1-B9F2-8511D7460BBA}" destId="{5AF312CA-3699-4A5B-B921-5360024DF7E5}" srcOrd="5" destOrd="0" presId="urn:microsoft.com/office/officeart/2009/3/layout/PhasedProcess"/>
    <dgm:cxn modelId="{849D2D41-393A-4A01-87B1-DE7BA8041856}" type="presParOf" srcId="{1A4296C6-58F8-48B1-B9F2-8511D7460BBA}" destId="{9A545641-E2D2-4F6B-ACBA-BA3925A7A94F}" srcOrd="6" destOrd="0" presId="urn:microsoft.com/office/officeart/2009/3/layout/PhasedProcess"/>
    <dgm:cxn modelId="{20901866-0589-4AEA-B92F-27362063C606}" type="presParOf" srcId="{1A4296C6-58F8-48B1-B9F2-8511D7460BBA}" destId="{6FF5D574-A59B-40CE-BD79-3731B84B2174}" srcOrd="7" destOrd="0" presId="urn:microsoft.com/office/officeart/2009/3/layout/PhasedProcess"/>
    <dgm:cxn modelId="{660397C0-70A2-4D21-BA4D-FE7826502545}" type="presParOf" srcId="{1A4296C6-58F8-48B1-B9F2-8511D7460BBA}" destId="{45E1C092-90B3-4593-9730-A810A6755C29}" srcOrd="8" destOrd="0" presId="urn:microsoft.com/office/officeart/2009/3/layout/PhasedProcess"/>
    <dgm:cxn modelId="{BFA6577F-84B6-46F8-903F-B6CE81B2B3E9}" type="presParOf" srcId="{58D9B06C-31EC-498A-BC4D-3049A402FF96}" destId="{0D7E363D-B673-46D1-8E48-AEE6A0C9C6D0}" srcOrd="8" destOrd="0" presId="urn:microsoft.com/office/officeart/2009/3/layout/PhasedProcess"/>
    <dgm:cxn modelId="{00762AB3-AC19-4339-AE27-31A69C21FD09}" type="presParOf" srcId="{58D9B06C-31EC-498A-BC4D-3049A402FF96}" destId="{6A73B7E8-602E-4962-9F8F-530409653572}" srcOrd="9" destOrd="0" presId="urn:microsoft.com/office/officeart/2009/3/layout/Phased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B4193-0210-4FAA-9925-75D61598DB0C}">
      <dsp:nvSpPr>
        <dsp:cNvPr id="0" name=""/>
        <dsp:cNvSpPr/>
      </dsp:nvSpPr>
      <dsp:spPr>
        <a:xfrm rot="5400000">
          <a:off x="288096" y="-176"/>
          <a:ext cx="2302557" cy="2302911"/>
        </a:xfrm>
        <a:prstGeom prst="blockArc">
          <a:avLst>
            <a:gd name="adj1" fmla="val 13500000"/>
            <a:gd name="adj2" fmla="val 18900000"/>
            <a:gd name="adj3" fmla="val 496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21F7159-9B57-4A09-BC64-3168423BDB63}">
      <dsp:nvSpPr>
        <dsp:cNvPr id="0" name=""/>
        <dsp:cNvSpPr/>
      </dsp:nvSpPr>
      <dsp:spPr>
        <a:xfrm rot="16200000">
          <a:off x="2657899" y="-176"/>
          <a:ext cx="2302557" cy="2302911"/>
        </a:xfrm>
        <a:prstGeom prst="blockArc">
          <a:avLst>
            <a:gd name="adj1" fmla="val 13500000"/>
            <a:gd name="adj2" fmla="val 18900000"/>
            <a:gd name="adj3" fmla="val 496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DB283AB-5FB0-41A5-8B39-FF3CBB6EA266}">
      <dsp:nvSpPr>
        <dsp:cNvPr id="0" name=""/>
        <dsp:cNvSpPr/>
      </dsp:nvSpPr>
      <dsp:spPr>
        <a:xfrm>
          <a:off x="2930170" y="2000126"/>
          <a:ext cx="1748261" cy="460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Imaging</a:t>
          </a:r>
        </a:p>
      </dsp:txBody>
      <dsp:txXfrm>
        <a:off x="2930170" y="2000126"/>
        <a:ext cx="1748261" cy="460659"/>
      </dsp:txXfrm>
    </dsp:sp>
    <dsp:sp modelId="{1F360952-4344-4833-A7A8-5EA17DB9831D}">
      <dsp:nvSpPr>
        <dsp:cNvPr id="0" name=""/>
        <dsp:cNvSpPr/>
      </dsp:nvSpPr>
      <dsp:spPr>
        <a:xfrm rot="5400000">
          <a:off x="2584039" y="-176"/>
          <a:ext cx="2302557" cy="2302911"/>
        </a:xfrm>
        <a:prstGeom prst="blockArc">
          <a:avLst>
            <a:gd name="adj1" fmla="val 13500000"/>
            <a:gd name="adj2" fmla="val 18900000"/>
            <a:gd name="adj3" fmla="val 496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A4665EE-2343-47AE-B2AA-07E9A55F24AF}">
      <dsp:nvSpPr>
        <dsp:cNvPr id="0" name=""/>
        <dsp:cNvSpPr/>
      </dsp:nvSpPr>
      <dsp:spPr>
        <a:xfrm rot="16200000">
          <a:off x="4953146" y="-176"/>
          <a:ext cx="2302557" cy="2302911"/>
        </a:xfrm>
        <a:prstGeom prst="blockArc">
          <a:avLst>
            <a:gd name="adj1" fmla="val 13500000"/>
            <a:gd name="adj2" fmla="val 18900000"/>
            <a:gd name="adj3" fmla="val 496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97FD51C-6804-4CB1-AD3A-B2A1B25BD1AF}">
      <dsp:nvSpPr>
        <dsp:cNvPr id="0" name=""/>
        <dsp:cNvSpPr/>
      </dsp:nvSpPr>
      <dsp:spPr>
        <a:xfrm>
          <a:off x="5057488" y="2000126"/>
          <a:ext cx="1748261" cy="460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Liver</a:t>
          </a:r>
          <a:r>
            <a:rPr lang="en-US" sz="1900" kern="1200" dirty="0"/>
            <a:t> </a:t>
          </a:r>
          <a:r>
            <a:rPr lang="en-US" sz="1900" b="1" kern="1200" dirty="0"/>
            <a:t>Biopsy</a:t>
          </a:r>
        </a:p>
      </dsp:txBody>
      <dsp:txXfrm>
        <a:off x="5057488" y="2000126"/>
        <a:ext cx="1748261" cy="460659"/>
      </dsp:txXfrm>
    </dsp:sp>
    <dsp:sp modelId="{4611B038-3023-472C-9118-4D050C28C658}">
      <dsp:nvSpPr>
        <dsp:cNvPr id="0" name=""/>
        <dsp:cNvSpPr/>
      </dsp:nvSpPr>
      <dsp:spPr>
        <a:xfrm>
          <a:off x="2873994" y="660701"/>
          <a:ext cx="1054977" cy="105497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Ultrasound</a:t>
          </a:r>
        </a:p>
      </dsp:txBody>
      <dsp:txXfrm>
        <a:off x="3021311" y="785106"/>
        <a:ext cx="608275" cy="806168"/>
      </dsp:txXfrm>
    </dsp:sp>
    <dsp:sp modelId="{99467111-EBC4-4E89-A15B-7B7CB3DB6D10}">
      <dsp:nvSpPr>
        <dsp:cNvPr id="0" name=""/>
        <dsp:cNvSpPr/>
      </dsp:nvSpPr>
      <dsp:spPr>
        <a:xfrm>
          <a:off x="3634338" y="660701"/>
          <a:ext cx="1054977" cy="105497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MRI</a:t>
          </a:r>
        </a:p>
      </dsp:txBody>
      <dsp:txXfrm>
        <a:off x="3933723" y="785106"/>
        <a:ext cx="608275" cy="806168"/>
      </dsp:txXfrm>
    </dsp:sp>
    <dsp:sp modelId="{675C474E-71DD-454D-B5E6-489B78A2E321}">
      <dsp:nvSpPr>
        <dsp:cNvPr id="0" name=""/>
        <dsp:cNvSpPr/>
      </dsp:nvSpPr>
      <dsp:spPr>
        <a:xfrm>
          <a:off x="597006" y="297986"/>
          <a:ext cx="678401" cy="67840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err="1"/>
            <a:t>Hep</a:t>
          </a:r>
          <a:r>
            <a:rPr lang="en-US" sz="900" kern="1200" dirty="0"/>
            <a:t> C</a:t>
          </a:r>
        </a:p>
      </dsp:txBody>
      <dsp:txXfrm>
        <a:off x="696356" y="397336"/>
        <a:ext cx="479701" cy="479705"/>
      </dsp:txXfrm>
    </dsp:sp>
    <dsp:sp modelId="{1567D5D4-AFEE-4CFA-962D-FFDBF268015B}">
      <dsp:nvSpPr>
        <dsp:cNvPr id="0" name=""/>
        <dsp:cNvSpPr/>
      </dsp:nvSpPr>
      <dsp:spPr>
        <a:xfrm>
          <a:off x="1031799" y="1055490"/>
          <a:ext cx="193829" cy="193854"/>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1A300AE8-4AC6-4C6A-A7AE-5ADF2FD090EF}">
      <dsp:nvSpPr>
        <dsp:cNvPr id="0" name=""/>
        <dsp:cNvSpPr/>
      </dsp:nvSpPr>
      <dsp:spPr>
        <a:xfrm>
          <a:off x="1663040" y="306421"/>
          <a:ext cx="193829" cy="193854"/>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710BEBFE-A67C-4E5E-BD3E-C29F022A21AB}">
      <dsp:nvSpPr>
        <dsp:cNvPr id="0" name=""/>
        <dsp:cNvSpPr/>
      </dsp:nvSpPr>
      <dsp:spPr>
        <a:xfrm>
          <a:off x="1290552" y="389386"/>
          <a:ext cx="986972" cy="67840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Wilson’s</a:t>
          </a:r>
        </a:p>
      </dsp:txBody>
      <dsp:txXfrm>
        <a:off x="1435091" y="488736"/>
        <a:ext cx="697894" cy="479705"/>
      </dsp:txXfrm>
    </dsp:sp>
    <dsp:sp modelId="{8A5FF1A1-A34D-4A72-8E03-F46286269AE7}">
      <dsp:nvSpPr>
        <dsp:cNvPr id="0" name=""/>
        <dsp:cNvSpPr/>
      </dsp:nvSpPr>
      <dsp:spPr>
        <a:xfrm>
          <a:off x="2217300" y="1196988"/>
          <a:ext cx="193829" cy="193854"/>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5AF312CA-3699-4A5B-B921-5360024DF7E5}">
      <dsp:nvSpPr>
        <dsp:cNvPr id="0" name=""/>
        <dsp:cNvSpPr/>
      </dsp:nvSpPr>
      <dsp:spPr>
        <a:xfrm>
          <a:off x="604379" y="1198853"/>
          <a:ext cx="1097871" cy="67840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Alpha 1</a:t>
          </a:r>
        </a:p>
      </dsp:txBody>
      <dsp:txXfrm>
        <a:off x="765158" y="1298203"/>
        <a:ext cx="776313" cy="479705"/>
      </dsp:txXfrm>
    </dsp:sp>
    <dsp:sp modelId="{9A545641-E2D2-4F6B-ACBA-BA3925A7A94F}">
      <dsp:nvSpPr>
        <dsp:cNvPr id="0" name=""/>
        <dsp:cNvSpPr/>
      </dsp:nvSpPr>
      <dsp:spPr>
        <a:xfrm>
          <a:off x="1563661" y="1144785"/>
          <a:ext cx="678401" cy="67840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IGG</a:t>
          </a:r>
        </a:p>
      </dsp:txBody>
      <dsp:txXfrm>
        <a:off x="1663011" y="1244135"/>
        <a:ext cx="479701" cy="479705"/>
      </dsp:txXfrm>
    </dsp:sp>
    <dsp:sp modelId="{6FF5D574-A59B-40CE-BD79-3731B84B2174}">
      <dsp:nvSpPr>
        <dsp:cNvPr id="0" name=""/>
        <dsp:cNvSpPr/>
      </dsp:nvSpPr>
      <dsp:spPr>
        <a:xfrm>
          <a:off x="2395451" y="1016729"/>
          <a:ext cx="333204" cy="333128"/>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45E1C092-90B3-4593-9730-A810A6755C29}">
      <dsp:nvSpPr>
        <dsp:cNvPr id="0" name=""/>
        <dsp:cNvSpPr/>
      </dsp:nvSpPr>
      <dsp:spPr>
        <a:xfrm>
          <a:off x="814146" y="1179707"/>
          <a:ext cx="145695" cy="145604"/>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0D7E363D-B673-46D1-8E48-AEE6A0C9C6D0}">
      <dsp:nvSpPr>
        <dsp:cNvPr id="0" name=""/>
        <dsp:cNvSpPr/>
      </dsp:nvSpPr>
      <dsp:spPr>
        <a:xfrm>
          <a:off x="5279758" y="480769"/>
          <a:ext cx="1344816" cy="134457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Risk of bleeding, pain, $$$</a:t>
          </a:r>
        </a:p>
      </dsp:txBody>
      <dsp:txXfrm>
        <a:off x="5476702" y="677677"/>
        <a:ext cx="950928" cy="950757"/>
      </dsp:txXfrm>
    </dsp:sp>
    <dsp:sp modelId="{6A73B7E8-602E-4962-9F8F-530409653572}">
      <dsp:nvSpPr>
        <dsp:cNvPr id="0" name=""/>
        <dsp:cNvSpPr/>
      </dsp:nvSpPr>
      <dsp:spPr>
        <a:xfrm>
          <a:off x="720629" y="2000126"/>
          <a:ext cx="1748261" cy="460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Labs</a:t>
          </a:r>
        </a:p>
      </dsp:txBody>
      <dsp:txXfrm>
        <a:off x="720629" y="2000126"/>
        <a:ext cx="1748261" cy="460659"/>
      </dsp:txXfrm>
    </dsp:sp>
  </dsp:spTree>
</dsp:drawing>
</file>

<file path=ppt/diagrams/layout1.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724ED3-3780-4D27-BBF0-88A2FD62AA95}" type="datetimeFigureOut">
              <a:rPr lang="en-US" smtClean="0"/>
              <a:t>9/16/2023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BFCDC7-9D80-41EE-9EC5-461D3025FE54}" type="slidenum">
              <a:rPr lang="en-US" smtClean="0"/>
              <a:t>‹#›</a:t>
            </a:fld>
            <a:endParaRPr lang="en-US"/>
          </a:p>
        </p:txBody>
      </p:sp>
    </p:spTree>
    <p:extLst>
      <p:ext uri="{BB962C8B-B14F-4D97-AF65-F5344CB8AC3E}">
        <p14:creationId xmlns:p14="http://schemas.microsoft.com/office/powerpoint/2010/main" val="2774316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is Fatty Liver? </a:t>
            </a:r>
            <a:endParaRPr lang="en-US" dirty="0"/>
          </a:p>
        </p:txBody>
      </p:sp>
      <p:sp>
        <p:nvSpPr>
          <p:cNvPr id="4" name="Slide Number Placeholder 3"/>
          <p:cNvSpPr>
            <a:spLocks noGrp="1"/>
          </p:cNvSpPr>
          <p:nvPr>
            <p:ph type="sldNum" sz="quarter" idx="10"/>
          </p:nvPr>
        </p:nvSpPr>
        <p:spPr/>
        <p:txBody>
          <a:bodyPr/>
          <a:lstStyle/>
          <a:p>
            <a:fld id="{3EF75C66-CB99-4134-A9FD-CD4DD63EFAF9}" type="slidenum">
              <a:rPr lang="en-US" smtClean="0"/>
              <a:pPr/>
              <a:t>3</a:t>
            </a:fld>
            <a:endParaRPr lang="en-US"/>
          </a:p>
        </p:txBody>
      </p:sp>
    </p:spTree>
    <p:extLst>
      <p:ext uri="{BB962C8B-B14F-4D97-AF65-F5344CB8AC3E}">
        <p14:creationId xmlns:p14="http://schemas.microsoft.com/office/powerpoint/2010/main" val="3948900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416E0DC-F02F-46E4-8971-A079DADC0775}" type="slidenum">
              <a:rPr lang="en-US" altLang="en-US" smtClean="0"/>
              <a:pPr>
                <a:defRPr/>
              </a:pPr>
              <a:t>5</a:t>
            </a:fld>
            <a:endParaRPr lang="en-US" altLang="en-US"/>
          </a:p>
        </p:txBody>
      </p:sp>
    </p:spTree>
    <p:extLst>
      <p:ext uri="{BB962C8B-B14F-4D97-AF65-F5344CB8AC3E}">
        <p14:creationId xmlns:p14="http://schemas.microsoft.com/office/powerpoint/2010/main" val="2552776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F75C66-CB99-4134-A9FD-CD4DD63EFAF9}" type="slidenum">
              <a:rPr lang="en-US" smtClean="0"/>
              <a:pPr/>
              <a:t>7</a:t>
            </a:fld>
            <a:endParaRPr lang="en-US"/>
          </a:p>
        </p:txBody>
      </p:sp>
    </p:spTree>
    <p:extLst>
      <p:ext uri="{BB962C8B-B14F-4D97-AF65-F5344CB8AC3E}">
        <p14:creationId xmlns:p14="http://schemas.microsoft.com/office/powerpoint/2010/main" val="2242708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Identification is expensive and inconvenient </a:t>
            </a:r>
          </a:p>
        </p:txBody>
      </p:sp>
      <p:sp>
        <p:nvSpPr>
          <p:cNvPr id="4" name="Slide Number Placeholder 3"/>
          <p:cNvSpPr>
            <a:spLocks noGrp="1"/>
          </p:cNvSpPr>
          <p:nvPr>
            <p:ph type="sldNum" sz="quarter" idx="10"/>
          </p:nvPr>
        </p:nvSpPr>
        <p:spPr/>
        <p:txBody>
          <a:bodyPr/>
          <a:lstStyle/>
          <a:p>
            <a:fld id="{D98F83AF-0457-4599-8B1C-66F785143928}" type="slidenum">
              <a:rPr lang="en-US" smtClean="0"/>
              <a:t>9</a:t>
            </a:fld>
            <a:endParaRPr lang="en-US"/>
          </a:p>
        </p:txBody>
      </p:sp>
    </p:spTree>
    <p:extLst>
      <p:ext uri="{BB962C8B-B14F-4D97-AF65-F5344CB8AC3E}">
        <p14:creationId xmlns:p14="http://schemas.microsoft.com/office/powerpoint/2010/main" val="2449839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CaslonPro-Regular"/>
              </a:rPr>
              <a:t>In 2019, we began developing a novel diagnosis/screening panel. The proposed workflow consists of a dimension reduction technique, followed by a two-step machine learning approach. After a potential subset of features is obtained, algorithm mapping with three classifiers is explored to identify an optimal model.</a:t>
            </a:r>
            <a:endParaRPr lang="en-US" dirty="0"/>
          </a:p>
        </p:txBody>
      </p:sp>
      <p:sp>
        <p:nvSpPr>
          <p:cNvPr id="4" name="Slide Number Placeholder 3"/>
          <p:cNvSpPr>
            <a:spLocks noGrp="1"/>
          </p:cNvSpPr>
          <p:nvPr>
            <p:ph type="sldNum" sz="quarter" idx="5"/>
          </p:nvPr>
        </p:nvSpPr>
        <p:spPr/>
        <p:txBody>
          <a:bodyPr/>
          <a:lstStyle/>
          <a:p>
            <a:fld id="{1FA4018B-9F51-4282-97EB-37989A720FA6}" type="slidenum">
              <a:rPr lang="en-US" smtClean="0"/>
              <a:t>10</a:t>
            </a:fld>
            <a:endParaRPr lang="en-US"/>
          </a:p>
        </p:txBody>
      </p:sp>
    </p:spTree>
    <p:extLst>
      <p:ext uri="{BB962C8B-B14F-4D97-AF65-F5344CB8AC3E}">
        <p14:creationId xmlns:p14="http://schemas.microsoft.com/office/powerpoint/2010/main" val="2004496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CaslonPro-Regular"/>
              </a:rPr>
              <a:t>Table: *Confidence levels assigned according to MSI criteria, whereby level 1 is identified compounds, level 2 is putatively annotated compounds, level 3 is putatively characterized compound class, and level 4 is unknown compounds. Abbreviations: HMDB, Human Metabolome Database; MSI, Metabolomics Standard Initiative.</a:t>
            </a:r>
            <a:endParaRPr lang="en-US" dirty="0"/>
          </a:p>
        </p:txBody>
      </p:sp>
      <p:sp>
        <p:nvSpPr>
          <p:cNvPr id="4" name="Slide Number Placeholder 3"/>
          <p:cNvSpPr>
            <a:spLocks noGrp="1"/>
          </p:cNvSpPr>
          <p:nvPr>
            <p:ph type="sldNum" sz="quarter" idx="5"/>
          </p:nvPr>
        </p:nvSpPr>
        <p:spPr/>
        <p:txBody>
          <a:bodyPr/>
          <a:lstStyle/>
          <a:p>
            <a:fld id="{1FA4018B-9F51-4282-97EB-37989A720FA6}" type="slidenum">
              <a:rPr lang="en-US" smtClean="0"/>
              <a:t>11</a:t>
            </a:fld>
            <a:endParaRPr lang="en-US"/>
          </a:p>
        </p:txBody>
      </p:sp>
    </p:spTree>
    <p:extLst>
      <p:ext uri="{BB962C8B-B14F-4D97-AF65-F5344CB8AC3E}">
        <p14:creationId xmlns:p14="http://schemas.microsoft.com/office/powerpoint/2010/main" val="2638686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CaslonPro-Semibold"/>
              </a:rPr>
              <a:t>Our highest performing classification model was random forest, which had an area under the receiver operating characteristic curve (AUROC) of 0.94, sensitivity of 73%, and specificity of 97% for detecting NAFLD cases.</a:t>
            </a:r>
            <a:endParaRPr lang="en-US" dirty="0"/>
          </a:p>
        </p:txBody>
      </p:sp>
      <p:sp>
        <p:nvSpPr>
          <p:cNvPr id="4" name="Slide Number Placeholder 3"/>
          <p:cNvSpPr>
            <a:spLocks noGrp="1"/>
          </p:cNvSpPr>
          <p:nvPr>
            <p:ph type="sldNum" sz="quarter" idx="5"/>
          </p:nvPr>
        </p:nvSpPr>
        <p:spPr/>
        <p:txBody>
          <a:bodyPr/>
          <a:lstStyle/>
          <a:p>
            <a:fld id="{1FA4018B-9F51-4282-97EB-37989A720FA6}" type="slidenum">
              <a:rPr lang="en-US" smtClean="0"/>
              <a:t>12</a:t>
            </a:fld>
            <a:endParaRPr lang="en-US"/>
          </a:p>
        </p:txBody>
      </p:sp>
    </p:spTree>
    <p:extLst>
      <p:ext uri="{BB962C8B-B14F-4D97-AF65-F5344CB8AC3E}">
        <p14:creationId xmlns:p14="http://schemas.microsoft.com/office/powerpoint/2010/main" val="609864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Times New Roman" panose="02020603050405020304" pitchFamily="18" charset="0"/>
              </a:rPr>
              <a:t>Our paper is in press and will also be presented at the AASLD Annual Meeting in November so I am not showing you the final results.  This is a figure showing how well another group of metabolites functioned to predict MASLD.  ROC figure: The threshold values, used to define the cutoff as to whether to classify a patient as MASLD/non-MASLD based on the model score, were calculated to maximize the accuracy score in predictions on the test set.</a:t>
            </a:r>
            <a:endParaRPr lang="en-US" dirty="0"/>
          </a:p>
        </p:txBody>
      </p:sp>
      <p:sp>
        <p:nvSpPr>
          <p:cNvPr id="4" name="Slide Number Placeholder 3"/>
          <p:cNvSpPr>
            <a:spLocks noGrp="1"/>
          </p:cNvSpPr>
          <p:nvPr>
            <p:ph type="sldNum" sz="quarter" idx="5"/>
          </p:nvPr>
        </p:nvSpPr>
        <p:spPr/>
        <p:txBody>
          <a:bodyPr/>
          <a:lstStyle/>
          <a:p>
            <a:fld id="{1FA4018B-9F51-4282-97EB-37989A720FA6}" type="slidenum">
              <a:rPr lang="en-US" smtClean="0"/>
              <a:t>18</a:t>
            </a:fld>
            <a:endParaRPr lang="en-US"/>
          </a:p>
        </p:txBody>
      </p:sp>
    </p:spTree>
    <p:extLst>
      <p:ext uri="{BB962C8B-B14F-4D97-AF65-F5344CB8AC3E}">
        <p14:creationId xmlns:p14="http://schemas.microsoft.com/office/powerpoint/2010/main" val="3087133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416E0DC-F02F-46E4-8971-A079DADC0775}" type="slidenum">
              <a:rPr lang="en-US" altLang="en-US" smtClean="0"/>
              <a:pPr>
                <a:defRPr/>
              </a:pPr>
              <a:t>19</a:t>
            </a:fld>
            <a:endParaRPr lang="en-US" altLang="en-US"/>
          </a:p>
        </p:txBody>
      </p:sp>
    </p:spTree>
    <p:extLst>
      <p:ext uri="{BB962C8B-B14F-4D97-AF65-F5344CB8AC3E}">
        <p14:creationId xmlns:p14="http://schemas.microsoft.com/office/powerpoint/2010/main" val="2205227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AD5A4A-CE44-41D9-B891-71D1EDB9F582}" type="datetimeFigureOut">
              <a:rPr lang="en-US" smtClean="0"/>
              <a:t>9/16/2023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7F45D-FEE1-4D51-A868-3159F9BAF4AA}" type="slidenum">
              <a:rPr lang="en-US" smtClean="0"/>
              <a:t>‹#›</a:t>
            </a:fld>
            <a:endParaRPr lang="en-US"/>
          </a:p>
        </p:txBody>
      </p:sp>
    </p:spTree>
    <p:extLst>
      <p:ext uri="{BB962C8B-B14F-4D97-AF65-F5344CB8AC3E}">
        <p14:creationId xmlns:p14="http://schemas.microsoft.com/office/powerpoint/2010/main" val="475415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AD5A4A-CE44-41D9-B891-71D1EDB9F582}" type="datetimeFigureOut">
              <a:rPr lang="en-US" smtClean="0"/>
              <a:t>9/16/2023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7F45D-FEE1-4D51-A868-3159F9BAF4AA}" type="slidenum">
              <a:rPr lang="en-US" smtClean="0"/>
              <a:t>‹#›</a:t>
            </a:fld>
            <a:endParaRPr lang="en-US"/>
          </a:p>
        </p:txBody>
      </p:sp>
    </p:spTree>
    <p:extLst>
      <p:ext uri="{BB962C8B-B14F-4D97-AF65-F5344CB8AC3E}">
        <p14:creationId xmlns:p14="http://schemas.microsoft.com/office/powerpoint/2010/main" val="3541705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AD5A4A-CE44-41D9-B891-71D1EDB9F582}" type="datetimeFigureOut">
              <a:rPr lang="en-US" smtClean="0"/>
              <a:t>9/16/2023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7F45D-FEE1-4D51-A868-3159F9BAF4AA}" type="slidenum">
              <a:rPr lang="en-US" smtClean="0"/>
              <a:t>‹#›</a:t>
            </a:fld>
            <a:endParaRPr lang="en-US"/>
          </a:p>
        </p:txBody>
      </p:sp>
    </p:spTree>
    <p:extLst>
      <p:ext uri="{BB962C8B-B14F-4D97-AF65-F5344CB8AC3E}">
        <p14:creationId xmlns:p14="http://schemas.microsoft.com/office/powerpoint/2010/main" val="1509773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blank footer">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554D00A1-4345-49AC-A160-C51A4C814C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833" y="1150939"/>
            <a:ext cx="10727267"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609600" y="274638"/>
            <a:ext cx="10972800" cy="792162"/>
          </a:xfrm>
        </p:spPr>
        <p:txBody>
          <a:bodyPr>
            <a:normAutofit/>
          </a:bodyPr>
          <a:lstStyle>
            <a:lvl1pPr algn="l">
              <a:defRPr sz="2800">
                <a:solidFill>
                  <a:srgbClr val="00A94F"/>
                </a:solidFill>
                <a:latin typeface="Arial Rounded MT Bold" panose="020F07040305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18827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AD5A4A-CE44-41D9-B891-71D1EDB9F582}" type="datetimeFigureOut">
              <a:rPr lang="en-US" smtClean="0"/>
              <a:t>9/16/2023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7F45D-FEE1-4D51-A868-3159F9BAF4AA}" type="slidenum">
              <a:rPr lang="en-US" smtClean="0"/>
              <a:t>‹#›</a:t>
            </a:fld>
            <a:endParaRPr lang="en-US"/>
          </a:p>
        </p:txBody>
      </p:sp>
    </p:spTree>
    <p:extLst>
      <p:ext uri="{BB962C8B-B14F-4D97-AF65-F5344CB8AC3E}">
        <p14:creationId xmlns:p14="http://schemas.microsoft.com/office/powerpoint/2010/main" val="4137378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AD5A4A-CE44-41D9-B891-71D1EDB9F582}" type="datetimeFigureOut">
              <a:rPr lang="en-US" smtClean="0"/>
              <a:t>9/16/2023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7F45D-FEE1-4D51-A868-3159F9BAF4AA}" type="slidenum">
              <a:rPr lang="en-US" smtClean="0"/>
              <a:t>‹#›</a:t>
            </a:fld>
            <a:endParaRPr lang="en-US"/>
          </a:p>
        </p:txBody>
      </p:sp>
    </p:spTree>
    <p:extLst>
      <p:ext uri="{BB962C8B-B14F-4D97-AF65-F5344CB8AC3E}">
        <p14:creationId xmlns:p14="http://schemas.microsoft.com/office/powerpoint/2010/main" val="3679706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AD5A4A-CE44-41D9-B891-71D1EDB9F582}" type="datetimeFigureOut">
              <a:rPr lang="en-US" smtClean="0"/>
              <a:t>9/16/2023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7F45D-FEE1-4D51-A868-3159F9BAF4AA}" type="slidenum">
              <a:rPr lang="en-US" smtClean="0"/>
              <a:t>‹#›</a:t>
            </a:fld>
            <a:endParaRPr lang="en-US"/>
          </a:p>
        </p:txBody>
      </p:sp>
    </p:spTree>
    <p:extLst>
      <p:ext uri="{BB962C8B-B14F-4D97-AF65-F5344CB8AC3E}">
        <p14:creationId xmlns:p14="http://schemas.microsoft.com/office/powerpoint/2010/main" val="3019905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AD5A4A-CE44-41D9-B891-71D1EDB9F582}" type="datetimeFigureOut">
              <a:rPr lang="en-US" smtClean="0"/>
              <a:t>9/16/2023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7F45D-FEE1-4D51-A868-3159F9BAF4AA}" type="slidenum">
              <a:rPr lang="en-US" smtClean="0"/>
              <a:t>‹#›</a:t>
            </a:fld>
            <a:endParaRPr lang="en-US"/>
          </a:p>
        </p:txBody>
      </p:sp>
    </p:spTree>
    <p:extLst>
      <p:ext uri="{BB962C8B-B14F-4D97-AF65-F5344CB8AC3E}">
        <p14:creationId xmlns:p14="http://schemas.microsoft.com/office/powerpoint/2010/main" val="356574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AD5A4A-CE44-41D9-B891-71D1EDB9F582}" type="datetimeFigureOut">
              <a:rPr lang="en-US" smtClean="0"/>
              <a:t>9/16/2023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7F45D-FEE1-4D51-A868-3159F9BAF4AA}" type="slidenum">
              <a:rPr lang="en-US" smtClean="0"/>
              <a:t>‹#›</a:t>
            </a:fld>
            <a:endParaRPr lang="en-US"/>
          </a:p>
        </p:txBody>
      </p:sp>
    </p:spTree>
    <p:extLst>
      <p:ext uri="{BB962C8B-B14F-4D97-AF65-F5344CB8AC3E}">
        <p14:creationId xmlns:p14="http://schemas.microsoft.com/office/powerpoint/2010/main" val="522548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AD5A4A-CE44-41D9-B891-71D1EDB9F582}" type="datetimeFigureOut">
              <a:rPr lang="en-US" smtClean="0"/>
              <a:t>9/16/2023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7F45D-FEE1-4D51-A868-3159F9BAF4AA}" type="slidenum">
              <a:rPr lang="en-US" smtClean="0"/>
              <a:t>‹#›</a:t>
            </a:fld>
            <a:endParaRPr lang="en-US"/>
          </a:p>
        </p:txBody>
      </p:sp>
    </p:spTree>
    <p:extLst>
      <p:ext uri="{BB962C8B-B14F-4D97-AF65-F5344CB8AC3E}">
        <p14:creationId xmlns:p14="http://schemas.microsoft.com/office/powerpoint/2010/main" val="3911385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AD5A4A-CE44-41D9-B891-71D1EDB9F582}" type="datetimeFigureOut">
              <a:rPr lang="en-US" smtClean="0"/>
              <a:t>9/16/2023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7F45D-FEE1-4D51-A868-3159F9BAF4AA}" type="slidenum">
              <a:rPr lang="en-US" smtClean="0"/>
              <a:t>‹#›</a:t>
            </a:fld>
            <a:endParaRPr lang="en-US"/>
          </a:p>
        </p:txBody>
      </p:sp>
    </p:spTree>
    <p:extLst>
      <p:ext uri="{BB962C8B-B14F-4D97-AF65-F5344CB8AC3E}">
        <p14:creationId xmlns:p14="http://schemas.microsoft.com/office/powerpoint/2010/main" val="2638191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AD5A4A-CE44-41D9-B891-71D1EDB9F582}" type="datetimeFigureOut">
              <a:rPr lang="en-US" smtClean="0"/>
              <a:t>9/16/2023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7F45D-FEE1-4D51-A868-3159F9BAF4AA}" type="slidenum">
              <a:rPr lang="en-US" smtClean="0"/>
              <a:t>‹#›</a:t>
            </a:fld>
            <a:endParaRPr lang="en-US"/>
          </a:p>
        </p:txBody>
      </p:sp>
    </p:spTree>
    <p:extLst>
      <p:ext uri="{BB962C8B-B14F-4D97-AF65-F5344CB8AC3E}">
        <p14:creationId xmlns:p14="http://schemas.microsoft.com/office/powerpoint/2010/main" val="4050094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8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AD5A4A-CE44-41D9-B891-71D1EDB9F582}" type="datetimeFigureOut">
              <a:rPr lang="en-US" smtClean="0"/>
              <a:t>9/16/2023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7F45D-FEE1-4D51-A868-3159F9BAF4AA}" type="slidenum">
              <a:rPr lang="en-US" smtClean="0"/>
              <a:t>‹#›</a:t>
            </a:fld>
            <a:endParaRPr lang="en-US"/>
          </a:p>
        </p:txBody>
      </p:sp>
    </p:spTree>
    <p:extLst>
      <p:ext uri="{BB962C8B-B14F-4D97-AF65-F5344CB8AC3E}">
        <p14:creationId xmlns:p14="http://schemas.microsoft.com/office/powerpoint/2010/main" val="33461646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64EE0-B373-65EE-9A8A-CDBB499A7B15}"/>
              </a:ext>
            </a:extLst>
          </p:cNvPr>
          <p:cNvSpPr>
            <a:spLocks noGrp="1"/>
          </p:cNvSpPr>
          <p:nvPr>
            <p:ph type="title"/>
          </p:nvPr>
        </p:nvSpPr>
        <p:spPr>
          <a:xfrm>
            <a:off x="457200" y="1011325"/>
            <a:ext cx="11825287" cy="2554532"/>
          </a:xfrm>
        </p:spPr>
        <p:txBody>
          <a:bodyPr/>
          <a:lstStyle/>
          <a:p>
            <a:r>
              <a:rPr lang="en-US" dirty="0"/>
              <a:t>New Diagnostics for MASLD in Children</a:t>
            </a:r>
          </a:p>
        </p:txBody>
      </p:sp>
      <p:sp>
        <p:nvSpPr>
          <p:cNvPr id="3" name="Text Placeholder 2">
            <a:extLst>
              <a:ext uri="{FF2B5EF4-FFF2-40B4-BE49-F238E27FC236}">
                <a16:creationId xmlns:a16="http://schemas.microsoft.com/office/drawing/2014/main" id="{14302BE7-EE4D-7BC6-649B-3F793BC004BF}"/>
              </a:ext>
            </a:extLst>
          </p:cNvPr>
          <p:cNvSpPr>
            <a:spLocks noGrp="1"/>
          </p:cNvSpPr>
          <p:nvPr>
            <p:ph type="body" idx="1"/>
          </p:nvPr>
        </p:nvSpPr>
        <p:spPr>
          <a:xfrm>
            <a:off x="604838" y="3963692"/>
            <a:ext cx="10515600" cy="1500187"/>
          </a:xfrm>
        </p:spPr>
        <p:txBody>
          <a:bodyPr>
            <a:normAutofit fontScale="92500" lnSpcReduction="20000"/>
          </a:bodyPr>
          <a:lstStyle/>
          <a:p>
            <a:r>
              <a:rPr lang="en-US" sz="2400" dirty="0">
                <a:solidFill>
                  <a:schemeClr val="tx1"/>
                </a:solidFill>
              </a:rPr>
              <a:t>Miriam B. Vos, MD, MSPH, FAASLD</a:t>
            </a:r>
          </a:p>
          <a:p>
            <a:r>
              <a:rPr lang="en-US" sz="2400" dirty="0">
                <a:solidFill>
                  <a:schemeClr val="tx1"/>
                </a:solidFill>
              </a:rPr>
              <a:t>Professor of Pediatrics, GI, Hepatology and Nutrition</a:t>
            </a:r>
          </a:p>
          <a:p>
            <a:r>
              <a:rPr lang="en-US" sz="2400" dirty="0">
                <a:solidFill>
                  <a:schemeClr val="tx1"/>
                </a:solidFill>
              </a:rPr>
              <a:t>Director, Pediatric Program GA-CTSA</a:t>
            </a:r>
          </a:p>
          <a:p>
            <a:r>
              <a:rPr lang="en-US" sz="2400" dirty="0">
                <a:solidFill>
                  <a:schemeClr val="tx1"/>
                </a:solidFill>
              </a:rPr>
              <a:t>Emory University &amp; Children’s Healthcare of Atlanta  </a:t>
            </a:r>
          </a:p>
          <a:p>
            <a:endParaRPr lang="en-US" dirty="0">
              <a:solidFill>
                <a:schemeClr val="tx1"/>
              </a:solidFill>
            </a:endParaRPr>
          </a:p>
        </p:txBody>
      </p:sp>
      <p:pic>
        <p:nvPicPr>
          <p:cNvPr id="4" name="Picture 3">
            <a:extLst>
              <a:ext uri="{FF2B5EF4-FFF2-40B4-BE49-F238E27FC236}">
                <a16:creationId xmlns:a16="http://schemas.microsoft.com/office/drawing/2014/main" id="{04012E69-EC0D-5175-F299-56039DABB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02293" y="339901"/>
            <a:ext cx="3246059" cy="1342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650221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52E699-EC9F-2716-32B9-ABC28C2BC3A2}"/>
              </a:ext>
            </a:extLst>
          </p:cNvPr>
          <p:cNvPicPr>
            <a:picLocks noChangeAspect="1"/>
          </p:cNvPicPr>
          <p:nvPr/>
        </p:nvPicPr>
        <p:blipFill rotWithShape="1">
          <a:blip r:embed="rId3"/>
          <a:srcRect t="21760"/>
          <a:stretch/>
        </p:blipFill>
        <p:spPr>
          <a:xfrm>
            <a:off x="2527128" y="96601"/>
            <a:ext cx="7265071" cy="2051287"/>
          </a:xfrm>
          <a:prstGeom prst="rect">
            <a:avLst/>
          </a:prstGeom>
        </p:spPr>
      </p:pic>
      <p:pic>
        <p:nvPicPr>
          <p:cNvPr id="7" name="Picture 6">
            <a:extLst>
              <a:ext uri="{FF2B5EF4-FFF2-40B4-BE49-F238E27FC236}">
                <a16:creationId xmlns:a16="http://schemas.microsoft.com/office/drawing/2014/main" id="{AC974FEE-17D8-18DC-9868-76FBF64CF1D0}"/>
              </a:ext>
            </a:extLst>
          </p:cNvPr>
          <p:cNvPicPr>
            <a:picLocks noChangeAspect="1"/>
          </p:cNvPicPr>
          <p:nvPr/>
        </p:nvPicPr>
        <p:blipFill rotWithShape="1">
          <a:blip r:embed="rId4"/>
          <a:srcRect l="-1" t="829" r="783"/>
          <a:stretch/>
        </p:blipFill>
        <p:spPr>
          <a:xfrm>
            <a:off x="6297776" y="2278611"/>
            <a:ext cx="5342727" cy="3415673"/>
          </a:xfrm>
          <a:prstGeom prst="rect">
            <a:avLst/>
          </a:prstGeom>
        </p:spPr>
      </p:pic>
      <p:sp>
        <p:nvSpPr>
          <p:cNvPr id="10" name="TextBox 9">
            <a:extLst>
              <a:ext uri="{FF2B5EF4-FFF2-40B4-BE49-F238E27FC236}">
                <a16:creationId xmlns:a16="http://schemas.microsoft.com/office/drawing/2014/main" id="{0996D59A-E53E-6BC0-473E-E34A2D2D79D8}"/>
              </a:ext>
            </a:extLst>
          </p:cNvPr>
          <p:cNvSpPr txBox="1"/>
          <p:nvPr/>
        </p:nvSpPr>
        <p:spPr>
          <a:xfrm>
            <a:off x="304720" y="2100888"/>
            <a:ext cx="5404342" cy="3139321"/>
          </a:xfrm>
          <a:prstGeom prst="rect">
            <a:avLst/>
          </a:prstGeom>
          <a:noFill/>
        </p:spPr>
        <p:txBody>
          <a:bodyPr wrap="square" rtlCol="0">
            <a:spAutoFit/>
          </a:bodyPr>
          <a:lstStyle/>
          <a:p>
            <a:pPr marL="285750" indent="-285750">
              <a:buClr>
                <a:schemeClr val="accent1">
                  <a:lumMod val="40000"/>
                  <a:lumOff val="60000"/>
                </a:schemeClr>
              </a:buClr>
              <a:buFont typeface="Arial" panose="020B0604020202020204" pitchFamily="34" charset="0"/>
              <a:buChar char="•"/>
            </a:pPr>
            <a:r>
              <a:rPr lang="en-US" dirty="0"/>
              <a:t>Study objective: Develop a NAFLD screening panel in youth using a machine learning approach applied to high-resolution metabolomics and clinical phenotype data</a:t>
            </a:r>
          </a:p>
          <a:p>
            <a:pPr>
              <a:buClr>
                <a:schemeClr val="accent1">
                  <a:lumMod val="40000"/>
                  <a:lumOff val="60000"/>
                </a:schemeClr>
              </a:buClr>
            </a:pPr>
            <a:endParaRPr lang="en-US" dirty="0"/>
          </a:p>
          <a:p>
            <a:pPr marL="285750" indent="-285750">
              <a:buClr>
                <a:schemeClr val="accent1">
                  <a:lumMod val="40000"/>
                  <a:lumOff val="60000"/>
                </a:schemeClr>
              </a:buClr>
              <a:buFont typeface="Arial" panose="020B0604020202020204" pitchFamily="34" charset="0"/>
              <a:buChar char="•"/>
            </a:pPr>
            <a:r>
              <a:rPr lang="en-US" dirty="0"/>
              <a:t>Untargeted metabolomics by LC-MS was performed on plasma samples from a combined cohort of children (NAFLD n=222 &amp; non-NAFLD n= 337)</a:t>
            </a:r>
          </a:p>
          <a:p>
            <a:pPr>
              <a:buClr>
                <a:schemeClr val="accent1">
                  <a:lumMod val="40000"/>
                  <a:lumOff val="60000"/>
                </a:schemeClr>
              </a:buClr>
            </a:pPr>
            <a:endParaRPr lang="en-US" dirty="0"/>
          </a:p>
          <a:p>
            <a:pPr marL="285750" indent="-285750">
              <a:buClr>
                <a:schemeClr val="accent1">
                  <a:lumMod val="40000"/>
                  <a:lumOff val="60000"/>
                </a:schemeClr>
              </a:buClr>
              <a:buFont typeface="Arial" panose="020B0604020202020204" pitchFamily="34" charset="0"/>
              <a:buChar char="•"/>
            </a:pPr>
            <a:r>
              <a:rPr lang="en-US" dirty="0"/>
              <a:t>NAFLD was diagnosed by liver biopsy or MRI (gold standard)</a:t>
            </a:r>
          </a:p>
        </p:txBody>
      </p:sp>
      <p:sp>
        <p:nvSpPr>
          <p:cNvPr id="13" name="TextBox 12">
            <a:extLst>
              <a:ext uri="{FF2B5EF4-FFF2-40B4-BE49-F238E27FC236}">
                <a16:creationId xmlns:a16="http://schemas.microsoft.com/office/drawing/2014/main" id="{B8955013-C591-F369-1AB4-B7B9319CBA47}"/>
              </a:ext>
            </a:extLst>
          </p:cNvPr>
          <p:cNvSpPr txBox="1"/>
          <p:nvPr/>
        </p:nvSpPr>
        <p:spPr>
          <a:xfrm>
            <a:off x="2682002" y="5368795"/>
            <a:ext cx="3212223" cy="261610"/>
          </a:xfrm>
          <a:prstGeom prst="rect">
            <a:avLst/>
          </a:prstGeom>
          <a:noFill/>
        </p:spPr>
        <p:txBody>
          <a:bodyPr wrap="square" rtlCol="0">
            <a:spAutoFit/>
          </a:bodyPr>
          <a:lstStyle/>
          <a:p>
            <a:r>
              <a:rPr lang="en-US" sz="1100" dirty="0" err="1"/>
              <a:t>Khusial</a:t>
            </a:r>
            <a:r>
              <a:rPr lang="en-US" sz="1100" dirty="0"/>
              <a:t> et al., Hep Communications, 2019</a:t>
            </a:r>
          </a:p>
        </p:txBody>
      </p:sp>
      <p:sp>
        <p:nvSpPr>
          <p:cNvPr id="14" name="TextBox 13">
            <a:extLst>
              <a:ext uri="{FF2B5EF4-FFF2-40B4-BE49-F238E27FC236}">
                <a16:creationId xmlns:a16="http://schemas.microsoft.com/office/drawing/2014/main" id="{D77A9F77-28B8-C037-1C19-062C4ABA344A}"/>
              </a:ext>
            </a:extLst>
          </p:cNvPr>
          <p:cNvSpPr txBox="1"/>
          <p:nvPr/>
        </p:nvSpPr>
        <p:spPr>
          <a:xfrm>
            <a:off x="6224996" y="2100888"/>
            <a:ext cx="5277394" cy="276999"/>
          </a:xfrm>
          <a:prstGeom prst="rect">
            <a:avLst/>
          </a:prstGeom>
          <a:noFill/>
        </p:spPr>
        <p:txBody>
          <a:bodyPr wrap="square" rtlCol="0">
            <a:spAutoFit/>
          </a:bodyPr>
          <a:lstStyle/>
          <a:p>
            <a:r>
              <a:rPr lang="en-US" sz="1200" dirty="0"/>
              <a:t>Workflow of the machine learning-based approach</a:t>
            </a:r>
          </a:p>
        </p:txBody>
      </p:sp>
    </p:spTree>
    <p:extLst>
      <p:ext uri="{BB962C8B-B14F-4D97-AF65-F5344CB8AC3E}">
        <p14:creationId xmlns:p14="http://schemas.microsoft.com/office/powerpoint/2010/main" val="2161566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70D9CE-11DB-4365-1813-6DD39A2DEB63}"/>
              </a:ext>
            </a:extLst>
          </p:cNvPr>
          <p:cNvPicPr>
            <a:picLocks noChangeAspect="1"/>
          </p:cNvPicPr>
          <p:nvPr/>
        </p:nvPicPr>
        <p:blipFill>
          <a:blip r:embed="rId3"/>
          <a:stretch>
            <a:fillRect/>
          </a:stretch>
        </p:blipFill>
        <p:spPr>
          <a:xfrm>
            <a:off x="831273" y="1361190"/>
            <a:ext cx="10504745" cy="3546233"/>
          </a:xfrm>
          <a:prstGeom prst="rect">
            <a:avLst/>
          </a:prstGeom>
          <a:ln w="38100">
            <a:solidFill>
              <a:schemeClr val="tx1"/>
            </a:solidFill>
          </a:ln>
        </p:spPr>
      </p:pic>
      <p:sp>
        <p:nvSpPr>
          <p:cNvPr id="4" name="Title 3">
            <a:extLst>
              <a:ext uri="{FF2B5EF4-FFF2-40B4-BE49-F238E27FC236}">
                <a16:creationId xmlns:a16="http://schemas.microsoft.com/office/drawing/2014/main" id="{B2A6CB4A-E298-6580-9EF2-EA55F40A122C}"/>
              </a:ext>
            </a:extLst>
          </p:cNvPr>
          <p:cNvSpPr>
            <a:spLocks noGrp="1"/>
          </p:cNvSpPr>
          <p:nvPr>
            <p:ph type="title"/>
          </p:nvPr>
        </p:nvSpPr>
        <p:spPr>
          <a:xfrm>
            <a:off x="273428" y="157237"/>
            <a:ext cx="11517785" cy="988332"/>
          </a:xfrm>
        </p:spPr>
        <p:txBody>
          <a:bodyPr>
            <a:normAutofit fontScale="90000"/>
          </a:bodyPr>
          <a:lstStyle/>
          <a:p>
            <a:pPr algn="ctr"/>
            <a:r>
              <a:rPr lang="en-US" dirty="0"/>
              <a:t>Clinical phenotype &amp; Metabolic features retained after feature selection</a:t>
            </a:r>
          </a:p>
        </p:txBody>
      </p:sp>
      <p:sp>
        <p:nvSpPr>
          <p:cNvPr id="5" name="TextBox 4">
            <a:extLst>
              <a:ext uri="{FF2B5EF4-FFF2-40B4-BE49-F238E27FC236}">
                <a16:creationId xmlns:a16="http://schemas.microsoft.com/office/drawing/2014/main" id="{DE8A8C7B-3A2B-812F-90FD-0BF61F84C2EB}"/>
              </a:ext>
            </a:extLst>
          </p:cNvPr>
          <p:cNvSpPr txBox="1"/>
          <p:nvPr/>
        </p:nvSpPr>
        <p:spPr>
          <a:xfrm>
            <a:off x="831273" y="5001376"/>
            <a:ext cx="10575635" cy="338554"/>
          </a:xfrm>
          <a:prstGeom prst="rect">
            <a:avLst/>
          </a:prstGeom>
          <a:noFill/>
        </p:spPr>
        <p:txBody>
          <a:bodyPr wrap="square" rtlCol="0">
            <a:spAutoFit/>
          </a:bodyPr>
          <a:lstStyle/>
          <a:p>
            <a:r>
              <a:rPr lang="en-US" sz="1600" u="sng" dirty="0"/>
              <a:t>Clinical phenotype variables: </a:t>
            </a:r>
            <a:r>
              <a:rPr lang="en-US" sz="1600" dirty="0"/>
              <a:t>waist circumference, whole-body insulin sensitivity index (WBISI) &amp; triglycerides.</a:t>
            </a:r>
          </a:p>
        </p:txBody>
      </p:sp>
      <p:sp>
        <p:nvSpPr>
          <p:cNvPr id="7" name="TextBox 6">
            <a:extLst>
              <a:ext uri="{FF2B5EF4-FFF2-40B4-BE49-F238E27FC236}">
                <a16:creationId xmlns:a16="http://schemas.microsoft.com/office/drawing/2014/main" id="{7AEC3F10-A5D9-D4A5-E815-01A28F95FB0C}"/>
              </a:ext>
            </a:extLst>
          </p:cNvPr>
          <p:cNvSpPr txBox="1"/>
          <p:nvPr/>
        </p:nvSpPr>
        <p:spPr>
          <a:xfrm>
            <a:off x="9001125" y="5358310"/>
            <a:ext cx="3190875" cy="276999"/>
          </a:xfrm>
          <a:prstGeom prst="rect">
            <a:avLst/>
          </a:prstGeom>
          <a:noFill/>
        </p:spPr>
        <p:txBody>
          <a:bodyPr wrap="square">
            <a:spAutoFit/>
          </a:bodyPr>
          <a:lstStyle/>
          <a:p>
            <a:r>
              <a:rPr lang="en-US" sz="1200" dirty="0" err="1"/>
              <a:t>Khusial</a:t>
            </a:r>
            <a:r>
              <a:rPr lang="en-US" sz="1200" dirty="0"/>
              <a:t> et al., Hep Communications, 2019</a:t>
            </a:r>
          </a:p>
        </p:txBody>
      </p:sp>
    </p:spTree>
    <p:extLst>
      <p:ext uri="{BB962C8B-B14F-4D97-AF65-F5344CB8AC3E}">
        <p14:creationId xmlns:p14="http://schemas.microsoft.com/office/powerpoint/2010/main" val="3337900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E2B3-DECE-80BE-D63E-6517E7DBAEBE}"/>
              </a:ext>
            </a:extLst>
          </p:cNvPr>
          <p:cNvSpPr>
            <a:spLocks noGrp="1"/>
          </p:cNvSpPr>
          <p:nvPr>
            <p:ph type="title"/>
          </p:nvPr>
        </p:nvSpPr>
        <p:spPr>
          <a:xfrm>
            <a:off x="581192" y="158085"/>
            <a:ext cx="11029616" cy="988332"/>
          </a:xfrm>
        </p:spPr>
        <p:txBody>
          <a:bodyPr>
            <a:normAutofit fontScale="90000"/>
          </a:bodyPr>
          <a:lstStyle/>
          <a:p>
            <a:r>
              <a:rPr lang="en-US" b="1" dirty="0"/>
              <a:t>Results:</a:t>
            </a:r>
            <a:br>
              <a:rPr lang="en-US" b="1" dirty="0"/>
            </a:br>
            <a:r>
              <a:rPr lang="en-US" dirty="0"/>
              <a:t>ROC curves for the classification models</a:t>
            </a:r>
          </a:p>
        </p:txBody>
      </p:sp>
      <p:pic>
        <p:nvPicPr>
          <p:cNvPr id="4" name="Picture 3">
            <a:extLst>
              <a:ext uri="{FF2B5EF4-FFF2-40B4-BE49-F238E27FC236}">
                <a16:creationId xmlns:a16="http://schemas.microsoft.com/office/drawing/2014/main" id="{B7AC92FC-5F2A-2D45-A899-079612E7519E}"/>
              </a:ext>
            </a:extLst>
          </p:cNvPr>
          <p:cNvPicPr>
            <a:picLocks noChangeAspect="1"/>
          </p:cNvPicPr>
          <p:nvPr/>
        </p:nvPicPr>
        <p:blipFill rotWithShape="1">
          <a:blip r:embed="rId3"/>
          <a:srcRect t="1599"/>
          <a:stretch/>
        </p:blipFill>
        <p:spPr>
          <a:xfrm>
            <a:off x="325329" y="1146417"/>
            <a:ext cx="8686918" cy="4542536"/>
          </a:xfrm>
          <a:prstGeom prst="rect">
            <a:avLst/>
          </a:prstGeom>
        </p:spPr>
      </p:pic>
      <p:sp>
        <p:nvSpPr>
          <p:cNvPr id="5" name="TextBox 4">
            <a:extLst>
              <a:ext uri="{FF2B5EF4-FFF2-40B4-BE49-F238E27FC236}">
                <a16:creationId xmlns:a16="http://schemas.microsoft.com/office/drawing/2014/main" id="{081D7C7C-B864-20AC-4691-F9EEB9D2B9FE}"/>
              </a:ext>
            </a:extLst>
          </p:cNvPr>
          <p:cNvSpPr txBox="1"/>
          <p:nvPr/>
        </p:nvSpPr>
        <p:spPr>
          <a:xfrm>
            <a:off x="9201554" y="1413746"/>
            <a:ext cx="2818614" cy="3693319"/>
          </a:xfrm>
          <a:prstGeom prst="rect">
            <a:avLst/>
          </a:prstGeom>
          <a:noFill/>
        </p:spPr>
        <p:txBody>
          <a:bodyPr wrap="square" rtlCol="0">
            <a:spAutoFit/>
          </a:bodyPr>
          <a:lstStyle/>
          <a:p>
            <a:r>
              <a:rPr lang="en-US" b="1" u="sng" dirty="0"/>
              <a:t>Conclusion: </a:t>
            </a:r>
            <a:r>
              <a:rPr lang="en-US" dirty="0"/>
              <a:t>We</a:t>
            </a:r>
            <a:r>
              <a:rPr lang="en-US" b="1" dirty="0"/>
              <a:t> </a:t>
            </a:r>
            <a:r>
              <a:rPr lang="en-US" dirty="0"/>
              <a:t>identified a panel of metabolites and clinical phenotype variables that offer potential as a screening tool for NAFLD by using HRM and clinical phenotype data combined with machine learning algorithms</a:t>
            </a:r>
          </a:p>
          <a:p>
            <a:endParaRPr lang="en-US" dirty="0"/>
          </a:p>
          <a:p>
            <a:pPr algn="l"/>
            <a:r>
              <a:rPr lang="en-US" i="1" dirty="0"/>
              <a:t>***</a:t>
            </a:r>
            <a:r>
              <a:rPr lang="en-US" i="1" dirty="0">
                <a:latin typeface="ACaslonPro-Regular"/>
              </a:rPr>
              <a:t>E</a:t>
            </a:r>
            <a:r>
              <a:rPr lang="en-US" sz="1800" b="0" i="1" u="none" strike="noStrike" baseline="0" dirty="0">
                <a:latin typeface="ACaslonPro-Regular"/>
              </a:rPr>
              <a:t>xternal validation</a:t>
            </a:r>
          </a:p>
          <a:p>
            <a:pPr algn="l"/>
            <a:r>
              <a:rPr lang="en-US" sz="1800" b="0" i="1" u="none" strike="noStrike" baseline="0" dirty="0">
                <a:latin typeface="ACaslonPro-Regular"/>
              </a:rPr>
              <a:t>of the proposed panel is warranted……</a:t>
            </a:r>
            <a:endParaRPr lang="en-US" i="1" dirty="0"/>
          </a:p>
        </p:txBody>
      </p:sp>
      <p:sp>
        <p:nvSpPr>
          <p:cNvPr id="7" name="TextBox 6">
            <a:extLst>
              <a:ext uri="{FF2B5EF4-FFF2-40B4-BE49-F238E27FC236}">
                <a16:creationId xmlns:a16="http://schemas.microsoft.com/office/drawing/2014/main" id="{0FF5883C-A4C7-C595-61AC-B35C9009DC88}"/>
              </a:ext>
            </a:extLst>
          </p:cNvPr>
          <p:cNvSpPr txBox="1"/>
          <p:nvPr/>
        </p:nvSpPr>
        <p:spPr>
          <a:xfrm>
            <a:off x="0" y="5411954"/>
            <a:ext cx="3160631" cy="276999"/>
          </a:xfrm>
          <a:prstGeom prst="rect">
            <a:avLst/>
          </a:prstGeom>
          <a:noFill/>
        </p:spPr>
        <p:txBody>
          <a:bodyPr wrap="square">
            <a:spAutoFit/>
          </a:bodyPr>
          <a:lstStyle/>
          <a:p>
            <a:r>
              <a:rPr lang="en-US" sz="1200" dirty="0" err="1"/>
              <a:t>Khusial</a:t>
            </a:r>
            <a:r>
              <a:rPr lang="en-US" sz="1200" dirty="0"/>
              <a:t> et al., Hep Communications, 2019</a:t>
            </a:r>
          </a:p>
        </p:txBody>
      </p:sp>
    </p:spTree>
    <p:extLst>
      <p:ext uri="{BB962C8B-B14F-4D97-AF65-F5344CB8AC3E}">
        <p14:creationId xmlns:p14="http://schemas.microsoft.com/office/powerpoint/2010/main" val="3162958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F70D-20DC-96D1-7689-A409456471DA}"/>
              </a:ext>
            </a:extLst>
          </p:cNvPr>
          <p:cNvSpPr>
            <a:spLocks noGrp="1"/>
          </p:cNvSpPr>
          <p:nvPr>
            <p:ph type="title"/>
          </p:nvPr>
        </p:nvSpPr>
        <p:spPr>
          <a:xfrm>
            <a:off x="2210614" y="101879"/>
            <a:ext cx="7951906" cy="988332"/>
          </a:xfrm>
        </p:spPr>
        <p:txBody>
          <a:bodyPr>
            <a:normAutofit fontScale="90000"/>
          </a:bodyPr>
          <a:lstStyle/>
          <a:p>
            <a:r>
              <a:rPr lang="en-US" dirty="0"/>
              <a:t>High quality data and samples </a:t>
            </a:r>
          </a:p>
        </p:txBody>
      </p:sp>
      <p:pic>
        <p:nvPicPr>
          <p:cNvPr id="6" name="Picture 5">
            <a:extLst>
              <a:ext uri="{FF2B5EF4-FFF2-40B4-BE49-F238E27FC236}">
                <a16:creationId xmlns:a16="http://schemas.microsoft.com/office/drawing/2014/main" id="{37BADC3E-9838-60C2-6EBF-335CC16AA410}"/>
              </a:ext>
            </a:extLst>
          </p:cNvPr>
          <p:cNvPicPr>
            <a:picLocks noChangeAspect="1"/>
          </p:cNvPicPr>
          <p:nvPr/>
        </p:nvPicPr>
        <p:blipFill>
          <a:blip r:embed="rId2"/>
          <a:stretch>
            <a:fillRect/>
          </a:stretch>
        </p:blipFill>
        <p:spPr>
          <a:xfrm>
            <a:off x="1052052" y="958221"/>
            <a:ext cx="9895389" cy="4664493"/>
          </a:xfrm>
          <a:prstGeom prst="rect">
            <a:avLst/>
          </a:prstGeom>
        </p:spPr>
      </p:pic>
    </p:spTree>
    <p:extLst>
      <p:ext uri="{BB962C8B-B14F-4D97-AF65-F5344CB8AC3E}">
        <p14:creationId xmlns:p14="http://schemas.microsoft.com/office/powerpoint/2010/main" val="2725766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277A2-D17F-8665-1462-58B320A7D3D7}"/>
              </a:ext>
            </a:extLst>
          </p:cNvPr>
          <p:cNvSpPr>
            <a:spLocks noGrp="1"/>
          </p:cNvSpPr>
          <p:nvPr>
            <p:ph type="title"/>
          </p:nvPr>
        </p:nvSpPr>
        <p:spPr>
          <a:xfrm>
            <a:off x="358814" y="282971"/>
            <a:ext cx="11029616" cy="1013800"/>
          </a:xfrm>
        </p:spPr>
        <p:txBody>
          <a:bodyPr>
            <a:normAutofit fontScale="90000"/>
          </a:bodyPr>
          <a:lstStyle/>
          <a:p>
            <a:r>
              <a:rPr lang="en-US" dirty="0"/>
              <a:t>NASH Clinical Research Network – </a:t>
            </a:r>
            <a:br>
              <a:rPr lang="en-US" dirty="0"/>
            </a:br>
            <a:r>
              <a:rPr lang="en-US" dirty="0"/>
              <a:t>Highly </a:t>
            </a:r>
            <a:r>
              <a:rPr lang="en-US" dirty="0" err="1"/>
              <a:t>phenotyped</a:t>
            </a:r>
            <a:r>
              <a:rPr lang="en-US" dirty="0"/>
              <a:t> cohorts  </a:t>
            </a:r>
          </a:p>
        </p:txBody>
      </p:sp>
      <p:pic>
        <p:nvPicPr>
          <p:cNvPr id="5" name="Content Placeholder 4">
            <a:extLst>
              <a:ext uri="{FF2B5EF4-FFF2-40B4-BE49-F238E27FC236}">
                <a16:creationId xmlns:a16="http://schemas.microsoft.com/office/drawing/2014/main" id="{D7BE5162-FC2B-3466-F2E9-3D4ACE5EC1EE}"/>
              </a:ext>
            </a:extLst>
          </p:cNvPr>
          <p:cNvPicPr>
            <a:picLocks noGrp="1" noChangeAspect="1"/>
          </p:cNvPicPr>
          <p:nvPr>
            <p:ph idx="1"/>
          </p:nvPr>
        </p:nvPicPr>
        <p:blipFill>
          <a:blip r:embed="rId2"/>
          <a:stretch>
            <a:fillRect/>
          </a:stretch>
        </p:blipFill>
        <p:spPr>
          <a:xfrm>
            <a:off x="5092183" y="1296771"/>
            <a:ext cx="6760068" cy="4392004"/>
          </a:xfrm>
        </p:spPr>
      </p:pic>
      <p:grpSp>
        <p:nvGrpSpPr>
          <p:cNvPr id="3" name="Group 2">
            <a:extLst>
              <a:ext uri="{FF2B5EF4-FFF2-40B4-BE49-F238E27FC236}">
                <a16:creationId xmlns:a16="http://schemas.microsoft.com/office/drawing/2014/main" id="{2CC9D371-15C4-4BA5-EB03-A37AB9A9871D}"/>
              </a:ext>
            </a:extLst>
          </p:cNvPr>
          <p:cNvGrpSpPr/>
          <p:nvPr/>
        </p:nvGrpSpPr>
        <p:grpSpPr>
          <a:xfrm>
            <a:off x="532096" y="1442497"/>
            <a:ext cx="4386805" cy="3973006"/>
            <a:chOff x="258501" y="2617158"/>
            <a:chExt cx="4386805" cy="3973006"/>
          </a:xfrm>
        </p:grpSpPr>
        <p:pic>
          <p:nvPicPr>
            <p:cNvPr id="7" name="Picture 6">
              <a:extLst>
                <a:ext uri="{FF2B5EF4-FFF2-40B4-BE49-F238E27FC236}">
                  <a16:creationId xmlns:a16="http://schemas.microsoft.com/office/drawing/2014/main" id="{33F0B4BD-9477-5D23-0956-7CE720FCC33B}"/>
                </a:ext>
              </a:extLst>
            </p:cNvPr>
            <p:cNvPicPr>
              <a:picLocks noChangeAspect="1"/>
            </p:cNvPicPr>
            <p:nvPr/>
          </p:nvPicPr>
          <p:blipFill>
            <a:blip r:embed="rId3"/>
            <a:stretch>
              <a:fillRect/>
            </a:stretch>
          </p:blipFill>
          <p:spPr>
            <a:xfrm>
              <a:off x="358814" y="2617158"/>
              <a:ext cx="3298786" cy="1340365"/>
            </a:xfrm>
            <a:prstGeom prst="rect">
              <a:avLst/>
            </a:prstGeom>
          </p:spPr>
        </p:pic>
        <p:sp>
          <p:nvSpPr>
            <p:cNvPr id="8" name="Arrow: Left 7">
              <a:extLst>
                <a:ext uri="{FF2B5EF4-FFF2-40B4-BE49-F238E27FC236}">
                  <a16:creationId xmlns:a16="http://schemas.microsoft.com/office/drawing/2014/main" id="{163A182C-BC6E-BE02-CE58-094D862EC656}"/>
                </a:ext>
              </a:extLst>
            </p:cNvPr>
            <p:cNvSpPr/>
            <p:nvPr/>
          </p:nvSpPr>
          <p:spPr>
            <a:xfrm>
              <a:off x="3788780" y="3810000"/>
              <a:ext cx="856526" cy="38968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93E8EEB-E309-AB46-C7A8-1E59B0B72572}"/>
                </a:ext>
              </a:extLst>
            </p:cNvPr>
            <p:cNvSpPr txBox="1"/>
            <p:nvPr/>
          </p:nvSpPr>
          <p:spPr>
            <a:xfrm>
              <a:off x="258501" y="4004841"/>
              <a:ext cx="3399099" cy="2585323"/>
            </a:xfrm>
            <a:prstGeom prst="rect">
              <a:avLst/>
            </a:prstGeom>
            <a:noFill/>
          </p:spPr>
          <p:txBody>
            <a:bodyPr wrap="square" rtlCol="0">
              <a:spAutoFit/>
            </a:bodyPr>
            <a:lstStyle/>
            <a:p>
              <a:pPr marL="285750" indent="-285750">
                <a:buFont typeface="Arial" panose="020B0604020202020204" pitchFamily="34" charset="0"/>
                <a:buChar char="•"/>
              </a:pPr>
              <a:r>
                <a:rPr lang="en-US" dirty="0"/>
                <a:t>Consent to participate</a:t>
              </a:r>
            </a:p>
            <a:p>
              <a:pPr marL="285750" indent="-285750">
                <a:buFont typeface="Arial" panose="020B0604020202020204" pitchFamily="34" charset="0"/>
                <a:buChar char="•"/>
              </a:pPr>
              <a:r>
                <a:rPr lang="en-US" dirty="0"/>
                <a:t>Longitudinal data collection</a:t>
              </a:r>
            </a:p>
            <a:p>
              <a:pPr marL="285750" indent="-285750">
                <a:buFont typeface="Arial" panose="020B0604020202020204" pitchFamily="34" charset="0"/>
                <a:buChar char="•"/>
              </a:pPr>
              <a:r>
                <a:rPr lang="en-US" dirty="0"/>
                <a:t>Samples at baseline </a:t>
              </a:r>
            </a:p>
            <a:p>
              <a:endParaRPr lang="en-US" dirty="0"/>
            </a:p>
            <a:p>
              <a:endParaRPr lang="en-US" dirty="0"/>
            </a:p>
            <a:p>
              <a:endParaRPr lang="en-US" dirty="0"/>
            </a:p>
            <a:p>
              <a:pPr marL="285750" indent="-285750">
                <a:buFont typeface="Arial" panose="020B0604020202020204" pitchFamily="34" charset="0"/>
                <a:buChar char="•"/>
              </a:pPr>
              <a:r>
                <a:rPr lang="en-US" dirty="0"/>
                <a:t>After study completion, deposited into NIDDK repository. </a:t>
              </a:r>
            </a:p>
          </p:txBody>
        </p:sp>
      </p:grpSp>
    </p:spTree>
    <p:extLst>
      <p:ext uri="{BB962C8B-B14F-4D97-AF65-F5344CB8AC3E}">
        <p14:creationId xmlns:p14="http://schemas.microsoft.com/office/powerpoint/2010/main" val="365010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C83F646-D900-AE7D-C693-8589E144B532}"/>
              </a:ext>
            </a:extLst>
          </p:cNvPr>
          <p:cNvGrpSpPr/>
          <p:nvPr/>
        </p:nvGrpSpPr>
        <p:grpSpPr>
          <a:xfrm>
            <a:off x="2211997" y="3714329"/>
            <a:ext cx="9437841" cy="2002183"/>
            <a:chOff x="2404502" y="4603882"/>
            <a:chExt cx="9437841" cy="2002183"/>
          </a:xfrm>
        </p:grpSpPr>
        <p:pic>
          <p:nvPicPr>
            <p:cNvPr id="7" name="Picture 6">
              <a:extLst>
                <a:ext uri="{FF2B5EF4-FFF2-40B4-BE49-F238E27FC236}">
                  <a16:creationId xmlns:a16="http://schemas.microsoft.com/office/drawing/2014/main" id="{3DEA1F58-CF43-66E4-C9CE-14DDC8806D77}"/>
                </a:ext>
              </a:extLst>
            </p:cNvPr>
            <p:cNvPicPr>
              <a:picLocks noChangeAspect="1"/>
            </p:cNvPicPr>
            <p:nvPr/>
          </p:nvPicPr>
          <p:blipFill>
            <a:blip r:embed="rId2"/>
            <a:stretch>
              <a:fillRect/>
            </a:stretch>
          </p:blipFill>
          <p:spPr>
            <a:xfrm>
              <a:off x="2409284" y="4603882"/>
              <a:ext cx="9433059" cy="2002183"/>
            </a:xfrm>
            <a:prstGeom prst="rect">
              <a:avLst/>
            </a:prstGeom>
          </p:spPr>
        </p:pic>
        <p:sp>
          <p:nvSpPr>
            <p:cNvPr id="4" name="TextBox 3">
              <a:extLst>
                <a:ext uri="{FF2B5EF4-FFF2-40B4-BE49-F238E27FC236}">
                  <a16:creationId xmlns:a16="http://schemas.microsoft.com/office/drawing/2014/main" id="{BC55166B-4BDF-946C-5B7A-0E7CFFCE750D}"/>
                </a:ext>
              </a:extLst>
            </p:cNvPr>
            <p:cNvSpPr txBox="1"/>
            <p:nvPr/>
          </p:nvSpPr>
          <p:spPr>
            <a:xfrm>
              <a:off x="2404502" y="5890530"/>
              <a:ext cx="1555335" cy="338554"/>
            </a:xfrm>
            <a:prstGeom prst="rect">
              <a:avLst/>
            </a:prstGeom>
            <a:noFill/>
          </p:spPr>
          <p:txBody>
            <a:bodyPr wrap="square" rtlCol="0">
              <a:spAutoFit/>
            </a:bodyPr>
            <a:lstStyle/>
            <a:p>
              <a:r>
                <a:rPr lang="en-US" sz="1600" dirty="0"/>
                <a:t>PAR-17-123</a:t>
              </a:r>
            </a:p>
          </p:txBody>
        </p:sp>
      </p:grpSp>
      <p:sp>
        <p:nvSpPr>
          <p:cNvPr id="2" name="Title 1">
            <a:extLst>
              <a:ext uri="{FF2B5EF4-FFF2-40B4-BE49-F238E27FC236}">
                <a16:creationId xmlns:a16="http://schemas.microsoft.com/office/drawing/2014/main" id="{5E91D76F-25AA-268F-B984-F04B1F69E8ED}"/>
              </a:ext>
            </a:extLst>
          </p:cNvPr>
          <p:cNvSpPr>
            <a:spLocks noGrp="1"/>
          </p:cNvSpPr>
          <p:nvPr>
            <p:ph type="title"/>
          </p:nvPr>
        </p:nvSpPr>
        <p:spPr>
          <a:xfrm>
            <a:off x="4487779" y="177165"/>
            <a:ext cx="4078706" cy="1013800"/>
          </a:xfrm>
        </p:spPr>
        <p:txBody>
          <a:bodyPr>
            <a:normAutofit/>
          </a:bodyPr>
          <a:lstStyle/>
          <a:p>
            <a:r>
              <a:rPr lang="en-US" dirty="0"/>
              <a:t>Samples? </a:t>
            </a:r>
          </a:p>
        </p:txBody>
      </p:sp>
      <p:pic>
        <p:nvPicPr>
          <p:cNvPr id="5" name="Content Placeholder 4">
            <a:extLst>
              <a:ext uri="{FF2B5EF4-FFF2-40B4-BE49-F238E27FC236}">
                <a16:creationId xmlns:a16="http://schemas.microsoft.com/office/drawing/2014/main" id="{52498793-9520-8AF0-E846-A2FA485D565F}"/>
              </a:ext>
            </a:extLst>
          </p:cNvPr>
          <p:cNvPicPr>
            <a:picLocks noGrp="1" noChangeAspect="1"/>
          </p:cNvPicPr>
          <p:nvPr>
            <p:ph idx="1"/>
          </p:nvPr>
        </p:nvPicPr>
        <p:blipFill>
          <a:blip r:embed="rId3"/>
          <a:stretch>
            <a:fillRect/>
          </a:stretch>
        </p:blipFill>
        <p:spPr>
          <a:xfrm>
            <a:off x="390558" y="1240897"/>
            <a:ext cx="7752747" cy="2473432"/>
          </a:xfrm>
        </p:spPr>
      </p:pic>
      <p:sp>
        <p:nvSpPr>
          <p:cNvPr id="3" name="Rectangle 2">
            <a:extLst>
              <a:ext uri="{FF2B5EF4-FFF2-40B4-BE49-F238E27FC236}">
                <a16:creationId xmlns:a16="http://schemas.microsoft.com/office/drawing/2014/main" id="{5F9CAF14-CBAF-9F57-8436-B87CFEA5E1D8}"/>
              </a:ext>
            </a:extLst>
          </p:cNvPr>
          <p:cNvSpPr/>
          <p:nvPr/>
        </p:nvSpPr>
        <p:spPr>
          <a:xfrm rot="913286">
            <a:off x="1793552" y="4130008"/>
            <a:ext cx="4417908" cy="923330"/>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lIns="91440" tIns="45720" rIns="91440" bIns="45720">
            <a:spAutoFit/>
          </a:bodyPr>
          <a:lstStyle/>
          <a:p>
            <a:pPr algn="ctr"/>
            <a:r>
              <a:rPr lang="en-US" sz="5400" b="1" dirty="0">
                <a:ln w="12700">
                  <a:solidFill>
                    <a:schemeClr val="accent5"/>
                  </a:solidFill>
                  <a:prstDash val="solid"/>
                </a:ln>
                <a:pattFill prst="ltDnDiag">
                  <a:fgClr>
                    <a:schemeClr val="accent5">
                      <a:lumMod val="60000"/>
                      <a:lumOff val="40000"/>
                    </a:schemeClr>
                  </a:fgClr>
                  <a:bgClr>
                    <a:schemeClr val="bg1"/>
                  </a:bgClr>
                </a:pattFill>
              </a:rPr>
              <a:t>EXPIRED</a:t>
            </a:r>
            <a:endPar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3153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7F938-ED9A-0511-CE48-0E38AD53AA48}"/>
              </a:ext>
            </a:extLst>
          </p:cNvPr>
          <p:cNvSpPr>
            <a:spLocks noGrp="1"/>
          </p:cNvSpPr>
          <p:nvPr>
            <p:ph type="title"/>
          </p:nvPr>
        </p:nvSpPr>
        <p:spPr>
          <a:xfrm>
            <a:off x="407605" y="172064"/>
            <a:ext cx="11029616" cy="1013800"/>
          </a:xfrm>
        </p:spPr>
        <p:txBody>
          <a:bodyPr>
            <a:normAutofit/>
          </a:bodyPr>
          <a:lstStyle/>
          <a:p>
            <a:pPr algn="ctr"/>
            <a:r>
              <a:rPr lang="en-US" dirty="0"/>
              <a:t>Validation of the Screening Panel</a:t>
            </a:r>
            <a:endParaRPr lang="en-US" i="1" dirty="0"/>
          </a:p>
        </p:txBody>
      </p:sp>
      <p:sp>
        <p:nvSpPr>
          <p:cNvPr id="8" name="Content Placeholder 7">
            <a:extLst>
              <a:ext uri="{FF2B5EF4-FFF2-40B4-BE49-F238E27FC236}">
                <a16:creationId xmlns:a16="http://schemas.microsoft.com/office/drawing/2014/main" id="{E2ADFC45-9A57-802D-8BA1-E987FEECF6CB}"/>
              </a:ext>
            </a:extLst>
          </p:cNvPr>
          <p:cNvSpPr>
            <a:spLocks noGrp="1"/>
          </p:cNvSpPr>
          <p:nvPr>
            <p:ph idx="1"/>
          </p:nvPr>
        </p:nvSpPr>
        <p:spPr>
          <a:xfrm>
            <a:off x="532193" y="1185864"/>
            <a:ext cx="11089698" cy="4827638"/>
          </a:xfrm>
        </p:spPr>
        <p:txBody>
          <a:bodyPr>
            <a:normAutofit/>
          </a:bodyPr>
          <a:lstStyle/>
          <a:p>
            <a:r>
              <a:rPr lang="en-US" sz="2000" b="1" u="sng" dirty="0"/>
              <a:t>Samples from both the NASH CRN and Emory</a:t>
            </a:r>
            <a:endParaRPr lang="en-US" sz="2000" dirty="0"/>
          </a:p>
          <a:p>
            <a:pPr marL="666900" lvl="1" indent="-342900">
              <a:buFont typeface="+mj-lt"/>
              <a:buAutoNum type="arabicPeriod"/>
            </a:pPr>
            <a:r>
              <a:rPr lang="en-US" sz="1800" dirty="0"/>
              <a:t>NASH Clinical Research Network (CRN) Treatment of NAFLD in Children (TONIC) trial (n= 105)</a:t>
            </a:r>
          </a:p>
          <a:p>
            <a:pPr marL="666900" lvl="1" indent="-342900">
              <a:buFont typeface="+mj-lt"/>
              <a:buAutoNum type="arabicPeriod"/>
            </a:pPr>
            <a:r>
              <a:rPr lang="en-US" sz="1800" dirty="0"/>
              <a:t>NASH CRN Pediatric database study (n=25)</a:t>
            </a:r>
          </a:p>
          <a:p>
            <a:pPr marL="666900" lvl="1" indent="-342900">
              <a:buFont typeface="+mj-lt"/>
              <a:buAutoNum type="arabicPeriod"/>
            </a:pPr>
            <a:r>
              <a:rPr lang="en-US" sz="1800" dirty="0"/>
              <a:t>Emory Project: Exposome Analysis in Child Health Cohort (PEACH) control study (n=31)</a:t>
            </a:r>
          </a:p>
          <a:p>
            <a:r>
              <a:rPr lang="en-US" sz="2000" dirty="0"/>
              <a:t>MASLD n=130, non-MASLD n=31</a:t>
            </a:r>
          </a:p>
          <a:p>
            <a:pPr lvl="1"/>
            <a:r>
              <a:rPr lang="en-US" sz="1800" dirty="0"/>
              <a:t>MASLD based on the presence of </a:t>
            </a:r>
            <a:r>
              <a:rPr lang="en-US" sz="1600" dirty="0"/>
              <a:t>hepatic</a:t>
            </a:r>
            <a:r>
              <a:rPr lang="en-US" sz="1800" dirty="0"/>
              <a:t> steatosis (liver biopsy or MRI-PDFF confirmed liver fat ≥5%) and BMI ≥ 85th percentile for age/sex</a:t>
            </a:r>
          </a:p>
          <a:p>
            <a:pPr lvl="1"/>
            <a:r>
              <a:rPr lang="en-US" sz="1800" dirty="0"/>
              <a:t>For validation, the metabolomics and clinical phenotype data sets were randomly split into training (67%) and test (33%) sets for testing the MASLD classification models using a Support Vector Machine (SVM) classifier and a random forest classifier algorithm</a:t>
            </a:r>
          </a:p>
          <a:p>
            <a:r>
              <a:rPr lang="en-US" sz="2000" dirty="0"/>
              <a:t>Manuscript in press at </a:t>
            </a:r>
            <a:r>
              <a:rPr lang="en-US" sz="2000" i="1" dirty="0"/>
              <a:t>Hepatology Communications</a:t>
            </a:r>
          </a:p>
          <a:p>
            <a:r>
              <a:rPr lang="en-US" sz="2000" dirty="0"/>
              <a:t>Funding: R01DK125701</a:t>
            </a:r>
          </a:p>
          <a:p>
            <a:pPr lvl="1"/>
            <a:endParaRPr lang="en-US" sz="1800" dirty="0"/>
          </a:p>
        </p:txBody>
      </p:sp>
      <p:pic>
        <p:nvPicPr>
          <p:cNvPr id="3" name="Picture 2">
            <a:extLst>
              <a:ext uri="{FF2B5EF4-FFF2-40B4-BE49-F238E27FC236}">
                <a16:creationId xmlns:a16="http://schemas.microsoft.com/office/drawing/2014/main" id="{E07AFC53-3837-F604-C4BF-C840C9386E82}"/>
              </a:ext>
            </a:extLst>
          </p:cNvPr>
          <p:cNvPicPr>
            <a:picLocks noChangeAspect="1"/>
          </p:cNvPicPr>
          <p:nvPr/>
        </p:nvPicPr>
        <p:blipFill>
          <a:blip r:embed="rId2"/>
          <a:stretch>
            <a:fillRect/>
          </a:stretch>
        </p:blipFill>
        <p:spPr>
          <a:xfrm>
            <a:off x="11055732" y="5234617"/>
            <a:ext cx="762979" cy="1360646"/>
          </a:xfrm>
          <a:prstGeom prst="rect">
            <a:avLst/>
          </a:prstGeom>
        </p:spPr>
      </p:pic>
      <p:sp>
        <p:nvSpPr>
          <p:cNvPr id="4" name="TextBox 3">
            <a:extLst>
              <a:ext uri="{FF2B5EF4-FFF2-40B4-BE49-F238E27FC236}">
                <a16:creationId xmlns:a16="http://schemas.microsoft.com/office/drawing/2014/main" id="{11234E3A-7C83-8107-A553-2E04382E02C6}"/>
              </a:ext>
            </a:extLst>
          </p:cNvPr>
          <p:cNvSpPr txBox="1"/>
          <p:nvPr/>
        </p:nvSpPr>
        <p:spPr>
          <a:xfrm>
            <a:off x="10145605" y="6532047"/>
            <a:ext cx="2042445" cy="307777"/>
          </a:xfrm>
          <a:prstGeom prst="rect">
            <a:avLst/>
          </a:prstGeom>
          <a:noFill/>
        </p:spPr>
        <p:txBody>
          <a:bodyPr wrap="square" rtlCol="0">
            <a:spAutoFit/>
          </a:bodyPr>
          <a:lstStyle/>
          <a:p>
            <a:r>
              <a:rPr lang="en-US" sz="1400" dirty="0"/>
              <a:t>Helaina Huneault, RDN </a:t>
            </a:r>
          </a:p>
        </p:txBody>
      </p:sp>
    </p:spTree>
    <p:extLst>
      <p:ext uri="{BB962C8B-B14F-4D97-AF65-F5344CB8AC3E}">
        <p14:creationId xmlns:p14="http://schemas.microsoft.com/office/powerpoint/2010/main" val="3668496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DB5B2-624A-9A8A-0567-D267643E9631}"/>
              </a:ext>
            </a:extLst>
          </p:cNvPr>
          <p:cNvSpPr>
            <a:spLocks noGrp="1"/>
          </p:cNvSpPr>
          <p:nvPr>
            <p:ph type="title"/>
          </p:nvPr>
        </p:nvSpPr>
        <p:spPr/>
        <p:txBody>
          <a:bodyPr/>
          <a:lstStyle/>
          <a:p>
            <a:r>
              <a:rPr lang="en-US" dirty="0"/>
              <a:t>Metabolomics Workflows </a:t>
            </a:r>
          </a:p>
        </p:txBody>
      </p:sp>
      <p:pic>
        <p:nvPicPr>
          <p:cNvPr id="4" name="Content Placeholder 3">
            <a:extLst>
              <a:ext uri="{FF2B5EF4-FFF2-40B4-BE49-F238E27FC236}">
                <a16:creationId xmlns:a16="http://schemas.microsoft.com/office/drawing/2014/main" id="{45F83EDE-0246-82F5-96C4-9BAE7F9E0813}"/>
              </a:ext>
            </a:extLst>
          </p:cNvPr>
          <p:cNvPicPr>
            <a:picLocks noGrp="1" noChangeAspect="1"/>
          </p:cNvPicPr>
          <p:nvPr>
            <p:ph idx="1"/>
          </p:nvPr>
        </p:nvPicPr>
        <p:blipFill>
          <a:blip r:embed="rId2"/>
          <a:stretch>
            <a:fillRect/>
          </a:stretch>
        </p:blipFill>
        <p:spPr>
          <a:xfrm>
            <a:off x="838200" y="1833866"/>
            <a:ext cx="10515600" cy="3733278"/>
          </a:xfrm>
          <a:prstGeom prst="rect">
            <a:avLst/>
          </a:prstGeom>
        </p:spPr>
      </p:pic>
    </p:spTree>
    <p:extLst>
      <p:ext uri="{BB962C8B-B14F-4D97-AF65-F5344CB8AC3E}">
        <p14:creationId xmlns:p14="http://schemas.microsoft.com/office/powerpoint/2010/main" val="1201317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7F357-9AC4-3DDA-E9EE-0208CD4975DB}"/>
              </a:ext>
            </a:extLst>
          </p:cNvPr>
          <p:cNvSpPr>
            <a:spLocks noGrp="1"/>
          </p:cNvSpPr>
          <p:nvPr>
            <p:ph type="title"/>
          </p:nvPr>
        </p:nvSpPr>
        <p:spPr>
          <a:xfrm>
            <a:off x="695409" y="591970"/>
            <a:ext cx="3932237" cy="1068388"/>
          </a:xfrm>
        </p:spPr>
        <p:txBody>
          <a:bodyPr vert="horz" lIns="91440" tIns="45720" rIns="91440" bIns="45720" rtlCol="0" anchor="b">
            <a:normAutofit/>
          </a:bodyPr>
          <a:lstStyle/>
          <a:p>
            <a:r>
              <a:rPr lang="en-US" kern="1200" dirty="0">
                <a:latin typeface="+mj-lt"/>
                <a:ea typeface="+mj-ea"/>
                <a:cs typeface="+mj-cs"/>
              </a:rPr>
              <a:t>Results: </a:t>
            </a:r>
            <a:br>
              <a:rPr lang="en-US" kern="1200" dirty="0">
                <a:latin typeface="+mj-lt"/>
                <a:ea typeface="+mj-ea"/>
                <a:cs typeface="+mj-cs"/>
              </a:rPr>
            </a:br>
            <a:r>
              <a:rPr lang="en-US" kern="1200" dirty="0">
                <a:latin typeface="+mj-lt"/>
                <a:ea typeface="+mj-ea"/>
                <a:cs typeface="+mj-cs"/>
              </a:rPr>
              <a:t>ROC curve </a:t>
            </a:r>
          </a:p>
        </p:txBody>
      </p:sp>
      <p:pic>
        <p:nvPicPr>
          <p:cNvPr id="3" name="Picture 2" descr="A comparison of a graph&#10;&#10;Description automatically generated">
            <a:extLst>
              <a:ext uri="{FF2B5EF4-FFF2-40B4-BE49-F238E27FC236}">
                <a16:creationId xmlns:a16="http://schemas.microsoft.com/office/drawing/2014/main" id="{E4746A86-C854-AA55-D4B7-737A606FBAB0}"/>
              </a:ext>
            </a:extLst>
          </p:cNvPr>
          <p:cNvPicPr>
            <a:picLocks noChangeAspect="1"/>
          </p:cNvPicPr>
          <p:nvPr/>
        </p:nvPicPr>
        <p:blipFill>
          <a:blip r:embed="rId3"/>
          <a:stretch>
            <a:fillRect/>
          </a:stretch>
        </p:blipFill>
        <p:spPr>
          <a:xfrm>
            <a:off x="4772025" y="1290522"/>
            <a:ext cx="6899008" cy="3570235"/>
          </a:xfrm>
          <a:prstGeom prst="rect">
            <a:avLst/>
          </a:prstGeom>
          <a:noFill/>
        </p:spPr>
      </p:pic>
      <p:sp>
        <p:nvSpPr>
          <p:cNvPr id="9" name="TextBox 8">
            <a:extLst>
              <a:ext uri="{FF2B5EF4-FFF2-40B4-BE49-F238E27FC236}">
                <a16:creationId xmlns:a16="http://schemas.microsoft.com/office/drawing/2014/main" id="{C632EC0F-6672-42FC-28E4-497B0F713D2D}"/>
              </a:ext>
            </a:extLst>
          </p:cNvPr>
          <p:cNvSpPr txBox="1"/>
          <p:nvPr/>
        </p:nvSpPr>
        <p:spPr>
          <a:xfrm>
            <a:off x="520967" y="2161239"/>
            <a:ext cx="3932237" cy="1828800"/>
          </a:xfrm>
          <a:prstGeom prst="rect">
            <a:avLst/>
          </a:prstGeom>
        </p:spPr>
        <p:txBody>
          <a:bodyPr vert="horz" lIns="91440" tIns="45720" rIns="91440" bIns="45720" rtlCol="0">
            <a:normAutofit/>
          </a:bodyPr>
          <a:lstStyle/>
          <a:p>
            <a:pPr defTabSz="914400">
              <a:lnSpc>
                <a:spcPct val="90000"/>
              </a:lnSpc>
              <a:spcBef>
                <a:spcPts val="1000"/>
              </a:spcBef>
              <a:spcAft>
                <a:spcPts val="600"/>
              </a:spcAft>
              <a:buClr>
                <a:schemeClr val="accent2"/>
              </a:buClr>
              <a:buSzPct val="92000"/>
            </a:pPr>
            <a:r>
              <a:rPr lang="en-US" sz="1600" kern="1200" dirty="0">
                <a:latin typeface="+mn-lt"/>
                <a:ea typeface="+mn-ea"/>
                <a:cs typeface="+mn-cs"/>
              </a:rPr>
              <a:t>After further development, this panel could be used as a screening tool for identifying high risk for MASLD in children and adolescents using HRM &amp; clinical phenotype data combined with machine learning algorithms </a:t>
            </a:r>
          </a:p>
        </p:txBody>
      </p:sp>
    </p:spTree>
    <p:extLst>
      <p:ext uri="{BB962C8B-B14F-4D97-AF65-F5344CB8AC3E}">
        <p14:creationId xmlns:p14="http://schemas.microsoft.com/office/powerpoint/2010/main" val="3355275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rtlCol="0">
            <a:normAutofit/>
          </a:bodyPr>
          <a:lstStyle/>
          <a:p>
            <a:pPr eaLnBrk="1" fontAlgn="auto" hangingPunct="1">
              <a:spcAft>
                <a:spcPts val="0"/>
              </a:spcAft>
              <a:defRPr/>
            </a:pPr>
            <a:r>
              <a:rPr lang="en-US" i="1" dirty="0"/>
              <a:t>Thank you!</a:t>
            </a:r>
          </a:p>
        </p:txBody>
      </p:sp>
      <p:sp>
        <p:nvSpPr>
          <p:cNvPr id="161795" name="Rectangle 3"/>
          <p:cNvSpPr>
            <a:spLocks noGrp="1" noChangeArrowheads="1"/>
          </p:cNvSpPr>
          <p:nvPr>
            <p:ph sz="half" idx="4294967295"/>
          </p:nvPr>
        </p:nvSpPr>
        <p:spPr>
          <a:xfrm>
            <a:off x="511816" y="1366063"/>
            <a:ext cx="2261503" cy="2111207"/>
          </a:xfrm>
        </p:spPr>
        <p:txBody>
          <a:bodyPr rtlCol="0">
            <a:noAutofit/>
          </a:bodyPr>
          <a:lstStyle/>
          <a:p>
            <a:pPr eaLnBrk="1" fontAlgn="auto" hangingPunct="1">
              <a:lnSpc>
                <a:spcPct val="100000"/>
              </a:lnSpc>
              <a:spcAft>
                <a:spcPts val="0"/>
              </a:spcAft>
              <a:buNone/>
              <a:defRPr/>
            </a:pPr>
            <a:r>
              <a:rPr lang="en-US" sz="1050" u="sng" dirty="0">
                <a:latin typeface="Abadi" panose="020B0604020104020204" pitchFamily="34" charset="0"/>
              </a:rPr>
              <a:t>Mentors and Collaborators</a:t>
            </a:r>
          </a:p>
          <a:p>
            <a:pPr eaLnBrk="1" fontAlgn="auto" hangingPunct="1">
              <a:lnSpc>
                <a:spcPct val="100000"/>
              </a:lnSpc>
              <a:spcAft>
                <a:spcPts val="0"/>
              </a:spcAft>
              <a:buNone/>
              <a:defRPr/>
            </a:pPr>
            <a:r>
              <a:rPr lang="en-US" sz="1050" dirty="0">
                <a:latin typeface="Abadi" panose="020B0604020104020204" pitchFamily="34" charset="0"/>
              </a:rPr>
              <a:t>	Craig McClain (UofL), Ren</a:t>
            </a:r>
            <a:r>
              <a:rPr lang="en-US" sz="1050" dirty="0">
                <a:latin typeface="Abadi" panose="020B0604020104020204" pitchFamily="34" charset="0"/>
                <a:cs typeface="Arial" charset="0"/>
              </a:rPr>
              <a:t>é</a:t>
            </a:r>
            <a:r>
              <a:rPr lang="en-US" sz="1050" dirty="0">
                <a:latin typeface="Abadi" panose="020B0604020104020204" pitchFamily="34" charset="0"/>
              </a:rPr>
              <a:t> Romero, MD, Dean Jones, PhD, William Dietz, MD, John Barnard, MD, Gary Miller, PhD, Diego Martin, MD, Jean Welsh, RN, MPH, PhD, Sonia Caprio, MD (Yale), Nicola Santoro, MD (KUMC), Carmen Marsit, PhD, Jeff Schwimmer, MD (UCSD), Melanie Cree, MD, PhD </a:t>
            </a:r>
          </a:p>
        </p:txBody>
      </p:sp>
      <p:sp>
        <p:nvSpPr>
          <p:cNvPr id="161796" name="Rectangle 4"/>
          <p:cNvSpPr>
            <a:spLocks noGrp="1" noChangeArrowheads="1"/>
          </p:cNvSpPr>
          <p:nvPr>
            <p:ph sz="half" idx="4294967295"/>
          </p:nvPr>
        </p:nvSpPr>
        <p:spPr>
          <a:xfrm>
            <a:off x="5691509" y="1385088"/>
            <a:ext cx="4281404" cy="1281740"/>
          </a:xfrm>
        </p:spPr>
        <p:txBody>
          <a:bodyPr rtlCol="0">
            <a:noAutofit/>
          </a:bodyPr>
          <a:lstStyle/>
          <a:p>
            <a:pPr marL="533400" indent="-533400" eaLnBrk="1" fontAlgn="auto" hangingPunct="1">
              <a:spcAft>
                <a:spcPts val="0"/>
              </a:spcAft>
              <a:buNone/>
              <a:tabLst>
                <a:tab pos="688975" algn="l"/>
                <a:tab pos="1377950" algn="l"/>
              </a:tabLst>
              <a:defRPr/>
            </a:pPr>
            <a:r>
              <a:rPr lang="en-US" sz="1100" u="sng" dirty="0">
                <a:latin typeface="Abadi" panose="020B0604020104020204" pitchFamily="34" charset="0"/>
              </a:rPr>
              <a:t>Support/Grants</a:t>
            </a:r>
          </a:p>
          <a:p>
            <a:pPr marL="533400" indent="-533400" eaLnBrk="1" fontAlgn="auto" hangingPunct="1">
              <a:lnSpc>
                <a:spcPct val="100000"/>
              </a:lnSpc>
              <a:spcAft>
                <a:spcPts val="0"/>
              </a:spcAft>
              <a:buNone/>
              <a:tabLst>
                <a:tab pos="688975" algn="l"/>
                <a:tab pos="1377950" algn="l"/>
              </a:tabLst>
              <a:defRPr/>
            </a:pPr>
            <a:r>
              <a:rPr lang="en-US" sz="1100" dirty="0">
                <a:latin typeface="Abadi" panose="020B0604020104020204" pitchFamily="34" charset="0"/>
              </a:rPr>
              <a:t>NIH NIDDK, NIEHS, NICHD and NINR, Emory University (Atlanta) CTSA, The Obesity Society, Woodruff Fund, CDHNF/Nestle Nutrition Award, American Heart Association, Nutrition Science Initiative, Bristol Myers Squibb, Resonance Health, Sonic </a:t>
            </a:r>
            <a:r>
              <a:rPr lang="en-US" sz="1100" dirty="0" err="1">
                <a:latin typeface="Abadi" panose="020B0604020104020204" pitchFamily="34" charset="0"/>
              </a:rPr>
              <a:t>Incytes</a:t>
            </a:r>
            <a:r>
              <a:rPr lang="en-US" sz="1100" dirty="0">
                <a:latin typeface="Abadi" panose="020B0604020104020204" pitchFamily="34" charset="0"/>
              </a:rPr>
              <a:t>, Dexcom</a:t>
            </a:r>
          </a:p>
          <a:p>
            <a:pPr marL="533400" indent="-533400" eaLnBrk="1" fontAlgn="auto" hangingPunct="1">
              <a:spcAft>
                <a:spcPts val="0"/>
              </a:spcAft>
              <a:buNone/>
              <a:tabLst>
                <a:tab pos="688975" algn="l"/>
                <a:tab pos="1377950" algn="l"/>
              </a:tabLst>
              <a:defRPr/>
            </a:pPr>
            <a:endParaRPr lang="en-US" sz="1100" dirty="0">
              <a:latin typeface="Abadi" panose="020B0604020104020204" pitchFamily="34" charset="0"/>
            </a:endParaRPr>
          </a:p>
        </p:txBody>
      </p:sp>
      <p:sp>
        <p:nvSpPr>
          <p:cNvPr id="61445" name="Text Box 6"/>
          <p:cNvSpPr txBox="1">
            <a:spLocks noChangeArrowheads="1"/>
          </p:cNvSpPr>
          <p:nvPr/>
        </p:nvSpPr>
        <p:spPr bwMode="auto">
          <a:xfrm>
            <a:off x="2948110" y="1366063"/>
            <a:ext cx="2568608"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100" u="sng" dirty="0">
                <a:latin typeface="Abadi" panose="020B0604020104020204" pitchFamily="34" charset="0"/>
              </a:rPr>
              <a:t>Research Team and Mentees</a:t>
            </a:r>
            <a:r>
              <a:rPr lang="en-US" altLang="en-US" sz="1100" dirty="0">
                <a:latin typeface="Abadi" panose="020B0604020104020204" pitchFamily="34" charset="0"/>
              </a:rPr>
              <a:t>: </a:t>
            </a:r>
          </a:p>
          <a:p>
            <a:pPr eaLnBrk="1" hangingPunct="1">
              <a:spcBef>
                <a:spcPct val="50000"/>
              </a:spcBef>
              <a:buFontTx/>
              <a:buNone/>
            </a:pPr>
            <a:r>
              <a:rPr lang="en-US" altLang="en-US" sz="1100" dirty="0">
                <a:latin typeface="Abadi" panose="020B0604020104020204" pitchFamily="34" charset="0"/>
              </a:rPr>
              <a:t>Rebecca Cleeton, MPH, Jessica Cruz, MD, Albert Hernandez, Hayley Braun, Maria Cordero, Jennifer Frediani, PhD, Ran Jin, PhD, Juna Konomi, PhD, Catherine Cioffi, RD, PhD, Ahlia Sekkarie PhD, Sarah Faasse, MD, Eduardo Castillo, MD, Elizabeth Sinclair, MD, Julia </a:t>
            </a:r>
            <a:r>
              <a:rPr lang="en-US" altLang="en-US" sz="1100" dirty="0" err="1">
                <a:latin typeface="Abadi" panose="020B0604020104020204" pitchFamily="34" charset="0"/>
              </a:rPr>
              <a:t>Tisheh</a:t>
            </a:r>
            <a:r>
              <a:rPr lang="en-US" altLang="en-US" sz="1100" dirty="0">
                <a:latin typeface="Abadi" panose="020B0604020104020204" pitchFamily="34" charset="0"/>
              </a:rPr>
              <a:t>, </a:t>
            </a:r>
            <a:r>
              <a:rPr lang="en-US" altLang="en-US" sz="1100" dirty="0" err="1">
                <a:latin typeface="Abadi" panose="020B0604020104020204" pitchFamily="34" charset="0"/>
              </a:rPr>
              <a:t>Risha</a:t>
            </a:r>
            <a:r>
              <a:rPr lang="en-US" altLang="en-US" sz="1100" dirty="0">
                <a:latin typeface="Abadi" panose="020B0604020104020204" pitchFamily="34" charset="0"/>
              </a:rPr>
              <a:t> Nayee, Carmen Garcia, Karla DeSantos RD, Helaina </a:t>
            </a:r>
            <a:r>
              <a:rPr lang="en-US" altLang="en-US" sz="1100" dirty="0" err="1">
                <a:latin typeface="Abadi" panose="020B0604020104020204" pitchFamily="34" charset="0"/>
              </a:rPr>
              <a:t>Hunealt</a:t>
            </a:r>
            <a:r>
              <a:rPr lang="en-US" altLang="en-US" sz="1100" dirty="0">
                <a:latin typeface="Abadi" panose="020B0604020104020204" pitchFamily="34" charset="0"/>
              </a:rPr>
              <a:t>, RD, Irene Pyo, Lucia Ramirez, RD, Jorge Garro, Claudia Yaranga, Lilliana Aguayo, PhD, Kelsey Chatman, MD</a:t>
            </a:r>
          </a:p>
          <a:p>
            <a:pPr eaLnBrk="1" hangingPunct="1">
              <a:spcBef>
                <a:spcPct val="50000"/>
              </a:spcBef>
              <a:buFontTx/>
              <a:buNone/>
            </a:pPr>
            <a:endParaRPr lang="en-US" altLang="en-US" sz="1100" dirty="0">
              <a:latin typeface="Abadi" panose="020B0604020104020204" pitchFamily="34" charset="0"/>
            </a:endParaRPr>
          </a:p>
        </p:txBody>
      </p:sp>
      <p:pic>
        <p:nvPicPr>
          <p:cNvPr id="2" name="Picture 1"/>
          <p:cNvPicPr>
            <a:picLocks noChangeAspect="1"/>
          </p:cNvPicPr>
          <p:nvPr/>
        </p:nvPicPr>
        <p:blipFill>
          <a:blip r:embed="rId3"/>
          <a:stretch>
            <a:fillRect/>
          </a:stretch>
        </p:blipFill>
        <p:spPr>
          <a:xfrm>
            <a:off x="315969" y="3932383"/>
            <a:ext cx="3086002" cy="169026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2710" y="3967593"/>
            <a:ext cx="2547848" cy="1690263"/>
          </a:xfrm>
          <a:prstGeom prst="roundRect">
            <a:avLst/>
          </a:prstGeom>
          <a:ln w="28575">
            <a:solidFill>
              <a:schemeClr val="tx1"/>
            </a:solidFill>
          </a:ln>
        </p:spPr>
      </p:pic>
      <p:pic>
        <p:nvPicPr>
          <p:cNvPr id="4" name="Picture 3" descr="A group of people posing for a photo&#10;&#10;Description automatically generated">
            <a:extLst>
              <a:ext uri="{FF2B5EF4-FFF2-40B4-BE49-F238E27FC236}">
                <a16:creationId xmlns:a16="http://schemas.microsoft.com/office/drawing/2014/main" id="{072C1ED8-396C-4E8D-8D86-95B7C806A2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8611" y="3942993"/>
            <a:ext cx="2362200" cy="1714863"/>
          </a:xfrm>
          <a:prstGeom prst="roundRect">
            <a:avLst/>
          </a:prstGeom>
          <a:ln w="25400">
            <a:solidFill>
              <a:schemeClr val="tx1"/>
            </a:solidFill>
          </a:ln>
        </p:spPr>
      </p:pic>
      <p:pic>
        <p:nvPicPr>
          <p:cNvPr id="5" name="Picture 4" descr="A group of people posing for a photo">
            <a:extLst>
              <a:ext uri="{FF2B5EF4-FFF2-40B4-BE49-F238E27FC236}">
                <a16:creationId xmlns:a16="http://schemas.microsoft.com/office/drawing/2014/main" id="{5C598A2D-2003-387B-097C-8723CC171152}"/>
              </a:ext>
            </a:extLst>
          </p:cNvPr>
          <p:cNvPicPr>
            <a:picLocks noChangeAspect="1"/>
          </p:cNvPicPr>
          <p:nvPr/>
        </p:nvPicPr>
        <p:blipFill rotWithShape="1">
          <a:blip r:embed="rId6"/>
          <a:srcRect l="2549" t="17523"/>
          <a:stretch/>
        </p:blipFill>
        <p:spPr>
          <a:xfrm>
            <a:off x="7842619" y="2714954"/>
            <a:ext cx="3913327" cy="2208009"/>
          </a:xfrm>
          <a:prstGeom prst="roundRect">
            <a:avLst/>
          </a:prstGeom>
          <a:ln w="38100">
            <a:solidFill>
              <a:schemeClr val="tx1"/>
            </a:solidFill>
          </a:ln>
        </p:spPr>
      </p:pic>
    </p:spTree>
    <p:extLst>
      <p:ext uri="{BB962C8B-B14F-4D97-AF65-F5344CB8AC3E}">
        <p14:creationId xmlns:p14="http://schemas.microsoft.com/office/powerpoint/2010/main" val="4010329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274" y="341120"/>
            <a:ext cx="5129200" cy="1143000"/>
          </a:xfrm>
        </p:spPr>
        <p:txBody>
          <a:bodyPr>
            <a:normAutofit/>
          </a:bodyPr>
          <a:lstStyle/>
          <a:p>
            <a:r>
              <a:rPr lang="en-US" sz="3600" dirty="0"/>
              <a:t>Disclosures</a:t>
            </a:r>
          </a:p>
        </p:txBody>
      </p:sp>
      <p:sp>
        <p:nvSpPr>
          <p:cNvPr id="3" name="Content Placeholder 2"/>
          <p:cNvSpPr>
            <a:spLocks noGrp="1"/>
          </p:cNvSpPr>
          <p:nvPr>
            <p:ph idx="1"/>
          </p:nvPr>
        </p:nvSpPr>
        <p:spPr>
          <a:xfrm>
            <a:off x="761500" y="1185611"/>
            <a:ext cx="7971502" cy="3328572"/>
          </a:xfrm>
        </p:spPr>
        <p:txBody>
          <a:bodyPr>
            <a:noAutofit/>
          </a:bodyPr>
          <a:lstStyle/>
          <a:p>
            <a:r>
              <a:rPr lang="en-US" u="sng" dirty="0"/>
              <a:t>Research Funding</a:t>
            </a:r>
          </a:p>
          <a:p>
            <a:pPr lvl="1"/>
            <a:r>
              <a:rPr lang="en-US" sz="1800" dirty="0"/>
              <a:t>NIH – NINR, NIDDK </a:t>
            </a:r>
          </a:p>
          <a:p>
            <a:pPr lvl="1"/>
            <a:r>
              <a:rPr lang="en-US" sz="1800" dirty="0"/>
              <a:t>Target Real World Solutions</a:t>
            </a:r>
          </a:p>
          <a:p>
            <a:pPr lvl="1"/>
            <a:r>
              <a:rPr lang="en-US" sz="1800" dirty="0"/>
              <a:t>Quest </a:t>
            </a:r>
          </a:p>
          <a:p>
            <a:pPr lvl="1"/>
            <a:r>
              <a:rPr lang="en-US" sz="1800" dirty="0"/>
              <a:t>Sonic </a:t>
            </a:r>
            <a:r>
              <a:rPr lang="en-US" sz="1800" dirty="0" err="1"/>
              <a:t>Incytes</a:t>
            </a:r>
            <a:endParaRPr lang="en-US" sz="1800" dirty="0"/>
          </a:p>
          <a:p>
            <a:r>
              <a:rPr lang="en-US" u="sng" dirty="0"/>
              <a:t>Consulting</a:t>
            </a:r>
          </a:p>
          <a:p>
            <a:pPr lvl="1"/>
            <a:r>
              <a:rPr lang="en-US" sz="1800" dirty="0"/>
              <a:t>Boehringer Ingelheim</a:t>
            </a:r>
          </a:p>
          <a:p>
            <a:pPr lvl="1"/>
            <a:r>
              <a:rPr lang="en-US" sz="1800" dirty="0"/>
              <a:t>Bristol Myers Squibb</a:t>
            </a:r>
          </a:p>
          <a:p>
            <a:pPr lvl="1"/>
            <a:r>
              <a:rPr lang="en-US" sz="1800" dirty="0"/>
              <a:t>Novo Nordisk</a:t>
            </a:r>
          </a:p>
          <a:p>
            <a:pPr lvl="1"/>
            <a:r>
              <a:rPr lang="en-US" sz="1800" dirty="0" err="1"/>
              <a:t>Prosciento</a:t>
            </a:r>
            <a:endParaRPr lang="en-US" sz="1800" dirty="0"/>
          </a:p>
          <a:p>
            <a:pPr lvl="1"/>
            <a:r>
              <a:rPr lang="en-US" sz="1800" dirty="0"/>
              <a:t>Intercept </a:t>
            </a:r>
          </a:p>
          <a:p>
            <a:pPr lvl="1"/>
            <a:r>
              <a:rPr lang="en-US" sz="1800" dirty="0" err="1"/>
              <a:t>Thiogenesis</a:t>
            </a:r>
            <a:endParaRPr lang="en-US" sz="1800" dirty="0"/>
          </a:p>
          <a:p>
            <a:pPr lvl="1"/>
            <a:endParaRPr lang="en-US" sz="1800" dirty="0"/>
          </a:p>
        </p:txBody>
      </p:sp>
    </p:spTree>
    <p:extLst>
      <p:ext uri="{BB962C8B-B14F-4D97-AF65-F5344CB8AC3E}">
        <p14:creationId xmlns:p14="http://schemas.microsoft.com/office/powerpoint/2010/main" val="2342248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648114" y="1143000"/>
            <a:ext cx="5901069" cy="4572000"/>
          </a:xfrm>
          <a:prstGeom prst="rect">
            <a:avLst/>
          </a:prstGeom>
        </p:spPr>
      </p:pic>
      <p:sp>
        <p:nvSpPr>
          <p:cNvPr id="6" name="TextBox 5"/>
          <p:cNvSpPr txBox="1"/>
          <p:nvPr/>
        </p:nvSpPr>
        <p:spPr>
          <a:xfrm>
            <a:off x="8029074" y="5442270"/>
            <a:ext cx="2479370" cy="230832"/>
          </a:xfrm>
          <a:prstGeom prst="rect">
            <a:avLst/>
          </a:prstGeom>
          <a:noFill/>
        </p:spPr>
        <p:txBody>
          <a:bodyPr wrap="square" rtlCol="0">
            <a:spAutoFit/>
          </a:bodyPr>
          <a:lstStyle/>
          <a:p>
            <a:r>
              <a:rPr lang="en-US" sz="900" dirty="0">
                <a:latin typeface="Franklin Gothic Book"/>
              </a:rPr>
              <a:t>Mayo Foundation for Education and Research </a:t>
            </a:r>
          </a:p>
        </p:txBody>
      </p:sp>
      <p:sp>
        <p:nvSpPr>
          <p:cNvPr id="7" name="Down Arrow 6"/>
          <p:cNvSpPr/>
          <p:nvPr/>
        </p:nvSpPr>
        <p:spPr>
          <a:xfrm rot="3390244">
            <a:off x="8216176" y="1379994"/>
            <a:ext cx="951098" cy="1414315"/>
          </a:xfrm>
          <a:prstGeom prst="downArrow">
            <a:avLst/>
          </a:prstGeom>
          <a:solidFill>
            <a:srgbClr val="2B7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620B2D-4D52-48D7-FD3F-D201EED7060B}"/>
              </a:ext>
            </a:extLst>
          </p:cNvPr>
          <p:cNvSpPr>
            <a:spLocks noGrp="1"/>
          </p:cNvSpPr>
          <p:nvPr>
            <p:ph type="title"/>
          </p:nvPr>
        </p:nvSpPr>
        <p:spPr>
          <a:xfrm>
            <a:off x="207818" y="184307"/>
            <a:ext cx="11776364" cy="763550"/>
          </a:xfrm>
        </p:spPr>
        <p:txBody>
          <a:bodyPr>
            <a:normAutofit fontScale="90000"/>
          </a:bodyPr>
          <a:lstStyle/>
          <a:p>
            <a:pPr algn="ctr"/>
            <a:r>
              <a:rPr lang="en-US" sz="3200" dirty="0"/>
              <a:t>What is MASLD (Formerly Known as NAFLD)?</a:t>
            </a:r>
            <a:br>
              <a:rPr lang="en-US" sz="3200" dirty="0"/>
            </a:br>
            <a:r>
              <a:rPr lang="en-US" sz="3200" b="1" dirty="0"/>
              <a:t>M</a:t>
            </a:r>
            <a:r>
              <a:rPr lang="en-US" sz="3200" dirty="0"/>
              <a:t>etabolic Dysfunction-</a:t>
            </a:r>
            <a:r>
              <a:rPr lang="en-US" sz="3200" b="1" dirty="0"/>
              <a:t>A</a:t>
            </a:r>
            <a:r>
              <a:rPr lang="en-US" sz="3200" dirty="0"/>
              <a:t>ssociated </a:t>
            </a:r>
            <a:r>
              <a:rPr lang="en-US" sz="3200" b="1" dirty="0" err="1"/>
              <a:t>S</a:t>
            </a:r>
            <a:r>
              <a:rPr lang="en-US" sz="3200" dirty="0" err="1"/>
              <a:t>teatotic</a:t>
            </a:r>
            <a:r>
              <a:rPr lang="en-US" sz="3200" dirty="0"/>
              <a:t> </a:t>
            </a:r>
            <a:r>
              <a:rPr lang="en-US" sz="3200" b="1" dirty="0"/>
              <a:t>L</a:t>
            </a:r>
            <a:r>
              <a:rPr lang="en-US" sz="3200" dirty="0"/>
              <a:t>iver </a:t>
            </a:r>
            <a:r>
              <a:rPr lang="en-US" sz="3200" b="1" dirty="0"/>
              <a:t>D</a:t>
            </a:r>
            <a:r>
              <a:rPr lang="en-US" sz="3200" dirty="0"/>
              <a:t>isease  </a:t>
            </a:r>
          </a:p>
        </p:txBody>
      </p:sp>
      <p:sp>
        <p:nvSpPr>
          <p:cNvPr id="3" name="TextBox 2">
            <a:extLst>
              <a:ext uri="{FF2B5EF4-FFF2-40B4-BE49-F238E27FC236}">
                <a16:creationId xmlns:a16="http://schemas.microsoft.com/office/drawing/2014/main" id="{C2293011-A34D-3959-AC7D-A83D448CED0D}"/>
              </a:ext>
            </a:extLst>
          </p:cNvPr>
          <p:cNvSpPr txBox="1"/>
          <p:nvPr/>
        </p:nvSpPr>
        <p:spPr>
          <a:xfrm>
            <a:off x="4841475" y="1266675"/>
            <a:ext cx="2286000" cy="369332"/>
          </a:xfrm>
          <a:prstGeom prst="rect">
            <a:avLst/>
          </a:prstGeom>
          <a:solidFill>
            <a:schemeClr val="bg1"/>
          </a:solidFill>
        </p:spPr>
        <p:txBody>
          <a:bodyPr wrap="square" rtlCol="0">
            <a:spAutoFit/>
          </a:bodyPr>
          <a:lstStyle/>
          <a:p>
            <a:r>
              <a:rPr lang="en-US" sz="1600" dirty="0" err="1">
                <a:latin typeface="+mj-lt"/>
              </a:rPr>
              <a:t>Steatotic</a:t>
            </a:r>
            <a:r>
              <a:rPr lang="en-US" dirty="0">
                <a:latin typeface="+mj-lt"/>
              </a:rPr>
              <a:t> liver</a:t>
            </a:r>
          </a:p>
        </p:txBody>
      </p:sp>
    </p:spTree>
    <p:extLst>
      <p:ext uri="{BB962C8B-B14F-4D97-AF65-F5344CB8AC3E}">
        <p14:creationId xmlns:p14="http://schemas.microsoft.com/office/powerpoint/2010/main" val="49195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EFBD-4E7D-47B3-1B1B-0BB6F427A89B}"/>
              </a:ext>
            </a:extLst>
          </p:cNvPr>
          <p:cNvSpPr>
            <a:spLocks noGrp="1"/>
          </p:cNvSpPr>
          <p:nvPr>
            <p:ph type="title"/>
          </p:nvPr>
        </p:nvSpPr>
        <p:spPr>
          <a:xfrm>
            <a:off x="920219" y="143974"/>
            <a:ext cx="11029616" cy="1013800"/>
          </a:xfrm>
        </p:spPr>
        <p:txBody>
          <a:bodyPr>
            <a:normAutofit fontScale="90000"/>
          </a:bodyPr>
          <a:lstStyle/>
          <a:p>
            <a:r>
              <a:rPr lang="en-US" dirty="0"/>
              <a:t>New Nomenclature = </a:t>
            </a:r>
            <a:r>
              <a:rPr lang="en-US" dirty="0" err="1"/>
              <a:t>Steatotic</a:t>
            </a:r>
            <a:r>
              <a:rPr lang="en-US" dirty="0"/>
              <a:t> liver disease </a:t>
            </a:r>
          </a:p>
        </p:txBody>
      </p:sp>
      <p:pic>
        <p:nvPicPr>
          <p:cNvPr id="5" name="Content Placeholder 4">
            <a:extLst>
              <a:ext uri="{FF2B5EF4-FFF2-40B4-BE49-F238E27FC236}">
                <a16:creationId xmlns:a16="http://schemas.microsoft.com/office/drawing/2014/main" id="{113436C6-183C-26B5-31E8-7C2B593B9127}"/>
              </a:ext>
            </a:extLst>
          </p:cNvPr>
          <p:cNvPicPr>
            <a:picLocks noGrp="1" noChangeAspect="1"/>
          </p:cNvPicPr>
          <p:nvPr>
            <p:ph idx="1"/>
          </p:nvPr>
        </p:nvPicPr>
        <p:blipFill>
          <a:blip r:embed="rId2"/>
          <a:stretch>
            <a:fillRect/>
          </a:stretch>
        </p:blipFill>
        <p:spPr>
          <a:xfrm>
            <a:off x="1193016" y="1247774"/>
            <a:ext cx="5885180" cy="3678238"/>
          </a:xfrm>
        </p:spPr>
      </p:pic>
      <p:sp>
        <p:nvSpPr>
          <p:cNvPr id="6" name="TextBox 5">
            <a:extLst>
              <a:ext uri="{FF2B5EF4-FFF2-40B4-BE49-F238E27FC236}">
                <a16:creationId xmlns:a16="http://schemas.microsoft.com/office/drawing/2014/main" id="{AC3B5D57-B7A3-7B28-D4D2-FDC6C6710878}"/>
              </a:ext>
            </a:extLst>
          </p:cNvPr>
          <p:cNvSpPr txBox="1"/>
          <p:nvPr/>
        </p:nvSpPr>
        <p:spPr>
          <a:xfrm>
            <a:off x="1557043" y="5240894"/>
            <a:ext cx="8201320" cy="369332"/>
          </a:xfrm>
          <a:prstGeom prst="rect">
            <a:avLst/>
          </a:prstGeom>
          <a:noFill/>
        </p:spPr>
        <p:txBody>
          <a:bodyPr wrap="square" rtlCol="0">
            <a:spAutoFit/>
          </a:bodyPr>
          <a:lstStyle/>
          <a:p>
            <a:r>
              <a:rPr lang="en-US" dirty="0"/>
              <a:t>https://www.aasld.org/new-nafld-nomenclature</a:t>
            </a:r>
          </a:p>
        </p:txBody>
      </p:sp>
      <p:sp>
        <p:nvSpPr>
          <p:cNvPr id="7" name="Speech Bubble: Oval 6">
            <a:extLst>
              <a:ext uri="{FF2B5EF4-FFF2-40B4-BE49-F238E27FC236}">
                <a16:creationId xmlns:a16="http://schemas.microsoft.com/office/drawing/2014/main" id="{DA9EC7C7-C56B-A6D0-EC57-66282CDA8FDA}"/>
              </a:ext>
            </a:extLst>
          </p:cNvPr>
          <p:cNvSpPr/>
          <p:nvPr/>
        </p:nvSpPr>
        <p:spPr>
          <a:xfrm>
            <a:off x="5806633" y="2254119"/>
            <a:ext cx="6385367" cy="1427544"/>
          </a:xfrm>
          <a:prstGeom prst="wedgeEllipseCallout">
            <a:avLst>
              <a:gd name="adj1" fmla="val -78840"/>
              <a:gd name="adj2" fmla="val 791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MASLD, formerly known as NAFLD, is the most common chronic liver disease around the world…</a:t>
            </a:r>
          </a:p>
        </p:txBody>
      </p:sp>
    </p:spTree>
    <p:extLst>
      <p:ext uri="{BB962C8B-B14F-4D97-AF65-F5344CB8AC3E}">
        <p14:creationId xmlns:p14="http://schemas.microsoft.com/office/powerpoint/2010/main" val="57765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1193756" y="168755"/>
            <a:ext cx="9875520" cy="890587"/>
          </a:xfrm>
        </p:spPr>
        <p:txBody>
          <a:bodyPr/>
          <a:lstStyle/>
          <a:p>
            <a:pPr algn="ctr"/>
            <a:r>
              <a:rPr lang="en-US" dirty="0"/>
              <a:t>Spectrum of MASLD in Children</a:t>
            </a:r>
          </a:p>
        </p:txBody>
      </p:sp>
      <p:sp>
        <p:nvSpPr>
          <p:cNvPr id="134151" name="AutoShape 7"/>
          <p:cNvSpPr>
            <a:spLocks noChangeArrowheads="1"/>
          </p:cNvSpPr>
          <p:nvPr/>
        </p:nvSpPr>
        <p:spPr bwMode="auto">
          <a:xfrm>
            <a:off x="3353673" y="1362605"/>
            <a:ext cx="858897" cy="533400"/>
          </a:xfrm>
          <a:prstGeom prst="rightArrow">
            <a:avLst>
              <a:gd name="adj1" fmla="val 50000"/>
              <a:gd name="adj2" fmla="val 32143"/>
            </a:avLst>
          </a:prstGeom>
          <a:solidFill>
            <a:schemeClr val="hlink"/>
          </a:solidFill>
          <a:ln w="9525">
            <a:solidFill>
              <a:schemeClr val="tx1"/>
            </a:solidFill>
            <a:miter lim="800000"/>
            <a:headEnd/>
            <a:tailEnd/>
          </a:ln>
          <a:effectLst/>
        </p:spPr>
        <p:txBody>
          <a:bodyPr wrap="none" anchor="ctr"/>
          <a:lstStyle/>
          <a:p>
            <a:endParaRPr lang="en-US" sz="2160"/>
          </a:p>
        </p:txBody>
      </p:sp>
      <p:grpSp>
        <p:nvGrpSpPr>
          <p:cNvPr id="7" name="Group 6"/>
          <p:cNvGrpSpPr/>
          <p:nvPr/>
        </p:nvGrpSpPr>
        <p:grpSpPr>
          <a:xfrm>
            <a:off x="7675119" y="1361593"/>
            <a:ext cx="4195291" cy="3891710"/>
            <a:chOff x="5349240" y="1589180"/>
            <a:chExt cx="3146468" cy="2918784"/>
          </a:xfrm>
        </p:grpSpPr>
        <p:sp>
          <p:nvSpPr>
            <p:cNvPr id="134157" name="AutoShape 13"/>
            <p:cNvSpPr>
              <a:spLocks noChangeArrowheads="1"/>
            </p:cNvSpPr>
            <p:nvPr/>
          </p:nvSpPr>
          <p:spPr bwMode="auto">
            <a:xfrm>
              <a:off x="5684033" y="1589180"/>
              <a:ext cx="668493" cy="425532"/>
            </a:xfrm>
            <a:prstGeom prst="rightArrow">
              <a:avLst>
                <a:gd name="adj1" fmla="val 50000"/>
                <a:gd name="adj2" fmla="val 32143"/>
              </a:avLst>
            </a:prstGeom>
            <a:solidFill>
              <a:schemeClr val="hlink"/>
            </a:solidFill>
            <a:ln w="9525">
              <a:solidFill>
                <a:schemeClr val="tx1"/>
              </a:solidFill>
              <a:miter lim="800000"/>
              <a:headEnd/>
              <a:tailEnd/>
            </a:ln>
            <a:effectLst/>
          </p:spPr>
          <p:txBody>
            <a:bodyPr wrap="none" anchor="ctr"/>
            <a:lstStyle/>
            <a:p>
              <a:endParaRPr lang="en-US" sz="2160"/>
            </a:p>
          </p:txBody>
        </p:sp>
        <p:sp>
          <p:nvSpPr>
            <p:cNvPr id="134158" name="Text Box 14"/>
            <p:cNvSpPr txBox="1">
              <a:spLocks noChangeArrowheads="1"/>
            </p:cNvSpPr>
            <p:nvPr/>
          </p:nvSpPr>
          <p:spPr bwMode="auto">
            <a:xfrm>
              <a:off x="5973545" y="1634207"/>
              <a:ext cx="1931201" cy="360098"/>
            </a:xfrm>
            <a:prstGeom prst="rect">
              <a:avLst/>
            </a:prstGeom>
            <a:noFill/>
            <a:ln w="9525">
              <a:noFill/>
              <a:miter lim="800000"/>
              <a:headEnd/>
              <a:tailEnd/>
            </a:ln>
            <a:effectLst/>
          </p:spPr>
          <p:txBody>
            <a:bodyPr>
              <a:spAutoFit/>
            </a:bodyPr>
            <a:lstStyle/>
            <a:p>
              <a:pPr algn="ctr" eaLnBrk="1" hangingPunct="1">
                <a:spcBef>
                  <a:spcPct val="50000"/>
                </a:spcBef>
              </a:pPr>
              <a:r>
                <a:rPr lang="en-US" sz="2520" dirty="0"/>
                <a:t>Cirrhosis</a:t>
              </a:r>
            </a:p>
          </p:txBody>
        </p:sp>
        <p:pic>
          <p:nvPicPr>
            <p:cNvPr id="134159" name="Picture 15" descr="cirrhosis in NASH"/>
            <p:cNvPicPr>
              <a:picLocks noChangeAspect="1" noChangeArrowheads="1"/>
            </p:cNvPicPr>
            <p:nvPr/>
          </p:nvPicPr>
          <p:blipFill rotWithShape="1">
            <a:blip r:embed="rId3" cstate="print"/>
            <a:srcRect l="-23701" t="5408" r="23701"/>
            <a:stretch/>
          </p:blipFill>
          <p:spPr bwMode="auto">
            <a:xfrm>
              <a:off x="5349240" y="2000723"/>
              <a:ext cx="2554818" cy="2114994"/>
            </a:xfrm>
            <a:prstGeom prst="rect">
              <a:avLst/>
            </a:prstGeom>
            <a:noFill/>
          </p:spPr>
        </p:pic>
        <p:sp>
          <p:nvSpPr>
            <p:cNvPr id="134160" name="Text Box 16"/>
            <p:cNvSpPr txBox="1">
              <a:spLocks noChangeArrowheads="1"/>
            </p:cNvSpPr>
            <p:nvPr/>
          </p:nvSpPr>
          <p:spPr bwMode="auto">
            <a:xfrm>
              <a:off x="6030641" y="4230965"/>
              <a:ext cx="2465067" cy="276999"/>
            </a:xfrm>
            <a:prstGeom prst="rect">
              <a:avLst/>
            </a:prstGeom>
            <a:noFill/>
            <a:ln w="9525">
              <a:noFill/>
              <a:miter lim="800000"/>
              <a:headEnd/>
              <a:tailEnd/>
            </a:ln>
            <a:effectLst/>
          </p:spPr>
          <p:txBody>
            <a:bodyPr>
              <a:spAutoFit/>
            </a:bodyPr>
            <a:lstStyle/>
            <a:p>
              <a:pPr eaLnBrk="1" hangingPunct="1">
                <a:spcBef>
                  <a:spcPct val="50000"/>
                </a:spcBef>
              </a:pPr>
              <a:r>
                <a:rPr lang="en-US" b="1" dirty="0"/>
                <a:t>Bridging fibrosis and MASH</a:t>
              </a:r>
            </a:p>
          </p:txBody>
        </p:sp>
      </p:grpSp>
      <p:grpSp>
        <p:nvGrpSpPr>
          <p:cNvPr id="8" name="Group 7">
            <a:extLst>
              <a:ext uri="{FF2B5EF4-FFF2-40B4-BE49-F238E27FC236}">
                <a16:creationId xmlns:a16="http://schemas.microsoft.com/office/drawing/2014/main" id="{20A44207-1B92-AFC3-4444-58828215076B}"/>
              </a:ext>
            </a:extLst>
          </p:cNvPr>
          <p:cNvGrpSpPr/>
          <p:nvPr/>
        </p:nvGrpSpPr>
        <p:grpSpPr>
          <a:xfrm>
            <a:off x="1098547" y="1413823"/>
            <a:ext cx="3511295" cy="4057444"/>
            <a:chOff x="1455157" y="2118523"/>
            <a:chExt cx="3511295" cy="4057444"/>
          </a:xfrm>
        </p:grpSpPr>
        <p:sp>
          <p:nvSpPr>
            <p:cNvPr id="134148" name="Text Box 4"/>
            <p:cNvSpPr txBox="1">
              <a:spLocks noChangeArrowheads="1"/>
            </p:cNvSpPr>
            <p:nvPr/>
          </p:nvSpPr>
          <p:spPr bwMode="auto">
            <a:xfrm>
              <a:off x="2078621" y="2118523"/>
              <a:ext cx="1531099" cy="470898"/>
            </a:xfrm>
            <a:prstGeom prst="rect">
              <a:avLst/>
            </a:prstGeom>
            <a:noFill/>
            <a:ln w="9525">
              <a:noFill/>
              <a:miter lim="800000"/>
              <a:headEnd/>
              <a:tailEnd/>
            </a:ln>
            <a:effectLst/>
          </p:spPr>
          <p:txBody>
            <a:bodyPr wrap="square" lIns="82296" tIns="41148" rIns="82296" bIns="41148">
              <a:spAutoFit/>
            </a:bodyPr>
            <a:lstStyle/>
            <a:p>
              <a:pPr eaLnBrk="1" hangingPunct="1">
                <a:spcBef>
                  <a:spcPct val="50000"/>
                </a:spcBef>
              </a:pPr>
              <a:r>
                <a:rPr lang="en-US" sz="2520" dirty="0"/>
                <a:t>Steatosis</a:t>
              </a:r>
            </a:p>
          </p:txBody>
        </p:sp>
        <p:sp>
          <p:nvSpPr>
            <p:cNvPr id="134149" name="Text Box 5"/>
            <p:cNvSpPr txBox="1">
              <a:spLocks noChangeArrowheads="1"/>
            </p:cNvSpPr>
            <p:nvPr/>
          </p:nvSpPr>
          <p:spPr bwMode="auto">
            <a:xfrm>
              <a:off x="1550366" y="5483470"/>
              <a:ext cx="2487931" cy="692497"/>
            </a:xfrm>
            <a:prstGeom prst="rect">
              <a:avLst/>
            </a:prstGeom>
            <a:noFill/>
            <a:ln w="9525">
              <a:noFill/>
              <a:miter lim="800000"/>
              <a:headEnd/>
              <a:tailEnd/>
            </a:ln>
            <a:effectLst/>
          </p:spPr>
          <p:txBody>
            <a:bodyPr lIns="82296" tIns="41148" rIns="82296" bIns="41148">
              <a:spAutoFit/>
            </a:bodyPr>
            <a:lstStyle/>
            <a:p>
              <a:pPr eaLnBrk="1" hangingPunct="1">
                <a:spcBef>
                  <a:spcPct val="50000"/>
                </a:spcBef>
              </a:pPr>
              <a:r>
                <a:rPr lang="en-US" b="1" dirty="0"/>
                <a:t>Micro- and </a:t>
              </a:r>
              <a:r>
                <a:rPr lang="en-US" b="1" dirty="0" err="1"/>
                <a:t>macrovesicular</a:t>
              </a:r>
              <a:r>
                <a:rPr lang="en-US" b="1" dirty="0"/>
                <a:t> fat</a:t>
              </a:r>
              <a:r>
                <a:rPr lang="en-US" sz="2160" b="1" dirty="0"/>
                <a:t> </a:t>
              </a:r>
            </a:p>
          </p:txBody>
        </p:sp>
        <p:pic>
          <p:nvPicPr>
            <p:cNvPr id="134161" name="Picture 17"/>
            <p:cNvPicPr>
              <a:picLocks noChangeAspect="1" noChangeArrowheads="1"/>
            </p:cNvPicPr>
            <p:nvPr/>
          </p:nvPicPr>
          <p:blipFill rotWithShape="1">
            <a:blip r:embed="rId4" cstate="print"/>
            <a:srcRect l="24708" r="-24708"/>
            <a:stretch/>
          </p:blipFill>
          <p:spPr bwMode="auto">
            <a:xfrm>
              <a:off x="1455157" y="2635351"/>
              <a:ext cx="3511295" cy="2813838"/>
            </a:xfrm>
            <a:prstGeom prst="rect">
              <a:avLst/>
            </a:prstGeom>
            <a:noFill/>
            <a:ln w="9525">
              <a:noFill/>
              <a:miter lim="800000"/>
              <a:headEnd/>
              <a:tailEnd/>
            </a:ln>
            <a:effectLst/>
          </p:spPr>
        </p:pic>
      </p:grpSp>
      <p:grpSp>
        <p:nvGrpSpPr>
          <p:cNvPr id="5" name="Group 4"/>
          <p:cNvGrpSpPr/>
          <p:nvPr/>
        </p:nvGrpSpPr>
        <p:grpSpPr>
          <a:xfrm>
            <a:off x="4419657" y="1071806"/>
            <a:ext cx="4035293" cy="4411664"/>
            <a:chOff x="3172968" y="1332312"/>
            <a:chExt cx="3026470" cy="3308747"/>
          </a:xfrm>
        </p:grpSpPr>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7313" t="12919" r="43662" b="43745"/>
            <a:stretch/>
          </p:blipFill>
          <p:spPr>
            <a:xfrm>
              <a:off x="3172968" y="1968827"/>
              <a:ext cx="2633472" cy="2139696"/>
            </a:xfrm>
            <a:prstGeom prst="rect">
              <a:avLst/>
            </a:prstGeom>
          </p:spPr>
        </p:pic>
        <p:grpSp>
          <p:nvGrpSpPr>
            <p:cNvPr id="3" name="Group 8"/>
            <p:cNvGrpSpPr>
              <a:grpSpLocks/>
            </p:cNvGrpSpPr>
            <p:nvPr/>
          </p:nvGrpSpPr>
          <p:grpSpPr bwMode="auto">
            <a:xfrm>
              <a:off x="3223120" y="1332312"/>
              <a:ext cx="2976318" cy="3308747"/>
              <a:chOff x="1909" y="1119"/>
              <a:chExt cx="1996" cy="2779"/>
            </a:xfrm>
          </p:grpSpPr>
          <p:sp>
            <p:nvSpPr>
              <p:cNvPr id="134155" name="Text Box 11"/>
              <p:cNvSpPr txBox="1">
                <a:spLocks noChangeArrowheads="1"/>
              </p:cNvSpPr>
              <p:nvPr/>
            </p:nvSpPr>
            <p:spPr bwMode="auto">
              <a:xfrm>
                <a:off x="1925" y="3491"/>
                <a:ext cx="1658" cy="407"/>
              </a:xfrm>
              <a:prstGeom prst="rect">
                <a:avLst/>
              </a:prstGeom>
              <a:noFill/>
              <a:ln w="9525">
                <a:noFill/>
                <a:miter lim="800000"/>
                <a:headEnd/>
                <a:tailEnd/>
              </a:ln>
              <a:effectLst/>
            </p:spPr>
            <p:txBody>
              <a:bodyPr>
                <a:spAutoFit/>
              </a:bodyPr>
              <a:lstStyle/>
              <a:p>
                <a:pPr eaLnBrk="1" hangingPunct="1">
                  <a:spcBef>
                    <a:spcPct val="50000"/>
                  </a:spcBef>
                </a:pPr>
                <a:r>
                  <a:rPr lang="en-US" b="1" dirty="0"/>
                  <a:t>Inflammation,    hepatocyte ballooning, steatosis </a:t>
                </a:r>
              </a:p>
            </p:txBody>
          </p:sp>
          <p:sp>
            <p:nvSpPr>
              <p:cNvPr id="134153" name="Text Box 9"/>
              <p:cNvSpPr txBox="1">
                <a:spLocks noChangeArrowheads="1"/>
              </p:cNvSpPr>
              <p:nvPr/>
            </p:nvSpPr>
            <p:spPr bwMode="auto">
              <a:xfrm>
                <a:off x="1909" y="1119"/>
                <a:ext cx="1996" cy="756"/>
              </a:xfrm>
              <a:prstGeom prst="rect">
                <a:avLst/>
              </a:prstGeom>
              <a:noFill/>
              <a:ln w="9525">
                <a:noFill/>
                <a:miter lim="800000"/>
                <a:headEnd/>
                <a:tailEnd/>
              </a:ln>
              <a:effectLst/>
            </p:spPr>
            <p:txBody>
              <a:bodyPr wrap="square">
                <a:spAutoFit/>
              </a:bodyPr>
              <a:lstStyle/>
              <a:p>
                <a:pPr eaLnBrk="1" hangingPunct="1">
                  <a:spcBef>
                    <a:spcPct val="50000"/>
                  </a:spcBef>
                </a:pPr>
                <a:r>
                  <a:rPr lang="en-US" sz="2400" b="1" dirty="0"/>
                  <a:t>Metabolic Dysfunction Associated S</a:t>
                </a:r>
                <a:r>
                  <a:rPr lang="en-US" sz="2400" dirty="0"/>
                  <a:t>teatohepatitis (</a:t>
                </a:r>
                <a:r>
                  <a:rPr lang="en-US" sz="2400" b="1" dirty="0"/>
                  <a:t>MASH</a:t>
                </a:r>
                <a:r>
                  <a:rPr lang="en-US" sz="2400" dirty="0"/>
                  <a:t>)</a:t>
                </a:r>
              </a:p>
            </p:txBody>
          </p:sp>
        </p:grpSp>
      </p:grpSp>
      <p:sp>
        <p:nvSpPr>
          <p:cNvPr id="2" name="TextBox 1"/>
          <p:cNvSpPr txBox="1"/>
          <p:nvPr/>
        </p:nvSpPr>
        <p:spPr>
          <a:xfrm>
            <a:off x="4465407" y="4373479"/>
            <a:ext cx="858327" cy="369332"/>
          </a:xfrm>
          <a:prstGeom prst="rect">
            <a:avLst/>
          </a:prstGeom>
          <a:noFill/>
        </p:spPr>
        <p:txBody>
          <a:bodyPr wrap="square" rtlCol="0">
            <a:spAutoFit/>
          </a:bodyPr>
          <a:lstStyle/>
          <a:p>
            <a:r>
              <a:rPr lang="en-US" b="1" dirty="0"/>
              <a:t>75%</a:t>
            </a:r>
          </a:p>
        </p:txBody>
      </p:sp>
      <p:sp>
        <p:nvSpPr>
          <p:cNvPr id="18" name="TextBox 17"/>
          <p:cNvSpPr txBox="1"/>
          <p:nvPr/>
        </p:nvSpPr>
        <p:spPr>
          <a:xfrm>
            <a:off x="8618647" y="2196751"/>
            <a:ext cx="1095177" cy="369332"/>
          </a:xfrm>
          <a:prstGeom prst="rect">
            <a:avLst/>
          </a:prstGeom>
          <a:noFill/>
        </p:spPr>
        <p:txBody>
          <a:bodyPr wrap="square" rtlCol="0">
            <a:spAutoFit/>
          </a:bodyPr>
          <a:lstStyle/>
          <a:p>
            <a:r>
              <a:rPr lang="en-US" b="1" dirty="0"/>
              <a:t>1-2%</a:t>
            </a:r>
          </a:p>
        </p:txBody>
      </p:sp>
      <p:sp>
        <p:nvSpPr>
          <p:cNvPr id="19" name="TextBox 18"/>
          <p:cNvSpPr txBox="1"/>
          <p:nvPr/>
        </p:nvSpPr>
        <p:spPr>
          <a:xfrm>
            <a:off x="1158240" y="2271956"/>
            <a:ext cx="858327" cy="369332"/>
          </a:xfrm>
          <a:prstGeom prst="rect">
            <a:avLst/>
          </a:prstGeom>
          <a:noFill/>
        </p:spPr>
        <p:txBody>
          <a:bodyPr wrap="square" rtlCol="0">
            <a:spAutoFit/>
          </a:bodyPr>
          <a:lstStyle/>
          <a:p>
            <a:r>
              <a:rPr lang="en-US" b="1" dirty="0"/>
              <a:t>25%</a:t>
            </a:r>
          </a:p>
        </p:txBody>
      </p:sp>
      <p:sp>
        <p:nvSpPr>
          <p:cNvPr id="4" name="TextBox 3"/>
          <p:cNvSpPr txBox="1"/>
          <p:nvPr/>
        </p:nvSpPr>
        <p:spPr>
          <a:xfrm>
            <a:off x="317620" y="6466495"/>
            <a:ext cx="4512501" cy="297454"/>
          </a:xfrm>
          <a:prstGeom prst="rect">
            <a:avLst/>
          </a:prstGeom>
          <a:noFill/>
        </p:spPr>
        <p:txBody>
          <a:bodyPr wrap="square" rtlCol="0">
            <a:spAutoFit/>
          </a:bodyPr>
          <a:lstStyle/>
          <a:p>
            <a:r>
              <a:rPr lang="en-US" sz="1333" dirty="0"/>
              <a:t>Prevalence data from NASH CRN and Target NASH Cohorts </a:t>
            </a:r>
          </a:p>
        </p:txBody>
      </p:sp>
    </p:spTree>
    <p:extLst>
      <p:ext uri="{BB962C8B-B14F-4D97-AF65-F5344CB8AC3E}">
        <p14:creationId xmlns:p14="http://schemas.microsoft.com/office/powerpoint/2010/main" val="2631623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2294"/>
          <a:stretch/>
        </p:blipFill>
        <p:spPr>
          <a:xfrm>
            <a:off x="2144445" y="845341"/>
            <a:ext cx="8100566" cy="4785636"/>
          </a:xfrm>
          <a:prstGeom prst="rect">
            <a:avLst/>
          </a:prstGeom>
        </p:spPr>
      </p:pic>
      <p:sp>
        <p:nvSpPr>
          <p:cNvPr id="16" name="Rectangle 15">
            <a:extLst>
              <a:ext uri="{FF2B5EF4-FFF2-40B4-BE49-F238E27FC236}">
                <a16:creationId xmlns:a16="http://schemas.microsoft.com/office/drawing/2014/main" id="{D3371308-772C-4C59-A0B4-183305B236DF}"/>
              </a:ext>
            </a:extLst>
          </p:cNvPr>
          <p:cNvSpPr/>
          <p:nvPr/>
        </p:nvSpPr>
        <p:spPr>
          <a:xfrm>
            <a:off x="2230444" y="1886673"/>
            <a:ext cx="972861" cy="708422"/>
          </a:xfrm>
          <a:prstGeom prst="rect">
            <a:avLst/>
          </a:prstGeom>
          <a:solidFill>
            <a:srgbClr val="CDD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itle 14">
            <a:extLst>
              <a:ext uri="{FF2B5EF4-FFF2-40B4-BE49-F238E27FC236}">
                <a16:creationId xmlns:a16="http://schemas.microsoft.com/office/drawing/2014/main" id="{4DE0A750-574B-4AB0-9267-8C9606CE90CF}"/>
              </a:ext>
            </a:extLst>
          </p:cNvPr>
          <p:cNvSpPr>
            <a:spLocks noGrp="1"/>
          </p:cNvSpPr>
          <p:nvPr>
            <p:ph type="title"/>
          </p:nvPr>
        </p:nvSpPr>
        <p:spPr>
          <a:xfrm>
            <a:off x="357187" y="75060"/>
            <a:ext cx="11559935" cy="1013800"/>
          </a:xfrm>
        </p:spPr>
        <p:txBody>
          <a:bodyPr>
            <a:normAutofit fontScale="90000"/>
          </a:bodyPr>
          <a:lstStyle/>
          <a:p>
            <a:pPr algn="ctr"/>
            <a:r>
              <a:rPr lang="en-US" dirty="0"/>
              <a:t>MASLD in Children Across Regions of the World</a:t>
            </a:r>
          </a:p>
        </p:txBody>
      </p:sp>
      <p:sp>
        <p:nvSpPr>
          <p:cNvPr id="4" name="Slide Number Placeholder 3"/>
          <p:cNvSpPr>
            <a:spLocks noGrp="1"/>
          </p:cNvSpPr>
          <p:nvPr>
            <p:ph type="sldNum" sz="quarter" idx="12"/>
          </p:nvPr>
        </p:nvSpPr>
        <p:spPr>
          <a:xfrm>
            <a:off x="10747174" y="4441073"/>
            <a:ext cx="1052508" cy="1176255"/>
          </a:xfrm>
          <a:prstGeom prst="rect">
            <a:avLst/>
          </a:prstGeom>
        </p:spPr>
        <p:txBody>
          <a:bodyPr vert="horz" wrap="square" lIns="91440" tIns="45720" rIns="91440" bIns="0" numCol="1" rtlCol="0" anchor="b" anchorCtr="0" compatLnSpc="1">
            <a:prstTxWarp prst="textNoShape">
              <a:avLst/>
            </a:prstTxWarp>
          </a:bodyPr>
          <a:lstStyle/>
          <a:p>
            <a:pPr>
              <a:lnSpc>
                <a:spcPct val="90000"/>
              </a:lnSpc>
              <a:spcBef>
                <a:spcPts val="225"/>
              </a:spcBef>
            </a:pPr>
            <a:r>
              <a:rPr lang="en-US" sz="825" dirty="0">
                <a:gradFill>
                  <a:gsLst>
                    <a:gs pos="83000">
                      <a:schemeClr val="tx1">
                        <a:lumMod val="50000"/>
                        <a:lumOff val="50000"/>
                      </a:schemeClr>
                    </a:gs>
                    <a:gs pos="100000">
                      <a:schemeClr val="tx1">
                        <a:lumMod val="50000"/>
                        <a:lumOff val="50000"/>
                      </a:schemeClr>
                    </a:gs>
                  </a:gsLst>
                  <a:lin ang="5400000" scaled="1"/>
                </a:gradFill>
              </a:rPr>
              <a:t>CIA World Fact book – Digital Traveler (Figure by Oliver Smith, March 20178</a:t>
            </a:r>
          </a:p>
          <a:p>
            <a:pPr>
              <a:lnSpc>
                <a:spcPct val="90000"/>
              </a:lnSpc>
              <a:spcBef>
                <a:spcPts val="225"/>
              </a:spcBef>
            </a:pPr>
            <a:r>
              <a:rPr lang="en-US" sz="825" dirty="0">
                <a:gradFill>
                  <a:gsLst>
                    <a:gs pos="83000">
                      <a:schemeClr val="tx1">
                        <a:lumMod val="50000"/>
                        <a:lumOff val="50000"/>
                      </a:schemeClr>
                    </a:gs>
                    <a:gs pos="100000">
                      <a:schemeClr val="tx1">
                        <a:lumMod val="50000"/>
                        <a:lumOff val="50000"/>
                      </a:schemeClr>
                    </a:gs>
                  </a:gsLst>
                  <a:lin ang="5400000" scaled="1"/>
                </a:gradFill>
              </a:rPr>
              <a:t>Anderson et al, PLOS One, 2015</a:t>
            </a:r>
          </a:p>
          <a:p>
            <a:pPr>
              <a:lnSpc>
                <a:spcPct val="90000"/>
              </a:lnSpc>
              <a:spcBef>
                <a:spcPts val="225"/>
              </a:spcBef>
            </a:pPr>
            <a:r>
              <a:rPr lang="en-US" sz="825" dirty="0" err="1">
                <a:gradFill>
                  <a:gsLst>
                    <a:gs pos="83000">
                      <a:schemeClr val="tx1">
                        <a:lumMod val="50000"/>
                        <a:lumOff val="50000"/>
                      </a:schemeClr>
                    </a:gs>
                    <a:gs pos="100000">
                      <a:schemeClr val="tx1">
                        <a:lumMod val="50000"/>
                        <a:lumOff val="50000"/>
                      </a:schemeClr>
                    </a:gs>
                  </a:gsLst>
                  <a:lin ang="5400000" scaled="1"/>
                </a:gradFill>
              </a:rPr>
              <a:t>Cusi</a:t>
            </a:r>
            <a:r>
              <a:rPr lang="en-US" sz="825" dirty="0">
                <a:gradFill>
                  <a:gsLst>
                    <a:gs pos="83000">
                      <a:schemeClr val="tx1">
                        <a:lumMod val="50000"/>
                        <a:lumOff val="50000"/>
                      </a:schemeClr>
                    </a:gs>
                    <a:gs pos="100000">
                      <a:schemeClr val="tx1">
                        <a:lumMod val="50000"/>
                        <a:lumOff val="50000"/>
                      </a:schemeClr>
                    </a:gs>
                  </a:gsLst>
                  <a:lin ang="5400000" scaled="1"/>
                </a:gradFill>
              </a:rPr>
              <a:t> et al, Endo Practice 2022</a:t>
            </a:r>
          </a:p>
        </p:txBody>
      </p:sp>
      <p:sp>
        <p:nvSpPr>
          <p:cNvPr id="8" name="TextBox 7"/>
          <p:cNvSpPr txBox="1"/>
          <p:nvPr/>
        </p:nvSpPr>
        <p:spPr>
          <a:xfrm>
            <a:off x="2811696" y="3132005"/>
            <a:ext cx="1097126" cy="323165"/>
          </a:xfrm>
          <a:prstGeom prst="rect">
            <a:avLst/>
          </a:prstGeom>
          <a:noFill/>
        </p:spPr>
        <p:txBody>
          <a:bodyPr wrap="square" rtlCol="0">
            <a:spAutoFit/>
          </a:bodyPr>
          <a:lstStyle/>
          <a:p>
            <a:pPr algn="ctr"/>
            <a:r>
              <a:rPr lang="en-US" sz="1500" b="1" dirty="0">
                <a:ln w="6350">
                  <a:noFill/>
                </a:ln>
                <a:gradFill>
                  <a:gsLst>
                    <a:gs pos="83000">
                      <a:schemeClr val="tx1">
                        <a:lumMod val="85000"/>
                        <a:lumOff val="15000"/>
                      </a:schemeClr>
                    </a:gs>
                    <a:gs pos="100000">
                      <a:schemeClr val="tx1">
                        <a:lumMod val="85000"/>
                        <a:lumOff val="15000"/>
                      </a:schemeClr>
                    </a:gs>
                  </a:gsLst>
                  <a:lin ang="5400000" scaled="1"/>
                </a:gradFill>
              </a:rPr>
              <a:t>6.5%</a:t>
            </a:r>
          </a:p>
        </p:txBody>
      </p:sp>
      <p:sp>
        <p:nvSpPr>
          <p:cNvPr id="9" name="TextBox 8"/>
          <p:cNvSpPr txBox="1"/>
          <p:nvPr/>
        </p:nvSpPr>
        <p:spPr>
          <a:xfrm>
            <a:off x="8087875" y="2995007"/>
            <a:ext cx="885629" cy="323165"/>
          </a:xfrm>
          <a:prstGeom prst="rect">
            <a:avLst/>
          </a:prstGeom>
          <a:noFill/>
        </p:spPr>
        <p:txBody>
          <a:bodyPr wrap="square" rtlCol="0">
            <a:spAutoFit/>
          </a:bodyPr>
          <a:lstStyle/>
          <a:p>
            <a:pPr algn="ctr"/>
            <a:r>
              <a:rPr lang="en-US" sz="1500" b="1" dirty="0">
                <a:ln w="6350">
                  <a:noFill/>
                </a:ln>
                <a:gradFill>
                  <a:gsLst>
                    <a:gs pos="83000">
                      <a:schemeClr val="tx1">
                        <a:lumMod val="85000"/>
                        <a:lumOff val="15000"/>
                      </a:schemeClr>
                    </a:gs>
                    <a:gs pos="100000">
                      <a:schemeClr val="tx1">
                        <a:lumMod val="85000"/>
                        <a:lumOff val="15000"/>
                      </a:schemeClr>
                    </a:gs>
                  </a:gsLst>
                  <a:lin ang="5400000" scaled="1"/>
                </a:gradFill>
              </a:rPr>
              <a:t>5.9%</a:t>
            </a:r>
          </a:p>
        </p:txBody>
      </p:sp>
      <p:sp>
        <p:nvSpPr>
          <p:cNvPr id="11" name="TextBox 10"/>
          <p:cNvSpPr txBox="1"/>
          <p:nvPr/>
        </p:nvSpPr>
        <p:spPr>
          <a:xfrm>
            <a:off x="6137154" y="2899882"/>
            <a:ext cx="834951" cy="323165"/>
          </a:xfrm>
          <a:prstGeom prst="rect">
            <a:avLst/>
          </a:prstGeom>
          <a:noFill/>
        </p:spPr>
        <p:txBody>
          <a:bodyPr wrap="square" rtlCol="0">
            <a:spAutoFit/>
          </a:bodyPr>
          <a:lstStyle/>
          <a:p>
            <a:pPr algn="ctr"/>
            <a:r>
              <a:rPr lang="en-US" sz="1500" b="1" dirty="0">
                <a:ln w="6350">
                  <a:noFill/>
                </a:ln>
                <a:gradFill>
                  <a:gsLst>
                    <a:gs pos="83000">
                      <a:schemeClr val="tx1">
                        <a:lumMod val="85000"/>
                        <a:lumOff val="15000"/>
                      </a:schemeClr>
                    </a:gs>
                    <a:gs pos="100000">
                      <a:schemeClr val="tx1">
                        <a:lumMod val="85000"/>
                        <a:lumOff val="15000"/>
                      </a:schemeClr>
                    </a:gs>
                  </a:gsLst>
                  <a:lin ang="5400000" scaled="1"/>
                </a:gradFill>
              </a:rPr>
              <a:t>5.7%</a:t>
            </a:r>
          </a:p>
        </p:txBody>
      </p:sp>
      <p:sp>
        <p:nvSpPr>
          <p:cNvPr id="12" name="TextBox 11"/>
          <p:cNvSpPr txBox="1"/>
          <p:nvPr/>
        </p:nvSpPr>
        <p:spPr>
          <a:xfrm>
            <a:off x="3788916" y="4117908"/>
            <a:ext cx="1042988" cy="323165"/>
          </a:xfrm>
          <a:prstGeom prst="rect">
            <a:avLst/>
          </a:prstGeom>
          <a:noFill/>
        </p:spPr>
        <p:txBody>
          <a:bodyPr wrap="square" rtlCol="0">
            <a:spAutoFit/>
          </a:bodyPr>
          <a:lstStyle/>
          <a:p>
            <a:pPr algn="ctr"/>
            <a:r>
              <a:rPr lang="en-US" sz="1500" b="1" dirty="0">
                <a:ln w="6350">
                  <a:noFill/>
                </a:ln>
                <a:gradFill>
                  <a:gsLst>
                    <a:gs pos="83000">
                      <a:schemeClr val="tx1">
                        <a:lumMod val="85000"/>
                        <a:lumOff val="15000"/>
                      </a:schemeClr>
                    </a:gs>
                    <a:gs pos="100000">
                      <a:schemeClr val="tx1">
                        <a:lumMod val="85000"/>
                        <a:lumOff val="15000"/>
                      </a:schemeClr>
                    </a:gs>
                  </a:gsLst>
                  <a:lin ang="5400000" scaled="1"/>
                </a:gradFill>
              </a:rPr>
              <a:t>~25%</a:t>
            </a:r>
          </a:p>
        </p:txBody>
      </p:sp>
      <p:sp>
        <p:nvSpPr>
          <p:cNvPr id="13" name="TextBox 12"/>
          <p:cNvSpPr txBox="1"/>
          <p:nvPr/>
        </p:nvSpPr>
        <p:spPr>
          <a:xfrm>
            <a:off x="7988518" y="4232201"/>
            <a:ext cx="757238" cy="323165"/>
          </a:xfrm>
          <a:prstGeom prst="rect">
            <a:avLst/>
          </a:prstGeom>
          <a:noFill/>
        </p:spPr>
        <p:txBody>
          <a:bodyPr wrap="square" rtlCol="0">
            <a:spAutoFit/>
          </a:bodyPr>
          <a:lstStyle/>
          <a:p>
            <a:pPr algn="ctr"/>
            <a:r>
              <a:rPr lang="en-US" sz="1500" b="1" dirty="0">
                <a:ln w="6350">
                  <a:noFill/>
                </a:ln>
                <a:gradFill>
                  <a:gsLst>
                    <a:gs pos="83000">
                      <a:schemeClr val="tx1">
                        <a:lumMod val="85000"/>
                        <a:lumOff val="15000"/>
                      </a:schemeClr>
                    </a:gs>
                    <a:gs pos="100000">
                      <a:schemeClr val="tx1">
                        <a:lumMod val="85000"/>
                        <a:lumOff val="15000"/>
                      </a:schemeClr>
                    </a:gs>
                  </a:gsLst>
                  <a:lin ang="5400000" scaled="1"/>
                </a:gradFill>
              </a:rPr>
              <a:t>10%</a:t>
            </a:r>
          </a:p>
        </p:txBody>
      </p:sp>
      <p:sp>
        <p:nvSpPr>
          <p:cNvPr id="2" name="TextBox 1">
            <a:extLst>
              <a:ext uri="{FF2B5EF4-FFF2-40B4-BE49-F238E27FC236}">
                <a16:creationId xmlns:a16="http://schemas.microsoft.com/office/drawing/2014/main" id="{2779A297-7510-822B-1D22-B7B10C6181E5}"/>
              </a:ext>
            </a:extLst>
          </p:cNvPr>
          <p:cNvSpPr txBox="1"/>
          <p:nvPr/>
        </p:nvSpPr>
        <p:spPr>
          <a:xfrm rot="1150125">
            <a:off x="1272965" y="2302708"/>
            <a:ext cx="9646068" cy="584775"/>
          </a:xfrm>
          <a:prstGeom prst="rect">
            <a:avLst/>
          </a:prstGeom>
          <a:solidFill>
            <a:schemeClr val="accent1">
              <a:lumMod val="60000"/>
              <a:lumOff val="40000"/>
            </a:schemeClr>
          </a:solidFill>
        </p:spPr>
        <p:txBody>
          <a:bodyPr wrap="square" rtlCol="0">
            <a:spAutoFit/>
          </a:bodyPr>
          <a:lstStyle/>
          <a:p>
            <a:r>
              <a:rPr lang="en-US" sz="3200" dirty="0"/>
              <a:t>Global overall prevalence across the world is 25%.  </a:t>
            </a:r>
          </a:p>
        </p:txBody>
      </p:sp>
    </p:spTree>
    <p:extLst>
      <p:ext uri="{BB962C8B-B14F-4D97-AF65-F5344CB8AC3E}">
        <p14:creationId xmlns:p14="http://schemas.microsoft.com/office/powerpoint/2010/main" val="226623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014" y="188066"/>
            <a:ext cx="10811478" cy="990600"/>
          </a:xfrm>
        </p:spPr>
        <p:txBody>
          <a:bodyPr>
            <a:normAutofit fontScale="90000"/>
          </a:bodyPr>
          <a:lstStyle/>
          <a:p>
            <a:r>
              <a:rPr lang="en-US" dirty="0"/>
              <a:t>Prevalence increased in those with Obesity</a:t>
            </a:r>
          </a:p>
        </p:txBody>
      </p:sp>
      <p:pic>
        <p:nvPicPr>
          <p:cNvPr id="13" name="Content Placeholder 12" descr="world-map.gif"/>
          <p:cNvPicPr>
            <a:picLocks noGrp="1" noChangeAspect="1"/>
          </p:cNvPicPr>
          <p:nvPr>
            <p:ph idx="4294967295"/>
          </p:nvPr>
        </p:nvPicPr>
        <p:blipFill>
          <a:blip r:embed="rId3" cstate="print"/>
          <a:srcRect l="13440" t="3536" r="14400" b="21215"/>
          <a:stretch>
            <a:fillRect/>
          </a:stretch>
        </p:blipFill>
        <p:spPr>
          <a:xfrm>
            <a:off x="1903485" y="1028240"/>
            <a:ext cx="6617494" cy="4475559"/>
          </a:xfrm>
        </p:spPr>
      </p:pic>
      <p:sp>
        <p:nvSpPr>
          <p:cNvPr id="5" name="TextBox 4"/>
          <p:cNvSpPr txBox="1">
            <a:spLocks/>
          </p:cNvSpPr>
          <p:nvPr/>
        </p:nvSpPr>
        <p:spPr>
          <a:xfrm>
            <a:off x="6317248" y="2694175"/>
            <a:ext cx="724049" cy="415498"/>
          </a:xfrm>
          <a:prstGeom prst="rect">
            <a:avLst/>
          </a:prstGeom>
          <a:noFill/>
        </p:spPr>
        <p:txBody>
          <a:bodyPr wrap="square" rtlCol="0">
            <a:spAutoFit/>
          </a:bodyPr>
          <a:lstStyle/>
          <a:p>
            <a:r>
              <a:rPr lang="en-US" sz="2100" b="1" dirty="0"/>
              <a:t>77%</a:t>
            </a:r>
          </a:p>
        </p:txBody>
      </p:sp>
      <p:sp>
        <p:nvSpPr>
          <p:cNvPr id="6" name="TextBox 5"/>
          <p:cNvSpPr txBox="1"/>
          <p:nvPr/>
        </p:nvSpPr>
        <p:spPr>
          <a:xfrm>
            <a:off x="95667" y="5229731"/>
            <a:ext cx="2057400" cy="415498"/>
          </a:xfrm>
          <a:prstGeom prst="rect">
            <a:avLst/>
          </a:prstGeom>
          <a:noFill/>
        </p:spPr>
        <p:txBody>
          <a:bodyPr wrap="square" rtlCol="0">
            <a:spAutoFit/>
          </a:bodyPr>
          <a:lstStyle/>
          <a:p>
            <a:r>
              <a:rPr lang="en-US" sz="1050" dirty="0"/>
              <a:t>Pacifico, World J Hep 2010</a:t>
            </a:r>
          </a:p>
          <a:p>
            <a:r>
              <a:rPr lang="en-US" sz="1050" dirty="0" err="1"/>
              <a:t>Cusi</a:t>
            </a:r>
            <a:r>
              <a:rPr lang="en-US" sz="1050" dirty="0"/>
              <a:t> et al, Endo Practice 2022</a:t>
            </a:r>
          </a:p>
        </p:txBody>
      </p:sp>
      <p:sp>
        <p:nvSpPr>
          <p:cNvPr id="7" name="TextBox 6"/>
          <p:cNvSpPr txBox="1">
            <a:spLocks/>
          </p:cNvSpPr>
          <p:nvPr/>
        </p:nvSpPr>
        <p:spPr>
          <a:xfrm>
            <a:off x="4522137" y="2290219"/>
            <a:ext cx="742950" cy="415498"/>
          </a:xfrm>
          <a:prstGeom prst="rect">
            <a:avLst/>
          </a:prstGeom>
          <a:noFill/>
        </p:spPr>
        <p:txBody>
          <a:bodyPr wrap="square" rtlCol="0">
            <a:spAutoFit/>
          </a:bodyPr>
          <a:lstStyle/>
          <a:p>
            <a:r>
              <a:rPr lang="en-US" sz="2100" b="1" dirty="0"/>
              <a:t>28%</a:t>
            </a:r>
          </a:p>
        </p:txBody>
      </p:sp>
      <p:sp>
        <p:nvSpPr>
          <p:cNvPr id="9" name="TextBox 8"/>
          <p:cNvSpPr txBox="1">
            <a:spLocks/>
          </p:cNvSpPr>
          <p:nvPr/>
        </p:nvSpPr>
        <p:spPr>
          <a:xfrm>
            <a:off x="2264951" y="2486426"/>
            <a:ext cx="800100" cy="415498"/>
          </a:xfrm>
          <a:prstGeom prst="rect">
            <a:avLst/>
          </a:prstGeom>
          <a:noFill/>
        </p:spPr>
        <p:txBody>
          <a:bodyPr wrap="square" rtlCol="0">
            <a:spAutoFit/>
          </a:bodyPr>
          <a:lstStyle/>
          <a:p>
            <a:r>
              <a:rPr lang="en-US" sz="2100" b="1" dirty="0"/>
              <a:t>24%</a:t>
            </a:r>
          </a:p>
        </p:txBody>
      </p:sp>
      <p:sp>
        <p:nvSpPr>
          <p:cNvPr id="11" name="TextBox 10"/>
          <p:cNvSpPr txBox="1">
            <a:spLocks/>
          </p:cNvSpPr>
          <p:nvPr/>
        </p:nvSpPr>
        <p:spPr>
          <a:xfrm>
            <a:off x="1946592" y="3077492"/>
            <a:ext cx="800100" cy="415498"/>
          </a:xfrm>
          <a:prstGeom prst="rect">
            <a:avLst/>
          </a:prstGeom>
          <a:noFill/>
        </p:spPr>
        <p:txBody>
          <a:bodyPr wrap="square" rtlCol="0">
            <a:spAutoFit/>
          </a:bodyPr>
          <a:lstStyle/>
          <a:p>
            <a:r>
              <a:rPr lang="en-US" sz="2100" b="1" dirty="0"/>
              <a:t>42%</a:t>
            </a:r>
          </a:p>
        </p:txBody>
      </p:sp>
      <p:sp>
        <p:nvSpPr>
          <p:cNvPr id="12" name="TextBox 11"/>
          <p:cNvSpPr txBox="1"/>
          <p:nvPr/>
        </p:nvSpPr>
        <p:spPr>
          <a:xfrm>
            <a:off x="3655936" y="5137936"/>
            <a:ext cx="4294200" cy="369332"/>
          </a:xfrm>
          <a:prstGeom prst="rect">
            <a:avLst/>
          </a:prstGeom>
          <a:noFill/>
        </p:spPr>
        <p:txBody>
          <a:bodyPr wrap="square" rtlCol="0">
            <a:spAutoFit/>
          </a:bodyPr>
          <a:lstStyle/>
          <a:p>
            <a:r>
              <a:rPr lang="en-US" dirty="0"/>
              <a:t>By U/S or ALT in obese adolescents</a:t>
            </a:r>
          </a:p>
        </p:txBody>
      </p:sp>
      <p:sp>
        <p:nvSpPr>
          <p:cNvPr id="14" name="TextBox 13"/>
          <p:cNvSpPr txBox="1">
            <a:spLocks/>
          </p:cNvSpPr>
          <p:nvPr/>
        </p:nvSpPr>
        <p:spPr>
          <a:xfrm>
            <a:off x="4707554" y="2648536"/>
            <a:ext cx="742950" cy="415498"/>
          </a:xfrm>
          <a:prstGeom prst="rect">
            <a:avLst/>
          </a:prstGeom>
          <a:noFill/>
        </p:spPr>
        <p:txBody>
          <a:bodyPr wrap="square" rtlCol="0">
            <a:spAutoFit/>
          </a:bodyPr>
          <a:lstStyle/>
          <a:p>
            <a:r>
              <a:rPr lang="en-US" sz="2100" b="1" dirty="0"/>
              <a:t>53%</a:t>
            </a:r>
          </a:p>
        </p:txBody>
      </p:sp>
      <p:sp>
        <p:nvSpPr>
          <p:cNvPr id="16" name="TextBox 15"/>
          <p:cNvSpPr txBox="1">
            <a:spLocks/>
          </p:cNvSpPr>
          <p:nvPr/>
        </p:nvSpPr>
        <p:spPr>
          <a:xfrm>
            <a:off x="7302262" y="2881285"/>
            <a:ext cx="857250" cy="415498"/>
          </a:xfrm>
          <a:prstGeom prst="rect">
            <a:avLst/>
          </a:prstGeom>
          <a:noFill/>
        </p:spPr>
        <p:txBody>
          <a:bodyPr wrap="square" rtlCol="0">
            <a:spAutoFit/>
          </a:bodyPr>
          <a:lstStyle/>
          <a:p>
            <a:r>
              <a:rPr lang="en-US" sz="2100" b="1" dirty="0"/>
              <a:t>24%</a:t>
            </a:r>
          </a:p>
        </p:txBody>
      </p:sp>
      <p:sp>
        <p:nvSpPr>
          <p:cNvPr id="3" name="TextBox 2">
            <a:extLst>
              <a:ext uri="{FF2B5EF4-FFF2-40B4-BE49-F238E27FC236}">
                <a16:creationId xmlns:a16="http://schemas.microsoft.com/office/drawing/2014/main" id="{2F4E2A82-415C-8F57-F7AD-C75DF2FCADB7}"/>
              </a:ext>
            </a:extLst>
          </p:cNvPr>
          <p:cNvSpPr txBox="1"/>
          <p:nvPr/>
        </p:nvSpPr>
        <p:spPr>
          <a:xfrm>
            <a:off x="9006083" y="1678512"/>
            <a:ext cx="3085451" cy="3139321"/>
          </a:xfrm>
          <a:prstGeom prst="rect">
            <a:avLst/>
          </a:prstGeom>
          <a:noFill/>
        </p:spPr>
        <p:txBody>
          <a:bodyPr wrap="square" rtlCol="0">
            <a:spAutoFit/>
          </a:bodyPr>
          <a:lstStyle/>
          <a:p>
            <a:pPr marL="285750" indent="-285750">
              <a:buFont typeface="Arial" panose="020B0604020202020204" pitchFamily="34" charset="0"/>
              <a:buChar char="•"/>
            </a:pPr>
            <a:r>
              <a:rPr lang="en-US" dirty="0"/>
              <a:t>25% of those with obesity have NASH/MASH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30-40% of those with diabetes have NASH/MASH</a:t>
            </a:r>
          </a:p>
          <a:p>
            <a:pPr marL="285750" indent="-285750">
              <a:buFont typeface="Arial" panose="020B0604020202020204" pitchFamily="34" charset="0"/>
              <a:buChar char="•"/>
            </a:pPr>
            <a:r>
              <a:rPr lang="en-US" dirty="0"/>
              <a:t>70% of T2D have NAFLD/MASLD </a:t>
            </a:r>
          </a:p>
          <a:p>
            <a:pPr marL="285750" indent="-285750">
              <a:buFont typeface="Arial" panose="020B0604020202020204" pitchFamily="34" charset="0"/>
              <a:buChar char="•"/>
            </a:pPr>
            <a:r>
              <a:rPr lang="en-US" dirty="0"/>
              <a:t>15% have clinically sig. liver fibrosis </a:t>
            </a:r>
          </a:p>
        </p:txBody>
      </p:sp>
    </p:spTree>
    <p:extLst>
      <p:ext uri="{BB962C8B-B14F-4D97-AF65-F5344CB8AC3E}">
        <p14:creationId xmlns:p14="http://schemas.microsoft.com/office/powerpoint/2010/main" val="252924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2">
            <a:extLst>
              <a:ext uri="{FF2B5EF4-FFF2-40B4-BE49-F238E27FC236}">
                <a16:creationId xmlns:a16="http://schemas.microsoft.com/office/drawing/2014/main" id="{B15F2A3A-C19F-1717-FF82-777BD5A5849B}"/>
              </a:ext>
            </a:extLst>
          </p:cNvPr>
          <p:cNvSpPr>
            <a:spLocks noGrp="1"/>
          </p:cNvSpPr>
          <p:nvPr>
            <p:ph type="title"/>
          </p:nvPr>
        </p:nvSpPr>
        <p:spPr>
          <a:xfrm>
            <a:off x="1924050" y="250631"/>
            <a:ext cx="8229599" cy="603647"/>
          </a:xfrm>
        </p:spPr>
        <p:txBody>
          <a:bodyPr>
            <a:normAutofit fontScale="90000"/>
          </a:bodyPr>
          <a:lstStyle/>
          <a:p>
            <a:pPr algn="ctr"/>
            <a:r>
              <a:rPr lang="en-US" altLang="en-US" dirty="0"/>
              <a:t>Consequences of MASLD</a:t>
            </a:r>
          </a:p>
        </p:txBody>
      </p:sp>
      <p:sp>
        <p:nvSpPr>
          <p:cNvPr id="49155" name="Content Placeholder 6">
            <a:extLst>
              <a:ext uri="{FF2B5EF4-FFF2-40B4-BE49-F238E27FC236}">
                <a16:creationId xmlns:a16="http://schemas.microsoft.com/office/drawing/2014/main" id="{1D75A00E-CE21-29F6-CB41-F76641A88623}"/>
              </a:ext>
            </a:extLst>
          </p:cNvPr>
          <p:cNvSpPr>
            <a:spLocks noGrp="1"/>
          </p:cNvSpPr>
          <p:nvPr>
            <p:ph idx="1"/>
          </p:nvPr>
        </p:nvSpPr>
        <p:spPr>
          <a:xfrm>
            <a:off x="1029835" y="1089025"/>
            <a:ext cx="10132330" cy="4525963"/>
          </a:xfrm>
        </p:spPr>
        <p:txBody>
          <a:bodyPr>
            <a:normAutofit fontScale="92500" lnSpcReduction="10000"/>
          </a:bodyPr>
          <a:lstStyle/>
          <a:p>
            <a:r>
              <a:rPr lang="en-US" altLang="en-US" sz="2800" dirty="0"/>
              <a:t>Strongly associated with HTN, dyslipidemia, glycemia</a:t>
            </a:r>
          </a:p>
          <a:p>
            <a:r>
              <a:rPr lang="en-US" altLang="en-US" sz="2800" dirty="0"/>
              <a:t>Leads to early CVD </a:t>
            </a:r>
          </a:p>
          <a:p>
            <a:r>
              <a:rPr lang="en-US" altLang="en-US" sz="2800" dirty="0"/>
              <a:t>In obese adolescents, may be specific risk factor for early-onset type 2 diabetes….3-6% of adolescents with MASLD develop T2D annually </a:t>
            </a:r>
          </a:p>
          <a:p>
            <a:endParaRPr lang="en-US" altLang="en-US" sz="2800" dirty="0"/>
          </a:p>
          <a:p>
            <a:r>
              <a:rPr lang="en-US" altLang="en-US" sz="2800" dirty="0"/>
              <a:t>FEW studies track from childhood into adulthood</a:t>
            </a:r>
          </a:p>
          <a:p>
            <a:r>
              <a:rPr lang="en-US" altLang="en-US" sz="2800" dirty="0"/>
              <a:t>Rising rate of liver transplant for MASLD in young adults suggests negative outcome for some childhood onset </a:t>
            </a:r>
          </a:p>
          <a:p>
            <a:r>
              <a:rPr lang="en-US" altLang="en-US" sz="2800" dirty="0"/>
              <a:t>However, identification of NAFLD early may bring opportunities for treatment</a:t>
            </a:r>
          </a:p>
        </p:txBody>
      </p:sp>
      <p:sp>
        <p:nvSpPr>
          <p:cNvPr id="2" name="Slide Number Placeholder 1">
            <a:extLst>
              <a:ext uri="{FF2B5EF4-FFF2-40B4-BE49-F238E27FC236}">
                <a16:creationId xmlns:a16="http://schemas.microsoft.com/office/drawing/2014/main" id="{874563A7-649E-F5AE-41B8-31D23D49D45C}"/>
              </a:ext>
            </a:extLst>
          </p:cNvPr>
          <p:cNvSpPr>
            <a:spLocks noGrp="1"/>
          </p:cNvSpPr>
          <p:nvPr>
            <p:ph type="sldNum" sz="quarter" idx="12"/>
          </p:nvPr>
        </p:nvSpPr>
        <p:spPr>
          <a:xfrm>
            <a:off x="13614400" y="6356351"/>
            <a:ext cx="1016000" cy="365125"/>
          </a:xfrm>
          <a:prstGeom prst="rect">
            <a:avLst/>
          </a:prstGeom>
        </p:spPr>
        <p:txBody>
          <a:bodyPr vert="horz" wrap="square" lIns="91440" tIns="45720" rIns="91440" bIns="45720" numCol="1" rtlCol="0"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A6A6A6"/>
                </a:solidFill>
                <a:latin typeface="Calibri" panose="020F0502020204030204" pitchFamily="34" charset="0"/>
                <a:ea typeface="MS PGothic" panose="020B0600070205080204" pitchFamily="34" charset="-128"/>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defRPr/>
            </a:pPr>
            <a:fld id="{EC2D6BDD-BDAB-44D4-9E5D-C8161A3B550E}" type="slidenum">
              <a:rPr lang="en-US" smtClean="0"/>
              <a:pPr>
                <a:defRPr/>
              </a:pPr>
              <a:t>8</a:t>
            </a:fld>
            <a:endParaRPr lang="en-US" dirty="0">
              <a:solidFill>
                <a:schemeClr val="accent3"/>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15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15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1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19713" y="1358971"/>
            <a:ext cx="5112322" cy="369331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n-US" dirty="0">
                <a:latin typeface="+mj-lt"/>
              </a:rPr>
              <a:t>MASLD is the most common liver disease in the US &amp; World </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a:latin typeface="+mj-lt"/>
              </a:rPr>
              <a:t>Having MASLD increases: </a:t>
            </a:r>
          </a:p>
          <a:p>
            <a:pPr marL="742950" lvl="1" indent="-285750">
              <a:buFont typeface="Arial" panose="020B0604020202020204" pitchFamily="34" charset="0"/>
              <a:buChar char="•"/>
            </a:pPr>
            <a:r>
              <a:rPr lang="en-US" dirty="0">
                <a:latin typeface="+mj-lt"/>
              </a:rPr>
              <a:t>Type II diabetes by 300%</a:t>
            </a:r>
          </a:p>
          <a:p>
            <a:pPr marL="742950" lvl="1" indent="-285750">
              <a:buFont typeface="Arial" panose="020B0604020202020204" pitchFamily="34" charset="0"/>
              <a:buChar char="•"/>
            </a:pPr>
            <a:r>
              <a:rPr lang="en-US" dirty="0">
                <a:latin typeface="+mj-lt"/>
              </a:rPr>
              <a:t>Heart attacks &amp; strokes x 5</a:t>
            </a:r>
          </a:p>
          <a:p>
            <a:pPr marL="742950" lvl="1" indent="-285750">
              <a:buFont typeface="Arial" panose="020B0604020202020204" pitchFamily="34" charset="0"/>
              <a:buChar char="•"/>
            </a:pPr>
            <a:r>
              <a:rPr lang="en-US" dirty="0">
                <a:latin typeface="+mj-lt"/>
              </a:rPr>
              <a:t> End-stage liver disease in 10% </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a:latin typeface="+mj-lt"/>
              </a:rPr>
              <a:t>There is no </a:t>
            </a:r>
            <a:r>
              <a:rPr lang="en-US" b="1" i="1" dirty="0">
                <a:latin typeface="+mj-lt"/>
              </a:rPr>
              <a:t>single test for MASLD</a:t>
            </a:r>
          </a:p>
          <a:p>
            <a:pPr marL="285750" indent="-285750">
              <a:buFont typeface="Arial" panose="020B0604020202020204" pitchFamily="34" charset="0"/>
              <a:buChar char="•"/>
            </a:pPr>
            <a:endParaRPr lang="en-US" b="1" i="1" dirty="0">
              <a:latin typeface="+mj-lt"/>
            </a:endParaRPr>
          </a:p>
          <a:p>
            <a:pPr marL="285750" indent="-285750">
              <a:buFont typeface="Arial" panose="020B0604020202020204" pitchFamily="34" charset="0"/>
              <a:buChar char="•"/>
            </a:pPr>
            <a:r>
              <a:rPr lang="en-US" dirty="0">
                <a:latin typeface="+mj-lt"/>
              </a:rPr>
              <a:t>Diagnosis: Labs for exclusion of 5 other chronic liver diseases, then imaging, then ±doing a liver biopsy = Expensive, +risk, burdensome</a:t>
            </a:r>
          </a:p>
        </p:txBody>
      </p:sp>
      <p:graphicFrame>
        <p:nvGraphicFramePr>
          <p:cNvPr id="11" name="Diagram 10"/>
          <p:cNvGraphicFramePr/>
          <p:nvPr>
            <p:extLst>
              <p:ext uri="{D42A27DB-BD31-4B8C-83A1-F6EECF244321}">
                <p14:modId xmlns:p14="http://schemas.microsoft.com/office/powerpoint/2010/main" val="3359976703"/>
              </p:ext>
            </p:extLst>
          </p:nvPr>
        </p:nvGraphicFramePr>
        <p:xfrm>
          <a:off x="4803526" y="2013398"/>
          <a:ext cx="7543800" cy="2460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35C5E5F0-AB55-115A-41F3-F9D442F56F75}"/>
              </a:ext>
            </a:extLst>
          </p:cNvPr>
          <p:cNvSpPr>
            <a:spLocks noGrp="1"/>
          </p:cNvSpPr>
          <p:nvPr>
            <p:ph type="title"/>
          </p:nvPr>
        </p:nvSpPr>
        <p:spPr>
          <a:xfrm>
            <a:off x="3990975" y="236773"/>
            <a:ext cx="4317653" cy="1013800"/>
          </a:xfrm>
        </p:spPr>
        <p:txBody>
          <a:bodyPr>
            <a:normAutofit/>
          </a:bodyPr>
          <a:lstStyle/>
          <a:p>
            <a:r>
              <a:rPr lang="en-US" dirty="0"/>
              <a:t>The Problem </a:t>
            </a:r>
          </a:p>
        </p:txBody>
      </p:sp>
    </p:spTree>
    <p:extLst>
      <p:ext uri="{BB962C8B-B14F-4D97-AF65-F5344CB8AC3E}">
        <p14:creationId xmlns:p14="http://schemas.microsoft.com/office/powerpoint/2010/main" val="1244700346"/>
      </p:ext>
    </p:extLst>
  </p:cSld>
  <p:clrMapOvr>
    <a:masterClrMapping/>
  </p:clrMapOvr>
</p:sld>
</file>

<file path=ppt/theme/theme1.xml><?xml version="1.0" encoding="utf-8"?>
<a:theme xmlns:a="http://schemas.openxmlformats.org/drawingml/2006/main" name="NIDDKCRWorkshop">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IDDK-CR Workshop">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DDK-CR_20thAnniversaryWorkshop_template_td" id="{5484C378-6D76-4506-B2AD-DF44C1B888A0}" vid="{8036AF2A-B590-446A-A0CA-93CE78208EB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NIDDK-CR_20thAnniversaryWorkshop_template_td</Template>
  <TotalTime>372</TotalTime>
  <Words>1357</Words>
  <Application>Microsoft Office PowerPoint</Application>
  <PresentationFormat>Widescreen</PresentationFormat>
  <Paragraphs>154</Paragraphs>
  <Slides>19</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Abadi</vt:lpstr>
      <vt:lpstr>ACaslonPro-Regular</vt:lpstr>
      <vt:lpstr>ACaslonPro-Semibold</vt:lpstr>
      <vt:lpstr>Arial</vt:lpstr>
      <vt:lpstr>Arial Rounded MT Bold</vt:lpstr>
      <vt:lpstr>Calibri</vt:lpstr>
      <vt:lpstr>Franklin Gothic Book</vt:lpstr>
      <vt:lpstr>Open Sans</vt:lpstr>
      <vt:lpstr>Times New Roman</vt:lpstr>
      <vt:lpstr>NIDDKCRWorkshop</vt:lpstr>
      <vt:lpstr>New Diagnostics for MASLD in Children</vt:lpstr>
      <vt:lpstr>Disclosures</vt:lpstr>
      <vt:lpstr>What is MASLD (Formerly Known as NAFLD)? Metabolic Dysfunction-Associated Steatotic Liver Disease  </vt:lpstr>
      <vt:lpstr>New Nomenclature = Steatotic liver disease </vt:lpstr>
      <vt:lpstr>Spectrum of MASLD in Children</vt:lpstr>
      <vt:lpstr>MASLD in Children Across Regions of the World</vt:lpstr>
      <vt:lpstr>Prevalence increased in those with Obesity</vt:lpstr>
      <vt:lpstr>Consequences of MASLD</vt:lpstr>
      <vt:lpstr>The Problem </vt:lpstr>
      <vt:lpstr>PowerPoint Presentation</vt:lpstr>
      <vt:lpstr>Clinical phenotype &amp; Metabolic features retained after feature selection</vt:lpstr>
      <vt:lpstr>Results: ROC curves for the classification models</vt:lpstr>
      <vt:lpstr>High quality data and samples </vt:lpstr>
      <vt:lpstr>NASH Clinical Research Network –  Highly phenotyped cohorts  </vt:lpstr>
      <vt:lpstr>Samples? </vt:lpstr>
      <vt:lpstr>Validation of the Screening Panel</vt:lpstr>
      <vt:lpstr>Metabolomics Workflows </vt:lpstr>
      <vt:lpstr>Results:  ROC curve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Diagnostics for MASLD in Children</dc:title>
  <dc:creator>Vos, Miriam Benedicta</dc:creator>
  <cp:lastModifiedBy>Vos, Miriam Benedicta</cp:lastModifiedBy>
  <cp:revision>3</cp:revision>
  <dcterms:created xsi:type="dcterms:W3CDTF">2023-09-16T13:16:32Z</dcterms:created>
  <dcterms:modified xsi:type="dcterms:W3CDTF">2023-09-16T19:28:52Z</dcterms:modified>
</cp:coreProperties>
</file>