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4" r:id="rId5"/>
    <p:sldId id="258" r:id="rId6"/>
    <p:sldId id="263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7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2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0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0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6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5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9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2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EDD0-28D2-44F9-AF80-25ED23EF26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tif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4CA7-313D-0130-6EB8-4B65D18D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26" y="4182122"/>
            <a:ext cx="3246059" cy="134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7404" y="1259130"/>
            <a:ext cx="8494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Chemical approaches to understand peptide signaling in disease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8466" y="315424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James W. Checco, Ph.D.</a:t>
            </a:r>
            <a:br>
              <a:rPr lang="en-US" sz="2000" dirty="0"/>
            </a:br>
            <a:endParaRPr lang="en-US" sz="2000" dirty="0"/>
          </a:p>
          <a:p>
            <a:pPr algn="ctr"/>
            <a:r>
              <a:rPr lang="en-US" sz="2000" dirty="0"/>
              <a:t>Assistant Professor of Chemistry</a:t>
            </a:r>
          </a:p>
          <a:p>
            <a:pPr algn="ctr"/>
            <a:r>
              <a:rPr lang="en-US" sz="2000" dirty="0"/>
              <a:t>University of Nebraska-Lincoln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15535" y="1156843"/>
            <a:ext cx="9186333" cy="15696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Peptidomics</a:t>
            </a:r>
            <a:r>
              <a:rPr lang="en-US" sz="3200" dirty="0"/>
              <a:t> analysis reveals changes in small urinary peptides in patients with interstitial cystitis/bladder pain syndrome (IC/BPS)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932" y="5371083"/>
            <a:ext cx="48598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Abid MSR, Qiu H, et al. </a:t>
            </a:r>
            <a:r>
              <a:rPr lang="en-US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Sci. Rep. </a:t>
            </a: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8289</a:t>
            </a:r>
          </a:p>
        </p:txBody>
      </p:sp>
    </p:spTree>
    <p:extLst>
      <p:ext uri="{BB962C8B-B14F-4D97-AF65-F5344CB8AC3E}">
        <p14:creationId xmlns:p14="http://schemas.microsoft.com/office/powerpoint/2010/main" val="249197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B0E3D-7B34-42B5-A8FA-A4A477B86026}"/>
              </a:ext>
            </a:extLst>
          </p:cNvPr>
          <p:cNvSpPr txBox="1"/>
          <p:nvPr/>
        </p:nvSpPr>
        <p:spPr>
          <a:xfrm>
            <a:off x="1532463" y="1630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Overview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146" y="4607566"/>
            <a:ext cx="2716331" cy="8863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373" y="4600892"/>
            <a:ext cx="8519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3386"/>
                </a:solidFill>
              </a:rPr>
              <a:t>Obtained human urine samples from female patients who participated in NIDDK’s Multidisciplinary Approach to the Study of Chronic Pelvic Pain (MAPP) research network – </a:t>
            </a:r>
            <a:r>
              <a:rPr lang="en-US" i="1" dirty="0">
                <a:solidFill>
                  <a:srgbClr val="143386"/>
                </a:solidFill>
              </a:rPr>
              <a:t>Administrative Review mechanism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373" y="784335"/>
            <a:ext cx="7794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Interstitial cystitis/bladder pain syndrome (IC/BPS)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Chronic syndrome characterized by pain in the lower pelvis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373" y="1532065"/>
            <a:ext cx="7140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Etiology not well understood. Some symptoms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Bladder pain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Increased urinary urgency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Frequent urination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Glomerations on bladder wall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Hunner’s</a:t>
            </a:r>
            <a:r>
              <a:rPr lang="en-US" dirty="0"/>
              <a:t> ulcers on bladder wall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3975236" y="1907253"/>
            <a:ext cx="129617" cy="76266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TextBox 17"/>
          <p:cNvSpPr txBox="1"/>
          <p:nvPr/>
        </p:nvSpPr>
        <p:spPr>
          <a:xfrm>
            <a:off x="4215807" y="1948465"/>
            <a:ext cx="354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Many symptoms overlap with other bladder diseases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2175" y="2666923"/>
            <a:ext cx="385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Highly invasive (cystoscopy, bladder biopsy, etc.)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4215807" y="2712322"/>
            <a:ext cx="123824" cy="57275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/>
          <p:cNvSpPr txBox="1"/>
          <p:nvPr/>
        </p:nvSpPr>
        <p:spPr>
          <a:xfrm>
            <a:off x="396209" y="3679891"/>
            <a:ext cx="682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There is a significant need for non-invasive and reliable biomarkers to aid in the diagnosis of IC/BPS </a:t>
            </a:r>
          </a:p>
        </p:txBody>
      </p:sp>
      <p:sp>
        <p:nvSpPr>
          <p:cNvPr id="23" name="Rectangle: Rounded Corners 11">
            <a:extLst>
              <a:ext uri="{FF2B5EF4-FFF2-40B4-BE49-F238E27FC236}">
                <a16:creationId xmlns:a16="http://schemas.microsoft.com/office/drawing/2014/main" id="{15CCB15F-63F5-413A-B7E4-CBA8024D14BA}"/>
              </a:ext>
            </a:extLst>
          </p:cNvPr>
          <p:cNvSpPr/>
          <p:nvPr/>
        </p:nvSpPr>
        <p:spPr>
          <a:xfrm>
            <a:off x="723900" y="3650910"/>
            <a:ext cx="6191250" cy="7069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899" y="343991"/>
            <a:ext cx="3752850" cy="34575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459588" y="3801566"/>
            <a:ext cx="321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Urinary system</a:t>
            </a:r>
          </a:p>
          <a:p>
            <a:pPr algn="ctr"/>
            <a:r>
              <a:rPr lang="en-US" dirty="0"/>
              <a:t>from niddk.nih.gov</a:t>
            </a:r>
          </a:p>
        </p:txBody>
      </p:sp>
    </p:spTree>
    <p:extLst>
      <p:ext uri="{BB962C8B-B14F-4D97-AF65-F5344CB8AC3E}">
        <p14:creationId xmlns:p14="http://schemas.microsoft.com/office/powerpoint/2010/main" val="8496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CB0E3D-7B34-42B5-A8FA-A4A477B86026}"/>
              </a:ext>
            </a:extLst>
          </p:cNvPr>
          <p:cNvSpPr txBox="1"/>
          <p:nvPr/>
        </p:nvSpPr>
        <p:spPr>
          <a:xfrm>
            <a:off x="1532463" y="1630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Research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190" y="2642566"/>
            <a:ext cx="10935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Hypothesis: </a:t>
            </a:r>
            <a:r>
              <a:rPr lang="en-US" sz="2000" dirty="0">
                <a:solidFill>
                  <a:srgbClr val="FF0000"/>
                </a:solidFill>
              </a:rPr>
              <a:t>Small peptides (products of natural proteolysis) in urine may be useful as IC/BPS biomarkers.</a:t>
            </a: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15CCB15F-63F5-413A-B7E4-CBA8024D14BA}"/>
              </a:ext>
            </a:extLst>
          </p:cNvPr>
          <p:cNvSpPr/>
          <p:nvPr/>
        </p:nvSpPr>
        <p:spPr>
          <a:xfrm>
            <a:off x="382249" y="2572228"/>
            <a:ext cx="11340020" cy="9280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335659" y="3625095"/>
            <a:ext cx="115319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929FF"/>
                </a:solidFill>
              </a:rPr>
              <a:t>Goals: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2929FF"/>
                </a:solidFill>
              </a:rPr>
              <a:t>Non-targeted </a:t>
            </a:r>
            <a:r>
              <a:rPr lang="en-US" sz="2000" dirty="0" err="1">
                <a:solidFill>
                  <a:srgbClr val="2929FF"/>
                </a:solidFill>
              </a:rPr>
              <a:t>peptidomics</a:t>
            </a:r>
            <a:r>
              <a:rPr lang="en-US" sz="2000" dirty="0">
                <a:solidFill>
                  <a:srgbClr val="2929FF"/>
                </a:solidFill>
              </a:rPr>
              <a:t> analysis of urinary peptides in IC/BPS patient urine versus healthy control urine</a:t>
            </a:r>
            <a:br>
              <a:rPr lang="en-US" sz="2000" dirty="0">
                <a:solidFill>
                  <a:srgbClr val="2929FF"/>
                </a:solidFill>
              </a:rPr>
            </a:br>
            <a:endParaRPr lang="en-US" sz="2000" dirty="0">
              <a:solidFill>
                <a:srgbClr val="2929F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2929FF"/>
                </a:solidFill>
              </a:rPr>
              <a:t>Targeted relative quantitation of APF peptide in IC/BPS urine versus healthy control urine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DB1CF8-2545-43DB-AB1B-8CE67364E6AA}"/>
              </a:ext>
            </a:extLst>
          </p:cNvPr>
          <p:cNvSpPr txBox="1"/>
          <p:nvPr/>
        </p:nvSpPr>
        <p:spPr>
          <a:xfrm>
            <a:off x="335658" y="879144"/>
            <a:ext cx="11353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Observations: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“APF peptide” appears to be potential biomarker for IC/BPS, but other small peptides have not been explored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Chronic inflammation and increased protease activity are associated with IC/BPS</a:t>
            </a:r>
          </a:p>
        </p:txBody>
      </p:sp>
    </p:spTree>
    <p:extLst>
      <p:ext uri="{BB962C8B-B14F-4D97-AF65-F5344CB8AC3E}">
        <p14:creationId xmlns:p14="http://schemas.microsoft.com/office/powerpoint/2010/main" val="21155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1212" y="847360"/>
            <a:ext cx="8101717" cy="3112768"/>
            <a:chOff x="1165909" y="1607781"/>
            <a:chExt cx="5927434" cy="227738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0536433"/>
                </p:ext>
              </p:extLst>
            </p:nvPr>
          </p:nvGraphicFramePr>
          <p:xfrm>
            <a:off x="1306990" y="2036897"/>
            <a:ext cx="544513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545170" imgH="885169" progId="ChemDraw.Document.6.0">
                    <p:embed/>
                  </p:oleObj>
                </mc:Choice>
                <mc:Fallback>
                  <p:oleObj name="CS ChemDraw Drawing" r:id="rId2" imgW="545170" imgH="885169" progId="ChemDraw.Document.6.0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306990" y="2036897"/>
                          <a:ext cx="544513" cy="885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 flipV="1">
              <a:off x="2087653" y="2479808"/>
              <a:ext cx="579634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5657" y="2164287"/>
              <a:ext cx="1160479" cy="63103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778239" y="1783489"/>
              <a:ext cx="474104" cy="1249228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3252343" y="2479807"/>
              <a:ext cx="579634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137357" y="2479805"/>
              <a:ext cx="579634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0645" y="1607781"/>
              <a:ext cx="987095" cy="1310526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1642342" y="2561919"/>
              <a:ext cx="157360" cy="302848"/>
            </a:xfrm>
            <a:custGeom>
              <a:avLst/>
              <a:gdLst>
                <a:gd name="connsiteX0" fmla="*/ 606 w 157360"/>
                <a:gd name="connsiteY0" fmla="*/ 536 h 302848"/>
                <a:gd name="connsiteX1" fmla="*/ 19267 w 157360"/>
                <a:gd name="connsiteY1" fmla="*/ 11732 h 302848"/>
                <a:gd name="connsiteX2" fmla="*/ 41660 w 157360"/>
                <a:gd name="connsiteY2" fmla="*/ 19197 h 302848"/>
                <a:gd name="connsiteX3" fmla="*/ 93912 w 157360"/>
                <a:gd name="connsiteY3" fmla="*/ 15465 h 302848"/>
                <a:gd name="connsiteX4" fmla="*/ 105108 w 157360"/>
                <a:gd name="connsiteY4" fmla="*/ 11732 h 302848"/>
                <a:gd name="connsiteX5" fmla="*/ 157360 w 157360"/>
                <a:gd name="connsiteY5" fmla="*/ 15465 h 302848"/>
                <a:gd name="connsiteX6" fmla="*/ 153628 w 157360"/>
                <a:gd name="connsiteY6" fmla="*/ 52787 h 302848"/>
                <a:gd name="connsiteX7" fmla="*/ 149895 w 157360"/>
                <a:gd name="connsiteY7" fmla="*/ 63984 h 302848"/>
                <a:gd name="connsiteX8" fmla="*/ 146163 w 157360"/>
                <a:gd name="connsiteY8" fmla="*/ 82645 h 302848"/>
                <a:gd name="connsiteX9" fmla="*/ 142431 w 157360"/>
                <a:gd name="connsiteY9" fmla="*/ 123700 h 302848"/>
                <a:gd name="connsiteX10" fmla="*/ 134966 w 157360"/>
                <a:gd name="connsiteY10" fmla="*/ 161022 h 302848"/>
                <a:gd name="connsiteX11" fmla="*/ 131234 w 157360"/>
                <a:gd name="connsiteY11" fmla="*/ 179683 h 302848"/>
                <a:gd name="connsiteX12" fmla="*/ 127502 w 157360"/>
                <a:gd name="connsiteY12" fmla="*/ 194612 h 302848"/>
                <a:gd name="connsiteX13" fmla="*/ 120037 w 157360"/>
                <a:gd name="connsiteY13" fmla="*/ 228203 h 302848"/>
                <a:gd name="connsiteX14" fmla="*/ 112573 w 157360"/>
                <a:gd name="connsiteY14" fmla="*/ 250596 h 302848"/>
                <a:gd name="connsiteX15" fmla="*/ 108841 w 157360"/>
                <a:gd name="connsiteY15" fmla="*/ 261793 h 302848"/>
                <a:gd name="connsiteX16" fmla="*/ 105108 w 157360"/>
                <a:gd name="connsiteY16" fmla="*/ 280454 h 302848"/>
                <a:gd name="connsiteX17" fmla="*/ 97644 w 157360"/>
                <a:gd name="connsiteY17" fmla="*/ 302848 h 302848"/>
                <a:gd name="connsiteX18" fmla="*/ 60321 w 157360"/>
                <a:gd name="connsiteY18" fmla="*/ 291651 h 302848"/>
                <a:gd name="connsiteX19" fmla="*/ 49125 w 157360"/>
                <a:gd name="connsiteY19" fmla="*/ 250596 h 302848"/>
                <a:gd name="connsiteX20" fmla="*/ 37928 w 157360"/>
                <a:gd name="connsiteY20" fmla="*/ 213274 h 302848"/>
                <a:gd name="connsiteX21" fmla="*/ 30463 w 157360"/>
                <a:gd name="connsiteY21" fmla="*/ 172219 h 302848"/>
                <a:gd name="connsiteX22" fmla="*/ 19267 w 157360"/>
                <a:gd name="connsiteY22" fmla="*/ 134897 h 302848"/>
                <a:gd name="connsiteX23" fmla="*/ 11802 w 157360"/>
                <a:gd name="connsiteY23" fmla="*/ 97574 h 302848"/>
                <a:gd name="connsiteX24" fmla="*/ 4338 w 157360"/>
                <a:gd name="connsiteY24" fmla="*/ 30394 h 302848"/>
                <a:gd name="connsiteX25" fmla="*/ 606 w 157360"/>
                <a:gd name="connsiteY25" fmla="*/ 536 h 30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360" h="302848">
                  <a:moveTo>
                    <a:pt x="606" y="536"/>
                  </a:moveTo>
                  <a:cubicBezTo>
                    <a:pt x="3094" y="-2574"/>
                    <a:pt x="12663" y="8730"/>
                    <a:pt x="19267" y="11732"/>
                  </a:cubicBezTo>
                  <a:cubicBezTo>
                    <a:pt x="26430" y="14988"/>
                    <a:pt x="41660" y="19197"/>
                    <a:pt x="41660" y="19197"/>
                  </a:cubicBezTo>
                  <a:cubicBezTo>
                    <a:pt x="59077" y="17953"/>
                    <a:pt x="76570" y="17505"/>
                    <a:pt x="93912" y="15465"/>
                  </a:cubicBezTo>
                  <a:cubicBezTo>
                    <a:pt x="97819" y="15005"/>
                    <a:pt x="101174" y="11732"/>
                    <a:pt x="105108" y="11732"/>
                  </a:cubicBezTo>
                  <a:cubicBezTo>
                    <a:pt x="122570" y="11732"/>
                    <a:pt x="139943" y="14221"/>
                    <a:pt x="157360" y="15465"/>
                  </a:cubicBezTo>
                  <a:cubicBezTo>
                    <a:pt x="156116" y="27906"/>
                    <a:pt x="155529" y="40430"/>
                    <a:pt x="153628" y="52787"/>
                  </a:cubicBezTo>
                  <a:cubicBezTo>
                    <a:pt x="153030" y="56676"/>
                    <a:pt x="150849" y="60167"/>
                    <a:pt x="149895" y="63984"/>
                  </a:cubicBezTo>
                  <a:cubicBezTo>
                    <a:pt x="148356" y="70138"/>
                    <a:pt x="147407" y="76425"/>
                    <a:pt x="146163" y="82645"/>
                  </a:cubicBezTo>
                  <a:cubicBezTo>
                    <a:pt x="144919" y="96330"/>
                    <a:pt x="144036" y="110053"/>
                    <a:pt x="142431" y="123700"/>
                  </a:cubicBezTo>
                  <a:cubicBezTo>
                    <a:pt x="139687" y="147023"/>
                    <a:pt x="139293" y="141551"/>
                    <a:pt x="134966" y="161022"/>
                  </a:cubicBezTo>
                  <a:cubicBezTo>
                    <a:pt x="133590" y="167214"/>
                    <a:pt x="132610" y="173491"/>
                    <a:pt x="131234" y="179683"/>
                  </a:cubicBezTo>
                  <a:cubicBezTo>
                    <a:pt x="130121" y="184690"/>
                    <a:pt x="128615" y="189605"/>
                    <a:pt x="127502" y="194612"/>
                  </a:cubicBezTo>
                  <a:cubicBezTo>
                    <a:pt x="124454" y="208329"/>
                    <a:pt x="123942" y="215186"/>
                    <a:pt x="120037" y="228203"/>
                  </a:cubicBezTo>
                  <a:cubicBezTo>
                    <a:pt x="117776" y="235739"/>
                    <a:pt x="115061" y="243132"/>
                    <a:pt x="112573" y="250596"/>
                  </a:cubicBezTo>
                  <a:cubicBezTo>
                    <a:pt x="111329" y="254328"/>
                    <a:pt x="109613" y="257935"/>
                    <a:pt x="108841" y="261793"/>
                  </a:cubicBezTo>
                  <a:cubicBezTo>
                    <a:pt x="107597" y="268013"/>
                    <a:pt x="106777" y="274334"/>
                    <a:pt x="105108" y="280454"/>
                  </a:cubicBezTo>
                  <a:cubicBezTo>
                    <a:pt x="103038" y="288045"/>
                    <a:pt x="97644" y="302848"/>
                    <a:pt x="97644" y="302848"/>
                  </a:cubicBezTo>
                  <a:cubicBezTo>
                    <a:pt x="90340" y="301804"/>
                    <a:pt x="66976" y="302300"/>
                    <a:pt x="60321" y="291651"/>
                  </a:cubicBezTo>
                  <a:cubicBezTo>
                    <a:pt x="53045" y="280009"/>
                    <a:pt x="52631" y="263453"/>
                    <a:pt x="49125" y="250596"/>
                  </a:cubicBezTo>
                  <a:cubicBezTo>
                    <a:pt x="43811" y="231111"/>
                    <a:pt x="41108" y="230768"/>
                    <a:pt x="37928" y="213274"/>
                  </a:cubicBezTo>
                  <a:cubicBezTo>
                    <a:pt x="33477" y="188791"/>
                    <a:pt x="36326" y="191763"/>
                    <a:pt x="30463" y="172219"/>
                  </a:cubicBezTo>
                  <a:cubicBezTo>
                    <a:pt x="25970" y="157242"/>
                    <a:pt x="21913" y="149451"/>
                    <a:pt x="19267" y="134897"/>
                  </a:cubicBezTo>
                  <a:cubicBezTo>
                    <a:pt x="12405" y="97157"/>
                    <a:pt x="19466" y="120569"/>
                    <a:pt x="11802" y="97574"/>
                  </a:cubicBezTo>
                  <a:cubicBezTo>
                    <a:pt x="7369" y="66543"/>
                    <a:pt x="6926" y="66622"/>
                    <a:pt x="4338" y="30394"/>
                  </a:cubicBezTo>
                  <a:cubicBezTo>
                    <a:pt x="4072" y="26671"/>
                    <a:pt x="-1882" y="3646"/>
                    <a:pt x="606" y="536"/>
                  </a:cubicBezTo>
                  <a:close/>
                </a:path>
              </a:pathLst>
            </a:custGeom>
            <a:solidFill>
              <a:srgbClr val="FFFF0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65909" y="3035323"/>
              <a:ext cx="1148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100 </a:t>
              </a:r>
              <a:r>
                <a:rPr lang="el-GR" sz="1400" dirty="0"/>
                <a:t>μ</a:t>
              </a:r>
              <a:r>
                <a:rPr lang="en-US" sz="1400" dirty="0"/>
                <a:t>L patient urine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93197" y="3035323"/>
              <a:ext cx="1204614" cy="382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Desalt via solid-phase extraction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97383" y="3054190"/>
              <a:ext cx="2197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Urine peptide enrichment via “</a:t>
              </a:r>
              <a:r>
                <a:rPr lang="en-US" sz="1400" dirty="0" err="1"/>
                <a:t>Proteospin</a:t>
              </a:r>
              <a:r>
                <a:rPr lang="en-US" sz="1400" dirty="0"/>
                <a:t>”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65011" y="3035323"/>
              <a:ext cx="1428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LC-MS and LC-MS/MS analysis</a:t>
              </a:r>
            </a:p>
          </p:txBody>
        </p:sp>
        <p:sp>
          <p:nvSpPr>
            <p:cNvPr id="24" name="Left Brace 23"/>
            <p:cNvSpPr/>
            <p:nvPr/>
          </p:nvSpPr>
          <p:spPr>
            <a:xfrm rot="16200000">
              <a:off x="3910859" y="2153643"/>
              <a:ext cx="64105" cy="2742401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97735" y="3577386"/>
              <a:ext cx="2697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Two-stage peptide enrichment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61" y="847774"/>
            <a:ext cx="2868723" cy="332965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798494" y="4325763"/>
            <a:ext cx="345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Red points indicate significant peptides with &gt;1.5-fold change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212" y="3980131"/>
            <a:ext cx="8687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Processed 87 patient urine samples (43 IC/BPS, 44 control) from NIDDK CR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LC-MS/MS (DDA) followed by analysis in PEAKS Studio identifies &gt;1000 peptides from &gt;150 proteins (1% FDR)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71 specific peptides in higher abundance in IC/BPS patient urine relative to control urine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24202" y="1369590"/>
            <a:ext cx="66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control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930320" y="1368313"/>
            <a:ext cx="70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IC/BPS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930320" y="1829978"/>
            <a:ext cx="7042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63032" y="1829978"/>
            <a:ext cx="7042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4CB0E3D-7B34-42B5-A8FA-A4A477B86026}"/>
              </a:ext>
            </a:extLst>
          </p:cNvPr>
          <p:cNvSpPr txBox="1"/>
          <p:nvPr/>
        </p:nvSpPr>
        <p:spPr>
          <a:xfrm>
            <a:off x="1532463" y="1630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Scientific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282998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B0E3D-7B34-42B5-A8FA-A4A477B86026}"/>
              </a:ext>
            </a:extLst>
          </p:cNvPr>
          <p:cNvSpPr txBox="1"/>
          <p:nvPr/>
        </p:nvSpPr>
        <p:spPr>
          <a:xfrm>
            <a:off x="1532463" y="1630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Scientific accomplishments (continued)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879001"/>
              </p:ext>
            </p:extLst>
          </p:nvPr>
        </p:nvGraphicFramePr>
        <p:xfrm>
          <a:off x="8614001" y="1430553"/>
          <a:ext cx="2634612" cy="346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2273177" imgH="2989999" progId="Prism9.Document">
                  <p:embed/>
                </p:oleObj>
              </mc:Choice>
              <mc:Fallback>
                <p:oleObj name="Prism 9" r:id="rId2" imgW="2273177" imgH="2989999" progId="Prism9.Document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14001" y="1430553"/>
                        <a:ext cx="2634612" cy="3464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59706" y="489492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**p&lt;0.01, unpaired t-test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24187"/>
          <a:stretch/>
        </p:blipFill>
        <p:spPr>
          <a:xfrm>
            <a:off x="518177" y="904571"/>
            <a:ext cx="6927652" cy="23572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405" y="3357014"/>
            <a:ext cx="77493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APF peptide detected in both patient and control urine samples, but absent from many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When present, APF peptide is in higher abundance in IC/BPS urine relative to control urine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Suggests that APF peptide alone (in this form) may not be definitive biomarker for IC/BPS.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02276" y="1145230"/>
            <a:ext cx="345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APF peptide abundance</a:t>
            </a:r>
          </a:p>
        </p:txBody>
      </p:sp>
    </p:spTree>
    <p:extLst>
      <p:ext uri="{BB962C8B-B14F-4D97-AF65-F5344CB8AC3E}">
        <p14:creationId xmlns:p14="http://schemas.microsoft.com/office/powerpoint/2010/main" val="395501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B0E3D-7B34-42B5-A8FA-A4A477B86026}"/>
              </a:ext>
            </a:extLst>
          </p:cNvPr>
          <p:cNvSpPr txBox="1"/>
          <p:nvPr/>
        </p:nvSpPr>
        <p:spPr>
          <a:xfrm>
            <a:off x="1532463" y="1630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Scientific accomplishments (continued)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847" y="992026"/>
            <a:ext cx="1105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Hypothesis: </a:t>
            </a:r>
            <a:r>
              <a:rPr lang="en-US" sz="2000" dirty="0">
                <a:solidFill>
                  <a:srgbClr val="FF0000"/>
                </a:solidFill>
              </a:rPr>
              <a:t>Small peptides (products of natural proteolysis) in urine may be useful as IC/BPS biomarkers.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15CCB15F-63F5-413A-B7E4-CBA8024D14BA}"/>
              </a:ext>
            </a:extLst>
          </p:cNvPr>
          <p:cNvSpPr/>
          <p:nvPr/>
        </p:nvSpPr>
        <p:spPr>
          <a:xfrm>
            <a:off x="386906" y="921688"/>
            <a:ext cx="11464060" cy="7782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0315" y="1875699"/>
            <a:ext cx="116580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929FF"/>
                </a:solidFill>
              </a:rPr>
              <a:t>Goals and accomplishments: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2929FF"/>
                </a:solidFill>
              </a:rPr>
              <a:t>Non-targeted </a:t>
            </a:r>
            <a:r>
              <a:rPr lang="en-US" sz="2000" dirty="0" err="1">
                <a:solidFill>
                  <a:srgbClr val="2929FF"/>
                </a:solidFill>
              </a:rPr>
              <a:t>peptidomics</a:t>
            </a:r>
            <a:r>
              <a:rPr lang="en-US" sz="2000" dirty="0">
                <a:solidFill>
                  <a:srgbClr val="2929FF"/>
                </a:solidFill>
              </a:rPr>
              <a:t> analysis of urinary peptides in IC/BPS patient urine versus healthy control urine</a:t>
            </a:r>
            <a:br>
              <a:rPr lang="en-US" sz="2000" dirty="0">
                <a:solidFill>
                  <a:srgbClr val="2929FF"/>
                </a:solidFill>
              </a:rPr>
            </a:br>
            <a:br>
              <a:rPr lang="en-US" sz="2000" dirty="0">
                <a:solidFill>
                  <a:srgbClr val="2929FF"/>
                </a:solidFill>
              </a:rPr>
            </a:br>
            <a:r>
              <a:rPr lang="en-US" sz="2000" i="1" dirty="0"/>
              <a:t>General increase in small peptide abundance in IC/BPS</a:t>
            </a:r>
            <a:br>
              <a:rPr lang="en-US" sz="2000" i="1" dirty="0"/>
            </a:br>
            <a:r>
              <a:rPr lang="en-US" sz="2000" i="1" dirty="0"/>
              <a:t>Specific peptides may act as putative biomarkers</a:t>
            </a:r>
            <a:br>
              <a:rPr lang="en-US" sz="2000" dirty="0">
                <a:solidFill>
                  <a:srgbClr val="2929FF"/>
                </a:solidFill>
              </a:rPr>
            </a:br>
            <a:endParaRPr lang="en-US" sz="2000" dirty="0">
              <a:solidFill>
                <a:srgbClr val="2929F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2929FF"/>
                </a:solidFill>
              </a:rPr>
              <a:t>Targeted relative quantitation of APF peptide in IC/BPS urine versus healthy control urine</a:t>
            </a:r>
            <a:br>
              <a:rPr lang="en-US" sz="2000" dirty="0">
                <a:solidFill>
                  <a:srgbClr val="2929FF"/>
                </a:solidFill>
              </a:rPr>
            </a:br>
            <a:br>
              <a:rPr lang="en-US" sz="2000" dirty="0">
                <a:solidFill>
                  <a:srgbClr val="2929FF"/>
                </a:solidFill>
              </a:rPr>
            </a:br>
            <a:r>
              <a:rPr lang="en-US" sz="2000" i="1" dirty="0"/>
              <a:t>APF peptide is not consistently found in IC/BPS patient urine, potentially limiting utility as biomarker.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654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B0E3D-7B34-42B5-A8FA-A4A477B86026}"/>
              </a:ext>
            </a:extLst>
          </p:cNvPr>
          <p:cNvSpPr txBox="1"/>
          <p:nvPr/>
        </p:nvSpPr>
        <p:spPr>
          <a:xfrm>
            <a:off x="1532463" y="1630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Scientific career journey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438" y="2750813"/>
            <a:ext cx="5554361" cy="24976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255932" y="5298610"/>
            <a:ext cx="48598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Abid MSR, Qiu H, et al. </a:t>
            </a:r>
            <a:r>
              <a:rPr lang="en-US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Sci. Rep. </a:t>
            </a: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8289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438" y="899715"/>
            <a:ext cx="2973016" cy="16439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9840" y="1155014"/>
            <a:ext cx="56096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Began as Assistant Professor in August 2019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Received </a:t>
            </a:r>
            <a:r>
              <a:rPr lang="en-US" sz="2000" dirty="0" err="1"/>
              <a:t>Ferring</a:t>
            </a:r>
            <a:r>
              <a:rPr lang="en-US" sz="2000" dirty="0"/>
              <a:t> Innovation Grant to study peptides in IC/BPS in October, 2019 </a:t>
            </a:r>
            <a:r>
              <a:rPr lang="en-US" sz="2000" i="1" dirty="0"/>
              <a:t>(lab’s first funding!)</a:t>
            </a:r>
            <a:br>
              <a:rPr lang="en-US" sz="2000" i="1" dirty="0"/>
            </a:b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Published results in 2022 </a:t>
            </a:r>
            <a:r>
              <a:rPr lang="en-US" sz="2000" i="1" dirty="0"/>
              <a:t>(lab’s first research publication!)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Access to CR samples integral for getting my lab’s research off the ground in its early stages</a:t>
            </a:r>
          </a:p>
        </p:txBody>
      </p:sp>
    </p:spTree>
    <p:extLst>
      <p:ext uri="{BB962C8B-B14F-4D97-AF65-F5344CB8AC3E}">
        <p14:creationId xmlns:p14="http://schemas.microsoft.com/office/powerpoint/2010/main" val="162551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B0E3D-7B34-42B5-A8FA-A4A477B86026}"/>
              </a:ext>
            </a:extLst>
          </p:cNvPr>
          <p:cNvSpPr txBox="1"/>
          <p:nvPr/>
        </p:nvSpPr>
        <p:spPr>
          <a:xfrm>
            <a:off x="1532463" y="1630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Helpful hints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840" y="1155014"/>
            <a:ext cx="964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Ask for minimal amount of sample required for study – if impact to collection is low, it may be possible to be approved by administrative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Reach out and ask questions to CR personnel!</a:t>
            </a:r>
          </a:p>
        </p:txBody>
      </p:sp>
    </p:spTree>
    <p:extLst>
      <p:ext uri="{BB962C8B-B14F-4D97-AF65-F5344CB8AC3E}">
        <p14:creationId xmlns:p14="http://schemas.microsoft.com/office/powerpoint/2010/main" val="375215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CB0E3D-7B34-42B5-A8FA-A4A477B86026}"/>
              </a:ext>
            </a:extLst>
          </p:cNvPr>
          <p:cNvSpPr txBox="1"/>
          <p:nvPr/>
        </p:nvSpPr>
        <p:spPr>
          <a:xfrm>
            <a:off x="1532463" y="1630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Acknowledgements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31" y="745805"/>
            <a:ext cx="2870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Checco Group</a:t>
            </a:r>
          </a:p>
          <a:p>
            <a:r>
              <a:rPr lang="en-US" sz="1600" b="1" dirty="0"/>
              <a:t>Md Shadman Ridwan Abid</a:t>
            </a:r>
          </a:p>
          <a:p>
            <a:r>
              <a:rPr lang="en-US" sz="1600" dirty="0"/>
              <a:t>Madeline Allen</a:t>
            </a:r>
          </a:p>
          <a:p>
            <a:r>
              <a:rPr lang="en-US" sz="1600" dirty="0"/>
              <a:t>Ashley Clifton</a:t>
            </a:r>
          </a:p>
          <a:p>
            <a:r>
              <a:rPr lang="en-US" sz="1600" dirty="0"/>
              <a:t>Alisha Doda</a:t>
            </a:r>
          </a:p>
          <a:p>
            <a:r>
              <a:rPr lang="en-US" sz="1600" dirty="0"/>
              <a:t>Jannat al Foisal</a:t>
            </a:r>
          </a:p>
          <a:p>
            <a:r>
              <a:rPr lang="en-US" sz="1600" dirty="0"/>
              <a:t>Somayeh Mousavi</a:t>
            </a:r>
          </a:p>
          <a:p>
            <a:r>
              <a:rPr lang="en-US" sz="1600" dirty="0"/>
              <a:t>Sheryl Sharma</a:t>
            </a:r>
            <a:br>
              <a:rPr lang="en-US" sz="1600" dirty="0"/>
            </a:br>
            <a:r>
              <a:rPr lang="en-US" sz="1600" dirty="0"/>
              <a:t>Chase Stebbing</a:t>
            </a:r>
          </a:p>
          <a:p>
            <a:r>
              <a:rPr lang="en-US" sz="1600" dirty="0"/>
              <a:t>Baba Yussif</a:t>
            </a:r>
          </a:p>
          <a:p>
            <a:r>
              <a:rPr lang="en-US" sz="1600" dirty="0"/>
              <a:t>Noelle Waltenburg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5235" y="1730690"/>
            <a:ext cx="371168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IC/BPS Collaborators</a:t>
            </a:r>
          </a:p>
          <a:p>
            <a:r>
              <a:rPr lang="en-US" sz="1600" b="1" dirty="0"/>
              <a:t>Max Qiu (UNL Biotechnology, CIBC)</a:t>
            </a:r>
          </a:p>
          <a:p>
            <a:r>
              <a:rPr lang="en-US" sz="1600" dirty="0"/>
              <a:t>Bridget Tripp (UNL CIBC)</a:t>
            </a:r>
          </a:p>
          <a:p>
            <a:r>
              <a:rPr lang="en-US" sz="1600" dirty="0"/>
              <a:t>Robert Powers (UNL Chemistry)</a:t>
            </a:r>
          </a:p>
          <a:p>
            <a:r>
              <a:rPr lang="en-US" sz="1600" dirty="0"/>
              <a:t>Heidi Roth (UNL Chemistry)</a:t>
            </a:r>
          </a:p>
          <a:p>
            <a:r>
              <a:rPr lang="en-US" sz="1600" dirty="0"/>
              <a:t>Aline de Lima Leite (UNL CIBC)</a:t>
            </a:r>
          </a:p>
          <a:p>
            <a:r>
              <a:rPr lang="en-US" sz="1600" dirty="0"/>
              <a:t>Jiri Adamec (UNL Biochemistry)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407" y="3690435"/>
            <a:ext cx="4863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Funding</a:t>
            </a:r>
          </a:p>
          <a:p>
            <a:pPr marL="228600" indent="-228600"/>
            <a:r>
              <a:rPr lang="en-US" sz="1600" dirty="0"/>
              <a:t>NIH/NIGMS MIRA (R35 GM142784)</a:t>
            </a:r>
          </a:p>
          <a:p>
            <a:pPr marL="228600" indent="-228600"/>
            <a:r>
              <a:rPr lang="en-US" sz="1600" dirty="0"/>
              <a:t>Nebraska EPSCoR FIRST Award (OIA-1557417)</a:t>
            </a:r>
          </a:p>
          <a:p>
            <a:pPr marL="228600" indent="-228600"/>
            <a:r>
              <a:rPr lang="en-US" sz="1600" b="1" dirty="0" err="1"/>
              <a:t>Ferring</a:t>
            </a:r>
            <a:r>
              <a:rPr lang="en-US" sz="1600" b="1" dirty="0"/>
              <a:t> Innovation Grant (</a:t>
            </a:r>
            <a:r>
              <a:rPr lang="en-US" sz="1600" b="1" dirty="0" err="1"/>
              <a:t>Ferring</a:t>
            </a:r>
            <a:r>
              <a:rPr lang="en-US" sz="1600" b="1" dirty="0"/>
              <a:t> Pharmaceuticals)</a:t>
            </a:r>
          </a:p>
          <a:p>
            <a:pPr marL="228600" indent="-228600"/>
            <a:r>
              <a:rPr lang="en-US" sz="1600" b="1" dirty="0"/>
              <a:t>Nebraska Center for Integrated Biomolecular Communication (P20 GM113126)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11" y="4345651"/>
            <a:ext cx="1619250" cy="895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863" y="4168790"/>
            <a:ext cx="1341072" cy="1249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099"/>
          <a:stretch/>
        </p:blipFill>
        <p:spPr>
          <a:xfrm>
            <a:off x="8030005" y="4390783"/>
            <a:ext cx="1644400" cy="805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56" y="955830"/>
            <a:ext cx="6096705" cy="27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74588"/>
      </p:ext>
    </p:extLst>
  </p:cSld>
  <p:clrMapOvr>
    <a:masterClrMapping/>
  </p:clrMapOvr>
</p:sld>
</file>

<file path=ppt/theme/theme1.xml><?xml version="1.0" encoding="utf-8"?>
<a:theme xmlns:a="http://schemas.openxmlformats.org/drawingml/2006/main" name="NIDDKCRWorksho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DDK-CR Workshop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DDKCRWorkshop" id="{AF93DBFE-BC8D-43D6-922C-23B45CBF7793}" vid="{A04A6667-293B-4092-8732-FF6A3255AE7A}"/>
    </a:ext>
  </a:extLst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NIDDKCRWorkshop</Template>
  <TotalTime>1949</TotalTime>
  <Words>769</Words>
  <Application>Microsoft Office PowerPoint</Application>
  <PresentationFormat>Widescreen</PresentationFormat>
  <Paragraphs>90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Open Sans</vt:lpstr>
      <vt:lpstr>Times New Roman</vt:lpstr>
      <vt:lpstr>NIDDKCRWorkshop</vt:lpstr>
      <vt:lpstr>CS ChemDraw Drawing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Rebecca (NIH/NIDDK) [E]</dc:creator>
  <cp:lastModifiedBy>Rodriguez, Rebecca (NIH/NIDDK) [E]</cp:lastModifiedBy>
  <cp:revision>26</cp:revision>
  <dcterms:created xsi:type="dcterms:W3CDTF">2023-08-21T13:31:56Z</dcterms:created>
  <dcterms:modified xsi:type="dcterms:W3CDTF">2023-09-13T22:35:29Z</dcterms:modified>
</cp:coreProperties>
</file>