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362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611B5F-B8F0-4BC9-92C6-FD0F67AE1CC3}" v="11" dt="2023-09-16T00:34:40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3" autoAdjust="0"/>
    <p:restoredTop sz="78956" autoAdjust="0"/>
  </p:normalViewPr>
  <p:slideViewPr>
    <p:cSldViewPr snapToGrid="0">
      <p:cViewPr varScale="1">
        <p:scale>
          <a:sx n="86" d="100"/>
          <a:sy n="86" d="100"/>
        </p:scale>
        <p:origin x="272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Rodriguez" clId="Web-{CB611B5F-B8F0-4BC9-92C6-FD0F67AE1CC3}"/>
    <pc:docChg chg="modSld">
      <pc:chgData name="Rebecca Rodriguez" userId="" providerId="" clId="Web-{CB611B5F-B8F0-4BC9-92C6-FD0F67AE1CC3}" dt="2023-09-16T00:34:40.489" v="10" actId="20577"/>
      <pc:docMkLst>
        <pc:docMk/>
      </pc:docMkLst>
      <pc:sldChg chg="modSp">
        <pc:chgData name="Rebecca Rodriguez" userId="" providerId="" clId="Web-{CB611B5F-B8F0-4BC9-92C6-FD0F67AE1CC3}" dt="2023-09-16T00:34:40.489" v="10" actId="20577"/>
        <pc:sldMkLst>
          <pc:docMk/>
          <pc:sldMk cId="824697048" sldId="256"/>
        </pc:sldMkLst>
        <pc:spChg chg="mod">
          <ac:chgData name="Rebecca Rodriguez" userId="" providerId="" clId="Web-{CB611B5F-B8F0-4BC9-92C6-FD0F67AE1CC3}" dt="2023-09-16T00:34:40.489" v="10" actId="20577"/>
          <ac:spMkLst>
            <pc:docMk/>
            <pc:sldMk cId="824697048" sldId="256"/>
            <ac:spMk id="3" creationId="{CEB01373-8DDC-8A36-1DF6-5900F697835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792B8-51E8-4CC2-8E00-BA93C03B7091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173EE-EF66-4049-8518-76077A4D0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9A3D80-6078-4C9C-8583-3967841E11E3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Arial" charset="0"/>
              </a:rPr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306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Describe, from your perspective, the challenges NIH traditional repositories face in bringing different collections together to facilitate secondary work (provide one example).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Collections:  data types, standards, ontologies, data types from special technologies </a:t>
            </a:r>
          </a:p>
          <a:p>
            <a:r>
              <a:rPr lang="en-US" dirty="0"/>
              <a:t>In data reuse, the power of AI is in integrating multiple data types to drive discovery </a:t>
            </a:r>
          </a:p>
          <a:p>
            <a:endParaRPr lang="en-US" dirty="0"/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Centers for Metabolic Phenotyping of Mouse Models of Obesity and Diabetes (MPMOD).</a:t>
            </a:r>
          </a:p>
          <a:p>
            <a:endParaRPr lang="en-US" sz="1800" b="0" i="0" u="none" strike="noStrike" baseline="0" dirty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non-omics data types (DK specific)</a:t>
            </a: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Survey data, blood/urine ;lab results</a:t>
            </a: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Physiological and Clinical measures, CGM and other diabetes technologies</a:t>
            </a: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ECG, </a:t>
            </a:r>
          </a:p>
          <a:p>
            <a:endParaRPr lang="en-US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%% some data current not openly shared: ZIP, race/ethnicity, genetic sequence, traffic and accidents reports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9173EE-EF66-4049-8518-76077A4D08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64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Describe, from your perspective, opportunities to address some of these challenges through new technologies; where can and what new technology can be used to bring disparate collections together for new and innovative work (provide one example)?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9173EE-EF66-4049-8518-76077A4D08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8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BBF4-D3D9-5313-5D8C-579E567F4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A7C40C-78BA-1FE8-1328-912297CDD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A46BF4-DBFE-8ABB-B4AA-FDE4F87F5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0AFB2-2F29-38F9-B85D-9A1D7E83E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26FDA-AA99-8712-1745-5471F51E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91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BE0BC-ABBB-AF76-F7A5-6E60D2BE2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BB6105-46A5-5374-50E4-E37BB0228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F70BD-AF8C-D9CF-A3E2-41437EEA1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10B83-15F8-130B-954A-DE7A95865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F847E-1610-61B6-B785-60AAF551B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25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54D4E3-7BCB-76CE-7FA2-848FD4766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D7014-C8F2-14EC-9EA3-DB477A992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B2807-DFAC-1108-BA67-317D05B40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8472D-24A4-0CA9-808B-2A339AF2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D90B8-8881-4CAE-86C3-AEA084BB3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9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7FACD-F3A0-E33D-4D8D-C8196891E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B5AC9-19DA-97D3-2584-3C85EBA55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365B1-3505-566B-6C4B-13F22E51B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AECEF-686B-1316-8C41-A8569B01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80A6-FDE6-3691-25A9-516BA9F2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3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8719C-3102-4AB3-DCC3-3A2734BF7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E5341-102B-6104-03F3-F39AB76A6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37CC6-51C7-8E09-2BAB-E9B8E5C2D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4912B-317A-982D-A581-D43B590BC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CD0D5-33F6-89D3-12F4-9016BC59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5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4458A-DA20-B72B-806D-3324093DB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9410F-E680-7164-0FB0-155BCBE385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892FC-A009-E691-297B-F407B7923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97DD3-45C9-FEA5-1021-E48E063C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CD3B3-50AA-2DC7-5265-03A86E4A7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2F8AA-8A83-396E-82B4-536CC448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8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445FE-E965-2C37-422B-44140755B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DD7B8-A2D6-5FC5-1172-80B2AE9D5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03DACB-8C52-A678-24F3-EF3CE5931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DB0B89-E7E8-7D20-9AFF-271832FC03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E5CC4A-DF51-AAF8-3F28-9E115991D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D4A528-CB08-B2D4-8FD2-74CE6AB40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1AE369-DD12-647D-66B1-E12676DFD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6F40BE-26DF-19C0-8C93-585AF2A0D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9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3D71-F0E6-CB22-5B83-27F1A8913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4CCC0-CE17-FF9F-76F2-00A20078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6E144C-C501-6D63-4C89-3CD42D94D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5C2E09-A533-AF7F-A3EE-F019A755D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8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6AA942-7C9F-B452-6FFB-87508749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EE09E6-16A9-FABB-8321-CA9A00D51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BA1959-6494-48BF-F7E0-5F099EA1F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9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C9DE2-EA72-C5E3-06A8-67DF33B4C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669EE-64F8-C959-B459-78DE24CE9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AB0AA-74E4-D4BE-DB40-7B57FAA5C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7C9DD-4920-7CA7-1C2C-0D90EBED2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82C45-773D-0E19-0DB9-0E1EDE9AC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B11937-4ACF-1C10-C126-B399D8C6B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4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3E8C-D9B3-A52F-CD87-4A2D49D1C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6782E5-0F8A-8D28-7B4A-42974DD2F6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41F5A-4BEE-FE32-6A6E-E18767C4F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B89763-5BF5-E31A-EFAF-1A9C771E1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0DA67-3F86-2AAA-FDC0-54EFF38D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8D3C72-04E3-23D8-097B-EFEA6EE9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0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D5F796-A0AE-03A2-B397-6B8727CD0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6F836-A4BA-2B86-83D6-E6E0F9614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378F6-BCC8-70DC-7267-91F4F82FFD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D7A8-BEDB-4C91-9A0E-29C51CA9B022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4066A-9FD9-C499-3F74-EA9E5169DA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AC00F-4BB4-B671-9DD0-8E5682B3D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A78A2-31E1-41F1-BB24-F69671089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2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0CC5CA-64CB-34A0-6F45-F868F4D81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Evolution of the Traditional Repositories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01373-8DDC-8A36-1DF6-5900F6978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Session 3</a:t>
            </a:r>
          </a:p>
        </p:txBody>
      </p:sp>
    </p:spTree>
    <p:extLst>
      <p:ext uri="{BB962C8B-B14F-4D97-AF65-F5344CB8AC3E}">
        <p14:creationId xmlns:p14="http://schemas.microsoft.com/office/powerpoint/2010/main" val="82469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00875" y="5648325"/>
            <a:ext cx="3600450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1506" name="Text Box 3"/>
          <p:cNvSpPr>
            <a:spLocks noGrp="1" noChangeArrowheads="1"/>
          </p:cNvSpPr>
          <p:nvPr>
            <p:ph type="ctrTitle"/>
          </p:nvPr>
        </p:nvSpPr>
        <p:spPr>
          <a:xfrm>
            <a:off x="315544" y="344563"/>
            <a:ext cx="9851010" cy="867930"/>
          </a:xfrm>
        </p:spPr>
        <p:txBody>
          <a:bodyPr wrap="square">
            <a:spAutoFit/>
          </a:bodyPr>
          <a:lstStyle/>
          <a:p>
            <a:r>
              <a:rPr lang="en-US" sz="3200" b="1" dirty="0">
                <a:latin typeface="+mn-lt"/>
                <a:cs typeface="Tahoma" pitchFamily="34" charset="0"/>
              </a:rPr>
              <a:t>Xujing Wang, PhD</a:t>
            </a:r>
            <a:br>
              <a:rPr lang="en-US" sz="3200" b="1" dirty="0">
                <a:latin typeface="+mn-lt"/>
                <a:cs typeface="Tahoma" pitchFamily="34" charset="0"/>
              </a:rPr>
            </a:br>
            <a:r>
              <a:rPr lang="en-US" sz="2400" dirty="0">
                <a:latin typeface="+mn-lt"/>
                <a:cs typeface="Tahoma" pitchFamily="34" charset="0"/>
              </a:rPr>
              <a:t>Division of Diabetes Endocrinology and Metabolic diseases (DDEM) 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type="subTitle" idx="1"/>
          </p:nvPr>
        </p:nvSpPr>
        <p:spPr>
          <a:xfrm>
            <a:off x="170329" y="1452281"/>
            <a:ext cx="11851341" cy="5405719"/>
          </a:xfrm>
          <a:solidFill>
            <a:schemeClr val="bg1"/>
          </a:solidFill>
        </p:spPr>
        <p:txBody>
          <a:bodyPr tIns="0">
            <a:normAutofit fontScale="85000" lnSpcReduction="20000"/>
          </a:bodyPr>
          <a:lstStyle/>
          <a:p>
            <a:pPr eaLnBrk="1" hangingPunct="1"/>
            <a:endParaRPr lang="en-US" sz="2400" dirty="0"/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ea typeface="DengXian" panose="02010600030101010101" pitchFamily="2" charset="-122"/>
                <a:cs typeface="Times New Roman" panose="02020603050405020304" pitchFamily="18" charset="0"/>
              </a:rPr>
              <a:t>Manages </a:t>
            </a:r>
            <a:r>
              <a:rPr lang="en-US" sz="2400" b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projects in the following areas:</a:t>
            </a:r>
          </a:p>
          <a:p>
            <a:pPr marL="742950" lvl="1" indent="-2857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ea typeface="DengXian" panose="02010600030101010101" pitchFamily="2" charset="-122"/>
                <a:cs typeface="Times New Roman" panose="02020603050405020304" pitchFamily="18" charset="0"/>
              </a:rPr>
              <a:t>Utilizing big data and advanced data science technologies  </a:t>
            </a:r>
          </a:p>
          <a:p>
            <a:pPr marL="742950" lvl="1" indent="-2857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ea typeface="DengXian" panose="02010600030101010101" pitchFamily="2" charset="-122"/>
                <a:cs typeface="Times New Roman" panose="02020603050405020304" pitchFamily="18" charset="0"/>
              </a:rPr>
              <a:t>Developing and applying mathematical and computational approaches</a:t>
            </a:r>
          </a:p>
          <a:p>
            <a:pPr marL="742950" lvl="1" indent="-2857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ea typeface="DengXian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sz="1900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eta cell death, stress and survival pathways  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solidFill>
                <a:srgbClr val="575757"/>
              </a:solidFill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/>
              <a:t>R</a:t>
            </a:r>
            <a:r>
              <a:rPr lang="en-US" b="1" dirty="0">
                <a:solidFill>
                  <a:schemeClr val="tx1"/>
                </a:solidFill>
              </a:rPr>
              <a:t>ole as an NIH/NIDDK data steward :</a:t>
            </a:r>
          </a:p>
          <a:p>
            <a:pPr marL="742950" lvl="1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ea typeface="DengXian" panose="02010600030101010101" pitchFamily="2" charset="-122"/>
                <a:cs typeface="Times New Roman" panose="02020603050405020304" pitchFamily="18" charset="0"/>
              </a:rPr>
              <a:t>Chair of the DDEM data science WG</a:t>
            </a:r>
          </a:p>
          <a:p>
            <a:pPr marL="742950" lvl="1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ea typeface="DengXian" panose="02010600030101010101" pitchFamily="2" charset="-122"/>
                <a:cs typeface="Times New Roman" panose="02020603050405020304" pitchFamily="18" charset="0"/>
              </a:rPr>
              <a:t>Project scientist for the NIDDK information Network (dkNET), and the Human Pancreas Knowledgebase (</a:t>
            </a:r>
            <a:r>
              <a:rPr lang="en-US" sz="1900" b="1" dirty="0" err="1">
                <a:ea typeface="DengXian" panose="02010600030101010101" pitchFamily="2" charset="-122"/>
                <a:cs typeface="Times New Roman" panose="02020603050405020304" pitchFamily="18" charset="0"/>
              </a:rPr>
              <a:t>PanKbase</a:t>
            </a:r>
            <a:r>
              <a:rPr lang="en-US" sz="1900" b="1" dirty="0">
                <a:ea typeface="DengXian" panose="02010600030101010101" pitchFamily="2" charset="-122"/>
                <a:cs typeface="Times New Roman" panose="02020603050405020304" pitchFamily="18" charset="0"/>
              </a:rPr>
              <a:t>) program</a:t>
            </a:r>
          </a:p>
          <a:p>
            <a:pPr marL="742950" lvl="1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ea typeface="DengXian" panose="02010600030101010101" pitchFamily="2" charset="-122"/>
                <a:cs typeface="Times New Roman" panose="02020603050405020304" pitchFamily="18" charset="0"/>
              </a:rPr>
              <a:t>Mentor of DDEM DATA scholar(s)</a:t>
            </a:r>
          </a:p>
          <a:p>
            <a:pPr marL="742950" lvl="1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ea typeface="DengXian" panose="02010600030101010101" pitchFamily="2" charset="-122"/>
                <a:cs typeface="Times New Roman" panose="02020603050405020304" pitchFamily="18" charset="0"/>
              </a:rPr>
              <a:t>Serving as the NIDDK Rep on several </a:t>
            </a:r>
            <a:r>
              <a:rPr lang="en-US" sz="1900" b="1" dirty="0" err="1">
                <a:ea typeface="DengXian" panose="02010600030101010101" pitchFamily="2" charset="-122"/>
                <a:cs typeface="Times New Roman" panose="02020603050405020304" pitchFamily="18" charset="0"/>
              </a:rPr>
              <a:t>transNIH</a:t>
            </a:r>
            <a:r>
              <a:rPr lang="en-US" sz="1900" b="1" dirty="0">
                <a:ea typeface="DengXian" panose="02010600030101010101" pitchFamily="2" charset="-122"/>
                <a:cs typeface="Times New Roman" panose="02020603050405020304" pitchFamily="18" charset="0"/>
              </a:rPr>
              <a:t> WGs and programs </a:t>
            </a:r>
          </a:p>
          <a:p>
            <a:pPr marL="1200150" lvl="2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ea typeface="DengXian" panose="02010600030101010101" pitchFamily="2" charset="-122"/>
                <a:cs typeface="Times New Roman" panose="02020603050405020304" pitchFamily="18" charset="0"/>
              </a:rPr>
              <a:t>Repositories and Knowledgebases</a:t>
            </a:r>
          </a:p>
          <a:p>
            <a:pPr marL="1200150" lvl="2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ea typeface="DengXian" panose="02010600030101010101" pitchFamily="2" charset="-122"/>
                <a:cs typeface="Times New Roman" panose="02020603050405020304" pitchFamily="18" charset="0"/>
              </a:rPr>
              <a:t>Software tools</a:t>
            </a:r>
          </a:p>
          <a:p>
            <a:pPr marL="1200150" lvl="2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ea typeface="DengXian" panose="02010600030101010101" pitchFamily="2" charset="-122"/>
                <a:cs typeface="Times New Roman" panose="02020603050405020304" pitchFamily="18" charset="0"/>
              </a:rPr>
              <a:t>Joint NIH/NSF program “Smart and Connected heath in the era of Big Data and Artificial Intelligence”</a:t>
            </a:r>
          </a:p>
          <a:p>
            <a:pPr marL="742950" lvl="1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ea typeface="DengXian" panose="02010600030101010101" pitchFamily="2" charset="-122"/>
                <a:cs typeface="Times New Roman" panose="02020603050405020304" pitchFamily="18" charset="0"/>
              </a:rPr>
              <a:t>Service on common fund programs</a:t>
            </a:r>
            <a:r>
              <a:rPr lang="en-US" sz="1900" dirty="0">
                <a:ea typeface="DengXian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pPr marL="1200150" lvl="2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ea typeface="DengXian" panose="02010600030101010101" pitchFamily="2" charset="-122"/>
                <a:cs typeface="Times New Roman" panose="02020603050405020304" pitchFamily="18" charset="0"/>
              </a:rPr>
              <a:t>Bridge2AI:  project scientist, science officer, and communication contact</a:t>
            </a:r>
          </a:p>
          <a:p>
            <a:pPr marL="1200150" lvl="2" indent="-28575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ea typeface="DengXian" panose="02010600030101010101" pitchFamily="2" charset="-122"/>
                <a:cs typeface="Times New Roman" panose="02020603050405020304" pitchFamily="18" charset="0"/>
              </a:rPr>
              <a:t>NPH (Nutrition for Precision Health):  project scientist of it AI center</a:t>
            </a:r>
          </a:p>
          <a:p>
            <a:pPr algn="l" eaLnBrk="1" hangingPunct="1">
              <a:buClr>
                <a:schemeClr val="folHlink"/>
              </a:buClr>
              <a:buSzPct val="60000"/>
            </a:pPr>
            <a:endParaRPr lang="en-US" sz="900" dirty="0"/>
          </a:p>
          <a:p>
            <a:pPr algn="l" eaLnBrk="1" hangingPunct="1">
              <a:buClr>
                <a:schemeClr val="folHlink"/>
              </a:buClr>
              <a:buSzPct val="60000"/>
            </a:pPr>
            <a:endParaRPr lang="en-US" sz="1800" dirty="0">
              <a:solidFill>
                <a:schemeClr val="tx2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89460F-96FE-412B-AC42-2C5642AB5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6945" y="104775"/>
            <a:ext cx="1529106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70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EC14-D7EB-46BD-0EBE-54031B912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926452" cy="1122388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+mn-lt"/>
              </a:rPr>
              <a:t>The challenges NIH traditional repositories face</a:t>
            </a:r>
            <a:br>
              <a:rPr lang="en-US" sz="3200" b="1" dirty="0">
                <a:latin typeface="+mn-lt"/>
              </a:rPr>
            </a:br>
            <a:r>
              <a:rPr lang="en-US" sz="2800" b="1" dirty="0">
                <a:latin typeface="+mn-lt"/>
                <a:sym typeface="Symbol" panose="05050102010706020507" pitchFamily="18" charset="2"/>
              </a:rPr>
              <a:t> </a:t>
            </a:r>
            <a:r>
              <a:rPr lang="en-US" sz="2800" dirty="0">
                <a:solidFill>
                  <a:schemeClr val="tx1"/>
                </a:solidFill>
                <a:latin typeface="+mn-lt"/>
              </a:rPr>
              <a:t>in bringing different collections together to facilitate secondary work</a:t>
            </a:r>
            <a:endParaRPr lang="en-US" sz="28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36FF8-765C-9142-7DDA-FCC771F1C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199" y="1312615"/>
            <a:ext cx="10712777" cy="541292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202124"/>
                </a:solidFill>
                <a:latin typeface="Google Sans"/>
              </a:rPr>
              <a:t>No single repository can host all collections, same types or different</a:t>
            </a:r>
          </a:p>
          <a:p>
            <a:pPr marL="0" indent="0">
              <a:buNone/>
            </a:pPr>
            <a:r>
              <a:rPr lang="en-US" b="1" dirty="0">
                <a:solidFill>
                  <a:srgbClr val="202124"/>
                </a:solidFill>
                <a:latin typeface="Google Sans"/>
              </a:rPr>
              <a:t>One major challenge:  Interoperability</a:t>
            </a:r>
          </a:p>
          <a:p>
            <a:pPr marL="0" indent="0">
              <a:buNone/>
            </a:pPr>
            <a:r>
              <a:rPr lang="en-US" dirty="0">
                <a:solidFill>
                  <a:srgbClr val="202124"/>
                </a:solidFill>
                <a:latin typeface="Google Sans"/>
              </a:rPr>
              <a:t>	FAIR data principles: </a:t>
            </a:r>
            <a:r>
              <a:rPr lang="en-US" dirty="0">
                <a:solidFill>
                  <a:srgbClr val="040C28"/>
                </a:solidFill>
                <a:latin typeface="Google Sans"/>
              </a:rPr>
              <a:t>Findable, Accessible, </a:t>
            </a:r>
            <a:r>
              <a:rPr lang="en-US" u="sng" dirty="0">
                <a:solidFill>
                  <a:srgbClr val="040C28"/>
                </a:solidFill>
                <a:latin typeface="Google Sans"/>
              </a:rPr>
              <a:t>Interoperable</a:t>
            </a:r>
            <a:r>
              <a:rPr lang="en-US" dirty="0">
                <a:solidFill>
                  <a:srgbClr val="040C28"/>
                </a:solidFill>
                <a:latin typeface="Google Sans"/>
              </a:rPr>
              <a:t>, and </a:t>
            </a:r>
            <a:r>
              <a:rPr lang="en-US" u="sng" dirty="0">
                <a:solidFill>
                  <a:srgbClr val="040C28"/>
                </a:solidFill>
                <a:latin typeface="Google Sans"/>
              </a:rPr>
              <a:t>Reusable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The challenge is more outstanding for:  non-omics data types (DK specific)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Examples: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Common data types:   Cross talk between CMD-KP (Common Metabolic Disease Knowledge Portal), Adipose tissue cell Atlas (stored on Broad’s platform), </a:t>
            </a:r>
            <a:r>
              <a:rPr lang="en-US" dirty="0" err="1"/>
              <a:t>PancDB</a:t>
            </a:r>
            <a:r>
              <a:rPr lang="en-US" dirty="0"/>
              <a:t> (Pancreas </a:t>
            </a:r>
            <a:r>
              <a:rPr lang="en-US" dirty="0" err="1"/>
              <a:t>DataBase</a:t>
            </a:r>
            <a:r>
              <a:rPr lang="en-US" dirty="0"/>
              <a:t>),  </a:t>
            </a:r>
            <a:r>
              <a:rPr lang="en-US" dirty="0" err="1"/>
              <a:t>PancreAtlas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Non-common (DK-specific) data types:  Calorimetry data 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ArialMT"/>
              </a:rPr>
              <a:t>	</a:t>
            </a:r>
            <a:r>
              <a:rPr lang="en-US" sz="1800" b="0" i="0" u="none" strike="noStrike" baseline="0" dirty="0" err="1">
                <a:latin typeface="ArialMT"/>
              </a:rPr>
              <a:t>CalR</a:t>
            </a:r>
            <a:r>
              <a:rPr lang="en-US" sz="1800" b="0" i="0" u="none" strike="noStrike" baseline="0" dirty="0">
                <a:latin typeface="ArialMT"/>
              </a:rPr>
              <a:t>,  NORC, DRC, and MPMODs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/>
              <a:t>Major causes:   </a:t>
            </a:r>
            <a:r>
              <a:rPr lang="en-US" dirty="0"/>
              <a:t>Data standards and ontologies, software tools best practice and interoperability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b="1" dirty="0"/>
              <a:t>What we are experimenting: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2600" b="0" i="0" dirty="0">
                <a:solidFill>
                  <a:srgbClr val="333333"/>
                </a:solidFill>
                <a:effectLst/>
              </a:rPr>
              <a:t>NOT-DK-23-022 </a:t>
            </a:r>
            <a:r>
              <a:rPr lang="en-US" sz="2600" i="0" dirty="0">
                <a:effectLst/>
              </a:rPr>
              <a:t>Administrative Supplements to Support Collaborations to Improve Data </a:t>
            </a:r>
            <a:r>
              <a:rPr lang="en-US" sz="2600" i="0" dirty="0">
                <a:effectLst/>
                <a:highlight>
                  <a:srgbClr val="FFFF00"/>
                </a:highlight>
              </a:rPr>
              <a:t>Interoperability/Re-use</a:t>
            </a:r>
            <a:r>
              <a:rPr lang="en-US" sz="2600" i="0" dirty="0">
                <a:effectLst/>
              </a:rPr>
              <a:t> for Existing Type 2 Diabetes Relevant Data Sets</a:t>
            </a:r>
            <a:r>
              <a:rPr lang="en-US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12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EC14-D7EB-46BD-0EBE-54031B912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216"/>
            <a:ext cx="10515600" cy="962154"/>
          </a:xfrm>
        </p:spPr>
        <p:txBody>
          <a:bodyPr>
            <a:normAutofit/>
          </a:bodyPr>
          <a:lstStyle/>
          <a:p>
            <a:r>
              <a:rPr lang="en-US" sz="3200" b="1" dirty="0"/>
              <a:t>Opportunities and new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36FF8-765C-9142-7DDA-FCC771F1C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19" y="1523994"/>
            <a:ext cx="5157414" cy="4791223"/>
          </a:xfrm>
        </p:spPr>
        <p:txBody>
          <a:bodyPr/>
          <a:lstStyle/>
          <a:p>
            <a:pPr>
              <a:lnSpc>
                <a:spcPct val="105000"/>
              </a:lnSpc>
              <a:spcBef>
                <a:spcPts val="0"/>
              </a:spcBef>
            </a:pPr>
            <a:r>
              <a:rPr lang="en-US" sz="1800" dirty="0"/>
              <a:t>O</a:t>
            </a:r>
            <a:r>
              <a:rPr lang="en-US" sz="1800" dirty="0">
                <a:solidFill>
                  <a:schemeClr val="tx1"/>
                </a:solidFill>
              </a:rPr>
              <a:t>pen collaboration, improving R&amp;R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P</a:t>
            </a:r>
            <a:r>
              <a:rPr lang="en-US" sz="1800" dirty="0">
                <a:solidFill>
                  <a:schemeClr val="tx1"/>
                </a:solidFill>
              </a:rPr>
              <a:t>owerful data integration and mining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Making</a:t>
            </a:r>
            <a:r>
              <a:rPr lang="en-US" sz="1800" dirty="0">
                <a:solidFill>
                  <a:schemeClr val="tx1"/>
                </a:solidFill>
              </a:rPr>
              <a:t> knowledge </a:t>
            </a:r>
            <a:r>
              <a:rPr lang="en-US" sz="1800">
                <a:solidFill>
                  <a:schemeClr val="tx1"/>
                </a:solidFill>
              </a:rPr>
              <a:t>machine actionable, integration </a:t>
            </a:r>
            <a:r>
              <a:rPr lang="en-US" sz="1800" dirty="0">
                <a:solidFill>
                  <a:schemeClr val="tx1"/>
                </a:solidFill>
              </a:rPr>
              <a:t>of knowledge and data,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P</a:t>
            </a:r>
            <a:r>
              <a:rPr lang="en-US" sz="1800" dirty="0">
                <a:solidFill>
                  <a:schemeClr val="tx1"/>
                </a:solidFill>
              </a:rPr>
              <a:t>latforms that link data, tools, knowledge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New discoveries that are not intuitive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…</a:t>
            </a:r>
            <a:endParaRPr lang="en-US" sz="1800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But they will bring new challenges</a:t>
            </a:r>
            <a:endParaRPr lang="en-US" sz="18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1B606D6-4DDC-B72F-B412-78BEA2BBCE30}"/>
              </a:ext>
            </a:extLst>
          </p:cNvPr>
          <p:cNvGrpSpPr/>
          <p:nvPr/>
        </p:nvGrpSpPr>
        <p:grpSpPr>
          <a:xfrm>
            <a:off x="7793420" y="1690688"/>
            <a:ext cx="3560380" cy="4718313"/>
            <a:chOff x="7793420" y="1690688"/>
            <a:chExt cx="3560380" cy="471831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6C83648-FD7F-53FC-9953-D85F41A0BF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93420" y="2293200"/>
              <a:ext cx="3560380" cy="411580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14451A5-7103-7BBC-26D8-4482DE2BDE60}"/>
                </a:ext>
              </a:extLst>
            </p:cNvPr>
            <p:cNvSpPr txBox="1"/>
            <p:nvPr/>
          </p:nvSpPr>
          <p:spPr>
            <a:xfrm>
              <a:off x="8195987" y="1690688"/>
              <a:ext cx="2182923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800" b="1" dirty="0" err="1">
                  <a:ea typeface="Tahoma" panose="020B0604030504040204" pitchFamily="34" charset="0"/>
                  <a:cs typeface="Tahoma" panose="020B0604030504040204" pitchFamily="34" charset="0"/>
                </a:rPr>
                <a:t>PanKbase</a:t>
              </a:r>
              <a:r>
                <a:rPr lang="en-US" sz="1800" b="1" dirty="0">
                  <a:ea typeface="Tahoma" panose="020B0604030504040204" pitchFamily="34" charset="0"/>
                  <a:cs typeface="Tahoma" panose="020B0604030504040204" pitchFamily="34" charset="0"/>
                </a:rPr>
                <a:t> Program</a:t>
              </a:r>
            </a:p>
            <a:p>
              <a:pPr algn="ctr"/>
              <a:r>
                <a:rPr lang="en-US" sz="1400" b="1" dirty="0">
                  <a:ea typeface="Tahoma" panose="020B0604030504040204" pitchFamily="34" charset="0"/>
                  <a:cs typeface="Tahoma" panose="020B0604030504040204" pitchFamily="34" charset="0"/>
                </a:rPr>
                <a:t>(RFA-DK-22-018)</a:t>
              </a: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378ED4AF-1D19-B64C-180E-9C4404B6C20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5743" t="-4509" r="-4158" b="-2735"/>
          <a:stretch/>
        </p:blipFill>
        <p:spPr>
          <a:xfrm>
            <a:off x="4126523" y="2731477"/>
            <a:ext cx="3411415" cy="3677523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50800" dir="5400000" algn="ctr" rotWithShape="0">
              <a:schemeClr val="bg1">
                <a:lumMod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1391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412</TotalTime>
  <Words>532</Words>
  <Application>Microsoft Office PowerPoint</Application>
  <PresentationFormat>Widescreen</PresentationFormat>
  <Paragraphs>64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Evolution of the Traditional Repositories </vt:lpstr>
      <vt:lpstr>Xujing Wang, PhD Division of Diabetes Endocrinology and Metabolic diseases (DDEM) </vt:lpstr>
      <vt:lpstr>The challenges NIH traditional repositories face  in bringing different collections together to facilitate secondary work</vt:lpstr>
      <vt:lpstr>Opportunities and new technologies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of the Traditional Repositories</dc:title>
  <dc:creator>Rodriguez, Rebecca (NIH/NIDDK) [E]</dc:creator>
  <cp:lastModifiedBy>Rodriguez, Rebecca (NIH/NIDDK) [E]</cp:lastModifiedBy>
  <cp:revision>9</cp:revision>
  <dcterms:created xsi:type="dcterms:W3CDTF">2023-08-21T15:34:43Z</dcterms:created>
  <dcterms:modified xsi:type="dcterms:W3CDTF">2023-09-16T00:34:40Z</dcterms:modified>
</cp:coreProperties>
</file>