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80" r:id="rId2"/>
    <p:sldId id="281" r:id="rId3"/>
    <p:sldId id="28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1" d="100"/>
          <a:sy n="81" d="100"/>
        </p:scale>
        <p:origin x="3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B19A4-AAF3-4255-95B0-E307074AAC1D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A594E-E881-45E8-97D4-8B0E4551C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72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99a0bb21d3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99a0bb21d3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9702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5461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9428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423323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latin typeface="Nunito"/>
                <a:ea typeface="Nunito"/>
                <a:cs typeface="Nunito"/>
                <a:sym typeface="Nunito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828754" lvl="2" indent="-423323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2438339" lvl="3" indent="-423323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3047924" lvl="4" indent="-423323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6" name="Google Shape;56;p13"/>
          <p:cNvSpPr/>
          <p:nvPr/>
        </p:nvSpPr>
        <p:spPr>
          <a:xfrm>
            <a:off x="209840" y="6103667"/>
            <a:ext cx="2434400" cy="51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885" y="6106745"/>
            <a:ext cx="2438399" cy="505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2567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1851" y="1709739"/>
            <a:ext cx="10515600" cy="28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Montserrat"/>
              <a:buNone/>
              <a:defRPr sz="5467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Nunito"/>
              <a:buNone/>
              <a:defRPr sz="24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1219170" lvl="1" indent="-304792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Nunito"/>
              <a:buNone/>
              <a:defRPr sz="20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828754" lvl="2" indent="-304792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Nunito"/>
              <a:buNone/>
              <a:defRPr sz="1867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Nunito"/>
              <a:buNone/>
              <a:defRPr sz="16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3047924" lvl="4" indent="-304792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Nunito"/>
              <a:buNone/>
              <a:defRPr sz="1600">
                <a:solidFill>
                  <a:srgbClr val="888888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3657509" lvl="5" indent="-304792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6pPr>
            <a:lvl7pPr marL="4267093" lvl="6" indent="-304792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7pPr>
            <a:lvl8pPr marL="4876678" lvl="7" indent="-304792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8pPr>
            <a:lvl9pPr marL="5486263" lvl="8" indent="-304792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4" name="Google Shape;64;p14"/>
          <p:cNvSpPr/>
          <p:nvPr/>
        </p:nvSpPr>
        <p:spPr>
          <a:xfrm>
            <a:off x="209840" y="6103667"/>
            <a:ext cx="2434400" cy="51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885" y="6106745"/>
            <a:ext cx="2438399" cy="505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26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2661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1215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1391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3472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5499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1980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7992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5483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333">
                <a:solidFill>
                  <a:schemeClr val="dk2"/>
                </a:solidFill>
              </a:defRPr>
            </a:lvl1pPr>
            <a:lvl2pPr lvl="1" algn="r" rtl="0">
              <a:buNone/>
              <a:defRPr sz="1333">
                <a:solidFill>
                  <a:schemeClr val="dk2"/>
                </a:solidFill>
              </a:defRPr>
            </a:lvl2pPr>
            <a:lvl3pPr lvl="2" algn="r" rtl="0">
              <a:buNone/>
              <a:defRPr sz="1333">
                <a:solidFill>
                  <a:schemeClr val="dk2"/>
                </a:solidFill>
              </a:defRPr>
            </a:lvl3pPr>
            <a:lvl4pPr lvl="3" algn="r" rtl="0">
              <a:buNone/>
              <a:defRPr sz="1333">
                <a:solidFill>
                  <a:schemeClr val="dk2"/>
                </a:solidFill>
              </a:defRPr>
            </a:lvl4pPr>
            <a:lvl5pPr lvl="4" algn="r" rtl="0">
              <a:buNone/>
              <a:defRPr sz="1333">
                <a:solidFill>
                  <a:schemeClr val="dk2"/>
                </a:solidFill>
              </a:defRPr>
            </a:lvl5pPr>
            <a:lvl6pPr lvl="5" algn="r" rtl="0">
              <a:buNone/>
              <a:defRPr sz="1333">
                <a:solidFill>
                  <a:schemeClr val="dk2"/>
                </a:solidFill>
              </a:defRPr>
            </a:lvl6pPr>
            <a:lvl7pPr lvl="6" algn="r" rtl="0">
              <a:buNone/>
              <a:defRPr sz="1333">
                <a:solidFill>
                  <a:schemeClr val="dk2"/>
                </a:solidFill>
              </a:defRPr>
            </a:lvl7pPr>
            <a:lvl8pPr lvl="7" algn="r" rtl="0">
              <a:buNone/>
              <a:defRPr sz="1333">
                <a:solidFill>
                  <a:schemeClr val="dk2"/>
                </a:solidFill>
              </a:defRPr>
            </a:lvl8pPr>
            <a:lvl9pPr lvl="8" algn="r" rtl="0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1526299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ctrTitle"/>
          </p:nvPr>
        </p:nvSpPr>
        <p:spPr>
          <a:xfrm>
            <a:off x="415611" y="293615"/>
            <a:ext cx="11360800" cy="1258348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" sz="6000" dirty="0"/>
              <a:t>NHLBI BioData Catalyst</a:t>
            </a:r>
            <a:endParaRPr sz="6000" dirty="0"/>
          </a:p>
        </p:txBody>
      </p:sp>
      <p:sp>
        <p:nvSpPr>
          <p:cNvPr id="71" name="Google Shape;71;p15"/>
          <p:cNvSpPr txBox="1">
            <a:spLocks noGrp="1"/>
          </p:cNvSpPr>
          <p:nvPr>
            <p:ph type="subTitle" idx="1"/>
          </p:nvPr>
        </p:nvSpPr>
        <p:spPr>
          <a:xfrm>
            <a:off x="415600" y="1551964"/>
            <a:ext cx="11360800" cy="387422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l"/>
            <a:endParaRPr lang="en-US" sz="2000" dirty="0"/>
          </a:p>
          <a:p>
            <a:pPr marL="0" indent="0" algn="l"/>
            <a:r>
              <a:rPr lang="en-US" sz="2000" dirty="0"/>
              <a:t>Regina Bures, PhD</a:t>
            </a:r>
          </a:p>
          <a:p>
            <a:pPr marL="0" indent="0" algn="l"/>
            <a:r>
              <a:rPr lang="en-US" sz="2000" dirty="0"/>
              <a:t>Scientific Program Director, </a:t>
            </a:r>
            <a:r>
              <a:rPr lang="en-US" sz="2000" dirty="0" err="1"/>
              <a:t>BioData</a:t>
            </a:r>
            <a:r>
              <a:rPr lang="en-US" sz="2000" dirty="0"/>
              <a:t> Catalyst</a:t>
            </a:r>
          </a:p>
          <a:p>
            <a:pPr marL="0" indent="0" algn="l"/>
            <a:r>
              <a:rPr lang="en-US" sz="2000" dirty="0"/>
              <a:t>Senior Scientific Advisor, Division of Cardiovascular Sciences, NHLBI </a:t>
            </a:r>
          </a:p>
          <a:p>
            <a:pPr marL="0" indent="0" algn="l"/>
            <a:endParaRPr lang="en-US" sz="2000" dirty="0"/>
          </a:p>
          <a:p>
            <a:pPr marL="0" indent="0" algn="l"/>
            <a:r>
              <a:rPr lang="en-US" sz="2000" dirty="0"/>
              <a:t>NIDDK Central Repository 20th Anniversary Seminar &amp; Workshop: Promoting Secondary Research to Accelerate Medical Breakthroughs and Innovation, Sept 19-20, 2023</a:t>
            </a:r>
          </a:p>
          <a:p>
            <a:pPr marL="0" indent="0" algn="l"/>
            <a:endParaRPr lang="en-US" sz="2000" dirty="0"/>
          </a:p>
          <a:p>
            <a:pPr marL="0" indent="0" algn="l"/>
            <a:r>
              <a:rPr lang="en-US" sz="2000" dirty="0"/>
              <a:t>NIH Data Steward leading evolution of the NHLBI </a:t>
            </a:r>
            <a:r>
              <a:rPr lang="en-US" sz="2000" dirty="0" err="1"/>
              <a:t>BioData</a:t>
            </a:r>
            <a:r>
              <a:rPr lang="en-US" sz="2000" dirty="0"/>
              <a:t> Catalyst ecosystem: increasing data availability and accessibility, ensuring data governance and security, and developing a culture of data sharing and reuse for heart, lung, blood, and sleep data.  </a:t>
            </a:r>
          </a:p>
          <a:p>
            <a:pPr marL="0" indent="0"/>
            <a:endParaRPr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1333" b="0" i="0" u="none" strike="noStrike" kern="0" cap="none" spc="0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2</a:t>
            </a:fld>
            <a:endParaRPr kumimoji="0" sz="1333" b="0" i="0" u="none" strike="noStrike" kern="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8096" y="153251"/>
            <a:ext cx="11618971" cy="6551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55BC-1F35-7828-2ACC-CF22DE4DB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and Opportunities for NIH Repositories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A2BF7-790F-7DCB-8006-0D4253574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275127"/>
            <a:ext cx="11360800" cy="4816706"/>
          </a:xfrm>
        </p:spPr>
        <p:txBody>
          <a:bodyPr/>
          <a:lstStyle/>
          <a:p>
            <a:r>
              <a:rPr lang="en-US" dirty="0"/>
              <a:t>Challenges</a:t>
            </a:r>
          </a:p>
          <a:p>
            <a:pPr lvl="1"/>
            <a:r>
              <a:rPr lang="en-US" dirty="0"/>
              <a:t>Data privacy and security: protecting privacy while maximizing data reuse </a:t>
            </a:r>
          </a:p>
          <a:p>
            <a:pPr lvl="1"/>
            <a:r>
              <a:rPr lang="en-US" dirty="0"/>
              <a:t>Data heterogeneity: genomics, EHRs, imaging, …</a:t>
            </a:r>
          </a:p>
          <a:p>
            <a:pPr lvl="1"/>
            <a:r>
              <a:rPr lang="en-US" dirty="0"/>
              <a:t>Data governance and interoperability: access controls and data exchange </a:t>
            </a:r>
          </a:p>
          <a:p>
            <a:endParaRPr lang="en-US" dirty="0"/>
          </a:p>
          <a:p>
            <a:r>
              <a:rPr lang="en-US" dirty="0"/>
              <a:t>Opportunities </a:t>
            </a:r>
          </a:p>
          <a:p>
            <a:pPr lvl="1"/>
            <a:r>
              <a:rPr lang="en-US" dirty="0"/>
              <a:t>Secure cloud-based analytic platforms</a:t>
            </a:r>
          </a:p>
          <a:p>
            <a:pPr lvl="1"/>
            <a:r>
              <a:rPr lang="en-US" dirty="0"/>
              <a:t>Open data standards and APIs </a:t>
            </a:r>
          </a:p>
          <a:p>
            <a:pPr lvl="1"/>
            <a:r>
              <a:rPr lang="en-US" dirty="0"/>
              <a:t>Large language models for search and harmonization of study- and variable-level data</a:t>
            </a:r>
          </a:p>
        </p:txBody>
      </p:sp>
    </p:spTree>
    <p:extLst>
      <p:ext uri="{BB962C8B-B14F-4D97-AF65-F5344CB8AC3E}">
        <p14:creationId xmlns:p14="http://schemas.microsoft.com/office/powerpoint/2010/main" val="2985684817"/>
      </p:ext>
    </p:extLst>
  </p:cSld>
  <p:clrMapOvr>
    <a:masterClrMapping/>
  </p:clrMapOvr>
</p:sld>
</file>

<file path=ppt/theme/theme1.xml><?xml version="1.0" encoding="utf-8"?>
<a:theme xmlns:a="http://schemas.openxmlformats.org/drawingml/2006/main" name="BDCatalys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619</TotalTime>
  <Words>151</Words>
  <Application>Microsoft Office PowerPoint</Application>
  <PresentationFormat>Widescreen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Montserrat</vt:lpstr>
      <vt:lpstr>Nunito</vt:lpstr>
      <vt:lpstr>BDCatalyst</vt:lpstr>
      <vt:lpstr>NHLBI BioData Catalyst</vt:lpstr>
      <vt:lpstr>PowerPoint Presentation</vt:lpstr>
      <vt:lpstr>Challenges and Opportunities for NIH Repositories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of the Traditional Repositories</dc:title>
  <dc:creator>Rodriguez, Rebecca (NIH/NIDDK) [E]</dc:creator>
  <cp:lastModifiedBy>Rodriguez, Rebecca (NIH/NIDDK) [E]</cp:lastModifiedBy>
  <cp:revision>12</cp:revision>
  <dcterms:created xsi:type="dcterms:W3CDTF">2023-08-21T15:34:43Z</dcterms:created>
  <dcterms:modified xsi:type="dcterms:W3CDTF">2023-09-16T00:36:57Z</dcterms:modified>
</cp:coreProperties>
</file>