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8"/>
  </p:notesMasterIdLst>
  <p:sldIdLst>
    <p:sldId id="256" r:id="rId5"/>
    <p:sldId id="272" r:id="rId6"/>
    <p:sldId id="27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10" autoAdjust="0"/>
    <p:restoredTop sz="94660"/>
  </p:normalViewPr>
  <p:slideViewPr>
    <p:cSldViewPr snapToGrid="0">
      <p:cViewPr varScale="1">
        <p:scale>
          <a:sx n="110" d="100"/>
          <a:sy n="110" d="100"/>
        </p:scale>
        <p:origin x="16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4T14:51:58.906"/>
    </inkml:context>
    <inkml:brush xml:id="br0">
      <inkml:brushProperty name="width" value="0.05" units="cm"/>
      <inkml:brushProperty name="height" value="0.05" units="cm"/>
    </inkml:brush>
  </inkml:definitions>
  <inkml:trace contextRef="#ctx0" brushRef="#br0">0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4T14:51:45.490"/>
    </inkml:context>
    <inkml:brush xml:id="br0">
      <inkml:brushProperty name="width" value="0.05" units="cm"/>
      <inkml:brushProperty name="height" value="0.05" units="cm"/>
    </inkml:brush>
  </inkml:definitions>
  <inkml:trace contextRef="#ctx0" brushRef="#br0">37 357 24575,'-8'-81'0,"0"1"0,4 32 0,-4-26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34C5E-CF33-BB40-98A1-7EEACA66C01B}"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F17C6-B231-504C-8CE6-831067DFD529}" type="slidenum">
              <a:rPr lang="en-US" smtClean="0"/>
              <a:t>‹#›</a:t>
            </a:fld>
            <a:endParaRPr lang="en-US"/>
          </a:p>
        </p:txBody>
      </p:sp>
    </p:spTree>
    <p:extLst>
      <p:ext uri="{BB962C8B-B14F-4D97-AF65-F5344CB8AC3E}">
        <p14:creationId xmlns:p14="http://schemas.microsoft.com/office/powerpoint/2010/main" val="87309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75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54170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2795306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13737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679706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019905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565741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52254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391138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263819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5AD5A4A-CE44-41D9-B891-71D1EDB9F582}" type="datetimeFigureOut">
              <a:rPr lang="en-US" smtClean="0"/>
              <a:t>9/14/2023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2A7F45D-FEE1-4D51-A868-3159F9BAF4AA}" type="slidenum">
              <a:rPr lang="en-US" smtClean="0"/>
              <a:t>‹#›</a:t>
            </a:fld>
            <a:endParaRPr lang="en-US"/>
          </a:p>
        </p:txBody>
      </p:sp>
    </p:spTree>
    <p:extLst>
      <p:ext uri="{BB962C8B-B14F-4D97-AF65-F5344CB8AC3E}">
        <p14:creationId xmlns:p14="http://schemas.microsoft.com/office/powerpoint/2010/main" val="4050094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3461646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svg"/><Relationship Id="rId21" Type="http://schemas.openxmlformats.org/officeDocument/2006/relationships/image" Target="../media/image22.png"/><Relationship Id="rId7" Type="http://schemas.openxmlformats.org/officeDocument/2006/relationships/image" Target="../media/image9.svg"/><Relationship Id="rId12" Type="http://schemas.openxmlformats.org/officeDocument/2006/relationships/image" Target="../media/image14.svg"/><Relationship Id="rId17" Type="http://schemas.openxmlformats.org/officeDocument/2006/relationships/image" Target="../media/image19.sv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customXml" Target="../ink/ink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sv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CC5CA-64CB-34A0-6F45-F868F4D8176C}"/>
              </a:ext>
            </a:extLst>
          </p:cNvPr>
          <p:cNvSpPr>
            <a:spLocks noGrp="1"/>
          </p:cNvSpPr>
          <p:nvPr>
            <p:ph type="ctrTitle"/>
          </p:nvPr>
        </p:nvSpPr>
        <p:spPr>
          <a:xfrm>
            <a:off x="923359" y="699924"/>
            <a:ext cx="10053763" cy="2928470"/>
          </a:xfrm>
        </p:spPr>
        <p:txBody>
          <a:bodyPr anchor="b">
            <a:normAutofit/>
          </a:bodyPr>
          <a:lstStyle/>
          <a:p>
            <a:pPr algn="l"/>
            <a:r>
              <a:rPr lang="en-US" sz="4800" dirty="0">
                <a:solidFill>
                  <a:srgbClr val="FFFFFF"/>
                </a:solidFill>
              </a:rPr>
              <a:t>Evolution of the Traditional Repositories </a:t>
            </a:r>
          </a:p>
        </p:txBody>
      </p:sp>
      <p:sp useBgFill="1">
        <p:nvSpPr>
          <p:cNvPr id="4" name="Rectangle 3">
            <a:extLst>
              <a:ext uri="{FF2B5EF4-FFF2-40B4-BE49-F238E27FC236}">
                <a16:creationId xmlns:a16="http://schemas.microsoft.com/office/drawing/2014/main" id="{02379FD1-BBD9-D104-FCCE-24072DBF39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7AD2153-EDEA-B4BF-1A7F-4FA25FABF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39F20C0-BAE4-EC82-D206-E2589F1C9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D7563CFA-A858-3C46-13CA-A1287B65E1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71CE23F-DDC1-B7E3-77F7-5E0B9743A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7">
            <a:extLst>
              <a:ext uri="{FF2B5EF4-FFF2-40B4-BE49-F238E27FC236}">
                <a16:creationId xmlns:a16="http://schemas.microsoft.com/office/drawing/2014/main" id="{E8A51236-9090-1B9D-20DE-6A0448434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EE231EB5-F87E-75DF-1DCD-448717D10A7E}"/>
              </a:ext>
            </a:extLst>
          </p:cNvPr>
          <p:cNvSpPr txBox="1">
            <a:spLocks/>
          </p:cNvSpPr>
          <p:nvPr/>
        </p:nvSpPr>
        <p:spPr>
          <a:xfrm>
            <a:off x="923359" y="699924"/>
            <a:ext cx="10053763" cy="29284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rgbClr val="FFFFFF"/>
                </a:solidFill>
              </a:rPr>
              <a:t>Evolution of the Traditional Repositories </a:t>
            </a:r>
          </a:p>
        </p:txBody>
      </p:sp>
      <p:sp>
        <p:nvSpPr>
          <p:cNvPr id="15" name="Subtitle 2">
            <a:extLst>
              <a:ext uri="{FF2B5EF4-FFF2-40B4-BE49-F238E27FC236}">
                <a16:creationId xmlns:a16="http://schemas.microsoft.com/office/drawing/2014/main" id="{C5C44D3C-E435-EB94-78EE-05D22C0B29F5}"/>
              </a:ext>
            </a:extLst>
          </p:cNvPr>
          <p:cNvSpPr txBox="1">
            <a:spLocks/>
          </p:cNvSpPr>
          <p:nvPr/>
        </p:nvSpPr>
        <p:spPr>
          <a:xfrm>
            <a:off x="662382" y="3798987"/>
            <a:ext cx="11322756" cy="2280356"/>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US" sz="1800" dirty="0"/>
            </a:br>
            <a:r>
              <a:rPr lang="en-US" sz="1800" dirty="0"/>
              <a:t>Panelists:  Veerasamy Ravichandran, Ph.D., NIDDK, NIH; Xujing Wang, Ph.D., NIDDK; Eric Brunskill, Ph.D., NIDDK; Regina Bures, Ph.D., NHLBI; Dawei Lin, Ph.D., NIAID; Michael Keller, Ph.D., Booz Allen Hamilton (moderator)</a:t>
            </a:r>
          </a:p>
        </p:txBody>
      </p:sp>
    </p:spTree>
    <p:extLst>
      <p:ext uri="{BB962C8B-B14F-4D97-AF65-F5344CB8AC3E}">
        <p14:creationId xmlns:p14="http://schemas.microsoft.com/office/powerpoint/2010/main" val="8246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700"/>
                                        <p:tgtEl>
                                          <p:spTgt spid="15">
                                            <p:txEl>
                                              <p:pRg st="0" end="0"/>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B7D7F9-7248-3784-C2CE-B0001098673B}"/>
              </a:ext>
            </a:extLst>
          </p:cNvPr>
          <p:cNvPicPr>
            <a:picLocks noChangeAspect="1"/>
          </p:cNvPicPr>
          <p:nvPr/>
        </p:nvPicPr>
        <p:blipFill>
          <a:blip r:embed="rId2"/>
          <a:stretch>
            <a:fillRect/>
          </a:stretch>
        </p:blipFill>
        <p:spPr>
          <a:xfrm>
            <a:off x="266014" y="-211654"/>
            <a:ext cx="11453909" cy="5905499"/>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DBE61681-ACA3-4CBE-FC1A-E2BB3213ED42}"/>
                  </a:ext>
                </a:extLst>
              </p14:cNvPr>
              <p14:cNvContentPartPr/>
              <p14:nvPr/>
            </p14:nvContentPartPr>
            <p14:xfrm>
              <a:off x="2272107" y="660509"/>
              <a:ext cx="360" cy="360"/>
            </p14:xfrm>
          </p:contentPart>
        </mc:Choice>
        <mc:Fallback xmlns="">
          <p:pic>
            <p:nvPicPr>
              <p:cNvPr id="7" name="Ink 6">
                <a:extLst>
                  <a:ext uri="{FF2B5EF4-FFF2-40B4-BE49-F238E27FC236}">
                    <a16:creationId xmlns:a16="http://schemas.microsoft.com/office/drawing/2014/main" id="{DBE61681-ACA3-4CBE-FC1A-E2BB3213ED42}"/>
                  </a:ext>
                </a:extLst>
              </p:cNvPr>
              <p:cNvPicPr/>
              <p:nvPr/>
            </p:nvPicPr>
            <p:blipFill>
              <a:blip r:embed="rId4"/>
              <a:stretch>
                <a:fillRect/>
              </a:stretch>
            </p:blipFill>
            <p:spPr>
              <a:xfrm>
                <a:off x="2263107" y="651509"/>
                <a:ext cx="18000" cy="18000"/>
              </a:xfrm>
              <a:prstGeom prst="rect">
                <a:avLst/>
              </a:prstGeom>
            </p:spPr>
          </p:pic>
        </mc:Fallback>
      </mc:AlternateContent>
    </p:spTree>
    <p:extLst>
      <p:ext uri="{BB962C8B-B14F-4D97-AF65-F5344CB8AC3E}">
        <p14:creationId xmlns:p14="http://schemas.microsoft.com/office/powerpoint/2010/main" val="115552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descr="timeline">
            <a:extLst>
              <a:ext uri="{FF2B5EF4-FFF2-40B4-BE49-F238E27FC236}">
                <a16:creationId xmlns:a16="http://schemas.microsoft.com/office/drawing/2014/main" id="{BF11FC62-DE60-2B48-3DCD-8FBB1FDC04C8}"/>
              </a:ext>
            </a:extLst>
          </p:cNvPr>
          <p:cNvGrpSpPr/>
          <p:nvPr/>
        </p:nvGrpSpPr>
        <p:grpSpPr>
          <a:xfrm>
            <a:off x="227300" y="-59451"/>
            <a:ext cx="11737399" cy="6086527"/>
            <a:chOff x="276417" y="485723"/>
            <a:chExt cx="11737399" cy="6086527"/>
          </a:xfrm>
        </p:grpSpPr>
        <p:grpSp>
          <p:nvGrpSpPr>
            <p:cNvPr id="55" name="Group 54">
              <a:extLst>
                <a:ext uri="{FF2B5EF4-FFF2-40B4-BE49-F238E27FC236}">
                  <a16:creationId xmlns:a16="http://schemas.microsoft.com/office/drawing/2014/main" id="{767606E3-E687-536A-B48E-DE763B040515}"/>
                </a:ext>
              </a:extLst>
            </p:cNvPr>
            <p:cNvGrpSpPr/>
            <p:nvPr/>
          </p:nvGrpSpPr>
          <p:grpSpPr>
            <a:xfrm rot="5400000" flipH="1">
              <a:off x="10163683" y="2066090"/>
              <a:ext cx="1692788" cy="2007478"/>
              <a:chOff x="6414398" y="1028381"/>
              <a:chExt cx="1892350" cy="1890380"/>
            </a:xfrm>
          </p:grpSpPr>
          <p:sp>
            <p:nvSpPr>
              <p:cNvPr id="64" name="Arc 63">
                <a:extLst>
                  <a:ext uri="{FF2B5EF4-FFF2-40B4-BE49-F238E27FC236}">
                    <a16:creationId xmlns:a16="http://schemas.microsoft.com/office/drawing/2014/main" id="{75D8F16A-7D89-4599-77DC-4BCE15901489}"/>
                  </a:ext>
                </a:extLst>
              </p:cNvPr>
              <p:cNvSpPr/>
              <p:nvPr/>
            </p:nvSpPr>
            <p:spPr>
              <a:xfrm>
                <a:off x="6416368" y="1028381"/>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5" name="Arc 64">
                <a:extLst>
                  <a:ext uri="{FF2B5EF4-FFF2-40B4-BE49-F238E27FC236}">
                    <a16:creationId xmlns:a16="http://schemas.microsoft.com/office/drawing/2014/main" id="{CBE7B0DE-7549-BA7B-79F1-30283E0112F0}"/>
                  </a:ext>
                </a:extLst>
              </p:cNvPr>
              <p:cNvSpPr/>
              <p:nvPr/>
            </p:nvSpPr>
            <p:spPr>
              <a:xfrm flipH="1">
                <a:off x="6414398" y="1028381"/>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83367458-141C-8E80-AE09-246C5337D2F1}"/>
                </a:ext>
              </a:extLst>
            </p:cNvPr>
            <p:cNvGrpSpPr/>
            <p:nvPr/>
          </p:nvGrpSpPr>
          <p:grpSpPr>
            <a:xfrm>
              <a:off x="276417" y="485723"/>
              <a:ext cx="10733661" cy="6086527"/>
              <a:chOff x="276417" y="485723"/>
              <a:chExt cx="10733661" cy="6086527"/>
            </a:xfrm>
          </p:grpSpPr>
          <p:sp>
            <p:nvSpPr>
              <p:cNvPr id="57" name="Arc 56">
                <a:extLst>
                  <a:ext uri="{FF2B5EF4-FFF2-40B4-BE49-F238E27FC236}">
                    <a16:creationId xmlns:a16="http://schemas.microsoft.com/office/drawing/2014/main" id="{DC39458E-CC7A-7941-1BE2-A1BB8CA229EC}"/>
                  </a:ext>
                </a:extLst>
              </p:cNvPr>
              <p:cNvSpPr/>
              <p:nvPr/>
            </p:nvSpPr>
            <p:spPr>
              <a:xfrm rot="16200000" flipH="1">
                <a:off x="1107510" y="454768"/>
                <a:ext cx="1737608" cy="1799518"/>
              </a:xfrm>
              <a:prstGeom prst="arc">
                <a:avLst>
                  <a:gd name="adj1" fmla="val 17210855"/>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0859A3A9-5EAC-A960-E45E-CB5465595088}"/>
                  </a:ext>
                </a:extLst>
              </p:cNvPr>
              <p:cNvGrpSpPr/>
              <p:nvPr/>
            </p:nvGrpSpPr>
            <p:grpSpPr>
              <a:xfrm>
                <a:off x="276417" y="2223331"/>
                <a:ext cx="10733661" cy="4348919"/>
                <a:chOff x="276417" y="2223331"/>
                <a:chExt cx="10733661" cy="4348919"/>
              </a:xfrm>
            </p:grpSpPr>
            <p:sp>
              <p:nvSpPr>
                <p:cNvPr id="59" name="Arc 58">
                  <a:extLst>
                    <a:ext uri="{FF2B5EF4-FFF2-40B4-BE49-F238E27FC236}">
                      <a16:creationId xmlns:a16="http://schemas.microsoft.com/office/drawing/2014/main" id="{2422D698-B28B-A311-513A-66C175EB628B}"/>
                    </a:ext>
                  </a:extLst>
                </p:cNvPr>
                <p:cNvSpPr/>
                <p:nvPr/>
              </p:nvSpPr>
              <p:spPr>
                <a:xfrm rot="16200000" flipH="1">
                  <a:off x="553832" y="3598969"/>
                  <a:ext cx="1452650" cy="2007479"/>
                </a:xfrm>
                <a:prstGeom prst="arc">
                  <a:avLst>
                    <a:gd name="adj1" fmla="val 10262380"/>
                    <a:gd name="adj2" fmla="val 30711"/>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Arc 59">
                  <a:extLst>
                    <a:ext uri="{FF2B5EF4-FFF2-40B4-BE49-F238E27FC236}">
                      <a16:creationId xmlns:a16="http://schemas.microsoft.com/office/drawing/2014/main" id="{90D09261-05BB-7B55-E283-7EB5ED8046B6}"/>
                    </a:ext>
                  </a:extLst>
                </p:cNvPr>
                <p:cNvSpPr/>
                <p:nvPr/>
              </p:nvSpPr>
              <p:spPr>
                <a:xfrm rot="5400000" flipH="1">
                  <a:off x="3161788" y="5046549"/>
                  <a:ext cx="1251885" cy="1799518"/>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61" name="Straight Connector 60">
                  <a:extLst>
                    <a:ext uri="{FF2B5EF4-FFF2-40B4-BE49-F238E27FC236}">
                      <a16:creationId xmlns:a16="http://schemas.microsoft.com/office/drawing/2014/main" id="{599CA691-BFCB-2304-0246-F0D8C118E85F}"/>
                    </a:ext>
                  </a:extLst>
                </p:cNvPr>
                <p:cNvCxnSpPr>
                  <a:cxnSpLocks/>
                  <a:stCxn id="64" idx="2"/>
                </p:cNvCxnSpPr>
                <p:nvPr/>
              </p:nvCxnSpPr>
              <p:spPr>
                <a:xfrm flipH="1" flipV="1">
                  <a:off x="1941052" y="2223331"/>
                  <a:ext cx="9069026" cy="1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413A440-1443-E5B1-48CF-48857C727EBA}"/>
                    </a:ext>
                  </a:extLst>
                </p:cNvPr>
                <p:cNvCxnSpPr>
                  <a:cxnSpLocks/>
                  <a:stCxn id="65" idx="2"/>
                </p:cNvCxnSpPr>
                <p:nvPr/>
              </p:nvCxnSpPr>
              <p:spPr>
                <a:xfrm flipH="1" flipV="1">
                  <a:off x="1388104" y="3878195"/>
                  <a:ext cx="9621973" cy="380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EE3201F-6038-EFC4-3032-46592E9FE5CF}"/>
                    </a:ext>
                  </a:extLst>
                </p:cNvPr>
                <p:cNvCxnSpPr>
                  <a:cxnSpLocks/>
                </p:cNvCxnSpPr>
                <p:nvPr/>
              </p:nvCxnSpPr>
              <p:spPr>
                <a:xfrm flipH="1" flipV="1">
                  <a:off x="1276594" y="5321956"/>
                  <a:ext cx="2523238" cy="25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6" name="TextBox 65">
            <a:extLst>
              <a:ext uri="{FF2B5EF4-FFF2-40B4-BE49-F238E27FC236}">
                <a16:creationId xmlns:a16="http://schemas.microsoft.com/office/drawing/2014/main" id="{1429B78C-8D0D-4D89-108E-446F282B0A58}"/>
              </a:ext>
            </a:extLst>
          </p:cNvPr>
          <p:cNvSpPr txBox="1"/>
          <p:nvPr/>
        </p:nvSpPr>
        <p:spPr>
          <a:xfrm>
            <a:off x="8791667" y="873108"/>
            <a:ext cx="1749119" cy="769441"/>
          </a:xfrm>
          <a:prstGeom prst="rect">
            <a:avLst/>
          </a:prstGeom>
          <a:solidFill>
            <a:schemeClr val="accent2">
              <a:lumMod val="40000"/>
              <a:lumOff val="60000"/>
            </a:schemeClr>
          </a:solidFill>
        </p:spPr>
        <p:txBody>
          <a:bodyPr wrap="square" rtlCol="0">
            <a:spAutoFit/>
          </a:bodyPr>
          <a:lstStyle/>
          <a:p>
            <a:r>
              <a:rPr lang="en-US" sz="1100" b="1" dirty="0"/>
              <a:t>Repositories go Live:</a:t>
            </a:r>
          </a:p>
          <a:p>
            <a:pPr marL="171450" indent="-171450">
              <a:buFont typeface="Arial" panose="020B0604020202020204" pitchFamily="34" charset="0"/>
              <a:buChar char="•"/>
            </a:pPr>
            <a:r>
              <a:rPr lang="en-US" sz="1100" dirty="0"/>
              <a:t>BTRIS</a:t>
            </a:r>
          </a:p>
          <a:p>
            <a:pPr marL="171450" indent="-171450">
              <a:buFont typeface="Arial" panose="020B0604020202020204" pitchFamily="34" charset="0"/>
              <a:buChar char="•"/>
            </a:pPr>
            <a:r>
              <a:rPr lang="en-US" sz="1100" dirty="0"/>
              <a:t>BRICS</a:t>
            </a:r>
            <a:endParaRPr lang="en-US" sz="1100" b="0" i="0" strike="sngStrike" dirty="0">
              <a:solidFill>
                <a:srgbClr val="333333"/>
              </a:solidFill>
              <a:effectLst/>
              <a:latin typeface="Helvetica Neue"/>
            </a:endParaRPr>
          </a:p>
          <a:p>
            <a:pPr marL="171450" indent="-171450">
              <a:buFont typeface="Arial" panose="020B0604020202020204" pitchFamily="34" charset="0"/>
              <a:buChar char="•"/>
            </a:pPr>
            <a:endParaRPr lang="en-US" sz="1100" dirty="0"/>
          </a:p>
        </p:txBody>
      </p:sp>
      <p:sp>
        <p:nvSpPr>
          <p:cNvPr id="67" name="TextBox 66">
            <a:extLst>
              <a:ext uri="{FF2B5EF4-FFF2-40B4-BE49-F238E27FC236}">
                <a16:creationId xmlns:a16="http://schemas.microsoft.com/office/drawing/2014/main" id="{1205345B-0A7B-67BC-FA6C-027301F8B6DF}"/>
              </a:ext>
            </a:extLst>
          </p:cNvPr>
          <p:cNvSpPr txBox="1"/>
          <p:nvPr/>
        </p:nvSpPr>
        <p:spPr>
          <a:xfrm>
            <a:off x="451747" y="3510717"/>
            <a:ext cx="1682674" cy="1107996"/>
          </a:xfrm>
          <a:prstGeom prst="rect">
            <a:avLst/>
          </a:prstGeom>
          <a:solidFill>
            <a:schemeClr val="accent2">
              <a:lumMod val="40000"/>
              <a:lumOff val="60000"/>
            </a:schemeClr>
          </a:solidFill>
        </p:spPr>
        <p:txBody>
          <a:bodyPr wrap="square" rtlCol="0">
            <a:spAutoFit/>
          </a:bodyPr>
          <a:lstStyle/>
          <a:p>
            <a:r>
              <a:rPr lang="en-US" sz="1100" b="1" dirty="0"/>
              <a:t>Repositories go Live:</a:t>
            </a:r>
          </a:p>
          <a:p>
            <a:pPr marL="171450" indent="-171450">
              <a:buFont typeface="Arial" panose="020B0604020202020204" pitchFamily="34" charset="0"/>
              <a:buChar char="•"/>
            </a:pPr>
            <a:r>
              <a:rPr lang="en-US" sz="1100" dirty="0"/>
              <a:t>DASH</a:t>
            </a:r>
          </a:p>
          <a:p>
            <a:pPr marL="171450" indent="-171450">
              <a:buFont typeface="Arial" panose="020B0604020202020204" pitchFamily="34" charset="0"/>
              <a:buChar char="•"/>
            </a:pPr>
            <a:r>
              <a:rPr lang="en-US" sz="1100" dirty="0"/>
              <a:t>FITBIR</a:t>
            </a:r>
            <a:endParaRPr lang="en-US" sz="1100" strike="sngStrike" dirty="0"/>
          </a:p>
          <a:p>
            <a:pPr marL="171450" indent="-171450">
              <a:buFont typeface="Arial" panose="020B0604020202020204" pitchFamily="34" charset="0"/>
              <a:buChar char="•"/>
            </a:pPr>
            <a:r>
              <a:rPr lang="en-US" sz="1100" dirty="0" err="1"/>
              <a:t>ImmPort</a:t>
            </a:r>
            <a:endParaRPr lang="en-US" sz="1100" dirty="0"/>
          </a:p>
          <a:p>
            <a:pPr marL="171450" indent="-171450">
              <a:buFont typeface="Arial" panose="020B0604020202020204" pitchFamily="34" charset="0"/>
              <a:buChar char="•"/>
            </a:pPr>
            <a:r>
              <a:rPr lang="en-US" sz="1100" dirty="0"/>
              <a:t>HIRN</a:t>
            </a:r>
          </a:p>
          <a:p>
            <a:pPr marL="171450" indent="-171450">
              <a:buFont typeface="Arial" panose="020B0604020202020204" pitchFamily="34" charset="0"/>
              <a:buChar char="•"/>
            </a:pPr>
            <a:r>
              <a:rPr lang="en-US" sz="1100" dirty="0"/>
              <a:t>RDA</a:t>
            </a:r>
          </a:p>
        </p:txBody>
      </p:sp>
      <p:sp>
        <p:nvSpPr>
          <p:cNvPr id="68" name="TextBox 67">
            <a:extLst>
              <a:ext uri="{FF2B5EF4-FFF2-40B4-BE49-F238E27FC236}">
                <a16:creationId xmlns:a16="http://schemas.microsoft.com/office/drawing/2014/main" id="{05D4236C-E99B-CEF0-F179-882D30FDE8A9}"/>
              </a:ext>
            </a:extLst>
          </p:cNvPr>
          <p:cNvSpPr txBox="1"/>
          <p:nvPr/>
        </p:nvSpPr>
        <p:spPr>
          <a:xfrm>
            <a:off x="90268" y="1868374"/>
            <a:ext cx="1634356" cy="1277273"/>
          </a:xfrm>
          <a:prstGeom prst="rect">
            <a:avLst/>
          </a:prstGeom>
          <a:solidFill>
            <a:schemeClr val="accent2">
              <a:lumMod val="40000"/>
              <a:lumOff val="60000"/>
            </a:schemeClr>
          </a:solidFill>
        </p:spPr>
        <p:txBody>
          <a:bodyPr wrap="square" rtlCol="0">
            <a:spAutoFit/>
          </a:bodyPr>
          <a:lstStyle/>
          <a:p>
            <a:r>
              <a:rPr lang="en-US" sz="1100" b="1" dirty="0"/>
              <a:t>Repositories go Live:</a:t>
            </a:r>
            <a:endParaRPr lang="en-US" sz="1100" strike="sngStrike" dirty="0"/>
          </a:p>
          <a:p>
            <a:pPr marL="171450" indent="-171450">
              <a:buFont typeface="Arial" panose="020B0604020202020204" pitchFamily="34" charset="0"/>
              <a:buChar char="•"/>
            </a:pPr>
            <a:r>
              <a:rPr lang="en-US" sz="1100" dirty="0" err="1"/>
              <a:t>dbGaP</a:t>
            </a:r>
            <a:endParaRPr lang="en-US" sz="1100" dirty="0"/>
          </a:p>
          <a:p>
            <a:pPr marL="171450" indent="-171450">
              <a:buFont typeface="Arial" panose="020B0604020202020204" pitchFamily="34" charset="0"/>
              <a:buChar char="•"/>
            </a:pPr>
            <a:r>
              <a:rPr lang="en-US" sz="1100" dirty="0"/>
              <a:t>CRIS</a:t>
            </a:r>
          </a:p>
          <a:p>
            <a:pPr marL="171450" indent="-171450">
              <a:buFont typeface="Arial" panose="020B0604020202020204" pitchFamily="34" charset="0"/>
              <a:buChar char="•"/>
            </a:pPr>
            <a:r>
              <a:rPr lang="en-US" sz="1100" dirty="0"/>
              <a:t>National Data for Autism Research (now NDA)</a:t>
            </a:r>
          </a:p>
          <a:p>
            <a:pPr marL="171450" indent="-171450">
              <a:buFont typeface="Arial" panose="020B0604020202020204" pitchFamily="34" charset="0"/>
              <a:buChar char="•"/>
            </a:pPr>
            <a:endParaRPr lang="en-US" sz="1100" dirty="0"/>
          </a:p>
        </p:txBody>
      </p:sp>
      <p:sp>
        <p:nvSpPr>
          <p:cNvPr id="69" name="Title 2">
            <a:extLst>
              <a:ext uri="{FF2B5EF4-FFF2-40B4-BE49-F238E27FC236}">
                <a16:creationId xmlns:a16="http://schemas.microsoft.com/office/drawing/2014/main" id="{12E276E2-5DF2-264A-0C81-C4E9D3C76EE0}"/>
              </a:ext>
            </a:extLst>
          </p:cNvPr>
          <p:cNvSpPr txBox="1">
            <a:spLocks/>
          </p:cNvSpPr>
          <p:nvPr/>
        </p:nvSpPr>
        <p:spPr>
          <a:xfrm>
            <a:off x="5928337" y="96316"/>
            <a:ext cx="6096001" cy="601662"/>
          </a:xfrm>
          <a:prstGeom prst="rect">
            <a:avLst/>
          </a:prstGeom>
        </p:spPr>
        <p:txBody>
          <a:bodyPr vert="horz" lIns="91440" tIns="45720" rIns="91440" bIns="45720" rtlCol="0" anchor="t" anchorCtr="0">
            <a:noAutofit/>
          </a:bodyPr>
          <a:lstStyle>
            <a:lvl1pPr algn="r" defTabSz="914400" rtl="0" eaLnBrk="1" latinLnBrk="0" hangingPunct="1">
              <a:lnSpc>
                <a:spcPct val="90000"/>
              </a:lnSpc>
              <a:spcBef>
                <a:spcPct val="0"/>
              </a:spcBef>
              <a:buNone/>
              <a:defRPr sz="3600" b="1"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all" spc="0" normalizeH="0" baseline="0" noProof="0">
                <a:ln>
                  <a:noFill/>
                </a:ln>
                <a:solidFill>
                  <a:srgbClr val="000000"/>
                </a:solidFill>
                <a:effectLst/>
                <a:uLnTx/>
                <a:uFillTx/>
                <a:latin typeface="Speak Pro"/>
                <a:ea typeface="+mj-ea"/>
                <a:cs typeface="+mj-cs"/>
              </a:rPr>
              <a:t>Evolution of repositories at NIH  </a:t>
            </a:r>
          </a:p>
        </p:txBody>
      </p:sp>
      <p:sp>
        <p:nvSpPr>
          <p:cNvPr id="70" name="Text Placeholder 55">
            <a:extLst>
              <a:ext uri="{FF2B5EF4-FFF2-40B4-BE49-F238E27FC236}">
                <a16:creationId xmlns:a16="http://schemas.microsoft.com/office/drawing/2014/main" id="{DDFA84F6-9865-4FC9-9825-AF6ED64025F8}"/>
              </a:ext>
            </a:extLst>
          </p:cNvPr>
          <p:cNvSpPr txBox="1">
            <a:spLocks/>
          </p:cNvSpPr>
          <p:nvPr/>
        </p:nvSpPr>
        <p:spPr>
          <a:xfrm>
            <a:off x="1749692" y="376769"/>
            <a:ext cx="2138339"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Final Research Data Sharing Policy in effect: all investigator-initiated applications with direct costs greater than $500,000 in any single year will be expected to address data sharing in their application.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71" name="Text Placeholder 56">
            <a:extLst>
              <a:ext uri="{FF2B5EF4-FFF2-40B4-BE49-F238E27FC236}">
                <a16:creationId xmlns:a16="http://schemas.microsoft.com/office/drawing/2014/main" id="{A76C0EE0-608E-A10A-B897-66E4CD7D370F}"/>
              </a:ext>
            </a:extLst>
          </p:cNvPr>
          <p:cNvSpPr txBox="1">
            <a:spLocks/>
          </p:cNvSpPr>
          <p:nvPr/>
        </p:nvSpPr>
        <p:spPr>
          <a:xfrm>
            <a:off x="1721759" y="78642"/>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2000-2003</a:t>
            </a:r>
          </a:p>
        </p:txBody>
      </p:sp>
      <p:sp>
        <p:nvSpPr>
          <p:cNvPr id="72" name="Oval 71" descr="timeline markers">
            <a:extLst>
              <a:ext uri="{FF2B5EF4-FFF2-40B4-BE49-F238E27FC236}">
                <a16:creationId xmlns:a16="http://schemas.microsoft.com/office/drawing/2014/main" id="{53697A9B-8A3C-A520-B09B-E331B0B3B541}"/>
              </a:ext>
            </a:extLst>
          </p:cNvPr>
          <p:cNvSpPr/>
          <p:nvPr/>
        </p:nvSpPr>
        <p:spPr>
          <a:xfrm flipH="1">
            <a:off x="984738" y="1007573"/>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73" name="Text Placeholder 49">
            <a:extLst>
              <a:ext uri="{FF2B5EF4-FFF2-40B4-BE49-F238E27FC236}">
                <a16:creationId xmlns:a16="http://schemas.microsoft.com/office/drawing/2014/main" id="{373504C2-D28B-FFAD-2129-DED3448A273C}"/>
              </a:ext>
            </a:extLst>
          </p:cNvPr>
          <p:cNvSpPr txBox="1">
            <a:spLocks/>
          </p:cNvSpPr>
          <p:nvPr/>
        </p:nvSpPr>
        <p:spPr>
          <a:xfrm>
            <a:off x="2422293" y="2107582"/>
            <a:ext cx="3175388" cy="9518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NIH considers final manuscripts to be an important record of the research funded by the government and will archive these manuscripts and any appropriate supplementary information in PubMed Central (PMC), NIH’s digital repository. Manuscripts are made available freely to the public in PMC.</a:t>
            </a:r>
          </a:p>
        </p:txBody>
      </p:sp>
      <p:sp>
        <p:nvSpPr>
          <p:cNvPr id="74" name="Oval 73">
            <a:extLst>
              <a:ext uri="{FF2B5EF4-FFF2-40B4-BE49-F238E27FC236}">
                <a16:creationId xmlns:a16="http://schemas.microsoft.com/office/drawing/2014/main" id="{0990A130-D138-08C7-9083-2A1197C87BE9}"/>
              </a:ext>
              <a:ext uri="{C183D7F6-B498-43B3-948B-1728B52AA6E4}">
                <adec:decorative xmlns:adec="http://schemas.microsoft.com/office/drawing/2017/decorative" val="1"/>
              </a:ext>
            </a:extLst>
          </p:cNvPr>
          <p:cNvSpPr/>
          <p:nvPr/>
        </p:nvSpPr>
        <p:spPr>
          <a:xfrm>
            <a:off x="5562642" y="2068551"/>
            <a:ext cx="840963" cy="840963"/>
          </a:xfrm>
          <a:prstGeom prst="ellipse">
            <a:avLst/>
          </a:prstGeom>
          <a:solidFill>
            <a:srgbClr val="172DA6">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75" name="Picture Placeholder 24" descr="Link outline">
            <a:extLst>
              <a:ext uri="{FF2B5EF4-FFF2-40B4-BE49-F238E27FC236}">
                <a16:creationId xmlns:a16="http://schemas.microsoft.com/office/drawing/2014/main" id="{6214C909-1857-8816-2A81-6FFB27F22C3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5726400" y="2094813"/>
            <a:ext cx="887413" cy="889000"/>
          </a:xfrm>
          <a:prstGeom prst="rect">
            <a:avLst/>
          </a:prstGeom>
        </p:spPr>
      </p:pic>
      <p:sp>
        <p:nvSpPr>
          <p:cNvPr id="76" name="Text Placeholder 17">
            <a:extLst>
              <a:ext uri="{FF2B5EF4-FFF2-40B4-BE49-F238E27FC236}">
                <a16:creationId xmlns:a16="http://schemas.microsoft.com/office/drawing/2014/main" id="{C3B746E5-4F71-16DB-FBC2-2A6DB0883FAB}"/>
              </a:ext>
            </a:extLst>
          </p:cNvPr>
          <p:cNvSpPr txBox="1">
            <a:spLocks/>
          </p:cNvSpPr>
          <p:nvPr/>
        </p:nvSpPr>
        <p:spPr>
          <a:xfrm>
            <a:off x="6420596" y="1979843"/>
            <a:ext cx="2872610"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NHLBI leadership implemented a five-year plan to maximize the scientific value of the resources available in each repository by establishing a coordinating center. The center links the stored specimens with their clinical data, facilitate requests for specimens, and distribute them through a publicly available online mechanism.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100" b="0" i="0" u="none" strike="noStrike" kern="1200" cap="none" spc="0" normalizeH="0" baseline="0" noProof="0">
              <a:ln>
                <a:noFill/>
              </a:ln>
              <a:solidFill>
                <a:srgbClr val="000000"/>
              </a:solidFill>
              <a:effectLst/>
              <a:uLnTx/>
              <a:uFillTx/>
              <a:latin typeface="Avenir Next LT Pro Light"/>
              <a:ea typeface="+mn-ea"/>
              <a:cs typeface="+mn-cs"/>
            </a:endParaRPr>
          </a:p>
        </p:txBody>
      </p:sp>
      <p:sp>
        <p:nvSpPr>
          <p:cNvPr id="77" name="Text Placeholder 18">
            <a:extLst>
              <a:ext uri="{FF2B5EF4-FFF2-40B4-BE49-F238E27FC236}">
                <a16:creationId xmlns:a16="http://schemas.microsoft.com/office/drawing/2014/main" id="{07DC93E8-093E-0AC8-BA66-F6F2BC9F1940}"/>
              </a:ext>
            </a:extLst>
          </p:cNvPr>
          <p:cNvSpPr txBox="1">
            <a:spLocks/>
          </p:cNvSpPr>
          <p:nvPr/>
        </p:nvSpPr>
        <p:spPr>
          <a:xfrm>
            <a:off x="6543754" y="1735200"/>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2007-2009</a:t>
            </a:r>
          </a:p>
        </p:txBody>
      </p:sp>
      <p:sp>
        <p:nvSpPr>
          <p:cNvPr id="78" name="Oval 77" descr="timeline markers">
            <a:extLst>
              <a:ext uri="{FF2B5EF4-FFF2-40B4-BE49-F238E27FC236}">
                <a16:creationId xmlns:a16="http://schemas.microsoft.com/office/drawing/2014/main" id="{0291F831-D67B-072E-90F8-0FB53801863A}"/>
              </a:ext>
            </a:extLst>
          </p:cNvPr>
          <p:cNvSpPr/>
          <p:nvPr/>
        </p:nvSpPr>
        <p:spPr>
          <a:xfrm flipH="1">
            <a:off x="6276390" y="1656664"/>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79" name="Oval 78">
            <a:extLst>
              <a:ext uri="{FF2B5EF4-FFF2-40B4-BE49-F238E27FC236}">
                <a16:creationId xmlns:a16="http://schemas.microsoft.com/office/drawing/2014/main" id="{3ECDAA5C-5141-FFA3-10AE-C83BADE9245E}"/>
              </a:ext>
              <a:ext uri="{C183D7F6-B498-43B3-948B-1728B52AA6E4}">
                <adec:decorative xmlns:adec="http://schemas.microsoft.com/office/drawing/2017/decorative" val="1"/>
              </a:ext>
            </a:extLst>
          </p:cNvPr>
          <p:cNvSpPr/>
          <p:nvPr/>
        </p:nvSpPr>
        <p:spPr>
          <a:xfrm>
            <a:off x="9221538" y="2010283"/>
            <a:ext cx="840963" cy="840963"/>
          </a:xfrm>
          <a:prstGeom prst="ellipse">
            <a:avLst/>
          </a:prstGeom>
          <a:solidFill>
            <a:srgbClr val="4868E5">
              <a:lumMod val="40000"/>
              <a:lumOff val="60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80" name="Picture Placeholder 71" descr="Folder Search outline">
            <a:extLst>
              <a:ext uri="{FF2B5EF4-FFF2-40B4-BE49-F238E27FC236}">
                <a16:creationId xmlns:a16="http://schemas.microsoft.com/office/drawing/2014/main" id="{91CD1C92-2064-862A-476E-27122945F21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232046" y="2031687"/>
            <a:ext cx="887413" cy="889000"/>
          </a:xfrm>
          <a:prstGeom prst="rect">
            <a:avLst/>
          </a:prstGeom>
        </p:spPr>
      </p:pic>
      <p:sp>
        <p:nvSpPr>
          <p:cNvPr id="81" name="Oval 80" descr="timeline markers">
            <a:extLst>
              <a:ext uri="{FF2B5EF4-FFF2-40B4-BE49-F238E27FC236}">
                <a16:creationId xmlns:a16="http://schemas.microsoft.com/office/drawing/2014/main" id="{8F11C741-6A73-B09C-4EFE-F4513D76FABF}"/>
              </a:ext>
            </a:extLst>
          </p:cNvPr>
          <p:cNvSpPr/>
          <p:nvPr/>
        </p:nvSpPr>
        <p:spPr>
          <a:xfrm flipH="1">
            <a:off x="9810032" y="1666189"/>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82" name="Text Placeholder 98">
            <a:extLst>
              <a:ext uri="{FF2B5EF4-FFF2-40B4-BE49-F238E27FC236}">
                <a16:creationId xmlns:a16="http://schemas.microsoft.com/office/drawing/2014/main" id="{19DE3712-67EB-7106-70B8-D6DF108ACFC7}"/>
              </a:ext>
            </a:extLst>
          </p:cNvPr>
          <p:cNvSpPr txBox="1">
            <a:spLocks/>
          </p:cNvSpPr>
          <p:nvPr/>
        </p:nvSpPr>
        <p:spPr>
          <a:xfrm>
            <a:off x="9989764" y="2022154"/>
            <a:ext cx="2138339"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BTRIS developed at NIH to consolidate clinical research data. BTRIS was created to simplify data access and analysis of data from active clinical trials and to facilitate reuse of existing data to answer new questions.</a:t>
            </a:r>
          </a:p>
        </p:txBody>
      </p:sp>
      <p:sp>
        <p:nvSpPr>
          <p:cNvPr id="83" name="Oval 82">
            <a:extLst>
              <a:ext uri="{FF2B5EF4-FFF2-40B4-BE49-F238E27FC236}">
                <a16:creationId xmlns:a16="http://schemas.microsoft.com/office/drawing/2014/main" id="{4291EBD5-3C33-11E8-7D65-3A1938391951}"/>
              </a:ext>
              <a:ext uri="{C183D7F6-B498-43B3-948B-1728B52AA6E4}">
                <adec:decorative xmlns:adec="http://schemas.microsoft.com/office/drawing/2017/decorative" val="1"/>
              </a:ext>
            </a:extLst>
          </p:cNvPr>
          <p:cNvSpPr/>
          <p:nvPr/>
        </p:nvSpPr>
        <p:spPr>
          <a:xfrm>
            <a:off x="1490641" y="3714739"/>
            <a:ext cx="840963" cy="840963"/>
          </a:xfrm>
          <a:prstGeom prst="ellipse">
            <a:avLst/>
          </a:prstGeom>
          <a:solidFill>
            <a:srgbClr val="20A472">
              <a:lumMod val="40000"/>
              <a:lumOff val="60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84" name="Picture Placeholder 81" descr="Fingerprint outline">
            <a:extLst>
              <a:ext uri="{FF2B5EF4-FFF2-40B4-BE49-F238E27FC236}">
                <a16:creationId xmlns:a16="http://schemas.microsoft.com/office/drawing/2014/main" id="{0265E672-4C85-B8EB-8F8D-C26AC9D6CB6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663789" y="3755538"/>
            <a:ext cx="887413" cy="889000"/>
          </a:xfrm>
          <a:prstGeom prst="rect">
            <a:avLst/>
          </a:prstGeom>
        </p:spPr>
      </p:pic>
      <p:sp>
        <p:nvSpPr>
          <p:cNvPr id="85" name="Oval 84" descr="timeline markers">
            <a:extLst>
              <a:ext uri="{FF2B5EF4-FFF2-40B4-BE49-F238E27FC236}">
                <a16:creationId xmlns:a16="http://schemas.microsoft.com/office/drawing/2014/main" id="{6FEB1FA2-594E-F227-DB45-E1EB80257D3A}"/>
              </a:ext>
            </a:extLst>
          </p:cNvPr>
          <p:cNvSpPr/>
          <p:nvPr/>
        </p:nvSpPr>
        <p:spPr>
          <a:xfrm flipH="1">
            <a:off x="2073116" y="3317553"/>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pic>
        <p:nvPicPr>
          <p:cNvPr id="86" name="Picture 85">
            <a:extLst>
              <a:ext uri="{FF2B5EF4-FFF2-40B4-BE49-F238E27FC236}">
                <a16:creationId xmlns:a16="http://schemas.microsoft.com/office/drawing/2014/main" id="{7C19571F-827E-5DCA-34C6-C736A17E12B2}"/>
              </a:ext>
            </a:extLst>
          </p:cNvPr>
          <p:cNvPicPr>
            <a:picLocks noChangeAspect="1"/>
          </p:cNvPicPr>
          <p:nvPr/>
        </p:nvPicPr>
        <p:blipFill>
          <a:blip r:embed="rId8"/>
          <a:stretch>
            <a:fillRect/>
          </a:stretch>
        </p:blipFill>
        <p:spPr>
          <a:xfrm>
            <a:off x="2115890" y="3483322"/>
            <a:ext cx="2188654" cy="493819"/>
          </a:xfrm>
          <a:prstGeom prst="rect">
            <a:avLst/>
          </a:prstGeom>
        </p:spPr>
      </p:pic>
      <p:sp>
        <p:nvSpPr>
          <p:cNvPr id="87" name="Text Placeholder 51">
            <a:extLst>
              <a:ext uri="{FF2B5EF4-FFF2-40B4-BE49-F238E27FC236}">
                <a16:creationId xmlns:a16="http://schemas.microsoft.com/office/drawing/2014/main" id="{5A6F6BD5-530F-D8CA-7FAD-3C994099DED1}"/>
              </a:ext>
            </a:extLst>
          </p:cNvPr>
          <p:cNvSpPr txBox="1">
            <a:spLocks/>
          </p:cNvSpPr>
          <p:nvPr/>
        </p:nvSpPr>
        <p:spPr>
          <a:xfrm>
            <a:off x="2300473" y="3787575"/>
            <a:ext cx="2671668"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NIH announces the final Genomic Data Sharing (GDS) Policy that promotes sharing, for research purposes, of large-scale human and non-human genomic1 data generated from NIH-funded research. </a:t>
            </a:r>
          </a:p>
        </p:txBody>
      </p:sp>
      <p:sp>
        <p:nvSpPr>
          <p:cNvPr id="88" name="Oval 87" descr="timeline markers">
            <a:extLst>
              <a:ext uri="{FF2B5EF4-FFF2-40B4-BE49-F238E27FC236}">
                <a16:creationId xmlns:a16="http://schemas.microsoft.com/office/drawing/2014/main" id="{8BCD17AC-0659-17C2-71BF-700347E16C44}"/>
              </a:ext>
            </a:extLst>
          </p:cNvPr>
          <p:cNvSpPr/>
          <p:nvPr/>
        </p:nvSpPr>
        <p:spPr>
          <a:xfrm flipH="1">
            <a:off x="5571540" y="3360453"/>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89" name="Text Placeholder 83">
            <a:extLst>
              <a:ext uri="{FF2B5EF4-FFF2-40B4-BE49-F238E27FC236}">
                <a16:creationId xmlns:a16="http://schemas.microsoft.com/office/drawing/2014/main" id="{5FC85093-A336-7410-D56E-2CFC63E803E0}"/>
              </a:ext>
            </a:extLst>
          </p:cNvPr>
          <p:cNvSpPr txBox="1">
            <a:spLocks/>
          </p:cNvSpPr>
          <p:nvPr/>
        </p:nvSpPr>
        <p:spPr>
          <a:xfrm>
            <a:off x="5739786" y="3543534"/>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2016-2018</a:t>
            </a:r>
          </a:p>
        </p:txBody>
      </p:sp>
      <p:sp>
        <p:nvSpPr>
          <p:cNvPr id="90" name="Text Placeholder 96">
            <a:extLst>
              <a:ext uri="{FF2B5EF4-FFF2-40B4-BE49-F238E27FC236}">
                <a16:creationId xmlns:a16="http://schemas.microsoft.com/office/drawing/2014/main" id="{7BCE58EC-C6A5-0FAF-B49B-69BE068C9694}"/>
              </a:ext>
            </a:extLst>
          </p:cNvPr>
          <p:cNvSpPr txBox="1">
            <a:spLocks/>
          </p:cNvSpPr>
          <p:nvPr/>
        </p:nvSpPr>
        <p:spPr>
          <a:xfrm>
            <a:off x="10074761" y="1720625"/>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2010-2012</a:t>
            </a:r>
          </a:p>
        </p:txBody>
      </p:sp>
      <p:sp>
        <p:nvSpPr>
          <p:cNvPr id="91" name="Oval 90">
            <a:extLst>
              <a:ext uri="{FF2B5EF4-FFF2-40B4-BE49-F238E27FC236}">
                <a16:creationId xmlns:a16="http://schemas.microsoft.com/office/drawing/2014/main" id="{1AF42232-B9A2-DCB4-3CD6-7EC33C72FB17}"/>
              </a:ext>
              <a:ext uri="{C183D7F6-B498-43B3-948B-1728B52AA6E4}">
                <adec:decorative xmlns:adec="http://schemas.microsoft.com/office/drawing/2017/decorative" val="1"/>
              </a:ext>
            </a:extLst>
          </p:cNvPr>
          <p:cNvSpPr/>
          <p:nvPr/>
        </p:nvSpPr>
        <p:spPr>
          <a:xfrm>
            <a:off x="4816860" y="3720133"/>
            <a:ext cx="840963" cy="840963"/>
          </a:xfrm>
          <a:prstGeom prst="ellipse">
            <a:avLst/>
          </a:prstGeom>
          <a:solidFill>
            <a:srgbClr val="0EABB7">
              <a:lumMod val="20000"/>
              <a:lumOff val="80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92" name="Picture Placeholder 79" descr="Blueprint with solid fill">
            <a:extLst>
              <a:ext uri="{FF2B5EF4-FFF2-40B4-BE49-F238E27FC236}">
                <a16:creationId xmlns:a16="http://schemas.microsoft.com/office/drawing/2014/main" id="{934C54B0-3A15-1F0D-535E-F45886EB3C6B}"/>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4945459" y="3584212"/>
            <a:ext cx="887413" cy="889000"/>
          </a:xfrm>
          <a:prstGeom prst="rect">
            <a:avLst/>
          </a:prstGeom>
        </p:spPr>
      </p:pic>
      <p:sp>
        <p:nvSpPr>
          <p:cNvPr id="93" name="Text Placeholder 100">
            <a:extLst>
              <a:ext uri="{FF2B5EF4-FFF2-40B4-BE49-F238E27FC236}">
                <a16:creationId xmlns:a16="http://schemas.microsoft.com/office/drawing/2014/main" id="{656ADE25-F813-5AF9-ED9F-77EB01D7F1F9}"/>
              </a:ext>
            </a:extLst>
          </p:cNvPr>
          <p:cNvSpPr txBox="1">
            <a:spLocks/>
          </p:cNvSpPr>
          <p:nvPr/>
        </p:nvSpPr>
        <p:spPr>
          <a:xfrm>
            <a:off x="5798457" y="3850852"/>
            <a:ext cx="2138339"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First NIH Strategic Plan           for Data Science </a:t>
            </a:r>
          </a:p>
        </p:txBody>
      </p:sp>
      <p:sp>
        <p:nvSpPr>
          <p:cNvPr id="94" name="Oval 93" descr="timeline markers">
            <a:extLst>
              <a:ext uri="{FF2B5EF4-FFF2-40B4-BE49-F238E27FC236}">
                <a16:creationId xmlns:a16="http://schemas.microsoft.com/office/drawing/2014/main" id="{C3FFCE7C-C689-15B6-0553-C79AEAA6C57B}"/>
              </a:ext>
            </a:extLst>
          </p:cNvPr>
          <p:cNvSpPr/>
          <p:nvPr/>
        </p:nvSpPr>
        <p:spPr>
          <a:xfrm flipH="1">
            <a:off x="9476663" y="3350928"/>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95" name="Text Placeholder 3">
            <a:extLst>
              <a:ext uri="{FF2B5EF4-FFF2-40B4-BE49-F238E27FC236}">
                <a16:creationId xmlns:a16="http://schemas.microsoft.com/office/drawing/2014/main" id="{0CF65F7F-FEB5-637B-F19C-38879BB328A0}"/>
              </a:ext>
            </a:extLst>
          </p:cNvPr>
          <p:cNvSpPr txBox="1">
            <a:spLocks/>
          </p:cNvSpPr>
          <p:nvPr/>
        </p:nvSpPr>
        <p:spPr>
          <a:xfrm>
            <a:off x="9878505" y="3544754"/>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2019-2021</a:t>
            </a:r>
          </a:p>
        </p:txBody>
      </p:sp>
      <p:sp>
        <p:nvSpPr>
          <p:cNvPr id="96" name="Text Placeholder 75">
            <a:extLst>
              <a:ext uri="{FF2B5EF4-FFF2-40B4-BE49-F238E27FC236}">
                <a16:creationId xmlns:a16="http://schemas.microsoft.com/office/drawing/2014/main" id="{550AD7FD-D3C3-9E35-88B4-D83E0440E102}"/>
              </a:ext>
            </a:extLst>
          </p:cNvPr>
          <p:cNvSpPr txBox="1">
            <a:spLocks/>
          </p:cNvSpPr>
          <p:nvPr/>
        </p:nvSpPr>
        <p:spPr>
          <a:xfrm>
            <a:off x="10114193" y="3843301"/>
            <a:ext cx="2138339"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NIH Figshare pilot and NIH Workshop: Establishing a FAIR Biomedical Data Ecosystem</a:t>
            </a:r>
          </a:p>
        </p:txBody>
      </p:sp>
      <p:sp>
        <p:nvSpPr>
          <p:cNvPr id="97" name="Oval 96">
            <a:extLst>
              <a:ext uri="{FF2B5EF4-FFF2-40B4-BE49-F238E27FC236}">
                <a16:creationId xmlns:a16="http://schemas.microsoft.com/office/drawing/2014/main" id="{98E8D6BA-8544-2BFD-D976-CFAD83CE7C91}"/>
              </a:ext>
              <a:ext uri="{C183D7F6-B498-43B3-948B-1728B52AA6E4}">
                <adec:decorative xmlns:adec="http://schemas.microsoft.com/office/drawing/2017/decorative" val="1"/>
              </a:ext>
            </a:extLst>
          </p:cNvPr>
          <p:cNvSpPr/>
          <p:nvPr/>
        </p:nvSpPr>
        <p:spPr>
          <a:xfrm>
            <a:off x="9258316" y="3682348"/>
            <a:ext cx="840963" cy="840963"/>
          </a:xfrm>
          <a:prstGeom prst="ellipse">
            <a:avLst/>
          </a:prstGeom>
          <a:solidFill>
            <a:srgbClr val="00B0F0">
              <a:lumMod val="40000"/>
              <a:lumOff val="60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98" name="Picture Placeholder 77" descr="Handshake outline">
            <a:extLst>
              <a:ext uri="{FF2B5EF4-FFF2-40B4-BE49-F238E27FC236}">
                <a16:creationId xmlns:a16="http://schemas.microsoft.com/office/drawing/2014/main" id="{6C08E82E-3429-9E6D-FEB1-CE0595F0364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9321007" y="3690720"/>
            <a:ext cx="887413" cy="889000"/>
          </a:xfrm>
          <a:prstGeom prst="rect">
            <a:avLst/>
          </a:prstGeom>
        </p:spPr>
      </p:pic>
      <p:sp>
        <p:nvSpPr>
          <p:cNvPr id="99" name="Oval 98" descr="timeline markers">
            <a:extLst>
              <a:ext uri="{FF2B5EF4-FFF2-40B4-BE49-F238E27FC236}">
                <a16:creationId xmlns:a16="http://schemas.microsoft.com/office/drawing/2014/main" id="{4D72D52E-CED3-D6FA-3A75-86AFE90DB8ED}"/>
              </a:ext>
            </a:extLst>
          </p:cNvPr>
          <p:cNvSpPr/>
          <p:nvPr/>
        </p:nvSpPr>
        <p:spPr>
          <a:xfrm flipH="1">
            <a:off x="4546814" y="5404678"/>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100" name="Oval 99">
            <a:extLst>
              <a:ext uri="{FF2B5EF4-FFF2-40B4-BE49-F238E27FC236}">
                <a16:creationId xmlns:a16="http://schemas.microsoft.com/office/drawing/2014/main" id="{6CAE5444-6E05-3AD9-3DAB-840C26EC431B}"/>
              </a:ext>
              <a:ext uri="{C183D7F6-B498-43B3-948B-1728B52AA6E4}">
                <adec:decorative xmlns:adec="http://schemas.microsoft.com/office/drawing/2017/decorative" val="1"/>
              </a:ext>
            </a:extLst>
          </p:cNvPr>
          <p:cNvSpPr/>
          <p:nvPr/>
        </p:nvSpPr>
        <p:spPr>
          <a:xfrm>
            <a:off x="4798036" y="4877110"/>
            <a:ext cx="840963" cy="840963"/>
          </a:xfrm>
          <a:prstGeom prst="ellipse">
            <a:avLst/>
          </a:prstGeom>
          <a:solidFill>
            <a:srgbClr val="20A472">
              <a:lumMod val="60000"/>
              <a:lumOff val="4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101" name="Picture Placeholder 66" descr="Rocket outline">
            <a:extLst>
              <a:ext uri="{FF2B5EF4-FFF2-40B4-BE49-F238E27FC236}">
                <a16:creationId xmlns:a16="http://schemas.microsoft.com/office/drawing/2014/main" id="{C4AC945C-C614-E8DF-F979-93386B71057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931160" y="4806599"/>
            <a:ext cx="887413" cy="889000"/>
          </a:xfrm>
          <a:prstGeom prst="rect">
            <a:avLst/>
          </a:prstGeom>
        </p:spPr>
      </p:pic>
      <p:sp>
        <p:nvSpPr>
          <p:cNvPr id="102" name="Text Placeholder 48">
            <a:extLst>
              <a:ext uri="{FF2B5EF4-FFF2-40B4-BE49-F238E27FC236}">
                <a16:creationId xmlns:a16="http://schemas.microsoft.com/office/drawing/2014/main" id="{6A0E5FDC-DCDD-6194-07A0-340F3EA3A0E7}"/>
              </a:ext>
            </a:extLst>
          </p:cNvPr>
          <p:cNvSpPr txBox="1">
            <a:spLocks/>
          </p:cNvSpPr>
          <p:nvPr/>
        </p:nvSpPr>
        <p:spPr>
          <a:xfrm>
            <a:off x="5772123" y="4729420"/>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2022-2023</a:t>
            </a:r>
          </a:p>
        </p:txBody>
      </p:sp>
      <p:sp>
        <p:nvSpPr>
          <p:cNvPr id="103" name="Text Placeholder 44">
            <a:extLst>
              <a:ext uri="{FF2B5EF4-FFF2-40B4-BE49-F238E27FC236}">
                <a16:creationId xmlns:a16="http://schemas.microsoft.com/office/drawing/2014/main" id="{D0A1D368-D45B-FA2B-51A2-52D54F97E65D}"/>
              </a:ext>
            </a:extLst>
          </p:cNvPr>
          <p:cNvSpPr txBox="1">
            <a:spLocks/>
          </p:cNvSpPr>
          <p:nvPr/>
        </p:nvSpPr>
        <p:spPr>
          <a:xfrm>
            <a:off x="5928337" y="5017881"/>
            <a:ext cx="2698271" cy="6016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100" b="0" i="0" u="none" strike="noStrike" kern="1200" cap="none" spc="0" normalizeH="0" baseline="0" noProof="0">
                <a:ln>
                  <a:noFill/>
                </a:ln>
                <a:solidFill>
                  <a:srgbClr val="000000"/>
                </a:solidFill>
                <a:effectLst/>
                <a:uLnTx/>
                <a:uFillTx/>
                <a:latin typeface="Avenir Next LT Pro Light"/>
                <a:ea typeface="+mn-ea"/>
                <a:cs typeface="+mn-cs"/>
              </a:rPr>
              <a:t>Generalist Repository Ecosystem Initiative (GREI) launched and then NIH Data Management &amp; Sharing Policy launched.</a:t>
            </a:r>
          </a:p>
        </p:txBody>
      </p:sp>
      <p:sp>
        <p:nvSpPr>
          <p:cNvPr id="104" name="Oval 103" descr="timeline markers">
            <a:extLst>
              <a:ext uri="{FF2B5EF4-FFF2-40B4-BE49-F238E27FC236}">
                <a16:creationId xmlns:a16="http://schemas.microsoft.com/office/drawing/2014/main" id="{F284AB32-D23E-04B1-0243-5506279B4BEE}"/>
              </a:ext>
            </a:extLst>
          </p:cNvPr>
          <p:cNvSpPr/>
          <p:nvPr/>
        </p:nvSpPr>
        <p:spPr>
          <a:xfrm flipH="1">
            <a:off x="2309998" y="1656380"/>
            <a:ext cx="168964" cy="168964"/>
          </a:xfrm>
          <a:prstGeom prst="ellipse">
            <a:avLst/>
          </a:prstGeom>
          <a:solidFill>
            <a:srgbClr val="FFFFFF"/>
          </a:solidFill>
          <a:ln w="190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solidFill>
                  <a:srgbClr val="000000"/>
                </a:solidFill>
              </a:ln>
              <a:solidFill>
                <a:srgbClr val="FFFFFF"/>
              </a:solidFill>
              <a:effectLst/>
              <a:uLnTx/>
              <a:uFillTx/>
              <a:latin typeface="Avenir Next LT Pro Light"/>
              <a:ea typeface="+mn-ea"/>
              <a:cs typeface="+mn-cs"/>
            </a:endParaRPr>
          </a:p>
        </p:txBody>
      </p:sp>
      <p:sp>
        <p:nvSpPr>
          <p:cNvPr id="105" name="Text Placeholder 50">
            <a:extLst>
              <a:ext uri="{FF2B5EF4-FFF2-40B4-BE49-F238E27FC236}">
                <a16:creationId xmlns:a16="http://schemas.microsoft.com/office/drawing/2014/main" id="{F81852EE-8620-C729-9211-9E1E9F0CC89B}"/>
              </a:ext>
            </a:extLst>
          </p:cNvPr>
          <p:cNvSpPr txBox="1">
            <a:spLocks/>
          </p:cNvSpPr>
          <p:nvPr/>
        </p:nvSpPr>
        <p:spPr>
          <a:xfrm>
            <a:off x="2554505" y="1782471"/>
            <a:ext cx="2138339" cy="29976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0000"/>
                </a:solidFill>
                <a:effectLst/>
                <a:uLnTx/>
                <a:uFillTx/>
                <a:latin typeface="Speak Pro"/>
                <a:ea typeface="+mn-ea"/>
                <a:cs typeface="+mn-cs"/>
              </a:rPr>
              <a:t>2004-2006</a:t>
            </a:r>
          </a:p>
        </p:txBody>
      </p:sp>
      <p:sp>
        <p:nvSpPr>
          <p:cNvPr id="106" name="Oval 105">
            <a:extLst>
              <a:ext uri="{FF2B5EF4-FFF2-40B4-BE49-F238E27FC236}">
                <a16:creationId xmlns:a16="http://schemas.microsoft.com/office/drawing/2014/main" id="{B7D22E42-6F1A-98ED-F69F-1DA31A1D942E}"/>
              </a:ext>
              <a:ext uri="{C183D7F6-B498-43B3-948B-1728B52AA6E4}">
                <adec:decorative xmlns:adec="http://schemas.microsoft.com/office/drawing/2017/decorative" val="1"/>
              </a:ext>
            </a:extLst>
          </p:cNvPr>
          <p:cNvSpPr/>
          <p:nvPr/>
        </p:nvSpPr>
        <p:spPr>
          <a:xfrm>
            <a:off x="1609580" y="1920601"/>
            <a:ext cx="840963" cy="840963"/>
          </a:xfrm>
          <a:prstGeom prst="ellipse">
            <a:avLst/>
          </a:prstGeom>
          <a:solidFill>
            <a:srgbClr val="B13DC8">
              <a:lumMod val="40000"/>
              <a:lumOff val="60000"/>
              <a:alpha val="8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venir Next LT Pro Light"/>
              <a:ea typeface="+mn-ea"/>
              <a:cs typeface="+mn-cs"/>
            </a:endParaRPr>
          </a:p>
        </p:txBody>
      </p:sp>
      <p:pic>
        <p:nvPicPr>
          <p:cNvPr id="107" name="Picture 106">
            <a:extLst>
              <a:ext uri="{FF2B5EF4-FFF2-40B4-BE49-F238E27FC236}">
                <a16:creationId xmlns:a16="http://schemas.microsoft.com/office/drawing/2014/main" id="{5997CC6D-271C-3F24-7563-83126A2F6CBC}"/>
              </a:ext>
            </a:extLst>
          </p:cNvPr>
          <p:cNvPicPr>
            <a:picLocks noChangeAspect="1"/>
          </p:cNvPicPr>
          <p:nvPr/>
        </p:nvPicPr>
        <p:blipFill>
          <a:blip r:embed="rId15"/>
          <a:stretch>
            <a:fillRect/>
          </a:stretch>
        </p:blipFill>
        <p:spPr>
          <a:xfrm>
            <a:off x="490589" y="85450"/>
            <a:ext cx="841321" cy="841321"/>
          </a:xfrm>
          <a:prstGeom prst="rect">
            <a:avLst/>
          </a:prstGeom>
        </p:spPr>
      </p:pic>
      <p:pic>
        <p:nvPicPr>
          <p:cNvPr id="108" name="Graphic 107" descr="Play outline">
            <a:extLst>
              <a:ext uri="{FF2B5EF4-FFF2-40B4-BE49-F238E27FC236}">
                <a16:creationId xmlns:a16="http://schemas.microsoft.com/office/drawing/2014/main" id="{6B1737CE-C0DF-DCC7-1EE4-2E267AD4BF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57872" y="213358"/>
            <a:ext cx="914400" cy="914400"/>
          </a:xfrm>
          <a:prstGeom prst="rect">
            <a:avLst/>
          </a:prstGeom>
        </p:spPr>
      </p:pic>
      <p:sp>
        <p:nvSpPr>
          <p:cNvPr id="109" name="TextBox 108">
            <a:extLst>
              <a:ext uri="{FF2B5EF4-FFF2-40B4-BE49-F238E27FC236}">
                <a16:creationId xmlns:a16="http://schemas.microsoft.com/office/drawing/2014/main" id="{167A8E52-7E0B-F413-1FFF-3578FC01B884}"/>
              </a:ext>
            </a:extLst>
          </p:cNvPr>
          <p:cNvSpPr txBox="1"/>
          <p:nvPr/>
        </p:nvSpPr>
        <p:spPr>
          <a:xfrm>
            <a:off x="3888031" y="256723"/>
            <a:ext cx="1634356" cy="938719"/>
          </a:xfrm>
          <a:prstGeom prst="rect">
            <a:avLst/>
          </a:prstGeom>
          <a:solidFill>
            <a:schemeClr val="accent2">
              <a:lumMod val="40000"/>
              <a:lumOff val="60000"/>
            </a:schemeClr>
          </a:solidFill>
        </p:spPr>
        <p:txBody>
          <a:bodyPr wrap="square" rtlCol="0">
            <a:spAutoFit/>
          </a:bodyPr>
          <a:lstStyle/>
          <a:p>
            <a:r>
              <a:rPr lang="en-US" sz="1100" b="1"/>
              <a:t>Repositories go Live:</a:t>
            </a:r>
          </a:p>
          <a:p>
            <a:pPr marL="171450" indent="-171450">
              <a:buFont typeface="Arial" panose="020B0604020202020204" pitchFamily="34" charset="0"/>
              <a:buChar char="•"/>
            </a:pPr>
            <a:r>
              <a:rPr lang="en-US" sz="1100"/>
              <a:t>PubMed Central (est. 2000)</a:t>
            </a:r>
          </a:p>
          <a:p>
            <a:pPr marL="171450" indent="-171450">
              <a:buFont typeface="Arial" panose="020B0604020202020204" pitchFamily="34" charset="0"/>
              <a:buChar char="•"/>
            </a:pPr>
            <a:r>
              <a:rPr lang="en-US" sz="1100"/>
              <a:t>NIDDK</a:t>
            </a:r>
          </a:p>
          <a:p>
            <a:pPr marL="171450" indent="-171450">
              <a:buFont typeface="Arial" panose="020B0604020202020204" pitchFamily="34" charset="0"/>
              <a:buChar char="•"/>
            </a:pPr>
            <a:endParaRPr lang="en-US" sz="1100"/>
          </a:p>
        </p:txBody>
      </p:sp>
      <p:sp>
        <p:nvSpPr>
          <p:cNvPr id="110" name="TextBox 109">
            <a:extLst>
              <a:ext uri="{FF2B5EF4-FFF2-40B4-BE49-F238E27FC236}">
                <a16:creationId xmlns:a16="http://schemas.microsoft.com/office/drawing/2014/main" id="{9492F7E3-843A-1424-DC81-77E173B58ED2}"/>
              </a:ext>
            </a:extLst>
          </p:cNvPr>
          <p:cNvSpPr txBox="1"/>
          <p:nvPr/>
        </p:nvSpPr>
        <p:spPr>
          <a:xfrm>
            <a:off x="10188240" y="4389237"/>
            <a:ext cx="1799518" cy="769441"/>
          </a:xfrm>
          <a:prstGeom prst="rect">
            <a:avLst/>
          </a:prstGeom>
          <a:solidFill>
            <a:schemeClr val="accent2">
              <a:lumMod val="40000"/>
              <a:lumOff val="60000"/>
            </a:schemeClr>
          </a:solidFill>
        </p:spPr>
        <p:txBody>
          <a:bodyPr wrap="square" rtlCol="0">
            <a:spAutoFit/>
          </a:bodyPr>
          <a:lstStyle/>
          <a:p>
            <a:r>
              <a:rPr lang="en-US" sz="1100" b="1" dirty="0"/>
              <a:t>Repositories go Live:</a:t>
            </a:r>
            <a:endParaRPr lang="en-US" sz="1100" dirty="0"/>
          </a:p>
          <a:p>
            <a:pPr marL="171450" indent="-171450">
              <a:buFont typeface="Arial" panose="020B0604020202020204" pitchFamily="34" charset="0"/>
              <a:buChar char="•"/>
            </a:pPr>
            <a:r>
              <a:rPr lang="en-US" sz="1100" dirty="0" err="1"/>
              <a:t>BioData</a:t>
            </a:r>
            <a:r>
              <a:rPr lang="en-US" sz="1100" dirty="0"/>
              <a:t> Catalyst</a:t>
            </a:r>
          </a:p>
          <a:p>
            <a:pPr marL="171450" indent="-171450">
              <a:buFont typeface="Arial" panose="020B0604020202020204" pitchFamily="34" charset="0"/>
              <a:buChar char="•"/>
            </a:pPr>
            <a:r>
              <a:rPr lang="en-US" sz="1100" dirty="0"/>
              <a:t>NCATS N3C</a:t>
            </a:r>
          </a:p>
          <a:p>
            <a:pPr marL="171450" indent="-171450">
              <a:buFont typeface="Arial" panose="020B0604020202020204" pitchFamily="34" charset="0"/>
              <a:buChar char="•"/>
            </a:pPr>
            <a:endParaRPr lang="en-US" sz="1100" dirty="0"/>
          </a:p>
        </p:txBody>
      </p:sp>
      <p:sp>
        <p:nvSpPr>
          <p:cNvPr id="111" name="TextBox 110">
            <a:extLst>
              <a:ext uri="{FF2B5EF4-FFF2-40B4-BE49-F238E27FC236}">
                <a16:creationId xmlns:a16="http://schemas.microsoft.com/office/drawing/2014/main" id="{26C6AA32-E74C-21DF-58BF-BC0B270FD5C8}"/>
              </a:ext>
            </a:extLst>
          </p:cNvPr>
          <p:cNvSpPr txBox="1"/>
          <p:nvPr/>
        </p:nvSpPr>
        <p:spPr>
          <a:xfrm>
            <a:off x="7343775" y="3439433"/>
            <a:ext cx="1888271" cy="1446550"/>
          </a:xfrm>
          <a:prstGeom prst="rect">
            <a:avLst/>
          </a:prstGeom>
          <a:solidFill>
            <a:schemeClr val="accent2">
              <a:lumMod val="40000"/>
              <a:lumOff val="60000"/>
            </a:schemeClr>
          </a:solidFill>
        </p:spPr>
        <p:txBody>
          <a:bodyPr wrap="square" rtlCol="0">
            <a:spAutoFit/>
          </a:bodyPr>
          <a:lstStyle/>
          <a:p>
            <a:r>
              <a:rPr lang="en-US" sz="1100" b="1"/>
              <a:t>Repositories go Live:</a:t>
            </a:r>
          </a:p>
          <a:p>
            <a:pPr marL="171450" indent="-171450">
              <a:buFont typeface="Arial" panose="020B0604020202020204" pitchFamily="34" charset="0"/>
              <a:buChar char="•"/>
            </a:pPr>
            <a:r>
              <a:rPr lang="en-US" sz="1100"/>
              <a:t>NMDR</a:t>
            </a:r>
          </a:p>
          <a:p>
            <a:pPr marL="171450" indent="-171450">
              <a:buFont typeface="Arial" panose="020B0604020202020204" pitchFamily="34" charset="0"/>
              <a:buChar char="•"/>
            </a:pPr>
            <a:r>
              <a:rPr lang="en-US" sz="1100"/>
              <a:t>MoTrPAC</a:t>
            </a:r>
          </a:p>
          <a:p>
            <a:pPr marL="171450" indent="-171450">
              <a:buFont typeface="Arial" panose="020B0604020202020204" pitchFamily="34" charset="0"/>
              <a:buChar char="•"/>
            </a:pPr>
            <a:r>
              <a:rPr lang="en-US" sz="1100"/>
              <a:t>AGR</a:t>
            </a:r>
          </a:p>
          <a:p>
            <a:pPr marL="171450" indent="-171450">
              <a:buFont typeface="Arial" panose="020B0604020202020204" pitchFamily="34" charset="0"/>
              <a:buChar char="•"/>
            </a:pPr>
            <a:r>
              <a:rPr lang="en-US" sz="1100"/>
              <a:t>NCI Genomic Data Commons</a:t>
            </a:r>
          </a:p>
          <a:p>
            <a:pPr marL="171450" indent="-171450">
              <a:buFont typeface="Arial" panose="020B0604020202020204" pitchFamily="34" charset="0"/>
              <a:buChar char="•"/>
            </a:pPr>
            <a:r>
              <a:rPr lang="en-US" sz="1100"/>
              <a:t>NHLBI </a:t>
            </a:r>
            <a:r>
              <a:rPr lang="en-US" sz="1100" err="1"/>
              <a:t>BioData</a:t>
            </a:r>
            <a:r>
              <a:rPr lang="en-US" sz="1100"/>
              <a:t> Catalyst</a:t>
            </a:r>
          </a:p>
          <a:p>
            <a:pPr marL="171450" indent="-171450">
              <a:buFont typeface="Arial" panose="020B0604020202020204" pitchFamily="34" charset="0"/>
              <a:buChar char="•"/>
            </a:pPr>
            <a:r>
              <a:rPr lang="en-US" sz="1100" err="1"/>
              <a:t>HuBMAP</a:t>
            </a:r>
            <a:endParaRPr lang="en-US" sz="1100"/>
          </a:p>
        </p:txBody>
      </p:sp>
      <p:pic>
        <p:nvPicPr>
          <p:cNvPr id="112" name="Picture Placeholder 73" descr="Open book outline">
            <a:extLst>
              <a:ext uri="{FF2B5EF4-FFF2-40B4-BE49-F238E27FC236}">
                <a16:creationId xmlns:a16="http://schemas.microsoft.com/office/drawing/2014/main" id="{DA960B9F-D8AD-F3EC-58BE-1AA1F078C539}"/>
              </a:ext>
            </a:extLst>
          </p:cNvPr>
          <p:cNvPicPr>
            <a:picLocks noChangeAspect="1"/>
          </p:cNvPicPr>
          <p:nvPr/>
        </p:nvPicPr>
        <p:blipFill>
          <a:blip r:embed="rId18">
            <a:extLst>
              <a:ext uri="{96DAC541-7B7A-43D3-8B79-37D633B846F1}">
                <asvg:svgBlip xmlns:asvg="http://schemas.microsoft.com/office/drawing/2016/SVG/main" r:embed="rId19"/>
              </a:ext>
            </a:extLst>
          </a:blip>
          <a:srcRect/>
          <a:stretch/>
        </p:blipFill>
        <p:spPr>
          <a:xfrm>
            <a:off x="1668234" y="1913226"/>
            <a:ext cx="887413" cy="889000"/>
          </a:xfrm>
          <a:prstGeom prst="rect">
            <a:avLst/>
          </a:prstGeom>
        </p:spPr>
      </p:pic>
      <p:sp>
        <p:nvSpPr>
          <p:cNvPr id="113" name="TextBox 112">
            <a:extLst>
              <a:ext uri="{FF2B5EF4-FFF2-40B4-BE49-F238E27FC236}">
                <a16:creationId xmlns:a16="http://schemas.microsoft.com/office/drawing/2014/main" id="{BF593195-44EC-EBBA-56BF-9601A91A119B}"/>
              </a:ext>
            </a:extLst>
          </p:cNvPr>
          <p:cNvSpPr txBox="1"/>
          <p:nvPr/>
        </p:nvSpPr>
        <p:spPr>
          <a:xfrm>
            <a:off x="6283802" y="981052"/>
            <a:ext cx="1634356" cy="600164"/>
          </a:xfrm>
          <a:prstGeom prst="rect">
            <a:avLst/>
          </a:prstGeom>
          <a:solidFill>
            <a:schemeClr val="accent2">
              <a:lumMod val="40000"/>
              <a:lumOff val="60000"/>
            </a:schemeClr>
          </a:solidFill>
        </p:spPr>
        <p:txBody>
          <a:bodyPr wrap="square" rtlCol="0">
            <a:spAutoFit/>
          </a:bodyPr>
          <a:lstStyle/>
          <a:p>
            <a:r>
              <a:rPr lang="en-US" sz="1100" b="1"/>
              <a:t>Repositories go Live:</a:t>
            </a:r>
          </a:p>
          <a:p>
            <a:pPr marL="171450" indent="-171450">
              <a:buFont typeface="Arial" panose="020B0604020202020204" pitchFamily="34" charset="0"/>
              <a:buChar char="•"/>
            </a:pPr>
            <a:r>
              <a:rPr lang="en-US" sz="1100" err="1"/>
              <a:t>BioLINCC</a:t>
            </a:r>
            <a:endParaRPr lang="en-US" sz="1100" i="1" strike="sngStrike"/>
          </a:p>
          <a:p>
            <a:pPr marL="171450" indent="-171450">
              <a:buFont typeface="Arial" panose="020B0604020202020204" pitchFamily="34" charset="0"/>
              <a:buChar char="•"/>
            </a:pPr>
            <a:endParaRPr lang="en-US" sz="1100"/>
          </a:p>
        </p:txBody>
      </p:sp>
      <p:sp>
        <p:nvSpPr>
          <p:cNvPr id="114" name="TextBox 113">
            <a:extLst>
              <a:ext uri="{FF2B5EF4-FFF2-40B4-BE49-F238E27FC236}">
                <a16:creationId xmlns:a16="http://schemas.microsoft.com/office/drawing/2014/main" id="{8C02D203-83DC-6CE0-3B28-9DCD0F185DF4}"/>
              </a:ext>
            </a:extLst>
          </p:cNvPr>
          <p:cNvSpPr txBox="1"/>
          <p:nvPr/>
        </p:nvSpPr>
        <p:spPr>
          <a:xfrm>
            <a:off x="2747295" y="5039186"/>
            <a:ext cx="1634356" cy="600164"/>
          </a:xfrm>
          <a:prstGeom prst="rect">
            <a:avLst/>
          </a:prstGeom>
          <a:solidFill>
            <a:schemeClr val="accent2">
              <a:lumMod val="40000"/>
              <a:lumOff val="60000"/>
            </a:schemeClr>
          </a:solidFill>
        </p:spPr>
        <p:txBody>
          <a:bodyPr wrap="square" rtlCol="0">
            <a:spAutoFit/>
          </a:bodyPr>
          <a:lstStyle/>
          <a:p>
            <a:r>
              <a:rPr lang="en-US" sz="1100" b="1"/>
              <a:t>Repositories go Live:</a:t>
            </a:r>
          </a:p>
          <a:p>
            <a:pPr marL="171450" indent="-171450">
              <a:buFont typeface="Arial" panose="020B0604020202020204" pitchFamily="34" charset="0"/>
              <a:buChar char="•"/>
            </a:pPr>
            <a:r>
              <a:rPr lang="en-US" sz="1100"/>
              <a:t>Extramural NEXUS</a:t>
            </a:r>
          </a:p>
          <a:p>
            <a:pPr marL="171450" indent="-171450">
              <a:buFont typeface="Arial" panose="020B0604020202020204" pitchFamily="34" charset="0"/>
              <a:buChar char="•"/>
            </a:pPr>
            <a:endParaRPr lang="en-US" sz="1100"/>
          </a:p>
        </p:txBody>
      </p:sp>
      <mc:AlternateContent xmlns:mc="http://schemas.openxmlformats.org/markup-compatibility/2006" xmlns:p14="http://schemas.microsoft.com/office/powerpoint/2010/main">
        <mc:Choice Requires="p14">
          <p:contentPart p14:bwMode="auto" r:id="rId20">
            <p14:nvContentPartPr>
              <p14:cNvPr id="2" name="Ink 1">
                <a:extLst>
                  <a:ext uri="{FF2B5EF4-FFF2-40B4-BE49-F238E27FC236}">
                    <a16:creationId xmlns:a16="http://schemas.microsoft.com/office/drawing/2014/main" id="{FBD7C111-773E-1D5E-31D5-52E4794B3645}"/>
                  </a:ext>
                </a:extLst>
              </p14:cNvPr>
              <p14:cNvContentPartPr/>
              <p14:nvPr/>
            </p14:nvContentPartPr>
            <p14:xfrm>
              <a:off x="2309187" y="5965109"/>
              <a:ext cx="13680" cy="128880"/>
            </p14:xfrm>
          </p:contentPart>
        </mc:Choice>
        <mc:Fallback xmlns="">
          <p:pic>
            <p:nvPicPr>
              <p:cNvPr id="2" name="Ink 1">
                <a:extLst>
                  <a:ext uri="{FF2B5EF4-FFF2-40B4-BE49-F238E27FC236}">
                    <a16:creationId xmlns:a16="http://schemas.microsoft.com/office/drawing/2014/main" id="{FBD7C111-773E-1D5E-31D5-52E4794B3645}"/>
                  </a:ext>
                </a:extLst>
              </p:cNvPr>
              <p:cNvPicPr/>
              <p:nvPr/>
            </p:nvPicPr>
            <p:blipFill>
              <a:blip r:embed="rId21"/>
              <a:stretch>
                <a:fillRect/>
              </a:stretch>
            </p:blipFill>
            <p:spPr>
              <a:xfrm>
                <a:off x="2300187" y="5956109"/>
                <a:ext cx="31320" cy="146520"/>
              </a:xfrm>
              <a:prstGeom prst="rect">
                <a:avLst/>
              </a:prstGeom>
            </p:spPr>
          </p:pic>
        </mc:Fallback>
      </mc:AlternateContent>
    </p:spTree>
    <p:extLst>
      <p:ext uri="{BB962C8B-B14F-4D97-AF65-F5344CB8AC3E}">
        <p14:creationId xmlns:p14="http://schemas.microsoft.com/office/powerpoint/2010/main" val="265851775"/>
      </p:ext>
    </p:extLst>
  </p:cSld>
  <p:clrMapOvr>
    <a:masterClrMapping/>
  </p:clrMapOvr>
</p:sld>
</file>

<file path=ppt/theme/theme1.xml><?xml version="1.0" encoding="utf-8"?>
<a:theme xmlns:a="http://schemas.openxmlformats.org/drawingml/2006/main" name="NIDDKCRWorksho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IDDK-CR Workshop">
      <a:majorFont>
        <a:latin typeface="Open Sans"/>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IDDK-CR_20thAnniversaryWorkshop_template_td" id="{5484C378-6D76-4506-B2AD-DF44C1B888A0}" vid="{8036AF2A-B590-446A-A0CA-93CE78208E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CA5B7EB9D55F45958B50E3E65C6E63" ma:contentTypeVersion="18" ma:contentTypeDescription="Create a new document." ma:contentTypeScope="" ma:versionID="76fc4d815b69d2617464a678aeb7319c">
  <xsd:schema xmlns:xsd="http://www.w3.org/2001/XMLSchema" xmlns:xs="http://www.w3.org/2001/XMLSchema" xmlns:p="http://schemas.microsoft.com/office/2006/metadata/properties" xmlns:ns2="2b00fd67-783f-49e7-911d-a4879f7bb6e4" xmlns:ns3="16349d00-86bf-4385-bd70-c2cbee024698" xmlns:ns4="74ea459b-7bbf-43af-834e-d16fbea12f70" targetNamespace="http://schemas.microsoft.com/office/2006/metadata/properties" ma:root="true" ma:fieldsID="19c0cb7c98dde4510af6ee74ed268e3c" ns2:_="" ns3:_="" ns4:_="">
    <xsd:import namespace="2b00fd67-783f-49e7-911d-a4879f7bb6e4"/>
    <xsd:import namespace="16349d00-86bf-4385-bd70-c2cbee024698"/>
    <xsd:import namespace="74ea459b-7bbf-43af-834e-d16fbea12f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4:TaxCatchAll" minOccurs="0"/>
                <xsd:element ref="ns2:Comment"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0fd67-783f-49e7-911d-a4879f7bb6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d29a467-ccb3-40ae-b171-e388b769af89" ma:termSetId="09814cd3-568e-fe90-9814-8d621ff8fb84" ma:anchorId="fba54fb3-c3e1-fe81-a776-ca4b69148c4d" ma:open="true" ma:isKeyword="false">
      <xsd:complexType>
        <xsd:sequence>
          <xsd:element ref="pc:Terms" minOccurs="0" maxOccurs="1"/>
        </xsd:sequence>
      </xsd:complexType>
    </xsd:element>
    <xsd:element name="Comment" ma:index="21" nillable="true" ma:displayName="Comment" ma:format="Dropdown" ma:internalName="Comment">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349d00-86bf-4385-bd70-c2cbee02469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ea459b-7bbf-43af-834e-d16fbea12f70"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4e7e00c-4975-4d4d-96bf-c67e355ab43e}" ma:internalName="TaxCatchAll" ma:showField="CatchAllData" ma:web="16349d00-86bf-4385-bd70-c2cbee0246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omment xmlns="2b00fd67-783f-49e7-911d-a4879f7bb6e4" xsi:nil="true"/>
    <lcf76f155ced4ddcb4097134ff3c332f xmlns="2b00fd67-783f-49e7-911d-a4879f7bb6e4">
      <Terms xmlns="http://schemas.microsoft.com/office/infopath/2007/PartnerControls"/>
    </lcf76f155ced4ddcb4097134ff3c332f>
    <TaxCatchAll xmlns="74ea459b-7bbf-43af-834e-d16fbea12f7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43E8C4-F07C-4F06-BA27-6F7E59E3B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00fd67-783f-49e7-911d-a4879f7bb6e4"/>
    <ds:schemaRef ds:uri="16349d00-86bf-4385-bd70-c2cbee024698"/>
    <ds:schemaRef ds:uri="74ea459b-7bbf-43af-834e-d16fbea12f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F5F44E-57DF-4E30-8E0B-E5834835C4CE}">
  <ds:schemaRefs>
    <ds:schemaRef ds:uri="http://schemas.microsoft.com/office/2006/metadata/properties"/>
    <ds:schemaRef ds:uri="http://schemas.microsoft.com/office/infopath/2007/PartnerControls"/>
    <ds:schemaRef ds:uri="2b00fd67-783f-49e7-911d-a4879f7bb6e4"/>
    <ds:schemaRef ds:uri="74ea459b-7bbf-43af-834e-d16fbea12f70"/>
  </ds:schemaRefs>
</ds:datastoreItem>
</file>

<file path=customXml/itemProps3.xml><?xml version="1.0" encoding="utf-8"?>
<ds:datastoreItem xmlns:ds="http://schemas.openxmlformats.org/officeDocument/2006/customXml" ds:itemID="{44721FB8-73E3-4933-B542-91955323577D}">
  <ds:schemaRefs>
    <ds:schemaRef ds:uri="http://schemas.microsoft.com/sharepoint/v3/contenttype/forms"/>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List>
</file>

<file path=docProps/app.xml><?xml version="1.0" encoding="utf-8"?>
<Properties xmlns="http://schemas.openxmlformats.org/officeDocument/2006/extended-properties" xmlns:vt="http://schemas.openxmlformats.org/officeDocument/2006/docPropsVTypes">
  <Template>NIDDK-CR_20thAnniversaryWorkshop_template_td</Template>
  <TotalTime>775</TotalTime>
  <Words>397</Words>
  <Application>Microsoft Office PowerPoint</Application>
  <PresentationFormat>Widescreen</PresentationFormat>
  <Paragraphs>49</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Avenir Next LT Pro Light</vt:lpstr>
      <vt:lpstr>Calibri</vt:lpstr>
      <vt:lpstr>Helvetica Neue</vt:lpstr>
      <vt:lpstr>Open Sans</vt:lpstr>
      <vt:lpstr>Speak Pro</vt:lpstr>
      <vt:lpstr>NIDDKCRWorkshop</vt:lpstr>
      <vt:lpstr>Evolution of the Traditional Repositories </vt:lpstr>
      <vt:lpstr>PowerPoint Presentation</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Choplin, Parker [USA]</dc:creator>
  <cp:lastModifiedBy>Rodriguez, Rebecca (NIH/NIDDK) [E]</cp:lastModifiedBy>
  <cp:revision>8</cp:revision>
  <dcterms:created xsi:type="dcterms:W3CDTF">2023-09-07T20:43:26Z</dcterms:created>
  <dcterms:modified xsi:type="dcterms:W3CDTF">2023-09-14T20:16:25Z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0x01010033CA5B7EB9D55F45958B50E3E65C6E63</vt:lpwstr>
  </property>
  <property fmtid="{D5CDD505-2E9C-101B-9397-08002B2CF9AE}" pid="3" name="MediaServiceImageTags">
    <vt:lpwstr/>
  </property>
</Properties>
</file>