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60"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43A8446-9814-4420-B006-C340FD36F227}" v="8" dt="2023-09-16T00:39:39.28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3" autoAdjust="0"/>
    <p:restoredTop sz="94660"/>
  </p:normalViewPr>
  <p:slideViewPr>
    <p:cSldViewPr snapToGrid="0">
      <p:cViewPr varScale="1">
        <p:scale>
          <a:sx n="81" d="100"/>
          <a:sy n="81" d="100"/>
        </p:scale>
        <p:origin x="378"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4.xml"/><Relationship Id="rId1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ebecca Rodriguez" clId="Web-{543A8446-9814-4420-B006-C340FD36F227}"/>
    <pc:docChg chg="addSld delSld modSld">
      <pc:chgData name="Rebecca Rodriguez" userId="" providerId="" clId="Web-{543A8446-9814-4420-B006-C340FD36F227}" dt="2023-09-16T00:39:39.289" v="7"/>
      <pc:docMkLst>
        <pc:docMk/>
      </pc:docMkLst>
      <pc:sldChg chg="add del">
        <pc:chgData name="Rebecca Rodriguez" userId="" providerId="" clId="Web-{543A8446-9814-4420-B006-C340FD36F227}" dt="2023-09-16T00:39:33.007" v="6"/>
        <pc:sldMkLst>
          <pc:docMk/>
          <pc:sldMk cId="824697048" sldId="256"/>
        </pc:sldMkLst>
      </pc:sldChg>
      <pc:sldChg chg="addSp delSp modSp">
        <pc:chgData name="Rebecca Rodriguez" userId="" providerId="" clId="Web-{543A8446-9814-4420-B006-C340FD36F227}" dt="2023-09-16T00:39:39.289" v="7"/>
        <pc:sldMkLst>
          <pc:docMk/>
          <pc:sldMk cId="568395286" sldId="260"/>
        </pc:sldMkLst>
        <pc:spChg chg="add del mod">
          <ac:chgData name="Rebecca Rodriguez" userId="" providerId="" clId="Web-{543A8446-9814-4420-B006-C340FD36F227}" dt="2023-09-16T00:39:39.289" v="7"/>
          <ac:spMkLst>
            <pc:docMk/>
            <pc:sldMk cId="568395286" sldId="260"/>
            <ac:spMk id="6" creationId="{C4547B28-DA64-EF88-D19A-6E598E6E1083}"/>
          </ac:spMkLst>
        </pc:spChg>
        <pc:spChg chg="mod">
          <ac:chgData name="Rebecca Rodriguez" userId="" providerId="" clId="Web-{543A8446-9814-4420-B006-C340FD36F227}" dt="2023-09-16T00:38:35.116" v="4" actId="1076"/>
          <ac:spMkLst>
            <pc:docMk/>
            <pc:sldMk cId="568395286" sldId="260"/>
            <ac:spMk id="19" creationId="{2128620B-21B9-69D1-E61D-078E1DA10315}"/>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05BBF4-D3D9-5313-5D8C-579E567F4CA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4A7C40C-78BA-1FE8-1328-912297CDDD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DA46BF4-DBFE-8ABB-B4AA-FDE4F87F558D}"/>
              </a:ext>
            </a:extLst>
          </p:cNvPr>
          <p:cNvSpPr>
            <a:spLocks noGrp="1"/>
          </p:cNvSpPr>
          <p:nvPr>
            <p:ph type="dt" sz="half" idx="10"/>
          </p:nvPr>
        </p:nvSpPr>
        <p:spPr/>
        <p:txBody>
          <a:bodyPr/>
          <a:lstStyle/>
          <a:p>
            <a:fld id="{5763D7A8-BEDB-4C91-9A0E-29C51CA9B022}" type="datetimeFigureOut">
              <a:rPr lang="en-US" smtClean="0"/>
              <a:t>9/15/2023</a:t>
            </a:fld>
            <a:endParaRPr lang="en-US"/>
          </a:p>
        </p:txBody>
      </p:sp>
      <p:sp>
        <p:nvSpPr>
          <p:cNvPr id="5" name="Footer Placeholder 4">
            <a:extLst>
              <a:ext uri="{FF2B5EF4-FFF2-40B4-BE49-F238E27FC236}">
                <a16:creationId xmlns:a16="http://schemas.microsoft.com/office/drawing/2014/main" id="{65D0AFB2-2F29-38F9-B85D-9A1D7E83E8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F26FDA-AA99-8712-1745-5471F51EF2AA}"/>
              </a:ext>
            </a:extLst>
          </p:cNvPr>
          <p:cNvSpPr>
            <a:spLocks noGrp="1"/>
          </p:cNvSpPr>
          <p:nvPr>
            <p:ph type="sldNum" sz="quarter" idx="12"/>
          </p:nvPr>
        </p:nvSpPr>
        <p:spPr/>
        <p:txBody>
          <a:bodyPr/>
          <a:lstStyle/>
          <a:p>
            <a:fld id="{470A78A2-31E1-41F1-BB24-F6967108993C}" type="slidenum">
              <a:rPr lang="en-US" smtClean="0"/>
              <a:t>‹#›</a:t>
            </a:fld>
            <a:endParaRPr lang="en-US"/>
          </a:p>
        </p:txBody>
      </p:sp>
    </p:spTree>
    <p:extLst>
      <p:ext uri="{BB962C8B-B14F-4D97-AF65-F5344CB8AC3E}">
        <p14:creationId xmlns:p14="http://schemas.microsoft.com/office/powerpoint/2010/main" val="3150991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BE0BC-ABBB-AF76-F7A5-6E60D2BE24F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1BB6105-46A5-5374-50E4-E37BB022823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5FF70BD-AF8C-D9CF-A3E2-41437EEA1AC8}"/>
              </a:ext>
            </a:extLst>
          </p:cNvPr>
          <p:cNvSpPr>
            <a:spLocks noGrp="1"/>
          </p:cNvSpPr>
          <p:nvPr>
            <p:ph type="dt" sz="half" idx="10"/>
          </p:nvPr>
        </p:nvSpPr>
        <p:spPr/>
        <p:txBody>
          <a:bodyPr/>
          <a:lstStyle/>
          <a:p>
            <a:fld id="{5763D7A8-BEDB-4C91-9A0E-29C51CA9B022}" type="datetimeFigureOut">
              <a:rPr lang="en-US" smtClean="0"/>
              <a:t>9/15/2023</a:t>
            </a:fld>
            <a:endParaRPr lang="en-US"/>
          </a:p>
        </p:txBody>
      </p:sp>
      <p:sp>
        <p:nvSpPr>
          <p:cNvPr id="5" name="Footer Placeholder 4">
            <a:extLst>
              <a:ext uri="{FF2B5EF4-FFF2-40B4-BE49-F238E27FC236}">
                <a16:creationId xmlns:a16="http://schemas.microsoft.com/office/drawing/2014/main" id="{D9510B83-15F8-130B-954A-DE7A958658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4F847E-1610-61B6-B785-60AAF551B6CB}"/>
              </a:ext>
            </a:extLst>
          </p:cNvPr>
          <p:cNvSpPr>
            <a:spLocks noGrp="1"/>
          </p:cNvSpPr>
          <p:nvPr>
            <p:ph type="sldNum" sz="quarter" idx="12"/>
          </p:nvPr>
        </p:nvSpPr>
        <p:spPr/>
        <p:txBody>
          <a:bodyPr/>
          <a:lstStyle/>
          <a:p>
            <a:fld id="{470A78A2-31E1-41F1-BB24-F6967108993C}" type="slidenum">
              <a:rPr lang="en-US" smtClean="0"/>
              <a:t>‹#›</a:t>
            </a:fld>
            <a:endParaRPr lang="en-US"/>
          </a:p>
        </p:txBody>
      </p:sp>
    </p:spTree>
    <p:extLst>
      <p:ext uri="{BB962C8B-B14F-4D97-AF65-F5344CB8AC3E}">
        <p14:creationId xmlns:p14="http://schemas.microsoft.com/office/powerpoint/2010/main" val="41101258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754D4E3-7BCB-76CE-7FA2-848FD476685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91D7014-C8F2-14EC-9EA3-DB477A9929D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28B2807-DFAC-1108-BA67-317D05B40A27}"/>
              </a:ext>
            </a:extLst>
          </p:cNvPr>
          <p:cNvSpPr>
            <a:spLocks noGrp="1"/>
          </p:cNvSpPr>
          <p:nvPr>
            <p:ph type="dt" sz="half" idx="10"/>
          </p:nvPr>
        </p:nvSpPr>
        <p:spPr/>
        <p:txBody>
          <a:bodyPr/>
          <a:lstStyle/>
          <a:p>
            <a:fld id="{5763D7A8-BEDB-4C91-9A0E-29C51CA9B022}" type="datetimeFigureOut">
              <a:rPr lang="en-US" smtClean="0"/>
              <a:t>9/15/2023</a:t>
            </a:fld>
            <a:endParaRPr lang="en-US"/>
          </a:p>
        </p:txBody>
      </p:sp>
      <p:sp>
        <p:nvSpPr>
          <p:cNvPr id="5" name="Footer Placeholder 4">
            <a:extLst>
              <a:ext uri="{FF2B5EF4-FFF2-40B4-BE49-F238E27FC236}">
                <a16:creationId xmlns:a16="http://schemas.microsoft.com/office/drawing/2014/main" id="{D0C8472D-24A4-0CA9-808B-2A339AF2FE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FD90B8-8881-4CAE-86C3-AEA084BB307A}"/>
              </a:ext>
            </a:extLst>
          </p:cNvPr>
          <p:cNvSpPr>
            <a:spLocks noGrp="1"/>
          </p:cNvSpPr>
          <p:nvPr>
            <p:ph type="sldNum" sz="quarter" idx="12"/>
          </p:nvPr>
        </p:nvSpPr>
        <p:spPr/>
        <p:txBody>
          <a:bodyPr/>
          <a:lstStyle/>
          <a:p>
            <a:fld id="{470A78A2-31E1-41F1-BB24-F6967108993C}" type="slidenum">
              <a:rPr lang="en-US" smtClean="0"/>
              <a:t>‹#›</a:t>
            </a:fld>
            <a:endParaRPr lang="en-US"/>
          </a:p>
        </p:txBody>
      </p:sp>
    </p:spTree>
    <p:extLst>
      <p:ext uri="{BB962C8B-B14F-4D97-AF65-F5344CB8AC3E}">
        <p14:creationId xmlns:p14="http://schemas.microsoft.com/office/powerpoint/2010/main" val="24095904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7FACD-F3A0-E33D-4D8D-C8196891E4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44B5AC9-19DA-97D3-2584-3C85EBA55C0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C0365B1-3505-566B-6C4B-13F22E51BC1E}"/>
              </a:ext>
            </a:extLst>
          </p:cNvPr>
          <p:cNvSpPr>
            <a:spLocks noGrp="1"/>
          </p:cNvSpPr>
          <p:nvPr>
            <p:ph type="dt" sz="half" idx="10"/>
          </p:nvPr>
        </p:nvSpPr>
        <p:spPr/>
        <p:txBody>
          <a:bodyPr/>
          <a:lstStyle/>
          <a:p>
            <a:fld id="{5763D7A8-BEDB-4C91-9A0E-29C51CA9B022}" type="datetimeFigureOut">
              <a:rPr lang="en-US" smtClean="0"/>
              <a:t>9/15/2023</a:t>
            </a:fld>
            <a:endParaRPr lang="en-US"/>
          </a:p>
        </p:txBody>
      </p:sp>
      <p:sp>
        <p:nvSpPr>
          <p:cNvPr id="5" name="Footer Placeholder 4">
            <a:extLst>
              <a:ext uri="{FF2B5EF4-FFF2-40B4-BE49-F238E27FC236}">
                <a16:creationId xmlns:a16="http://schemas.microsoft.com/office/drawing/2014/main" id="{F21AECEF-686B-1316-8C41-A8569B01CA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AED80A6-FDE6-3691-25A9-516BA9F2C7B3}"/>
              </a:ext>
            </a:extLst>
          </p:cNvPr>
          <p:cNvSpPr>
            <a:spLocks noGrp="1"/>
          </p:cNvSpPr>
          <p:nvPr>
            <p:ph type="sldNum" sz="quarter" idx="12"/>
          </p:nvPr>
        </p:nvSpPr>
        <p:spPr/>
        <p:txBody>
          <a:bodyPr/>
          <a:lstStyle/>
          <a:p>
            <a:fld id="{470A78A2-31E1-41F1-BB24-F6967108993C}" type="slidenum">
              <a:rPr lang="en-US" smtClean="0"/>
              <a:t>‹#›</a:t>
            </a:fld>
            <a:endParaRPr lang="en-US"/>
          </a:p>
        </p:txBody>
      </p:sp>
    </p:spTree>
    <p:extLst>
      <p:ext uri="{BB962C8B-B14F-4D97-AF65-F5344CB8AC3E}">
        <p14:creationId xmlns:p14="http://schemas.microsoft.com/office/powerpoint/2010/main" val="9792399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8719C-3102-4AB3-DCC3-3A2734BF726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12E5341-102B-6104-03F3-F39AB76A6E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B737CC6-51C7-8E09-2BAB-E9B8E5C2DBE9}"/>
              </a:ext>
            </a:extLst>
          </p:cNvPr>
          <p:cNvSpPr>
            <a:spLocks noGrp="1"/>
          </p:cNvSpPr>
          <p:nvPr>
            <p:ph type="dt" sz="half" idx="10"/>
          </p:nvPr>
        </p:nvSpPr>
        <p:spPr/>
        <p:txBody>
          <a:bodyPr/>
          <a:lstStyle/>
          <a:p>
            <a:fld id="{5763D7A8-BEDB-4C91-9A0E-29C51CA9B022}" type="datetimeFigureOut">
              <a:rPr lang="en-US" smtClean="0"/>
              <a:t>9/15/2023</a:t>
            </a:fld>
            <a:endParaRPr lang="en-US"/>
          </a:p>
        </p:txBody>
      </p:sp>
      <p:sp>
        <p:nvSpPr>
          <p:cNvPr id="5" name="Footer Placeholder 4">
            <a:extLst>
              <a:ext uri="{FF2B5EF4-FFF2-40B4-BE49-F238E27FC236}">
                <a16:creationId xmlns:a16="http://schemas.microsoft.com/office/drawing/2014/main" id="{8F64912B-317A-982D-A581-D43B590BCB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1CD0D5-33F6-89D3-12F4-9016BC59E51C}"/>
              </a:ext>
            </a:extLst>
          </p:cNvPr>
          <p:cNvSpPr>
            <a:spLocks noGrp="1"/>
          </p:cNvSpPr>
          <p:nvPr>
            <p:ph type="sldNum" sz="quarter" idx="12"/>
          </p:nvPr>
        </p:nvSpPr>
        <p:spPr/>
        <p:txBody>
          <a:bodyPr/>
          <a:lstStyle/>
          <a:p>
            <a:fld id="{470A78A2-31E1-41F1-BB24-F6967108993C}" type="slidenum">
              <a:rPr lang="en-US" smtClean="0"/>
              <a:t>‹#›</a:t>
            </a:fld>
            <a:endParaRPr lang="en-US"/>
          </a:p>
        </p:txBody>
      </p:sp>
    </p:spTree>
    <p:extLst>
      <p:ext uri="{BB962C8B-B14F-4D97-AF65-F5344CB8AC3E}">
        <p14:creationId xmlns:p14="http://schemas.microsoft.com/office/powerpoint/2010/main" val="5589531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A4458A-DA20-B72B-806D-3324093DB67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729410F-E680-7164-0FB0-155BCBE385F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32892FC-A009-E691-297B-F407B79232F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5797DD3-45C9-FEA5-1021-E48E063C6433}"/>
              </a:ext>
            </a:extLst>
          </p:cNvPr>
          <p:cNvSpPr>
            <a:spLocks noGrp="1"/>
          </p:cNvSpPr>
          <p:nvPr>
            <p:ph type="dt" sz="half" idx="10"/>
          </p:nvPr>
        </p:nvSpPr>
        <p:spPr/>
        <p:txBody>
          <a:bodyPr/>
          <a:lstStyle/>
          <a:p>
            <a:fld id="{5763D7A8-BEDB-4C91-9A0E-29C51CA9B022}" type="datetimeFigureOut">
              <a:rPr lang="en-US" smtClean="0"/>
              <a:t>9/15/2023</a:t>
            </a:fld>
            <a:endParaRPr lang="en-US"/>
          </a:p>
        </p:txBody>
      </p:sp>
      <p:sp>
        <p:nvSpPr>
          <p:cNvPr id="6" name="Footer Placeholder 5">
            <a:extLst>
              <a:ext uri="{FF2B5EF4-FFF2-40B4-BE49-F238E27FC236}">
                <a16:creationId xmlns:a16="http://schemas.microsoft.com/office/drawing/2014/main" id="{8E9CD3B3-50AA-2DC7-5265-03A86E4A764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A12F8AA-8A83-396E-82B4-536CC4489B97}"/>
              </a:ext>
            </a:extLst>
          </p:cNvPr>
          <p:cNvSpPr>
            <a:spLocks noGrp="1"/>
          </p:cNvSpPr>
          <p:nvPr>
            <p:ph type="sldNum" sz="quarter" idx="12"/>
          </p:nvPr>
        </p:nvSpPr>
        <p:spPr/>
        <p:txBody>
          <a:bodyPr/>
          <a:lstStyle/>
          <a:p>
            <a:fld id="{470A78A2-31E1-41F1-BB24-F6967108993C}" type="slidenum">
              <a:rPr lang="en-US" smtClean="0"/>
              <a:t>‹#›</a:t>
            </a:fld>
            <a:endParaRPr lang="en-US"/>
          </a:p>
        </p:txBody>
      </p:sp>
    </p:spTree>
    <p:extLst>
      <p:ext uri="{BB962C8B-B14F-4D97-AF65-F5344CB8AC3E}">
        <p14:creationId xmlns:p14="http://schemas.microsoft.com/office/powerpoint/2010/main" val="30421867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C445FE-E965-2C37-422B-44140755B80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5DDD7B8-A2D6-5FC5-1172-80B2AE9D552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103DACB-8C52-A678-24F3-EF3CE593145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ADB0B89-E7E8-7D20-9AFF-271832FC03A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7E5CC4A-DF51-AAF8-3F28-9E115991D54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1D4A528-CB08-B2D4-8FD2-74CE6AB40106}"/>
              </a:ext>
            </a:extLst>
          </p:cNvPr>
          <p:cNvSpPr>
            <a:spLocks noGrp="1"/>
          </p:cNvSpPr>
          <p:nvPr>
            <p:ph type="dt" sz="half" idx="10"/>
          </p:nvPr>
        </p:nvSpPr>
        <p:spPr/>
        <p:txBody>
          <a:bodyPr/>
          <a:lstStyle/>
          <a:p>
            <a:fld id="{5763D7A8-BEDB-4C91-9A0E-29C51CA9B022}" type="datetimeFigureOut">
              <a:rPr lang="en-US" smtClean="0"/>
              <a:t>9/15/2023</a:t>
            </a:fld>
            <a:endParaRPr lang="en-US"/>
          </a:p>
        </p:txBody>
      </p:sp>
      <p:sp>
        <p:nvSpPr>
          <p:cNvPr id="8" name="Footer Placeholder 7">
            <a:extLst>
              <a:ext uri="{FF2B5EF4-FFF2-40B4-BE49-F238E27FC236}">
                <a16:creationId xmlns:a16="http://schemas.microsoft.com/office/drawing/2014/main" id="{DC1AE369-DD12-647D-66B1-E12676DFDA9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76F40BE-26DF-19C0-8C93-585AF2A0D40A}"/>
              </a:ext>
            </a:extLst>
          </p:cNvPr>
          <p:cNvSpPr>
            <a:spLocks noGrp="1"/>
          </p:cNvSpPr>
          <p:nvPr>
            <p:ph type="sldNum" sz="quarter" idx="12"/>
          </p:nvPr>
        </p:nvSpPr>
        <p:spPr/>
        <p:txBody>
          <a:bodyPr/>
          <a:lstStyle/>
          <a:p>
            <a:fld id="{470A78A2-31E1-41F1-BB24-F6967108993C}" type="slidenum">
              <a:rPr lang="en-US" smtClean="0"/>
              <a:t>‹#›</a:t>
            </a:fld>
            <a:endParaRPr lang="en-US"/>
          </a:p>
        </p:txBody>
      </p:sp>
    </p:spTree>
    <p:extLst>
      <p:ext uri="{BB962C8B-B14F-4D97-AF65-F5344CB8AC3E}">
        <p14:creationId xmlns:p14="http://schemas.microsoft.com/office/powerpoint/2010/main" val="807493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4B3D71-F0E6-CB22-5B83-27F1A89134C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674CCC0-CE17-FF9F-76F2-00A2007885E3}"/>
              </a:ext>
            </a:extLst>
          </p:cNvPr>
          <p:cNvSpPr>
            <a:spLocks noGrp="1"/>
          </p:cNvSpPr>
          <p:nvPr>
            <p:ph type="dt" sz="half" idx="10"/>
          </p:nvPr>
        </p:nvSpPr>
        <p:spPr/>
        <p:txBody>
          <a:bodyPr/>
          <a:lstStyle/>
          <a:p>
            <a:fld id="{5763D7A8-BEDB-4C91-9A0E-29C51CA9B022}" type="datetimeFigureOut">
              <a:rPr lang="en-US" smtClean="0"/>
              <a:t>9/15/2023</a:t>
            </a:fld>
            <a:endParaRPr lang="en-US"/>
          </a:p>
        </p:txBody>
      </p:sp>
      <p:sp>
        <p:nvSpPr>
          <p:cNvPr id="4" name="Footer Placeholder 3">
            <a:extLst>
              <a:ext uri="{FF2B5EF4-FFF2-40B4-BE49-F238E27FC236}">
                <a16:creationId xmlns:a16="http://schemas.microsoft.com/office/drawing/2014/main" id="{D26E144C-C501-6D63-4C89-3CD42D94D6E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25C2E09-A533-AF7F-A3EE-F019A755D0E1}"/>
              </a:ext>
            </a:extLst>
          </p:cNvPr>
          <p:cNvSpPr>
            <a:spLocks noGrp="1"/>
          </p:cNvSpPr>
          <p:nvPr>
            <p:ph type="sldNum" sz="quarter" idx="12"/>
          </p:nvPr>
        </p:nvSpPr>
        <p:spPr/>
        <p:txBody>
          <a:bodyPr/>
          <a:lstStyle/>
          <a:p>
            <a:fld id="{470A78A2-31E1-41F1-BB24-F6967108993C}" type="slidenum">
              <a:rPr lang="en-US" smtClean="0"/>
              <a:t>‹#›</a:t>
            </a:fld>
            <a:endParaRPr lang="en-US"/>
          </a:p>
        </p:txBody>
      </p:sp>
    </p:spTree>
    <p:extLst>
      <p:ext uri="{BB962C8B-B14F-4D97-AF65-F5344CB8AC3E}">
        <p14:creationId xmlns:p14="http://schemas.microsoft.com/office/powerpoint/2010/main" val="24284811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6AA942-7C9F-B452-6FFB-87508749A87E}"/>
              </a:ext>
            </a:extLst>
          </p:cNvPr>
          <p:cNvSpPr>
            <a:spLocks noGrp="1"/>
          </p:cNvSpPr>
          <p:nvPr>
            <p:ph type="dt" sz="half" idx="10"/>
          </p:nvPr>
        </p:nvSpPr>
        <p:spPr/>
        <p:txBody>
          <a:bodyPr/>
          <a:lstStyle/>
          <a:p>
            <a:fld id="{5763D7A8-BEDB-4C91-9A0E-29C51CA9B022}" type="datetimeFigureOut">
              <a:rPr lang="en-US" smtClean="0"/>
              <a:t>9/15/2023</a:t>
            </a:fld>
            <a:endParaRPr lang="en-US"/>
          </a:p>
        </p:txBody>
      </p:sp>
      <p:sp>
        <p:nvSpPr>
          <p:cNvPr id="3" name="Footer Placeholder 2">
            <a:extLst>
              <a:ext uri="{FF2B5EF4-FFF2-40B4-BE49-F238E27FC236}">
                <a16:creationId xmlns:a16="http://schemas.microsoft.com/office/drawing/2014/main" id="{25EE09E6-16A9-FABB-8321-CA9A00D5138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5BA1959-6494-48BF-F7E0-5F099EA1FA66}"/>
              </a:ext>
            </a:extLst>
          </p:cNvPr>
          <p:cNvSpPr>
            <a:spLocks noGrp="1"/>
          </p:cNvSpPr>
          <p:nvPr>
            <p:ph type="sldNum" sz="quarter" idx="12"/>
          </p:nvPr>
        </p:nvSpPr>
        <p:spPr/>
        <p:txBody>
          <a:bodyPr/>
          <a:lstStyle/>
          <a:p>
            <a:fld id="{470A78A2-31E1-41F1-BB24-F6967108993C}" type="slidenum">
              <a:rPr lang="en-US" smtClean="0"/>
              <a:t>‹#›</a:t>
            </a:fld>
            <a:endParaRPr lang="en-US"/>
          </a:p>
        </p:txBody>
      </p:sp>
    </p:spTree>
    <p:extLst>
      <p:ext uri="{BB962C8B-B14F-4D97-AF65-F5344CB8AC3E}">
        <p14:creationId xmlns:p14="http://schemas.microsoft.com/office/powerpoint/2010/main" val="21949924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9C9DE2-EA72-C5E3-06A8-67DF33B4C4B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53669EE-64F8-C959-B459-78DE24CE9FC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F2AB0AA-74E4-D4BE-DB40-7B57FAA5CB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7F7C9DD-4920-7CA7-1C2C-0D90EBED2933}"/>
              </a:ext>
            </a:extLst>
          </p:cNvPr>
          <p:cNvSpPr>
            <a:spLocks noGrp="1"/>
          </p:cNvSpPr>
          <p:nvPr>
            <p:ph type="dt" sz="half" idx="10"/>
          </p:nvPr>
        </p:nvSpPr>
        <p:spPr/>
        <p:txBody>
          <a:bodyPr/>
          <a:lstStyle/>
          <a:p>
            <a:fld id="{5763D7A8-BEDB-4C91-9A0E-29C51CA9B022}" type="datetimeFigureOut">
              <a:rPr lang="en-US" smtClean="0"/>
              <a:t>9/15/2023</a:t>
            </a:fld>
            <a:endParaRPr lang="en-US"/>
          </a:p>
        </p:txBody>
      </p:sp>
      <p:sp>
        <p:nvSpPr>
          <p:cNvPr id="6" name="Footer Placeholder 5">
            <a:extLst>
              <a:ext uri="{FF2B5EF4-FFF2-40B4-BE49-F238E27FC236}">
                <a16:creationId xmlns:a16="http://schemas.microsoft.com/office/drawing/2014/main" id="{4FB82C45-773D-0E19-0DB9-0E1EDE9ACDF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1B11937-4ACF-1C10-C126-B399D8C6BA56}"/>
              </a:ext>
            </a:extLst>
          </p:cNvPr>
          <p:cNvSpPr>
            <a:spLocks noGrp="1"/>
          </p:cNvSpPr>
          <p:nvPr>
            <p:ph type="sldNum" sz="quarter" idx="12"/>
          </p:nvPr>
        </p:nvSpPr>
        <p:spPr/>
        <p:txBody>
          <a:bodyPr/>
          <a:lstStyle/>
          <a:p>
            <a:fld id="{470A78A2-31E1-41F1-BB24-F6967108993C}" type="slidenum">
              <a:rPr lang="en-US" smtClean="0"/>
              <a:t>‹#›</a:t>
            </a:fld>
            <a:endParaRPr lang="en-US"/>
          </a:p>
        </p:txBody>
      </p:sp>
    </p:spTree>
    <p:extLst>
      <p:ext uri="{BB962C8B-B14F-4D97-AF65-F5344CB8AC3E}">
        <p14:creationId xmlns:p14="http://schemas.microsoft.com/office/powerpoint/2010/main" val="33431498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F13E8C-D9B3-A52F-CD87-4A2D49D1C77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86782E5-0F8A-8D28-7B4A-42974DD2F6E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3441F5A-4BEE-FE32-6A6E-E18767C4F3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3B89763-5BF5-E31A-EFAF-1A9C771E1CE6}"/>
              </a:ext>
            </a:extLst>
          </p:cNvPr>
          <p:cNvSpPr>
            <a:spLocks noGrp="1"/>
          </p:cNvSpPr>
          <p:nvPr>
            <p:ph type="dt" sz="half" idx="10"/>
          </p:nvPr>
        </p:nvSpPr>
        <p:spPr/>
        <p:txBody>
          <a:bodyPr/>
          <a:lstStyle/>
          <a:p>
            <a:fld id="{5763D7A8-BEDB-4C91-9A0E-29C51CA9B022}" type="datetimeFigureOut">
              <a:rPr lang="en-US" smtClean="0"/>
              <a:t>9/15/2023</a:t>
            </a:fld>
            <a:endParaRPr lang="en-US"/>
          </a:p>
        </p:txBody>
      </p:sp>
      <p:sp>
        <p:nvSpPr>
          <p:cNvPr id="6" name="Footer Placeholder 5">
            <a:extLst>
              <a:ext uri="{FF2B5EF4-FFF2-40B4-BE49-F238E27FC236}">
                <a16:creationId xmlns:a16="http://schemas.microsoft.com/office/drawing/2014/main" id="{03E0DA67-3F86-2AAA-FDC0-54EFF38D63F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18D3C72-04E3-23D8-097B-EFEA6EE91ED0}"/>
              </a:ext>
            </a:extLst>
          </p:cNvPr>
          <p:cNvSpPr>
            <a:spLocks noGrp="1"/>
          </p:cNvSpPr>
          <p:nvPr>
            <p:ph type="sldNum" sz="quarter" idx="12"/>
          </p:nvPr>
        </p:nvSpPr>
        <p:spPr/>
        <p:txBody>
          <a:bodyPr/>
          <a:lstStyle/>
          <a:p>
            <a:fld id="{470A78A2-31E1-41F1-BB24-F6967108993C}" type="slidenum">
              <a:rPr lang="en-US" smtClean="0"/>
              <a:t>‹#›</a:t>
            </a:fld>
            <a:endParaRPr lang="en-US"/>
          </a:p>
        </p:txBody>
      </p:sp>
    </p:spTree>
    <p:extLst>
      <p:ext uri="{BB962C8B-B14F-4D97-AF65-F5344CB8AC3E}">
        <p14:creationId xmlns:p14="http://schemas.microsoft.com/office/powerpoint/2010/main" val="38436028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1D5F796-A0AE-03A2-B397-6B8727CD0E6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486F836-A4BA-2B86-83D6-E6E0F96146D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C378F6-BCC8-70DC-7267-91F4F82FFD2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63D7A8-BEDB-4C91-9A0E-29C51CA9B022}" type="datetimeFigureOut">
              <a:rPr lang="en-US" smtClean="0"/>
              <a:t>9/15/2023</a:t>
            </a:fld>
            <a:endParaRPr lang="en-US"/>
          </a:p>
        </p:txBody>
      </p:sp>
      <p:sp>
        <p:nvSpPr>
          <p:cNvPr id="5" name="Footer Placeholder 4">
            <a:extLst>
              <a:ext uri="{FF2B5EF4-FFF2-40B4-BE49-F238E27FC236}">
                <a16:creationId xmlns:a16="http://schemas.microsoft.com/office/drawing/2014/main" id="{5DE4066A-9FD9-C499-3F74-EA9E5169DA0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23AC00F-4BB4-B671-9DD0-8E5682B3D16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0A78A2-31E1-41F1-BB24-F6967108993C}" type="slidenum">
              <a:rPr lang="en-US" smtClean="0"/>
              <a:t>‹#›</a:t>
            </a:fld>
            <a:endParaRPr lang="en-US"/>
          </a:p>
        </p:txBody>
      </p:sp>
    </p:spTree>
    <p:extLst>
      <p:ext uri="{BB962C8B-B14F-4D97-AF65-F5344CB8AC3E}">
        <p14:creationId xmlns:p14="http://schemas.microsoft.com/office/powerpoint/2010/main" val="148672932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9C0CC5CA-64CB-34A0-6F45-F868F4D8176C}"/>
              </a:ext>
            </a:extLst>
          </p:cNvPr>
          <p:cNvSpPr>
            <a:spLocks noGrp="1"/>
          </p:cNvSpPr>
          <p:nvPr>
            <p:ph type="ctrTitle"/>
          </p:nvPr>
        </p:nvSpPr>
        <p:spPr>
          <a:xfrm>
            <a:off x="1314824" y="735106"/>
            <a:ext cx="10053763" cy="2928470"/>
          </a:xfrm>
        </p:spPr>
        <p:txBody>
          <a:bodyPr anchor="b">
            <a:normAutofit/>
          </a:bodyPr>
          <a:lstStyle/>
          <a:p>
            <a:pPr algn="l"/>
            <a:r>
              <a:rPr lang="en-US" sz="4800" dirty="0">
                <a:solidFill>
                  <a:srgbClr val="FFFFFF"/>
                </a:solidFill>
              </a:rPr>
              <a:t>Evolution of the Traditional Repositories </a:t>
            </a:r>
          </a:p>
        </p:txBody>
      </p:sp>
      <p:sp>
        <p:nvSpPr>
          <p:cNvPr id="3" name="Subtitle 2">
            <a:extLst>
              <a:ext uri="{FF2B5EF4-FFF2-40B4-BE49-F238E27FC236}">
                <a16:creationId xmlns:a16="http://schemas.microsoft.com/office/drawing/2014/main" id="{CEB01373-8DDC-8A36-1DF6-5900F6978353}"/>
              </a:ext>
            </a:extLst>
          </p:cNvPr>
          <p:cNvSpPr>
            <a:spLocks noGrp="1"/>
          </p:cNvSpPr>
          <p:nvPr>
            <p:ph type="subTitle" idx="1"/>
          </p:nvPr>
        </p:nvSpPr>
        <p:spPr>
          <a:xfrm>
            <a:off x="1350682" y="4870824"/>
            <a:ext cx="10005951" cy="1458258"/>
          </a:xfrm>
        </p:spPr>
        <p:txBody>
          <a:bodyPr anchor="ctr">
            <a:normAutofit/>
          </a:bodyPr>
          <a:lstStyle/>
          <a:p>
            <a:pPr algn="l"/>
            <a:r>
              <a:rPr lang="en-US" dirty="0"/>
              <a:t>Eric Brunskill, Ph.D.</a:t>
            </a:r>
          </a:p>
        </p:txBody>
      </p:sp>
      <p:pic>
        <p:nvPicPr>
          <p:cNvPr id="5" name="Picture 4" descr="Text&#10;&#10;Description automatically generated">
            <a:extLst>
              <a:ext uri="{FF2B5EF4-FFF2-40B4-BE49-F238E27FC236}">
                <a16:creationId xmlns:a16="http://schemas.microsoft.com/office/drawing/2014/main" id="{DB190624-7F6B-1A9A-B45A-7A212E047F8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48237" y="5699500"/>
            <a:ext cx="2926080" cy="652272"/>
          </a:xfrm>
          <a:prstGeom prst="rect">
            <a:avLst/>
          </a:prstGeom>
        </p:spPr>
      </p:pic>
    </p:spTree>
    <p:extLst>
      <p:ext uri="{BB962C8B-B14F-4D97-AF65-F5344CB8AC3E}">
        <p14:creationId xmlns:p14="http://schemas.microsoft.com/office/powerpoint/2010/main" val="8246970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500"/>
                                  </p:stCondLst>
                                  <p:iterate>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700"/>
                                        <p:tgtEl>
                                          <p:spTgt spid="3">
                                            <p:txEl>
                                              <p:pRg st="0" end="0"/>
                                            </p:txEl>
                                          </p:spTgt>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C4FE814-C543-59AE-0527-2D42A1F17B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6943" y="1966127"/>
            <a:ext cx="5307198" cy="4573118"/>
          </a:xfrm>
          <a:prstGeom prst="rect">
            <a:avLst/>
          </a:prstGeom>
        </p:spPr>
      </p:pic>
      <p:sp>
        <p:nvSpPr>
          <p:cNvPr id="9" name="TextBox 8">
            <a:extLst>
              <a:ext uri="{FF2B5EF4-FFF2-40B4-BE49-F238E27FC236}">
                <a16:creationId xmlns:a16="http://schemas.microsoft.com/office/drawing/2014/main" id="{FB1D19DB-5205-73FF-C362-42459B3B2FEB}"/>
              </a:ext>
            </a:extLst>
          </p:cNvPr>
          <p:cNvSpPr txBox="1"/>
          <p:nvPr/>
        </p:nvSpPr>
        <p:spPr>
          <a:xfrm>
            <a:off x="1874901" y="1055675"/>
            <a:ext cx="4387676" cy="830997"/>
          </a:xfrm>
          <a:prstGeom prst="rect">
            <a:avLst/>
          </a:prstGeom>
          <a:noFill/>
        </p:spPr>
        <p:txBody>
          <a:bodyPr wrap="square" rtlCol="0">
            <a:spAutoFit/>
          </a:bodyPr>
          <a:lstStyle/>
          <a:p>
            <a:r>
              <a:rPr lang="en-US" sz="1600" cap="all" dirty="0">
                <a:solidFill>
                  <a:srgbClr val="212529"/>
                </a:solidFill>
                <a:latin typeface="Comic Sans MS" panose="030F0902030302020204" pitchFamily="66" charset="0"/>
              </a:rPr>
              <a:t>A Human Kidney Disease Atlas and Data Repository:</a:t>
            </a:r>
          </a:p>
          <a:p>
            <a:r>
              <a:rPr lang="en-US" sz="1600" b="0" i="0" cap="all" dirty="0">
                <a:solidFill>
                  <a:srgbClr val="212529"/>
                </a:solidFill>
                <a:effectLst/>
                <a:latin typeface="Comic Sans MS" panose="030F0902030302020204" pitchFamily="66" charset="0"/>
              </a:rPr>
              <a:t>KIDNEY PRECISION MEDICINE PROJECT</a:t>
            </a:r>
          </a:p>
        </p:txBody>
      </p:sp>
      <p:pic>
        <p:nvPicPr>
          <p:cNvPr id="11" name="Picture 10">
            <a:extLst>
              <a:ext uri="{FF2B5EF4-FFF2-40B4-BE49-F238E27FC236}">
                <a16:creationId xmlns:a16="http://schemas.microsoft.com/office/drawing/2014/main" id="{4B892ABA-986A-78A5-CC8D-7F344C47A1E1}"/>
              </a:ext>
            </a:extLst>
          </p:cNvPr>
          <p:cNvPicPr>
            <a:picLocks noChangeAspect="1"/>
          </p:cNvPicPr>
          <p:nvPr/>
        </p:nvPicPr>
        <p:blipFill>
          <a:blip r:embed="rId3"/>
          <a:stretch>
            <a:fillRect/>
          </a:stretch>
        </p:blipFill>
        <p:spPr>
          <a:xfrm>
            <a:off x="180239" y="1011003"/>
            <a:ext cx="1694662" cy="867998"/>
          </a:xfrm>
          <a:prstGeom prst="rect">
            <a:avLst/>
          </a:prstGeom>
        </p:spPr>
      </p:pic>
      <p:sp>
        <p:nvSpPr>
          <p:cNvPr id="18" name="TextBox 17">
            <a:extLst>
              <a:ext uri="{FF2B5EF4-FFF2-40B4-BE49-F238E27FC236}">
                <a16:creationId xmlns:a16="http://schemas.microsoft.com/office/drawing/2014/main" id="{A5B7AE7B-2933-AB0F-F90B-F335DFDF9A3B}"/>
              </a:ext>
            </a:extLst>
          </p:cNvPr>
          <p:cNvSpPr txBox="1"/>
          <p:nvPr/>
        </p:nvSpPr>
        <p:spPr>
          <a:xfrm>
            <a:off x="180239" y="6531574"/>
            <a:ext cx="6658302" cy="369332"/>
          </a:xfrm>
          <a:prstGeom prst="rect">
            <a:avLst/>
          </a:prstGeom>
          <a:noFill/>
        </p:spPr>
        <p:txBody>
          <a:bodyPr wrap="square">
            <a:spAutoFit/>
          </a:bodyPr>
          <a:lstStyle/>
          <a:p>
            <a:r>
              <a:rPr lang="en-US" dirty="0" err="1"/>
              <a:t>atlas.kpmp.org</a:t>
            </a:r>
            <a:endParaRPr lang="en-US" dirty="0"/>
          </a:p>
        </p:txBody>
      </p:sp>
      <p:pic>
        <p:nvPicPr>
          <p:cNvPr id="2" name="Picture 1">
            <a:extLst>
              <a:ext uri="{FF2B5EF4-FFF2-40B4-BE49-F238E27FC236}">
                <a16:creationId xmlns:a16="http://schemas.microsoft.com/office/drawing/2014/main" id="{64106D4C-9AA4-86D3-05F6-7586A9D8D850}"/>
              </a:ext>
            </a:extLst>
          </p:cNvPr>
          <p:cNvPicPr>
            <a:picLocks noChangeAspect="1"/>
          </p:cNvPicPr>
          <p:nvPr/>
        </p:nvPicPr>
        <p:blipFill>
          <a:blip r:embed="rId4"/>
          <a:stretch>
            <a:fillRect/>
          </a:stretch>
        </p:blipFill>
        <p:spPr>
          <a:xfrm>
            <a:off x="7407730" y="1055675"/>
            <a:ext cx="3619063" cy="1048054"/>
          </a:xfrm>
          <a:prstGeom prst="rect">
            <a:avLst/>
          </a:prstGeom>
        </p:spPr>
      </p:pic>
      <p:sp>
        <p:nvSpPr>
          <p:cNvPr id="3" name="TextBox 2">
            <a:extLst>
              <a:ext uri="{FF2B5EF4-FFF2-40B4-BE49-F238E27FC236}">
                <a16:creationId xmlns:a16="http://schemas.microsoft.com/office/drawing/2014/main" id="{D5BBFFA0-9590-C2EC-32A3-70DB83C6B070}"/>
              </a:ext>
            </a:extLst>
          </p:cNvPr>
          <p:cNvSpPr txBox="1"/>
          <p:nvPr/>
        </p:nvSpPr>
        <p:spPr>
          <a:xfrm>
            <a:off x="7407730" y="2164976"/>
            <a:ext cx="3777721" cy="1446550"/>
          </a:xfrm>
          <a:prstGeom prst="rect">
            <a:avLst/>
          </a:prstGeom>
          <a:noFill/>
        </p:spPr>
        <p:txBody>
          <a:bodyPr wrap="square" rtlCol="0">
            <a:spAutoFit/>
          </a:bodyPr>
          <a:lstStyle/>
          <a:p>
            <a:pPr algn="just"/>
            <a:r>
              <a:rPr lang="en-US" sz="1400" b="0" i="1" dirty="0">
                <a:solidFill>
                  <a:srgbClr val="333333"/>
                </a:solidFill>
                <a:effectLst/>
                <a:latin typeface="Helvetica Neue" panose="02000503000000020004" pitchFamily="2" charset="0"/>
              </a:rPr>
              <a:t>The </a:t>
            </a:r>
            <a:r>
              <a:rPr lang="en-US" sz="1400" b="0" i="1" dirty="0" err="1">
                <a:solidFill>
                  <a:srgbClr val="333333"/>
                </a:solidFill>
                <a:effectLst/>
                <a:latin typeface="Helvetica Neue" panose="02000503000000020004" pitchFamily="2" charset="0"/>
              </a:rPr>
              <a:t>GenitoUrinary</a:t>
            </a:r>
            <a:r>
              <a:rPr lang="en-US" sz="1400" b="0" i="1" dirty="0">
                <a:solidFill>
                  <a:srgbClr val="333333"/>
                </a:solidFill>
                <a:effectLst/>
                <a:latin typeface="Helvetica Neue" panose="02000503000000020004" pitchFamily="2" charset="0"/>
              </a:rPr>
              <a:t> Development Molecular Anatomy Project (GUDMAP) provides data and tools that facilitate research on the </a:t>
            </a:r>
            <a:r>
              <a:rPr lang="en-US" sz="1400" b="0" i="1" dirty="0" err="1">
                <a:solidFill>
                  <a:srgbClr val="333333"/>
                </a:solidFill>
                <a:effectLst/>
                <a:latin typeface="Helvetica Neue" panose="02000503000000020004" pitchFamily="2" charset="0"/>
              </a:rPr>
              <a:t>GenitoUrinary</a:t>
            </a:r>
            <a:r>
              <a:rPr lang="en-US" sz="1400" b="0" i="1" dirty="0">
                <a:solidFill>
                  <a:srgbClr val="333333"/>
                </a:solidFill>
                <a:effectLst/>
                <a:latin typeface="Helvetica Neue" panose="02000503000000020004" pitchFamily="2" charset="0"/>
              </a:rPr>
              <a:t> (GU) tract for the scientific and medical community.</a:t>
            </a:r>
          </a:p>
          <a:p>
            <a:endParaRPr lang="en-US" dirty="0"/>
          </a:p>
        </p:txBody>
      </p:sp>
      <p:pic>
        <p:nvPicPr>
          <p:cNvPr id="5" name="Picture 4">
            <a:extLst>
              <a:ext uri="{FF2B5EF4-FFF2-40B4-BE49-F238E27FC236}">
                <a16:creationId xmlns:a16="http://schemas.microsoft.com/office/drawing/2014/main" id="{F78C519F-0B8E-DB98-A1AB-731BE4EC7844}"/>
              </a:ext>
            </a:extLst>
          </p:cNvPr>
          <p:cNvPicPr>
            <a:picLocks noChangeAspect="1"/>
          </p:cNvPicPr>
          <p:nvPr/>
        </p:nvPicPr>
        <p:blipFill>
          <a:blip r:embed="rId5"/>
          <a:stretch>
            <a:fillRect/>
          </a:stretch>
        </p:blipFill>
        <p:spPr>
          <a:xfrm>
            <a:off x="7458286" y="4009698"/>
            <a:ext cx="4025900" cy="977900"/>
          </a:xfrm>
          <a:prstGeom prst="rect">
            <a:avLst/>
          </a:prstGeom>
        </p:spPr>
      </p:pic>
      <p:sp>
        <p:nvSpPr>
          <p:cNvPr id="7" name="TextBox 6">
            <a:extLst>
              <a:ext uri="{FF2B5EF4-FFF2-40B4-BE49-F238E27FC236}">
                <a16:creationId xmlns:a16="http://schemas.microsoft.com/office/drawing/2014/main" id="{EA61F88E-937E-D613-FCE7-379250786BAA}"/>
              </a:ext>
            </a:extLst>
          </p:cNvPr>
          <p:cNvSpPr txBox="1"/>
          <p:nvPr/>
        </p:nvSpPr>
        <p:spPr>
          <a:xfrm>
            <a:off x="7367415" y="5063661"/>
            <a:ext cx="4207642" cy="738664"/>
          </a:xfrm>
          <a:prstGeom prst="rect">
            <a:avLst/>
          </a:prstGeom>
          <a:noFill/>
        </p:spPr>
        <p:txBody>
          <a:bodyPr wrap="square" rtlCol="0">
            <a:spAutoFit/>
          </a:bodyPr>
          <a:lstStyle/>
          <a:p>
            <a:pPr algn="just"/>
            <a:r>
              <a:rPr lang="en-US" sz="1400" b="0" i="1" dirty="0">
                <a:solidFill>
                  <a:srgbClr val="4D5156"/>
                </a:solidFill>
                <a:effectLst/>
                <a:latin typeface="Helvetica Neue" panose="02000503000000020004" pitchFamily="2" charset="0"/>
                <a:ea typeface="Helvetica Neue" panose="02000503000000020004" pitchFamily="2" charset="0"/>
                <a:cs typeface="Helvetica Neue" panose="02000503000000020004" pitchFamily="2" charset="0"/>
              </a:rPr>
              <a:t>(Re)</a:t>
            </a:r>
            <a:r>
              <a:rPr lang="en-US" sz="1400" b="1" i="1" dirty="0">
                <a:solidFill>
                  <a:srgbClr val="5F6368"/>
                </a:solidFill>
                <a:effectLst/>
                <a:latin typeface="Helvetica Neue" panose="02000503000000020004" pitchFamily="2" charset="0"/>
                <a:ea typeface="Helvetica Neue" panose="02000503000000020004" pitchFamily="2" charset="0"/>
                <a:cs typeface="Helvetica Neue" panose="02000503000000020004" pitchFamily="2" charset="0"/>
              </a:rPr>
              <a:t>Building a Kidney</a:t>
            </a:r>
            <a:r>
              <a:rPr lang="en-US" sz="1400" b="0" i="1" dirty="0">
                <a:solidFill>
                  <a:srgbClr val="4D5156"/>
                </a:solidFill>
                <a:effectLst/>
                <a:latin typeface="Helvetica Neue" panose="02000503000000020004" pitchFamily="2" charset="0"/>
                <a:ea typeface="Helvetica Neue" panose="02000503000000020004" pitchFamily="2" charset="0"/>
                <a:cs typeface="Helvetica Neue" panose="02000503000000020004" pitchFamily="2" charset="0"/>
              </a:rPr>
              <a:t> is an NIDDK-funded consortium coordinating research to generate or repair nephrons that can function within the kidney.</a:t>
            </a:r>
            <a:endParaRPr lang="en-US" sz="1400" i="1" dirty="0">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15" name="TextBox 14">
            <a:extLst>
              <a:ext uri="{FF2B5EF4-FFF2-40B4-BE49-F238E27FC236}">
                <a16:creationId xmlns:a16="http://schemas.microsoft.com/office/drawing/2014/main" id="{E0BA2E23-F7B8-A161-F24C-FF77BEE53D9F}"/>
              </a:ext>
            </a:extLst>
          </p:cNvPr>
          <p:cNvSpPr txBox="1"/>
          <p:nvPr/>
        </p:nvSpPr>
        <p:spPr>
          <a:xfrm>
            <a:off x="7367415" y="3303441"/>
            <a:ext cx="2683042" cy="369332"/>
          </a:xfrm>
          <a:prstGeom prst="rect">
            <a:avLst/>
          </a:prstGeom>
          <a:noFill/>
        </p:spPr>
        <p:txBody>
          <a:bodyPr wrap="none" rtlCol="0">
            <a:spAutoFit/>
          </a:bodyPr>
          <a:lstStyle/>
          <a:p>
            <a:r>
              <a:rPr lang="en-US" dirty="0"/>
              <a:t>https://</a:t>
            </a:r>
            <a:r>
              <a:rPr lang="en-US" dirty="0" err="1"/>
              <a:t>www.gudmap.org</a:t>
            </a:r>
            <a:r>
              <a:rPr lang="en-US" dirty="0"/>
              <a:t>/</a:t>
            </a:r>
          </a:p>
        </p:txBody>
      </p:sp>
      <p:sp>
        <p:nvSpPr>
          <p:cNvPr id="17" name="TextBox 16">
            <a:extLst>
              <a:ext uri="{FF2B5EF4-FFF2-40B4-BE49-F238E27FC236}">
                <a16:creationId xmlns:a16="http://schemas.microsoft.com/office/drawing/2014/main" id="{C0C2A57A-9F26-D36E-2E77-48B4B8FE10B3}"/>
              </a:ext>
            </a:extLst>
          </p:cNvPr>
          <p:cNvSpPr txBox="1"/>
          <p:nvPr/>
        </p:nvSpPr>
        <p:spPr>
          <a:xfrm>
            <a:off x="7367415" y="5878388"/>
            <a:ext cx="6097772" cy="369332"/>
          </a:xfrm>
          <a:prstGeom prst="rect">
            <a:avLst/>
          </a:prstGeom>
          <a:noFill/>
        </p:spPr>
        <p:txBody>
          <a:bodyPr wrap="square">
            <a:spAutoFit/>
          </a:bodyPr>
          <a:lstStyle/>
          <a:p>
            <a:r>
              <a:rPr lang="en-US" dirty="0"/>
              <a:t>https://</a:t>
            </a:r>
            <a:r>
              <a:rPr lang="en-US" dirty="0" err="1"/>
              <a:t>www.rebuildingakidney.org</a:t>
            </a:r>
            <a:r>
              <a:rPr lang="en-US" dirty="0"/>
              <a:t>/</a:t>
            </a:r>
          </a:p>
        </p:txBody>
      </p:sp>
      <p:sp>
        <p:nvSpPr>
          <p:cNvPr id="19" name="TextBox 18">
            <a:extLst>
              <a:ext uri="{FF2B5EF4-FFF2-40B4-BE49-F238E27FC236}">
                <a16:creationId xmlns:a16="http://schemas.microsoft.com/office/drawing/2014/main" id="{2128620B-21B9-69D1-E61D-078E1DA10315}"/>
              </a:ext>
            </a:extLst>
          </p:cNvPr>
          <p:cNvSpPr txBox="1"/>
          <p:nvPr/>
        </p:nvSpPr>
        <p:spPr>
          <a:xfrm>
            <a:off x="3512997" y="77898"/>
            <a:ext cx="5075428" cy="461665"/>
          </a:xfrm>
          <a:prstGeom prst="rect">
            <a:avLst/>
          </a:prstGeom>
          <a:noFill/>
        </p:spPr>
        <p:txBody>
          <a:bodyPr wrap="none" rtlCol="0">
            <a:spAutoFit/>
          </a:bodyPr>
          <a:lstStyle/>
          <a:p>
            <a:r>
              <a:rPr lang="en-US" sz="2400" cap="all" dirty="0">
                <a:solidFill>
                  <a:srgbClr val="212529"/>
                </a:solidFill>
                <a:latin typeface="Comic Sans MS" panose="030F0902030302020204" pitchFamily="66" charset="0"/>
              </a:rPr>
              <a:t>NIH/NIDDK:  DATA STEWARDS</a:t>
            </a:r>
          </a:p>
        </p:txBody>
      </p:sp>
    </p:spTree>
    <p:extLst>
      <p:ext uri="{BB962C8B-B14F-4D97-AF65-F5344CB8AC3E}">
        <p14:creationId xmlns:p14="http://schemas.microsoft.com/office/powerpoint/2010/main" val="5683952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D3E6C7C-5112-30E1-0F24-F42A8E6E6EBC}"/>
              </a:ext>
            </a:extLst>
          </p:cNvPr>
          <p:cNvSpPr txBox="1"/>
          <p:nvPr/>
        </p:nvSpPr>
        <p:spPr>
          <a:xfrm>
            <a:off x="3848429" y="242650"/>
            <a:ext cx="4495141" cy="461665"/>
          </a:xfrm>
          <a:prstGeom prst="rect">
            <a:avLst/>
          </a:prstGeom>
          <a:noFill/>
        </p:spPr>
        <p:txBody>
          <a:bodyPr wrap="none" rtlCol="0">
            <a:spAutoFit/>
          </a:bodyPr>
          <a:lstStyle/>
          <a:p>
            <a:r>
              <a:rPr lang="en-US" sz="2400" dirty="0">
                <a:latin typeface="Comic Sans MS" panose="030F0902030302020204" pitchFamily="66" charset="0"/>
              </a:rPr>
              <a:t>NIH/NIDDK Data Challenges:</a:t>
            </a:r>
          </a:p>
        </p:txBody>
      </p:sp>
      <p:sp>
        <p:nvSpPr>
          <p:cNvPr id="7" name="TextBox 6">
            <a:extLst>
              <a:ext uri="{FF2B5EF4-FFF2-40B4-BE49-F238E27FC236}">
                <a16:creationId xmlns:a16="http://schemas.microsoft.com/office/drawing/2014/main" id="{31E6C559-C5FF-5CD0-6E9E-8B73097B2482}"/>
              </a:ext>
            </a:extLst>
          </p:cNvPr>
          <p:cNvSpPr txBox="1"/>
          <p:nvPr/>
        </p:nvSpPr>
        <p:spPr>
          <a:xfrm>
            <a:off x="159028" y="1121538"/>
            <a:ext cx="5625545" cy="4401205"/>
          </a:xfrm>
          <a:prstGeom prst="rect">
            <a:avLst/>
          </a:prstGeom>
          <a:noFill/>
        </p:spPr>
        <p:txBody>
          <a:bodyPr wrap="square">
            <a:spAutoFit/>
          </a:bodyPr>
          <a:lstStyle/>
          <a:p>
            <a:pPr marL="342900" indent="-342900" algn="just">
              <a:buFont typeface="+mj-lt"/>
              <a:buAutoNum type="arabicPeriod"/>
            </a:pPr>
            <a:r>
              <a:rPr lang="en-US" sz="1400" b="1" i="0" dirty="0">
                <a:solidFill>
                  <a:srgbClr val="374151"/>
                </a:solidFill>
                <a:effectLst/>
                <a:latin typeface="Comic Sans MS" panose="030F0902030302020204" pitchFamily="66" charset="0"/>
              </a:rPr>
              <a:t>Heterogeneity of Data</a:t>
            </a:r>
            <a:r>
              <a:rPr lang="en-US" sz="1400" b="0" i="0" dirty="0">
                <a:solidFill>
                  <a:srgbClr val="374151"/>
                </a:solidFill>
                <a:effectLst/>
                <a:latin typeface="Comic Sans MS" panose="030F0902030302020204" pitchFamily="66" charset="0"/>
              </a:rPr>
              <a:t>: NIH repositories often house data from diverse sources and studies, including genomic, clinical, imaging, and behavioral data. Integrating these disparate datasets can be challenging due to differences in data formats, standards, and data collection methods.  </a:t>
            </a:r>
          </a:p>
          <a:p>
            <a:pPr marL="342900" indent="-342900" algn="just">
              <a:buFont typeface="+mj-lt"/>
              <a:buAutoNum type="arabicPeriod"/>
            </a:pPr>
            <a:r>
              <a:rPr lang="en-US" sz="1400" b="1" i="0" dirty="0">
                <a:solidFill>
                  <a:srgbClr val="374151"/>
                </a:solidFill>
                <a:effectLst/>
                <a:latin typeface="Comic Sans MS" panose="030F0902030302020204" pitchFamily="66" charset="0"/>
              </a:rPr>
              <a:t>Data Quality and Consistency</a:t>
            </a:r>
            <a:r>
              <a:rPr lang="en-US" sz="1400" b="0" i="0" dirty="0">
                <a:solidFill>
                  <a:srgbClr val="374151"/>
                </a:solidFill>
                <a:effectLst/>
                <a:latin typeface="Comic Sans MS" panose="030F0902030302020204" pitchFamily="66" charset="0"/>
              </a:rPr>
              <a:t>: Ensuring the quality and consistency of data across different collections is crucial for meaningful secondary research. Variations in data quality, missing data (Data sparsity</a:t>
            </a:r>
            <a:r>
              <a:rPr lang="en-US" sz="1400" dirty="0">
                <a:solidFill>
                  <a:srgbClr val="374151"/>
                </a:solidFill>
                <a:latin typeface="Comic Sans MS" panose="030F0902030302020204" pitchFamily="66" charset="0"/>
              </a:rPr>
              <a:t>)</a:t>
            </a:r>
            <a:r>
              <a:rPr lang="en-US" sz="1400" b="0" i="0" dirty="0">
                <a:solidFill>
                  <a:srgbClr val="374151"/>
                </a:solidFill>
                <a:effectLst/>
                <a:latin typeface="Comic Sans MS" panose="030F0902030302020204" pitchFamily="66" charset="0"/>
              </a:rPr>
              <a:t>, and inconsistencies in data coding can hinder integration efforts.</a:t>
            </a:r>
          </a:p>
          <a:p>
            <a:pPr marL="342900" indent="-342900" algn="just">
              <a:buFont typeface="+mj-lt"/>
              <a:buAutoNum type="arabicPeriod"/>
            </a:pPr>
            <a:r>
              <a:rPr lang="en-US" sz="1400" b="1" i="0" dirty="0">
                <a:solidFill>
                  <a:srgbClr val="374151"/>
                </a:solidFill>
                <a:effectLst/>
                <a:latin typeface="Comic Sans MS" panose="030F0902030302020204" pitchFamily="66" charset="0"/>
              </a:rPr>
              <a:t>Data Privacy and Security</a:t>
            </a:r>
            <a:r>
              <a:rPr lang="en-US" sz="1400" b="0" i="0" dirty="0">
                <a:solidFill>
                  <a:srgbClr val="374151"/>
                </a:solidFill>
                <a:effectLst/>
                <a:latin typeface="Comic Sans MS" panose="030F0902030302020204" pitchFamily="66" charset="0"/>
              </a:rPr>
              <a:t>: NIH repositories typically contain sensitive and personally identifiable information. Balancing the need for data sharing with strict data privacy and security requirements can be complex. Ensuring compliance with regulations like HIPAA (Health Insurance Portability and Accountability Act) is a significant challenge.</a:t>
            </a:r>
          </a:p>
          <a:p>
            <a:pPr marL="342900" indent="-342900" algn="just">
              <a:buFont typeface="+mj-lt"/>
              <a:buAutoNum type="arabicPeriod"/>
            </a:pPr>
            <a:r>
              <a:rPr lang="en-US" sz="1400" b="1" i="0" dirty="0">
                <a:solidFill>
                  <a:srgbClr val="374151"/>
                </a:solidFill>
                <a:effectLst/>
                <a:latin typeface="Comic Sans MS" panose="030F0902030302020204" pitchFamily="66" charset="0"/>
              </a:rPr>
              <a:t>Data Standardization</a:t>
            </a:r>
            <a:r>
              <a:rPr lang="en-US" sz="1400" b="0" i="0" dirty="0">
                <a:solidFill>
                  <a:srgbClr val="374151"/>
                </a:solidFill>
                <a:effectLst/>
                <a:latin typeface="Comic Sans MS" panose="030F0902030302020204" pitchFamily="66" charset="0"/>
              </a:rPr>
              <a:t>: NIH repositories may contain data in different formats and standards. Harmonizing data to a common standard can be time-consuming and resource-intensive.</a:t>
            </a:r>
          </a:p>
        </p:txBody>
      </p:sp>
      <p:sp>
        <p:nvSpPr>
          <p:cNvPr id="8" name="TextBox 7">
            <a:extLst>
              <a:ext uri="{FF2B5EF4-FFF2-40B4-BE49-F238E27FC236}">
                <a16:creationId xmlns:a16="http://schemas.microsoft.com/office/drawing/2014/main" id="{A9F9F9C8-CFD2-07E2-D023-E271F267A1F8}"/>
              </a:ext>
            </a:extLst>
          </p:cNvPr>
          <p:cNvSpPr txBox="1"/>
          <p:nvPr/>
        </p:nvSpPr>
        <p:spPr>
          <a:xfrm>
            <a:off x="6095999" y="1121538"/>
            <a:ext cx="5705061" cy="5478423"/>
          </a:xfrm>
          <a:prstGeom prst="rect">
            <a:avLst/>
          </a:prstGeom>
          <a:noFill/>
        </p:spPr>
        <p:txBody>
          <a:bodyPr wrap="square" rtlCol="0">
            <a:spAutoFit/>
          </a:bodyPr>
          <a:lstStyle/>
          <a:p>
            <a:pPr marL="342900" indent="-342900" algn="just">
              <a:buAutoNum type="arabicPeriod" startAt="6"/>
            </a:pPr>
            <a:r>
              <a:rPr lang="en-US" sz="1400" b="1" i="0" dirty="0">
                <a:solidFill>
                  <a:srgbClr val="374151"/>
                </a:solidFill>
                <a:effectLst/>
                <a:latin typeface="Comic Sans MS" panose="030F0902030302020204" pitchFamily="66" charset="0"/>
              </a:rPr>
              <a:t>Metadata Standardization</a:t>
            </a:r>
            <a:r>
              <a:rPr lang="en-US" sz="1400" b="0" i="0" dirty="0">
                <a:solidFill>
                  <a:srgbClr val="374151"/>
                </a:solidFill>
                <a:effectLst/>
                <a:latin typeface="Comic Sans MS" panose="030F0902030302020204" pitchFamily="66" charset="0"/>
              </a:rPr>
              <a:t>: Metadata is critical for understanding and using the data effectively. Standardizing metadata across different collections is essential for discoverability and interoperability.</a:t>
            </a:r>
          </a:p>
          <a:p>
            <a:pPr marL="342900" indent="-342900" algn="just">
              <a:buAutoNum type="arabicPeriod" startAt="7"/>
            </a:pPr>
            <a:r>
              <a:rPr lang="en-US" sz="1400" b="1" i="0" dirty="0">
                <a:solidFill>
                  <a:srgbClr val="374151"/>
                </a:solidFill>
                <a:effectLst/>
                <a:latin typeface="Comic Sans MS" panose="030F0902030302020204" pitchFamily="66" charset="0"/>
              </a:rPr>
              <a:t>Technical Infrastructure</a:t>
            </a:r>
            <a:r>
              <a:rPr lang="en-US" sz="1400" b="0" i="0" dirty="0">
                <a:solidFill>
                  <a:srgbClr val="374151"/>
                </a:solidFill>
                <a:effectLst/>
                <a:latin typeface="Comic Sans MS" panose="030F0902030302020204" pitchFamily="66" charset="0"/>
              </a:rPr>
              <a:t>: Integrating and managing large and diverse datasets requires robust technical infrastructure and data management systems. Ensuring compatibility and scalability of these systems can be challenging.</a:t>
            </a:r>
          </a:p>
          <a:p>
            <a:pPr marL="342900" indent="-342900" algn="just">
              <a:buAutoNum type="arabicPeriod" startAt="7"/>
            </a:pPr>
            <a:r>
              <a:rPr lang="en-US" sz="1400" b="1" i="0" dirty="0">
                <a:solidFill>
                  <a:srgbClr val="374151"/>
                </a:solidFill>
                <a:effectLst/>
                <a:latin typeface="Comic Sans MS" panose="030F0902030302020204" pitchFamily="66" charset="0"/>
              </a:rPr>
              <a:t>Data Access and Permissions</a:t>
            </a:r>
            <a:r>
              <a:rPr lang="en-US" sz="1400" b="0" i="0" dirty="0">
                <a:solidFill>
                  <a:srgbClr val="374151"/>
                </a:solidFill>
                <a:effectLst/>
                <a:latin typeface="Comic Sans MS" panose="030F0902030302020204" pitchFamily="66" charset="0"/>
              </a:rPr>
              <a:t>: Establishing access policies and procedures that balance the need for open access with the protection of sensitive information can be a complex task.</a:t>
            </a:r>
          </a:p>
          <a:p>
            <a:pPr marL="342900" indent="-342900" algn="just">
              <a:buAutoNum type="arabicPeriod" startAt="7"/>
            </a:pPr>
            <a:r>
              <a:rPr lang="en-US" sz="1400" b="1" i="0" dirty="0">
                <a:solidFill>
                  <a:srgbClr val="374151"/>
                </a:solidFill>
                <a:effectLst/>
                <a:latin typeface="Comic Sans MS" panose="030F0902030302020204" pitchFamily="66" charset="0"/>
              </a:rPr>
              <a:t>Ethical Considerations</a:t>
            </a:r>
            <a:r>
              <a:rPr lang="en-US" sz="1400" b="0" i="0" dirty="0">
                <a:solidFill>
                  <a:srgbClr val="374151"/>
                </a:solidFill>
                <a:effectLst/>
                <a:latin typeface="Comic Sans MS" panose="030F0902030302020204" pitchFamily="66" charset="0"/>
              </a:rPr>
              <a:t>: Ensuring that data integration respects ethical principles, such as informed consent and data sharing agreements, is crucial in biomedical research.  Ensuring that machine learning does not incorporate bias.</a:t>
            </a:r>
          </a:p>
          <a:p>
            <a:pPr marL="342900" indent="-342900" algn="just">
              <a:buAutoNum type="arabicPeriod" startAt="7"/>
            </a:pPr>
            <a:r>
              <a:rPr lang="en-US" sz="1400" b="1" i="0" dirty="0">
                <a:solidFill>
                  <a:srgbClr val="374151"/>
                </a:solidFill>
                <a:effectLst/>
                <a:latin typeface="Comic Sans MS" panose="030F0902030302020204" pitchFamily="66" charset="0"/>
              </a:rPr>
              <a:t>Funding and Resources</a:t>
            </a:r>
            <a:r>
              <a:rPr lang="en-US" sz="1400" b="0" i="0" dirty="0">
                <a:solidFill>
                  <a:srgbClr val="374151"/>
                </a:solidFill>
                <a:effectLst/>
                <a:latin typeface="Comic Sans MS" panose="030F0902030302020204" pitchFamily="66" charset="0"/>
              </a:rPr>
              <a:t>: Developing and maintaining the infrastructure required for integrating and managing diverse collections can be costly. As datasets become larger and more complex, so do associated storage costs.</a:t>
            </a:r>
          </a:p>
          <a:p>
            <a:pPr marL="342900" indent="-342900" algn="just">
              <a:buAutoNum type="arabicPeriod" startAt="7"/>
            </a:pPr>
            <a:r>
              <a:rPr lang="en-US" sz="1400" b="1" i="0" dirty="0">
                <a:solidFill>
                  <a:srgbClr val="374151"/>
                </a:solidFill>
                <a:effectLst/>
                <a:latin typeface="Comic Sans MS" panose="030F0902030302020204" pitchFamily="66" charset="0"/>
              </a:rPr>
              <a:t>User Training and Support</a:t>
            </a:r>
            <a:r>
              <a:rPr lang="en-US" sz="1400" b="0" i="0" dirty="0">
                <a:solidFill>
                  <a:srgbClr val="374151"/>
                </a:solidFill>
                <a:effectLst/>
                <a:latin typeface="Comic Sans MS" panose="030F0902030302020204" pitchFamily="66" charset="0"/>
              </a:rPr>
              <a:t>: Researchers may need to be educated on how to access, use, and analyze integrated datasets effectively. Providing training and support services can be resource-intensive.  </a:t>
            </a:r>
            <a:r>
              <a:rPr lang="en-US" sz="1400" b="1" i="0" dirty="0">
                <a:solidFill>
                  <a:srgbClr val="374151"/>
                </a:solidFill>
                <a:effectLst/>
                <a:latin typeface="Comic Sans MS" panose="030F0902030302020204" pitchFamily="66" charset="0"/>
              </a:rPr>
              <a:t>Democratization of data and analysis!</a:t>
            </a:r>
          </a:p>
          <a:p>
            <a:pPr algn="just"/>
            <a:endParaRPr lang="en-US" sz="1400" dirty="0">
              <a:latin typeface="Comic Sans MS" panose="030F0902030302020204" pitchFamily="66" charset="0"/>
            </a:endParaRPr>
          </a:p>
        </p:txBody>
      </p:sp>
    </p:spTree>
    <p:extLst>
      <p:ext uri="{BB962C8B-B14F-4D97-AF65-F5344CB8AC3E}">
        <p14:creationId xmlns:p14="http://schemas.microsoft.com/office/powerpoint/2010/main" val="28210221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72832DE-524D-4B30-A5F0-725F0FEC0B33}"/>
              </a:ext>
            </a:extLst>
          </p:cNvPr>
          <p:cNvSpPr txBox="1"/>
          <p:nvPr/>
        </p:nvSpPr>
        <p:spPr>
          <a:xfrm>
            <a:off x="136664" y="1137467"/>
            <a:ext cx="5687667" cy="5047536"/>
          </a:xfrm>
          <a:prstGeom prst="rect">
            <a:avLst/>
          </a:prstGeom>
          <a:noFill/>
        </p:spPr>
        <p:txBody>
          <a:bodyPr wrap="square">
            <a:spAutoFit/>
          </a:bodyPr>
          <a:lstStyle/>
          <a:p>
            <a:pPr marL="342900" indent="-342900" algn="just">
              <a:buFont typeface="+mj-lt"/>
              <a:buAutoNum type="arabicPeriod"/>
            </a:pPr>
            <a:r>
              <a:rPr lang="en-US" sz="1400" b="1" i="0" dirty="0">
                <a:solidFill>
                  <a:srgbClr val="000000"/>
                </a:solidFill>
                <a:effectLst/>
                <a:latin typeface="Comic Sans MS" panose="030F0902030302020204" pitchFamily="66" charset="0"/>
              </a:rPr>
              <a:t>Data Integration Platforms</a:t>
            </a:r>
            <a:r>
              <a:rPr lang="en-US" sz="1400" b="0" i="0" dirty="0">
                <a:solidFill>
                  <a:srgbClr val="000000"/>
                </a:solidFill>
                <a:effectLst/>
                <a:latin typeface="Comic Sans MS" panose="030F0902030302020204" pitchFamily="66" charset="0"/>
              </a:rPr>
              <a:t>: Advanced data integration platforms, including data lakes and data warehouses, can help consolidate diverse datasets into a unified repository.</a:t>
            </a:r>
          </a:p>
          <a:p>
            <a:pPr marL="342900" indent="-342900" algn="just">
              <a:buFont typeface="+mj-lt"/>
              <a:buAutoNum type="arabicPeriod"/>
            </a:pPr>
            <a:r>
              <a:rPr lang="en-US" sz="1400" b="1" i="0" dirty="0">
                <a:solidFill>
                  <a:srgbClr val="000000"/>
                </a:solidFill>
                <a:effectLst/>
                <a:latin typeface="Comic Sans MS" panose="030F0902030302020204" pitchFamily="66" charset="0"/>
              </a:rPr>
              <a:t>Machine Learning and AI</a:t>
            </a:r>
            <a:r>
              <a:rPr lang="en-US" sz="1400" b="0" i="0" dirty="0">
                <a:solidFill>
                  <a:srgbClr val="000000"/>
                </a:solidFill>
                <a:effectLst/>
                <a:latin typeface="Comic Sans MS" panose="030F0902030302020204" pitchFamily="66" charset="0"/>
              </a:rPr>
              <a:t>: Machine learning algorithms and artificial intelligence can assist in data mapping, transformation, and harmonization. Natural language processing (NLP) techniques can be employed to standardize metadata and extract valuable information from unstructured data sources.</a:t>
            </a:r>
          </a:p>
          <a:p>
            <a:pPr marL="342900" indent="-342900" algn="just">
              <a:buFont typeface="+mj-lt"/>
              <a:buAutoNum type="arabicPeriod"/>
            </a:pPr>
            <a:r>
              <a:rPr lang="en-US" sz="1400" b="1" i="0" dirty="0">
                <a:solidFill>
                  <a:srgbClr val="000000"/>
                </a:solidFill>
                <a:effectLst/>
                <a:latin typeface="Comic Sans MS" panose="030F0902030302020204" pitchFamily="66" charset="0"/>
              </a:rPr>
              <a:t>Cloud Computing</a:t>
            </a:r>
            <a:r>
              <a:rPr lang="en-US" sz="1400" b="0" i="0" dirty="0">
                <a:solidFill>
                  <a:srgbClr val="000000"/>
                </a:solidFill>
                <a:effectLst/>
                <a:latin typeface="Comic Sans MS" panose="030F0902030302020204" pitchFamily="66" charset="0"/>
              </a:rPr>
              <a:t>: Cloud computing services provide scalable and cost-effective infrastructure for data storage, processing, and analysis. Cloud-based platforms like AWS, Azure, and Google Cloud offer tools and services for data storage, integration and analytics.</a:t>
            </a:r>
          </a:p>
          <a:p>
            <a:pPr marL="342900" indent="-342900" algn="just">
              <a:buFont typeface="+mj-lt"/>
              <a:buAutoNum type="arabicPeriod"/>
            </a:pPr>
            <a:r>
              <a:rPr lang="en-US" sz="1400" b="1" i="0" dirty="0">
                <a:solidFill>
                  <a:srgbClr val="000000"/>
                </a:solidFill>
                <a:effectLst/>
                <a:latin typeface="Comic Sans MS" panose="030F0902030302020204" pitchFamily="66" charset="0"/>
              </a:rPr>
              <a:t>Blockchain and Data Provenance</a:t>
            </a:r>
            <a:r>
              <a:rPr lang="en-US" sz="1400" b="0" i="0" dirty="0">
                <a:solidFill>
                  <a:srgbClr val="000000"/>
                </a:solidFill>
                <a:effectLst/>
                <a:latin typeface="Comic Sans MS" panose="030F0902030302020204" pitchFamily="66" charset="0"/>
              </a:rPr>
              <a:t>: Blockchain technology can enhance data security and traceability, ensuring that data is tamper-proof and that its origins and modifications are transparent. This is particularly important for maintaining data integrity in multi-institutional collaborations.</a:t>
            </a:r>
          </a:p>
          <a:p>
            <a:pPr marL="342900" indent="-342900" algn="just">
              <a:buFont typeface="+mj-lt"/>
              <a:buAutoNum type="arabicPeriod"/>
            </a:pPr>
            <a:r>
              <a:rPr lang="en-US" sz="1400" b="1" i="0" dirty="0">
                <a:solidFill>
                  <a:srgbClr val="000000"/>
                </a:solidFill>
                <a:effectLst/>
                <a:latin typeface="Comic Sans MS" panose="030F0902030302020204" pitchFamily="66" charset="0"/>
              </a:rPr>
              <a:t>Data Standards and Ontologies</a:t>
            </a:r>
            <a:r>
              <a:rPr lang="en-US" sz="1400" b="0" i="0" dirty="0">
                <a:solidFill>
                  <a:srgbClr val="000000"/>
                </a:solidFill>
                <a:effectLst/>
                <a:latin typeface="Comic Sans MS" panose="030F0902030302020204" pitchFamily="66" charset="0"/>
              </a:rPr>
              <a:t>: The adoption of standardized data formats, metadata schemas, and biomedical ontologies helps ensure data consistency and interoperability.</a:t>
            </a:r>
          </a:p>
        </p:txBody>
      </p:sp>
      <p:sp>
        <p:nvSpPr>
          <p:cNvPr id="7" name="TextBox 6">
            <a:extLst>
              <a:ext uri="{FF2B5EF4-FFF2-40B4-BE49-F238E27FC236}">
                <a16:creationId xmlns:a16="http://schemas.microsoft.com/office/drawing/2014/main" id="{1130B09B-D11C-03F1-12BB-901B547BA84E}"/>
              </a:ext>
            </a:extLst>
          </p:cNvPr>
          <p:cNvSpPr txBox="1"/>
          <p:nvPr/>
        </p:nvSpPr>
        <p:spPr>
          <a:xfrm>
            <a:off x="5957680" y="1137467"/>
            <a:ext cx="6097656" cy="4616648"/>
          </a:xfrm>
          <a:prstGeom prst="rect">
            <a:avLst/>
          </a:prstGeom>
          <a:noFill/>
        </p:spPr>
        <p:txBody>
          <a:bodyPr wrap="square">
            <a:spAutoFit/>
          </a:bodyPr>
          <a:lstStyle/>
          <a:p>
            <a:pPr marL="342900" indent="-342900" algn="just">
              <a:buAutoNum type="arabicPeriod" startAt="6"/>
            </a:pPr>
            <a:r>
              <a:rPr lang="en-US" sz="1400" b="1" i="0" dirty="0">
                <a:solidFill>
                  <a:srgbClr val="000000"/>
                </a:solidFill>
                <a:effectLst/>
                <a:latin typeface="Comic Sans MS" panose="030F0902030302020204" pitchFamily="66" charset="0"/>
              </a:rPr>
              <a:t>APIs and Web Services</a:t>
            </a:r>
            <a:r>
              <a:rPr lang="en-US" sz="1400" b="0" i="0" dirty="0">
                <a:solidFill>
                  <a:srgbClr val="000000"/>
                </a:solidFill>
                <a:effectLst/>
                <a:latin typeface="Comic Sans MS" panose="030F0902030302020204" pitchFamily="66" charset="0"/>
              </a:rPr>
              <a:t>: Application Programming Interfaces (APIs) and web services provide a standardized way for different systems to interact and exchange data. They can facilitate the integration of data from multiple sources into a unified platform.</a:t>
            </a:r>
          </a:p>
          <a:p>
            <a:pPr marL="342900" indent="-342900" algn="just">
              <a:buAutoNum type="arabicPeriod" startAt="7"/>
            </a:pPr>
            <a:r>
              <a:rPr lang="en-US" sz="1400" b="1" i="0" dirty="0">
                <a:solidFill>
                  <a:srgbClr val="000000"/>
                </a:solidFill>
                <a:effectLst/>
                <a:latin typeface="Comic Sans MS" panose="030F0902030302020204" pitchFamily="66" charset="0"/>
              </a:rPr>
              <a:t>Data Visualization and Exploration Tools</a:t>
            </a:r>
            <a:r>
              <a:rPr lang="en-US" sz="1400" b="0" i="0" dirty="0">
                <a:solidFill>
                  <a:srgbClr val="000000"/>
                </a:solidFill>
                <a:effectLst/>
                <a:latin typeface="Comic Sans MS" panose="030F0902030302020204" pitchFamily="66" charset="0"/>
              </a:rPr>
              <a:t>: Interactive data visualization tools can help researchers explore and analyze integrated datasets effectively.   </a:t>
            </a:r>
            <a:r>
              <a:rPr lang="en-US" sz="1400" b="0" i="0" dirty="0" err="1">
                <a:solidFill>
                  <a:srgbClr val="000000"/>
                </a:solidFill>
                <a:effectLst/>
                <a:latin typeface="Comic Sans MS" panose="030F0902030302020204" pitchFamily="66" charset="0"/>
              </a:rPr>
              <a:t>HuBMAP</a:t>
            </a:r>
            <a:r>
              <a:rPr lang="en-US" sz="1400" b="0" i="0" dirty="0">
                <a:solidFill>
                  <a:srgbClr val="000000"/>
                </a:solidFill>
                <a:effectLst/>
                <a:latin typeface="Comic Sans MS" panose="030F0902030302020204" pitchFamily="66" charset="0"/>
              </a:rPr>
              <a:t> Vitesse/KPMP Explorer.</a:t>
            </a:r>
          </a:p>
          <a:p>
            <a:pPr marL="342900" indent="-342900" algn="just">
              <a:buAutoNum type="arabicPeriod" startAt="7"/>
            </a:pPr>
            <a:r>
              <a:rPr lang="en-US" sz="1400" b="1" i="0" dirty="0">
                <a:solidFill>
                  <a:srgbClr val="000000"/>
                </a:solidFill>
                <a:effectLst/>
                <a:latin typeface="Comic Sans MS" panose="030F0902030302020204" pitchFamily="66" charset="0"/>
              </a:rPr>
              <a:t>Open Science Platforms</a:t>
            </a:r>
            <a:r>
              <a:rPr lang="en-US" sz="1400" b="0" i="0" dirty="0">
                <a:solidFill>
                  <a:srgbClr val="000000"/>
                </a:solidFill>
                <a:effectLst/>
                <a:latin typeface="Comic Sans MS" panose="030F0902030302020204" pitchFamily="66" charset="0"/>
              </a:rPr>
              <a:t>: Open science platforms and research data repositories promote data sharing and collaboration. They often come equipped with tools for data integration, metadata management, and version control.</a:t>
            </a:r>
          </a:p>
          <a:p>
            <a:pPr marL="342900" indent="-342900" algn="just">
              <a:buAutoNum type="arabicPeriod" startAt="7"/>
            </a:pPr>
            <a:r>
              <a:rPr lang="en-US" sz="1400" b="1" i="0" dirty="0">
                <a:solidFill>
                  <a:srgbClr val="000000"/>
                </a:solidFill>
                <a:effectLst/>
                <a:latin typeface="Comic Sans MS" panose="030F0902030302020204" pitchFamily="66" charset="0"/>
              </a:rPr>
              <a:t>Collaborative Research Ecosystems</a:t>
            </a:r>
            <a:r>
              <a:rPr lang="en-US" sz="1400" b="0" i="0" dirty="0">
                <a:solidFill>
                  <a:srgbClr val="000000"/>
                </a:solidFill>
                <a:effectLst/>
                <a:latin typeface="Comic Sans MS" panose="030F0902030302020204" pitchFamily="66" charset="0"/>
              </a:rPr>
              <a:t>: Building collaborative research ecosystems that involve data scientists, bioinformaticians, and domain experts can help address both technical and governance challenges. Cross-disciplinary teams can work together to integrate and analyze data effectively.</a:t>
            </a:r>
          </a:p>
          <a:p>
            <a:pPr marL="342900" indent="-342900" algn="just">
              <a:buAutoNum type="arabicPeriod" startAt="7"/>
            </a:pPr>
            <a:r>
              <a:rPr lang="en-US" sz="1400" b="1" i="0" dirty="0">
                <a:solidFill>
                  <a:srgbClr val="000000"/>
                </a:solidFill>
                <a:effectLst/>
                <a:latin typeface="Comic Sans MS" panose="030F0902030302020204" pitchFamily="66" charset="0"/>
              </a:rPr>
              <a:t>Data Linkage and Federated Databases</a:t>
            </a:r>
            <a:r>
              <a:rPr lang="en-US" sz="1400" b="0" i="0" dirty="0">
                <a:solidFill>
                  <a:srgbClr val="000000"/>
                </a:solidFill>
                <a:effectLst/>
                <a:latin typeface="Comic Sans MS" panose="030F0902030302020204" pitchFamily="66" charset="0"/>
              </a:rPr>
              <a:t>: Federated databases and distributed data linkage techniques allow data to remain in its original location while enabling seamless querying and analysis across different datasets. </a:t>
            </a:r>
          </a:p>
        </p:txBody>
      </p:sp>
      <p:sp>
        <p:nvSpPr>
          <p:cNvPr id="8" name="TextBox 7">
            <a:extLst>
              <a:ext uri="{FF2B5EF4-FFF2-40B4-BE49-F238E27FC236}">
                <a16:creationId xmlns:a16="http://schemas.microsoft.com/office/drawing/2014/main" id="{8EA2BE5D-A68C-BB1D-C565-6D9ADF6DC2F6}"/>
              </a:ext>
            </a:extLst>
          </p:cNvPr>
          <p:cNvSpPr txBox="1"/>
          <p:nvPr/>
        </p:nvSpPr>
        <p:spPr>
          <a:xfrm>
            <a:off x="2331962" y="109331"/>
            <a:ext cx="6984738" cy="646331"/>
          </a:xfrm>
          <a:prstGeom prst="rect">
            <a:avLst/>
          </a:prstGeom>
          <a:noFill/>
        </p:spPr>
        <p:txBody>
          <a:bodyPr wrap="square" rtlCol="0">
            <a:spAutoFit/>
          </a:bodyPr>
          <a:lstStyle/>
          <a:p>
            <a:pPr algn="ctr"/>
            <a:r>
              <a:rPr lang="en-US" sz="1800" dirty="0">
                <a:latin typeface="Comic Sans MS" panose="030F0902030302020204" pitchFamily="66" charset="0"/>
              </a:rPr>
              <a:t>NIH/NIDDK:  </a:t>
            </a:r>
            <a:r>
              <a:rPr lang="en-US" dirty="0">
                <a:solidFill>
                  <a:schemeClr val="tx1"/>
                </a:solidFill>
                <a:latin typeface="Comic Sans MS" panose="030F0902030302020204" pitchFamily="66" charset="0"/>
              </a:rPr>
              <a:t>OPPORTUNITIES TO ADDRESS DATA CHALLENGES THROUGH TECHNOLOGY</a:t>
            </a:r>
            <a:endParaRPr lang="en-US" dirty="0">
              <a:latin typeface="Comic Sans MS" panose="030F0902030302020204" pitchFamily="66" charset="0"/>
            </a:endParaRPr>
          </a:p>
        </p:txBody>
      </p:sp>
    </p:spTree>
    <p:extLst>
      <p:ext uri="{BB962C8B-B14F-4D97-AF65-F5344CB8AC3E}">
        <p14:creationId xmlns:p14="http://schemas.microsoft.com/office/powerpoint/2010/main" val="11033943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87</TotalTime>
  <Words>832</Words>
  <Application>Microsoft Office PowerPoint</Application>
  <PresentationFormat>Widescreen</PresentationFormat>
  <Paragraphs>32</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Evolution of the Traditional Repositories </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Evolution of the Traditional Repositories </dc:title>
  <dc:creator>Rodriguez, Rebecca (NIH/NIDDK) [E]</dc:creator>
  <cp:lastModifiedBy>Rodriguez, Rebecca (NIH/NIDDK) [E]</cp:lastModifiedBy>
  <cp:revision>13</cp:revision>
  <dcterms:created xsi:type="dcterms:W3CDTF">2023-08-21T15:34:43Z</dcterms:created>
  <dcterms:modified xsi:type="dcterms:W3CDTF">2023-09-16T00:39:43Z</dcterms:modified>
</cp:coreProperties>
</file>