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8" r:id="rId5"/>
    <p:sldMasterId id="2147483681" r:id="rId6"/>
  </p:sldMasterIdLst>
  <p:notesMasterIdLst>
    <p:notesMasterId r:id="rId10"/>
  </p:notesMasterIdLst>
  <p:handoutMasterIdLst>
    <p:handoutMasterId r:id="rId11"/>
  </p:handoutMasterIdLst>
  <p:sldIdLst>
    <p:sldId id="2147474015" r:id="rId7"/>
    <p:sldId id="2765" r:id="rId8"/>
    <p:sldId id="21474740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mPort" id="{9B851410-B37A-4EBA-A115-1AC510473187}">
          <p14:sldIdLst>
            <p14:sldId id="2147474015"/>
            <p14:sldId id="2765"/>
            <p14:sldId id="2147474016"/>
          </p14:sldIdLst>
        </p14:section>
        <p14:section name="Appendix" id="{A96DCBD5-53F5-4F1C-8621-15953AEFF01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een, Megan (NIH/NHLBI) [C]" initials="SM([" lastIdx="4" clrIdx="0">
    <p:extLst>
      <p:ext uri="{19B8F6BF-5375-455C-9EA6-DF929625EA0E}">
        <p15:presenceInfo xmlns:p15="http://schemas.microsoft.com/office/powerpoint/2012/main" userId="S::shaheenme@nih.gov::41c10a05-a5a6-408a-b90a-7aab70ad4817" providerId="AD"/>
      </p:ext>
    </p:extLst>
  </p:cmAuthor>
  <p:cmAuthor id="2" name="Cotton, Valerie (NIH/NICHD) [E]" initials="C[" lastIdx="9" clrIdx="1">
    <p:extLst>
      <p:ext uri="{19B8F6BF-5375-455C-9EA6-DF929625EA0E}">
        <p15:presenceInfo xmlns:p15="http://schemas.microsoft.com/office/powerpoint/2012/main" userId="S::cottonva@nih.gov::ee96ea7a-7cc8-4a24-aabd-9fb7e4cf093b" providerId="AD"/>
      </p:ext>
    </p:extLst>
  </p:cmAuthor>
  <p:cmAuthor id="3" name="Baden, Elizabeth (NIH/NICHD) [E]" initials="BE([" lastIdx="11" clrIdx="2">
    <p:extLst>
      <p:ext uri="{19B8F6BF-5375-455C-9EA6-DF929625EA0E}">
        <p15:presenceInfo xmlns:p15="http://schemas.microsoft.com/office/powerpoint/2012/main" userId="S::badenem@nih.gov::073db814-85fa-4963-af06-7cd6d35a0588" providerId="AD"/>
      </p:ext>
    </p:extLst>
  </p:cmAuthor>
  <p:cmAuthor id="4" name="Hostetler, Jessica (NIH/NHLBI) [E]" initials="H[" lastIdx="2" clrIdx="3">
    <p:extLst>
      <p:ext uri="{19B8F6BF-5375-455C-9EA6-DF929625EA0E}">
        <p15:presenceInfo xmlns:p15="http://schemas.microsoft.com/office/powerpoint/2012/main" userId="S::hostetlerjb@nih.gov::b965bd00-a536-4604-a4c9-30efca636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2"/>
    <p:restoredTop sz="94374"/>
  </p:normalViewPr>
  <p:slideViewPr>
    <p:cSldViewPr snapToGrid="0">
      <p:cViewPr varScale="1">
        <p:scale>
          <a:sx n="104" d="100"/>
          <a:sy n="104" d="100"/>
        </p:scale>
        <p:origin x="19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Predicted</a:t>
            </a:r>
            <a:r>
              <a:rPr lang="en-US" baseline="0"/>
              <a:t> </a:t>
            </a:r>
            <a:r>
              <a:rPr lang="en-US"/>
              <a:t>IMM</a:t>
            </a:r>
            <a:r>
              <a:rPr lang="en-US" baseline="0"/>
              <a:t> Awards </a:t>
            </a:r>
            <a:r>
              <a:rPr lang="en-US" sz="1800" b="0" i="0" baseline="0">
                <a:effectLst/>
              </a:rPr>
              <a:t>(All ICs)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NIAID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0.0%</c:formatCode>
                <c:ptCount val="4"/>
                <c:pt idx="0">
                  <c:v>0.374</c:v>
                </c:pt>
                <c:pt idx="1">
                  <c:v>0.442</c:v>
                </c:pt>
                <c:pt idx="2">
                  <c:v>0.41</c:v>
                </c:pt>
                <c:pt idx="3">
                  <c:v>0.42299999999999999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6D-EB43-B816-E4741427F0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NIAMS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0.0%</c:formatCode>
                <c:ptCount val="4"/>
                <c:pt idx="0">
                  <c:v>0.28000000000000003</c:v>
                </c:pt>
                <c:pt idx="1">
                  <c:v>0.28199999999999997</c:v>
                </c:pt>
                <c:pt idx="2">
                  <c:v>0.38700000000000001</c:v>
                </c:pt>
                <c:pt idx="3">
                  <c:v>0.36699999999999999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6D-EB43-B816-E4741427F0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NCI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0.0%</c:formatCode>
                <c:ptCount val="4"/>
                <c:pt idx="0">
                  <c:v>7.6999999999999999E-2</c:v>
                </c:pt>
                <c:pt idx="1">
                  <c:v>0.10199999999999999</c:v>
                </c:pt>
                <c:pt idx="2">
                  <c:v>0.08</c:v>
                </c:pt>
                <c:pt idx="3">
                  <c:v>7.2999999999999995E-2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6D-EB43-B816-E4741427F0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NHLBI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Sheet1!$E$2:$E$5</c:f>
              <c:numCache>
                <c:formatCode>0.0%</c:formatCode>
                <c:ptCount val="4"/>
                <c:pt idx="0">
                  <c:v>7.3999999999999996E-2</c:v>
                </c:pt>
                <c:pt idx="1">
                  <c:v>9.7000000000000003E-2</c:v>
                </c:pt>
                <c:pt idx="2">
                  <c:v>9.7000000000000003E-2</c:v>
                </c:pt>
                <c:pt idx="3">
                  <c:v>9.7000000000000003E-2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6D-EB43-B816-E4741427F06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NIDDK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Sheet1!$F$2:$F$5</c:f>
              <c:numCache>
                <c:formatCode>0.0%</c:formatCode>
                <c:ptCount val="4"/>
                <c:pt idx="0">
                  <c:v>8.8999999999999996E-2</c:v>
                </c:pt>
                <c:pt idx="1">
                  <c:v>0.12</c:v>
                </c:pt>
                <c:pt idx="2">
                  <c:v>8.3000000000000004E-2</c:v>
                </c:pt>
                <c:pt idx="3">
                  <c:v>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6D-EB43-B816-E4741427F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819320"/>
        <c:axId val="2131758408"/>
      </c:lineChart>
      <c:catAx>
        <c:axId val="213181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758408"/>
        <c:crosses val="autoZero"/>
        <c:auto val="1"/>
        <c:lblAlgn val="ctr"/>
        <c:lblOffset val="100"/>
        <c:noMultiLvlLbl val="0"/>
      </c:catAx>
      <c:valAx>
        <c:axId val="213175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81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D77B0A-E97A-4A07-AFA5-663DCD1BF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23D5F-96B3-4A93-AC74-47830D898D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309F2-079C-4678-9468-C1CA023874B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CABE3-0354-42F3-99D0-5683B416D7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3D077-ABBC-4D50-A34A-D97251D0AA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E652-4FFD-41BE-AD59-80934A1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249-4F8A-41D8-8B17-D876F4A414C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EFDD1-86C2-461E-AE8E-0D50FF417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41611-4963-BD48-A111-6429F5089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8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41611-4963-BD48-A111-6429F5089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61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41611-4963-BD48-A111-6429F5089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1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F096B-E893-43B2-A07F-FB1329A5B6E6}"/>
              </a:ext>
            </a:extLst>
          </p:cNvPr>
          <p:cNvSpPr/>
          <p:nvPr userDrawn="1"/>
        </p:nvSpPr>
        <p:spPr bwMode="gray">
          <a:xfrm>
            <a:off x="11517330" y="6482993"/>
            <a:ext cx="534257" cy="308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7115A-2D59-4912-8B9F-761C81D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348369"/>
            <a:ext cx="2590800" cy="400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65ED9-15F4-4D08-9E6B-F87E6B66B4CB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79BDE-EB5D-4FD0-BE5F-1CDC71E4EBD6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AF743-7EF7-452B-884C-33E64602E86E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589704-D4BC-4527-BD46-9DC3CAF88CBE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3527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 with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8E809F-C202-472B-8F13-E808541E1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8E809F-C202-472B-8F13-E808541E1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8E01DC-D6B2-454E-895F-16D713C7FA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B9F29-C1EA-4126-80E1-555E1176BD33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023C0-159D-42A3-B879-2D8DEDE799F1}"/>
              </a:ext>
            </a:extLst>
          </p:cNvPr>
          <p:cNvGrpSpPr/>
          <p:nvPr userDrawn="1"/>
        </p:nvGrpSpPr>
        <p:grpSpPr>
          <a:xfrm rot="16200000">
            <a:off x="6053328" y="-2134832"/>
            <a:ext cx="91440" cy="12198096"/>
            <a:chOff x="-1188" y="-3628"/>
            <a:chExt cx="91440" cy="6625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78EB7-7CF3-48A6-A267-B3937CF2418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2F8012-5246-4007-93D3-E9D712FC0BC2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5699-6D17-4500-87BD-6BC31754D934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0100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6656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75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FE473-5418-4233-997B-D382F022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94A4-35FC-4202-8422-61B788C06AC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731D5-0090-4770-A82E-B587F2FB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1EF70-C725-42EF-9A21-949DA957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2303-32CB-48FC-A034-EDBACBE5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1C5F-0C89-E74C-A399-929C34C94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9EF48-7DC4-DA46-94D6-9826AD298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9110-6B63-EF45-835F-2B293036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052E9-657A-1940-8A1C-29CD9F42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08C22-2D3E-C74C-85C9-C92C9F5F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9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8592-7480-2746-9E6E-F92ED47E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A87-813C-6F4E-ADCC-A7C8F8D4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31F3A-F62F-2F42-8EEB-D42618A7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D6AB-D6BD-C044-8169-E49909E3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C052-00A6-9D49-B50E-5A7B5250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5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6E3D-C216-4449-B3D3-68A1AA9D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5DBD-E11B-0744-85AE-A14A1D7FF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7F005-E8D3-B248-9ABA-60213E74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3632-440A-6947-A9EC-A4717D67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F1FA-7574-B44F-A9DE-33FEE1C3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7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73DC-3D88-4E46-96F0-FB4BC36E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BED8-ECFC-F141-925E-BEE525B7D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38732-69E8-BA40-9667-3584ADB48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77DAE-E883-CE45-BC35-3DF087E5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EA978-E301-5240-A09B-3E11502C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9F8E3-CA4C-E24C-A8F7-84D56535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F55E-CD54-DA4B-AF96-8C422BF1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73A09-4C3F-DC45-8D8B-28F4030B9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7D57D-7D1D-2741-9968-32548A668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E706D-364C-934A-98B4-1FCBA90BC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4235E-8BD0-BE4A-9186-080957314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236BC-C43E-014D-B244-1350DB82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5EDA0-9A74-EB4E-849B-54F6E921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FC21B-0148-0E44-B331-45ABF5B5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68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1920-3231-594A-A9F9-39EA21A9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3746-4EFD-B541-B1CC-3706A602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DDA6A-1EDA-0B44-A361-0CA9F817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D1C23-5855-7141-938D-A045B3EE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5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NHLBI COVID-19 Response Efforts</a:t>
            </a:r>
            <a:br>
              <a:rPr lang="en-US" noProof="0"/>
            </a:br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78608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928A6-85EF-F34F-A6F5-EA97275D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CB1A9-C499-E54A-9F39-4B45ADE3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A3F42-8048-AB4E-BB36-208E472D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1982-8BDA-DC43-A414-E59FE762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F47AF-5731-7544-AFC4-605BF57AD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48BA3-C31F-C44E-B725-04E51DB7E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B6AA5-0335-394E-954B-4DA631A6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A124-7BF8-104E-87DB-F77698BF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7DD6D-5BF7-6D40-937E-ABCD47B9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0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363A-B558-F04D-A3BA-692D0301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D0D00-C336-9549-B99D-B66F65FD5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66F93-7438-B84E-AC56-5EFA93FDC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F8DCA-13EE-7048-8A63-C6B11A5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05B3-D254-354B-9527-6EB7278C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B8C3-96BB-C540-A8F9-6A2D24F0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6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0CCF-0D5E-CE49-819C-241E09EE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EAE99-D90D-A54B-84AD-E4FFA5D61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41389-C5B4-F24C-8931-C48A6E99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001FA-AF71-454C-97EF-F423A3A0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B61A7-19C8-2644-86E2-83D2BDC1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79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CE93DB-8760-D943-8FC7-68669C44B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B993E-FF86-1341-8102-F44843E84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124D-9D2A-E140-98CC-DF7D96EA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5E928-49FE-4344-8D0D-596AE0AD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CB454-AC8A-8342-9B37-DBD3A6FB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9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EED69-EA39-4836-81F1-E6649B92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15588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 with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8E809F-C202-472B-8F13-E808541E1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8E809F-C202-472B-8F13-E808541E1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8E01DC-D6B2-454E-895F-16D713C7FA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B9F29-C1EA-4126-80E1-555E1176BD33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023C0-159D-42A3-B879-2D8DEDE799F1}"/>
              </a:ext>
            </a:extLst>
          </p:cNvPr>
          <p:cNvGrpSpPr/>
          <p:nvPr userDrawn="1"/>
        </p:nvGrpSpPr>
        <p:grpSpPr>
          <a:xfrm rot="16200000">
            <a:off x="6053328" y="-2134832"/>
            <a:ext cx="91440" cy="12198096"/>
            <a:chOff x="-1188" y="-3628"/>
            <a:chExt cx="91440" cy="6625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78EB7-7CF3-48A6-A267-B3937CF2418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2F8012-5246-4007-93D3-E9D712FC0BC2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5699-6D17-4500-87BD-6BC31754D934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12795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9483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26920" y="-29041"/>
            <a:ext cx="12193188" cy="4590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195455"/>
            <a:ext cx="5594348" cy="71805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NHLBI COVID-19 Response Efforts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2C941E2-B021-4AD9-9F88-B13D309F7BAF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6" y="3425371"/>
            <a:ext cx="3465859" cy="9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93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F096B-E893-43B2-A07F-FB1329A5B6E6}"/>
              </a:ext>
            </a:extLst>
          </p:cNvPr>
          <p:cNvSpPr/>
          <p:nvPr userDrawn="1"/>
        </p:nvSpPr>
        <p:spPr bwMode="gray">
          <a:xfrm>
            <a:off x="11517330" y="6482993"/>
            <a:ext cx="534257" cy="308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7115A-2D59-4912-8B9F-761C81D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348369"/>
            <a:ext cx="2590800" cy="400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65ED9-15F4-4D08-9E6B-F87E6B66B4CB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79BDE-EB5D-4FD0-BE5F-1CDC71E4EBD6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AF743-7EF7-452B-884C-33E64602E86E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589704-D4BC-4527-BD46-9DC3CAF88CBE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5154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718148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EED69-EA39-4836-81F1-E6649B92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99470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11.xml"/><Relationship Id="rId10" Type="http://schemas.openxmlformats.org/officeDocument/2006/relationships/tags" Target="../tags/tag7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E5FC3A-B4DE-44B6-BE7B-80968DE77792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E5FC3A-B4DE-44B6-BE7B-80968DE77792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5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CE061-0585-D043-BAF9-293E8366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614E4-5933-EC4B-99F8-6716B58CF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38712-3F69-1641-AE73-2174C94E5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2F46-F722-9141-9408-29ECAA308F0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7DB9C-2268-FA43-86E7-F3CC0A252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7B175-A0A3-4342-98A1-2E649933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54E5-9AAA-DC4F-BF9F-7B63316D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hyperlink" Target="https://www.immport.org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3140" y="8728"/>
            <a:ext cx="11360102" cy="137001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ImmPort</a:t>
            </a:r>
            <a:r>
              <a:rPr lang="en-US" sz="2800" dirty="0">
                <a:solidFill>
                  <a:srgbClr val="0000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 – A Public Data Sharing Platform for Immunology Research and Clinical Studies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63146" y="1128498"/>
            <a:ext cx="10374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48991" y="1467789"/>
            <a:ext cx="8529179" cy="4597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None/>
            </a:pPr>
            <a:r>
              <a:rPr lang="en-US" b="1" i="0" u="none" strike="noStrike" dirty="0">
                <a:effectLst/>
              </a:rPr>
              <a:t>To provide curated data, reference data sets, and tools for collaboration and analysis </a:t>
            </a:r>
            <a:r>
              <a:rPr lang="en-US" b="1" dirty="0"/>
              <a:t>from the programs and collaborations of Division of Allergy, Immunology, and Transplantation (DAIT), NIAID 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Arial" panose="020B0604020202020204" pitchFamily="34" charset="0"/>
              <a:buChar char="■"/>
            </a:pPr>
            <a:r>
              <a:rPr lang="en-US" b="1" dirty="0"/>
              <a:t>To archive primary data to support research findings and enable reproductivity for the long term. 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Arial" panose="020B0604020202020204" pitchFamily="34" charset="0"/>
              <a:buChar char="■"/>
            </a:pPr>
            <a:r>
              <a:rPr lang="en-US" b="1" dirty="0"/>
              <a:t>To reuse data to make new discoveries and generate hypotheses. </a:t>
            </a:r>
            <a:endParaRPr lang="en-US" dirty="0"/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B7B880B5-BC88-DD46-BACB-FDAD5549158D}"/>
              </a:ext>
            </a:extLst>
          </p:cNvPr>
          <p:cNvGraphicFramePr>
            <a:graphicFrameLocks/>
          </p:cNvGraphicFramePr>
          <p:nvPr/>
        </p:nvGraphicFramePr>
        <p:xfrm>
          <a:off x="9012086" y="2118304"/>
          <a:ext cx="2830923" cy="315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B5DCC4B-671D-C14A-8235-33F3EA841101}"/>
              </a:ext>
            </a:extLst>
          </p:cNvPr>
          <p:cNvSpPr txBox="1">
            <a:spLocks/>
          </p:cNvSpPr>
          <p:nvPr/>
        </p:nvSpPr>
        <p:spPr>
          <a:xfrm>
            <a:off x="5452287" y="6274205"/>
            <a:ext cx="5893942" cy="542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>
                <a:solidFill>
                  <a:schemeClr val="accent1">
                    <a:lumMod val="75000"/>
                  </a:schemeClr>
                </a:solidFill>
              </a:rPr>
              <a:t>ImmPort: </a:t>
            </a:r>
            <a:r>
              <a:rPr lang="en-US" sz="2000" b="1">
                <a:hlinkClick r:id="rId4"/>
              </a:rPr>
              <a:t>https://www.immport.org/home</a:t>
            </a:r>
            <a:endParaRPr lang="en-US" sz="2000" b="1" u="sng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1E00F-4CC6-4F0E-6C3F-67E87666EB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9"/>
          <a:stretch/>
        </p:blipFill>
        <p:spPr>
          <a:xfrm>
            <a:off x="65563" y="6394032"/>
            <a:ext cx="1397987" cy="419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A23E1F-E97E-2560-DE72-1B08D2D09822}"/>
              </a:ext>
            </a:extLst>
          </p:cNvPr>
          <p:cNvSpPr/>
          <p:nvPr/>
        </p:nvSpPr>
        <p:spPr>
          <a:xfrm>
            <a:off x="9644063" y="3257552"/>
            <a:ext cx="1971675" cy="3571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39784-9F30-E83F-0B0A-6916A6F50351}"/>
              </a:ext>
            </a:extLst>
          </p:cNvPr>
          <p:cNvSpPr/>
          <p:nvPr/>
        </p:nvSpPr>
        <p:spPr>
          <a:xfrm>
            <a:off x="9244013" y="4686300"/>
            <a:ext cx="814387" cy="228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513" y="51914"/>
            <a:ext cx="10682287" cy="137001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A Trustworthy Data Repository for Immunology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63146" y="1128498"/>
            <a:ext cx="10374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30C2B4-8DC6-2C41-8A11-1003FFC89F7E}"/>
              </a:ext>
            </a:extLst>
          </p:cNvPr>
          <p:cNvSpPr txBox="1"/>
          <p:nvPr/>
        </p:nvSpPr>
        <p:spPr>
          <a:xfrm>
            <a:off x="1777559" y="6488668"/>
            <a:ext cx="370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 Data. 2018 Feb 27;5:180015.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10.1038/sdata.2018.15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A0EB32-1CEE-A94E-9DFF-A01CAC37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266" y="1421596"/>
            <a:ext cx="1698589" cy="21538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06CB2A-74D2-5643-8E05-8CA3723804EE}"/>
              </a:ext>
            </a:extLst>
          </p:cNvPr>
          <p:cNvSpPr txBox="1"/>
          <p:nvPr/>
        </p:nvSpPr>
        <p:spPr>
          <a:xfrm>
            <a:off x="6517657" y="1371207"/>
            <a:ext cx="3574609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Data Highlights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Calibri" panose="020F0502020204030204"/>
              </a:rPr>
              <a:t>771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studies shared (173 clinical trials)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Studies using </a:t>
            </a:r>
            <a:r>
              <a:rPr lang="en-US" dirty="0"/>
              <a:t>both human jects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animal models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35+ variety of immuno-assays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51B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7C555-ECD3-E383-30A4-7CCBBB099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9"/>
          <a:stretch/>
        </p:blipFill>
        <p:spPr>
          <a:xfrm>
            <a:off x="65563" y="6394032"/>
            <a:ext cx="1397987" cy="419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1A38FC-4926-6480-77F8-E6465165B5F4}"/>
              </a:ext>
            </a:extLst>
          </p:cNvPr>
          <p:cNvSpPr txBox="1"/>
          <p:nvPr/>
        </p:nvSpPr>
        <p:spPr>
          <a:xfrm>
            <a:off x="6517657" y="3385582"/>
            <a:ext cx="52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Data Reuse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7A548C-AB3F-9A44-DA99-B0B36CCAB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550" y="1265908"/>
            <a:ext cx="4511276" cy="5222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338841-81EB-CE0D-4AD5-EFFE9B1E8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1" y="3792787"/>
            <a:ext cx="3400792" cy="27503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3D5D64-910D-9DB2-D3A8-0237581207CB}"/>
              </a:ext>
            </a:extLst>
          </p:cNvPr>
          <p:cNvSpPr txBox="1"/>
          <p:nvPr/>
        </p:nvSpPr>
        <p:spPr>
          <a:xfrm>
            <a:off x="10310401" y="6449879"/>
            <a:ext cx="1840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immport.org</a:t>
            </a:r>
            <a:endParaRPr lang="en-US" sz="1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66F21C-5E2C-FA5D-0C23-67A4BA2303CC}"/>
              </a:ext>
            </a:extLst>
          </p:cNvPr>
          <p:cNvCxnSpPr/>
          <p:nvPr/>
        </p:nvCxnSpPr>
        <p:spPr>
          <a:xfrm>
            <a:off x="6517657" y="3354864"/>
            <a:ext cx="33655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6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3140" y="8728"/>
            <a:ext cx="11360102" cy="137001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ImmPort</a:t>
            </a:r>
            <a:r>
              <a:rPr lang="en-US" sz="2800" dirty="0">
                <a:solidFill>
                  <a:srgbClr val="0000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 – Challenges and Opportunities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63146" y="1128498"/>
            <a:ext cx="10374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43140" y="1378740"/>
            <a:ext cx="9927636" cy="5165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Arial" panose="020B0604020202020204" pitchFamily="34" charset="0"/>
              <a:buChar char="■"/>
            </a:pPr>
            <a:r>
              <a:rPr lang="en-US" b="1" dirty="0"/>
              <a:t>To Foster a culture where data sharing the norm.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Arial" panose="020B0604020202020204" pitchFamily="34" charset="0"/>
              <a:buChar char="■"/>
            </a:pPr>
            <a:r>
              <a:rPr lang="en-US" b="1" dirty="0">
                <a:ea typeface="ＭＳ Ｐゴシック" charset="0"/>
                <a:cs typeface="Arial" charset="0"/>
              </a:rPr>
              <a:t> Actively participate in the entire data life cycle.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Arial" panose="020B0604020202020204" pitchFamily="34" charset="0"/>
              <a:buChar char="■"/>
            </a:pPr>
            <a:r>
              <a:rPr lang="en-US" b="1" dirty="0">
                <a:ea typeface="ＭＳ Ｐゴシック" charset="0"/>
                <a:cs typeface="Arial" charset="0"/>
              </a:rPr>
              <a:t> Facilitate the implementation of the NIH Data Management and Sharing Policy Implementation.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Arial" panose="020B0604020202020204" pitchFamily="34" charset="0"/>
              <a:buChar char="■"/>
            </a:pPr>
            <a:r>
              <a:rPr lang="en-US" b="1" dirty="0"/>
              <a:t>To maximize the value of data for new discoveries and hypothesis generation. 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Arial" panose="020B0604020202020204" pitchFamily="34" charset="0"/>
              <a:buChar char="■"/>
            </a:pPr>
            <a:r>
              <a:rPr lang="en-US" b="1" dirty="0"/>
              <a:t> </a:t>
            </a:r>
            <a:r>
              <a:rPr lang="en-US" b="1" dirty="0">
                <a:cs typeface="Arial" panose="020B0604020202020204" pitchFamily="34" charset="0"/>
              </a:rPr>
              <a:t>Uphold the FAIR and TRUST Principles.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Arial" panose="020B0604020202020204" pitchFamily="34" charset="0"/>
              <a:buChar char="■"/>
            </a:pPr>
            <a:r>
              <a:rPr lang="en-US" b="1" dirty="0">
                <a:cs typeface="Arial" panose="020B0604020202020204" pitchFamily="34" charset="0"/>
              </a:rPr>
              <a:t> Serve as a versatile A plug-in-play data provider across diverse data ecosystems.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1E00F-4CC6-4F0E-6C3F-67E87666EB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9"/>
          <a:stretch/>
        </p:blipFill>
        <p:spPr>
          <a:xfrm>
            <a:off x="65563" y="6394032"/>
            <a:ext cx="1397987" cy="4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6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N4SEoXjPTbimCfMYyO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PBLZKrlrPQKDp33E2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N4SEoXjPTbimCfMYyO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PBLZKrlrPQKDp33E2bg"/>
</p:tagLst>
</file>

<file path=ppt/theme/theme1.xml><?xml version="1.0" encoding="utf-8"?>
<a:theme xmlns:a="http://schemas.openxmlformats.org/drawingml/2006/main" name="2_Deloitte_US_Onscreen">
  <a:themeElements>
    <a:clrScheme name="Custom 14">
      <a:dk1>
        <a:srgbClr val="000000"/>
      </a:dk1>
      <a:lt1>
        <a:srgbClr val="FFFFFF"/>
      </a:lt1>
      <a:dk2>
        <a:srgbClr val="20558A"/>
      </a:dk2>
      <a:lt2>
        <a:srgbClr val="F4F4F4"/>
      </a:lt2>
      <a:accent1>
        <a:srgbClr val="178381"/>
      </a:accent1>
      <a:accent2>
        <a:srgbClr val="6991AC"/>
      </a:accent2>
      <a:accent3>
        <a:srgbClr val="E6B174"/>
      </a:accent3>
      <a:accent4>
        <a:srgbClr val="C3D8DF"/>
      </a:accent4>
      <a:accent5>
        <a:srgbClr val="616265"/>
      </a:accent5>
      <a:accent6>
        <a:srgbClr val="E57200"/>
      </a:accent6>
      <a:hlink>
        <a:srgbClr val="0079D2"/>
      </a:hlink>
      <a:folHlink>
        <a:srgbClr val="80008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5" id="{21219445-7334-4AA3-9246-0115222D80DA}" vid="{F469ED6C-1D06-4A16-8A79-F12014AA15C8}"/>
    </a:ext>
  </a:extLst>
</a:theme>
</file>

<file path=ppt/theme/theme2.xml><?xml version="1.0" encoding="utf-8"?>
<a:theme xmlns:a="http://schemas.openxmlformats.org/drawingml/2006/main" name="3_Deloitte_US_Onscreen">
  <a:themeElements>
    <a:clrScheme name="Custom 14">
      <a:dk1>
        <a:srgbClr val="000000"/>
      </a:dk1>
      <a:lt1>
        <a:srgbClr val="FFFFFF"/>
      </a:lt1>
      <a:dk2>
        <a:srgbClr val="20558A"/>
      </a:dk2>
      <a:lt2>
        <a:srgbClr val="F4F4F4"/>
      </a:lt2>
      <a:accent1>
        <a:srgbClr val="178381"/>
      </a:accent1>
      <a:accent2>
        <a:srgbClr val="6991AC"/>
      </a:accent2>
      <a:accent3>
        <a:srgbClr val="E6B174"/>
      </a:accent3>
      <a:accent4>
        <a:srgbClr val="C3D8DF"/>
      </a:accent4>
      <a:accent5>
        <a:srgbClr val="616265"/>
      </a:accent5>
      <a:accent6>
        <a:srgbClr val="E57200"/>
      </a:accent6>
      <a:hlink>
        <a:srgbClr val="0079D2"/>
      </a:hlink>
      <a:folHlink>
        <a:srgbClr val="80008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5" id="{21219445-7334-4AA3-9246-0115222D80DA}" vid="{F469ED6C-1D06-4A16-8A79-F12014AA15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559E1B0E4BB8498EB525461DDF4905" ma:contentTypeVersion="9" ma:contentTypeDescription="Create a new document." ma:contentTypeScope="" ma:versionID="dce510a8c870a67ed4009c387e248e29">
  <xsd:schema xmlns:xsd="http://www.w3.org/2001/XMLSchema" xmlns:xs="http://www.w3.org/2001/XMLSchema" xmlns:p="http://schemas.microsoft.com/office/2006/metadata/properties" xmlns:ns2="6b8669b0-6574-4d07-86da-697da7026110" xmlns:ns3="8e46f0e9-fe00-406f-ac91-4fe5157d77a6" targetNamespace="http://schemas.microsoft.com/office/2006/metadata/properties" ma:root="true" ma:fieldsID="8086c16b47d977b02eb338e60a615efb" ns2:_="" ns3:_="">
    <xsd:import namespace="6b8669b0-6574-4d07-86da-697da7026110"/>
    <xsd:import namespace="8e46f0e9-fe00-406f-ac91-4fe5157d7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669b0-6574-4d07-86da-697da7026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6f0e9-fe00-406f-ac91-4fe5157d7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029F6-AA7A-4753-9AE2-C8F5EECF7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FD732-E855-4061-99D3-5F25B0E5A1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2D7548-3362-4BF6-B673-DEBF4F88F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669b0-6574-4d07-86da-697da7026110"/>
    <ds:schemaRef ds:uri="8e46f0e9-fe00-406f-ac91-4fe5157d77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222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Open Sans</vt:lpstr>
      <vt:lpstr>Open Sans Light</vt:lpstr>
      <vt:lpstr>Open Sans Semibold</vt:lpstr>
      <vt:lpstr>Verdana</vt:lpstr>
      <vt:lpstr>Wingdings</vt:lpstr>
      <vt:lpstr>Wingdings 2</vt:lpstr>
      <vt:lpstr>2_Deloitte_US_Onscreen</vt:lpstr>
      <vt:lpstr>3_Deloitte_US_Onscreen</vt:lpstr>
      <vt:lpstr>Office Theme</vt:lpstr>
      <vt:lpstr>think-cell Slide</vt:lpstr>
      <vt:lpstr>ImmPort – A Public Data Sharing Platform for Immunology Research and Clinical Studies</vt:lpstr>
      <vt:lpstr>A Trustworthy Data Repository for Immunology</vt:lpstr>
      <vt:lpstr>ImmPort – Challenges and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Francis, Jesse (NIH/NHLBI) [C]</dc:creator>
  <cp:lastModifiedBy>Rodriguez, Rebecca (NIH/NIDDK) [E]</cp:lastModifiedBy>
  <cp:revision>22</cp:revision>
  <dcterms:created xsi:type="dcterms:W3CDTF">2020-06-17T20:42:51Z</dcterms:created>
  <dcterms:modified xsi:type="dcterms:W3CDTF">2023-09-15T19:35:03Z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0x01010009559E1B0E4BB8498EB525461DDF4905</vt:lpwstr>
  </property>
</Properties>
</file>