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257" r:id="rId4"/>
    <p:sldId id="2145706281" r:id="rId5"/>
    <p:sldId id="2145706286" r:id="rId6"/>
    <p:sldId id="350" r:id="rId7"/>
    <p:sldId id="2145706294" r:id="rId8"/>
    <p:sldId id="2145706296" r:id="rId9"/>
    <p:sldId id="2145706295" r:id="rId10"/>
    <p:sldId id="321" r:id="rId11"/>
    <p:sldId id="337" r:id="rId12"/>
    <p:sldId id="2145706298" r:id="rId13"/>
    <p:sldId id="265" r:id="rId14"/>
    <p:sldId id="2145706292" r:id="rId15"/>
    <p:sldId id="3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pos="216" userDrawn="1">
          <p15:clr>
            <a:srgbClr val="A4A3A4"/>
          </p15:clr>
        </p15:guide>
        <p15:guide id="3" orient="horz" pos="3528" userDrawn="1">
          <p15:clr>
            <a:srgbClr val="A4A3A4"/>
          </p15:clr>
        </p15:guide>
        <p15:guide id="4" pos="5112" userDrawn="1">
          <p15:clr>
            <a:srgbClr val="A4A3A4"/>
          </p15:clr>
        </p15:guide>
        <p15:guide id="5" pos="2496" userDrawn="1">
          <p15:clr>
            <a:srgbClr val="A4A3A4"/>
          </p15:clr>
        </p15:guide>
        <p15:guide id="6" pos="7416" userDrawn="1">
          <p15:clr>
            <a:srgbClr val="A4A3A4"/>
          </p15:clr>
        </p15:guide>
        <p15:guide id="7"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4525"/>
    <a:srgbClr val="5F4C73"/>
    <a:srgbClr val="60417E"/>
    <a:srgbClr val="627E92"/>
    <a:srgbClr val="1C7B96"/>
    <a:srgbClr val="E89E21"/>
    <a:srgbClr val="5494AA"/>
    <a:srgbClr val="73AA4F"/>
    <a:srgbClr val="711C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2CB0C-2739-4D06-BBA1-65F210C48D3A}" v="505" dt="2023-09-15T02:41:02.031"/>
    <p1510:client id="{21858639-C2D5-4598-8332-0A69CE6E5ECE}" v="85" dt="2023-09-18T15:15:11.180"/>
    <p1510:client id="{27BEBFC3-D5FD-4C94-8E5E-3549921C0A7C}" v="33" dt="2023-09-16T19:14:40.558"/>
    <p1510:client id="{4100E7F9-047A-49A3-9AB8-2E64B16043E6}" v="11" dt="2023-09-16T01:36:39.298"/>
    <p1510:client id="{598E2474-E0CF-46CE-B00E-58FC9DED5442}" v="8" dt="2023-09-16T19:20:37.099"/>
    <p1510:client id="{7C5C50E8-3324-406A-98B5-C52E0FD7F19F}" v="152" dt="2023-09-17T22:51:07.049"/>
    <p1510:client id="{BAA2CE5D-BB4F-40E6-96F8-8C16639B29C5}" v="4" dt="2023-09-17T23:06:17.769"/>
    <p1510:client id="{BAB8A0FF-84FC-41E7-84BB-59CA21D6C9ED}" v="3" dt="2023-09-17T23:16:29.255"/>
    <p1510:client id="{C15916FD-11ED-436C-BFA2-9CB7DA71D976}" v="1" dt="2023-09-17T18:18:53.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0" autoAdjust="0"/>
    <p:restoredTop sz="96357" autoAdjust="0"/>
  </p:normalViewPr>
  <p:slideViewPr>
    <p:cSldViewPr snapToGrid="0">
      <p:cViewPr varScale="1">
        <p:scale>
          <a:sx n="78" d="100"/>
          <a:sy n="78" d="100"/>
        </p:scale>
        <p:origin x="138" y="246"/>
      </p:cViewPr>
      <p:guideLst>
        <p:guide orient="horz" pos="1056"/>
        <p:guide pos="216"/>
        <p:guide orient="horz" pos="3528"/>
        <p:guide pos="5112"/>
        <p:guide pos="2496"/>
        <p:guide pos="7416"/>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Rodriguez" clId="Web-{7C5C50E8-3324-406A-98B5-C52E0FD7F19F}"/>
    <pc:docChg chg="modSld">
      <pc:chgData name="Rebecca Rodriguez" userId="" providerId="" clId="Web-{7C5C50E8-3324-406A-98B5-C52E0FD7F19F}" dt="2023-09-17T22:51:07.049" v="99" actId="1076"/>
      <pc:docMkLst>
        <pc:docMk/>
      </pc:docMkLst>
      <pc:sldChg chg="addSp modSp">
        <pc:chgData name="Rebecca Rodriguez" userId="" providerId="" clId="Web-{7C5C50E8-3324-406A-98B5-C52E0FD7F19F}" dt="2023-09-17T22:51:07.049" v="99" actId="1076"/>
        <pc:sldMkLst>
          <pc:docMk/>
          <pc:sldMk cId="3779076530" sldId="257"/>
        </pc:sldMkLst>
        <pc:spChg chg="add mod">
          <ac:chgData name="Rebecca Rodriguez" userId="" providerId="" clId="Web-{7C5C50E8-3324-406A-98B5-C52E0FD7F19F}" dt="2023-09-17T22:43:53.835" v="37" actId="1076"/>
          <ac:spMkLst>
            <pc:docMk/>
            <pc:sldMk cId="3779076530" sldId="257"/>
            <ac:spMk id="3" creationId="{D182D31A-0BF5-5803-F836-0B06855E5B21}"/>
          </ac:spMkLst>
        </pc:spChg>
        <pc:spChg chg="add mod">
          <ac:chgData name="Rebecca Rodriguez" userId="" providerId="" clId="Web-{7C5C50E8-3324-406A-98B5-C52E0FD7F19F}" dt="2023-09-17T22:47:58.514" v="85" actId="20577"/>
          <ac:spMkLst>
            <pc:docMk/>
            <pc:sldMk cId="3779076530" sldId="257"/>
            <ac:spMk id="5" creationId="{953DDE06-5C8E-CE64-EACE-91639372F0FF}"/>
          </ac:spMkLst>
        </pc:spChg>
        <pc:spChg chg="add mod">
          <ac:chgData name="Rebecca Rodriguez" userId="" providerId="" clId="Web-{7C5C50E8-3324-406A-98B5-C52E0FD7F19F}" dt="2023-09-17T22:51:07.049" v="99" actId="1076"/>
          <ac:spMkLst>
            <pc:docMk/>
            <pc:sldMk cId="3779076530" sldId="257"/>
            <ac:spMk id="6" creationId="{619B2AB5-4DE4-CC32-BA09-6AB793120C39}"/>
          </ac:spMkLst>
        </pc:spChg>
      </pc:sldChg>
      <pc:sldChg chg="modSp">
        <pc:chgData name="Rebecca Rodriguez" userId="" providerId="" clId="Web-{7C5C50E8-3324-406A-98B5-C52E0FD7F19F}" dt="2023-09-17T22:40:51.895" v="4" actId="20577"/>
        <pc:sldMkLst>
          <pc:docMk/>
          <pc:sldMk cId="2325261238" sldId="346"/>
        </pc:sldMkLst>
        <pc:spChg chg="mod">
          <ac:chgData name="Rebecca Rodriguez" userId="" providerId="" clId="Web-{7C5C50E8-3324-406A-98B5-C52E0FD7F19F}" dt="2023-09-17T22:40:51.895" v="4" actId="20577"/>
          <ac:spMkLst>
            <pc:docMk/>
            <pc:sldMk cId="2325261238" sldId="346"/>
            <ac:spMk id="57" creationId="{02D3AA4D-12E8-7EF0-A8BC-54801D33DD8F}"/>
          </ac:spMkLst>
        </pc:spChg>
      </pc:sldChg>
    </pc:docChg>
  </pc:docChgLst>
  <pc:docChgLst>
    <pc:chgData name="Rebecca Rodriguez" clId="Web-{27BEBFC3-D5FD-4C94-8E5E-3549921C0A7C}"/>
    <pc:docChg chg="modSld">
      <pc:chgData name="Rebecca Rodriguez" userId="" providerId="" clId="Web-{27BEBFC3-D5FD-4C94-8E5E-3549921C0A7C}" dt="2023-09-16T19:14:40.558" v="31" actId="20577"/>
      <pc:docMkLst>
        <pc:docMk/>
      </pc:docMkLst>
      <pc:sldChg chg="modSp">
        <pc:chgData name="Rebecca Rodriguez" userId="" providerId="" clId="Web-{27BEBFC3-D5FD-4C94-8E5E-3549921C0A7C}" dt="2023-09-16T19:14:40.558" v="31" actId="20577"/>
        <pc:sldMkLst>
          <pc:docMk/>
          <pc:sldMk cId="3004380000" sldId="265"/>
        </pc:sldMkLst>
        <pc:spChg chg="mod">
          <ac:chgData name="Rebecca Rodriguez" userId="" providerId="" clId="Web-{27BEBFC3-D5FD-4C94-8E5E-3549921C0A7C}" dt="2023-09-16T19:14:40.558" v="31" actId="20577"/>
          <ac:spMkLst>
            <pc:docMk/>
            <pc:sldMk cId="3004380000" sldId="265"/>
            <ac:spMk id="3" creationId="{5A84B0C0-5C25-A918-55BA-30EC0BF547FC}"/>
          </ac:spMkLst>
        </pc:spChg>
      </pc:sldChg>
      <pc:sldChg chg="modSp">
        <pc:chgData name="Rebecca Rodriguez" userId="" providerId="" clId="Web-{27BEBFC3-D5FD-4C94-8E5E-3549921C0A7C}" dt="2023-09-16T19:04:08.681" v="25" actId="20577"/>
        <pc:sldMkLst>
          <pc:docMk/>
          <pc:sldMk cId="2967008512" sldId="321"/>
        </pc:sldMkLst>
        <pc:spChg chg="mod">
          <ac:chgData name="Rebecca Rodriguez" userId="" providerId="" clId="Web-{27BEBFC3-D5FD-4C94-8E5E-3549921C0A7C}" dt="2023-09-16T19:04:08.681" v="25" actId="20577"/>
          <ac:spMkLst>
            <pc:docMk/>
            <pc:sldMk cId="2967008512" sldId="321"/>
            <ac:spMk id="12" creationId="{285B7E9D-7DB3-F3CD-1039-1DCCEF815ABC}"/>
          </ac:spMkLst>
        </pc:spChg>
      </pc:sldChg>
      <pc:sldChg chg="modSp">
        <pc:chgData name="Rebecca Rodriguez" userId="" providerId="" clId="Web-{27BEBFC3-D5FD-4C94-8E5E-3549921C0A7C}" dt="2023-09-16T19:02:59.898" v="11" actId="20577"/>
        <pc:sldMkLst>
          <pc:docMk/>
          <pc:sldMk cId="1715489066" sldId="2145706281"/>
        </pc:sldMkLst>
        <pc:spChg chg="mod">
          <ac:chgData name="Rebecca Rodriguez" userId="" providerId="" clId="Web-{27BEBFC3-D5FD-4C94-8E5E-3549921C0A7C}" dt="2023-09-16T19:02:59.898" v="11" actId="20577"/>
          <ac:spMkLst>
            <pc:docMk/>
            <pc:sldMk cId="1715489066" sldId="2145706281"/>
            <ac:spMk id="13" creationId="{F643613E-842D-52F2-2222-C5FB3029A008}"/>
          </ac:spMkLst>
        </pc:spChg>
      </pc:sldChg>
      <pc:sldChg chg="modSp">
        <pc:chgData name="Rebecca Rodriguez" userId="" providerId="" clId="Web-{27BEBFC3-D5FD-4C94-8E5E-3549921C0A7C}" dt="2023-09-16T19:04:57.573" v="26" actId="1076"/>
        <pc:sldMkLst>
          <pc:docMk/>
          <pc:sldMk cId="900941032" sldId="2145706298"/>
        </pc:sldMkLst>
        <pc:grpChg chg="mod">
          <ac:chgData name="Rebecca Rodriguez" userId="" providerId="" clId="Web-{27BEBFC3-D5FD-4C94-8E5E-3549921C0A7C}" dt="2023-09-16T19:04:57.573" v="26" actId="1076"/>
          <ac:grpSpMkLst>
            <pc:docMk/>
            <pc:sldMk cId="900941032" sldId="2145706298"/>
            <ac:grpSpMk id="6" creationId="{6D426EA3-2A58-02C8-715C-378B061E94B6}"/>
          </ac:grpSpMkLst>
        </pc:grpChg>
      </pc:sldChg>
    </pc:docChg>
  </pc:docChgLst>
  <pc:docChgLst>
    <pc:chgData name="Rebecca Rodriguez" clId="Web-{C15916FD-11ED-436C-BFA2-9CB7DA71D976}"/>
    <pc:docChg chg="sldOrd">
      <pc:chgData name="Rebecca Rodriguez" userId="" providerId="" clId="Web-{C15916FD-11ED-436C-BFA2-9CB7DA71D976}" dt="2023-09-17T18:18:53.627" v="0"/>
      <pc:docMkLst>
        <pc:docMk/>
      </pc:docMkLst>
      <pc:sldChg chg="ord">
        <pc:chgData name="Rebecca Rodriguez" userId="" providerId="" clId="Web-{C15916FD-11ED-436C-BFA2-9CB7DA71D976}" dt="2023-09-17T18:18:53.627" v="0"/>
        <pc:sldMkLst>
          <pc:docMk/>
          <pc:sldMk cId="3847544427" sldId="350"/>
        </pc:sldMkLst>
      </pc:sldChg>
    </pc:docChg>
  </pc:docChgLst>
  <pc:docChgLst>
    <pc:chgData name="Rebecca Rodriguez" clId="Web-{598E2474-E0CF-46CE-B00E-58FC9DED5442}"/>
    <pc:docChg chg="modSld">
      <pc:chgData name="Rebecca Rodriguez" userId="" providerId="" clId="Web-{598E2474-E0CF-46CE-B00E-58FC9DED5442}" dt="2023-09-16T19:20:34.880" v="6" actId="20577"/>
      <pc:docMkLst>
        <pc:docMk/>
      </pc:docMkLst>
      <pc:sldChg chg="modSp">
        <pc:chgData name="Rebecca Rodriguez" userId="" providerId="" clId="Web-{598E2474-E0CF-46CE-B00E-58FC9DED5442}" dt="2023-09-16T19:20:34.880" v="6" actId="20577"/>
        <pc:sldMkLst>
          <pc:docMk/>
          <pc:sldMk cId="1715489066" sldId="2145706281"/>
        </pc:sldMkLst>
        <pc:spChg chg="mod">
          <ac:chgData name="Rebecca Rodriguez" userId="" providerId="" clId="Web-{598E2474-E0CF-46CE-B00E-58FC9DED5442}" dt="2023-09-16T19:20:34.880" v="6" actId="20577"/>
          <ac:spMkLst>
            <pc:docMk/>
            <pc:sldMk cId="1715489066" sldId="2145706281"/>
            <ac:spMk id="13" creationId="{F643613E-842D-52F2-2222-C5FB3029A008}"/>
          </ac:spMkLst>
        </pc:spChg>
      </pc:sldChg>
    </pc:docChg>
  </pc:docChgLst>
  <pc:docChgLst>
    <pc:chgData name="Rodriguez, Rebecca (NIH/NIDDK) [E]" userId="5df5489d-b199-49c4-a545-b578603f55b4" providerId="ADAL" clId="{4100E7F9-047A-49A3-9AB8-2E64B16043E6}"/>
    <pc:docChg chg="undo custSel addSld delSld modSld">
      <pc:chgData name="Rodriguez, Rebecca (NIH/NIDDK) [E]" userId="5df5489d-b199-49c4-a545-b578603f55b4" providerId="ADAL" clId="{4100E7F9-047A-49A3-9AB8-2E64B16043E6}" dt="2023-09-16T01:36:39.297" v="23"/>
      <pc:docMkLst>
        <pc:docMk/>
      </pc:docMkLst>
      <pc:sldChg chg="modSp mod">
        <pc:chgData name="Rodriguez, Rebecca (NIH/NIDDK) [E]" userId="5df5489d-b199-49c4-a545-b578603f55b4" providerId="ADAL" clId="{4100E7F9-047A-49A3-9AB8-2E64B16043E6}" dt="2023-09-16T01:36:10.249" v="22" actId="1076"/>
        <pc:sldMkLst>
          <pc:docMk/>
          <pc:sldMk cId="2967008512" sldId="321"/>
        </pc:sldMkLst>
        <pc:spChg chg="mod">
          <ac:chgData name="Rodriguez, Rebecca (NIH/NIDDK) [E]" userId="5df5489d-b199-49c4-a545-b578603f55b4" providerId="ADAL" clId="{4100E7F9-047A-49A3-9AB8-2E64B16043E6}" dt="2023-09-16T01:36:10.249" v="22" actId="1076"/>
          <ac:spMkLst>
            <pc:docMk/>
            <pc:sldMk cId="2967008512" sldId="321"/>
            <ac:spMk id="13" creationId="{41F1A499-BA08-AB9A-E203-2525EAC6BF69}"/>
          </ac:spMkLst>
        </pc:spChg>
      </pc:sldChg>
      <pc:sldChg chg="modSp mod">
        <pc:chgData name="Rodriguez, Rebecca (NIH/NIDDK) [E]" userId="5df5489d-b199-49c4-a545-b578603f55b4" providerId="ADAL" clId="{4100E7F9-047A-49A3-9AB8-2E64B16043E6}" dt="2023-09-16T01:26:41.939" v="19" actId="1076"/>
        <pc:sldMkLst>
          <pc:docMk/>
          <pc:sldMk cId="3847544427" sldId="350"/>
        </pc:sldMkLst>
        <pc:spChg chg="mod">
          <ac:chgData name="Rodriguez, Rebecca (NIH/NIDDK) [E]" userId="5df5489d-b199-49c4-a545-b578603f55b4" providerId="ADAL" clId="{4100E7F9-047A-49A3-9AB8-2E64B16043E6}" dt="2023-09-16T01:26:34.586" v="18" actId="255"/>
          <ac:spMkLst>
            <pc:docMk/>
            <pc:sldMk cId="3847544427" sldId="350"/>
            <ac:spMk id="52" creationId="{8E2548E0-DA1E-24B3-7F3D-B392B26199D1}"/>
          </ac:spMkLst>
        </pc:spChg>
        <pc:spChg chg="mod">
          <ac:chgData name="Rodriguez, Rebecca (NIH/NIDDK) [E]" userId="5df5489d-b199-49c4-a545-b578603f55b4" providerId="ADAL" clId="{4100E7F9-047A-49A3-9AB8-2E64B16043E6}" dt="2023-09-16T01:26:41.939" v="19" actId="1076"/>
          <ac:spMkLst>
            <pc:docMk/>
            <pc:sldMk cId="3847544427" sldId="350"/>
            <ac:spMk id="2096" creationId="{2CD4127D-3FB1-4D1F-A2F4-2ADA840166E8}"/>
          </ac:spMkLst>
        </pc:spChg>
        <pc:graphicFrameChg chg="mod">
          <ac:chgData name="Rodriguez, Rebecca (NIH/NIDDK) [E]" userId="5df5489d-b199-49c4-a545-b578603f55b4" providerId="ADAL" clId="{4100E7F9-047A-49A3-9AB8-2E64B16043E6}" dt="2023-09-16T01:18:54.735" v="8" actId="1076"/>
          <ac:graphicFrameMkLst>
            <pc:docMk/>
            <pc:sldMk cId="3847544427" sldId="350"/>
            <ac:graphicFrameMk id="2097" creationId="{C1D0A1A0-F80C-78CC-95A4-07461AABA0A3}"/>
          </ac:graphicFrameMkLst>
        </pc:graphicFrameChg>
      </pc:sldChg>
      <pc:sldChg chg="modSp mod modAnim">
        <pc:chgData name="Rodriguez, Rebecca (NIH/NIDDK) [E]" userId="5df5489d-b199-49c4-a545-b578603f55b4" providerId="ADAL" clId="{4100E7F9-047A-49A3-9AB8-2E64B16043E6}" dt="2023-09-16T01:24:04.893" v="14"/>
        <pc:sldMkLst>
          <pc:docMk/>
          <pc:sldMk cId="2697720148" sldId="2145706294"/>
        </pc:sldMkLst>
        <pc:spChg chg="mod">
          <ac:chgData name="Rodriguez, Rebecca (NIH/NIDDK) [E]" userId="5df5489d-b199-49c4-a545-b578603f55b4" providerId="ADAL" clId="{4100E7F9-047A-49A3-9AB8-2E64B16043E6}" dt="2023-09-16T01:19:25.754" v="10" actId="403"/>
          <ac:spMkLst>
            <pc:docMk/>
            <pc:sldMk cId="2697720148" sldId="2145706294"/>
            <ac:spMk id="25" creationId="{61683F4B-66CE-C21F-24D5-4EB04CB681B8}"/>
          </ac:spMkLst>
        </pc:spChg>
      </pc:sldChg>
      <pc:sldChg chg="modAnim">
        <pc:chgData name="Rodriguez, Rebecca (NIH/NIDDK) [E]" userId="5df5489d-b199-49c4-a545-b578603f55b4" providerId="ADAL" clId="{4100E7F9-047A-49A3-9AB8-2E64B16043E6}" dt="2023-09-16T01:36:39.297" v="23"/>
        <pc:sldMkLst>
          <pc:docMk/>
          <pc:sldMk cId="3307781620" sldId="2145706295"/>
        </pc:sldMkLst>
      </pc:sldChg>
      <pc:sldChg chg="modAnim">
        <pc:chgData name="Rodriguez, Rebecca (NIH/NIDDK) [E]" userId="5df5489d-b199-49c4-a545-b578603f55b4" providerId="ADAL" clId="{4100E7F9-047A-49A3-9AB8-2E64B16043E6}" dt="2023-09-16T01:22:42.768" v="11"/>
        <pc:sldMkLst>
          <pc:docMk/>
          <pc:sldMk cId="3452289651" sldId="2145706296"/>
        </pc:sldMkLst>
      </pc:sldChg>
      <pc:sldChg chg="new del">
        <pc:chgData name="Rodriguez, Rebecca (NIH/NIDDK) [E]" userId="5df5489d-b199-49c4-a545-b578603f55b4" providerId="ADAL" clId="{4100E7F9-047A-49A3-9AB8-2E64B16043E6}" dt="2023-09-16T01:26:59.752" v="21" actId="680"/>
        <pc:sldMkLst>
          <pc:docMk/>
          <pc:sldMk cId="1760125039" sldId="2145706299"/>
        </pc:sldMkLst>
      </pc:sldChg>
    </pc:docChg>
  </pc:docChgLst>
  <pc:docChgLst>
    <pc:chgData name="Rebecca Rodriguez" clId="Web-{BAA2CE5D-BB4F-40E6-96F8-8C16639B29C5}"/>
    <pc:docChg chg="modSld">
      <pc:chgData name="Rebecca Rodriguez" userId="" providerId="" clId="Web-{BAA2CE5D-BB4F-40E6-96F8-8C16639B29C5}" dt="2023-09-17T23:06:17.769" v="1" actId="20577"/>
      <pc:docMkLst>
        <pc:docMk/>
      </pc:docMkLst>
      <pc:sldChg chg="modSp">
        <pc:chgData name="Rebecca Rodriguez" userId="" providerId="" clId="Web-{BAA2CE5D-BB4F-40E6-96F8-8C16639B29C5}" dt="2023-09-17T23:06:17.769" v="1" actId="20577"/>
        <pc:sldMkLst>
          <pc:docMk/>
          <pc:sldMk cId="3779076530" sldId="257"/>
        </pc:sldMkLst>
        <pc:spChg chg="mod">
          <ac:chgData name="Rebecca Rodriguez" userId="" providerId="" clId="Web-{BAA2CE5D-BB4F-40E6-96F8-8C16639B29C5}" dt="2023-09-17T23:06:17.769" v="1" actId="20577"/>
          <ac:spMkLst>
            <pc:docMk/>
            <pc:sldMk cId="3779076530" sldId="257"/>
            <ac:spMk id="3" creationId="{D182D31A-0BF5-5803-F836-0B06855E5B21}"/>
          </ac:spMkLst>
        </pc:spChg>
      </pc:sldChg>
    </pc:docChg>
  </pc:docChgLst>
  <pc:docChgLst>
    <pc:chgData name="Rebecca Rodriguez" clId="Web-{21858639-C2D5-4598-8332-0A69CE6E5ECE}"/>
    <pc:docChg chg="modSld">
      <pc:chgData name="Rebecca Rodriguez" userId="" providerId="" clId="Web-{21858639-C2D5-4598-8332-0A69CE6E5ECE}" dt="2023-09-18T15:15:11.180" v="84" actId="20577"/>
      <pc:docMkLst>
        <pc:docMk/>
      </pc:docMkLst>
      <pc:sldChg chg="modSp">
        <pc:chgData name="Rebecca Rodriguez" userId="" providerId="" clId="Web-{21858639-C2D5-4598-8332-0A69CE6E5ECE}" dt="2023-09-18T15:15:11.180" v="84" actId="20577"/>
        <pc:sldMkLst>
          <pc:docMk/>
          <pc:sldMk cId="900941032" sldId="2145706298"/>
        </pc:sldMkLst>
        <pc:spChg chg="mod">
          <ac:chgData name="Rebecca Rodriguez" userId="" providerId="" clId="Web-{21858639-C2D5-4598-8332-0A69CE6E5ECE}" dt="2023-09-18T15:15:11.180" v="84" actId="20577"/>
          <ac:spMkLst>
            <pc:docMk/>
            <pc:sldMk cId="900941032" sldId="2145706298"/>
            <ac:spMk id="10" creationId="{A70CFF86-3A87-0757-80E5-88C0D44818B3}"/>
          </ac:spMkLst>
        </pc:spChg>
      </pc:sldChg>
    </pc:docChg>
  </pc:docChgLst>
  <pc:docChgLst>
    <pc:chgData name="Rebecca Rodriguez" clId="Web-{BAB8A0FF-84FC-41E7-84BB-59CA21D6C9ED}"/>
    <pc:docChg chg="modSld">
      <pc:chgData name="Rebecca Rodriguez" userId="" providerId="" clId="Web-{BAB8A0FF-84FC-41E7-84BB-59CA21D6C9ED}" dt="2023-09-17T23:16:29.255" v="2" actId="20577"/>
      <pc:docMkLst>
        <pc:docMk/>
      </pc:docMkLst>
      <pc:sldChg chg="modSp">
        <pc:chgData name="Rebecca Rodriguez" userId="" providerId="" clId="Web-{BAB8A0FF-84FC-41E7-84BB-59CA21D6C9ED}" dt="2023-09-17T23:16:29.255" v="2" actId="20577"/>
        <pc:sldMkLst>
          <pc:docMk/>
          <pc:sldMk cId="718740929" sldId="2145706292"/>
        </pc:sldMkLst>
        <pc:spChg chg="mod">
          <ac:chgData name="Rebecca Rodriguez" userId="" providerId="" clId="Web-{BAB8A0FF-84FC-41E7-84BB-59CA21D6C9ED}" dt="2023-09-17T23:16:29.255" v="2" actId="20577"/>
          <ac:spMkLst>
            <pc:docMk/>
            <pc:sldMk cId="718740929" sldId="2145706292"/>
            <ac:spMk id="12" creationId="{384A6018-1D0F-4A0C-765A-B38BF195D200}"/>
          </ac:spMkLst>
        </pc:sp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[studies_data_09-01-2023_12-46-27.xlsx]Sheet7!PivotTable24</c:name>
    <c:fmtId val="4"/>
  </c:pivotSource>
  <c:chart>
    <c:autoTitleDeleted val="0"/>
    <c:pivotFmts>
      <c:pivotFmt>
        <c:idx val="0"/>
        <c:spPr>
          <a:solidFill>
            <a:schemeClr val="accent5">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5">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Sheet7!$B$3:$B$4</c:f>
              <c:strCache>
                <c:ptCount val="1"/>
                <c:pt idx="0">
                  <c:v>DDN</c:v>
                </c:pt>
              </c:strCache>
            </c:strRef>
          </c:tx>
          <c:spPr>
            <a:solidFill>
              <a:srgbClr val="AFCD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Sheet7!$A$5:$A$11</c:f>
              <c:multiLvlStrCache>
                <c:ptCount val="4"/>
                <c:lvl>
                  <c:pt idx="0">
                    <c:v>Data and Specimen</c:v>
                  </c:pt>
                  <c:pt idx="1">
                    <c:v>Data </c:v>
                  </c:pt>
                  <c:pt idx="2">
                    <c:v>Data and Specimen</c:v>
                  </c:pt>
                  <c:pt idx="3">
                    <c:v>Data </c:v>
                  </c:pt>
                </c:lvl>
                <c:lvl>
                  <c:pt idx="0">
                    <c:v>Interventional</c:v>
                  </c:pt>
                  <c:pt idx="2">
                    <c:v>Observational</c:v>
                  </c:pt>
                </c:lvl>
              </c:multiLvlStrCache>
            </c:multiLvlStrRef>
          </c:cat>
          <c:val>
            <c:numRef>
              <c:f>Sheet7!$B$5:$B$11</c:f>
              <c:numCache>
                <c:formatCode>General</c:formatCode>
                <c:ptCount val="4"/>
                <c:pt idx="0">
                  <c:v>16</c:v>
                </c:pt>
                <c:pt idx="1">
                  <c:v>7</c:v>
                </c:pt>
                <c:pt idx="2">
                  <c:v>15</c:v>
                </c:pt>
                <c:pt idx="3">
                  <c:v>13</c:v>
                </c:pt>
              </c:numCache>
            </c:numRef>
          </c:val>
          <c:extLst>
            <c:ext xmlns:c16="http://schemas.microsoft.com/office/drawing/2014/chart" uri="{C3380CC4-5D6E-409C-BE32-E72D297353CC}">
              <c16:uniqueId val="{00000000-424B-4F19-BB34-C10977056497}"/>
            </c:ext>
          </c:extLst>
        </c:ser>
        <c:ser>
          <c:idx val="1"/>
          <c:order val="1"/>
          <c:tx>
            <c:strRef>
              <c:f>Sheet7!$C$3:$C$4</c:f>
              <c:strCache>
                <c:ptCount val="1"/>
                <c:pt idx="0">
                  <c:v>DEM</c:v>
                </c:pt>
              </c:strCache>
            </c:strRef>
          </c:tx>
          <c:spPr>
            <a:solidFill>
              <a:srgbClr val="B8CA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Sheet7!$A$5:$A$11</c:f>
              <c:multiLvlStrCache>
                <c:ptCount val="4"/>
                <c:lvl>
                  <c:pt idx="0">
                    <c:v>Data and Specimen</c:v>
                  </c:pt>
                  <c:pt idx="1">
                    <c:v>Data </c:v>
                  </c:pt>
                  <c:pt idx="2">
                    <c:v>Data and Specimen</c:v>
                  </c:pt>
                  <c:pt idx="3">
                    <c:v>Data </c:v>
                  </c:pt>
                </c:lvl>
                <c:lvl>
                  <c:pt idx="0">
                    <c:v>Interventional</c:v>
                  </c:pt>
                  <c:pt idx="2">
                    <c:v>Observational</c:v>
                  </c:pt>
                </c:lvl>
              </c:multiLvlStrCache>
            </c:multiLvlStrRef>
          </c:cat>
          <c:val>
            <c:numRef>
              <c:f>Sheet7!$C$5:$C$11</c:f>
              <c:numCache>
                <c:formatCode>General</c:formatCode>
                <c:ptCount val="4"/>
                <c:pt idx="0">
                  <c:v>19</c:v>
                </c:pt>
                <c:pt idx="1">
                  <c:v>14</c:v>
                </c:pt>
                <c:pt idx="2">
                  <c:v>8</c:v>
                </c:pt>
                <c:pt idx="3">
                  <c:v>4</c:v>
                </c:pt>
              </c:numCache>
            </c:numRef>
          </c:val>
          <c:extLst>
            <c:ext xmlns:c16="http://schemas.microsoft.com/office/drawing/2014/chart" uri="{C3380CC4-5D6E-409C-BE32-E72D297353CC}">
              <c16:uniqueId val="{00000001-424B-4F19-BB34-C10977056497}"/>
            </c:ext>
          </c:extLst>
        </c:ser>
        <c:ser>
          <c:idx val="2"/>
          <c:order val="2"/>
          <c:tx>
            <c:strRef>
              <c:f>Sheet7!$D$3:$D$4</c:f>
              <c:strCache>
                <c:ptCount val="1"/>
                <c:pt idx="0">
                  <c:v>KUH</c:v>
                </c:pt>
              </c:strCache>
            </c:strRef>
          </c:tx>
          <c:spPr>
            <a:solidFill>
              <a:srgbClr val="FFD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Sheet7!$A$5:$A$11</c:f>
              <c:multiLvlStrCache>
                <c:ptCount val="4"/>
                <c:lvl>
                  <c:pt idx="0">
                    <c:v>Data and Specimen</c:v>
                  </c:pt>
                  <c:pt idx="1">
                    <c:v>Data </c:v>
                  </c:pt>
                  <c:pt idx="2">
                    <c:v>Data and Specimen</c:v>
                  </c:pt>
                  <c:pt idx="3">
                    <c:v>Data </c:v>
                  </c:pt>
                </c:lvl>
                <c:lvl>
                  <c:pt idx="0">
                    <c:v>Interventional</c:v>
                  </c:pt>
                  <c:pt idx="2">
                    <c:v>Observational</c:v>
                  </c:pt>
                </c:lvl>
              </c:multiLvlStrCache>
            </c:multiLvlStrRef>
          </c:cat>
          <c:val>
            <c:numRef>
              <c:f>Sheet7!$D$5:$D$11</c:f>
              <c:numCache>
                <c:formatCode>General</c:formatCode>
                <c:ptCount val="4"/>
                <c:pt idx="0">
                  <c:v>22</c:v>
                </c:pt>
                <c:pt idx="1">
                  <c:v>12</c:v>
                </c:pt>
                <c:pt idx="2">
                  <c:v>23</c:v>
                </c:pt>
                <c:pt idx="3">
                  <c:v>6</c:v>
                </c:pt>
              </c:numCache>
            </c:numRef>
          </c:val>
          <c:extLst>
            <c:ext xmlns:c16="http://schemas.microsoft.com/office/drawing/2014/chart" uri="{C3380CC4-5D6E-409C-BE32-E72D297353CC}">
              <c16:uniqueId val="{00000002-424B-4F19-BB34-C10977056497}"/>
            </c:ext>
          </c:extLst>
        </c:ser>
        <c:dLbls>
          <c:showLegendKey val="0"/>
          <c:showVal val="0"/>
          <c:showCatName val="0"/>
          <c:showSerName val="0"/>
          <c:showPercent val="0"/>
          <c:showBubbleSize val="0"/>
        </c:dLbls>
        <c:gapWidth val="150"/>
        <c:overlap val="100"/>
        <c:axId val="474076976"/>
        <c:axId val="474076616"/>
      </c:barChart>
      <c:catAx>
        <c:axId val="47407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74076616"/>
        <c:crosses val="autoZero"/>
        <c:auto val="1"/>
        <c:lblAlgn val="ctr"/>
        <c:lblOffset val="100"/>
        <c:noMultiLvlLbl val="0"/>
      </c:catAx>
      <c:valAx>
        <c:axId val="4740766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7407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7417863352473E-2"/>
          <c:y val="3.410582973748294E-2"/>
          <c:w val="0.9537215217785493"/>
          <c:h val="0.89901451799619614"/>
        </c:manualLayout>
      </c:layout>
      <c:barChart>
        <c:barDir val="col"/>
        <c:grouping val="stacked"/>
        <c:varyColors val="0"/>
        <c:ser>
          <c:idx val="0"/>
          <c:order val="0"/>
          <c:tx>
            <c:strRef>
              <c:f>Sheet6!$U$72</c:f>
              <c:strCache>
                <c:ptCount val="1"/>
                <c:pt idx="0">
                  <c:v>Interventional</c:v>
                </c:pt>
              </c:strCache>
            </c:strRef>
          </c:tx>
          <c:spPr>
            <a:solidFill>
              <a:srgbClr val="627E92"/>
            </a:solidFill>
            <a:ln>
              <a:noFill/>
            </a:ln>
            <a:effectLst/>
          </c:spPr>
          <c:invertIfNegative val="0"/>
          <c:dLbls>
            <c:dLbl>
              <c:idx val="5"/>
              <c:layout>
                <c:manualLayout>
                  <c:x val="-1.1707435429114843E-3"/>
                  <c:y val="-1.358708735638578E-2"/>
                </c:manualLayout>
              </c:layout>
              <c:tx>
                <c:rich>
                  <a:bodyPr/>
                  <a:lstStyle/>
                  <a:p>
                    <a:fld id="{0769B2C6-7078-40AC-AB01-2D2289B3DFDC}" type="VALUE">
                      <a:rPr lang="en-US">
                        <a:solidFill>
                          <a:schemeClr val="tx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18-4255-AFE6-23321464A4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Sheet6!$T$73:$T$96</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Sheet6!$U$73:$U$96</c:f>
              <c:numCache>
                <c:formatCode>General</c:formatCode>
                <c:ptCount val="24"/>
                <c:pt idx="5">
                  <c:v>2</c:v>
                </c:pt>
                <c:pt idx="6">
                  <c:v>7</c:v>
                </c:pt>
                <c:pt idx="7">
                  <c:v>9</c:v>
                </c:pt>
                <c:pt idx="8">
                  <c:v>10</c:v>
                </c:pt>
                <c:pt idx="9">
                  <c:v>12</c:v>
                </c:pt>
                <c:pt idx="10">
                  <c:v>15</c:v>
                </c:pt>
                <c:pt idx="11">
                  <c:v>23</c:v>
                </c:pt>
                <c:pt idx="12">
                  <c:v>30</c:v>
                </c:pt>
                <c:pt idx="13">
                  <c:v>32</c:v>
                </c:pt>
                <c:pt idx="14">
                  <c:v>43</c:v>
                </c:pt>
                <c:pt idx="15">
                  <c:v>53</c:v>
                </c:pt>
                <c:pt idx="16">
                  <c:v>56</c:v>
                </c:pt>
                <c:pt idx="17">
                  <c:v>58</c:v>
                </c:pt>
                <c:pt idx="18">
                  <c:v>58</c:v>
                </c:pt>
                <c:pt idx="19">
                  <c:v>67</c:v>
                </c:pt>
                <c:pt idx="20">
                  <c:v>80</c:v>
                </c:pt>
                <c:pt idx="21">
                  <c:v>84</c:v>
                </c:pt>
                <c:pt idx="22">
                  <c:v>85</c:v>
                </c:pt>
                <c:pt idx="23">
                  <c:v>90</c:v>
                </c:pt>
              </c:numCache>
            </c:numRef>
          </c:val>
          <c:extLst>
            <c:ext xmlns:c16="http://schemas.microsoft.com/office/drawing/2014/chart" uri="{C3380CC4-5D6E-409C-BE32-E72D297353CC}">
              <c16:uniqueId val="{00000000-34F0-421D-9340-FDDE71487C97}"/>
            </c:ext>
          </c:extLst>
        </c:ser>
        <c:ser>
          <c:idx val="1"/>
          <c:order val="1"/>
          <c:tx>
            <c:strRef>
              <c:f>Sheet6!$V$72</c:f>
              <c:strCache>
                <c:ptCount val="1"/>
                <c:pt idx="0">
                  <c:v>Observational</c:v>
                </c:pt>
              </c:strCache>
            </c:strRef>
          </c:tx>
          <c:spPr>
            <a:solidFill>
              <a:srgbClr val="5494AA"/>
            </a:solidFill>
            <a:ln>
              <a:noFill/>
            </a:ln>
            <a:effectLst/>
          </c:spPr>
          <c:invertIfNegative val="0"/>
          <c:dLbls>
            <c:dLbl>
              <c:idx val="5"/>
              <c:layout>
                <c:manualLayout>
                  <c:x val="0"/>
                  <c:y val="-4.3648748317966848E-2"/>
                </c:manualLayout>
              </c:layout>
              <c:tx>
                <c:rich>
                  <a:bodyPr/>
                  <a:lstStyle/>
                  <a:p>
                    <a:fld id="{B30605AD-2717-4419-88F6-969B3473157B}" type="VALUE">
                      <a:rPr lang="en-US">
                        <a:solidFill>
                          <a:schemeClr val="tx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18-4255-AFE6-23321464A435}"/>
                </c:ext>
              </c:extLst>
            </c:dLbl>
            <c:dLbl>
              <c:idx val="6"/>
              <c:tx>
                <c:rich>
                  <a:bodyPr/>
                  <a:lstStyle/>
                  <a:p>
                    <a:fld id="{382B751D-4439-4E6C-8048-ECB4C7FC2F76}" type="VALUE">
                      <a:rPr lang="en-US">
                        <a:solidFill>
                          <a:schemeClr val="tx2"/>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18-4255-AFE6-23321464A435}"/>
                </c:ext>
              </c:extLst>
            </c:dLbl>
            <c:dLbl>
              <c:idx val="7"/>
              <c:tx>
                <c:rich>
                  <a:bodyPr/>
                  <a:lstStyle/>
                  <a:p>
                    <a:fld id="{0CC8C81B-684A-44B1-BE03-9F9C94430A06}" type="VALUE">
                      <a:rPr lang="en-US">
                        <a:solidFill>
                          <a:schemeClr val="tx2"/>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18-4255-AFE6-23321464A4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Sheet6!$T$73:$T$96</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Sheet6!$V$73:$V$96</c:f>
              <c:numCache>
                <c:formatCode>General</c:formatCode>
                <c:ptCount val="24"/>
                <c:pt idx="5">
                  <c:v>3</c:v>
                </c:pt>
                <c:pt idx="6">
                  <c:v>3</c:v>
                </c:pt>
                <c:pt idx="7">
                  <c:v>5</c:v>
                </c:pt>
                <c:pt idx="8">
                  <c:v>6</c:v>
                </c:pt>
                <c:pt idx="9">
                  <c:v>7</c:v>
                </c:pt>
                <c:pt idx="10">
                  <c:v>11</c:v>
                </c:pt>
                <c:pt idx="11">
                  <c:v>13</c:v>
                </c:pt>
                <c:pt idx="12">
                  <c:v>21</c:v>
                </c:pt>
                <c:pt idx="13">
                  <c:v>23</c:v>
                </c:pt>
                <c:pt idx="14">
                  <c:v>31</c:v>
                </c:pt>
                <c:pt idx="15">
                  <c:v>34</c:v>
                </c:pt>
                <c:pt idx="16">
                  <c:v>42</c:v>
                </c:pt>
                <c:pt idx="17">
                  <c:v>44</c:v>
                </c:pt>
                <c:pt idx="18">
                  <c:v>45</c:v>
                </c:pt>
                <c:pt idx="19">
                  <c:v>48</c:v>
                </c:pt>
                <c:pt idx="20">
                  <c:v>55</c:v>
                </c:pt>
                <c:pt idx="21">
                  <c:v>58</c:v>
                </c:pt>
                <c:pt idx="22">
                  <c:v>61</c:v>
                </c:pt>
                <c:pt idx="23">
                  <c:v>69</c:v>
                </c:pt>
              </c:numCache>
            </c:numRef>
          </c:val>
          <c:extLst>
            <c:ext xmlns:c16="http://schemas.microsoft.com/office/drawing/2014/chart" uri="{C3380CC4-5D6E-409C-BE32-E72D297353CC}">
              <c16:uniqueId val="{00000001-34F0-421D-9340-FDDE71487C97}"/>
            </c:ext>
          </c:extLst>
        </c:ser>
        <c:dLbls>
          <c:showLegendKey val="0"/>
          <c:showVal val="0"/>
          <c:showCatName val="0"/>
          <c:showSerName val="0"/>
          <c:showPercent val="0"/>
          <c:showBubbleSize val="0"/>
        </c:dLbls>
        <c:gapWidth val="27"/>
        <c:overlap val="100"/>
        <c:axId val="474034856"/>
        <c:axId val="474035576"/>
      </c:barChart>
      <c:dateAx>
        <c:axId val="474034856"/>
        <c:scaling>
          <c:orientation val="minMax"/>
        </c:scaling>
        <c:delete val="0"/>
        <c:axPos val="b"/>
        <c:numFmt formatCode="yyyy" sourceLinked="0"/>
        <c:majorTickMark val="none"/>
        <c:minorTickMark val="out"/>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74035576"/>
        <c:crosses val="autoZero"/>
        <c:auto val="0"/>
        <c:lblOffset val="100"/>
        <c:baseTimeUnit val="days"/>
      </c:dateAx>
      <c:valAx>
        <c:axId val="4740355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34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'subset-fulfilled pivot'!$BP$4</c:f>
              <c:strCache>
                <c:ptCount val="1"/>
                <c:pt idx="0">
                  <c:v>Cumulative All (Anc.Ext.Data)</c:v>
                </c:pt>
              </c:strCache>
            </c:strRef>
          </c:tx>
          <c:spPr>
            <a:solidFill>
              <a:srgbClr val="627E92"/>
            </a:solidFill>
            <a:ln>
              <a:noFill/>
            </a:ln>
            <a:effectLst/>
          </c:spPr>
          <c:invertIfNegative val="0"/>
          <c:dLbls>
            <c:dLbl>
              <c:idx val="4"/>
              <c:tx>
                <c:rich>
                  <a:bodyPr/>
                  <a:lstStyle/>
                  <a:p>
                    <a:fld id="{E29FB5A9-A8C8-4E7A-B5F4-9DBBA1BBF0F9}" type="VALUE">
                      <a:rPr lang="en-US">
                        <a:solidFill>
                          <a:srgbClr val="627E92"/>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A2-460C-9A60-BB2B33D245FD}"/>
                </c:ext>
              </c:extLst>
            </c:dLbl>
            <c:dLbl>
              <c:idx val="5"/>
              <c:tx>
                <c:rich>
                  <a:bodyPr/>
                  <a:lstStyle/>
                  <a:p>
                    <a:fld id="{8372A01C-0BFB-4472-88A7-852270530566}" type="VALUE">
                      <a:rPr lang="en-US">
                        <a:solidFill>
                          <a:srgbClr val="627E92"/>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A2-460C-9A60-BB2B33D245FD}"/>
                </c:ext>
              </c:extLst>
            </c:dLbl>
            <c:dLbl>
              <c:idx val="6"/>
              <c:tx>
                <c:rich>
                  <a:bodyPr/>
                  <a:lstStyle/>
                  <a:p>
                    <a:fld id="{89A3CE51-9689-4F10-AA71-B5B82C1699DE}" type="VALUE">
                      <a:rPr lang="en-US">
                        <a:solidFill>
                          <a:srgbClr val="627E92"/>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A2-460C-9A60-BB2B33D245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'subset-fulfilled pivot'!$BO$5:$BO$27</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'subset-fulfilled pivot'!$BP$5:$BP$27</c:f>
              <c:numCache>
                <c:formatCode>General</c:formatCode>
                <c:ptCount val="23"/>
                <c:pt idx="4">
                  <c:v>5</c:v>
                </c:pt>
                <c:pt idx="5">
                  <c:v>24</c:v>
                </c:pt>
                <c:pt idx="6">
                  <c:v>61</c:v>
                </c:pt>
                <c:pt idx="7">
                  <c:v>114</c:v>
                </c:pt>
                <c:pt idx="8">
                  <c:v>184</c:v>
                </c:pt>
                <c:pt idx="9">
                  <c:v>254</c:v>
                </c:pt>
                <c:pt idx="10">
                  <c:v>371</c:v>
                </c:pt>
                <c:pt idx="11">
                  <c:v>509</c:v>
                </c:pt>
                <c:pt idx="12">
                  <c:v>703</c:v>
                </c:pt>
                <c:pt idx="13">
                  <c:v>915</c:v>
                </c:pt>
                <c:pt idx="14">
                  <c:v>1107</c:v>
                </c:pt>
                <c:pt idx="15">
                  <c:v>1325</c:v>
                </c:pt>
                <c:pt idx="16">
                  <c:v>1562</c:v>
                </c:pt>
                <c:pt idx="17">
                  <c:v>1763</c:v>
                </c:pt>
                <c:pt idx="18">
                  <c:v>1995</c:v>
                </c:pt>
                <c:pt idx="19">
                  <c:v>2207</c:v>
                </c:pt>
                <c:pt idx="20">
                  <c:v>2382</c:v>
                </c:pt>
                <c:pt idx="21">
                  <c:v>2533</c:v>
                </c:pt>
                <c:pt idx="22">
                  <c:v>2599</c:v>
                </c:pt>
              </c:numCache>
            </c:numRef>
          </c:val>
          <c:extLst>
            <c:ext xmlns:c16="http://schemas.microsoft.com/office/drawing/2014/chart" uri="{C3380CC4-5D6E-409C-BE32-E72D297353CC}">
              <c16:uniqueId val="{00000000-C6A2-460C-9A60-BB2B33D245FD}"/>
            </c:ext>
          </c:extLst>
        </c:ser>
        <c:dLbls>
          <c:showLegendKey val="0"/>
          <c:showVal val="0"/>
          <c:showCatName val="0"/>
          <c:showSerName val="0"/>
          <c:showPercent val="0"/>
          <c:showBubbleSize val="0"/>
        </c:dLbls>
        <c:gapWidth val="18"/>
        <c:overlap val="100"/>
        <c:axId val="892088448"/>
        <c:axId val="892082688"/>
      </c:barChart>
      <c:dateAx>
        <c:axId val="892088448"/>
        <c:scaling>
          <c:orientation val="minMax"/>
        </c:scaling>
        <c:delete val="0"/>
        <c:axPos val="b"/>
        <c:numFmt formatCode="yyyy" sourceLinked="0"/>
        <c:majorTickMark val="none"/>
        <c:minorTickMark val="out"/>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92082688"/>
        <c:crosses val="autoZero"/>
        <c:auto val="0"/>
        <c:lblOffset val="100"/>
        <c:baseTimeUnit val="days"/>
      </c:dateAx>
      <c:valAx>
        <c:axId val="892082688"/>
        <c:scaling>
          <c:orientation val="minMax"/>
        </c:scaling>
        <c:delete val="1"/>
        <c:axPos val="l"/>
        <c:numFmt formatCode="General" sourceLinked="1"/>
        <c:majorTickMark val="none"/>
        <c:minorTickMark val="none"/>
        <c:tickLblPos val="nextTo"/>
        <c:crossAx val="89208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28965066581307"/>
          <c:y val="0.22179999816439103"/>
          <c:w val="0.45602847348108538"/>
          <c:h val="0.67296117381075482"/>
        </c:manualLayout>
      </c:layout>
      <c:pieChart>
        <c:varyColors val="1"/>
        <c:ser>
          <c:idx val="0"/>
          <c:order val="0"/>
          <c:tx>
            <c:strRef>
              <c:f>Sheet3!$AC$28</c:f>
              <c:strCache>
                <c:ptCount val="1"/>
                <c:pt idx="0">
                  <c:v>Percent</c:v>
                </c:pt>
              </c:strCache>
            </c:strRef>
          </c:tx>
          <c:spPr>
            <a:ln>
              <a:noFill/>
            </a:ln>
          </c:spPr>
          <c:dPt>
            <c:idx val="0"/>
            <c:bubble3D val="0"/>
            <c:spPr>
              <a:solidFill>
                <a:srgbClr val="FFC000"/>
              </a:solidFill>
              <a:ln w="19050">
                <a:noFill/>
              </a:ln>
              <a:effectLst/>
            </c:spPr>
            <c:extLst>
              <c:ext xmlns:c16="http://schemas.microsoft.com/office/drawing/2014/chart" uri="{C3380CC4-5D6E-409C-BE32-E72D297353CC}">
                <c16:uniqueId val="{00000001-1A94-47E4-AF07-ADE6A2F5BDDF}"/>
              </c:ext>
            </c:extLst>
          </c:dPt>
          <c:dPt>
            <c:idx val="1"/>
            <c:bubble3D val="0"/>
            <c:spPr>
              <a:solidFill>
                <a:srgbClr val="627E92"/>
              </a:solidFill>
              <a:ln w="19050">
                <a:noFill/>
              </a:ln>
              <a:effectLst/>
            </c:spPr>
            <c:extLst>
              <c:ext xmlns:c16="http://schemas.microsoft.com/office/drawing/2014/chart" uri="{C3380CC4-5D6E-409C-BE32-E72D297353CC}">
                <c16:uniqueId val="{00000003-1A94-47E4-AF07-ADE6A2F5BDDF}"/>
              </c:ext>
            </c:extLst>
          </c:dPt>
          <c:dPt>
            <c:idx val="2"/>
            <c:bubble3D val="0"/>
            <c:spPr>
              <a:solidFill>
                <a:srgbClr val="73AA4F"/>
              </a:solidFill>
              <a:ln w="19050">
                <a:noFill/>
              </a:ln>
              <a:effectLst/>
            </c:spPr>
            <c:extLst>
              <c:ext xmlns:c16="http://schemas.microsoft.com/office/drawing/2014/chart" uri="{C3380CC4-5D6E-409C-BE32-E72D297353CC}">
                <c16:uniqueId val="{00000005-1A94-47E4-AF07-ADE6A2F5BDDF}"/>
              </c:ext>
            </c:extLst>
          </c:dPt>
          <c:dPt>
            <c:idx val="3"/>
            <c:bubble3D val="0"/>
            <c:spPr>
              <a:solidFill>
                <a:srgbClr val="002060"/>
              </a:solidFill>
              <a:ln w="19050">
                <a:noFill/>
              </a:ln>
              <a:effectLst/>
            </c:spPr>
            <c:extLst>
              <c:ext xmlns:c16="http://schemas.microsoft.com/office/drawing/2014/chart" uri="{C3380CC4-5D6E-409C-BE32-E72D297353CC}">
                <c16:uniqueId val="{00000007-1A94-47E4-AF07-ADE6A2F5BDDF}"/>
              </c:ext>
            </c:extLst>
          </c:dPt>
          <c:dPt>
            <c:idx val="4"/>
            <c:bubble3D val="0"/>
            <c:spPr>
              <a:solidFill>
                <a:srgbClr val="B1872D"/>
              </a:solidFill>
              <a:ln w="19050">
                <a:noFill/>
              </a:ln>
              <a:effectLst/>
            </c:spPr>
            <c:extLst>
              <c:ext xmlns:c16="http://schemas.microsoft.com/office/drawing/2014/chart" uri="{C3380CC4-5D6E-409C-BE32-E72D297353CC}">
                <c16:uniqueId val="{00000009-1A94-47E4-AF07-ADE6A2F5BDDF}"/>
              </c:ext>
            </c:extLst>
          </c:dPt>
          <c:dPt>
            <c:idx val="5"/>
            <c:bubble3D val="0"/>
            <c:spPr>
              <a:solidFill>
                <a:srgbClr val="711C46"/>
              </a:solidFill>
              <a:ln w="19050">
                <a:noFill/>
              </a:ln>
              <a:effectLst/>
            </c:spPr>
            <c:extLst>
              <c:ext xmlns:c16="http://schemas.microsoft.com/office/drawing/2014/chart" uri="{C3380CC4-5D6E-409C-BE32-E72D297353CC}">
                <c16:uniqueId val="{0000000B-1A94-47E4-AF07-ADE6A2F5BDDF}"/>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1A94-47E4-AF07-ADE6A2F5BDDF}"/>
              </c:ext>
            </c:extLst>
          </c:dPt>
          <c:dPt>
            <c:idx val="7"/>
            <c:bubble3D val="0"/>
            <c:spPr>
              <a:solidFill>
                <a:srgbClr val="AD4525"/>
              </a:solidFill>
              <a:ln w="19050">
                <a:noFill/>
              </a:ln>
              <a:effectLst/>
            </c:spPr>
            <c:extLst>
              <c:ext xmlns:c16="http://schemas.microsoft.com/office/drawing/2014/chart" uri="{C3380CC4-5D6E-409C-BE32-E72D297353CC}">
                <c16:uniqueId val="{0000000F-1A94-47E4-AF07-ADE6A2F5BDDF}"/>
              </c:ext>
            </c:extLst>
          </c:dPt>
          <c:dLbls>
            <c:dLbl>
              <c:idx val="0"/>
              <c:layout>
                <c:manualLayout>
                  <c:x val="-1.2835307128074609E-2"/>
                  <c:y val="-6.97593703598353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A94-47E4-AF07-ADE6A2F5BDDF}"/>
                </c:ext>
              </c:extLst>
            </c:dLbl>
            <c:dLbl>
              <c:idx val="2"/>
              <c:layout>
                <c:manualLayout>
                  <c:x val="-3.4839117429883736E-2"/>
                  <c:y val="-2.06457151953403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A94-47E4-AF07-ADE6A2F5BDDF}"/>
                </c:ext>
              </c:extLst>
            </c:dLbl>
            <c:dLbl>
              <c:idx val="3"/>
              <c:layout>
                <c:manualLayout>
                  <c:x val="-4.0977919257804758E-2"/>
                  <c:y val="4.5908778482600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A94-47E4-AF07-ADE6A2F5BDDF}"/>
                </c:ext>
              </c:extLst>
            </c:dLbl>
            <c:dLbl>
              <c:idx val="4"/>
              <c:showLegendKey val="0"/>
              <c:showVal val="0"/>
              <c:showCatName val="1"/>
              <c:showSerName val="0"/>
              <c:showPercent val="1"/>
              <c:showBubbleSize val="0"/>
              <c:extLst>
                <c:ext xmlns:c15="http://schemas.microsoft.com/office/drawing/2012/chart" uri="{CE6537A1-D6FC-4f65-9D91-7224C49458BB}">
                  <c15:layout>
                    <c:manualLayout>
                      <c:w val="0.21403081918644537"/>
                      <c:h val="0.15328037619747237"/>
                    </c:manualLayout>
                  </c15:layout>
                </c:ext>
                <c:ext xmlns:c16="http://schemas.microsoft.com/office/drawing/2014/chart" uri="{C3380CC4-5D6E-409C-BE32-E72D297353CC}">
                  <c16:uniqueId val="{00000009-1A94-47E4-AF07-ADE6A2F5BDDF}"/>
                </c:ext>
              </c:extLst>
            </c:dLbl>
            <c:dLbl>
              <c:idx val="5"/>
              <c:layout>
                <c:manualLayout>
                  <c:x val="-7.839717613672588E-2"/>
                  <c:y val="1.653397425524745E-3"/>
                </c:manualLayout>
              </c:layout>
              <c:showLegendKey val="0"/>
              <c:showVal val="0"/>
              <c:showCatName val="1"/>
              <c:showSerName val="0"/>
              <c:showPercent val="1"/>
              <c:showBubbleSize val="0"/>
              <c:extLst>
                <c:ext xmlns:c15="http://schemas.microsoft.com/office/drawing/2012/chart" uri="{CE6537A1-D6FC-4f65-9D91-7224C49458BB}">
                  <c15:layout>
                    <c:manualLayout>
                      <c:w val="0.23732995304935806"/>
                      <c:h val="0.18742809298514132"/>
                    </c:manualLayout>
                  </c15:layout>
                </c:ext>
                <c:ext xmlns:c16="http://schemas.microsoft.com/office/drawing/2014/chart" uri="{C3380CC4-5D6E-409C-BE32-E72D297353CC}">
                  <c16:uniqueId val="{0000000B-1A94-47E4-AF07-ADE6A2F5BDDF}"/>
                </c:ext>
              </c:extLst>
            </c:dLbl>
            <c:dLbl>
              <c:idx val="6"/>
              <c:layout>
                <c:manualLayout>
                  <c:x val="6.3049032178789516E-2"/>
                  <c:y val="2.1746524253028638E-7"/>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310812086928124"/>
                      <c:h val="0.25933078116124697"/>
                    </c:manualLayout>
                  </c15:layout>
                </c:ext>
                <c:ext xmlns:c16="http://schemas.microsoft.com/office/drawing/2014/chart" uri="{C3380CC4-5D6E-409C-BE32-E72D297353CC}">
                  <c16:uniqueId val="{0000000D-1A94-47E4-AF07-ADE6A2F5BDDF}"/>
                </c:ext>
              </c:extLst>
            </c:dLbl>
            <c:dLbl>
              <c:idx val="7"/>
              <c:layout>
                <c:manualLayout>
                  <c:x val="0.19061659056707139"/>
                  <c:y val="-2.276900831783234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A94-47E4-AF07-ADE6A2F5BD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Sheet3!$AB$29:$AB$36</c:f>
              <c:strCache>
                <c:ptCount val="8"/>
                <c:pt idx="0">
                  <c:v>Risk prediction</c:v>
                </c:pt>
                <c:pt idx="1">
                  <c:v>Mechanism</c:v>
                </c:pt>
                <c:pt idx="2">
                  <c:v>Methods</c:v>
                </c:pt>
                <c:pt idx="3">
                  <c:v>Biomarker</c:v>
                </c:pt>
                <c:pt idx="4">
                  <c:v>Preparatory</c:v>
                </c:pt>
                <c:pt idx="5">
                  <c:v>Comparative</c:v>
                </c:pt>
                <c:pt idx="6">
                  <c:v>Cost-effectiveness</c:v>
                </c:pt>
                <c:pt idx="7">
                  <c:v>Meta-analyses</c:v>
                </c:pt>
              </c:strCache>
            </c:strRef>
          </c:cat>
          <c:val>
            <c:numRef>
              <c:f>Sheet3!$AC$29:$AC$36</c:f>
              <c:numCache>
                <c:formatCode>General</c:formatCode>
                <c:ptCount val="8"/>
                <c:pt idx="0">
                  <c:v>0.45</c:v>
                </c:pt>
                <c:pt idx="1">
                  <c:v>0.19</c:v>
                </c:pt>
                <c:pt idx="2">
                  <c:v>0.13</c:v>
                </c:pt>
                <c:pt idx="3">
                  <c:v>0.08</c:v>
                </c:pt>
                <c:pt idx="4">
                  <c:v>0.06</c:v>
                </c:pt>
                <c:pt idx="5">
                  <c:v>0.05</c:v>
                </c:pt>
                <c:pt idx="6">
                  <c:v>0.02</c:v>
                </c:pt>
                <c:pt idx="7">
                  <c:v>0.02</c:v>
                </c:pt>
              </c:numCache>
            </c:numRef>
          </c:val>
          <c:extLst>
            <c:ext xmlns:c16="http://schemas.microsoft.com/office/drawing/2014/chart" uri="{C3380CC4-5D6E-409C-BE32-E72D297353CC}">
              <c16:uniqueId val="{00000010-1A94-47E4-AF07-ADE6A2F5B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0.41239</cdr:x>
      <cdr:y>0.71144</cdr:y>
    </cdr:from>
    <cdr:to>
      <cdr:x>0.41239</cdr:x>
      <cdr:y>0.81434</cdr:y>
    </cdr:to>
    <cdr:cxnSp macro="">
      <cdr:nvCxnSpPr>
        <cdr:cNvPr id="2" name="Straight Connector 1">
          <a:extLst xmlns:a="http://schemas.openxmlformats.org/drawingml/2006/main">
            <a:ext uri="{FF2B5EF4-FFF2-40B4-BE49-F238E27FC236}">
              <a16:creationId xmlns:a16="http://schemas.microsoft.com/office/drawing/2014/main" id="{D73D273D-81D2-2F88-AC60-B7B58042FDA1}"/>
            </a:ext>
          </a:extLst>
        </cdr:cNvPr>
        <cdr:cNvCxnSpPr>
          <a:cxnSpLocks xmlns:a="http://schemas.openxmlformats.org/drawingml/2006/main"/>
        </cdr:cNvCxnSpPr>
      </cdr:nvCxnSpPr>
      <cdr:spPr>
        <a:xfrm xmlns:a="http://schemas.openxmlformats.org/drawingml/2006/main" flipV="1">
          <a:off x="4473541" y="3708869"/>
          <a:ext cx="0" cy="536437"/>
        </a:xfrm>
        <a:prstGeom xmlns:a="http://schemas.openxmlformats.org/drawingml/2006/main" prst="line">
          <a:avLst/>
        </a:prstGeom>
        <a:ln xmlns:a="http://schemas.openxmlformats.org/drawingml/2006/main" w="9525" cap="flat" cmpd="sng" algn="ctr">
          <a:solidFill>
            <a:schemeClr val="bg1">
              <a:lumMod val="85000"/>
            </a:schemeClr>
          </a:solidFill>
          <a:prstDash val="dash"/>
          <a:round/>
          <a:headEnd type="oval" w="med" len="med"/>
          <a:tailEnd type="oval"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0.0549</cdr:x>
      <cdr:y>0.8095</cdr:y>
    </cdr:from>
    <cdr:to>
      <cdr:x>0.0549</cdr:x>
      <cdr:y>0.90597</cdr:y>
    </cdr:to>
    <cdr:cxnSp macro="">
      <cdr:nvCxnSpPr>
        <cdr:cNvPr id="3" name="Straight Connector 2">
          <a:extLst xmlns:a="http://schemas.openxmlformats.org/drawingml/2006/main">
            <a:ext uri="{FF2B5EF4-FFF2-40B4-BE49-F238E27FC236}">
              <a16:creationId xmlns:a16="http://schemas.microsoft.com/office/drawing/2014/main" id="{35571FA6-101C-C53E-3BC7-4F9B6C853D86}"/>
            </a:ext>
          </a:extLst>
        </cdr:cNvPr>
        <cdr:cNvCxnSpPr>
          <a:cxnSpLocks xmlns:a="http://schemas.openxmlformats.org/drawingml/2006/main"/>
        </cdr:cNvCxnSpPr>
      </cdr:nvCxnSpPr>
      <cdr:spPr>
        <a:xfrm xmlns:a="http://schemas.openxmlformats.org/drawingml/2006/main" flipV="1">
          <a:off x="595575" y="4220072"/>
          <a:ext cx="0" cy="502920"/>
        </a:xfrm>
        <a:prstGeom xmlns:a="http://schemas.openxmlformats.org/drawingml/2006/main" prst="line">
          <a:avLst/>
        </a:prstGeom>
        <a:ln xmlns:a="http://schemas.openxmlformats.org/drawingml/2006/main" w="9525" cap="flat" cmpd="sng" algn="ctr">
          <a:solidFill>
            <a:schemeClr val="bg1">
              <a:lumMod val="85000"/>
            </a:schemeClr>
          </a:solidFill>
          <a:prstDash val="dash"/>
          <a:round/>
          <a:headEnd type="oval" w="med" len="med"/>
          <a:tailEnd type="oval"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0.09516</cdr:x>
      <cdr:y>0.8</cdr:y>
    </cdr:from>
    <cdr:to>
      <cdr:x>0.09516</cdr:x>
      <cdr:y>0.91046</cdr:y>
    </cdr:to>
    <cdr:cxnSp macro="">
      <cdr:nvCxnSpPr>
        <cdr:cNvPr id="4" name="Straight Connector 3">
          <a:extLst xmlns:a="http://schemas.openxmlformats.org/drawingml/2006/main">
            <a:ext uri="{FF2B5EF4-FFF2-40B4-BE49-F238E27FC236}">
              <a16:creationId xmlns:a16="http://schemas.microsoft.com/office/drawing/2014/main" id="{36CEB972-88EF-2E86-A6EF-FA7F71608DED}"/>
            </a:ext>
          </a:extLst>
        </cdr:cNvPr>
        <cdr:cNvCxnSpPr>
          <a:cxnSpLocks xmlns:a="http://schemas.openxmlformats.org/drawingml/2006/main"/>
        </cdr:cNvCxnSpPr>
      </cdr:nvCxnSpPr>
      <cdr:spPr>
        <a:xfrm xmlns:a="http://schemas.openxmlformats.org/drawingml/2006/main" flipV="1">
          <a:off x="1032231" y="4170534"/>
          <a:ext cx="0" cy="575868"/>
        </a:xfrm>
        <a:prstGeom xmlns:a="http://schemas.openxmlformats.org/drawingml/2006/main" prst="line">
          <a:avLst/>
        </a:prstGeom>
        <a:ln xmlns:a="http://schemas.openxmlformats.org/drawingml/2006/main" w="9525" cap="flat" cmpd="sng" algn="ctr">
          <a:solidFill>
            <a:schemeClr val="bg1">
              <a:lumMod val="85000"/>
            </a:schemeClr>
          </a:solidFill>
          <a:prstDash val="dash"/>
          <a:round/>
          <a:headEnd type="oval"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0.09516</cdr:x>
      <cdr:y>0.55082</cdr:y>
    </cdr:from>
    <cdr:to>
      <cdr:x>0.09516</cdr:x>
      <cdr:y>0.62288</cdr:y>
    </cdr:to>
    <cdr:cxnSp macro="">
      <cdr:nvCxnSpPr>
        <cdr:cNvPr id="10" name="Straight Connector 9">
          <a:extLst xmlns:a="http://schemas.openxmlformats.org/drawingml/2006/main">
            <a:ext uri="{FF2B5EF4-FFF2-40B4-BE49-F238E27FC236}">
              <a16:creationId xmlns:a16="http://schemas.microsoft.com/office/drawing/2014/main" id="{65DD4723-EDF4-501A-2340-7CA9A10C1E59}"/>
            </a:ext>
          </a:extLst>
        </cdr:cNvPr>
        <cdr:cNvCxnSpPr>
          <a:cxnSpLocks xmlns:a="http://schemas.openxmlformats.org/drawingml/2006/main"/>
        </cdr:cNvCxnSpPr>
      </cdr:nvCxnSpPr>
      <cdr:spPr>
        <a:xfrm xmlns:a="http://schemas.openxmlformats.org/drawingml/2006/main">
          <a:off x="1032231" y="2871545"/>
          <a:ext cx="0" cy="375653"/>
        </a:xfrm>
        <a:prstGeom xmlns:a="http://schemas.openxmlformats.org/drawingml/2006/main" prst="line">
          <a:avLst/>
        </a:prstGeom>
        <a:ln xmlns:a="http://schemas.openxmlformats.org/drawingml/2006/main" w="9525" cap="flat" cmpd="sng" algn="ctr">
          <a:solidFill>
            <a:schemeClr val="bg1">
              <a:lumMod val="85000"/>
            </a:schemeClr>
          </a:solidFill>
          <a:prstDash val="dash"/>
          <a:round/>
          <a:headEnd type="oval"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B890D-D1D1-4714-B078-A4D295F665C5}"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17DAE-343A-4496-9CB4-D70BEBD5D90B}" type="slidenum">
              <a:rPr lang="en-US" smtClean="0"/>
              <a:t>‹#›</a:t>
            </a:fld>
            <a:endParaRPr lang="en-US"/>
          </a:p>
        </p:txBody>
      </p:sp>
    </p:spTree>
    <p:extLst>
      <p:ext uri="{BB962C8B-B14F-4D97-AF65-F5344CB8AC3E}">
        <p14:creationId xmlns:p14="http://schemas.microsoft.com/office/powerpoint/2010/main" val="34586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342900" algn="l" defTabSz="914400" rtl="0" eaLnBrk="1" fontAlgn="auto" latinLnBrk="0" hangingPunct="1">
              <a:lnSpc>
                <a:spcPct val="100000"/>
              </a:lnSpc>
              <a:spcBef>
                <a:spcPts val="0"/>
              </a:spcBef>
              <a:spcAft>
                <a:spcPts val="0"/>
              </a:spcAft>
              <a:buClr>
                <a:srgbClr val="1F497D"/>
              </a:buClr>
              <a:buSzTx/>
              <a:buFont typeface="Arial" pitchFamily="34" charset="0"/>
              <a:buChar char="•"/>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icrosoft Sans Serif" panose="020B0604020202020204" pitchFamily="34" charset="0"/>
                <a:cs typeface="Arial" panose="020B0604020202020204" pitchFamily="34" charset="0"/>
              </a:rPr>
              <a:t>Support receipt and distribution of data and biospecimens in a manner that is ethical and equitable</a:t>
            </a:r>
            <a:endPar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1" indent="-342900" algn="l" defTabSz="914400" rtl="0" eaLnBrk="1" fontAlgn="auto" latinLnBrk="0" hangingPunct="1">
              <a:lnSpc>
                <a:spcPct val="100000"/>
              </a:lnSpc>
              <a:spcBef>
                <a:spcPts val="0"/>
              </a:spcBef>
              <a:spcAft>
                <a:spcPts val="0"/>
              </a:spcAft>
              <a:buClr>
                <a:srgbClr val="1F497D"/>
              </a:buClr>
              <a:buSzTx/>
              <a:buFont typeface="Arial" pitchFamily="34" charset="0"/>
              <a:buChar char="•"/>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icrosoft Sans Serif" panose="020B0604020202020204" pitchFamily="34" charset="0"/>
                <a:cs typeface="Arial" panose="020B0604020202020204" pitchFamily="34" charset="0"/>
              </a:rPr>
              <a:t>Enable investigators not involved with the original work to test new hypotheses without the need to collect new data and biospecimens</a:t>
            </a:r>
          </a:p>
          <a:p>
            <a:pPr defTabSz="941923">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54F506-8B4C-4435-A1E3-02CB6EA8B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05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 silos, facilitate federated access through a centralized catalog</a:t>
            </a:r>
          </a:p>
          <a:p>
            <a:endParaRPr lang="en-US" dirty="0"/>
          </a:p>
        </p:txBody>
      </p:sp>
      <p:sp>
        <p:nvSpPr>
          <p:cNvPr id="4" name="Slide Number Placeholder 3"/>
          <p:cNvSpPr>
            <a:spLocks noGrp="1"/>
          </p:cNvSpPr>
          <p:nvPr>
            <p:ph type="sldNum" sz="quarter" idx="5"/>
          </p:nvPr>
        </p:nvSpPr>
        <p:spPr/>
        <p:txBody>
          <a:bodyPr/>
          <a:lstStyle/>
          <a:p>
            <a:fld id="{37F17DAE-343A-4496-9CB4-D70BEBD5D90B}" type="slidenum">
              <a:rPr lang="en-US" smtClean="0"/>
              <a:t>11</a:t>
            </a:fld>
            <a:endParaRPr lang="en-US"/>
          </a:p>
        </p:txBody>
      </p:sp>
    </p:spTree>
    <p:extLst>
      <p:ext uri="{BB962C8B-B14F-4D97-AF65-F5344CB8AC3E}">
        <p14:creationId xmlns:p14="http://schemas.microsoft.com/office/powerpoint/2010/main" val="107411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implement and enhance FAIR and TRUST principles, advance understanding of best practices, improve resource sharing, and support sustainable and reliable repository operations.</a:t>
            </a:r>
          </a:p>
          <a:p>
            <a:r>
              <a:rPr lang="en-US" dirty="0"/>
              <a:t>Positioned the Central Repository for integration and interoperability of NIDDK data ecosystem in support of NIH Data Management and Sharing Policy making NIDDK-funded resources more accessible and visible</a:t>
            </a:r>
          </a:p>
          <a:p>
            <a:r>
              <a:rPr lang="en-US" dirty="0"/>
              <a:t>Modernize Central Repository data infrastructure to improve program efficiency, system processes, and user engagement</a:t>
            </a:r>
          </a:p>
          <a:p>
            <a:endParaRPr lang="en-US" dirty="0"/>
          </a:p>
        </p:txBody>
      </p:sp>
      <p:sp>
        <p:nvSpPr>
          <p:cNvPr id="4" name="Slide Number Placeholder 3"/>
          <p:cNvSpPr>
            <a:spLocks noGrp="1"/>
          </p:cNvSpPr>
          <p:nvPr>
            <p:ph type="sldNum" sz="quarter" idx="5"/>
          </p:nvPr>
        </p:nvSpPr>
        <p:spPr/>
        <p:txBody>
          <a:bodyPr/>
          <a:lstStyle/>
          <a:p>
            <a:fld id="{37F17DAE-343A-4496-9CB4-D70BEBD5D90B}" type="slidenum">
              <a:rPr lang="en-US" smtClean="0"/>
              <a:t>12</a:t>
            </a:fld>
            <a:endParaRPr lang="en-US"/>
          </a:p>
        </p:txBody>
      </p:sp>
    </p:spTree>
    <p:extLst>
      <p:ext uri="{BB962C8B-B14F-4D97-AF65-F5344CB8AC3E}">
        <p14:creationId xmlns:p14="http://schemas.microsoft.com/office/powerpoint/2010/main" val="77372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4F506-8B4C-4435-A1E3-02CB6EA8B06E}" type="slidenum">
              <a:rPr lang="en-US" smtClean="0"/>
              <a:t>13</a:t>
            </a:fld>
            <a:endParaRPr lang="en-US"/>
          </a:p>
        </p:txBody>
      </p:sp>
    </p:spTree>
    <p:extLst>
      <p:ext uri="{BB962C8B-B14F-4D97-AF65-F5344CB8AC3E}">
        <p14:creationId xmlns:p14="http://schemas.microsoft.com/office/powerpoint/2010/main" val="292092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54F506-8B4C-4435-A1E3-02CB6EA8B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92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dirty="0"/>
              <a:t>We are one of 27 NIH-sustained supported controlled access repositories providing access to clinical data and associated biospecimens. We have grown to be an international resource supporting over 800 external investigators from all over the US, Canada, Western Europe, Asia, and Australia.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54F506-8B4C-4435-A1E3-02CB6EA8B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25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17DAE-343A-4496-9CB4-D70BEBD5D90B}" type="slidenum">
              <a:rPr lang="en-US" smtClean="0"/>
              <a:t>5</a:t>
            </a:fld>
            <a:endParaRPr lang="en-US"/>
          </a:p>
        </p:txBody>
      </p:sp>
    </p:spTree>
    <p:extLst>
      <p:ext uri="{BB962C8B-B14F-4D97-AF65-F5344CB8AC3E}">
        <p14:creationId xmlns:p14="http://schemas.microsoft.com/office/powerpoint/2010/main" val="68819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collections are acquired or become available, it is influenced by the repository support model used by the study.</a:t>
            </a:r>
          </a:p>
          <a:p>
            <a:endParaRPr lang="en-US" b="1" dirty="0"/>
          </a:p>
        </p:txBody>
      </p:sp>
      <p:sp>
        <p:nvSpPr>
          <p:cNvPr id="4" name="Slide Number Placeholder 3"/>
          <p:cNvSpPr>
            <a:spLocks noGrp="1"/>
          </p:cNvSpPr>
          <p:nvPr>
            <p:ph type="sldNum" sz="quarter" idx="5"/>
          </p:nvPr>
        </p:nvSpPr>
        <p:spPr/>
        <p:txBody>
          <a:bodyPr/>
          <a:lstStyle/>
          <a:p>
            <a:fld id="{E153D27A-BB39-4CB0-84ED-27DCCF73CAAC}" type="slidenum">
              <a:rPr lang="en-US" smtClean="0"/>
              <a:t>6</a:t>
            </a:fld>
            <a:endParaRPr lang="en-US"/>
          </a:p>
        </p:txBody>
      </p:sp>
    </p:spTree>
    <p:extLst>
      <p:ext uri="{BB962C8B-B14F-4D97-AF65-F5344CB8AC3E}">
        <p14:creationId xmlns:p14="http://schemas.microsoft.com/office/powerpoint/2010/main" val="43133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of all requests come from the external community; this includes renewable and non-renewable requests. Overall, 95% of all submitted requests are approved for release; for the external community, by request type, this is 91% approval for biospecimen and 98% for data requests. Of approved requests, 45% of the requests aims involve risk prediction (including AI/ML methods) in their primary aims, 19% involve understanding disease mechanisms, 13% statistical methods, 8% biomarker discovery, 6% preparatory to research and new trial design, 5% are comparative trials, 2% cost-effectiveness, and 2% involve meta-analyses. In 2023, 921 data and 169 biospecimen (5 fold increase in the number of requests approved since 2011) </a:t>
            </a:r>
          </a:p>
          <a:p>
            <a:endParaRPr lang="en-US" dirty="0"/>
          </a:p>
          <a:p>
            <a:endParaRPr lang="en-US" dirty="0"/>
          </a:p>
        </p:txBody>
      </p:sp>
      <p:sp>
        <p:nvSpPr>
          <p:cNvPr id="4" name="Slide Number Placeholder 3"/>
          <p:cNvSpPr>
            <a:spLocks noGrp="1"/>
          </p:cNvSpPr>
          <p:nvPr>
            <p:ph type="sldNum" sz="quarter" idx="5"/>
          </p:nvPr>
        </p:nvSpPr>
        <p:spPr/>
        <p:txBody>
          <a:bodyPr/>
          <a:lstStyle/>
          <a:p>
            <a:fld id="{37F17DAE-343A-4496-9CB4-D70BEBD5D90B}" type="slidenum">
              <a:rPr lang="en-US" smtClean="0"/>
              <a:t>7</a:t>
            </a:fld>
            <a:endParaRPr lang="en-US"/>
          </a:p>
        </p:txBody>
      </p:sp>
    </p:spTree>
    <p:extLst>
      <p:ext uri="{BB962C8B-B14F-4D97-AF65-F5344CB8AC3E}">
        <p14:creationId xmlns:p14="http://schemas.microsoft.com/office/powerpoint/2010/main" val="279785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 domain-specific, with heterogenous resources within NIDDK</a:t>
            </a:r>
          </a:p>
          <a:p>
            <a:r>
              <a:rPr lang="en-US" dirty="0"/>
              <a:t>Since the inception, we continue to provide support to investigators that benefits early stage that is unique in this style of support not usually seen in open data repositories</a:t>
            </a:r>
          </a:p>
        </p:txBody>
      </p:sp>
      <p:sp>
        <p:nvSpPr>
          <p:cNvPr id="4" name="Slide Number Placeholder 3"/>
          <p:cNvSpPr>
            <a:spLocks noGrp="1"/>
          </p:cNvSpPr>
          <p:nvPr>
            <p:ph type="sldNum" sz="quarter" idx="5"/>
          </p:nvPr>
        </p:nvSpPr>
        <p:spPr/>
        <p:txBody>
          <a:bodyPr/>
          <a:lstStyle/>
          <a:p>
            <a:fld id="{B654F506-8B4C-4435-A1E3-02CB6EA8B06E}" type="slidenum">
              <a:rPr lang="en-US" smtClean="0"/>
              <a:t>8</a:t>
            </a:fld>
            <a:endParaRPr lang="en-US"/>
          </a:p>
        </p:txBody>
      </p:sp>
    </p:spTree>
    <p:extLst>
      <p:ext uri="{BB962C8B-B14F-4D97-AF65-F5344CB8AC3E}">
        <p14:creationId xmlns:p14="http://schemas.microsoft.com/office/powerpoint/2010/main" val="378460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ource Sans Pro" panose="020B0503030403020204" pitchFamily="34" charset="0"/>
                <a:ea typeface="Source Sans Pro" panose="020B0503030403020204" pitchFamily="34" charset="0"/>
              </a:rPr>
              <a:t>And plan to make equal modernization adjustments to enhance and expand material types hosted and services provided in the biorepository side of the house.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ource Sans Pro" panose="020B0503030403020204" pitchFamily="34" charset="0"/>
                <a:ea typeface="Source Sans Pro" panose="020B0503030403020204" pitchFamily="34" charset="0"/>
              </a:rPr>
              <a:t>Equally making improvements to the submission process, providing guidance before resources are collected, implementing technology to facilitate the import of data into the platform, and the curation process to expedite the release of quality resources when these are still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Segoe UI" panose="020B0502040204020203" pitchFamily="34" charset="0"/>
              </a:rPr>
              <a:t>&gt;&gt;emphasize that the DKCR supports the resource generation and secondary utilization portions of the resource life cycle… both ends of the spectrum, start to end </a:t>
            </a:r>
            <a:endParaRPr lang="en-US" sz="1800" b="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Source Sans Pro" panose="020B0503030403020204" pitchFamily="34" charset="0"/>
              <a:ea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B654F506-8B4C-4435-A1E3-02CB6EA8B06E}" type="slidenum">
              <a:rPr lang="en-US" smtClean="0"/>
              <a:t>9</a:t>
            </a:fld>
            <a:endParaRPr lang="en-US"/>
          </a:p>
        </p:txBody>
      </p:sp>
    </p:spTree>
    <p:extLst>
      <p:ext uri="{BB962C8B-B14F-4D97-AF65-F5344CB8AC3E}">
        <p14:creationId xmlns:p14="http://schemas.microsoft.com/office/powerpoint/2010/main" val="227543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Expand the usefulness of NIDDK-funded research by enabling qualified investigators to reuse existing resources to generate new findings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Open Sans" panose="020B0606030504020204" pitchFamily="34" charset="0"/>
                <a:cs typeface="Arial" panose="020B0604020202020204" pitchFamily="34" charset="0"/>
              </a:rPr>
              <a:t>Foster sharing practices that promote sharing and scientific progress</a:t>
            </a:r>
            <a:endParaRPr lang="en-US" sz="1200" kern="1200" dirty="0">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654F506-8B4C-4435-A1E3-02CB6EA8B06E}" type="slidenum">
              <a:rPr lang="en-US" smtClean="0"/>
              <a:t>10</a:t>
            </a:fld>
            <a:endParaRPr lang="en-US"/>
          </a:p>
        </p:txBody>
      </p:sp>
    </p:spTree>
    <p:extLst>
      <p:ext uri="{BB962C8B-B14F-4D97-AF65-F5344CB8AC3E}">
        <p14:creationId xmlns:p14="http://schemas.microsoft.com/office/powerpoint/2010/main" val="157297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760A92-C62F-4AB2-85D9-AF05FCDC0DF8}"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85337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9DBA0-3060-402F-AED9-AC8C4EE58C51}"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42080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CB14B2-9F71-4A4B-A2A1-DDCC669FFAB9}"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61448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A953C4-35C4-434F-98B4-0AB0C183B4C6}"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4010076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432CB-E79E-4725-8744-9A917D4EFC20}"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41968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DBC6F0-48FF-420C-903C-25870C157051}"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67016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DB1098-CDAA-43D1-A30C-CC318E1224DF}"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Clinical Research Support</a:t>
            </a:r>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50739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C5A2CB-D5C4-4D10-809F-B240C7803026}" type="datetime1">
              <a:rPr lang="en-US" smtClean="0"/>
              <a:t>9/18/2023</a:t>
            </a:fld>
            <a:endParaRPr lang="en-US"/>
          </a:p>
        </p:txBody>
      </p:sp>
      <p:sp>
        <p:nvSpPr>
          <p:cNvPr id="8" name="Footer Placeholder 7"/>
          <p:cNvSpPr>
            <a:spLocks noGrp="1"/>
          </p:cNvSpPr>
          <p:nvPr>
            <p:ph type="ftr" sz="quarter" idx="11"/>
          </p:nvPr>
        </p:nvSpPr>
        <p:spPr/>
        <p:txBody>
          <a:bodyPr/>
          <a:lstStyle/>
          <a:p>
            <a:r>
              <a:rPr lang="en-US"/>
              <a:t>Office of Clinical Research Support</a:t>
            </a:r>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536100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F6067D-3DC9-41BA-A54A-EEE95FBAA9F5}" type="datetime1">
              <a:rPr lang="en-US" smtClean="0"/>
              <a:t>9/18/2023</a:t>
            </a:fld>
            <a:endParaRPr lang="en-US"/>
          </a:p>
        </p:txBody>
      </p:sp>
      <p:sp>
        <p:nvSpPr>
          <p:cNvPr id="4" name="Footer Placeholder 3"/>
          <p:cNvSpPr>
            <a:spLocks noGrp="1"/>
          </p:cNvSpPr>
          <p:nvPr>
            <p:ph type="ftr" sz="quarter" idx="11"/>
          </p:nvPr>
        </p:nvSpPr>
        <p:spPr/>
        <p:txBody>
          <a:bodyPr/>
          <a:lstStyle/>
          <a:p>
            <a:r>
              <a:rPr lang="en-US"/>
              <a:t>Office of Clinical Research Support</a:t>
            </a:r>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379633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E1F-D538-494D-8566-3158DD5B9F63}" type="datetime1">
              <a:rPr lang="en-US" smtClean="0"/>
              <a:t>9/18/2023</a:t>
            </a:fld>
            <a:endParaRPr lang="en-US"/>
          </a:p>
        </p:txBody>
      </p:sp>
      <p:sp>
        <p:nvSpPr>
          <p:cNvPr id="3" name="Footer Placeholder 2"/>
          <p:cNvSpPr>
            <a:spLocks noGrp="1"/>
          </p:cNvSpPr>
          <p:nvPr>
            <p:ph type="ftr" sz="quarter" idx="11"/>
          </p:nvPr>
        </p:nvSpPr>
        <p:spPr/>
        <p:txBody>
          <a:bodyPr/>
          <a:lstStyle/>
          <a:p>
            <a:r>
              <a:rPr lang="en-US"/>
              <a:t>Office of Clinical Research Support</a:t>
            </a:r>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77391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E2F7D-680A-4B70-ADDA-F11F0C949D39}"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Clinical Research Support</a:t>
            </a:r>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60548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BE4D43-233A-409B-840B-2CCAF3697470}"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41389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3605C-7AC3-481C-A65F-041B5367A8B6}"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Clinical Research Support</a:t>
            </a:r>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729746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32633-5BFC-48CE-8F1A-3AFA29CAC2CF}"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43550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D5BCD5-B1C1-4CCC-B524-684A0A6A70C8}"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9813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CE44FD-80E8-4D42-B97F-704ECAF68E16}"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184774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A239-4C33-425F-935E-9BBDAC726C80}"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406084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543408-AAFE-43AB-801F-73810F644E69}"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72784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AEE3D1-E3F1-4AA9-B433-CF40413AA0D6}"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Clinical Research Support</a:t>
            </a:r>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853454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5DD5CB-C2A9-4F84-AEF9-DA8963325EB6}" type="datetime1">
              <a:rPr lang="en-US" smtClean="0"/>
              <a:t>9/18/2023</a:t>
            </a:fld>
            <a:endParaRPr lang="en-US"/>
          </a:p>
        </p:txBody>
      </p:sp>
      <p:sp>
        <p:nvSpPr>
          <p:cNvPr id="8" name="Footer Placeholder 7"/>
          <p:cNvSpPr>
            <a:spLocks noGrp="1"/>
          </p:cNvSpPr>
          <p:nvPr>
            <p:ph type="ftr" sz="quarter" idx="11"/>
          </p:nvPr>
        </p:nvSpPr>
        <p:spPr/>
        <p:txBody>
          <a:bodyPr/>
          <a:lstStyle/>
          <a:p>
            <a:r>
              <a:rPr lang="en-US"/>
              <a:t>Office of Clinical Research Support</a:t>
            </a:r>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001051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A1D9C8-490D-4669-955F-4366B811E636}" type="datetime1">
              <a:rPr lang="en-US" smtClean="0"/>
              <a:t>9/18/2023</a:t>
            </a:fld>
            <a:endParaRPr lang="en-US"/>
          </a:p>
        </p:txBody>
      </p:sp>
      <p:sp>
        <p:nvSpPr>
          <p:cNvPr id="4" name="Footer Placeholder 3"/>
          <p:cNvSpPr>
            <a:spLocks noGrp="1"/>
          </p:cNvSpPr>
          <p:nvPr>
            <p:ph type="ftr" sz="quarter" idx="11"/>
          </p:nvPr>
        </p:nvSpPr>
        <p:spPr/>
        <p:txBody>
          <a:bodyPr/>
          <a:lstStyle/>
          <a:p>
            <a:r>
              <a:rPr lang="en-US"/>
              <a:t>Office of Clinical Research Support</a:t>
            </a:r>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813142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4A331-9F9B-4AC6-8372-48CC256E257A}" type="datetime1">
              <a:rPr lang="en-US" smtClean="0"/>
              <a:t>9/18/2023</a:t>
            </a:fld>
            <a:endParaRPr lang="en-US"/>
          </a:p>
        </p:txBody>
      </p:sp>
      <p:sp>
        <p:nvSpPr>
          <p:cNvPr id="3" name="Footer Placeholder 2"/>
          <p:cNvSpPr>
            <a:spLocks noGrp="1"/>
          </p:cNvSpPr>
          <p:nvPr>
            <p:ph type="ftr" sz="quarter" idx="11"/>
          </p:nvPr>
        </p:nvSpPr>
        <p:spPr/>
        <p:txBody>
          <a:bodyPr/>
          <a:lstStyle/>
          <a:p>
            <a:r>
              <a:rPr lang="en-US"/>
              <a:t>Office of Clinical Research Support</a:t>
            </a:r>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34610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09B4-3EE6-41E8-8E10-DADEA1D68C81}"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84299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393A10-639C-4803-BB53-3D886EE400F6}"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Clinical Research Support</a:t>
            </a:r>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47815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347DB4-C512-4FD7-84BE-7DE81A851602}"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Clinical Research Support</a:t>
            </a:r>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870196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62476-24A6-47ED-A5BC-5DAC18E1A9FF}"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945575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CE59B-67AB-4D5E-BBF8-5865091919B5}"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Clinical Research Support</a:t>
            </a:r>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419913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36870D-F8F3-4B57-8503-D71A41B5F754}"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Clinical Research Support</a:t>
            </a:r>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18123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98C0AD-3175-471A-84E6-0CB3ACCF53C9}" type="datetime1">
              <a:rPr lang="en-US" smtClean="0"/>
              <a:t>9/18/2023</a:t>
            </a:fld>
            <a:endParaRPr lang="en-US"/>
          </a:p>
        </p:txBody>
      </p:sp>
      <p:sp>
        <p:nvSpPr>
          <p:cNvPr id="8" name="Footer Placeholder 7"/>
          <p:cNvSpPr>
            <a:spLocks noGrp="1"/>
          </p:cNvSpPr>
          <p:nvPr>
            <p:ph type="ftr" sz="quarter" idx="11"/>
          </p:nvPr>
        </p:nvSpPr>
        <p:spPr/>
        <p:txBody>
          <a:bodyPr/>
          <a:lstStyle/>
          <a:p>
            <a:r>
              <a:rPr lang="en-US"/>
              <a:t>Office of Clinical Research Support</a:t>
            </a:r>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14922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82D7FD-6A4F-4AF7-A7F0-050AA01783A8}" type="datetime1">
              <a:rPr lang="en-US" smtClean="0"/>
              <a:t>9/18/2023</a:t>
            </a:fld>
            <a:endParaRPr lang="en-US"/>
          </a:p>
        </p:txBody>
      </p:sp>
      <p:sp>
        <p:nvSpPr>
          <p:cNvPr id="4" name="Footer Placeholder 3"/>
          <p:cNvSpPr>
            <a:spLocks noGrp="1"/>
          </p:cNvSpPr>
          <p:nvPr>
            <p:ph type="ftr" sz="quarter" idx="11"/>
          </p:nvPr>
        </p:nvSpPr>
        <p:spPr/>
        <p:txBody>
          <a:bodyPr/>
          <a:lstStyle/>
          <a:p>
            <a:r>
              <a:rPr lang="en-US"/>
              <a:t>Office of Clinical Research Support</a:t>
            </a:r>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417349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B0A2E-9BCE-4BD8-A6FE-A42FF16D43C2}" type="datetime1">
              <a:rPr lang="en-US" smtClean="0"/>
              <a:t>9/18/2023</a:t>
            </a:fld>
            <a:endParaRPr lang="en-US"/>
          </a:p>
        </p:txBody>
      </p:sp>
      <p:sp>
        <p:nvSpPr>
          <p:cNvPr id="3" name="Footer Placeholder 2"/>
          <p:cNvSpPr>
            <a:spLocks noGrp="1"/>
          </p:cNvSpPr>
          <p:nvPr>
            <p:ph type="ftr" sz="quarter" idx="11"/>
          </p:nvPr>
        </p:nvSpPr>
        <p:spPr/>
        <p:txBody>
          <a:bodyPr/>
          <a:lstStyle/>
          <a:p>
            <a:r>
              <a:rPr lang="en-US"/>
              <a:t>Office of Clinical Research Support</a:t>
            </a:r>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88522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DF6774-2840-4911-B421-F65A5A63E74B}"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Clinical Research Support</a:t>
            </a:r>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82335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C3F8A-16B8-4A60-80D7-68717DAF01EC}"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Clinical Research Support</a:t>
            </a:r>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02630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F14B8-55B2-4226-A586-535A10F640F8}" type="datetime1">
              <a:rPr lang="en-US" smtClean="0"/>
              <a:t>9/18/2023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Clinical Research Support</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print"/>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print"/>
          <a:srcRect/>
          <a:stretch>
            <a:fillRect/>
          </a:stretch>
        </p:blipFill>
        <p:spPr bwMode="auto">
          <a:xfrm>
            <a:off x="9550400" y="5891008"/>
            <a:ext cx="2286000" cy="509792"/>
          </a:xfrm>
          <a:prstGeom prst="rect">
            <a:avLst/>
          </a:prstGeom>
          <a:noFill/>
        </p:spPr>
      </p:pic>
    </p:spTree>
    <p:extLst>
      <p:ext uri="{BB962C8B-B14F-4D97-AF65-F5344CB8AC3E}">
        <p14:creationId xmlns:p14="http://schemas.microsoft.com/office/powerpoint/2010/main" val="3403081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6D759-1186-49B0-92C6-9C4C01273C78}" type="datetime1">
              <a:rPr lang="en-US" smtClean="0"/>
              <a:t>9/18/2023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Clinical Research Support</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print"/>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print"/>
          <a:srcRect/>
          <a:stretch>
            <a:fillRect/>
          </a:stretch>
        </p:blipFill>
        <p:spPr bwMode="auto">
          <a:xfrm>
            <a:off x="9550400" y="5891008"/>
            <a:ext cx="2286000" cy="509792"/>
          </a:xfrm>
          <a:prstGeom prst="rect">
            <a:avLst/>
          </a:prstGeom>
          <a:noFill/>
        </p:spPr>
      </p:pic>
    </p:spTree>
    <p:extLst>
      <p:ext uri="{BB962C8B-B14F-4D97-AF65-F5344CB8AC3E}">
        <p14:creationId xmlns:p14="http://schemas.microsoft.com/office/powerpoint/2010/main" val="2114961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7A8A6-6104-460F-A03D-E9AE69DCE307}" type="datetime1">
              <a:rPr lang="en-US" smtClean="0"/>
              <a:t>9/18/2023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Clinical Research Support</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print"/>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print"/>
          <a:srcRect/>
          <a:stretch>
            <a:fillRect/>
          </a:stretch>
        </p:blipFill>
        <p:spPr bwMode="auto">
          <a:xfrm>
            <a:off x="9550400" y="5891008"/>
            <a:ext cx="2286000" cy="509792"/>
          </a:xfrm>
          <a:prstGeom prst="rect">
            <a:avLst/>
          </a:prstGeom>
          <a:noFill/>
        </p:spPr>
      </p:pic>
    </p:spTree>
    <p:extLst>
      <p:ext uri="{BB962C8B-B14F-4D97-AF65-F5344CB8AC3E}">
        <p14:creationId xmlns:p14="http://schemas.microsoft.com/office/powerpoint/2010/main" val="22477271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4.pn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7.png"/><Relationship Id="rId7"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7.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DC933FA8-10EC-D316-ABF6-ABE89466E425}"/>
              </a:ext>
              <a:ext uri="{C183D7F6-B498-43B3-948B-1728B52AA6E4}">
                <adec:decorative xmlns:adec="http://schemas.microsoft.com/office/drawing/2017/decorative" val="1"/>
              </a:ext>
            </a:extLst>
          </p:cNvPr>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backgroundRemoval t="0" b="100000" l="0" r="100000">
                        <a14:foregroundMark x1="0" y1="386" x2="94592" y2="1002"/>
                        <a14:foregroundMark x1="94623" y1="1002" x2="99969" y2="1002"/>
                        <a14:foregroundMark x1="0" y1="93369" x2="99969" y2="96916"/>
                        <a14:foregroundMark x1="89841" y1="8867" x2="95499" y2="8173"/>
                        <a14:foregroundMark x1="95499" y1="8173" x2="99969" y2="18350"/>
                        <a14:foregroundMark x1="99969" y1="51966" x2="89403" y2="66847"/>
                        <a14:foregroundMark x1="89403" y1="66924" x2="72929" y2="65767"/>
                        <a14:foregroundMark x1="72929" y1="65767" x2="68553" y2="35775"/>
                        <a14:foregroundMark x1="68553" y1="35775" x2="74273" y2="17887"/>
                        <a14:foregroundMark x1="74273" y1="17887" x2="82620" y2="15960"/>
                        <a14:foregroundMark x1="82620" y1="15960" x2="83339" y2="15960"/>
                        <a14:foregroundMark x1="84714" y1="15189" x2="78650" y2="11874"/>
                        <a14:foregroundMark x1="78650" y1="11874" x2="78650" y2="11874"/>
                      </a14:backgroundRemoval>
                    </a14:imgEffect>
                  </a14:imgLayer>
                </a14:imgProps>
              </a:ext>
              <a:ext uri="{28A0092B-C50C-407E-A947-70E740481C1C}">
                <a14:useLocalDpi xmlns:a14="http://schemas.microsoft.com/office/drawing/2010/main"/>
              </a:ext>
            </a:extLst>
          </a:blip>
          <a:srcRect l="2178"/>
          <a:stretch/>
        </p:blipFill>
        <p:spPr>
          <a:xfrm>
            <a:off x="2" y="1190115"/>
            <a:ext cx="12191998" cy="4943201"/>
          </a:xfrm>
          <a:prstGeom prst="rect">
            <a:avLst/>
          </a:prstGeom>
        </p:spPr>
      </p:pic>
      <p:pic>
        <p:nvPicPr>
          <p:cNvPr id="11" name="background">
            <a:extLst>
              <a:ext uri="{FF2B5EF4-FFF2-40B4-BE49-F238E27FC236}">
                <a16:creationId xmlns:a16="http://schemas.microsoft.com/office/drawing/2014/main" id="{3655BA0C-E10C-FF7B-783B-0D5BD5B078F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13" name="background">
            <a:extLst>
              <a:ext uri="{FF2B5EF4-FFF2-40B4-BE49-F238E27FC236}">
                <a16:creationId xmlns:a16="http://schemas.microsoft.com/office/drawing/2014/main" id="{C03107C5-F355-15D9-193A-A93FAA7C94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03916"/>
            <a:ext cx="12192000" cy="1245069"/>
          </a:xfrm>
          <a:prstGeom prst="rect">
            <a:avLst/>
          </a:prstGeom>
        </p:spPr>
      </p:pic>
      <p:pic>
        <p:nvPicPr>
          <p:cNvPr id="12" name="NIDDK logo">
            <a:extLst>
              <a:ext uri="{FF2B5EF4-FFF2-40B4-BE49-F238E27FC236}">
                <a16:creationId xmlns:a16="http://schemas.microsoft.com/office/drawing/2014/main" id="{0CB5EAA3-149D-ABCD-844B-0C424FE712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616" y="258861"/>
            <a:ext cx="3320718" cy="7402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B206081-10D0-E85F-2822-545B6285BE03}"/>
              </a:ext>
            </a:extLst>
          </p:cNvPr>
          <p:cNvSpPr>
            <a:spLocks noGrp="1"/>
          </p:cNvSpPr>
          <p:nvPr>
            <p:ph type="sldNum" sz="quarter" idx="12"/>
          </p:nvPr>
        </p:nvSpPr>
        <p:spPr>
          <a:xfrm>
            <a:off x="9347198" y="6483860"/>
            <a:ext cx="2844800" cy="365125"/>
          </a:xfrm>
        </p:spPr>
        <p:txBody>
          <a:bodyPr/>
          <a:lstStyle/>
          <a:p>
            <a:fld id="{73DB64BC-0584-4169-B40B-A384FD25F727}" type="slidenum">
              <a:rPr lang="en-US" smtClean="0">
                <a:solidFill>
                  <a:schemeClr val="bg1"/>
                </a:solidFill>
              </a:rPr>
              <a:pPr/>
              <a:t>1</a:t>
            </a:fld>
            <a:endParaRPr lang="en-US" dirty="0">
              <a:solidFill>
                <a:schemeClr val="bg1"/>
              </a:solidFill>
            </a:endParaRPr>
          </a:p>
        </p:txBody>
      </p:sp>
      <p:pic>
        <p:nvPicPr>
          <p:cNvPr id="20" name="logo">
            <a:extLst>
              <a:ext uri="{FF2B5EF4-FFF2-40B4-BE49-F238E27FC236}">
                <a16:creationId xmlns:a16="http://schemas.microsoft.com/office/drawing/2014/main" id="{3F1C02AE-ABFA-7EC7-021C-0F46E8D30AA8}"/>
              </a:ext>
            </a:extLst>
          </p:cNvPr>
          <p:cNvPicPr>
            <a:picLocks noChangeAspect="1"/>
          </p:cNvPicPr>
          <p:nvPr/>
        </p:nvPicPr>
        <p:blipFill>
          <a:blip r:embed="rId6"/>
          <a:stretch>
            <a:fillRect/>
          </a:stretch>
        </p:blipFill>
        <p:spPr>
          <a:xfrm>
            <a:off x="239615" y="5774076"/>
            <a:ext cx="5451002" cy="827252"/>
          </a:xfrm>
          <a:prstGeom prst="rect">
            <a:avLst/>
          </a:prstGeom>
        </p:spPr>
      </p:pic>
      <p:sp>
        <p:nvSpPr>
          <p:cNvPr id="3" name="TextBox 2">
            <a:extLst>
              <a:ext uri="{FF2B5EF4-FFF2-40B4-BE49-F238E27FC236}">
                <a16:creationId xmlns:a16="http://schemas.microsoft.com/office/drawing/2014/main" id="{D182D31A-0BF5-5803-F836-0B06855E5B21}"/>
              </a:ext>
            </a:extLst>
          </p:cNvPr>
          <p:cNvSpPr txBox="1"/>
          <p:nvPr/>
        </p:nvSpPr>
        <p:spPr>
          <a:xfrm>
            <a:off x="6987886" y="5888181"/>
            <a:ext cx="46499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Arial"/>
                <a:ea typeface="Open Sans"/>
                <a:cs typeface="Calibri"/>
              </a:rPr>
              <a:t>Rebecca Rodriguez, Ph.D.</a:t>
            </a:r>
          </a:p>
          <a:p>
            <a:r>
              <a:rPr lang="en-US" sz="1600" dirty="0">
                <a:solidFill>
                  <a:schemeClr val="bg1"/>
                </a:solidFill>
                <a:latin typeface="Arial"/>
                <a:ea typeface="Open Sans"/>
                <a:cs typeface="Calibri"/>
              </a:rPr>
              <a:t>Repository Program Director</a:t>
            </a:r>
          </a:p>
        </p:txBody>
      </p:sp>
      <p:sp>
        <p:nvSpPr>
          <p:cNvPr id="5" name="TextBox 4">
            <a:extLst>
              <a:ext uri="{FF2B5EF4-FFF2-40B4-BE49-F238E27FC236}">
                <a16:creationId xmlns:a16="http://schemas.microsoft.com/office/drawing/2014/main" id="{953DDE06-5C8E-CE64-EACE-91639372F0FF}"/>
              </a:ext>
            </a:extLst>
          </p:cNvPr>
          <p:cNvSpPr txBox="1"/>
          <p:nvPr/>
        </p:nvSpPr>
        <p:spPr>
          <a:xfrm>
            <a:off x="467590" y="1541317"/>
            <a:ext cx="1007052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rgbClr val="002060"/>
                </a:solidFill>
                <a:latin typeface="Arial"/>
                <a:ea typeface="+mn-lt"/>
                <a:cs typeface="+mn-lt"/>
              </a:rPr>
              <a:t>Reflecting on 20 Years of the NIDDK Central Repository: Embracing our Legacy and Shaping our Future</a:t>
            </a:r>
            <a:endParaRPr lang="en-US" sz="5400">
              <a:solidFill>
                <a:srgbClr val="002060"/>
              </a:solidFill>
              <a:latin typeface="Arial"/>
              <a:cs typeface="Arial"/>
            </a:endParaRPr>
          </a:p>
        </p:txBody>
      </p:sp>
      <p:sp>
        <p:nvSpPr>
          <p:cNvPr id="6" name="TextBox 5">
            <a:extLst>
              <a:ext uri="{FF2B5EF4-FFF2-40B4-BE49-F238E27FC236}">
                <a16:creationId xmlns:a16="http://schemas.microsoft.com/office/drawing/2014/main" id="{619B2AB5-4DE4-CC32-BA09-6AB793120C39}"/>
              </a:ext>
            </a:extLst>
          </p:cNvPr>
          <p:cNvSpPr txBox="1"/>
          <p:nvPr/>
        </p:nvSpPr>
        <p:spPr>
          <a:xfrm>
            <a:off x="432953" y="1506681"/>
            <a:ext cx="1007052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latin typeface="Arial"/>
                <a:ea typeface="+mn-lt"/>
                <a:cs typeface="+mn-lt"/>
              </a:rPr>
              <a:t>Reflecting on 20 Years of the NIDDK Central Repository: Embracing our Legacy and Shaping our Future</a:t>
            </a:r>
            <a:endParaRPr lang="en-US" sz="5400">
              <a:solidFill>
                <a:schemeClr val="bg1"/>
              </a:solidFill>
              <a:latin typeface="Arial"/>
              <a:cs typeface="Arial"/>
            </a:endParaRPr>
          </a:p>
        </p:txBody>
      </p:sp>
    </p:spTree>
    <p:extLst>
      <p:ext uri="{BB962C8B-B14F-4D97-AF65-F5344CB8AC3E}">
        <p14:creationId xmlns:p14="http://schemas.microsoft.com/office/powerpoint/2010/main" val="377907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E7ABF826-D0B3-679E-196F-FA48ED68C826}"/>
              </a:ext>
            </a:extLst>
          </p:cNvPr>
          <p:cNvSpPr>
            <a:spLocks noGrp="1" noRot="1" noMove="1" noResize="1" noEditPoints="1" noAdjustHandles="1" noChangeArrowheads="1" noChangeShapeType="1"/>
          </p:cNvSpPr>
          <p:nvPr>
            <p:ph type="sldNum" sz="quarter" idx="12"/>
          </p:nvPr>
        </p:nvSpPr>
        <p:spPr>
          <a:xfrm>
            <a:off x="9347200" y="6483860"/>
            <a:ext cx="2844800" cy="365125"/>
          </a:xfrm>
        </p:spPr>
        <p:txBody>
          <a:bodyPr/>
          <a:lstStyle/>
          <a:p>
            <a:fld id="{73DB64BC-0584-4169-B40B-A384FD25F727}" type="slidenum">
              <a:rPr lang="en-US" smtClean="0"/>
              <a:pPr/>
              <a:t>10</a:t>
            </a:fld>
            <a:endParaRPr lang="en-US" dirty="0"/>
          </a:p>
        </p:txBody>
      </p:sp>
      <p:pic>
        <p:nvPicPr>
          <p:cNvPr id="4" name="background">
            <a:extLst>
              <a:ext uri="{FF2B5EF4-FFF2-40B4-BE49-F238E27FC236}">
                <a16:creationId xmlns:a16="http://schemas.microsoft.com/office/drawing/2014/main" id="{BA045A58-07C1-0D5C-2CB3-C5D10080B4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sp>
        <p:nvSpPr>
          <p:cNvPr id="54" name="Subtitle">
            <a:extLst>
              <a:ext uri="{FF2B5EF4-FFF2-40B4-BE49-F238E27FC236}">
                <a16:creationId xmlns:a16="http://schemas.microsoft.com/office/drawing/2014/main" id="{74226136-B6FF-A651-5725-3B0B435D9294}"/>
              </a:ext>
            </a:extLst>
          </p:cNvPr>
          <p:cNvSpPr txBox="1"/>
          <p:nvPr/>
        </p:nvSpPr>
        <p:spPr>
          <a:xfrm>
            <a:off x="609600" y="5680030"/>
            <a:ext cx="115824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 the usefulness of NIDDK-funded research by enabling qualified investigators to reuse existing resources to generate new findings</a:t>
            </a:r>
          </a:p>
        </p:txBody>
      </p:sp>
      <p:grpSp>
        <p:nvGrpSpPr>
          <p:cNvPr id="11" name="Group 10">
            <a:extLst>
              <a:ext uri="{FF2B5EF4-FFF2-40B4-BE49-F238E27FC236}">
                <a16:creationId xmlns:a16="http://schemas.microsoft.com/office/drawing/2014/main" id="{0FC74E04-7FE0-6C7E-CC6E-DF0D5F10CBDF}"/>
              </a:ext>
            </a:extLst>
          </p:cNvPr>
          <p:cNvGrpSpPr/>
          <p:nvPr/>
        </p:nvGrpSpPr>
        <p:grpSpPr>
          <a:xfrm>
            <a:off x="8141097" y="6858000"/>
            <a:ext cx="3657601" cy="3924620"/>
            <a:chOff x="8229599" y="1590890"/>
            <a:chExt cx="3657601" cy="3924620"/>
          </a:xfrm>
        </p:grpSpPr>
        <p:sp>
          <p:nvSpPr>
            <p:cNvPr id="10" name="bestpractice">
              <a:extLst>
                <a:ext uri="{FF2B5EF4-FFF2-40B4-BE49-F238E27FC236}">
                  <a16:creationId xmlns:a16="http://schemas.microsoft.com/office/drawing/2014/main" id="{A70CFF86-3A87-0757-80E5-88C0D44818B3}"/>
                </a:ext>
              </a:extLst>
            </p:cNvPr>
            <p:cNvSpPr/>
            <p:nvPr/>
          </p:nvSpPr>
          <p:spPr>
            <a:xfrm>
              <a:off x="8229600" y="2722651"/>
              <a:ext cx="3657600" cy="2792859"/>
            </a:xfrm>
            <a:custGeom>
              <a:avLst/>
              <a:gdLst>
                <a:gd name="connsiteX0" fmla="*/ 0 w 2780223"/>
                <a:gd name="connsiteY0" fmla="*/ 0 h 4204146"/>
                <a:gd name="connsiteX1" fmla="*/ 2780223 w 2780223"/>
                <a:gd name="connsiteY1" fmla="*/ 0 h 4204146"/>
                <a:gd name="connsiteX2" fmla="*/ 2780223 w 2780223"/>
                <a:gd name="connsiteY2" fmla="*/ 4204146 h 4204146"/>
                <a:gd name="connsiteX3" fmla="*/ 0 w 2780223"/>
                <a:gd name="connsiteY3" fmla="*/ 4204146 h 4204146"/>
                <a:gd name="connsiteX4" fmla="*/ 0 w 2780223"/>
                <a:gd name="connsiteY4" fmla="*/ 0 h 420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223" h="4204146">
                  <a:moveTo>
                    <a:pt x="0" y="0"/>
                  </a:moveTo>
                  <a:lnTo>
                    <a:pt x="2780223" y="0"/>
                  </a:lnTo>
                  <a:lnTo>
                    <a:pt x="2780223" y="4204146"/>
                  </a:lnTo>
                  <a:lnTo>
                    <a:pt x="0" y="4204146"/>
                  </a:lnTo>
                  <a:lnTo>
                    <a:pt x="0" y="0"/>
                  </a:ln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728" tIns="91440" rIns="109728" bIns="109728" numCol="1" spcCol="1270" anchor="t" anchorCtr="0">
              <a:noAutofit/>
            </a:bodyPr>
            <a:lstStyle/>
            <a:p>
              <a:pPr marL="285750" lvl="1" indent="-285750" algn="l" defTabSz="711200">
                <a:lnSpc>
                  <a:spcPct val="90000"/>
                </a:lnSpc>
                <a:spcBef>
                  <a:spcPct val="0"/>
                </a:spcBef>
                <a:spcAft>
                  <a:spcPts val="600"/>
                </a:spcAft>
                <a:buFont typeface="Arial" panose="020B0604020202020204" pitchFamily="34" charset="0"/>
                <a:buChar char="•"/>
              </a:pPr>
              <a:r>
                <a:rPr lang="en-US" sz="1600" kern="1200" dirty="0">
                  <a:latin typeface="Arial" panose="020B0604020202020204" pitchFamily="34" charset="0"/>
                  <a:ea typeface="Open Sans" panose="020B0606030504020204" pitchFamily="34" charset="0"/>
                  <a:cs typeface="Arial" panose="020B0604020202020204" pitchFamily="34" charset="0"/>
                </a:rPr>
                <a:t>Improve program efficiency, system, and website usability</a:t>
              </a:r>
            </a:p>
            <a:p>
              <a:pPr marL="285750" lvl="1" indent="-285750" defTabSz="711200">
                <a:lnSpc>
                  <a:spcPct val="90000"/>
                </a:lnSpc>
                <a:spcBef>
                  <a:spcPct val="0"/>
                </a:spcBef>
                <a:spcAft>
                  <a:spcPts val="600"/>
                </a:spcAft>
                <a:buFont typeface="Arial" panose="020B0604020202020204" pitchFamily="34" charset="0"/>
                <a:buChar char="•"/>
              </a:pPr>
              <a:r>
                <a:rPr lang="en-US" sz="1600" kern="1200" dirty="0">
                  <a:latin typeface="Arial"/>
                  <a:ea typeface="Open Sans"/>
                  <a:cs typeface="Arial"/>
                </a:rPr>
                <a:t>Increase </a:t>
              </a:r>
              <a:r>
                <a:rPr lang="en-US" sz="1600" dirty="0">
                  <a:latin typeface="Arial"/>
                  <a:ea typeface="Open Sans"/>
                  <a:cs typeface="Arial"/>
                </a:rPr>
                <a:t>user engagement with new marketing</a:t>
              </a:r>
              <a:r>
                <a:rPr lang="en-US" sz="1600" kern="1200" dirty="0">
                  <a:latin typeface="Arial"/>
                  <a:ea typeface="Open Sans"/>
                  <a:cs typeface="Arial"/>
                </a:rPr>
                <a:t> approaches and teaching series</a:t>
              </a:r>
            </a:p>
            <a:p>
              <a:pPr marL="285750" lvl="1" indent="-285750" defTabSz="711200">
                <a:lnSpc>
                  <a:spcPct val="90000"/>
                </a:lnSpc>
                <a:spcBef>
                  <a:spcPct val="0"/>
                </a:spcBef>
                <a:spcAft>
                  <a:spcPts val="600"/>
                </a:spcAft>
                <a:buFont typeface="Arial" panose="020B0604020202020204" pitchFamily="34" charset="0"/>
                <a:buChar char="•"/>
              </a:pPr>
              <a:r>
                <a:rPr lang="en-US" sz="1600" dirty="0">
                  <a:latin typeface="Arial"/>
                  <a:ea typeface="Open Sans"/>
                  <a:cs typeface="Arial"/>
                </a:rPr>
                <a:t>Preserve participant privacy and maximize interoperability and interconnectivity across numerous sources of data</a:t>
              </a:r>
              <a:endParaRPr lang="en-US" sz="1600" kern="1200" dirty="0">
                <a:latin typeface="Arial" panose="020B0604020202020204" pitchFamily="34" charset="0"/>
                <a:ea typeface="Open Sans" panose="020B0606030504020204" pitchFamily="34" charset="0"/>
                <a:cs typeface="Arial" panose="020B0604020202020204" pitchFamily="34" charset="0"/>
              </a:endParaRPr>
            </a:p>
            <a:p>
              <a:pPr marL="285750" lvl="1" indent="-285750" algn="l" defTabSz="711200">
                <a:lnSpc>
                  <a:spcPct val="90000"/>
                </a:lnSpc>
                <a:spcBef>
                  <a:spcPct val="0"/>
                </a:spcBef>
                <a:spcAft>
                  <a:spcPts val="600"/>
                </a:spcAft>
                <a:buFont typeface="Arial" panose="020B0604020202020204" pitchFamily="34" charset="0"/>
                <a:buChar char="•"/>
              </a:pPr>
              <a:endParaRPr lang="en-US" sz="1600" kern="1200" dirty="0">
                <a:latin typeface="Arial" panose="020B0604020202020204" pitchFamily="34" charset="0"/>
                <a:ea typeface="Open Sans" panose="020B0606030504020204" pitchFamily="34" charset="0"/>
                <a:cs typeface="Arial" panose="020B0604020202020204" pitchFamily="34" charset="0"/>
              </a:endParaRPr>
            </a:p>
            <a:p>
              <a:pPr marL="171450" lvl="1" indent="-171450" defTabSz="711200">
                <a:lnSpc>
                  <a:spcPct val="90000"/>
                </a:lnSpc>
                <a:spcBef>
                  <a:spcPct val="0"/>
                </a:spcBef>
                <a:spcAft>
                  <a:spcPct val="15000"/>
                </a:spcAft>
                <a:buChar char="•"/>
              </a:pPr>
              <a:endParaRPr lang="en-US" sz="1600" dirty="0">
                <a:latin typeface="Arial" panose="020B0604020202020204" pitchFamily="34" charset="0"/>
                <a:ea typeface="Open Sans" panose="020B0606030504020204" pitchFamily="34" charset="0"/>
                <a:cs typeface="Arial" panose="020B0604020202020204" pitchFamily="34" charset="0"/>
              </a:endParaRPr>
            </a:p>
          </p:txBody>
        </p:sp>
        <p:sp>
          <p:nvSpPr>
            <p:cNvPr id="50" name="bestpractice">
              <a:extLst>
                <a:ext uri="{FF2B5EF4-FFF2-40B4-BE49-F238E27FC236}">
                  <a16:creationId xmlns:a16="http://schemas.microsoft.com/office/drawing/2014/main" id="{B2F69495-D213-6701-5CC4-63FF1780736D}"/>
                </a:ext>
              </a:extLst>
            </p:cNvPr>
            <p:cNvSpPr/>
            <p:nvPr/>
          </p:nvSpPr>
          <p:spPr>
            <a:xfrm>
              <a:off x="8229599" y="1590890"/>
              <a:ext cx="3657601" cy="1038305"/>
            </a:xfrm>
            <a:custGeom>
              <a:avLst/>
              <a:gdLst>
                <a:gd name="connsiteX0" fmla="*/ 0 w 4204146"/>
                <a:gd name="connsiteY0" fmla="*/ 0 h 558159"/>
                <a:gd name="connsiteX1" fmla="*/ 4204146 w 4204146"/>
                <a:gd name="connsiteY1" fmla="*/ 0 h 558159"/>
                <a:gd name="connsiteX2" fmla="*/ 4204146 w 4204146"/>
                <a:gd name="connsiteY2" fmla="*/ 558159 h 558159"/>
                <a:gd name="connsiteX3" fmla="*/ 0 w 4204146"/>
                <a:gd name="connsiteY3" fmla="*/ 558159 h 558159"/>
                <a:gd name="connsiteX4" fmla="*/ 0 w 4204146"/>
                <a:gd name="connsiteY4" fmla="*/ 0 h 55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4146" h="558159">
                  <a:moveTo>
                    <a:pt x="0" y="0"/>
                  </a:moveTo>
                  <a:lnTo>
                    <a:pt x="4204146" y="0"/>
                  </a:lnTo>
                  <a:lnTo>
                    <a:pt x="4204146" y="558159"/>
                  </a:lnTo>
                  <a:lnTo>
                    <a:pt x="0" y="558159"/>
                  </a:lnTo>
                  <a:lnTo>
                    <a:pt x="0" y="0"/>
                  </a:lnTo>
                  <a:close/>
                </a:path>
              </a:pathLst>
            </a:custGeom>
            <a:solidFill>
              <a:srgbClr val="5F4C7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0" tIns="91440" rIns="0" bIns="0" numCol="1" spcCol="1270" anchor="t" anchorCtr="0">
              <a:noAutofit/>
            </a:bodyPr>
            <a:lstStyle/>
            <a:p>
              <a:pPr marL="0" lvl="0" indent="0" defTabSz="533400">
                <a:lnSpc>
                  <a:spcPct val="90000"/>
                </a:lnSpc>
                <a:spcBef>
                  <a:spcPct val="0"/>
                </a:spcBef>
                <a:spcAft>
                  <a:spcPct val="35000"/>
                </a:spcAft>
                <a:buNone/>
              </a:pPr>
              <a:r>
                <a:rPr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Advance understanding of </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best practices, develop and implement policies, and increase user engagement</a:t>
              </a:r>
            </a:p>
          </p:txBody>
        </p:sp>
        <p:grpSp>
          <p:nvGrpSpPr>
            <p:cNvPr id="5" name="bestpractice">
              <a:extLst>
                <a:ext uri="{FF2B5EF4-FFF2-40B4-BE49-F238E27FC236}">
                  <a16:creationId xmlns:a16="http://schemas.microsoft.com/office/drawing/2014/main" id="{2C0D4D55-69F8-D3A3-4FFB-9DB623D0CF7E}"/>
                </a:ext>
              </a:extLst>
            </p:cNvPr>
            <p:cNvGrpSpPr>
              <a:grpSpLocks/>
            </p:cNvGrpSpPr>
            <p:nvPr/>
          </p:nvGrpSpPr>
          <p:grpSpPr>
            <a:xfrm>
              <a:off x="8343524" y="1647250"/>
              <a:ext cx="609383" cy="813796"/>
              <a:chOff x="8343524" y="1647250"/>
              <a:chExt cx="609383" cy="813796"/>
            </a:xfrm>
          </p:grpSpPr>
          <p:pic>
            <p:nvPicPr>
              <p:cNvPr id="14" name="Graphic 13" descr="Person with idea with solid fill">
                <a:extLst>
                  <a:ext uri="{FF2B5EF4-FFF2-40B4-BE49-F238E27FC236}">
                    <a16:creationId xmlns:a16="http://schemas.microsoft.com/office/drawing/2014/main" id="{682C00F1-F22F-3196-0D61-51A5020FFC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3524" y="1647250"/>
                <a:ext cx="609383" cy="609383"/>
              </a:xfrm>
              <a:prstGeom prst="rect">
                <a:avLst/>
              </a:prstGeom>
            </p:spPr>
          </p:pic>
          <p:pic>
            <p:nvPicPr>
              <p:cNvPr id="13" name="Graphic 12" descr="Handshake with solid fill">
                <a:extLst>
                  <a:ext uri="{FF2B5EF4-FFF2-40B4-BE49-F238E27FC236}">
                    <a16:creationId xmlns:a16="http://schemas.microsoft.com/office/drawing/2014/main" id="{CE1A522C-EDB1-8650-CB91-DBCC824E61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3524" y="1902342"/>
                <a:ext cx="558704" cy="558704"/>
              </a:xfrm>
              <a:prstGeom prst="rect">
                <a:avLst/>
              </a:prstGeom>
            </p:spPr>
          </p:pic>
        </p:grpSp>
      </p:grpSp>
      <p:grpSp>
        <p:nvGrpSpPr>
          <p:cNvPr id="7" name="Group 6">
            <a:extLst>
              <a:ext uri="{FF2B5EF4-FFF2-40B4-BE49-F238E27FC236}">
                <a16:creationId xmlns:a16="http://schemas.microsoft.com/office/drawing/2014/main" id="{5E752B9B-CC35-5D6B-7B12-32728BD7E1AF}"/>
              </a:ext>
            </a:extLst>
          </p:cNvPr>
          <p:cNvGrpSpPr/>
          <p:nvPr/>
        </p:nvGrpSpPr>
        <p:grpSpPr>
          <a:xfrm>
            <a:off x="4257749" y="6858000"/>
            <a:ext cx="3657601" cy="3923999"/>
            <a:chOff x="4267198" y="1591511"/>
            <a:chExt cx="3657601" cy="3923999"/>
          </a:xfrm>
        </p:grpSpPr>
        <p:sp>
          <p:nvSpPr>
            <p:cNvPr id="9" name="improve">
              <a:extLst>
                <a:ext uri="{FF2B5EF4-FFF2-40B4-BE49-F238E27FC236}">
                  <a16:creationId xmlns:a16="http://schemas.microsoft.com/office/drawing/2014/main" id="{62959E2C-C559-01FD-E9AE-9D429A7E8A1E}"/>
                </a:ext>
              </a:extLst>
            </p:cNvPr>
            <p:cNvSpPr/>
            <p:nvPr/>
          </p:nvSpPr>
          <p:spPr>
            <a:xfrm>
              <a:off x="4267199" y="2722651"/>
              <a:ext cx="3657600" cy="2792859"/>
            </a:xfrm>
            <a:custGeom>
              <a:avLst/>
              <a:gdLst>
                <a:gd name="connsiteX0" fmla="*/ 0 w 2780223"/>
                <a:gd name="connsiteY0" fmla="*/ 0 h 4204146"/>
                <a:gd name="connsiteX1" fmla="*/ 2780223 w 2780223"/>
                <a:gd name="connsiteY1" fmla="*/ 0 h 4204146"/>
                <a:gd name="connsiteX2" fmla="*/ 2780223 w 2780223"/>
                <a:gd name="connsiteY2" fmla="*/ 4204146 h 4204146"/>
                <a:gd name="connsiteX3" fmla="*/ 0 w 2780223"/>
                <a:gd name="connsiteY3" fmla="*/ 4204146 h 4204146"/>
                <a:gd name="connsiteX4" fmla="*/ 0 w 2780223"/>
                <a:gd name="connsiteY4" fmla="*/ 0 h 420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223" h="4204146">
                  <a:moveTo>
                    <a:pt x="0" y="0"/>
                  </a:moveTo>
                  <a:lnTo>
                    <a:pt x="2780223" y="0"/>
                  </a:lnTo>
                  <a:lnTo>
                    <a:pt x="2780223" y="4204146"/>
                  </a:lnTo>
                  <a:lnTo>
                    <a:pt x="0" y="4204146"/>
                  </a:lnTo>
                  <a:lnTo>
                    <a:pt x="0" y="0"/>
                  </a:ln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728" tIns="91440" rIns="109728" bIns="109728" numCol="1" spcCol="1270" anchor="t" anchorCtr="0">
              <a:noAutofit/>
            </a:bodyPr>
            <a:lstStyle/>
            <a:p>
              <a:pPr marL="285750" lvl="1" indent="-285750" algn="l" defTabSz="711200">
                <a:lnSpc>
                  <a:spcPct val="90000"/>
                </a:lnSpc>
                <a:spcBef>
                  <a:spcPct val="0"/>
                </a:spcBef>
                <a:spcAft>
                  <a:spcPts val="600"/>
                </a:spcAft>
                <a:buFont typeface="Arial" panose="020B0604020202020204" pitchFamily="34" charset="0"/>
                <a:buChar char="•"/>
              </a:pPr>
              <a:r>
                <a:rPr lang="en-US" sz="1600" kern="1200" dirty="0">
                  <a:latin typeface="Arial" panose="020B0604020202020204" pitchFamily="34" charset="0"/>
                  <a:ea typeface="Open Sans" panose="020B0606030504020204" pitchFamily="34" charset="0"/>
                  <a:cs typeface="Arial" panose="020B0604020202020204" pitchFamily="34" charset="0"/>
                </a:rPr>
                <a:t>Increase new research by external investigators and biospecimens use overall</a:t>
              </a:r>
            </a:p>
            <a:p>
              <a:pPr marL="285750" lvl="1" indent="-285750" algn="l" defTabSz="711200">
                <a:lnSpc>
                  <a:spcPct val="90000"/>
                </a:lnSpc>
                <a:spcBef>
                  <a:spcPct val="0"/>
                </a:spcBef>
                <a:spcAft>
                  <a:spcPts val="600"/>
                </a:spcAft>
                <a:buFont typeface="Arial" panose="020B0604020202020204" pitchFamily="34" charset="0"/>
                <a:buChar char="•"/>
              </a:pPr>
              <a:r>
                <a:rPr lang="en-US" sz="1600" kern="1200" dirty="0">
                  <a:latin typeface="Arial" panose="020B0604020202020204" pitchFamily="34" charset="0"/>
                  <a:ea typeface="Open Sans" panose="020B0606030504020204" pitchFamily="34" charset="0"/>
                  <a:cs typeface="Arial" panose="020B0604020202020204" pitchFamily="34" charset="0"/>
                </a:rPr>
                <a:t>Enrich study-level annotation from NIDDK datasets mapping to standardized terminologies and/or CDEs for cross-study research </a:t>
              </a:r>
            </a:p>
            <a:p>
              <a:pPr marL="285750" lvl="1" indent="-285750" algn="l" defTabSz="711200">
                <a:lnSpc>
                  <a:spcPct val="90000"/>
                </a:lnSpc>
                <a:spcBef>
                  <a:spcPct val="0"/>
                </a:spcBef>
                <a:spcAft>
                  <a:spcPts val="600"/>
                </a:spcAft>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Improve biospecimen metadata</a:t>
              </a:r>
              <a:endParaRPr lang="en-US" sz="1600" kern="1200" dirty="0">
                <a:latin typeface="Arial" panose="020B0604020202020204" pitchFamily="34" charset="0"/>
                <a:ea typeface="Open Sans" panose="020B0606030504020204" pitchFamily="34" charset="0"/>
                <a:cs typeface="Arial" panose="020B0604020202020204" pitchFamily="34" charset="0"/>
              </a:endParaRPr>
            </a:p>
          </p:txBody>
        </p:sp>
        <p:sp>
          <p:nvSpPr>
            <p:cNvPr id="47" name="improve">
              <a:extLst>
                <a:ext uri="{FF2B5EF4-FFF2-40B4-BE49-F238E27FC236}">
                  <a16:creationId xmlns:a16="http://schemas.microsoft.com/office/drawing/2014/main" id="{ACF70692-F87F-7F9D-D1D6-5C31545EDF1E}"/>
                </a:ext>
              </a:extLst>
            </p:cNvPr>
            <p:cNvSpPr/>
            <p:nvPr/>
          </p:nvSpPr>
          <p:spPr>
            <a:xfrm>
              <a:off x="4267198" y="1591511"/>
              <a:ext cx="3657601" cy="1038305"/>
            </a:xfrm>
            <a:custGeom>
              <a:avLst/>
              <a:gdLst>
                <a:gd name="connsiteX0" fmla="*/ 0 w 4111823"/>
                <a:gd name="connsiteY0" fmla="*/ 0 h 558159"/>
                <a:gd name="connsiteX1" fmla="*/ 4111823 w 4111823"/>
                <a:gd name="connsiteY1" fmla="*/ 0 h 558159"/>
                <a:gd name="connsiteX2" fmla="*/ 4111823 w 4111823"/>
                <a:gd name="connsiteY2" fmla="*/ 558159 h 558159"/>
                <a:gd name="connsiteX3" fmla="*/ 0 w 4111823"/>
                <a:gd name="connsiteY3" fmla="*/ 558159 h 558159"/>
                <a:gd name="connsiteX4" fmla="*/ 0 w 4111823"/>
                <a:gd name="connsiteY4" fmla="*/ 0 h 55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823" h="558159">
                  <a:moveTo>
                    <a:pt x="0" y="0"/>
                  </a:moveTo>
                  <a:lnTo>
                    <a:pt x="4111823" y="0"/>
                  </a:lnTo>
                  <a:lnTo>
                    <a:pt x="4111823" y="558159"/>
                  </a:lnTo>
                  <a:lnTo>
                    <a:pt x="0" y="558159"/>
                  </a:lnTo>
                  <a:lnTo>
                    <a:pt x="0" y="0"/>
                  </a:lnTo>
                  <a:close/>
                </a:path>
              </a:pathLst>
            </a:custGeom>
            <a:solidFill>
              <a:srgbClr val="1C7B96"/>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0" tIns="91440" rIns="0" bIns="-1" numCol="1" spcCol="1270" anchor="t" anchorCtr="0">
              <a:noAutofit/>
            </a:bodyPr>
            <a:lstStyle/>
            <a:p>
              <a:pPr marL="0" lvl="0" indent="0" defTabSz="511175">
                <a:lnSpc>
                  <a:spcPct val="90000"/>
                </a:lnSpc>
                <a:spcBef>
                  <a:spcPct val="0"/>
                </a:spcBef>
                <a:spcAft>
                  <a:spcPct val="35000"/>
                </a:spcAft>
                <a:buNone/>
              </a:pPr>
              <a:r>
                <a:rPr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 the impact of resources, enhance  navigation, and provide tools that facilitate new research</a:t>
              </a:r>
            </a:p>
          </p:txBody>
        </p:sp>
        <p:pic>
          <p:nvPicPr>
            <p:cNvPr id="12" name="improve" descr="Upward trend with solid fill">
              <a:extLst>
                <a:ext uri="{FF2B5EF4-FFF2-40B4-BE49-F238E27FC236}">
                  <a16:creationId xmlns:a16="http://schemas.microsoft.com/office/drawing/2014/main" id="{8B151B37-FD64-BB11-033C-3F4D18D066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73000" y="1691543"/>
              <a:ext cx="721256" cy="721256"/>
            </a:xfrm>
            <a:prstGeom prst="rect">
              <a:avLst/>
            </a:prstGeom>
          </p:spPr>
        </p:pic>
      </p:grpSp>
      <p:grpSp>
        <p:nvGrpSpPr>
          <p:cNvPr id="6" name="Group 5">
            <a:extLst>
              <a:ext uri="{FF2B5EF4-FFF2-40B4-BE49-F238E27FC236}">
                <a16:creationId xmlns:a16="http://schemas.microsoft.com/office/drawing/2014/main" id="{6D426EA3-2A58-02C8-715C-378B061E94B6}"/>
              </a:ext>
            </a:extLst>
          </p:cNvPr>
          <p:cNvGrpSpPr/>
          <p:nvPr/>
        </p:nvGrpSpPr>
        <p:grpSpPr>
          <a:xfrm>
            <a:off x="342900" y="6851828"/>
            <a:ext cx="3657601" cy="3896392"/>
            <a:chOff x="304797" y="1590890"/>
            <a:chExt cx="3657601" cy="3896392"/>
          </a:xfrm>
        </p:grpSpPr>
        <p:sp>
          <p:nvSpPr>
            <p:cNvPr id="8" name="fair">
              <a:extLst>
                <a:ext uri="{FF2B5EF4-FFF2-40B4-BE49-F238E27FC236}">
                  <a16:creationId xmlns:a16="http://schemas.microsoft.com/office/drawing/2014/main" id="{4B945A27-FDED-4B86-6337-34C2E9F452AB}"/>
                </a:ext>
              </a:extLst>
            </p:cNvPr>
            <p:cNvSpPr/>
            <p:nvPr/>
          </p:nvSpPr>
          <p:spPr>
            <a:xfrm>
              <a:off x="304798" y="2694424"/>
              <a:ext cx="3657600" cy="2792858"/>
            </a:xfrm>
            <a:custGeom>
              <a:avLst/>
              <a:gdLst>
                <a:gd name="connsiteX0" fmla="*/ 0 w 2780223"/>
                <a:gd name="connsiteY0" fmla="*/ 0 h 4204146"/>
                <a:gd name="connsiteX1" fmla="*/ 2780223 w 2780223"/>
                <a:gd name="connsiteY1" fmla="*/ 0 h 4204146"/>
                <a:gd name="connsiteX2" fmla="*/ 2780223 w 2780223"/>
                <a:gd name="connsiteY2" fmla="*/ 4204146 h 4204146"/>
                <a:gd name="connsiteX3" fmla="*/ 0 w 2780223"/>
                <a:gd name="connsiteY3" fmla="*/ 4204146 h 4204146"/>
                <a:gd name="connsiteX4" fmla="*/ 0 w 2780223"/>
                <a:gd name="connsiteY4" fmla="*/ 0 h 420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223" h="4204146">
                  <a:moveTo>
                    <a:pt x="0" y="0"/>
                  </a:moveTo>
                  <a:lnTo>
                    <a:pt x="2780223" y="0"/>
                  </a:lnTo>
                  <a:lnTo>
                    <a:pt x="2780223" y="4204146"/>
                  </a:lnTo>
                  <a:lnTo>
                    <a:pt x="0" y="4204146"/>
                  </a:lnTo>
                  <a:lnTo>
                    <a:pt x="0" y="0"/>
                  </a:ln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91440" rIns="113792" bIns="113792" numCol="1" spcCol="1270" anchor="t" anchorCtr="0">
              <a:noAutofit/>
            </a:bodyPr>
            <a:lstStyle/>
            <a:p>
              <a:pPr marL="285750" lvl="1" indent="-285750" algn="l" defTabSz="711200">
                <a:spcBef>
                  <a:spcPct val="0"/>
                </a:spcBef>
                <a:spcAft>
                  <a:spcPts val="600"/>
                </a:spcAft>
                <a:buFont typeface="Arial" panose="020B0604020202020204" pitchFamily="34" charset="0"/>
                <a:buChar char="•"/>
              </a:pPr>
              <a:r>
                <a:rPr lang="en-US" sz="1600" kern="1200" dirty="0">
                  <a:latin typeface="Arial" panose="020B0604020202020204" pitchFamily="34" charset="0"/>
                  <a:ea typeface="Open Sans" panose="020B0606030504020204" pitchFamily="34" charset="0"/>
                  <a:cs typeface="Arial" panose="020B0604020202020204" pitchFamily="34" charset="0"/>
                </a:rPr>
                <a:t>Improve visibility into Repository holdings</a:t>
              </a:r>
            </a:p>
            <a:p>
              <a:pPr marL="285750" lvl="1" indent="-285750" algn="l" defTabSz="711200">
                <a:spcBef>
                  <a:spcPct val="0"/>
                </a:spcBef>
                <a:spcAft>
                  <a:spcPts val="600"/>
                </a:spcAft>
                <a:buFont typeface="Arial" panose="020B0604020202020204" pitchFamily="34" charset="0"/>
                <a:buChar char="•"/>
              </a:pPr>
              <a:r>
                <a:rPr lang="en-US" sz="1600" kern="1200" dirty="0">
                  <a:latin typeface="Arial" panose="020B0604020202020204" pitchFamily="34" charset="0"/>
                  <a:ea typeface="Open Sans" panose="020B0606030504020204" pitchFamily="34" charset="0"/>
                  <a:cs typeface="Arial" panose="020B0604020202020204" pitchFamily="34" charset="0"/>
                </a:rPr>
                <a:t>Improved data quality, discoverability, and reuse through adherence to FAIR Principles</a:t>
              </a:r>
            </a:p>
            <a:p>
              <a:pPr marL="285750" lvl="1" indent="-285750" algn="l" defTabSz="711200">
                <a:spcBef>
                  <a:spcPct val="0"/>
                </a:spcBef>
                <a:spcAft>
                  <a:spcPts val="600"/>
                </a:spcAft>
                <a:buFont typeface="Arial" panose="020B0604020202020204" pitchFamily="34" charset="0"/>
                <a:buChar char="•"/>
              </a:pPr>
              <a:r>
                <a:rPr lang="en-US" sz="1600" kern="1200" dirty="0">
                  <a:latin typeface="Arial" panose="020B0604020202020204" pitchFamily="34" charset="0"/>
                  <a:ea typeface="Open Sans" panose="020B0606030504020204" pitchFamily="34" charset="0"/>
                  <a:cs typeface="Arial" panose="020B0604020202020204" pitchFamily="34" charset="0"/>
                </a:rPr>
                <a:t>Promote Repository resources through readily available, improved documentation</a:t>
              </a:r>
            </a:p>
          </p:txBody>
        </p:sp>
        <p:sp>
          <p:nvSpPr>
            <p:cNvPr id="44" name="fair">
              <a:extLst>
                <a:ext uri="{FF2B5EF4-FFF2-40B4-BE49-F238E27FC236}">
                  <a16:creationId xmlns:a16="http://schemas.microsoft.com/office/drawing/2014/main" id="{769BCFF2-9272-53BA-E462-5C8D37FC7C44}"/>
                </a:ext>
              </a:extLst>
            </p:cNvPr>
            <p:cNvSpPr/>
            <p:nvPr/>
          </p:nvSpPr>
          <p:spPr>
            <a:xfrm>
              <a:off x="304797" y="1590890"/>
              <a:ext cx="3657601" cy="1038926"/>
            </a:xfrm>
            <a:custGeom>
              <a:avLst/>
              <a:gdLst>
                <a:gd name="connsiteX0" fmla="*/ 0 w 4187666"/>
                <a:gd name="connsiteY0" fmla="*/ 0 h 558159"/>
                <a:gd name="connsiteX1" fmla="*/ 4187666 w 4187666"/>
                <a:gd name="connsiteY1" fmla="*/ 0 h 558159"/>
                <a:gd name="connsiteX2" fmla="*/ 4187666 w 4187666"/>
                <a:gd name="connsiteY2" fmla="*/ 558159 h 558159"/>
                <a:gd name="connsiteX3" fmla="*/ 0 w 4187666"/>
                <a:gd name="connsiteY3" fmla="*/ 558159 h 558159"/>
                <a:gd name="connsiteX4" fmla="*/ 0 w 4187666"/>
                <a:gd name="connsiteY4" fmla="*/ 0 h 55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666" h="558159">
                  <a:moveTo>
                    <a:pt x="0" y="0"/>
                  </a:moveTo>
                  <a:lnTo>
                    <a:pt x="4187666" y="0"/>
                  </a:lnTo>
                  <a:lnTo>
                    <a:pt x="4187666" y="558159"/>
                  </a:lnTo>
                  <a:lnTo>
                    <a:pt x="0" y="558159"/>
                  </a:lnTo>
                  <a:lnTo>
                    <a:pt x="0" y="0"/>
                  </a:lnTo>
                  <a:close/>
                </a:path>
              </a:pathLst>
            </a:custGeom>
            <a:solidFill>
              <a:srgbClr val="E89E2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0" tIns="91440" rIns="0" bIns="0" numCol="1" spcCol="1270" anchor="t" anchorCtr="0">
              <a:noAutofit/>
            </a:bodyPr>
            <a:lstStyle/>
            <a:p>
              <a:pPr marL="0" lvl="0" indent="0" defTabSz="533400">
                <a:lnSpc>
                  <a:spcPct val="90000"/>
                </a:lnSpc>
                <a:spcBef>
                  <a:spcPct val="0"/>
                </a:spcBef>
                <a:spcAft>
                  <a:spcPct val="35000"/>
                </a:spcAft>
                <a:buNone/>
              </a:pPr>
              <a:r>
                <a:rPr lang="en-US"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Improve the quality of resources and minimize barriers that limit utilization</a:t>
              </a:r>
            </a:p>
          </p:txBody>
        </p:sp>
        <p:grpSp>
          <p:nvGrpSpPr>
            <p:cNvPr id="22" name="fair">
              <a:extLst>
                <a:ext uri="{FF2B5EF4-FFF2-40B4-BE49-F238E27FC236}">
                  <a16:creationId xmlns:a16="http://schemas.microsoft.com/office/drawing/2014/main" id="{D65D31AE-1774-E844-4A0F-A43915169F1D}"/>
                </a:ext>
              </a:extLst>
            </p:cNvPr>
            <p:cNvGrpSpPr>
              <a:grpSpLocks/>
            </p:cNvGrpSpPr>
            <p:nvPr/>
          </p:nvGrpSpPr>
          <p:grpSpPr>
            <a:xfrm>
              <a:off x="467110" y="1767620"/>
              <a:ext cx="607377" cy="555110"/>
              <a:chOff x="452361" y="1502506"/>
              <a:chExt cx="607377" cy="555110"/>
            </a:xfrm>
          </p:grpSpPr>
          <p:grpSp>
            <p:nvGrpSpPr>
              <p:cNvPr id="21" name="Group 20">
                <a:extLst>
                  <a:ext uri="{FF2B5EF4-FFF2-40B4-BE49-F238E27FC236}">
                    <a16:creationId xmlns:a16="http://schemas.microsoft.com/office/drawing/2014/main" id="{EB06383E-EED5-A010-DF0E-A7A15DC52511}"/>
                  </a:ext>
                </a:extLst>
              </p:cNvPr>
              <p:cNvGrpSpPr>
                <a:grpSpLocks/>
              </p:cNvGrpSpPr>
              <p:nvPr/>
            </p:nvGrpSpPr>
            <p:grpSpPr>
              <a:xfrm>
                <a:off x="452361" y="1502506"/>
                <a:ext cx="607377" cy="555110"/>
                <a:chOff x="443381" y="1715610"/>
                <a:chExt cx="607377" cy="555110"/>
              </a:xfrm>
            </p:grpSpPr>
            <p:pic>
              <p:nvPicPr>
                <p:cNvPr id="15" name="Graphic 14" descr="Laptop with solid fill">
                  <a:extLst>
                    <a:ext uri="{FF2B5EF4-FFF2-40B4-BE49-F238E27FC236}">
                      <a16:creationId xmlns:a16="http://schemas.microsoft.com/office/drawing/2014/main" id="{C1BC8DB7-A4EB-61E3-2B5D-FBC1B3D2DBC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7520" y="1715610"/>
                  <a:ext cx="332438" cy="324399"/>
                </a:xfrm>
                <a:prstGeom prst="rect">
                  <a:avLst/>
                </a:prstGeom>
              </p:spPr>
            </p:pic>
            <p:pic>
              <p:nvPicPr>
                <p:cNvPr id="16" name="Graphic 15" descr="Folder Search with solid fill">
                  <a:extLst>
                    <a:ext uri="{FF2B5EF4-FFF2-40B4-BE49-F238E27FC236}">
                      <a16:creationId xmlns:a16="http://schemas.microsoft.com/office/drawing/2014/main" id="{5DEE2F33-6C6C-1BCD-9F76-603DCFA98AE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3381" y="1946321"/>
                  <a:ext cx="332438" cy="324399"/>
                </a:xfrm>
                <a:prstGeom prst="rect">
                  <a:avLst/>
                </a:prstGeom>
              </p:spPr>
            </p:pic>
            <p:sp>
              <p:nvSpPr>
                <p:cNvPr id="19" name="Arrow: Circular 18">
                  <a:extLst>
                    <a:ext uri="{FF2B5EF4-FFF2-40B4-BE49-F238E27FC236}">
                      <a16:creationId xmlns:a16="http://schemas.microsoft.com/office/drawing/2014/main" id="{3E1D61BA-E265-F4ED-EBF1-1F7F67C35BD9}"/>
                    </a:ext>
                  </a:extLst>
                </p:cNvPr>
                <p:cNvSpPr>
                  <a:spLocks/>
                </p:cNvSpPr>
                <p:nvPr/>
              </p:nvSpPr>
              <p:spPr>
                <a:xfrm rot="1545370">
                  <a:off x="820165" y="1935916"/>
                  <a:ext cx="230593" cy="222545"/>
                </a:xfrm>
                <a:prstGeom prst="circular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Arrow: Circular 19">
                <a:extLst>
                  <a:ext uri="{FF2B5EF4-FFF2-40B4-BE49-F238E27FC236}">
                    <a16:creationId xmlns:a16="http://schemas.microsoft.com/office/drawing/2014/main" id="{6E4A738F-A1D5-B8A8-B64D-B7379FF1BFB0}"/>
                  </a:ext>
                </a:extLst>
              </p:cNvPr>
              <p:cNvSpPr>
                <a:spLocks/>
              </p:cNvSpPr>
              <p:nvPr/>
            </p:nvSpPr>
            <p:spPr>
              <a:xfrm rot="12713237">
                <a:off x="812654" y="1784143"/>
                <a:ext cx="230593" cy="222545"/>
              </a:xfrm>
              <a:prstGeom prst="circular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a16="http://schemas.microsoft.com/office/drawing/2014/main" id="{79058476-76D3-4544-8974-15F70E8F8C5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Central Repository Strategic Goals</a:t>
            </a:r>
            <a:endParaRPr lang="en-US" dirty="0"/>
          </a:p>
        </p:txBody>
      </p:sp>
    </p:spTree>
    <p:extLst>
      <p:ext uri="{BB962C8B-B14F-4D97-AF65-F5344CB8AC3E}">
        <p14:creationId xmlns:p14="http://schemas.microsoft.com/office/powerpoint/2010/main" val="90094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5E-6 -4.44444E-6 L -0.00533 -0.75486 " pathEditMode="relative" rAng="0" ptsTypes="AA">
                                      <p:cBhvr>
                                        <p:cTn id="6" dur="2000" fill="hold"/>
                                        <p:tgtEl>
                                          <p:spTgt spid="6"/>
                                        </p:tgtEl>
                                        <p:attrNameLst>
                                          <p:attrName>ppt_x</p:attrName>
                                          <p:attrName>ppt_y</p:attrName>
                                        </p:attrNameLst>
                                      </p:cBhvr>
                                      <p:rCtr x="-273" y="-37755"/>
                                    </p:animMotion>
                                  </p:childTnLst>
                                </p:cTn>
                              </p:par>
                            </p:childTnLst>
                          </p:cTn>
                        </p:par>
                        <p:par>
                          <p:cTn id="7" fill="hold">
                            <p:stCondLst>
                              <p:cond delay="2000"/>
                            </p:stCondLst>
                            <p:childTnLst>
                              <p:par>
                                <p:cTn id="8" presetID="64" presetClass="path" presetSubtype="0" accel="50000" decel="50000" fill="hold" nodeType="afterEffect">
                                  <p:stCondLst>
                                    <p:cond delay="500"/>
                                  </p:stCondLst>
                                  <p:childTnLst>
                                    <p:animMotion origin="layout" path="M 1.25E-6 -1.11111E-6 L 0.00078 -0.75278 " pathEditMode="relative" rAng="0" ptsTypes="AA">
                                      <p:cBhvr>
                                        <p:cTn id="9" dur="2000" fill="hold"/>
                                        <p:tgtEl>
                                          <p:spTgt spid="7"/>
                                        </p:tgtEl>
                                        <p:attrNameLst>
                                          <p:attrName>ppt_x</p:attrName>
                                          <p:attrName>ppt_y</p:attrName>
                                        </p:attrNameLst>
                                      </p:cBhvr>
                                      <p:rCtr x="39" y="-37639"/>
                                    </p:animMotion>
                                  </p:childTnLst>
                                </p:cTn>
                              </p:par>
                            </p:childTnLst>
                          </p:cTn>
                        </p:par>
                        <p:par>
                          <p:cTn id="10" fill="hold">
                            <p:stCondLst>
                              <p:cond delay="4500"/>
                            </p:stCondLst>
                            <p:childTnLst>
                              <p:par>
                                <p:cTn id="11" presetID="64" presetClass="path" presetSubtype="0" accel="50000" decel="50000" fill="hold" nodeType="afterEffect">
                                  <p:stCondLst>
                                    <p:cond delay="1250"/>
                                  </p:stCondLst>
                                  <p:childTnLst>
                                    <p:animMotion origin="layout" path="M 0.00547 -1.11111E-6 L 1.66667E-6 -0.75741 " pathEditMode="relative" rAng="0" ptsTypes="AA">
                                      <p:cBhvr>
                                        <p:cTn id="12" dur="2000" fill="hold"/>
                                        <p:tgtEl>
                                          <p:spTgt spid="11"/>
                                        </p:tgtEl>
                                        <p:attrNameLst>
                                          <p:attrName>ppt_x</p:attrName>
                                          <p:attrName>ppt_y</p:attrName>
                                        </p:attrNameLst>
                                      </p:cBhvr>
                                      <p:rCtr x="-273" y="-37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EB85018D-161B-DC0E-B5CB-46F5C75EF3F0}"/>
              </a:ext>
            </a:extLst>
          </p:cNvPr>
          <p:cNvPicPr>
            <a:picLocks noGrp="1" noRot="1" noChangeAspect="1" noMove="1" noResize="1" noEditPoints="1" noAdjustHandles="1" noChangeArrowheads="1" noChangeShapeType="1" noCrop="1"/>
          </p:cNvPicPr>
          <p:nvPr/>
        </p:nvPicPr>
        <p:blipFill>
          <a:blip r:embed="rId3"/>
          <a:stretch>
            <a:fillRect/>
          </a:stretch>
        </p:blipFill>
        <p:spPr>
          <a:xfrm>
            <a:off x="-1" y="5669280"/>
            <a:ext cx="12191999" cy="1188720"/>
          </a:xfrm>
          <a:prstGeom prst="rect">
            <a:avLst/>
          </a:prstGeom>
        </p:spPr>
      </p:pic>
      <p:sp>
        <p:nvSpPr>
          <p:cNvPr id="9" name="Slide Number Placeholder">
            <a:extLst>
              <a:ext uri="{FF2B5EF4-FFF2-40B4-BE49-F238E27FC236}">
                <a16:creationId xmlns:a16="http://schemas.microsoft.com/office/drawing/2014/main" id="{0A301DCE-F3BC-686C-C102-CB5136FA95DA}"/>
              </a:ext>
            </a:extLst>
          </p:cNvPr>
          <p:cNvSpPr>
            <a:spLocks noGrp="1" noRot="1" noMove="1" noResize="1" noEditPoints="1" noAdjustHandles="1" noChangeArrowheads="1" noChangeShapeType="1"/>
          </p:cNvSpPr>
          <p:nvPr>
            <p:ph type="sldNum" sz="quarter" idx="12"/>
          </p:nvPr>
        </p:nvSpPr>
        <p:spPr>
          <a:xfrm>
            <a:off x="9347198" y="6489703"/>
            <a:ext cx="2844800" cy="365125"/>
          </a:xfrm>
        </p:spPr>
        <p:txBody>
          <a:bodyPr/>
          <a:lstStyle/>
          <a:p>
            <a:fld id="{73DB64BC-0584-4169-B40B-A384FD25F727}" type="slidenum">
              <a:rPr lang="en-US" smtClean="0">
                <a:solidFill>
                  <a:schemeClr val="bg1"/>
                </a:solidFill>
              </a:rPr>
              <a:pPr/>
              <a:t>11</a:t>
            </a:fld>
            <a:endParaRPr lang="en-US" dirty="0">
              <a:solidFill>
                <a:schemeClr val="bg1"/>
              </a:solidFill>
            </a:endParaRPr>
          </a:p>
        </p:txBody>
      </p:sp>
      <p:pic>
        <p:nvPicPr>
          <p:cNvPr id="4" name="background">
            <a:extLst>
              <a:ext uri="{FF2B5EF4-FFF2-40B4-BE49-F238E27FC236}">
                <a16:creationId xmlns:a16="http://schemas.microsoft.com/office/drawing/2014/main" id="{18A3F893-96E5-30C9-6B22-1B0CB1F36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3172"/>
            <a:ext cx="12192000" cy="1181100"/>
          </a:xfrm>
          <a:prstGeom prst="rect">
            <a:avLst/>
          </a:prstGeom>
        </p:spPr>
      </p:pic>
      <p:sp>
        <p:nvSpPr>
          <p:cNvPr id="3" name="Content Placeholder 2">
            <a:extLst>
              <a:ext uri="{FF2B5EF4-FFF2-40B4-BE49-F238E27FC236}">
                <a16:creationId xmlns:a16="http://schemas.microsoft.com/office/drawing/2014/main" id="{5A84B0C0-5C25-A918-55BA-30EC0BF547FC}"/>
              </a:ext>
            </a:extLst>
          </p:cNvPr>
          <p:cNvSpPr>
            <a:spLocks noGrp="1"/>
          </p:cNvSpPr>
          <p:nvPr>
            <p:ph idx="1"/>
          </p:nvPr>
        </p:nvSpPr>
        <p:spPr>
          <a:xfrm>
            <a:off x="609600" y="1363980"/>
            <a:ext cx="10972800" cy="4364661"/>
          </a:xfrm>
        </p:spPr>
        <p:txBody>
          <a:bodyPr vert="horz" lIns="91440" tIns="45720" rIns="91440" bIns="45720" rtlCol="0" anchor="t">
            <a:normAutofit/>
          </a:bodyPr>
          <a:lstStyle/>
          <a:p>
            <a:r>
              <a:rPr lang="en-US" dirty="0">
                <a:latin typeface="Arial"/>
                <a:ea typeface="Open Sans"/>
                <a:cs typeface="Arial"/>
              </a:rPr>
              <a:t>Restructuring to support operations with novel R&amp;D contract vehicles matching potential to modernize and advance NIDDK and the Central Repository activities in the biomedical data science space</a:t>
            </a:r>
          </a:p>
          <a:p>
            <a:pPr lvl="1"/>
            <a:r>
              <a:rPr lang="en-US" dirty="0">
                <a:latin typeface="Arial" panose="020B0604020202020204" pitchFamily="34" charset="0"/>
                <a:ea typeface="Open Sans" panose="020B0606030504020204" pitchFamily="34" charset="0"/>
                <a:cs typeface="Arial" panose="020B0604020202020204" pitchFamily="34" charset="0"/>
              </a:rPr>
              <a:t>Promote stability of the operations, </a:t>
            </a:r>
          </a:p>
          <a:p>
            <a:pPr lvl="1"/>
            <a:r>
              <a:rPr lang="en-US" dirty="0">
                <a:latin typeface="Arial" panose="020B0604020202020204" pitchFamily="34" charset="0"/>
                <a:ea typeface="Open Sans" panose="020B0606030504020204" pitchFamily="34" charset="0"/>
                <a:cs typeface="Arial" panose="020B0604020202020204" pitchFamily="34" charset="0"/>
              </a:rPr>
              <a:t>Increase flexibility, capability, and capacity of operations and services provided, </a:t>
            </a:r>
          </a:p>
          <a:p>
            <a:pPr lvl="1"/>
            <a:r>
              <a:rPr lang="en-US" dirty="0">
                <a:latin typeface="Arial" panose="020B0604020202020204" pitchFamily="34" charset="0"/>
                <a:ea typeface="Open Sans" panose="020B0606030504020204" pitchFamily="34" charset="0"/>
                <a:cs typeface="Arial" panose="020B0604020202020204" pitchFamily="34" charset="0"/>
              </a:rPr>
              <a:t>Maximize the potential for utilization of resources, associated scientific value and impact</a:t>
            </a:r>
            <a:endParaRPr lang="en-US" sz="2800" dirty="0">
              <a:latin typeface="Arial" panose="020B0604020202020204" pitchFamily="34" charset="0"/>
              <a:ea typeface="Open Sans" panose="020B0606030504020204" pitchFamily="34" charset="0"/>
              <a:cs typeface="Arial" panose="020B0604020202020204" pitchFamily="34" charset="0"/>
            </a:endParaRPr>
          </a:p>
        </p:txBody>
      </p:sp>
      <p:sp>
        <p:nvSpPr>
          <p:cNvPr id="2" name="Title 1">
            <a:extLst>
              <a:ext uri="{FF2B5EF4-FFF2-40B4-BE49-F238E27FC236}">
                <a16:creationId xmlns:a16="http://schemas.microsoft.com/office/drawing/2014/main" id="{25D4E251-2083-5165-7E9D-3A101EC0815E}"/>
              </a:ext>
            </a:extLst>
          </p:cNvPr>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Supporting NIDDK Strategic Goals </a:t>
            </a:r>
          </a:p>
        </p:txBody>
      </p:sp>
    </p:spTree>
    <p:extLst>
      <p:ext uri="{BB962C8B-B14F-4D97-AF65-F5344CB8AC3E}">
        <p14:creationId xmlns:p14="http://schemas.microsoft.com/office/powerpoint/2010/main" val="300438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E9BE09ED-459C-BE7B-D696-12D6E722D807}"/>
              </a:ext>
            </a:extLst>
          </p:cNvPr>
          <p:cNvPicPr>
            <a:picLocks noGrp="1" noRot="1" noChangeAspect="1" noMove="1" noResize="1" noEditPoints="1" noAdjustHandles="1" noChangeArrowheads="1" noChangeShapeType="1" noCrop="1"/>
          </p:cNvPicPr>
          <p:nvPr/>
        </p:nvPicPr>
        <p:blipFill>
          <a:blip r:embed="rId3"/>
          <a:stretch>
            <a:fillRect/>
          </a:stretch>
        </p:blipFill>
        <p:spPr>
          <a:xfrm>
            <a:off x="-1" y="5669280"/>
            <a:ext cx="12191999" cy="1188720"/>
          </a:xfrm>
          <a:prstGeom prst="rect">
            <a:avLst/>
          </a:prstGeom>
        </p:spPr>
      </p:pic>
      <p:sp>
        <p:nvSpPr>
          <p:cNvPr id="4" name="Slide Number Placeholder">
            <a:extLst>
              <a:ext uri="{FF2B5EF4-FFF2-40B4-BE49-F238E27FC236}">
                <a16:creationId xmlns:a16="http://schemas.microsoft.com/office/drawing/2014/main" id="{2AF357B8-8268-BFDF-9EFF-1B7D532599B5}"/>
              </a:ext>
            </a:extLst>
          </p:cNvPr>
          <p:cNvSpPr>
            <a:spLocks noGrp="1" noRot="1" noMove="1" noResize="1" noEditPoints="1" noAdjustHandles="1" noChangeArrowheads="1" noChangeShapeType="1"/>
          </p:cNvSpPr>
          <p:nvPr>
            <p:ph type="sldNum" sz="quarter" idx="12"/>
          </p:nvPr>
        </p:nvSpPr>
        <p:spPr>
          <a:xfrm>
            <a:off x="9347198" y="6455215"/>
            <a:ext cx="2844800" cy="365125"/>
          </a:xfrm>
        </p:spPr>
        <p:txBody>
          <a:bodyPr/>
          <a:lstStyle/>
          <a:p>
            <a:fld id="{73DB64BC-0584-4169-B40B-A384FD25F727}" type="slidenum">
              <a:rPr lang="en-US" smtClean="0">
                <a:solidFill>
                  <a:schemeClr val="bg1"/>
                </a:solidFill>
              </a:rPr>
              <a:pPr/>
              <a:t>12</a:t>
            </a:fld>
            <a:endParaRPr lang="en-US" dirty="0">
              <a:solidFill>
                <a:schemeClr val="bg1"/>
              </a:solidFill>
            </a:endParaRPr>
          </a:p>
        </p:txBody>
      </p:sp>
      <p:pic>
        <p:nvPicPr>
          <p:cNvPr id="14" name="background">
            <a:extLst>
              <a:ext uri="{FF2B5EF4-FFF2-40B4-BE49-F238E27FC236}">
                <a16:creationId xmlns:a16="http://schemas.microsoft.com/office/drawing/2014/main" id="{80069D28-46A0-CCC5-32DC-7484DA6B5C4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143000"/>
          </a:xfrm>
          <a:prstGeom prst="rect">
            <a:avLst/>
          </a:prstGeom>
        </p:spPr>
      </p:pic>
      <p:sp>
        <p:nvSpPr>
          <p:cNvPr id="12" name="Content Placeholder 11">
            <a:extLst>
              <a:ext uri="{FF2B5EF4-FFF2-40B4-BE49-F238E27FC236}">
                <a16:creationId xmlns:a16="http://schemas.microsoft.com/office/drawing/2014/main" id="{384A6018-1D0F-4A0C-765A-B38BF195D200}"/>
              </a:ext>
            </a:extLst>
          </p:cNvPr>
          <p:cNvSpPr>
            <a:spLocks noGrp="1"/>
          </p:cNvSpPr>
          <p:nvPr>
            <p:ph idx="1"/>
          </p:nvPr>
        </p:nvSpPr>
        <p:spPr>
          <a:xfrm>
            <a:off x="609598" y="1465926"/>
            <a:ext cx="10972800" cy="3938281"/>
          </a:xfrm>
        </p:spPr>
        <p:txBody>
          <a:bodyPr vert="horz" lIns="91440" tIns="45720" rIns="91440" bIns="45720" rtlCol="0" anchor="t">
            <a:normAutofit/>
          </a:bodyPr>
          <a:lstStyle/>
          <a:p>
            <a:pPr marL="0" indent="0">
              <a:spcBef>
                <a:spcPts val="1400"/>
              </a:spcBef>
              <a:spcAft>
                <a:spcPts val="100"/>
              </a:spcAft>
              <a:buNone/>
            </a:pPr>
            <a:r>
              <a:rPr lang="en-US" sz="2400" dirty="0">
                <a:latin typeface="Arial"/>
                <a:cs typeface="Arial"/>
              </a:rPr>
              <a:t>-Continue modernization, establishing partnerships within and outside NIH, leveraging existing opportunities that align NIH  and ODSS objectives</a:t>
            </a:r>
            <a:endParaRPr lang="en-US"/>
          </a:p>
          <a:p>
            <a:pPr marL="0" indent="0">
              <a:spcBef>
                <a:spcPts val="1400"/>
              </a:spcBef>
              <a:spcAft>
                <a:spcPts val="100"/>
              </a:spcAft>
              <a:buNone/>
            </a:pPr>
            <a:r>
              <a:rPr lang="en-US" sz="2400" dirty="0">
                <a:latin typeface="Arial"/>
                <a:cs typeface="Arial"/>
              </a:rPr>
              <a:t>-Actively participating in efforts to increase the role of repositories in advancing the biomedical ecosystem </a:t>
            </a:r>
          </a:p>
          <a:p>
            <a:pPr marL="0" indent="0">
              <a:spcBef>
                <a:spcPts val="1400"/>
              </a:spcBef>
              <a:spcAft>
                <a:spcPts val="100"/>
              </a:spcAft>
              <a:buNone/>
            </a:pPr>
            <a:r>
              <a:rPr lang="en-US" sz="2400" dirty="0">
                <a:latin typeface="Arial"/>
                <a:cs typeface="Arial"/>
              </a:rPr>
              <a:t>-Improve data harmonization across projects and AI readiness, engaging with different parts of the community and potentially increasing the pipeline of secondary researchers</a:t>
            </a:r>
          </a:p>
        </p:txBody>
      </p:sp>
      <p:sp>
        <p:nvSpPr>
          <p:cNvPr id="2" name="Title 1">
            <a:extLst>
              <a:ext uri="{FF2B5EF4-FFF2-40B4-BE49-F238E27FC236}">
                <a16:creationId xmlns:a16="http://schemas.microsoft.com/office/drawing/2014/main" id="{8EB216FD-1D9B-A2A4-510A-3DEAAD0CCFA8}"/>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Shaping NIDDK Data Ecosystem </a:t>
            </a:r>
            <a:endParaRPr lang="en-US" dirty="0"/>
          </a:p>
        </p:txBody>
      </p:sp>
    </p:spTree>
    <p:extLst>
      <p:ext uri="{BB962C8B-B14F-4D97-AF65-F5344CB8AC3E}">
        <p14:creationId xmlns:p14="http://schemas.microsoft.com/office/powerpoint/2010/main" val="71874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a:extLst>
              <a:ext uri="{FF2B5EF4-FFF2-40B4-BE49-F238E27FC236}">
                <a16:creationId xmlns:a16="http://schemas.microsoft.com/office/drawing/2014/main" id="{D2FED592-F487-C15F-B244-6BA640AFB179}"/>
              </a:ext>
            </a:extLst>
          </p:cNvPr>
          <p:cNvPicPr>
            <a:picLocks noGrp="1" noRot="1" noChangeAspect="1" noMove="1" noResize="1" noEditPoints="1" noAdjustHandles="1" noChangeArrowheads="1" noChangeShapeType="1" noCrop="1"/>
          </p:cNvPicPr>
          <p:nvPr/>
        </p:nvPicPr>
        <p:blipFill>
          <a:blip r:embed="rId3"/>
          <a:stretch>
            <a:fillRect/>
          </a:stretch>
        </p:blipFill>
        <p:spPr>
          <a:xfrm>
            <a:off x="0" y="5669280"/>
            <a:ext cx="12191998" cy="1188720"/>
          </a:xfrm>
          <a:prstGeom prst="rect">
            <a:avLst/>
          </a:prstGeom>
        </p:spPr>
      </p:pic>
      <p:pic>
        <p:nvPicPr>
          <p:cNvPr id="9" name="background" descr="decorative background">
            <a:extLst>
              <a:ext uri="{FF2B5EF4-FFF2-40B4-BE49-F238E27FC236}">
                <a16:creationId xmlns:a16="http://schemas.microsoft.com/office/drawing/2014/main" id="{5D637949-E997-0026-07D6-285CD80940E2}"/>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4" name="NIDDK logo">
            <a:extLst>
              <a:ext uri="{FF2B5EF4-FFF2-40B4-BE49-F238E27FC236}">
                <a16:creationId xmlns:a16="http://schemas.microsoft.com/office/drawing/2014/main" id="{DEE6BEDB-904D-F381-0851-4DB567753678}"/>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143" y="249028"/>
            <a:ext cx="3320718" cy="74024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a:extLst>
              <a:ext uri="{FF2B5EF4-FFF2-40B4-BE49-F238E27FC236}">
                <a16:creationId xmlns:a16="http://schemas.microsoft.com/office/drawing/2014/main" id="{090CE2E0-070E-E072-823D-5DE1394D6EB0}"/>
              </a:ext>
            </a:extLst>
          </p:cNvPr>
          <p:cNvSpPr>
            <a:spLocks noGrp="1" noRot="1" noMove="1" noResize="1" noEditPoints="1" noAdjustHandles="1" noChangeArrowheads="1" noChangeShapeType="1"/>
          </p:cNvSpPr>
          <p:nvPr>
            <p:ph type="sldNum" sz="quarter" idx="12"/>
          </p:nvPr>
        </p:nvSpPr>
        <p:spPr>
          <a:xfrm>
            <a:off x="9347198" y="6477685"/>
            <a:ext cx="2844800" cy="365125"/>
          </a:xfrm>
        </p:spPr>
        <p:txBody>
          <a:bodyPr/>
          <a:lstStyle/>
          <a:p>
            <a:fld id="{73DB64BC-0584-4169-B40B-A384FD25F727}" type="slidenum">
              <a:rPr lang="en-US" smtClean="0">
                <a:solidFill>
                  <a:schemeClr val="bg1"/>
                </a:solidFill>
              </a:rPr>
              <a:pPr/>
              <a:t>13</a:t>
            </a:fld>
            <a:endParaRPr lang="en-US" dirty="0">
              <a:solidFill>
                <a:schemeClr val="bg1"/>
              </a:solidFill>
            </a:endParaRPr>
          </a:p>
        </p:txBody>
      </p:sp>
      <p:sp>
        <p:nvSpPr>
          <p:cNvPr id="19" name="Operations">
            <a:extLst>
              <a:ext uri="{FF2B5EF4-FFF2-40B4-BE49-F238E27FC236}">
                <a16:creationId xmlns:a16="http://schemas.microsoft.com/office/drawing/2014/main" id="{7DC60A92-BCFF-CA40-8413-23B5FABCB73D}"/>
              </a:ext>
            </a:extLst>
          </p:cNvPr>
          <p:cNvSpPr/>
          <p:nvPr/>
        </p:nvSpPr>
        <p:spPr>
          <a:xfrm>
            <a:off x="8196206" y="4037061"/>
            <a:ext cx="3303724" cy="301092"/>
          </a:xfrm>
          <a:prstGeom prst="roundRect">
            <a:avLst/>
          </a:prstGeom>
          <a:solidFill>
            <a:srgbClr val="5494AA"/>
          </a:solidFill>
          <a:ln w="9525" cap="flat" cmpd="sng" algn="ctr">
            <a:noFill/>
            <a:prstDash val="solid"/>
            <a:round/>
            <a:headEnd type="none" w="med" len="med"/>
            <a:tailEnd type="none" w="med" len="me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Biospecimen Repository (Precision for Medicine)</a:t>
            </a:r>
          </a:p>
        </p:txBody>
      </p:sp>
      <p:sp>
        <p:nvSpPr>
          <p:cNvPr id="17" name="Operations">
            <a:extLst>
              <a:ext uri="{FF2B5EF4-FFF2-40B4-BE49-F238E27FC236}">
                <a16:creationId xmlns:a16="http://schemas.microsoft.com/office/drawing/2014/main" id="{08569489-CB41-C5B1-54B5-2941511C47CC}"/>
              </a:ext>
            </a:extLst>
          </p:cNvPr>
          <p:cNvSpPr/>
          <p:nvPr/>
        </p:nvSpPr>
        <p:spPr>
          <a:xfrm>
            <a:off x="8196206" y="2736051"/>
            <a:ext cx="3303724" cy="301092"/>
          </a:xfrm>
          <a:prstGeom prst="roundRect">
            <a:avLst/>
          </a:prstGeom>
          <a:solidFill>
            <a:srgbClr val="5494AA"/>
          </a:solidFill>
          <a:ln w="9525" cap="flat" cmpd="sng" algn="ctr">
            <a:noFill/>
            <a:prstDash val="solid"/>
            <a:round/>
            <a:headEnd type="none" w="med" len="med"/>
            <a:tailEnd type="none" w="med" len="me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Repository (Booz Allen Hamilton)</a:t>
            </a:r>
          </a:p>
        </p:txBody>
      </p:sp>
      <p:sp>
        <p:nvSpPr>
          <p:cNvPr id="28" name="Operations">
            <a:extLst>
              <a:ext uri="{FF2B5EF4-FFF2-40B4-BE49-F238E27FC236}">
                <a16:creationId xmlns:a16="http://schemas.microsoft.com/office/drawing/2014/main" id="{119CE265-55D2-29CD-E691-0D2FD114B545}"/>
              </a:ext>
            </a:extLst>
          </p:cNvPr>
          <p:cNvSpPr/>
          <p:nvPr/>
        </p:nvSpPr>
        <p:spPr>
          <a:xfrm>
            <a:off x="8196206" y="1975224"/>
            <a:ext cx="3303724" cy="442127"/>
          </a:xfrm>
          <a:prstGeom prst="roundRect">
            <a:avLst/>
          </a:prstGeom>
          <a:solidFill>
            <a:srgbClr val="E7E6E6">
              <a:lumMod val="90000"/>
            </a:srgbClr>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Operations Support (Contracts) </a:t>
            </a:r>
          </a:p>
        </p:txBody>
      </p:sp>
      <p:sp>
        <p:nvSpPr>
          <p:cNvPr id="16" name="Committee">
            <a:extLst>
              <a:ext uri="{FF2B5EF4-FFF2-40B4-BE49-F238E27FC236}">
                <a16:creationId xmlns:a16="http://schemas.microsoft.com/office/drawing/2014/main" id="{9D506F22-DB8B-91A8-2A27-19F2F4257F5A}"/>
              </a:ext>
            </a:extLst>
          </p:cNvPr>
          <p:cNvSpPr/>
          <p:nvPr/>
        </p:nvSpPr>
        <p:spPr>
          <a:xfrm>
            <a:off x="3995795" y="1996631"/>
            <a:ext cx="3543994" cy="439400"/>
          </a:xfrm>
          <a:prstGeom prst="roundRect">
            <a:avLst/>
          </a:prstGeom>
          <a:solidFill>
            <a:srgbClr val="5494AA"/>
          </a:solidFill>
          <a:ln w="9525" cap="flat" cmpd="sng" algn="ctr">
            <a:noFill/>
            <a:prstDash val="solid"/>
            <a:round/>
            <a:headEnd type="none" w="med" len="med"/>
            <a:tailEnd type="none" w="med" len="me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Repository Executive Committee</a:t>
            </a:r>
          </a:p>
        </p:txBody>
      </p:sp>
      <p:grpSp>
        <p:nvGrpSpPr>
          <p:cNvPr id="50" name="Administration">
            <a:extLst>
              <a:ext uri="{FF2B5EF4-FFF2-40B4-BE49-F238E27FC236}">
                <a16:creationId xmlns:a16="http://schemas.microsoft.com/office/drawing/2014/main" id="{D88DC155-D4F3-C78D-1C14-2B49FA6B4FDB}"/>
              </a:ext>
            </a:extLst>
          </p:cNvPr>
          <p:cNvGrpSpPr>
            <a:grpSpLocks/>
          </p:cNvGrpSpPr>
          <p:nvPr/>
        </p:nvGrpSpPr>
        <p:grpSpPr>
          <a:xfrm>
            <a:off x="1007819" y="2405253"/>
            <a:ext cx="3183049" cy="2330889"/>
            <a:chOff x="1007819" y="2405253"/>
            <a:chExt cx="3183049" cy="2330889"/>
          </a:xfrm>
        </p:grpSpPr>
        <p:sp>
          <p:nvSpPr>
            <p:cNvPr id="22" name="TextBox 21">
              <a:extLst>
                <a:ext uri="{FF2B5EF4-FFF2-40B4-BE49-F238E27FC236}">
                  <a16:creationId xmlns:a16="http://schemas.microsoft.com/office/drawing/2014/main" id="{48EAD02B-595A-3683-5C42-2742FA3001DF}"/>
                </a:ext>
              </a:extLst>
            </p:cNvPr>
            <p:cNvSpPr txBox="1">
              <a:spLocks/>
            </p:cNvSpPr>
            <p:nvPr/>
          </p:nvSpPr>
          <p:spPr>
            <a:xfrm>
              <a:off x="1007819" y="2405253"/>
              <a:ext cx="3098839" cy="307777"/>
            </a:xfrm>
            <a:prstGeom prst="rect">
              <a:avLst/>
            </a:prstGeom>
            <a:noFill/>
          </p:spPr>
          <p:txBody>
            <a:bodyPr wrap="square" rtlCol="0">
              <a:spAutoFit/>
            </a:bodyPr>
            <a:lstStyle/>
            <a:p>
              <a:r>
                <a:rPr lang="en-US" sz="1400" b="1" dirty="0">
                  <a:solidFill>
                    <a:srgbClr val="002060"/>
                  </a:solidFill>
                  <a:latin typeface="Arial" panose="020B0604020202020204" pitchFamily="34" charset="0"/>
                  <a:ea typeface="Open Sans" panose="020B0606030504020204" pitchFamily="34" charset="0"/>
                  <a:cs typeface="Arial" panose="020B0604020202020204" pitchFamily="34" charset="0"/>
                </a:rPr>
                <a:t>Rebecca Rodriguez, Ph.D.</a:t>
              </a:r>
            </a:p>
          </p:txBody>
        </p:sp>
        <p:sp>
          <p:nvSpPr>
            <p:cNvPr id="24" name="TextBox 23">
              <a:extLst>
                <a:ext uri="{FF2B5EF4-FFF2-40B4-BE49-F238E27FC236}">
                  <a16:creationId xmlns:a16="http://schemas.microsoft.com/office/drawing/2014/main" id="{92764927-4009-575C-A4E8-BF4C79166CB6}"/>
                </a:ext>
              </a:extLst>
            </p:cNvPr>
            <p:cNvSpPr txBox="1">
              <a:spLocks/>
            </p:cNvSpPr>
            <p:nvPr/>
          </p:nvSpPr>
          <p:spPr>
            <a:xfrm>
              <a:off x="1007819" y="2643085"/>
              <a:ext cx="3002948" cy="276999"/>
            </a:xfrm>
            <a:prstGeom prst="rect">
              <a:avLst/>
            </a:prstGeom>
            <a:noFill/>
          </p:spPr>
          <p:txBody>
            <a:bodyPr wrap="square" rtlCol="0">
              <a:spAutoFit/>
            </a:bodyPr>
            <a:lstStyle/>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Repository Program Director</a:t>
              </a:r>
            </a:p>
          </p:txBody>
        </p:sp>
        <p:sp>
          <p:nvSpPr>
            <p:cNvPr id="25" name="TextBox 24">
              <a:extLst>
                <a:ext uri="{FF2B5EF4-FFF2-40B4-BE49-F238E27FC236}">
                  <a16:creationId xmlns:a16="http://schemas.microsoft.com/office/drawing/2014/main" id="{4D148D49-BC60-0D50-D77B-50F50127926D}"/>
                </a:ext>
              </a:extLst>
            </p:cNvPr>
            <p:cNvSpPr txBox="1">
              <a:spLocks/>
            </p:cNvSpPr>
            <p:nvPr/>
          </p:nvSpPr>
          <p:spPr>
            <a:xfrm>
              <a:off x="1018770" y="4459143"/>
              <a:ext cx="2278586" cy="276999"/>
            </a:xfrm>
            <a:prstGeom prst="rect">
              <a:avLst/>
            </a:prstGeom>
            <a:noFill/>
          </p:spPr>
          <p:txBody>
            <a:bodyPr wrap="square" rtlCol="0">
              <a:spAutoFit/>
            </a:bodyPr>
            <a:lstStyle/>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Repository Specialist</a:t>
              </a:r>
            </a:p>
          </p:txBody>
        </p:sp>
        <p:sp>
          <p:nvSpPr>
            <p:cNvPr id="26" name="TextBox 25">
              <a:extLst>
                <a:ext uri="{FF2B5EF4-FFF2-40B4-BE49-F238E27FC236}">
                  <a16:creationId xmlns:a16="http://schemas.microsoft.com/office/drawing/2014/main" id="{622CC3D6-CF73-C685-116D-B39ED45F355D}"/>
                </a:ext>
              </a:extLst>
            </p:cNvPr>
            <p:cNvSpPr txBox="1">
              <a:spLocks/>
            </p:cNvSpPr>
            <p:nvPr/>
          </p:nvSpPr>
          <p:spPr>
            <a:xfrm>
              <a:off x="1039484" y="3404211"/>
              <a:ext cx="2613533" cy="307777"/>
            </a:xfrm>
            <a:prstGeom prst="rect">
              <a:avLst/>
            </a:prstGeom>
            <a:noFill/>
          </p:spPr>
          <p:txBody>
            <a:bodyPr wrap="square" rtlCol="0">
              <a:spAutoFit/>
            </a:bodyPr>
            <a:lstStyle/>
            <a:p>
              <a:r>
                <a:rPr lang="en-US" sz="1400" b="1" dirty="0">
                  <a:solidFill>
                    <a:srgbClr val="002060"/>
                  </a:solidFill>
                  <a:latin typeface="Arial" panose="020B0604020202020204" pitchFamily="34" charset="0"/>
                  <a:ea typeface="Open Sans" panose="020B0606030504020204" pitchFamily="34" charset="0"/>
                  <a:cs typeface="Arial" panose="020B0604020202020204" pitchFamily="34" charset="0"/>
                </a:rPr>
                <a:t>Sharon Lawlor, M.B.A</a:t>
              </a:r>
              <a:r>
                <a:rPr lang="en-US" sz="1400" b="1" dirty="0">
                  <a:solidFill>
                    <a:schemeClr val="tx1">
                      <a:lumMod val="65000"/>
                      <a:lumOff val="35000"/>
                    </a:schemeClr>
                  </a:solidFill>
                  <a:latin typeface="Arial" panose="020B0604020202020204" pitchFamily="34" charset="0"/>
                  <a:ea typeface="Source Sans Pro ExtraLight" panose="020B0303030403020204" pitchFamily="34" charset="0"/>
                  <a:cs typeface="Arial" panose="020B0604020202020204" pitchFamily="34" charset="0"/>
                </a:rPr>
                <a:t>.</a:t>
              </a:r>
            </a:p>
          </p:txBody>
        </p:sp>
        <p:sp>
          <p:nvSpPr>
            <p:cNvPr id="29" name="TextBox 28">
              <a:extLst>
                <a:ext uri="{FF2B5EF4-FFF2-40B4-BE49-F238E27FC236}">
                  <a16:creationId xmlns:a16="http://schemas.microsoft.com/office/drawing/2014/main" id="{F6726740-221F-8BC2-FA1A-0D161B04A92D}"/>
                </a:ext>
              </a:extLst>
            </p:cNvPr>
            <p:cNvSpPr txBox="1">
              <a:spLocks/>
            </p:cNvSpPr>
            <p:nvPr/>
          </p:nvSpPr>
          <p:spPr>
            <a:xfrm>
              <a:off x="1039484" y="3609927"/>
              <a:ext cx="3151384" cy="276999"/>
            </a:xfrm>
            <a:prstGeom prst="rect">
              <a:avLst/>
            </a:prstGeom>
            <a:noFill/>
          </p:spPr>
          <p:txBody>
            <a:bodyPr wrap="square" rtlCol="0">
              <a:spAutoFit/>
            </a:bodyPr>
            <a:lstStyle/>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Advisor to the Repository Program</a:t>
              </a:r>
            </a:p>
          </p:txBody>
        </p:sp>
        <p:sp>
          <p:nvSpPr>
            <p:cNvPr id="30" name="TextBox 29">
              <a:extLst>
                <a:ext uri="{FF2B5EF4-FFF2-40B4-BE49-F238E27FC236}">
                  <a16:creationId xmlns:a16="http://schemas.microsoft.com/office/drawing/2014/main" id="{828E1829-E724-AE8B-454E-005C146A9CBD}"/>
                </a:ext>
              </a:extLst>
            </p:cNvPr>
            <p:cNvSpPr txBox="1">
              <a:spLocks/>
            </p:cNvSpPr>
            <p:nvPr/>
          </p:nvSpPr>
          <p:spPr>
            <a:xfrm>
              <a:off x="1018770" y="4264227"/>
              <a:ext cx="2613533" cy="307777"/>
            </a:xfrm>
            <a:prstGeom prst="rect">
              <a:avLst/>
            </a:prstGeom>
            <a:noFill/>
          </p:spPr>
          <p:txBody>
            <a:bodyPr wrap="square" rtlCol="0">
              <a:spAutoFit/>
            </a:bodyPr>
            <a:lstStyle/>
            <a:p>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Dee Cooper, M.H.A</a:t>
              </a:r>
              <a:r>
                <a:rPr lang="en-US" sz="1400" b="1" dirty="0">
                  <a:solidFill>
                    <a:schemeClr val="tx1">
                      <a:lumMod val="65000"/>
                      <a:lumOff val="35000"/>
                    </a:schemeClr>
                  </a:solidFill>
                  <a:latin typeface="Source Sans Pro ExtraLight" panose="020B0303030403020204" pitchFamily="34" charset="0"/>
                  <a:ea typeface="Source Sans Pro ExtraLight" panose="020B0303030403020204" pitchFamily="34" charset="0"/>
                </a:rPr>
                <a:t>.</a:t>
              </a:r>
            </a:p>
          </p:txBody>
        </p:sp>
      </p:grpSp>
      <p:cxnSp>
        <p:nvCxnSpPr>
          <p:cNvPr id="7" name="Administration">
            <a:extLst>
              <a:ext uri="{FF2B5EF4-FFF2-40B4-BE49-F238E27FC236}">
                <a16:creationId xmlns:a16="http://schemas.microsoft.com/office/drawing/2014/main" id="{8498E9C9-4D08-6653-D488-D28CB210F27B}"/>
              </a:ext>
            </a:extLst>
          </p:cNvPr>
          <p:cNvCxnSpPr>
            <a:stCxn id="14" idx="2"/>
            <a:endCxn id="18" idx="0"/>
          </p:cNvCxnSpPr>
          <p:nvPr/>
        </p:nvCxnSpPr>
        <p:spPr>
          <a:xfrm rot="5400000">
            <a:off x="1618621" y="732179"/>
            <a:ext cx="434756" cy="2409404"/>
          </a:xfrm>
          <a:prstGeom prst="bentConnector3">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4" name="Administration">
            <a:extLst>
              <a:ext uri="{FF2B5EF4-FFF2-40B4-BE49-F238E27FC236}">
                <a16:creationId xmlns:a16="http://schemas.microsoft.com/office/drawing/2014/main" id="{06AFCF5A-3444-B304-5BFB-95630A3239F5}"/>
              </a:ext>
            </a:extLst>
          </p:cNvPr>
          <p:cNvSpPr/>
          <p:nvPr/>
        </p:nvSpPr>
        <p:spPr>
          <a:xfrm>
            <a:off x="724871" y="1277376"/>
            <a:ext cx="4631660" cy="442127"/>
          </a:xfrm>
          <a:prstGeom prst="roundRect">
            <a:avLst/>
          </a:prstGeom>
          <a:solidFill>
            <a:srgbClr val="E7E6E6">
              <a:lumMod val="90000"/>
            </a:srgbClr>
          </a:solidFill>
          <a:ln w="9525"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NIDDK Repository Program Administration</a:t>
            </a:r>
          </a:p>
        </p:txBody>
      </p:sp>
      <p:pic>
        <p:nvPicPr>
          <p:cNvPr id="5" name="Picture" descr="A person smiling for the camera&#10;&#10;Description automatically generated with medium confidence">
            <a:extLst>
              <a:ext uri="{FF2B5EF4-FFF2-40B4-BE49-F238E27FC236}">
                <a16:creationId xmlns:a16="http://schemas.microsoft.com/office/drawing/2014/main" id="{8CE9E188-0DB5-6911-6B15-449E61D895D1}"/>
              </a:ext>
            </a:extLst>
          </p:cNvPr>
          <p:cNvPicPr>
            <a:picLocks noChangeAspect="1"/>
          </p:cNvPicPr>
          <p:nvPr/>
        </p:nvPicPr>
        <p:blipFill rotWithShape="1">
          <a:blip r:embed="rId6">
            <a:extLst>
              <a:ext uri="{28A0092B-C50C-407E-A947-70E740481C1C}">
                <a14:useLocalDpi xmlns:a14="http://schemas.microsoft.com/office/drawing/2010/main" val="0"/>
              </a:ext>
            </a:extLst>
          </a:blip>
          <a:srcRect l="12429" t="6113" r="4393" b="30736"/>
          <a:stretch/>
        </p:blipFill>
        <p:spPr>
          <a:xfrm>
            <a:off x="325565" y="3986830"/>
            <a:ext cx="643071" cy="758997"/>
          </a:xfrm>
          <a:prstGeom prst="rect">
            <a:avLst/>
          </a:prstGeom>
          <a:ln>
            <a:noFill/>
          </a:ln>
          <a:effectLst/>
        </p:spPr>
      </p:pic>
      <p:pic>
        <p:nvPicPr>
          <p:cNvPr id="6" name="Picture" descr="A close-up of a person smiling&#10;&#10;Description automatically generated">
            <a:extLst>
              <a:ext uri="{FF2B5EF4-FFF2-40B4-BE49-F238E27FC236}">
                <a16:creationId xmlns:a16="http://schemas.microsoft.com/office/drawing/2014/main" id="{AF2C0FE9-8DC8-C8E7-0DE0-0D52085A29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971" y="3076365"/>
            <a:ext cx="628678" cy="754185"/>
          </a:xfrm>
          <a:prstGeom prst="rect">
            <a:avLst/>
          </a:prstGeom>
          <a:ln>
            <a:noFill/>
          </a:ln>
          <a:effectLst/>
        </p:spPr>
      </p:pic>
      <p:pic>
        <p:nvPicPr>
          <p:cNvPr id="18" name="Picture" descr="A person with long hair smiling&#10;&#10;Description automatically generated with low confidence">
            <a:extLst>
              <a:ext uri="{FF2B5EF4-FFF2-40B4-BE49-F238E27FC236}">
                <a16:creationId xmlns:a16="http://schemas.microsoft.com/office/drawing/2014/main" id="{0C5A9C5D-A1F7-5378-EDBF-77AC1DA8956D}"/>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333971" y="2154259"/>
            <a:ext cx="594651" cy="765826"/>
          </a:xfrm>
          <a:prstGeom prst="rect">
            <a:avLst/>
          </a:prstGeom>
          <a:ln>
            <a:noFill/>
          </a:ln>
          <a:effectLst/>
        </p:spPr>
      </p:pic>
      <p:cxnSp>
        <p:nvCxnSpPr>
          <p:cNvPr id="34" name="Committee">
            <a:extLst>
              <a:ext uri="{FF2B5EF4-FFF2-40B4-BE49-F238E27FC236}">
                <a16:creationId xmlns:a16="http://schemas.microsoft.com/office/drawing/2014/main" id="{FF8BD842-8BC9-50CC-3944-E79BC4D14D5C}"/>
              </a:ext>
            </a:extLst>
          </p:cNvPr>
          <p:cNvCxnSpPr>
            <a:cxnSpLocks/>
            <a:stCxn id="14" idx="2"/>
            <a:endCxn id="16" idx="0"/>
          </p:cNvCxnSpPr>
          <p:nvPr/>
        </p:nvCxnSpPr>
        <p:spPr>
          <a:xfrm rot="16200000" flipH="1">
            <a:off x="4265682" y="494521"/>
            <a:ext cx="277128" cy="2727091"/>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8" name="Operations">
            <a:extLst>
              <a:ext uri="{FF2B5EF4-FFF2-40B4-BE49-F238E27FC236}">
                <a16:creationId xmlns:a16="http://schemas.microsoft.com/office/drawing/2014/main" id="{BDB61D8F-2C74-DFFA-7D96-3B9D18599E2E}"/>
              </a:ext>
            </a:extLst>
          </p:cNvPr>
          <p:cNvCxnSpPr>
            <a:cxnSpLocks/>
          </p:cNvCxnSpPr>
          <p:nvPr/>
        </p:nvCxnSpPr>
        <p:spPr>
          <a:xfrm rot="16200000" flipH="1">
            <a:off x="6337272" y="-1604140"/>
            <a:ext cx="226421" cy="6819562"/>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sp>
        <p:nvSpPr>
          <p:cNvPr id="52" name="TextBox 51">
            <a:extLst>
              <a:ext uri="{FF2B5EF4-FFF2-40B4-BE49-F238E27FC236}">
                <a16:creationId xmlns:a16="http://schemas.microsoft.com/office/drawing/2014/main" id="{56DF3A7B-AEE0-FD37-2DE0-89C566785875}"/>
              </a:ext>
            </a:extLst>
          </p:cNvPr>
          <p:cNvSpPr txBox="1"/>
          <p:nvPr/>
        </p:nvSpPr>
        <p:spPr>
          <a:xfrm>
            <a:off x="3867619" y="2417351"/>
            <a:ext cx="3874946" cy="2754600"/>
          </a:xfrm>
          <a:prstGeom prst="rect">
            <a:avLst/>
          </a:prstGeom>
          <a:noFill/>
        </p:spPr>
        <p:txBody>
          <a:bodyPr wrap="square">
            <a:spAutoFit/>
          </a:bodyPr>
          <a:lstStyle/>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DDN</a:t>
            </a:r>
          </a:p>
          <a:p>
            <a:r>
              <a:rPr lang="en-US" sz="1600" dirty="0">
                <a:latin typeface="Arial" panose="020B0604020202020204" pitchFamily="34" charset="0"/>
                <a:ea typeface="Source Sans Pro ExtraLight" panose="020B0303030403020204" pitchFamily="34" charset="0"/>
                <a:cs typeface="Arial" panose="020B0604020202020204" pitchFamily="34" charset="0"/>
              </a:rPr>
              <a:t>	</a:t>
            </a:r>
            <a:r>
              <a:rPr lang="en-US" sz="1400"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Jose Serrano, M.D., Ph.D.</a:t>
            </a:r>
          </a:p>
          <a:p>
            <a:r>
              <a:rPr lang="en-US" sz="1400"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	</a:t>
            </a:r>
            <a:r>
              <a:rPr lang="en-US" sz="1400" b="1"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Ludmila Pawlikowska, Ph.D. </a:t>
            </a:r>
            <a:r>
              <a:rPr lang="en-US" sz="1200" b="1" dirty="0">
                <a:solidFill>
                  <a:srgbClr val="AD4525"/>
                </a:solidFill>
                <a:latin typeface="Arial" panose="020B0604020202020204" pitchFamily="34" charset="0"/>
                <a:ea typeface="Source Sans Pro ExtraLight" panose="020B0303030403020204" pitchFamily="34" charset="0"/>
                <a:cs typeface="Arial" panose="020B0604020202020204" pitchFamily="34" charset="0"/>
              </a:rPr>
              <a:t>§</a:t>
            </a:r>
          </a:p>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DEM</a:t>
            </a:r>
          </a:p>
          <a:p>
            <a:r>
              <a:rPr lang="en-US" sz="1600" dirty="0">
                <a:latin typeface="Arial" panose="020B0604020202020204" pitchFamily="34" charset="0"/>
                <a:ea typeface="Source Sans Pro ExtraLight" panose="020B0303030403020204" pitchFamily="34" charset="0"/>
                <a:cs typeface="Arial" panose="020B0604020202020204" pitchFamily="34" charset="0"/>
              </a:rPr>
              <a:t>	</a:t>
            </a:r>
            <a:r>
              <a:rPr lang="en-US" sz="1400" b="1"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Beena Akolkar, Ph.D.</a:t>
            </a:r>
            <a:r>
              <a:rPr lang="en-US" sz="1200" b="1" dirty="0">
                <a:solidFill>
                  <a:srgbClr val="AD4525"/>
                </a:solidFill>
                <a:latin typeface="Arial" panose="020B0604020202020204" pitchFamily="34" charset="0"/>
                <a:ea typeface="Source Sans Pro ExtraLight" panose="020B0303030403020204" pitchFamily="34" charset="0"/>
                <a:cs typeface="Arial" panose="020B0604020202020204" pitchFamily="34" charset="0"/>
              </a:rPr>
              <a:t>§</a:t>
            </a:r>
            <a:r>
              <a:rPr lang="en-US" sz="1400"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	</a:t>
            </a:r>
          </a:p>
          <a:p>
            <a:r>
              <a:rPr lang="en-US" sz="1400" b="1"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	Lisa Spain, Ph.D.</a:t>
            </a:r>
          </a:p>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KUH</a:t>
            </a:r>
          </a:p>
          <a:p>
            <a:r>
              <a:rPr lang="en-US" sz="1600" dirty="0">
                <a:latin typeface="Arial" panose="020B0604020202020204" pitchFamily="34" charset="0"/>
                <a:ea typeface="Source Sans Pro ExtraLight" panose="020B0303030403020204" pitchFamily="34" charset="0"/>
                <a:cs typeface="Arial" panose="020B0604020202020204" pitchFamily="34" charset="0"/>
              </a:rPr>
              <a:t>	</a:t>
            </a:r>
            <a:r>
              <a:rPr lang="en-US" sz="1400" b="1"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Afshin Parsa, M.D., M.P.H. </a:t>
            </a:r>
            <a:r>
              <a:rPr lang="en-US" sz="1200" b="1" dirty="0">
                <a:solidFill>
                  <a:srgbClr val="AD4525"/>
                </a:solidFill>
                <a:latin typeface="Arial" panose="020B0604020202020204" pitchFamily="34" charset="0"/>
                <a:ea typeface="Source Sans Pro ExtraLight" panose="020B0303030403020204" pitchFamily="34" charset="0"/>
                <a:cs typeface="Arial" panose="020B0604020202020204" pitchFamily="34" charset="0"/>
              </a:rPr>
              <a:t>§</a:t>
            </a:r>
          </a:p>
          <a:p>
            <a:r>
              <a:rPr lang="en-US" sz="1400"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	Chris Mullins, Ph.D.</a:t>
            </a:r>
            <a:endParaRPr lang="en-US" sz="1400" b="1" dirty="0">
              <a:solidFill>
                <a:srgbClr val="20558A"/>
              </a:solidFill>
              <a:latin typeface="Arial" panose="020B0604020202020204" pitchFamily="34" charset="0"/>
              <a:ea typeface="Source Sans Pro ExtraLight" panose="020B0303030403020204" pitchFamily="34" charset="0"/>
              <a:cs typeface="Arial" panose="020B0604020202020204" pitchFamily="34" charset="0"/>
            </a:endParaRPr>
          </a:p>
          <a:p>
            <a:r>
              <a:rPr lang="en-US" sz="1400" b="1"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 </a:t>
            </a:r>
          </a:p>
          <a:p>
            <a:r>
              <a:rPr lang="en-US" sz="1050" b="1" dirty="0">
                <a:solidFill>
                  <a:srgbClr val="20558A"/>
                </a:solidFill>
                <a:latin typeface="Arial" panose="020B0604020202020204" pitchFamily="34" charset="0"/>
                <a:ea typeface="Source Sans Pro ExtraLight" panose="020B0303030403020204" pitchFamily="34" charset="0"/>
                <a:cs typeface="Arial" panose="020B0604020202020204" pitchFamily="34" charset="0"/>
              </a:rPr>
              <a:t>boldface Member of RPD access committee</a:t>
            </a:r>
          </a:p>
          <a:p>
            <a:r>
              <a:rPr lang="en-US" sz="1050" dirty="0">
                <a:solidFill>
                  <a:srgbClr val="AD4525"/>
                </a:solidFill>
                <a:latin typeface="Arial" panose="020B0604020202020204" pitchFamily="34" charset="0"/>
                <a:ea typeface="Source Sans Pro ExtraLight" panose="020B0303030403020204" pitchFamily="34" charset="0"/>
                <a:cs typeface="Arial" panose="020B0604020202020204" pitchFamily="34" charset="0"/>
              </a:rPr>
              <a:t>§Member of dbGaP data access committee</a:t>
            </a:r>
          </a:p>
        </p:txBody>
      </p:sp>
      <p:sp>
        <p:nvSpPr>
          <p:cNvPr id="56" name="TextBox 55">
            <a:extLst>
              <a:ext uri="{FF2B5EF4-FFF2-40B4-BE49-F238E27FC236}">
                <a16:creationId xmlns:a16="http://schemas.microsoft.com/office/drawing/2014/main" id="{22926933-608A-AED3-04FC-DB99BE25B2DC}"/>
              </a:ext>
            </a:extLst>
          </p:cNvPr>
          <p:cNvSpPr txBox="1"/>
          <p:nvPr/>
        </p:nvSpPr>
        <p:spPr>
          <a:xfrm>
            <a:off x="8196206" y="3092388"/>
            <a:ext cx="3411551" cy="830997"/>
          </a:xfrm>
          <a:prstGeom prst="rect">
            <a:avLst/>
          </a:prstGeom>
          <a:noFill/>
        </p:spPr>
        <p:txBody>
          <a:bodyPr wrap="square" rtlCol="0">
            <a:spAutoFit/>
          </a:bodyPr>
          <a:lstStyle/>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Contract 75N94021D00001/74N94021F00001</a:t>
            </a:r>
          </a:p>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Mike Keller, Principal</a:t>
            </a:r>
          </a:p>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Alexandra Shlionskaya</a:t>
            </a:r>
          </a:p>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Alissa Fujimoto</a:t>
            </a:r>
          </a:p>
        </p:txBody>
      </p:sp>
      <p:sp>
        <p:nvSpPr>
          <p:cNvPr id="57" name="TextBox 56">
            <a:extLst>
              <a:ext uri="{FF2B5EF4-FFF2-40B4-BE49-F238E27FC236}">
                <a16:creationId xmlns:a16="http://schemas.microsoft.com/office/drawing/2014/main" id="{02D3AA4D-12E8-7EF0-A8BC-54801D33DD8F}"/>
              </a:ext>
            </a:extLst>
          </p:cNvPr>
          <p:cNvSpPr txBox="1"/>
          <p:nvPr/>
        </p:nvSpPr>
        <p:spPr>
          <a:xfrm>
            <a:off x="8196206" y="4368619"/>
            <a:ext cx="3002948" cy="646331"/>
          </a:xfrm>
          <a:prstGeom prst="rect">
            <a:avLst/>
          </a:prstGeom>
          <a:noFill/>
        </p:spPr>
        <p:txBody>
          <a:bodyPr wrap="square" lIns="91440" tIns="45720" rIns="91440" bIns="45720" rtlCol="0" anchor="t">
            <a:spAutoFit/>
          </a:bodyPr>
          <a:lstStyle/>
          <a:p>
            <a:r>
              <a:rPr lang="en-US" sz="1200" dirty="0">
                <a:solidFill>
                  <a:schemeClr val="tx1">
                    <a:lumMod val="65000"/>
                    <a:lumOff val="35000"/>
                  </a:schemeClr>
                </a:solidFill>
                <a:latin typeface="Open Sans"/>
                <a:ea typeface="Open Sans"/>
                <a:cs typeface="Open Sans"/>
              </a:rPr>
              <a:t>Bridge Contract 75N94023C00013</a:t>
            </a:r>
          </a:p>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Kurt Langenbach, Principal</a:t>
            </a:r>
          </a:p>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Jessica Stahl</a:t>
            </a:r>
          </a:p>
        </p:txBody>
      </p:sp>
      <p:sp>
        <p:nvSpPr>
          <p:cNvPr id="2" name="Title 1">
            <a:extLst>
              <a:ext uri="{FF2B5EF4-FFF2-40B4-BE49-F238E27FC236}">
                <a16:creationId xmlns:a16="http://schemas.microsoft.com/office/drawing/2014/main" id="{79058476-76D3-4544-8974-15F70E8F8C5A}"/>
              </a:ext>
            </a:extLst>
          </p:cNvPr>
          <p:cNvSpPr>
            <a:spLocks noGrp="1"/>
          </p:cNvSpPr>
          <p:nvPr>
            <p:ph type="title"/>
          </p:nvPr>
        </p:nvSpPr>
        <p:spPr>
          <a:xfrm>
            <a:off x="2001302" y="182879"/>
            <a:ext cx="9606455" cy="914400"/>
          </a:xfrm>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Repository Program Staff</a:t>
            </a:r>
          </a:p>
        </p:txBody>
      </p:sp>
    </p:spTree>
    <p:extLst>
      <p:ext uri="{BB962C8B-B14F-4D97-AF65-F5344CB8AC3E}">
        <p14:creationId xmlns:p14="http://schemas.microsoft.com/office/powerpoint/2010/main" val="232526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16"/>
                                        </p:tgtEl>
                                      </p:cBhvr>
                                    </p:animEffect>
                                    <p:animScale>
                                      <p:cBhvr>
                                        <p:cTn id="7" dur="500" autoRev="1" fill="hold"/>
                                        <p:tgtEl>
                                          <p:spTgt spid="16"/>
                                        </p:tgtEl>
                                      </p:cBhvr>
                                      <p:by x="105000" y="105000"/>
                                    </p:animScale>
                                  </p:childTnLst>
                                </p:cTn>
                              </p:par>
                            </p:childTnLst>
                          </p:cTn>
                        </p:par>
                        <p:par>
                          <p:cTn id="8" fill="hold">
                            <p:stCondLst>
                              <p:cond delay="1500"/>
                            </p:stCondLst>
                            <p:childTnLst>
                              <p:par>
                                <p:cTn id="9" presetID="26" presetClass="emph" presetSubtype="0" fill="hold" grpId="0" nodeType="afterEffect">
                                  <p:stCondLst>
                                    <p:cond delay="1000"/>
                                  </p:stCondLst>
                                  <p:childTnLst>
                                    <p:animEffect transition="out" filter="fade">
                                      <p:cBhvr>
                                        <p:cTn id="10" dur="1000" tmFilter="0, 0; .2, .5; .8, .5; 1, 0"/>
                                        <p:tgtEl>
                                          <p:spTgt spid="28"/>
                                        </p:tgtEl>
                                      </p:cBhvr>
                                    </p:animEffect>
                                    <p:animScale>
                                      <p:cBhvr>
                                        <p:cTn id="11" dur="50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90CFFD7-5DAD-9CAE-8241-9CD51ECF7671}"/>
              </a:ext>
            </a:extLst>
          </p:cNvPr>
          <p:cNvPicPr>
            <a:picLocks noChangeAspect="1"/>
          </p:cNvPicPr>
          <p:nvPr/>
        </p:nvPicPr>
        <p:blipFill>
          <a:blip r:embed="rId3"/>
          <a:stretch>
            <a:fillRect/>
          </a:stretch>
        </p:blipFill>
        <p:spPr>
          <a:xfrm>
            <a:off x="-1" y="5676900"/>
            <a:ext cx="12192000" cy="1188720"/>
          </a:xfrm>
          <a:prstGeom prst="rect">
            <a:avLst/>
          </a:prstGeom>
        </p:spPr>
      </p:pic>
      <p:pic>
        <p:nvPicPr>
          <p:cNvPr id="2" name="Picture 1" descr="decorative background">
            <a:extLst>
              <a:ext uri="{FF2B5EF4-FFF2-40B4-BE49-F238E27FC236}">
                <a16:creationId xmlns:a16="http://schemas.microsoft.com/office/drawing/2014/main" id="{1F1A2FEC-F364-70E5-B722-B11E9AE7A6EF}"/>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12192000" cy="1181100"/>
          </a:xfrm>
          <a:prstGeom prst="rect">
            <a:avLst/>
          </a:prstGeom>
        </p:spPr>
      </p:pic>
      <p:sp>
        <p:nvSpPr>
          <p:cNvPr id="3" name="Content Placeholder 2">
            <a:extLst>
              <a:ext uri="{FF2B5EF4-FFF2-40B4-BE49-F238E27FC236}">
                <a16:creationId xmlns:a16="http://schemas.microsoft.com/office/drawing/2014/main" id="{930AF1C6-3E03-40F2-A198-345A17CF0B4E}"/>
              </a:ext>
            </a:extLst>
          </p:cNvPr>
          <p:cNvSpPr>
            <a:spLocks noGrp="1"/>
          </p:cNvSpPr>
          <p:nvPr>
            <p:ph idx="1"/>
          </p:nvPr>
        </p:nvSpPr>
        <p:spPr>
          <a:xfrm>
            <a:off x="638778" y="3851405"/>
            <a:ext cx="8269030" cy="1798356"/>
          </a:xfrm>
        </p:spPr>
        <p:txBody>
          <a:bodyPr>
            <a:normAutofit/>
          </a:bodyPr>
          <a:lstStyle/>
          <a:p>
            <a:pPr marL="0" lvl="0" indent="0">
              <a:spcAft>
                <a:spcPts val="1200"/>
              </a:spcAft>
              <a:buClr>
                <a:srgbClr val="1F497D"/>
              </a:buClr>
              <a:buNone/>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icrosoft Sans Serif" panose="020B0604020202020204" pitchFamily="34" charset="0"/>
                <a:cs typeface="Arial" panose="020B0604020202020204" pitchFamily="34" charset="0"/>
              </a:rPr>
              <a:t>Provide access to the wider research community, </a:t>
            </a:r>
            <a:r>
              <a:rPr lang="en-US" sz="24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expanding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icrosoft Sans Serif" panose="020B0604020202020204" pitchFamily="34" charset="0"/>
                <a:cs typeface="Arial" panose="020B0604020202020204" pitchFamily="34" charset="0"/>
              </a:rPr>
              <a:t>the usefulness of extramurally NIDDK-funded multi-center clinical studies’ generated resources</a:t>
            </a:r>
            <a:r>
              <a:rPr kumimoji="0" lang="en-US" sz="2400" b="0" i="0" u="none" strike="noStrike" kern="1200" cap="none" spc="0" normalizeH="0" baseline="0" noProof="0" dirty="0">
                <a:ln>
                  <a:noFill/>
                </a:ln>
                <a:solidFill>
                  <a:srgbClr val="719500"/>
                </a:solidFill>
                <a:effectLst/>
                <a:uLnTx/>
                <a:uFillTx/>
                <a:latin typeface="Arial" panose="020B0604020202020204" pitchFamily="34" charset="0"/>
                <a:ea typeface="Microsoft Sans Serif"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icrosoft Sans Serif" panose="020B0604020202020204" pitchFamily="34" charset="0"/>
                <a:cs typeface="Arial" panose="020B0604020202020204" pitchFamily="34" charset="0"/>
              </a:rPr>
              <a:t>beyond the end of the study</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icrosoft Sans Serif"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4898E1A-1FF8-6E8D-005E-EB1FCD3285CF}"/>
              </a:ext>
            </a:extLst>
          </p:cNvPr>
          <p:cNvSpPr txBox="1">
            <a:spLocks/>
          </p:cNvSpPr>
          <p:nvPr/>
        </p:nvSpPr>
        <p:spPr>
          <a:xfrm>
            <a:off x="638778" y="3337726"/>
            <a:ext cx="10972800" cy="682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3838"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Clr>
                <a:schemeClr val="tx2"/>
              </a:buClr>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Clr>
                <a:schemeClr val="tx2"/>
              </a:buClr>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1F497D"/>
              </a:buClr>
              <a:buSzTx/>
              <a:buFont typeface="Arial" pitchFamily="34" charset="0"/>
              <a:buNone/>
              <a:tabLst/>
              <a:defRPr/>
            </a:pPr>
            <a:r>
              <a:rPr kumimoji="0" lang="en-US" sz="2800" b="0" i="0" u="none" strike="noStrike" kern="1200" cap="none" spc="0" normalizeH="0" baseline="0" noProof="0" dirty="0">
                <a:ln>
                  <a:noFill/>
                </a:ln>
                <a:solidFill>
                  <a:srgbClr val="E89E21"/>
                </a:solidFill>
                <a:effectLst/>
                <a:uLnTx/>
                <a:uFillTx/>
                <a:latin typeface="Open Sans" panose="020B0606030504020204" pitchFamily="34" charset="0"/>
                <a:ea typeface="Open Sans" panose="020B0606030504020204" pitchFamily="34" charset="0"/>
                <a:cs typeface="Open Sans" panose="020B0606030504020204" pitchFamily="34" charset="0"/>
              </a:rPr>
              <a:t>Our mission</a:t>
            </a:r>
            <a:endParaRPr kumimoji="0" lang="en-US" sz="2800" b="1" i="0" u="none" strike="noStrike" kern="1200" cap="none" spc="0" normalizeH="0" baseline="0" noProof="0" dirty="0">
              <a:ln>
                <a:noFill/>
              </a:ln>
              <a:solidFill>
                <a:srgbClr val="E89E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7" name="Picture 26" descr="An image depicting circular flow showing progression of data lifecycle tasks and emphasizes interconnection of each stage.">
            <a:extLst>
              <a:ext uri="{FF2B5EF4-FFF2-40B4-BE49-F238E27FC236}">
                <a16:creationId xmlns:a16="http://schemas.microsoft.com/office/drawing/2014/main" id="{FE87D77B-962F-91B7-952F-B77FC6FA0B44}"/>
              </a:ext>
            </a:extLst>
          </p:cNvPr>
          <p:cNvPicPr>
            <a:picLocks noChangeAspect="1"/>
          </p:cNvPicPr>
          <p:nvPr/>
        </p:nvPicPr>
        <p:blipFill>
          <a:blip r:embed="rId5"/>
          <a:stretch>
            <a:fillRect/>
          </a:stretch>
        </p:blipFill>
        <p:spPr>
          <a:xfrm>
            <a:off x="8173483" y="1441028"/>
            <a:ext cx="4066162" cy="4061869"/>
          </a:xfrm>
          <a:prstGeom prst="rect">
            <a:avLst/>
          </a:prstGeom>
        </p:spPr>
      </p:pic>
      <p:sp>
        <p:nvSpPr>
          <p:cNvPr id="8" name="Content Placeholder 2">
            <a:extLst>
              <a:ext uri="{FF2B5EF4-FFF2-40B4-BE49-F238E27FC236}">
                <a16:creationId xmlns:a16="http://schemas.microsoft.com/office/drawing/2014/main" id="{8F0E29F5-7B9C-3755-76CB-21F7E6B10110}"/>
              </a:ext>
            </a:extLst>
          </p:cNvPr>
          <p:cNvSpPr txBox="1">
            <a:spLocks/>
          </p:cNvSpPr>
          <p:nvPr/>
        </p:nvSpPr>
        <p:spPr>
          <a:xfrm>
            <a:off x="3414142" y="5307231"/>
            <a:ext cx="8020052" cy="1436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3838"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Clr>
                <a:schemeClr val="tx2"/>
              </a:buClr>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Clr>
                <a:schemeClr val="tx2"/>
              </a:buClr>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1F497D"/>
              </a:buClr>
              <a:buFont typeface="Arial" pitchFamily="34" charset="0"/>
              <a:buNone/>
              <a:defRPr/>
            </a:pPr>
            <a:endParaRPr lang="en-US" sz="2000" b="1"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12C8B818-B2B2-9F31-5FF4-3FEDF0F43855}"/>
              </a:ext>
            </a:extLst>
          </p:cNvPr>
          <p:cNvSpPr txBox="1">
            <a:spLocks/>
          </p:cNvSpPr>
          <p:nvPr/>
        </p:nvSpPr>
        <p:spPr>
          <a:xfrm>
            <a:off x="638778" y="1923285"/>
            <a:ext cx="8269030" cy="1387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3838"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Clr>
                <a:schemeClr val="tx2"/>
              </a:buClr>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Clr>
                <a:schemeClr val="tx2"/>
              </a:buClr>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1F497D"/>
              </a:buClr>
              <a:buFont typeface="Arial" pitchFamily="34" charset="0"/>
              <a:buNone/>
              <a:defRPr/>
            </a:pPr>
            <a:r>
              <a:rPr lang="en-US" sz="24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Realize the full potential of existing resources to generate new findings and accelerate medical breakthroughs that impact health and healthcare outcomes</a:t>
            </a:r>
            <a:endParaRPr lang="en-US" sz="2400" b="1"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5EA88F22-A08A-938C-6524-69EEBFE3735A}"/>
              </a:ext>
            </a:extLst>
          </p:cNvPr>
          <p:cNvSpPr txBox="1">
            <a:spLocks/>
          </p:cNvSpPr>
          <p:nvPr/>
        </p:nvSpPr>
        <p:spPr>
          <a:xfrm>
            <a:off x="580422" y="1472408"/>
            <a:ext cx="10972800" cy="682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3838"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Clr>
                <a:schemeClr val="tx2"/>
              </a:buClr>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Clr>
                <a:schemeClr val="tx2"/>
              </a:buClr>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1F497D"/>
              </a:buClr>
              <a:buSzTx/>
              <a:buFont typeface="Arial" pitchFamily="34" charset="0"/>
              <a:buNone/>
              <a:tabLst/>
              <a:defRPr/>
            </a:pPr>
            <a:r>
              <a:rPr kumimoji="0" lang="en-US" sz="2800" b="0" i="0" u="none" strike="noStrike" kern="1200" cap="none" spc="0" normalizeH="0" baseline="0" noProof="0" dirty="0">
                <a:ln>
                  <a:noFill/>
                </a:ln>
                <a:solidFill>
                  <a:srgbClr val="E89E21"/>
                </a:solidFill>
                <a:effectLst/>
                <a:uLnTx/>
                <a:uFillTx/>
                <a:latin typeface="Open Sans" panose="020B0606030504020204" pitchFamily="34" charset="0"/>
                <a:ea typeface="Open Sans" panose="020B0606030504020204" pitchFamily="34" charset="0"/>
                <a:cs typeface="Open Sans" panose="020B0606030504020204" pitchFamily="34" charset="0"/>
              </a:rPr>
              <a:t>Our vision</a:t>
            </a:r>
            <a:endParaRPr kumimoji="0" lang="en-US" sz="2800" b="1" i="0" u="none" strike="noStrike" kern="1200" cap="none" spc="0" normalizeH="0" baseline="0" noProof="0" dirty="0">
              <a:ln>
                <a:noFill/>
              </a:ln>
              <a:solidFill>
                <a:srgbClr val="E89E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F7901DA-2C74-29FF-8A96-23222C6CDA1B}"/>
              </a:ext>
            </a:extLst>
          </p:cNvPr>
          <p:cNvSpPr txBox="1"/>
          <p:nvPr/>
        </p:nvSpPr>
        <p:spPr>
          <a:xfrm>
            <a:off x="7573328" y="5434317"/>
            <a:ext cx="4772724" cy="215444"/>
          </a:xfrm>
          <a:prstGeom prst="rect">
            <a:avLst/>
          </a:prstGeom>
          <a:noFill/>
        </p:spPr>
        <p:txBody>
          <a:bodyPr wrap="squar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Image by Booz Allen Hamilton under federal contract 75N94021D00001/75N94021F00001</a:t>
            </a:r>
          </a:p>
        </p:txBody>
      </p:sp>
      <p:sp>
        <p:nvSpPr>
          <p:cNvPr id="4" name="Slide Number Placeholder 3">
            <a:extLst>
              <a:ext uri="{FF2B5EF4-FFF2-40B4-BE49-F238E27FC236}">
                <a16:creationId xmlns:a16="http://schemas.microsoft.com/office/drawing/2014/main" id="{7A101817-72E8-954B-972D-B8AF2F6BF7E3}"/>
              </a:ext>
            </a:extLst>
          </p:cNvPr>
          <p:cNvSpPr>
            <a:spLocks noGrp="1"/>
          </p:cNvSpPr>
          <p:nvPr>
            <p:ph type="sldNum" sz="quarter" idx="12"/>
          </p:nvPr>
        </p:nvSpPr>
        <p:spPr>
          <a:xfrm>
            <a:off x="9319621" y="6513658"/>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B64BC-0584-4169-B40B-A384FD25F727}"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
        <p:nvSpPr>
          <p:cNvPr id="13" name="Title 1">
            <a:extLst>
              <a:ext uri="{FF2B5EF4-FFF2-40B4-BE49-F238E27FC236}">
                <a16:creationId xmlns:a16="http://schemas.microsoft.com/office/drawing/2014/main" id="{F643613E-842D-52F2-2222-C5FB3029A008}"/>
              </a:ext>
            </a:extLst>
          </p:cNvPr>
          <p:cNvSpPr txBox="1">
            <a:spLocks/>
          </p:cNvSpPr>
          <p:nvPr/>
        </p:nvSpPr>
        <p:spPr>
          <a:xfrm>
            <a:off x="762000" y="335280"/>
            <a:ext cx="10972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latin typeface="Arial"/>
                <a:ea typeface="Microsoft Sans Serif"/>
                <a:cs typeface="Arial"/>
              </a:rPr>
              <a:t>NIDDK Central Repository </a:t>
            </a:r>
            <a:r>
              <a:rPr lang="en-US" sz="3500" dirty="0">
                <a:effectLst>
                  <a:outerShdw blurRad="38100" dist="38100" dir="2700000" algn="tl">
                    <a:srgbClr val="000000">
                      <a:alpha val="43137"/>
                    </a:srgbClr>
                  </a:outerShdw>
                </a:effectLst>
                <a:latin typeface="Arial"/>
                <a:ea typeface="Microsoft Sans Serif"/>
                <a:cs typeface="Arial"/>
              </a:rPr>
              <a:t>Vision and </a:t>
            </a:r>
            <a:r>
              <a:rPr lang="en-US" sz="3200" dirty="0">
                <a:effectLst>
                  <a:outerShdw blurRad="38100" dist="38100" dir="2700000" algn="tl">
                    <a:srgbClr val="000000">
                      <a:alpha val="43137"/>
                    </a:srgbClr>
                  </a:outerShdw>
                </a:effectLst>
                <a:latin typeface="Arial"/>
                <a:ea typeface="Microsoft Sans Serif"/>
                <a:cs typeface="Arial"/>
              </a:rPr>
              <a:t>Mission </a:t>
            </a:r>
            <a:endParaRPr lang="en-US" sz="3200" dirty="0">
              <a:effectLst>
                <a:outerShdw blurRad="38100" dist="38100" dir="2700000" algn="tl">
                  <a:srgbClr val="000000">
                    <a:alpha val="43137"/>
                  </a:srgbClr>
                </a:outerShdw>
              </a:effectLst>
              <a:latin typeface="Arial" panose="020B0604020202020204" pitchFamily="34" charset="0"/>
              <a:ea typeface="Microsoft Sans Serif"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48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E354AC1D-1B50-F73F-63DE-C1B1A0C1174C}"/>
              </a:ext>
            </a:extLst>
          </p:cNvPr>
          <p:cNvPicPr>
            <a:picLocks noChangeAspect="1"/>
          </p:cNvPicPr>
          <p:nvPr/>
        </p:nvPicPr>
        <p:blipFill>
          <a:blip r:embed="rId3"/>
          <a:stretch>
            <a:fillRect/>
          </a:stretch>
        </p:blipFill>
        <p:spPr>
          <a:xfrm>
            <a:off x="2" y="5692107"/>
            <a:ext cx="12191998" cy="1188720"/>
          </a:xfrm>
          <a:prstGeom prst="rect">
            <a:avLst/>
          </a:prstGeom>
        </p:spPr>
      </p:pic>
      <p:pic>
        <p:nvPicPr>
          <p:cNvPr id="2" name="Picture 1" descr="decorative background">
            <a:extLst>
              <a:ext uri="{FF2B5EF4-FFF2-40B4-BE49-F238E27FC236}">
                <a16:creationId xmlns:a16="http://schemas.microsoft.com/office/drawing/2014/main" id="{1F1A2FEC-F364-70E5-B722-B11E9AE7A6EF}"/>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sp>
        <p:nvSpPr>
          <p:cNvPr id="10" name="Title 1">
            <a:extLst>
              <a:ext uri="{FF2B5EF4-FFF2-40B4-BE49-F238E27FC236}">
                <a16:creationId xmlns:a16="http://schemas.microsoft.com/office/drawing/2014/main" id="{F1E0E78B-62A3-8A0F-2EA8-D4B0E6B9856C}"/>
              </a:ext>
            </a:extLst>
          </p:cNvPr>
          <p:cNvSpPr>
            <a:spLocks noGrp="1"/>
          </p:cNvSpPr>
          <p:nvPr>
            <p:ph type="title"/>
          </p:nvPr>
        </p:nvSpPr>
        <p:spPr>
          <a:xfrm>
            <a:off x="903816" y="183756"/>
            <a:ext cx="10972800" cy="914400"/>
          </a:xfrm>
        </p:spPr>
        <p:txBody>
          <a:bodyPr>
            <a:normAutofit/>
          </a:bodyPr>
          <a:lstStyle/>
          <a:p>
            <a:r>
              <a:rPr lang="en-US" sz="3200" dirty="0">
                <a:effectLst>
                  <a:outerShdw blurRad="38100" dist="38100" dir="2700000" algn="tl">
                    <a:srgbClr val="000000">
                      <a:alpha val="43137"/>
                    </a:srgbClr>
                  </a:outerShdw>
                </a:effectLst>
                <a:latin typeface="Arial" panose="020B0604020202020204" pitchFamily="34" charset="0"/>
                <a:ea typeface="Microsoft Sans Serif" panose="020B0604020202020204" pitchFamily="34" charset="0"/>
                <a:cs typeface="Arial" panose="020B0604020202020204" pitchFamily="34" charset="0"/>
              </a:rPr>
              <a:t>NIDDK Central Repository Organizational Structure</a:t>
            </a:r>
          </a:p>
        </p:txBody>
      </p:sp>
      <p:sp>
        <p:nvSpPr>
          <p:cNvPr id="4" name="Slide Number Placeholder 3">
            <a:extLst>
              <a:ext uri="{FF2B5EF4-FFF2-40B4-BE49-F238E27FC236}">
                <a16:creationId xmlns:a16="http://schemas.microsoft.com/office/drawing/2014/main" id="{7A101817-72E8-954B-972D-B8AF2F6BF7E3}"/>
              </a:ext>
            </a:extLst>
          </p:cNvPr>
          <p:cNvSpPr>
            <a:spLocks noGrp="1"/>
          </p:cNvSpPr>
          <p:nvPr>
            <p:ph type="sldNum" sz="quarter" idx="12"/>
          </p:nvPr>
        </p:nvSpPr>
        <p:spPr>
          <a:xfrm>
            <a:off x="9347198" y="6515702"/>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B64BC-0584-4169-B40B-A384FD25F727}"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pic>
        <p:nvPicPr>
          <p:cNvPr id="96" name="Picture 95">
            <a:extLst>
              <a:ext uri="{FF2B5EF4-FFF2-40B4-BE49-F238E27FC236}">
                <a16:creationId xmlns:a16="http://schemas.microsoft.com/office/drawing/2014/main" id="{424BB569-72C7-3882-0C9A-E4EEF999CE19}"/>
              </a:ext>
            </a:extLst>
          </p:cNvPr>
          <p:cNvPicPr>
            <a:picLocks noChangeAspect="1"/>
          </p:cNvPicPr>
          <p:nvPr/>
        </p:nvPicPr>
        <p:blipFill>
          <a:blip r:embed="rId5"/>
          <a:stretch>
            <a:fillRect/>
          </a:stretch>
        </p:blipFill>
        <p:spPr>
          <a:xfrm>
            <a:off x="1159866" y="1376322"/>
            <a:ext cx="9872269" cy="4105357"/>
          </a:xfrm>
          <a:prstGeom prst="rect">
            <a:avLst/>
          </a:prstGeom>
        </p:spPr>
      </p:pic>
    </p:spTree>
    <p:extLst>
      <p:ext uri="{BB962C8B-B14F-4D97-AF65-F5344CB8AC3E}">
        <p14:creationId xmlns:p14="http://schemas.microsoft.com/office/powerpoint/2010/main" val="68675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0E20D0-CC01-4DD3-4EE8-B56E101CF0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43000"/>
          </a:xfrm>
          <a:prstGeom prst="rect">
            <a:avLst/>
          </a:prstGeom>
        </p:spPr>
      </p:pic>
      <p:sp>
        <p:nvSpPr>
          <p:cNvPr id="2" name="Title 1">
            <a:extLst>
              <a:ext uri="{FF2B5EF4-FFF2-40B4-BE49-F238E27FC236}">
                <a16:creationId xmlns:a16="http://schemas.microsoft.com/office/drawing/2014/main" id="{663B1582-BDB5-48C2-B02D-24C9A8595A92}"/>
              </a:ext>
            </a:extLst>
          </p:cNvPr>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Arial" panose="020B0604020202020204" pitchFamily="34" charset="0"/>
                <a:ea typeface="Microsoft Sans Serif" panose="020B0604020202020204" pitchFamily="34" charset="0"/>
                <a:cs typeface="Arial" panose="020B0604020202020204" pitchFamily="34" charset="0"/>
              </a:rPr>
              <a:t>NIDDK Central Repository Collections</a:t>
            </a:r>
          </a:p>
        </p:txBody>
      </p:sp>
      <p:sp>
        <p:nvSpPr>
          <p:cNvPr id="10" name="Slide Number Placeholder 9">
            <a:extLst>
              <a:ext uri="{FF2B5EF4-FFF2-40B4-BE49-F238E27FC236}">
                <a16:creationId xmlns:a16="http://schemas.microsoft.com/office/drawing/2014/main" id="{42528324-285B-41BF-CE42-377FD896A023}"/>
              </a:ext>
            </a:extLst>
          </p:cNvPr>
          <p:cNvSpPr>
            <a:spLocks noGrp="1"/>
          </p:cNvSpPr>
          <p:nvPr>
            <p:ph type="sldNum" sz="quarter" idx="12"/>
          </p:nvPr>
        </p:nvSpPr>
        <p:spPr>
          <a:xfrm>
            <a:off x="9347200" y="64897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B64BC-0584-4169-B40B-A384FD25F7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AB6F7051-BE89-7937-1517-46BD875973BA}"/>
              </a:ext>
            </a:extLst>
          </p:cNvPr>
          <p:cNvSpPr txBox="1"/>
          <p:nvPr/>
        </p:nvSpPr>
        <p:spPr>
          <a:xfrm>
            <a:off x="398795" y="1332410"/>
            <a:ext cx="1100460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International resource, directly supporting extramurally NIDDK-funded active &amp; concluded studies providing access to: </a:t>
            </a:r>
          </a:p>
        </p:txBody>
      </p:sp>
      <p:sp>
        <p:nvSpPr>
          <p:cNvPr id="52" name="TextBox 51">
            <a:extLst>
              <a:ext uri="{FF2B5EF4-FFF2-40B4-BE49-F238E27FC236}">
                <a16:creationId xmlns:a16="http://schemas.microsoft.com/office/drawing/2014/main" id="{8E2548E0-DA1E-24B3-7F3D-B392B26199D1}"/>
              </a:ext>
            </a:extLst>
          </p:cNvPr>
          <p:cNvSpPr txBox="1"/>
          <p:nvPr/>
        </p:nvSpPr>
        <p:spPr>
          <a:xfrm>
            <a:off x="398795" y="2113442"/>
            <a:ext cx="5854093" cy="336245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002060"/>
              </a:buClr>
              <a:buSzTx/>
              <a:buFont typeface="Arial" panose="020B0604020202020204" pitchFamily="34" charset="0"/>
              <a:buChar char="•"/>
              <a:tabLst/>
              <a:defRPr/>
            </a:pPr>
            <a:r>
              <a:rPr kumimoji="0" lang="en-US" sz="225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High-impact interventional and observational collections</a:t>
            </a:r>
          </a:p>
          <a:p>
            <a:pPr marL="285750" marR="0" lvl="0" indent="-285750" algn="l" defTabSz="914400" rtl="0" eaLnBrk="1" fontAlgn="auto" latinLnBrk="0" hangingPunct="1">
              <a:lnSpc>
                <a:spcPct val="100000"/>
              </a:lnSpc>
              <a:spcBef>
                <a:spcPts val="0"/>
              </a:spcBef>
              <a:spcAft>
                <a:spcPts val="600"/>
              </a:spcAft>
              <a:buClr>
                <a:srgbClr val="002060"/>
              </a:buClr>
              <a:buSzTx/>
              <a:buFont typeface="Arial" panose="020B0604020202020204" pitchFamily="34" charset="0"/>
              <a:buChar char="•"/>
              <a:tabLst/>
              <a:defRPr/>
            </a:pPr>
            <a:r>
              <a:rPr kumimoji="0" lang="en-US" sz="225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High-quality quantitative and qualitative clinical phenotype data, including imaging and reference panels</a:t>
            </a:r>
          </a:p>
          <a:p>
            <a:pPr marL="285750" marR="0" lvl="0" indent="-28575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sz="225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Well-maintained wide range of human-derived material, including macromolecules, blood derivatives, cell/cell lines, tissue, urine, stool</a:t>
            </a:r>
          </a:p>
        </p:txBody>
      </p:sp>
      <p:grpSp>
        <p:nvGrpSpPr>
          <p:cNvPr id="2093" name="Group 2092">
            <a:extLst>
              <a:ext uri="{FF2B5EF4-FFF2-40B4-BE49-F238E27FC236}">
                <a16:creationId xmlns:a16="http://schemas.microsoft.com/office/drawing/2014/main" id="{D5838F43-458E-5535-7BC3-A8B451E99992}"/>
              </a:ext>
            </a:extLst>
          </p:cNvPr>
          <p:cNvGrpSpPr/>
          <p:nvPr/>
        </p:nvGrpSpPr>
        <p:grpSpPr>
          <a:xfrm>
            <a:off x="9312685" y="4549105"/>
            <a:ext cx="2269715" cy="2030446"/>
            <a:chOff x="1022207" y="3074190"/>
            <a:chExt cx="4115157" cy="3788026"/>
          </a:xfrm>
        </p:grpSpPr>
        <p:pic>
          <p:nvPicPr>
            <p:cNvPr id="2094" name="Content Placeholder 3">
              <a:extLst>
                <a:ext uri="{FF2B5EF4-FFF2-40B4-BE49-F238E27FC236}">
                  <a16:creationId xmlns:a16="http://schemas.microsoft.com/office/drawing/2014/main" id="{F7A2D1D7-6526-2627-B4BE-958B1AF5B064}"/>
                </a:ext>
              </a:extLst>
            </p:cNvPr>
            <p:cNvPicPr>
              <a:picLocks noChangeAspect="1"/>
            </p:cNvPicPr>
            <p:nvPr/>
          </p:nvPicPr>
          <p:blipFill>
            <a:blip r:embed="rId4"/>
            <a:stretch>
              <a:fillRect/>
            </a:stretch>
          </p:blipFill>
          <p:spPr>
            <a:xfrm>
              <a:off x="1022207" y="3074190"/>
              <a:ext cx="4115157" cy="3621338"/>
            </a:xfrm>
            <a:prstGeom prst="rect">
              <a:avLst/>
            </a:prstGeom>
          </p:spPr>
        </p:pic>
        <p:pic>
          <p:nvPicPr>
            <p:cNvPr id="2095" name="Picture 2094">
              <a:extLst>
                <a:ext uri="{FF2B5EF4-FFF2-40B4-BE49-F238E27FC236}">
                  <a16:creationId xmlns:a16="http://schemas.microsoft.com/office/drawing/2014/main" id="{1B21D547-1C55-7501-948A-982D16FC26ED}"/>
                </a:ext>
              </a:extLst>
            </p:cNvPr>
            <p:cNvPicPr>
              <a:picLocks noChangeAspect="1"/>
            </p:cNvPicPr>
            <p:nvPr/>
          </p:nvPicPr>
          <p:blipFill>
            <a:blip r:embed="rId5"/>
            <a:stretch>
              <a:fillRect/>
            </a:stretch>
          </p:blipFill>
          <p:spPr>
            <a:xfrm>
              <a:off x="2117488" y="6528841"/>
              <a:ext cx="2133600" cy="333375"/>
            </a:xfrm>
            <a:prstGeom prst="rect">
              <a:avLst/>
            </a:prstGeom>
          </p:spPr>
        </p:pic>
      </p:grpSp>
      <p:sp>
        <p:nvSpPr>
          <p:cNvPr id="2096" name="TextBox 2095">
            <a:extLst>
              <a:ext uri="{FF2B5EF4-FFF2-40B4-BE49-F238E27FC236}">
                <a16:creationId xmlns:a16="http://schemas.microsoft.com/office/drawing/2014/main" id="{2CD4127D-3FB1-4D1F-A2F4-2ADA840166E8}"/>
              </a:ext>
            </a:extLst>
          </p:cNvPr>
          <p:cNvSpPr txBox="1"/>
          <p:nvPr/>
        </p:nvSpPr>
        <p:spPr>
          <a:xfrm>
            <a:off x="2510802" y="5446749"/>
            <a:ext cx="6413874" cy="954107"/>
          </a:xfrm>
          <a:prstGeom prst="rect">
            <a:avLst/>
          </a:prstGeom>
          <a:noFill/>
        </p:spPr>
        <p:txBody>
          <a:bodyPr wrap="square">
            <a:spAutoFit/>
          </a:bodyPr>
          <a:lstStyle/>
          <a:p>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Resources available for request from over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160</a:t>
            </a: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collections covering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&gt;100 </a:t>
            </a: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diseases, disorders, or topics </a:t>
            </a:r>
          </a:p>
          <a:p>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across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6</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major research areas</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3 divisions</a:t>
            </a:r>
          </a:p>
        </p:txBody>
      </p:sp>
      <p:graphicFrame>
        <p:nvGraphicFramePr>
          <p:cNvPr id="2097" name="Chart 2096">
            <a:extLst>
              <a:ext uri="{FF2B5EF4-FFF2-40B4-BE49-F238E27FC236}">
                <a16:creationId xmlns:a16="http://schemas.microsoft.com/office/drawing/2014/main" id="{C1D0A1A0-F80C-78CC-95A4-07461AABA0A3}"/>
              </a:ext>
            </a:extLst>
          </p:cNvPr>
          <p:cNvGraphicFramePr>
            <a:graphicFrameLocks/>
          </p:cNvGraphicFramePr>
          <p:nvPr>
            <p:extLst>
              <p:ext uri="{D42A27DB-BD31-4B8C-83A1-F6EECF244321}">
                <p14:modId xmlns:p14="http://schemas.microsoft.com/office/powerpoint/2010/main" val="733393577"/>
              </p:ext>
            </p:extLst>
          </p:nvPr>
        </p:nvGraphicFramePr>
        <p:xfrm>
          <a:off x="6667893" y="1765196"/>
          <a:ext cx="5125312" cy="2993616"/>
        </p:xfrm>
        <a:graphic>
          <a:graphicData uri="http://schemas.openxmlformats.org/drawingml/2006/chart">
            <c:chart xmlns:c="http://schemas.openxmlformats.org/drawingml/2006/chart" xmlns:r="http://schemas.openxmlformats.org/officeDocument/2006/relationships" r:id="rId6"/>
          </a:graphicData>
        </a:graphic>
      </p:graphicFrame>
      <p:sp>
        <p:nvSpPr>
          <p:cNvPr id="2098" name="TextBox 2097">
            <a:extLst>
              <a:ext uri="{FF2B5EF4-FFF2-40B4-BE49-F238E27FC236}">
                <a16:creationId xmlns:a16="http://schemas.microsoft.com/office/drawing/2014/main" id="{D1EF1730-6016-6184-1562-318EBABCADE7}"/>
              </a:ext>
            </a:extLst>
          </p:cNvPr>
          <p:cNvSpPr txBox="1"/>
          <p:nvPr/>
        </p:nvSpPr>
        <p:spPr>
          <a:xfrm>
            <a:off x="9238097" y="6501764"/>
            <a:ext cx="2269715" cy="215444"/>
          </a:xfrm>
          <a:prstGeom prst="rect">
            <a:avLst/>
          </a:prstGeom>
          <a:noFill/>
        </p:spPr>
        <p:txBody>
          <a:bodyPr wrap="square" rtlCol="0">
            <a:spAutoFit/>
          </a:bodyPr>
          <a:lstStyle/>
          <a:p>
            <a:r>
              <a:rPr lang="en-US" sz="800" dirty="0">
                <a:latin typeface="Abadi Extra Light" panose="020B0204020104020204" pitchFamily="34" charset="0"/>
              </a:rPr>
              <a:t>§ </a:t>
            </a:r>
            <a:r>
              <a:rPr lang="en-US" sz="800" dirty="0">
                <a:latin typeface="Open Sans" panose="020B0606030504020204" pitchFamily="34" charset="0"/>
                <a:ea typeface="Open Sans" panose="020B0606030504020204" pitchFamily="34" charset="0"/>
                <a:cs typeface="Open Sans" panose="020B0606030504020204" pitchFamily="34" charset="0"/>
              </a:rPr>
              <a:t>Studies may cover multiple research areas</a:t>
            </a:r>
          </a:p>
        </p:txBody>
      </p:sp>
      <p:sp>
        <p:nvSpPr>
          <p:cNvPr id="2100" name="TextBox 2099">
            <a:extLst>
              <a:ext uri="{FF2B5EF4-FFF2-40B4-BE49-F238E27FC236}">
                <a16:creationId xmlns:a16="http://schemas.microsoft.com/office/drawing/2014/main" id="{9A7858CC-DF60-5AB1-880C-5A35D0ACADAC}"/>
              </a:ext>
            </a:extLst>
          </p:cNvPr>
          <p:cNvSpPr txBox="1"/>
          <p:nvPr/>
        </p:nvSpPr>
        <p:spPr>
          <a:xfrm>
            <a:off x="11424913" y="5118755"/>
            <a:ext cx="271432" cy="276999"/>
          </a:xfrm>
          <a:prstGeom prst="rect">
            <a:avLst/>
          </a:prstGeom>
          <a:noFill/>
        </p:spPr>
        <p:txBody>
          <a:bodyPr wrap="square">
            <a:spAutoFit/>
          </a:bodyPr>
          <a:lstStyle/>
          <a:p>
            <a:r>
              <a:rPr lang="en-US" sz="1200" dirty="0">
                <a:latin typeface="Abadi Extra Light" panose="020B0204020104020204" pitchFamily="34" charset="0"/>
              </a:rPr>
              <a:t>§</a:t>
            </a:r>
            <a:endParaRPr lang="en-US" sz="1200" dirty="0"/>
          </a:p>
        </p:txBody>
      </p:sp>
    </p:spTree>
    <p:extLst>
      <p:ext uri="{BB962C8B-B14F-4D97-AF65-F5344CB8AC3E}">
        <p14:creationId xmlns:p14="http://schemas.microsoft.com/office/powerpoint/2010/main" val="384754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6E240D4B-30C2-F3B1-A977-082BDDA20DA0}"/>
              </a:ext>
            </a:extLst>
          </p:cNvPr>
          <p:cNvCxnSpPr>
            <a:cxnSpLocks/>
          </p:cNvCxnSpPr>
          <p:nvPr/>
        </p:nvCxnSpPr>
        <p:spPr>
          <a:xfrm flipV="1">
            <a:off x="2538277" y="2472197"/>
            <a:ext cx="0" cy="2922676"/>
          </a:xfrm>
          <a:prstGeom prst="line">
            <a:avLst/>
          </a:prstGeom>
          <a:ln w="9525" cap="flat" cmpd="sng" algn="ctr">
            <a:solidFill>
              <a:srgbClr val="FFC000"/>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pic>
        <p:nvPicPr>
          <p:cNvPr id="18" name="decorative">
            <a:extLst>
              <a:ext uri="{FF2B5EF4-FFF2-40B4-BE49-F238E27FC236}">
                <a16:creationId xmlns:a16="http://schemas.microsoft.com/office/drawing/2014/main" id="{7052CB19-75B2-3040-4AB2-B4F49C9C77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278388"/>
          </a:xfrm>
          <a:prstGeom prst="rect">
            <a:avLst/>
          </a:prstGeom>
        </p:spPr>
      </p:pic>
      <p:graphicFrame>
        <p:nvGraphicFramePr>
          <p:cNvPr id="2" name="Chart 1">
            <a:extLst>
              <a:ext uri="{FF2B5EF4-FFF2-40B4-BE49-F238E27FC236}">
                <a16:creationId xmlns:a16="http://schemas.microsoft.com/office/drawing/2014/main" id="{93DA36C6-47C1-442A-A2C6-D927D8587F0F}"/>
              </a:ext>
            </a:extLst>
          </p:cNvPr>
          <p:cNvGraphicFramePr>
            <a:graphicFrameLocks/>
          </p:cNvGraphicFramePr>
          <p:nvPr>
            <p:extLst>
              <p:ext uri="{D42A27DB-BD31-4B8C-83A1-F6EECF244321}">
                <p14:modId xmlns:p14="http://schemas.microsoft.com/office/powerpoint/2010/main" val="3153163274"/>
              </p:ext>
            </p:extLst>
          </p:nvPr>
        </p:nvGraphicFramePr>
        <p:xfrm>
          <a:off x="643467" y="643467"/>
          <a:ext cx="10847807" cy="5213185"/>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7412FA37-7533-724A-7577-112D05C0A925}"/>
              </a:ext>
            </a:extLst>
          </p:cNvPr>
          <p:cNvGrpSpPr/>
          <p:nvPr/>
        </p:nvGrpSpPr>
        <p:grpSpPr>
          <a:xfrm>
            <a:off x="1586273" y="5838360"/>
            <a:ext cx="9745986" cy="599459"/>
            <a:chOff x="1463242" y="6098836"/>
            <a:chExt cx="9985046" cy="552519"/>
          </a:xfrm>
          <a:solidFill>
            <a:srgbClr val="627E92"/>
          </a:solidFill>
        </p:grpSpPr>
        <p:sp>
          <p:nvSpPr>
            <p:cNvPr id="4" name="Rectangle: Rounded Corners 3">
              <a:extLst>
                <a:ext uri="{FF2B5EF4-FFF2-40B4-BE49-F238E27FC236}">
                  <a16:creationId xmlns:a16="http://schemas.microsoft.com/office/drawing/2014/main" id="{9AAE92FA-99CB-479B-2840-DBB5895687AF}"/>
                </a:ext>
              </a:extLst>
            </p:cNvPr>
            <p:cNvSpPr/>
            <p:nvPr/>
          </p:nvSpPr>
          <p:spPr>
            <a:xfrm>
              <a:off x="2281428" y="6454677"/>
              <a:ext cx="6871716" cy="151704"/>
            </a:xfrm>
            <a:prstGeom prst="roundRect">
              <a:avLst/>
            </a:prstGeom>
            <a:solidFill>
              <a:srgbClr val="E8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RUCDR</a:t>
              </a:r>
            </a:p>
          </p:txBody>
        </p:sp>
        <p:sp>
          <p:nvSpPr>
            <p:cNvPr id="5" name="Rectangle: Rounded Corners 4">
              <a:extLst>
                <a:ext uri="{FF2B5EF4-FFF2-40B4-BE49-F238E27FC236}">
                  <a16:creationId xmlns:a16="http://schemas.microsoft.com/office/drawing/2014/main" id="{12462CD5-2ECB-3DB8-2C57-563AC1131BB4}"/>
                </a:ext>
              </a:extLst>
            </p:cNvPr>
            <p:cNvSpPr/>
            <p:nvPr/>
          </p:nvSpPr>
          <p:spPr>
            <a:xfrm>
              <a:off x="2281428" y="6288413"/>
              <a:ext cx="6871716" cy="151704"/>
            </a:xfrm>
            <a:prstGeom prst="roundRect">
              <a:avLst/>
            </a:prstGeom>
            <a:solidFill>
              <a:srgbClr val="E8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FBS</a:t>
              </a:r>
            </a:p>
          </p:txBody>
        </p:sp>
        <p:sp>
          <p:nvSpPr>
            <p:cNvPr id="6" name="TextBox 5">
              <a:extLst>
                <a:ext uri="{FF2B5EF4-FFF2-40B4-BE49-F238E27FC236}">
                  <a16:creationId xmlns:a16="http://schemas.microsoft.com/office/drawing/2014/main" id="{291BDC4D-E2B9-3DEF-0DD9-D759A3300D9C}"/>
                </a:ext>
              </a:extLst>
            </p:cNvPr>
            <p:cNvSpPr txBox="1"/>
            <p:nvPr/>
          </p:nvSpPr>
          <p:spPr>
            <a:xfrm>
              <a:off x="1773417" y="6098836"/>
              <a:ext cx="609600" cy="230832"/>
            </a:xfrm>
            <a:prstGeom prst="rect">
              <a:avLst/>
            </a:prstGeom>
            <a:noFill/>
          </p:spPr>
          <p:txBody>
            <a:bodyPr wrap="square" rtlCol="0">
              <a:spAutoFit/>
            </a:bodyPr>
            <a:lstStyle/>
            <a:p>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Data </a:t>
              </a:r>
              <a:endPar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C1C93F20-86A6-ABD3-579D-A52D6A6C6E9F}"/>
                </a:ext>
              </a:extLst>
            </p:cNvPr>
            <p:cNvSpPr txBox="1"/>
            <p:nvPr/>
          </p:nvSpPr>
          <p:spPr>
            <a:xfrm>
              <a:off x="1463242" y="6256619"/>
              <a:ext cx="978408" cy="230832"/>
            </a:xfrm>
            <a:prstGeom prst="rect">
              <a:avLst/>
            </a:prstGeom>
            <a:noFill/>
          </p:spPr>
          <p:txBody>
            <a:bodyPr wrap="square" rtlCol="0">
              <a:spAutoFit/>
            </a:bodyPr>
            <a:lstStyle/>
            <a:p>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Biosample </a:t>
              </a:r>
              <a:endPar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811CD30-B45E-EED9-C779-2FEBA04AACF7}"/>
                </a:ext>
              </a:extLst>
            </p:cNvPr>
            <p:cNvSpPr txBox="1"/>
            <p:nvPr/>
          </p:nvSpPr>
          <p:spPr>
            <a:xfrm>
              <a:off x="1554861" y="6420523"/>
              <a:ext cx="978408" cy="230832"/>
            </a:xfrm>
            <a:prstGeom prst="rect">
              <a:avLst/>
            </a:prstGeom>
            <a:noFill/>
          </p:spPr>
          <p:txBody>
            <a:bodyPr wrap="square" rtlCol="0">
              <a:spAutoFit/>
            </a:bodyPr>
            <a:lstStyle/>
            <a:p>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Genetics </a:t>
              </a:r>
              <a:endPar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6D706699-1B9D-7122-E17F-E3BDC58DBAED}"/>
                </a:ext>
              </a:extLst>
            </p:cNvPr>
            <p:cNvSpPr/>
            <p:nvPr/>
          </p:nvSpPr>
          <p:spPr>
            <a:xfrm>
              <a:off x="2281428" y="6116192"/>
              <a:ext cx="4503420" cy="151704"/>
            </a:xfrm>
            <a:prstGeom prst="roundRect">
              <a:avLst/>
            </a:prstGeom>
            <a:solidFill>
              <a:srgbClr val="E8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RTI</a:t>
              </a:r>
            </a:p>
          </p:txBody>
        </p:sp>
        <p:sp>
          <p:nvSpPr>
            <p:cNvPr id="12" name="Rectangle: Rounded Corners 11">
              <a:extLst>
                <a:ext uri="{FF2B5EF4-FFF2-40B4-BE49-F238E27FC236}">
                  <a16:creationId xmlns:a16="http://schemas.microsoft.com/office/drawing/2014/main" id="{AED00E28-D32F-B89C-A20D-B65B2A6A676D}"/>
                </a:ext>
              </a:extLst>
            </p:cNvPr>
            <p:cNvSpPr/>
            <p:nvPr/>
          </p:nvSpPr>
          <p:spPr>
            <a:xfrm>
              <a:off x="6793992" y="6116192"/>
              <a:ext cx="3125725" cy="151704"/>
            </a:xfrm>
            <a:prstGeom prst="roundRect">
              <a:avLst/>
            </a:prstGeom>
            <a:solidFill>
              <a:srgbClr val="E8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IMS</a:t>
              </a:r>
            </a:p>
          </p:txBody>
        </p:sp>
        <p:sp>
          <p:nvSpPr>
            <p:cNvPr id="13" name="Rectangle: Rounded Corners 12">
              <a:extLst>
                <a:ext uri="{FF2B5EF4-FFF2-40B4-BE49-F238E27FC236}">
                  <a16:creationId xmlns:a16="http://schemas.microsoft.com/office/drawing/2014/main" id="{E1EADB8A-8AAC-D2E3-CC37-F268D1D7B100}"/>
                </a:ext>
              </a:extLst>
            </p:cNvPr>
            <p:cNvSpPr/>
            <p:nvPr/>
          </p:nvSpPr>
          <p:spPr>
            <a:xfrm>
              <a:off x="9928860" y="6111154"/>
              <a:ext cx="1519428" cy="153223"/>
            </a:xfrm>
            <a:prstGeom prst="roundRect">
              <a:avLst/>
            </a:prstGeom>
            <a:solidFill>
              <a:srgbClr val="E8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BAH</a:t>
              </a:r>
            </a:p>
          </p:txBody>
        </p:sp>
        <p:sp>
          <p:nvSpPr>
            <p:cNvPr id="14" name="Rectangle: Rounded Corners 13">
              <a:extLst>
                <a:ext uri="{FF2B5EF4-FFF2-40B4-BE49-F238E27FC236}">
                  <a16:creationId xmlns:a16="http://schemas.microsoft.com/office/drawing/2014/main" id="{3E62D9A9-DF54-2052-DCC3-672CC42C8322}"/>
                </a:ext>
              </a:extLst>
            </p:cNvPr>
            <p:cNvSpPr/>
            <p:nvPr/>
          </p:nvSpPr>
          <p:spPr>
            <a:xfrm>
              <a:off x="9169908" y="6283046"/>
              <a:ext cx="2278380" cy="315253"/>
            </a:xfrm>
            <a:prstGeom prst="roundRect">
              <a:avLst>
                <a:gd name="adj" fmla="val 1017"/>
              </a:avLst>
            </a:prstGeom>
            <a:solidFill>
              <a:srgbClr val="E8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P4M</a:t>
              </a:r>
            </a:p>
          </p:txBody>
        </p:sp>
      </p:grpSp>
      <p:pic>
        <p:nvPicPr>
          <p:cNvPr id="16" name="Picture 15" descr="Logo, company name&#10;&#10;Description automatically generated">
            <a:extLst>
              <a:ext uri="{FF2B5EF4-FFF2-40B4-BE49-F238E27FC236}">
                <a16:creationId xmlns:a16="http://schemas.microsoft.com/office/drawing/2014/main" id="{A036872B-E435-F36E-BAFF-74BBCA4604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6138" y="424710"/>
            <a:ext cx="636651" cy="636651"/>
          </a:xfrm>
          <a:prstGeom prst="rect">
            <a:avLst/>
          </a:prstGeom>
        </p:spPr>
      </p:pic>
      <p:cxnSp>
        <p:nvCxnSpPr>
          <p:cNvPr id="21" name="Straight Connector 20">
            <a:extLst>
              <a:ext uri="{FF2B5EF4-FFF2-40B4-BE49-F238E27FC236}">
                <a16:creationId xmlns:a16="http://schemas.microsoft.com/office/drawing/2014/main" id="{FE9FCE9F-5437-F880-5243-2386CA5ABBF5}"/>
              </a:ext>
            </a:extLst>
          </p:cNvPr>
          <p:cNvCxnSpPr>
            <a:cxnSpLocks/>
          </p:cNvCxnSpPr>
          <p:nvPr/>
        </p:nvCxnSpPr>
        <p:spPr>
          <a:xfrm flipV="1">
            <a:off x="8973312" y="2203973"/>
            <a:ext cx="0" cy="536448"/>
          </a:xfrm>
          <a:prstGeom prst="line">
            <a:avLst/>
          </a:prstGeom>
          <a:ln w="9525" cap="flat" cmpd="sng" algn="ctr">
            <a:solidFill>
              <a:schemeClr val="bg1">
                <a:lumMod val="85000"/>
              </a:schemeClr>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796587A1-41CE-CB2F-7CFF-1D06C130B238}"/>
              </a:ext>
            </a:extLst>
          </p:cNvPr>
          <p:cNvCxnSpPr>
            <a:cxnSpLocks/>
          </p:cNvCxnSpPr>
          <p:nvPr/>
        </p:nvCxnSpPr>
        <p:spPr>
          <a:xfrm flipV="1">
            <a:off x="7281067" y="2884826"/>
            <a:ext cx="0" cy="630186"/>
          </a:xfrm>
          <a:prstGeom prst="line">
            <a:avLst/>
          </a:prstGeom>
          <a:ln w="9525" cap="flat" cmpd="sng" algn="ctr">
            <a:solidFill>
              <a:schemeClr val="bg1">
                <a:lumMod val="85000"/>
              </a:schemeClr>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B18792B6-E052-CC05-6480-C1D6774224F7}"/>
              </a:ext>
            </a:extLst>
          </p:cNvPr>
          <p:cNvCxnSpPr>
            <a:cxnSpLocks/>
          </p:cNvCxnSpPr>
          <p:nvPr/>
        </p:nvCxnSpPr>
        <p:spPr>
          <a:xfrm flipV="1">
            <a:off x="2970146" y="4513271"/>
            <a:ext cx="0" cy="876598"/>
          </a:xfrm>
          <a:prstGeom prst="line">
            <a:avLst/>
          </a:prstGeom>
          <a:ln w="9525" cap="flat" cmpd="sng" algn="ctr">
            <a:solidFill>
              <a:srgbClr val="FFC000"/>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E2D3DD-8AF3-E641-F918-4EA7644B6B12}"/>
              </a:ext>
            </a:extLst>
          </p:cNvPr>
          <p:cNvCxnSpPr/>
          <p:nvPr/>
        </p:nvCxnSpPr>
        <p:spPr>
          <a:xfrm>
            <a:off x="1018095" y="745171"/>
            <a:ext cx="0" cy="48920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AD138DA-3AEF-8D73-36FB-59857E2C9EF1}"/>
              </a:ext>
            </a:extLst>
          </p:cNvPr>
          <p:cNvCxnSpPr>
            <a:cxnSpLocks/>
          </p:cNvCxnSpPr>
          <p:nvPr/>
        </p:nvCxnSpPr>
        <p:spPr>
          <a:xfrm flipV="1">
            <a:off x="10294532" y="1437674"/>
            <a:ext cx="0" cy="297256"/>
          </a:xfrm>
          <a:prstGeom prst="line">
            <a:avLst/>
          </a:prstGeom>
          <a:ln w="9525" cap="flat" cmpd="sng" algn="ctr">
            <a:solidFill>
              <a:srgbClr val="FFC000"/>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8C3261FD-D65F-1400-B172-F58D0EDFDDC1}"/>
              </a:ext>
            </a:extLst>
          </p:cNvPr>
          <p:cNvSpPr txBox="1"/>
          <p:nvPr/>
        </p:nvSpPr>
        <p:spPr>
          <a:xfrm>
            <a:off x="10220343" y="416444"/>
            <a:ext cx="1362454" cy="230832"/>
          </a:xfrm>
          <a:prstGeom prst="rect">
            <a:avLst/>
          </a:prstGeom>
          <a:noFill/>
        </p:spPr>
        <p:txBody>
          <a:bodyPr wrap="square" rtlCol="0">
            <a:spAutoFit/>
          </a:bodyPr>
          <a:lstStyle/>
          <a:p>
            <a:pPr algn="r"/>
            <a:r>
              <a:rPr lang="en-US" sz="900" b="1" dirty="0">
                <a:solidFill>
                  <a:srgbClr val="AD4525"/>
                </a:solidFill>
                <a:latin typeface="Open Sans" panose="020B0606030504020204" pitchFamily="34" charset="0"/>
                <a:ea typeface="Open Sans" panose="020B0606030504020204" pitchFamily="34" charset="0"/>
                <a:cs typeface="Open Sans" panose="020B0606030504020204" pitchFamily="34" charset="0"/>
              </a:rPr>
              <a:t>160 Collections</a:t>
            </a:r>
            <a:endParaRPr lang="en-US" sz="900" dirty="0">
              <a:solidFill>
                <a:srgbClr val="AD452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DF1A06A-277A-03E7-BA6A-0236B4237CD6}"/>
              </a:ext>
            </a:extLst>
          </p:cNvPr>
          <p:cNvSpPr txBox="1"/>
          <p:nvPr/>
        </p:nvSpPr>
        <p:spPr>
          <a:xfrm>
            <a:off x="3023560" y="3532233"/>
            <a:ext cx="979277" cy="230832"/>
          </a:xfrm>
          <a:prstGeom prst="rect">
            <a:avLst/>
          </a:prstGeom>
          <a:noFill/>
        </p:spPr>
        <p:txBody>
          <a:bodyPr wrap="square" rtlCol="0">
            <a:spAutoFit/>
          </a:bodyPr>
          <a:lstStyle/>
          <a:p>
            <a:pPr algn="r"/>
            <a:r>
              <a:rPr lang="en-US" sz="900" b="1" dirty="0">
                <a:solidFill>
                  <a:srgbClr val="AD4525"/>
                </a:solidFill>
                <a:latin typeface="Open Sans" panose="020B0606030504020204" pitchFamily="34" charset="0"/>
                <a:ea typeface="Open Sans" panose="020B0606030504020204" pitchFamily="34" charset="0"/>
                <a:cs typeface="Open Sans" panose="020B0606030504020204" pitchFamily="34" charset="0"/>
              </a:rPr>
              <a:t>6 Collections </a:t>
            </a:r>
            <a:endParaRPr lang="en-US" sz="900" dirty="0">
              <a:solidFill>
                <a:srgbClr val="AD452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8C288303-1AAA-4BC0-055E-2F9D9CA8F570}"/>
              </a:ext>
            </a:extLst>
          </p:cNvPr>
          <p:cNvSpPr txBox="1"/>
          <p:nvPr/>
        </p:nvSpPr>
        <p:spPr>
          <a:xfrm>
            <a:off x="922230" y="6361359"/>
            <a:ext cx="10566438" cy="507831"/>
          </a:xfrm>
          <a:prstGeom prst="rect">
            <a:avLst/>
          </a:prstGeom>
          <a:noFill/>
        </p:spPr>
        <p:txBody>
          <a:bodyPr wrap="square" rtlCol="0">
            <a:spAutoFit/>
          </a:bodyPr>
          <a:lstStyle/>
          <a:p>
            <a:r>
              <a:rPr lang="en-US" sz="900" dirty="0">
                <a:latin typeface="Open Sans" panose="020B0606030504020204" pitchFamily="34" charset="0"/>
                <a:ea typeface="Open Sans" panose="020B0606030504020204" pitchFamily="34" charset="0"/>
                <a:cs typeface="Open Sans" panose="020B0606030504020204" pitchFamily="34" charset="0"/>
              </a:rPr>
              <a:t>Resource Acquisition: Cumulative resources acquired and curated and made available to the public since inception (Jul 2003-Jul 2023). Includes the cumulative total of resources (data and biospecimen) available for request to external investigators and ancillary requestors. Resources available only to ancillary or internal members of study consortia for ongoing studies are not shown.</a:t>
            </a:r>
          </a:p>
          <a:p>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Slide Number Placeholder 29">
            <a:extLst>
              <a:ext uri="{FF2B5EF4-FFF2-40B4-BE49-F238E27FC236}">
                <a16:creationId xmlns:a16="http://schemas.microsoft.com/office/drawing/2014/main" id="{E7854B7D-3709-D41E-3363-B46A794BD623}"/>
              </a:ext>
            </a:extLst>
          </p:cNvPr>
          <p:cNvSpPr>
            <a:spLocks noGrp="1"/>
          </p:cNvSpPr>
          <p:nvPr>
            <p:ph type="sldNum" sz="quarter" idx="12"/>
          </p:nvPr>
        </p:nvSpPr>
        <p:spPr>
          <a:xfrm>
            <a:off x="9347200" y="6459559"/>
            <a:ext cx="2844800" cy="365125"/>
          </a:xfrm>
        </p:spPr>
        <p:txBody>
          <a:bodyPr/>
          <a:lstStyle/>
          <a:p>
            <a:fld id="{73DB64BC-0584-4169-B40B-A384FD25F727}" type="slidenum">
              <a:rPr lang="en-US" smtClean="0"/>
              <a:pPr/>
              <a:t>5</a:t>
            </a:fld>
            <a:endParaRPr lang="en-US" dirty="0"/>
          </a:p>
        </p:txBody>
      </p:sp>
      <p:sp>
        <p:nvSpPr>
          <p:cNvPr id="31" name="Rectangle 30">
            <a:extLst>
              <a:ext uri="{FF2B5EF4-FFF2-40B4-BE49-F238E27FC236}">
                <a16:creationId xmlns:a16="http://schemas.microsoft.com/office/drawing/2014/main" id="{D3CE403F-FFB3-F24A-EECA-08EC301E7C41}"/>
              </a:ext>
            </a:extLst>
          </p:cNvPr>
          <p:cNvSpPr/>
          <p:nvPr/>
        </p:nvSpPr>
        <p:spPr>
          <a:xfrm>
            <a:off x="11501536" y="5174738"/>
            <a:ext cx="161727" cy="189748"/>
          </a:xfrm>
          <a:prstGeom prst="rect">
            <a:avLst/>
          </a:prstGeom>
          <a:solidFill>
            <a:srgbClr val="62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54D8EAA-A6B0-1502-67F1-B924ECB1EAE0}"/>
              </a:ext>
            </a:extLst>
          </p:cNvPr>
          <p:cNvSpPr/>
          <p:nvPr/>
        </p:nvSpPr>
        <p:spPr>
          <a:xfrm>
            <a:off x="11491274" y="2987698"/>
            <a:ext cx="161727" cy="189748"/>
          </a:xfrm>
          <a:prstGeom prst="rect">
            <a:avLst/>
          </a:prstGeom>
          <a:solidFill>
            <a:srgbClr val="549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C6FC6B0-E326-BB73-5B35-95C0231AC2BB}"/>
              </a:ext>
            </a:extLst>
          </p:cNvPr>
          <p:cNvSpPr txBox="1"/>
          <p:nvPr/>
        </p:nvSpPr>
        <p:spPr>
          <a:xfrm rot="16200000">
            <a:off x="11096720" y="4554149"/>
            <a:ext cx="1014729" cy="230832"/>
          </a:xfrm>
          <a:prstGeom prst="rect">
            <a:avLst/>
          </a:prstGeom>
          <a:noFill/>
        </p:spPr>
        <p:txBody>
          <a:bodyPr wrap="square" rtlCol="0">
            <a:spAutoFit/>
          </a:bodyPr>
          <a:lstStyle/>
          <a:p>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Interventional</a:t>
            </a:r>
            <a:endPar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63E434DE-6D2B-8889-08DB-50F09FBEAF13}"/>
              </a:ext>
            </a:extLst>
          </p:cNvPr>
          <p:cNvSpPr txBox="1"/>
          <p:nvPr/>
        </p:nvSpPr>
        <p:spPr>
          <a:xfrm rot="16200000">
            <a:off x="11064773" y="2387934"/>
            <a:ext cx="1014729" cy="230832"/>
          </a:xfrm>
          <a:prstGeom prst="rect">
            <a:avLst/>
          </a:prstGeom>
          <a:noFill/>
        </p:spPr>
        <p:txBody>
          <a:bodyPr wrap="square" rtlCol="0">
            <a:spAutoFit/>
          </a:bodyPr>
          <a:lstStyle/>
          <a:p>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Observational</a:t>
            </a:r>
            <a:endPar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9EBFF3BE-885D-4502-CB48-F47FA3477A88}"/>
              </a:ext>
            </a:extLst>
          </p:cNvPr>
          <p:cNvSpPr txBox="1"/>
          <p:nvPr/>
        </p:nvSpPr>
        <p:spPr>
          <a:xfrm>
            <a:off x="10559285" y="678182"/>
            <a:ext cx="1545948" cy="646331"/>
          </a:xfrm>
          <a:prstGeom prst="rect">
            <a:avLst/>
          </a:prstGeom>
          <a:noFill/>
        </p:spPr>
        <p:txBody>
          <a:bodyPr wrap="square" rtlCol="0">
            <a:spAutoFit/>
          </a:bodyPr>
          <a:lstStyle/>
          <a:p>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Certified by the Standards and Certification Board  as a trustworthy repository</a:t>
            </a:r>
          </a:p>
        </p:txBody>
      </p:sp>
      <p:sp>
        <p:nvSpPr>
          <p:cNvPr id="20" name="TextBox 19">
            <a:extLst>
              <a:ext uri="{FF2B5EF4-FFF2-40B4-BE49-F238E27FC236}">
                <a16:creationId xmlns:a16="http://schemas.microsoft.com/office/drawing/2014/main" id="{FD912C6D-9598-CAC2-A01C-DDAEC3BE5DA0}"/>
              </a:ext>
            </a:extLst>
          </p:cNvPr>
          <p:cNvSpPr txBox="1"/>
          <p:nvPr/>
        </p:nvSpPr>
        <p:spPr>
          <a:xfrm>
            <a:off x="8517687" y="791343"/>
            <a:ext cx="1921714" cy="646331"/>
          </a:xfrm>
          <a:prstGeom prst="rect">
            <a:avLst/>
          </a:prstGeom>
          <a:noFill/>
        </p:spPr>
        <p:txBody>
          <a:bodyPr wrap="square" rtlCol="0">
            <a:spAutoFit/>
          </a:bodyPr>
          <a:lstStyle/>
          <a:p>
            <a:pPr algn="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Alignment with FAIR and TRUST principles supported by Office of Data Science Strategy (ODSS) NOSI PAR-20-089</a:t>
            </a:r>
            <a:endParaRPr lang="en-U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6AC1967A-7C97-9D1D-DAB1-A4FA11AD5D42}"/>
              </a:ext>
            </a:extLst>
          </p:cNvPr>
          <p:cNvSpPr txBox="1"/>
          <p:nvPr/>
        </p:nvSpPr>
        <p:spPr>
          <a:xfrm>
            <a:off x="8397803" y="461903"/>
            <a:ext cx="2041598" cy="369332"/>
          </a:xfrm>
          <a:prstGeom prst="rect">
            <a:avLst/>
          </a:prstGeom>
          <a:noFill/>
        </p:spPr>
        <p:txBody>
          <a:bodyPr wrap="square" rtlCol="0">
            <a:spAutoFit/>
          </a:bodyPr>
          <a:lstStyle/>
          <a:p>
            <a:pPr algn="r"/>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NIDDK CR relaunches its website as </a:t>
            </a:r>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Resources for Research (R4R)</a:t>
            </a:r>
          </a:p>
        </p:txBody>
      </p:sp>
      <p:sp>
        <p:nvSpPr>
          <p:cNvPr id="22" name="TextBox 12">
            <a:extLst>
              <a:ext uri="{FF2B5EF4-FFF2-40B4-BE49-F238E27FC236}">
                <a16:creationId xmlns:a16="http://schemas.microsoft.com/office/drawing/2014/main" id="{2C87AB46-A6CF-6D40-1861-4B7E9FDAA873}"/>
              </a:ext>
            </a:extLst>
          </p:cNvPr>
          <p:cNvSpPr txBox="1"/>
          <p:nvPr/>
        </p:nvSpPr>
        <p:spPr>
          <a:xfrm>
            <a:off x="7050862" y="1523251"/>
            <a:ext cx="2041599" cy="64635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Restructure under the Office of the Director (OD) and within the Office of Clinical Research Support (OCRS)</a:t>
            </a:r>
          </a:p>
        </p:txBody>
      </p:sp>
      <p:sp>
        <p:nvSpPr>
          <p:cNvPr id="24" name="TextBox 12">
            <a:extLst>
              <a:ext uri="{FF2B5EF4-FFF2-40B4-BE49-F238E27FC236}">
                <a16:creationId xmlns:a16="http://schemas.microsoft.com/office/drawing/2014/main" id="{1A612DB7-31A1-82BF-916A-064763148449}"/>
              </a:ext>
            </a:extLst>
          </p:cNvPr>
          <p:cNvSpPr txBox="1"/>
          <p:nvPr/>
        </p:nvSpPr>
        <p:spPr>
          <a:xfrm>
            <a:off x="7151624" y="2238495"/>
            <a:ext cx="1366063"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Development of automated request review and approval  process</a:t>
            </a:r>
          </a:p>
        </p:txBody>
      </p:sp>
      <p:sp>
        <p:nvSpPr>
          <p:cNvPr id="15" name="TextBox 12">
            <a:extLst>
              <a:ext uri="{FF2B5EF4-FFF2-40B4-BE49-F238E27FC236}">
                <a16:creationId xmlns:a16="http://schemas.microsoft.com/office/drawing/2014/main" id="{77058A7E-6666-497D-2D3F-5A54A8032F5B}"/>
              </a:ext>
            </a:extLst>
          </p:cNvPr>
          <p:cNvSpPr txBox="1"/>
          <p:nvPr/>
        </p:nvSpPr>
        <p:spPr>
          <a:xfrm>
            <a:off x="4979412" y="3428994"/>
            <a:ext cx="1217981" cy="9233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Query Tool Development </a:t>
            </a:r>
          </a:p>
          <a:p>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supported by NIH America Recovery and Reinvestment Act (ARRA)</a:t>
            </a:r>
          </a:p>
        </p:txBody>
      </p:sp>
      <p:sp>
        <p:nvSpPr>
          <p:cNvPr id="29" name="TextBox 28">
            <a:extLst>
              <a:ext uri="{FF2B5EF4-FFF2-40B4-BE49-F238E27FC236}">
                <a16:creationId xmlns:a16="http://schemas.microsoft.com/office/drawing/2014/main" id="{F9ED7570-0694-C3D8-9FEF-F9AECE8EC7DD}"/>
              </a:ext>
            </a:extLst>
          </p:cNvPr>
          <p:cNvSpPr txBox="1"/>
          <p:nvPr/>
        </p:nvSpPr>
        <p:spPr>
          <a:xfrm>
            <a:off x="2931362" y="3705370"/>
            <a:ext cx="1628385" cy="646331"/>
          </a:xfrm>
          <a:prstGeom prst="rect">
            <a:avLst/>
          </a:prstGeom>
          <a:noFill/>
        </p:spPr>
        <p:txBody>
          <a:bodyPr wrap="square" rtlCol="0">
            <a:spAutoFit/>
          </a:bodyPr>
          <a:lstStyle/>
          <a:p>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NIDDK CR launches its </a:t>
            </a:r>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data repository website </a:t>
            </a:r>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with data collections available to the public </a:t>
            </a:r>
          </a:p>
        </p:txBody>
      </p:sp>
      <p:sp>
        <p:nvSpPr>
          <p:cNvPr id="28" name="TextBox 27">
            <a:extLst>
              <a:ext uri="{FF2B5EF4-FFF2-40B4-BE49-F238E27FC236}">
                <a16:creationId xmlns:a16="http://schemas.microsoft.com/office/drawing/2014/main" id="{37247D6A-679A-3CD5-0EB8-99EEF84FF299}"/>
              </a:ext>
            </a:extLst>
          </p:cNvPr>
          <p:cNvSpPr txBox="1"/>
          <p:nvPr/>
        </p:nvSpPr>
        <p:spPr>
          <a:xfrm>
            <a:off x="2440189" y="1463127"/>
            <a:ext cx="2040635" cy="784830"/>
          </a:xfrm>
          <a:prstGeom prst="rect">
            <a:avLst/>
          </a:prstGeom>
          <a:noFill/>
        </p:spPr>
        <p:txBody>
          <a:bodyPr wrap="square" rtlCol="0">
            <a:spAutoFit/>
          </a:bodyPr>
          <a:lstStyle/>
          <a:p>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NIDDK establishes the Central Repository </a:t>
            </a:r>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to increase the scientific value and utility of NIDDK-funded study-generated resources</a:t>
            </a:r>
          </a:p>
        </p:txBody>
      </p:sp>
      <p:sp>
        <p:nvSpPr>
          <p:cNvPr id="9" name="TextBox 8">
            <a:extLst>
              <a:ext uri="{FF2B5EF4-FFF2-40B4-BE49-F238E27FC236}">
                <a16:creationId xmlns:a16="http://schemas.microsoft.com/office/drawing/2014/main" id="{2072D2BD-A400-D0D7-CF75-7895126FCC2E}"/>
              </a:ext>
            </a:extLst>
          </p:cNvPr>
          <p:cNvSpPr txBox="1"/>
          <p:nvPr/>
        </p:nvSpPr>
        <p:spPr>
          <a:xfrm>
            <a:off x="1559000" y="2789920"/>
            <a:ext cx="1464560" cy="646331"/>
          </a:xfrm>
          <a:prstGeom prst="rect">
            <a:avLst/>
          </a:prstGeom>
          <a:solidFill>
            <a:schemeClr val="bg1"/>
          </a:solidFill>
        </p:spPr>
        <p:txBody>
          <a:bodyPr wrap="square" rtlCol="0">
            <a:spAutoFit/>
          </a:bodyPr>
          <a:lstStyle/>
          <a:p>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Establishment of the Central Repository Program receives council clearance</a:t>
            </a:r>
          </a:p>
        </p:txBody>
      </p:sp>
      <p:sp>
        <p:nvSpPr>
          <p:cNvPr id="25" name="TextBox 24">
            <a:extLst>
              <a:ext uri="{FF2B5EF4-FFF2-40B4-BE49-F238E27FC236}">
                <a16:creationId xmlns:a16="http://schemas.microsoft.com/office/drawing/2014/main" id="{61683F4B-66CE-C21F-24D5-4EB04CB681B8}"/>
              </a:ext>
            </a:extLst>
          </p:cNvPr>
          <p:cNvSpPr txBox="1"/>
          <p:nvPr/>
        </p:nvSpPr>
        <p:spPr>
          <a:xfrm>
            <a:off x="1107275" y="3890671"/>
            <a:ext cx="1464560" cy="923330"/>
          </a:xfrm>
          <a:prstGeom prst="rect">
            <a:avLst/>
          </a:prstGeom>
          <a:noFill/>
        </p:spPr>
        <p:txBody>
          <a:bodyPr wrap="square" rtlCol="0">
            <a:spAutoFit/>
          </a:bodyPr>
          <a:lstStyle/>
          <a:p>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NIDDK-wide Disease Prevention and Management Planning Group recommends the </a:t>
            </a:r>
            <a:r>
              <a:rPr lang="en-US" sz="900"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Development of Repositories</a:t>
            </a:r>
            <a:endPar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5702BA29-0B23-407A-5259-69A0490DA82A}"/>
              </a:ext>
            </a:extLst>
          </p:cNvPr>
          <p:cNvSpPr txBox="1"/>
          <p:nvPr/>
        </p:nvSpPr>
        <p:spPr>
          <a:xfrm>
            <a:off x="907410" y="-1008917"/>
            <a:ext cx="6094428" cy="646331"/>
          </a:xfrm>
          <a:prstGeom prst="rect">
            <a:avLst/>
          </a:prstGeom>
          <a:noFill/>
        </p:spPr>
        <p:txBody>
          <a:bodyPr wrap="square">
            <a:spAutoFit/>
          </a:bodyPr>
          <a:lstStyle/>
          <a:p>
            <a:r>
              <a:rPr lang="en-US" sz="1200" b="1" dirty="0">
                <a:solidFill>
                  <a:srgbClr val="AD4525"/>
                </a:solidFill>
                <a:latin typeface="Open Sans" panose="020B0606030504020204" pitchFamily="34" charset="0"/>
                <a:ea typeface="Open Sans" panose="020B0606030504020204" pitchFamily="34" charset="0"/>
                <a:cs typeface="Open Sans" panose="020B0606030504020204" pitchFamily="34" charset="0"/>
              </a:rPr>
              <a:t>NIH/NIDDK-sustained supported controlled access repository providing access to clinical data and associated biospecimens to investigators across the US, Canada, Western Europe, Asia, and Australia</a:t>
            </a:r>
          </a:p>
        </p:txBody>
      </p:sp>
    </p:spTree>
    <p:extLst>
      <p:ext uri="{BB962C8B-B14F-4D97-AF65-F5344CB8AC3E}">
        <p14:creationId xmlns:p14="http://schemas.microsoft.com/office/powerpoint/2010/main" val="2697720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1771 0.00046 L 0.01771 0.25046 " pathEditMode="relative" rAng="0" ptsTypes="AA">
                                      <p:cBhvr>
                                        <p:cTn id="6" dur="3000" fill="hold"/>
                                        <p:tgtEl>
                                          <p:spTgt spid="39"/>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155">
            <a:extLst>
              <a:ext uri="{FF2B5EF4-FFF2-40B4-BE49-F238E27FC236}">
                <a16:creationId xmlns:a16="http://schemas.microsoft.com/office/drawing/2014/main" id="{FE6CF2F8-9852-AB2C-7C33-07E45AA697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43000"/>
          </a:xfrm>
          <a:prstGeom prst="rect">
            <a:avLst/>
          </a:prstGeom>
        </p:spPr>
      </p:pic>
      <p:sp>
        <p:nvSpPr>
          <p:cNvPr id="3" name="Title 2">
            <a:extLst>
              <a:ext uri="{FF2B5EF4-FFF2-40B4-BE49-F238E27FC236}">
                <a16:creationId xmlns:a16="http://schemas.microsoft.com/office/drawing/2014/main" id="{ACE1C17E-2FE3-4E11-8A6A-292EF63B9A95}"/>
              </a:ext>
            </a:extLst>
          </p:cNvPr>
          <p:cNvSpPr>
            <a:spLocks noGrp="1"/>
          </p:cNvSpPr>
          <p:nvPr>
            <p:ph type="title"/>
          </p:nvPr>
        </p:nvSpPr>
        <p:spPr>
          <a:xfrm>
            <a:off x="506436" y="129767"/>
            <a:ext cx="10972800" cy="914757"/>
          </a:xfrm>
        </p:spPr>
        <p:txBody>
          <a:bodyPr>
            <a:no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NIDDK Central Repository Stats</a:t>
            </a:r>
          </a:p>
        </p:txBody>
      </p:sp>
      <p:sp>
        <p:nvSpPr>
          <p:cNvPr id="28" name="Content Placeholder 27">
            <a:extLst>
              <a:ext uri="{FF2B5EF4-FFF2-40B4-BE49-F238E27FC236}">
                <a16:creationId xmlns:a16="http://schemas.microsoft.com/office/drawing/2014/main" id="{C22CFD0E-3139-D60F-6ADF-CFE2AD432BA3}"/>
              </a:ext>
            </a:extLst>
          </p:cNvPr>
          <p:cNvSpPr>
            <a:spLocks noGrp="1"/>
          </p:cNvSpPr>
          <p:nvPr>
            <p:ph sz="half" idx="2"/>
          </p:nvPr>
        </p:nvSpPr>
        <p:spPr>
          <a:xfrm>
            <a:off x="-4915189" y="2834640"/>
            <a:ext cx="4381459" cy="1188720"/>
          </a:xfrm>
        </p:spPr>
        <p:txBody>
          <a:bodyPr>
            <a:normAutofit/>
          </a:bodyPr>
          <a:lstStyle/>
          <a:p>
            <a:pPr marL="339725" lvl="0" indent="0">
              <a:buNone/>
              <a:defRPr/>
            </a:pPr>
            <a:r>
              <a:rPr kumimoji="0" lang="en-US" sz="2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160 study collections,</a:t>
            </a:r>
            <a:r>
              <a:rPr kumimoji="0" lang="en-US" sz="20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 144 with clinical phenotype data, </a:t>
            </a:r>
            <a:r>
              <a:rPr kumimoji="0" lang="en-US" sz="2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94 </a:t>
            </a:r>
            <a:r>
              <a:rPr kumimoji="0" lang="en-US" sz="200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with samples </a:t>
            </a:r>
            <a:r>
              <a:rPr kumimoji="0" lang="en-US" sz="20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available</a:t>
            </a:r>
            <a:endParaRPr kumimoji="0" lang="en-US" sz="16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49" name="Group 148">
            <a:extLst>
              <a:ext uri="{FF2B5EF4-FFF2-40B4-BE49-F238E27FC236}">
                <a16:creationId xmlns:a16="http://schemas.microsoft.com/office/drawing/2014/main" id="{C9E5B1DD-2F69-2AAB-15F8-0D79ED45180A}"/>
              </a:ext>
            </a:extLst>
          </p:cNvPr>
          <p:cNvGrpSpPr/>
          <p:nvPr/>
        </p:nvGrpSpPr>
        <p:grpSpPr>
          <a:xfrm>
            <a:off x="4920771" y="1969461"/>
            <a:ext cx="6891003" cy="2962055"/>
            <a:chOff x="5023512" y="1876337"/>
            <a:chExt cx="6891003" cy="2962055"/>
          </a:xfrm>
        </p:grpSpPr>
        <p:grpSp>
          <p:nvGrpSpPr>
            <p:cNvPr id="128" name="Group 127">
              <a:extLst>
                <a:ext uri="{FF2B5EF4-FFF2-40B4-BE49-F238E27FC236}">
                  <a16:creationId xmlns:a16="http://schemas.microsoft.com/office/drawing/2014/main" id="{74CAB7D3-9325-B058-756E-DDE9C24E00B5}"/>
                </a:ext>
              </a:extLst>
            </p:cNvPr>
            <p:cNvGrpSpPr/>
            <p:nvPr/>
          </p:nvGrpSpPr>
          <p:grpSpPr>
            <a:xfrm>
              <a:off x="5026689" y="3424209"/>
              <a:ext cx="2183395" cy="1362456"/>
              <a:chOff x="4933254" y="1406982"/>
              <a:chExt cx="2183395" cy="1362456"/>
            </a:xfrm>
          </p:grpSpPr>
          <p:sp>
            <p:nvSpPr>
              <p:cNvPr id="19" name="Round Diagonal Corner Rectangle 209">
                <a:extLst>
                  <a:ext uri="{FF2B5EF4-FFF2-40B4-BE49-F238E27FC236}">
                    <a16:creationId xmlns:a16="http://schemas.microsoft.com/office/drawing/2014/main" id="{DE15A5FB-5011-A0FD-1D04-6EAD28FA44F1}"/>
                  </a:ext>
                  <a:ext uri="{C183D7F6-B498-43B3-948B-1728B52AA6E4}">
                    <adec:decorative xmlns:adec="http://schemas.microsoft.com/office/drawing/2017/decorative" val="1"/>
                  </a:ext>
                </a:extLst>
              </p:cNvPr>
              <p:cNvSpPr/>
              <p:nvPr/>
            </p:nvSpPr>
            <p:spPr bwMode="auto">
              <a:xfrm flipH="1">
                <a:off x="4933254" y="1406982"/>
                <a:ext cx="2121408" cy="1362456"/>
              </a:xfrm>
              <a:prstGeom prst="round2DiagRect">
                <a:avLst/>
              </a:prstGeom>
              <a:solidFill>
                <a:srgbClr val="5F4C7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pitchFamily="-97" charset="0"/>
                </a:endParaRPr>
              </a:p>
            </p:txBody>
          </p:sp>
          <p:pic>
            <p:nvPicPr>
              <p:cNvPr id="91" name="Graphic 90" descr="Ui Ux outline">
                <a:extLst>
                  <a:ext uri="{FF2B5EF4-FFF2-40B4-BE49-F238E27FC236}">
                    <a16:creationId xmlns:a16="http://schemas.microsoft.com/office/drawing/2014/main" id="{EE6BD283-6AF5-A00F-4338-905B271185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1006" y="1618547"/>
                <a:ext cx="914400" cy="914400"/>
              </a:xfrm>
              <a:prstGeom prst="rect">
                <a:avLst/>
              </a:prstGeom>
            </p:spPr>
          </p:pic>
          <p:sp>
            <p:nvSpPr>
              <p:cNvPr id="101" name="Rectangle 100">
                <a:extLst>
                  <a:ext uri="{FF2B5EF4-FFF2-40B4-BE49-F238E27FC236}">
                    <a16:creationId xmlns:a16="http://schemas.microsoft.com/office/drawing/2014/main" id="{5BCE11FB-78D9-754D-1961-3E3D2BCB68D1}"/>
                  </a:ext>
                </a:extLst>
              </p:cNvPr>
              <p:cNvSpPr/>
              <p:nvPr/>
            </p:nvSpPr>
            <p:spPr bwMode="auto">
              <a:xfrm>
                <a:off x="4979065" y="1455045"/>
                <a:ext cx="2137584" cy="234780"/>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400" dirty="0">
                    <a:solidFill>
                      <a:srgbClr val="FFFFFF"/>
                    </a:solidFill>
                    <a:latin typeface="Arial"/>
                    <a:cs typeface="Arial"/>
                  </a:rPr>
                  <a:t>Website Users</a:t>
                </a:r>
              </a:p>
            </p:txBody>
          </p:sp>
          <p:sp>
            <p:nvSpPr>
              <p:cNvPr id="103" name="Rectangle 70">
                <a:extLst>
                  <a:ext uri="{FF2B5EF4-FFF2-40B4-BE49-F238E27FC236}">
                    <a16:creationId xmlns:a16="http://schemas.microsoft.com/office/drawing/2014/main" id="{32A124C0-80E3-A802-5B45-722B9F0CA575}"/>
                  </a:ext>
                </a:extLst>
              </p:cNvPr>
              <p:cNvSpPr>
                <a:spLocks noChangeArrowheads="1"/>
              </p:cNvSpPr>
              <p:nvPr/>
            </p:nvSpPr>
            <p:spPr bwMode="auto">
              <a:xfrm>
                <a:off x="5958823" y="1827262"/>
                <a:ext cx="1086175" cy="361984"/>
              </a:xfrm>
              <a:prstGeom prst="rect">
                <a:avLst/>
              </a:prstGeom>
              <a:noFill/>
              <a:ln w="9525">
                <a:noFill/>
                <a:miter lim="800000"/>
                <a:headEnd/>
                <a:tailEnd/>
              </a:ln>
            </p:spPr>
            <p:txBody>
              <a:bodyPr lIns="45720" tIns="18288" rIns="27432" bIns="0"/>
              <a:lstStyle/>
              <a:p>
                <a:pPr>
                  <a:lnSpc>
                    <a:spcPct val="85000"/>
                  </a:lnSpc>
                  <a:spcBef>
                    <a:spcPts val="200"/>
                  </a:spcBef>
                </a:pPr>
                <a:r>
                  <a:rPr lang="en-US" sz="4300" b="1" dirty="0">
                    <a:solidFill>
                      <a:srgbClr val="FFFFFF"/>
                    </a:solidFill>
                    <a:latin typeface="Arial Narrow" pitchFamily="34" charset="0"/>
                  </a:rPr>
                  <a:t>5732</a:t>
                </a:r>
                <a:endParaRPr lang="en-US" sz="4300" dirty="0">
                  <a:solidFill>
                    <a:srgbClr val="FFFFFF"/>
                  </a:solidFill>
                  <a:latin typeface="Arial Narrow" pitchFamily="112" charset="0"/>
                </a:endParaRPr>
              </a:p>
            </p:txBody>
          </p:sp>
        </p:grpSp>
        <p:grpSp>
          <p:nvGrpSpPr>
            <p:cNvPr id="147" name="Group 146">
              <a:extLst>
                <a:ext uri="{FF2B5EF4-FFF2-40B4-BE49-F238E27FC236}">
                  <a16:creationId xmlns:a16="http://schemas.microsoft.com/office/drawing/2014/main" id="{5552AD6C-AEA1-05E5-5C75-77FA9F0CA982}"/>
                </a:ext>
              </a:extLst>
            </p:cNvPr>
            <p:cNvGrpSpPr/>
            <p:nvPr/>
          </p:nvGrpSpPr>
          <p:grpSpPr>
            <a:xfrm>
              <a:off x="9729099" y="1901241"/>
              <a:ext cx="2185416" cy="1362456"/>
              <a:chOff x="9385409" y="956200"/>
              <a:chExt cx="2185416" cy="1362456"/>
            </a:xfrm>
          </p:grpSpPr>
          <p:grpSp>
            <p:nvGrpSpPr>
              <p:cNvPr id="146" name="Group 145">
                <a:extLst>
                  <a:ext uri="{FF2B5EF4-FFF2-40B4-BE49-F238E27FC236}">
                    <a16:creationId xmlns:a16="http://schemas.microsoft.com/office/drawing/2014/main" id="{E44EE87C-4687-E0D9-8058-72C2FFA3F43D}"/>
                  </a:ext>
                </a:extLst>
              </p:cNvPr>
              <p:cNvGrpSpPr/>
              <p:nvPr/>
            </p:nvGrpSpPr>
            <p:grpSpPr>
              <a:xfrm>
                <a:off x="9385409" y="956200"/>
                <a:ext cx="2185416" cy="1362456"/>
                <a:chOff x="9405882" y="969355"/>
                <a:chExt cx="2185416" cy="1362456"/>
              </a:xfrm>
            </p:grpSpPr>
            <p:grpSp>
              <p:nvGrpSpPr>
                <p:cNvPr id="132" name="Group 131">
                  <a:extLst>
                    <a:ext uri="{FF2B5EF4-FFF2-40B4-BE49-F238E27FC236}">
                      <a16:creationId xmlns:a16="http://schemas.microsoft.com/office/drawing/2014/main" id="{874B1374-3C64-7A02-6797-720287DCD078}"/>
                    </a:ext>
                  </a:extLst>
                </p:cNvPr>
                <p:cNvGrpSpPr/>
                <p:nvPr/>
              </p:nvGrpSpPr>
              <p:grpSpPr>
                <a:xfrm>
                  <a:off x="9405882" y="969355"/>
                  <a:ext cx="2185416" cy="1362456"/>
                  <a:chOff x="9701500" y="1706811"/>
                  <a:chExt cx="2207912" cy="1362456"/>
                </a:xfrm>
              </p:grpSpPr>
              <p:grpSp>
                <p:nvGrpSpPr>
                  <p:cNvPr id="131" name="Group 130">
                    <a:extLst>
                      <a:ext uri="{FF2B5EF4-FFF2-40B4-BE49-F238E27FC236}">
                        <a16:creationId xmlns:a16="http://schemas.microsoft.com/office/drawing/2014/main" id="{44B76050-4DA3-6396-E73A-82B73D56B6AB}"/>
                      </a:ext>
                    </a:extLst>
                  </p:cNvPr>
                  <p:cNvGrpSpPr/>
                  <p:nvPr/>
                </p:nvGrpSpPr>
                <p:grpSpPr>
                  <a:xfrm>
                    <a:off x="9701500" y="1706811"/>
                    <a:ext cx="2151656" cy="1362456"/>
                    <a:chOff x="9807620" y="1406981"/>
                    <a:chExt cx="2151656" cy="1362456"/>
                  </a:xfrm>
                </p:grpSpPr>
                <p:sp>
                  <p:nvSpPr>
                    <p:cNvPr id="49" name="Round Diagonal Corner Rectangle 246">
                      <a:extLst>
                        <a:ext uri="{FF2B5EF4-FFF2-40B4-BE49-F238E27FC236}">
                          <a16:creationId xmlns:a16="http://schemas.microsoft.com/office/drawing/2014/main" id="{B5D2F018-7908-2924-A084-07E60D918BC1}"/>
                        </a:ext>
                        <a:ext uri="{C183D7F6-B498-43B3-948B-1728B52AA6E4}">
                          <adec:decorative xmlns:adec="http://schemas.microsoft.com/office/drawing/2017/decorative" val="1"/>
                        </a:ext>
                      </a:extLst>
                    </p:cNvPr>
                    <p:cNvSpPr/>
                    <p:nvPr/>
                  </p:nvSpPr>
                  <p:spPr bwMode="auto">
                    <a:xfrm flipH="1">
                      <a:off x="9837868" y="1406981"/>
                      <a:ext cx="2121408" cy="1362456"/>
                    </a:xfrm>
                    <a:prstGeom prst="round2DiagRect">
                      <a:avLst/>
                    </a:prstGeom>
                    <a:solidFill>
                      <a:srgbClr val="1C7B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pitchFamily="-97" charset="0"/>
                      </a:endParaRPr>
                    </a:p>
                  </p:txBody>
                </p:sp>
                <p:sp>
                  <p:nvSpPr>
                    <p:cNvPr id="64" name="Rectangle 70">
                      <a:extLst>
                        <a:ext uri="{FF2B5EF4-FFF2-40B4-BE49-F238E27FC236}">
                          <a16:creationId xmlns:a16="http://schemas.microsoft.com/office/drawing/2014/main" id="{F29CA043-FDCC-2A7A-9382-D945B52CBA31}"/>
                        </a:ext>
                      </a:extLst>
                    </p:cNvPr>
                    <p:cNvSpPr>
                      <a:spLocks noChangeArrowheads="1"/>
                    </p:cNvSpPr>
                    <p:nvPr/>
                  </p:nvSpPr>
                  <p:spPr bwMode="auto">
                    <a:xfrm>
                      <a:off x="10667181" y="1683029"/>
                      <a:ext cx="1127594" cy="737098"/>
                    </a:xfrm>
                    <a:prstGeom prst="rect">
                      <a:avLst/>
                    </a:prstGeom>
                    <a:noFill/>
                    <a:ln w="9525">
                      <a:noFill/>
                      <a:miter lim="800000"/>
                      <a:headEnd/>
                      <a:tailEnd/>
                    </a:ln>
                  </p:spPr>
                  <p:txBody>
                    <a:bodyPr lIns="45720" tIns="18288" rIns="27432" bIns="0"/>
                    <a:lstStyle/>
                    <a:p>
                      <a:pPr>
                        <a:lnSpc>
                          <a:spcPct val="85000"/>
                        </a:lnSpc>
                        <a:spcBef>
                          <a:spcPts val="200"/>
                        </a:spcBef>
                      </a:pPr>
                      <a:r>
                        <a:rPr lang="en-US" sz="4400" b="1" dirty="0">
                          <a:solidFill>
                            <a:srgbClr val="FFFFFF"/>
                          </a:solidFill>
                          <a:latin typeface="Arial Narrow" pitchFamily="34" charset="0"/>
                        </a:rPr>
                        <a:t>6.2M</a:t>
                      </a:r>
                      <a:endParaRPr lang="en-US" sz="3600" dirty="0">
                        <a:solidFill>
                          <a:srgbClr val="FFFFFF"/>
                        </a:solidFill>
                        <a:latin typeface="Arial Narrow" pitchFamily="112" charset="0"/>
                      </a:endParaRPr>
                    </a:p>
                  </p:txBody>
                </p:sp>
                <p:pic>
                  <p:nvPicPr>
                    <p:cNvPr id="129" name="Picture 128">
                      <a:extLst>
                        <a:ext uri="{FF2B5EF4-FFF2-40B4-BE49-F238E27FC236}">
                          <a16:creationId xmlns:a16="http://schemas.microsoft.com/office/drawing/2014/main" id="{18290ACE-AF0E-0BE0-0D79-FAB97BBDEE2F}"/>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rot="20948116">
                      <a:off x="9807620" y="1439941"/>
                      <a:ext cx="1241056" cy="1148343"/>
                    </a:xfrm>
                    <a:prstGeom prst="rect">
                      <a:avLst/>
                    </a:prstGeom>
                    <a:noFill/>
                  </p:spPr>
                </p:pic>
              </p:grpSp>
              <p:sp>
                <p:nvSpPr>
                  <p:cNvPr id="50" name="Rectangle 49">
                    <a:extLst>
                      <a:ext uri="{FF2B5EF4-FFF2-40B4-BE49-F238E27FC236}">
                        <a16:creationId xmlns:a16="http://schemas.microsoft.com/office/drawing/2014/main" id="{99C7CF71-8B6C-2BFF-839B-00298EF74A58}"/>
                      </a:ext>
                    </a:extLst>
                  </p:cNvPr>
                  <p:cNvSpPr/>
                  <p:nvPr/>
                </p:nvSpPr>
                <p:spPr bwMode="auto">
                  <a:xfrm>
                    <a:off x="9771828" y="1743419"/>
                    <a:ext cx="2137584" cy="234779"/>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400" dirty="0">
                        <a:solidFill>
                          <a:srgbClr val="FFFFFF"/>
                        </a:solidFill>
                        <a:latin typeface="Arial"/>
                        <a:cs typeface="Arial"/>
                      </a:rPr>
                      <a:t>Biospecimens</a:t>
                    </a:r>
                  </a:p>
                </p:txBody>
              </p:sp>
            </p:grpSp>
            <p:sp>
              <p:nvSpPr>
                <p:cNvPr id="133" name="TextBox 132">
                  <a:extLst>
                    <a:ext uri="{FF2B5EF4-FFF2-40B4-BE49-F238E27FC236}">
                      <a16:creationId xmlns:a16="http://schemas.microsoft.com/office/drawing/2014/main" id="{4A02FC63-96EC-B73D-7DFB-A19AC0456BB2}"/>
                    </a:ext>
                  </a:extLst>
                </p:cNvPr>
                <p:cNvSpPr txBox="1"/>
                <p:nvPr/>
              </p:nvSpPr>
              <p:spPr>
                <a:xfrm>
                  <a:off x="9633697" y="2027978"/>
                  <a:ext cx="192081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not including T1D studies</a:t>
                  </a:r>
                  <a:endParaRPr lang="en-US" sz="10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34" name="Graphic 133" descr="DNA with solid fill">
                <a:extLst>
                  <a:ext uri="{FF2B5EF4-FFF2-40B4-BE49-F238E27FC236}">
                    <a16:creationId xmlns:a16="http://schemas.microsoft.com/office/drawing/2014/main" id="{13291256-EB95-3EAA-35D6-F8707A518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782061">
                <a:off x="9488229" y="1227620"/>
                <a:ext cx="590740" cy="572301"/>
              </a:xfrm>
              <a:prstGeom prst="rect">
                <a:avLst/>
              </a:prstGeom>
            </p:spPr>
          </p:pic>
        </p:grpSp>
        <p:grpSp>
          <p:nvGrpSpPr>
            <p:cNvPr id="143" name="Group 142">
              <a:extLst>
                <a:ext uri="{FF2B5EF4-FFF2-40B4-BE49-F238E27FC236}">
                  <a16:creationId xmlns:a16="http://schemas.microsoft.com/office/drawing/2014/main" id="{56E1FCB8-1369-C541-D33F-2E67D76B3E33}"/>
                </a:ext>
              </a:extLst>
            </p:cNvPr>
            <p:cNvGrpSpPr/>
            <p:nvPr/>
          </p:nvGrpSpPr>
          <p:grpSpPr>
            <a:xfrm>
              <a:off x="7410867" y="3429882"/>
              <a:ext cx="2222353" cy="1408510"/>
              <a:chOff x="7354802" y="3463243"/>
              <a:chExt cx="2222353" cy="1408510"/>
            </a:xfrm>
          </p:grpSpPr>
          <p:sp>
            <p:nvSpPr>
              <p:cNvPr id="73" name="Round Diagonal Corner Rectangle 260">
                <a:extLst>
                  <a:ext uri="{FF2B5EF4-FFF2-40B4-BE49-F238E27FC236}">
                    <a16:creationId xmlns:a16="http://schemas.microsoft.com/office/drawing/2014/main" id="{D54D9AD7-AD10-5DB4-1995-C330C3CB494E}"/>
                  </a:ext>
                  <a:ext uri="{C183D7F6-B498-43B3-948B-1728B52AA6E4}">
                    <adec:decorative xmlns:adec="http://schemas.microsoft.com/office/drawing/2017/decorative" val="1"/>
                  </a:ext>
                </a:extLst>
              </p:cNvPr>
              <p:cNvSpPr/>
              <p:nvPr/>
            </p:nvSpPr>
            <p:spPr bwMode="auto">
              <a:xfrm flipH="1">
                <a:off x="7354802" y="3463243"/>
                <a:ext cx="2121408" cy="1362456"/>
              </a:xfrm>
              <a:prstGeom prst="round2DiagRect">
                <a:avLst/>
              </a:prstGeom>
              <a:solidFill>
                <a:srgbClr val="627E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pitchFamily="-97" charset="0"/>
                </a:endParaRPr>
              </a:p>
            </p:txBody>
          </p:sp>
          <p:sp>
            <p:nvSpPr>
              <p:cNvPr id="74" name="Rectangle 73">
                <a:extLst>
                  <a:ext uri="{FF2B5EF4-FFF2-40B4-BE49-F238E27FC236}">
                    <a16:creationId xmlns:a16="http://schemas.microsoft.com/office/drawing/2014/main" id="{92BEE9CF-E8EE-330D-9472-164277CD7652}"/>
                  </a:ext>
                </a:extLst>
              </p:cNvPr>
              <p:cNvSpPr/>
              <p:nvPr/>
            </p:nvSpPr>
            <p:spPr bwMode="auto">
              <a:xfrm>
                <a:off x="7365861" y="3534399"/>
                <a:ext cx="2211294" cy="234780"/>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400" dirty="0">
                    <a:solidFill>
                      <a:srgbClr val="FFFFFF"/>
                    </a:solidFill>
                    <a:latin typeface="Arial"/>
                    <a:cs typeface="Arial"/>
                  </a:rPr>
                  <a:t>Approved investigators</a:t>
                </a:r>
              </a:p>
            </p:txBody>
          </p:sp>
          <p:sp>
            <p:nvSpPr>
              <p:cNvPr id="78" name="Rectangle 70">
                <a:extLst>
                  <a:ext uri="{FF2B5EF4-FFF2-40B4-BE49-F238E27FC236}">
                    <a16:creationId xmlns:a16="http://schemas.microsoft.com/office/drawing/2014/main" id="{ABA83DD6-4405-BEB6-AB0B-5E383D3D0DA2}"/>
                  </a:ext>
                </a:extLst>
              </p:cNvPr>
              <p:cNvSpPr>
                <a:spLocks noChangeArrowheads="1"/>
              </p:cNvSpPr>
              <p:nvPr/>
            </p:nvSpPr>
            <p:spPr bwMode="auto">
              <a:xfrm>
                <a:off x="8267226" y="3859275"/>
                <a:ext cx="1218321" cy="737098"/>
              </a:xfrm>
              <a:prstGeom prst="rect">
                <a:avLst/>
              </a:prstGeom>
              <a:noFill/>
              <a:ln w="9525">
                <a:noFill/>
                <a:miter lim="800000"/>
                <a:headEnd/>
                <a:tailEnd/>
              </a:ln>
            </p:spPr>
            <p:txBody>
              <a:bodyPr lIns="45720" tIns="18288" rIns="27432" bIns="0"/>
              <a:lstStyle/>
              <a:p>
                <a:pPr>
                  <a:lnSpc>
                    <a:spcPct val="85000"/>
                  </a:lnSpc>
                  <a:spcBef>
                    <a:spcPts val="200"/>
                  </a:spcBef>
                </a:pPr>
                <a:r>
                  <a:rPr lang="en-US" sz="3600" b="1" dirty="0">
                    <a:solidFill>
                      <a:srgbClr val="FFFFFF"/>
                    </a:solidFill>
                    <a:latin typeface="Arial Narrow" pitchFamily="34" charset="0"/>
                  </a:rPr>
                  <a:t>&gt;</a:t>
                </a:r>
                <a:r>
                  <a:rPr lang="en-US" sz="4400" b="1" dirty="0">
                    <a:solidFill>
                      <a:srgbClr val="FFFFFF"/>
                    </a:solidFill>
                    <a:latin typeface="Arial Narrow" pitchFamily="34" charset="0"/>
                  </a:rPr>
                  <a:t>800</a:t>
                </a:r>
                <a:endParaRPr lang="en-US" sz="3600" dirty="0">
                  <a:solidFill>
                    <a:srgbClr val="FFFFFF"/>
                  </a:solidFill>
                  <a:latin typeface="Arial Narrow" pitchFamily="112" charset="0"/>
                </a:endParaRPr>
              </a:p>
            </p:txBody>
          </p:sp>
          <p:grpSp>
            <p:nvGrpSpPr>
              <p:cNvPr id="141" name="Group 140">
                <a:extLst>
                  <a:ext uri="{FF2B5EF4-FFF2-40B4-BE49-F238E27FC236}">
                    <a16:creationId xmlns:a16="http://schemas.microsoft.com/office/drawing/2014/main" id="{4EBB3068-6EF8-A2FF-D618-B8CD4A9F3103}"/>
                  </a:ext>
                </a:extLst>
              </p:cNvPr>
              <p:cNvGrpSpPr/>
              <p:nvPr/>
            </p:nvGrpSpPr>
            <p:grpSpPr>
              <a:xfrm>
                <a:off x="7386703" y="3701167"/>
                <a:ext cx="2077340" cy="1170586"/>
                <a:chOff x="7386703" y="3701167"/>
                <a:chExt cx="2077340" cy="1170586"/>
              </a:xfrm>
            </p:grpSpPr>
            <p:grpSp>
              <p:nvGrpSpPr>
                <p:cNvPr id="85" name="Group 84">
                  <a:extLst>
                    <a:ext uri="{FF2B5EF4-FFF2-40B4-BE49-F238E27FC236}">
                      <a16:creationId xmlns:a16="http://schemas.microsoft.com/office/drawing/2014/main" id="{193FF257-DC92-09EF-1803-A85BC28BA6EC}"/>
                    </a:ext>
                  </a:extLst>
                </p:cNvPr>
                <p:cNvGrpSpPr/>
                <p:nvPr/>
              </p:nvGrpSpPr>
              <p:grpSpPr>
                <a:xfrm>
                  <a:off x="7470426" y="3701167"/>
                  <a:ext cx="883244" cy="704348"/>
                  <a:chOff x="3262833" y="4076478"/>
                  <a:chExt cx="1151814" cy="585239"/>
                </a:xfrm>
              </p:grpSpPr>
              <p:pic>
                <p:nvPicPr>
                  <p:cNvPr id="86" name="Graphic 85" descr="Programmer female outline">
                    <a:extLst>
                      <a:ext uri="{FF2B5EF4-FFF2-40B4-BE49-F238E27FC236}">
                        <a16:creationId xmlns:a16="http://schemas.microsoft.com/office/drawing/2014/main" id="{B8FF7E9F-D52F-F914-C486-CFB84CC1F9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0004" y="4218490"/>
                    <a:ext cx="784643" cy="443227"/>
                  </a:xfrm>
                  <a:prstGeom prst="rect">
                    <a:avLst/>
                  </a:prstGeom>
                </p:spPr>
              </p:pic>
              <p:pic>
                <p:nvPicPr>
                  <p:cNvPr id="87" name="Graphic 86" descr="Scientist female outline">
                    <a:extLst>
                      <a:ext uri="{FF2B5EF4-FFF2-40B4-BE49-F238E27FC236}">
                        <a16:creationId xmlns:a16="http://schemas.microsoft.com/office/drawing/2014/main" id="{F65769DB-0270-C37E-204B-5CBDDBA065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62833" y="4076478"/>
                    <a:ext cx="784643" cy="498674"/>
                  </a:xfrm>
                  <a:prstGeom prst="rect">
                    <a:avLst/>
                  </a:prstGeom>
                </p:spPr>
              </p:pic>
            </p:grpSp>
            <p:sp>
              <p:nvSpPr>
                <p:cNvPr id="135" name="TextBox 134">
                  <a:extLst>
                    <a:ext uri="{FF2B5EF4-FFF2-40B4-BE49-F238E27FC236}">
                      <a16:creationId xmlns:a16="http://schemas.microsoft.com/office/drawing/2014/main" id="{6574EEC0-8041-7AD9-B81A-0D5867B308F3}"/>
                    </a:ext>
                  </a:extLst>
                </p:cNvPr>
                <p:cNvSpPr txBox="1"/>
                <p:nvPr/>
              </p:nvSpPr>
              <p:spPr>
                <a:xfrm>
                  <a:off x="7386703" y="4471643"/>
                  <a:ext cx="20773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Approved external and ancillary investigators</a:t>
                  </a:r>
                </a:p>
              </p:txBody>
            </p:sp>
          </p:grpSp>
        </p:grpSp>
        <p:grpSp>
          <p:nvGrpSpPr>
            <p:cNvPr id="144" name="Group 143">
              <a:extLst>
                <a:ext uri="{FF2B5EF4-FFF2-40B4-BE49-F238E27FC236}">
                  <a16:creationId xmlns:a16="http://schemas.microsoft.com/office/drawing/2014/main" id="{797A2CA6-B20D-A931-DDBC-A5DF371C54AE}"/>
                </a:ext>
              </a:extLst>
            </p:cNvPr>
            <p:cNvGrpSpPr/>
            <p:nvPr/>
          </p:nvGrpSpPr>
          <p:grpSpPr>
            <a:xfrm>
              <a:off x="5023512" y="1876337"/>
              <a:ext cx="2144975" cy="1371205"/>
              <a:chOff x="4514676" y="1005963"/>
              <a:chExt cx="2148840" cy="1360043"/>
            </a:xfrm>
          </p:grpSpPr>
          <p:grpSp>
            <p:nvGrpSpPr>
              <p:cNvPr id="127" name="Group 126">
                <a:extLst>
                  <a:ext uri="{FF2B5EF4-FFF2-40B4-BE49-F238E27FC236}">
                    <a16:creationId xmlns:a16="http://schemas.microsoft.com/office/drawing/2014/main" id="{4C0D1A06-4E06-6751-3373-1E91172F88A0}"/>
                  </a:ext>
                </a:extLst>
              </p:cNvPr>
              <p:cNvGrpSpPr/>
              <p:nvPr/>
            </p:nvGrpSpPr>
            <p:grpSpPr>
              <a:xfrm>
                <a:off x="4514676" y="1005963"/>
                <a:ext cx="2148840" cy="1360043"/>
                <a:chOff x="4965344" y="3460075"/>
                <a:chExt cx="2173282" cy="1360043"/>
              </a:xfrm>
            </p:grpSpPr>
            <p:sp>
              <p:nvSpPr>
                <p:cNvPr id="66" name="Round Diagonal Corner Rectangle 259">
                  <a:extLst>
                    <a:ext uri="{FF2B5EF4-FFF2-40B4-BE49-F238E27FC236}">
                      <a16:creationId xmlns:a16="http://schemas.microsoft.com/office/drawing/2014/main" id="{2D150B7E-0BBF-4DEA-8859-4A7DB01342D0}"/>
                    </a:ext>
                    <a:ext uri="{C183D7F6-B498-43B3-948B-1728B52AA6E4}">
                      <adec:decorative xmlns:adec="http://schemas.microsoft.com/office/drawing/2017/decorative" val="1"/>
                    </a:ext>
                  </a:extLst>
                </p:cNvPr>
                <p:cNvSpPr/>
                <p:nvPr/>
              </p:nvSpPr>
              <p:spPr bwMode="auto">
                <a:xfrm flipH="1">
                  <a:off x="4965344" y="3460075"/>
                  <a:ext cx="2173282" cy="1360043"/>
                </a:xfrm>
                <a:prstGeom prst="round2DiagRect">
                  <a:avLst/>
                </a:prstGeom>
                <a:solidFill>
                  <a:srgbClr val="E89E2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pitchFamily="-97" charset="0"/>
                  </a:endParaRPr>
                </a:p>
              </p:txBody>
            </p:sp>
            <p:sp>
              <p:nvSpPr>
                <p:cNvPr id="67" name="Rectangle 66">
                  <a:extLst>
                    <a:ext uri="{FF2B5EF4-FFF2-40B4-BE49-F238E27FC236}">
                      <a16:creationId xmlns:a16="http://schemas.microsoft.com/office/drawing/2014/main" id="{5BAB798B-F6CF-CE63-2B7C-028F75B983A4}"/>
                    </a:ext>
                  </a:extLst>
                </p:cNvPr>
                <p:cNvSpPr/>
                <p:nvPr/>
              </p:nvSpPr>
              <p:spPr bwMode="auto">
                <a:xfrm>
                  <a:off x="4973299" y="3511375"/>
                  <a:ext cx="2137584" cy="234780"/>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400" dirty="0">
                      <a:solidFill>
                        <a:srgbClr val="FFFFFF"/>
                      </a:solidFill>
                      <a:latin typeface="Arial"/>
                      <a:cs typeface="Arial"/>
                    </a:rPr>
                    <a:t>Imaging Data</a:t>
                  </a:r>
                </a:p>
              </p:txBody>
            </p:sp>
            <p:sp>
              <p:nvSpPr>
                <p:cNvPr id="71" name="Rectangle 70">
                  <a:extLst>
                    <a:ext uri="{FF2B5EF4-FFF2-40B4-BE49-F238E27FC236}">
                      <a16:creationId xmlns:a16="http://schemas.microsoft.com/office/drawing/2014/main" id="{17FF4475-6FFF-5C54-6570-F9BA01868E66}"/>
                    </a:ext>
                  </a:extLst>
                </p:cNvPr>
                <p:cNvSpPr>
                  <a:spLocks noChangeArrowheads="1"/>
                </p:cNvSpPr>
                <p:nvPr/>
              </p:nvSpPr>
              <p:spPr bwMode="auto">
                <a:xfrm>
                  <a:off x="5739900" y="3735150"/>
                  <a:ext cx="1249953" cy="737098"/>
                </a:xfrm>
                <a:prstGeom prst="rect">
                  <a:avLst/>
                </a:prstGeom>
                <a:noFill/>
                <a:ln w="9525">
                  <a:noFill/>
                  <a:miter lim="800000"/>
                  <a:headEnd/>
                  <a:tailEnd/>
                </a:ln>
              </p:spPr>
              <p:txBody>
                <a:bodyPr lIns="45720" tIns="18288" rIns="27432" bIns="0"/>
                <a:lstStyle/>
                <a:p>
                  <a:pPr algn="r">
                    <a:lnSpc>
                      <a:spcPct val="85000"/>
                    </a:lnSpc>
                    <a:spcBef>
                      <a:spcPts val="200"/>
                    </a:spcBef>
                  </a:pPr>
                  <a:r>
                    <a:rPr lang="en-US" sz="4400" b="1" dirty="0">
                      <a:solidFill>
                        <a:srgbClr val="FFFFFF"/>
                      </a:solidFill>
                      <a:latin typeface="Arial Narrow" pitchFamily="34" charset="0"/>
                    </a:rPr>
                    <a:t>1394</a:t>
                  </a:r>
                  <a:r>
                    <a:rPr lang="en-US" sz="2000" b="1" dirty="0">
                      <a:solidFill>
                        <a:srgbClr val="FFFFFF"/>
                      </a:solidFill>
                      <a:latin typeface="Arial Narrow" pitchFamily="34" charset="0"/>
                    </a:rPr>
                    <a:t>GB</a:t>
                  </a:r>
                  <a:endParaRPr lang="en-US" sz="1600" dirty="0">
                    <a:solidFill>
                      <a:srgbClr val="92D050"/>
                    </a:solidFill>
                    <a:latin typeface="Arial Narrow" pitchFamily="112" charset="0"/>
                  </a:endParaRPr>
                </a:p>
              </p:txBody>
            </p:sp>
            <p:grpSp>
              <p:nvGrpSpPr>
                <p:cNvPr id="106" name="Group 105">
                  <a:extLst>
                    <a:ext uri="{FF2B5EF4-FFF2-40B4-BE49-F238E27FC236}">
                      <a16:creationId xmlns:a16="http://schemas.microsoft.com/office/drawing/2014/main" id="{62B5BFF7-2AE9-15F4-EA97-0D24F29AB40D}"/>
                    </a:ext>
                  </a:extLst>
                </p:cNvPr>
                <p:cNvGrpSpPr/>
                <p:nvPr/>
              </p:nvGrpSpPr>
              <p:grpSpPr>
                <a:xfrm>
                  <a:off x="4997061" y="3632975"/>
                  <a:ext cx="914400" cy="888857"/>
                  <a:chOff x="6351021" y="4310994"/>
                  <a:chExt cx="914400" cy="914400"/>
                </a:xfrm>
                <a:solidFill>
                  <a:srgbClr val="FFFFFF"/>
                </a:solidFill>
              </p:grpSpPr>
              <p:pic>
                <p:nvPicPr>
                  <p:cNvPr id="107" name="Graphic 106" descr="Monitor outline">
                    <a:extLst>
                      <a:ext uri="{FF2B5EF4-FFF2-40B4-BE49-F238E27FC236}">
                        <a16:creationId xmlns:a16="http://schemas.microsoft.com/office/drawing/2014/main" id="{953AA93D-E5AF-1C7E-0F33-AC8F2A0DEF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1021" y="4310994"/>
                    <a:ext cx="914400" cy="914400"/>
                  </a:xfrm>
                  <a:prstGeom prst="rect">
                    <a:avLst/>
                  </a:prstGeom>
                </p:spPr>
              </p:pic>
              <p:pic>
                <p:nvPicPr>
                  <p:cNvPr id="108" name="Graphic 107" descr="Kidneys outline">
                    <a:extLst>
                      <a:ext uri="{FF2B5EF4-FFF2-40B4-BE49-F238E27FC236}">
                        <a16:creationId xmlns:a16="http://schemas.microsoft.com/office/drawing/2014/main" id="{BCB2CED7-AA8C-A395-75BC-A4A5806344C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81972" y="4475645"/>
                    <a:ext cx="472611" cy="472611"/>
                  </a:xfrm>
                  <a:prstGeom prst="rect">
                    <a:avLst/>
                  </a:prstGeom>
                </p:spPr>
              </p:pic>
            </p:grpSp>
          </p:grpSp>
          <p:sp>
            <p:nvSpPr>
              <p:cNvPr id="137" name="TextBox 136">
                <a:extLst>
                  <a:ext uri="{FF2B5EF4-FFF2-40B4-BE49-F238E27FC236}">
                    <a16:creationId xmlns:a16="http://schemas.microsoft.com/office/drawing/2014/main" id="{CC2BD1FB-76DD-D6A5-09E2-5B6302EC1A6A}"/>
                  </a:ext>
                </a:extLst>
              </p:cNvPr>
              <p:cNvSpPr txBox="1"/>
              <p:nvPr/>
            </p:nvSpPr>
            <p:spPr>
              <a:xfrm>
                <a:off x="4650469" y="2077508"/>
                <a:ext cx="1845969" cy="24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Compressed data available</a:t>
                </a:r>
              </a:p>
            </p:txBody>
          </p:sp>
        </p:grpSp>
        <p:grpSp>
          <p:nvGrpSpPr>
            <p:cNvPr id="145" name="Group 144">
              <a:extLst>
                <a:ext uri="{FF2B5EF4-FFF2-40B4-BE49-F238E27FC236}">
                  <a16:creationId xmlns:a16="http://schemas.microsoft.com/office/drawing/2014/main" id="{40E371CB-92AF-96FD-1598-2EE03EA2A0EB}"/>
                </a:ext>
              </a:extLst>
            </p:cNvPr>
            <p:cNvGrpSpPr/>
            <p:nvPr/>
          </p:nvGrpSpPr>
          <p:grpSpPr>
            <a:xfrm>
              <a:off x="7388730" y="1891840"/>
              <a:ext cx="2185416" cy="1362456"/>
              <a:chOff x="7057560" y="980097"/>
              <a:chExt cx="2185416" cy="1362456"/>
            </a:xfrm>
          </p:grpSpPr>
          <p:grpSp>
            <p:nvGrpSpPr>
              <p:cNvPr id="130" name="Group 129">
                <a:extLst>
                  <a:ext uri="{FF2B5EF4-FFF2-40B4-BE49-F238E27FC236}">
                    <a16:creationId xmlns:a16="http://schemas.microsoft.com/office/drawing/2014/main" id="{076E63CF-CC58-8052-BE64-732C0DAEA818}"/>
                  </a:ext>
                </a:extLst>
              </p:cNvPr>
              <p:cNvGrpSpPr/>
              <p:nvPr/>
            </p:nvGrpSpPr>
            <p:grpSpPr>
              <a:xfrm>
                <a:off x="7057560" y="980097"/>
                <a:ext cx="2185416" cy="1362456"/>
                <a:chOff x="7375825" y="1406981"/>
                <a:chExt cx="2211294" cy="1362456"/>
              </a:xfrm>
            </p:grpSpPr>
            <p:sp>
              <p:nvSpPr>
                <p:cNvPr id="44" name="Round Diagonal Corner Rectangle 245">
                  <a:extLst>
                    <a:ext uri="{FF2B5EF4-FFF2-40B4-BE49-F238E27FC236}">
                      <a16:creationId xmlns:a16="http://schemas.microsoft.com/office/drawing/2014/main" id="{697AD96C-FE77-CFFE-447E-0D11A0C43786}"/>
                    </a:ext>
                    <a:ext uri="{C183D7F6-B498-43B3-948B-1728B52AA6E4}">
                      <adec:decorative xmlns:adec="http://schemas.microsoft.com/office/drawing/2017/decorative" val="1"/>
                    </a:ext>
                  </a:extLst>
                </p:cNvPr>
                <p:cNvSpPr/>
                <p:nvPr/>
              </p:nvSpPr>
              <p:spPr bwMode="auto">
                <a:xfrm flipH="1">
                  <a:off x="7402048" y="1406981"/>
                  <a:ext cx="2121408" cy="1362456"/>
                </a:xfrm>
                <a:prstGeom prst="round2DiagRect">
                  <a:avLst/>
                </a:prstGeom>
                <a:solidFill>
                  <a:srgbClr val="73AA4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pitchFamily="-97" charset="0"/>
                  </a:endParaRPr>
                </a:p>
              </p:txBody>
            </p:sp>
            <p:sp>
              <p:nvSpPr>
                <p:cNvPr id="45" name="Rectangle 44">
                  <a:extLst>
                    <a:ext uri="{FF2B5EF4-FFF2-40B4-BE49-F238E27FC236}">
                      <a16:creationId xmlns:a16="http://schemas.microsoft.com/office/drawing/2014/main" id="{A6843133-E034-9DBB-FFE2-203AFF863097}"/>
                    </a:ext>
                  </a:extLst>
                </p:cNvPr>
                <p:cNvSpPr/>
                <p:nvPr/>
              </p:nvSpPr>
              <p:spPr bwMode="auto">
                <a:xfrm>
                  <a:off x="7375825" y="1446924"/>
                  <a:ext cx="2211294" cy="234780"/>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400" dirty="0">
                      <a:solidFill>
                        <a:srgbClr val="FFFFFF"/>
                      </a:solidFill>
                      <a:latin typeface="Arial"/>
                      <a:cs typeface="Arial"/>
                    </a:rPr>
                    <a:t>Clinical Data</a:t>
                  </a:r>
                </a:p>
              </p:txBody>
            </p:sp>
            <p:sp>
              <p:nvSpPr>
                <p:cNvPr id="47" name="Rectangle 70">
                  <a:extLst>
                    <a:ext uri="{FF2B5EF4-FFF2-40B4-BE49-F238E27FC236}">
                      <a16:creationId xmlns:a16="http://schemas.microsoft.com/office/drawing/2014/main" id="{D385D654-5C88-A583-D4BB-42EF1769DCC2}"/>
                    </a:ext>
                  </a:extLst>
                </p:cNvPr>
                <p:cNvSpPr>
                  <a:spLocks noChangeArrowheads="1"/>
                </p:cNvSpPr>
                <p:nvPr/>
              </p:nvSpPr>
              <p:spPr bwMode="auto">
                <a:xfrm>
                  <a:off x="8233659" y="1690677"/>
                  <a:ext cx="1232976" cy="597291"/>
                </a:xfrm>
                <a:prstGeom prst="rect">
                  <a:avLst/>
                </a:prstGeom>
                <a:noFill/>
                <a:ln w="9525">
                  <a:noFill/>
                  <a:miter lim="800000"/>
                  <a:headEnd/>
                  <a:tailEnd/>
                </a:ln>
              </p:spPr>
              <p:txBody>
                <a:bodyPr lIns="45720" tIns="18288" rIns="27432" bIns="0"/>
                <a:lstStyle/>
                <a:p>
                  <a:pPr>
                    <a:lnSpc>
                      <a:spcPct val="85000"/>
                    </a:lnSpc>
                    <a:spcBef>
                      <a:spcPts val="200"/>
                    </a:spcBef>
                  </a:pPr>
                  <a:r>
                    <a:rPr lang="en-US" sz="4400" b="1" dirty="0">
                      <a:solidFill>
                        <a:srgbClr val="FFFFFF"/>
                      </a:solidFill>
                      <a:latin typeface="Arial Narrow" pitchFamily="34" charset="0"/>
                    </a:rPr>
                    <a:t>9.7</a:t>
                  </a:r>
                  <a:r>
                    <a:rPr lang="en-US" sz="2000" b="1" dirty="0">
                      <a:solidFill>
                        <a:srgbClr val="FFFFFF"/>
                      </a:solidFill>
                      <a:latin typeface="Arial Narrow" pitchFamily="34" charset="0"/>
                    </a:rPr>
                    <a:t>GB</a:t>
                  </a:r>
                  <a:endParaRPr lang="en-US" sz="2000" dirty="0">
                    <a:solidFill>
                      <a:srgbClr val="92D050"/>
                    </a:solidFill>
                    <a:latin typeface="Arial Narrow" pitchFamily="112" charset="0"/>
                  </a:endParaRPr>
                </a:p>
              </p:txBody>
            </p:sp>
            <p:pic>
              <p:nvPicPr>
                <p:cNvPr id="113" name="Graphic 112" descr="Database outline">
                  <a:extLst>
                    <a:ext uri="{FF2B5EF4-FFF2-40B4-BE49-F238E27FC236}">
                      <a16:creationId xmlns:a16="http://schemas.microsoft.com/office/drawing/2014/main" id="{7AD09243-E2A6-0E19-428D-5486AA6F543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83076" y="1594326"/>
                  <a:ext cx="914400" cy="914400"/>
                </a:xfrm>
                <a:prstGeom prst="rect">
                  <a:avLst/>
                </a:prstGeom>
              </p:spPr>
            </p:pic>
          </p:grpSp>
          <p:sp>
            <p:nvSpPr>
              <p:cNvPr id="138" name="TextBox 137">
                <a:extLst>
                  <a:ext uri="{FF2B5EF4-FFF2-40B4-BE49-F238E27FC236}">
                    <a16:creationId xmlns:a16="http://schemas.microsoft.com/office/drawing/2014/main" id="{A29CED79-9108-A2C3-B9DC-41A81C09CC85}"/>
                  </a:ext>
                </a:extLst>
              </p:cNvPr>
              <p:cNvSpPr txBox="1"/>
              <p:nvPr/>
            </p:nvSpPr>
            <p:spPr>
              <a:xfrm>
                <a:off x="7226079" y="2056035"/>
                <a:ext cx="193951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Compressed data available</a:t>
                </a:r>
              </a:p>
            </p:txBody>
          </p:sp>
        </p:grpSp>
        <p:grpSp>
          <p:nvGrpSpPr>
            <p:cNvPr id="148" name="Group 147">
              <a:extLst>
                <a:ext uri="{FF2B5EF4-FFF2-40B4-BE49-F238E27FC236}">
                  <a16:creationId xmlns:a16="http://schemas.microsoft.com/office/drawing/2014/main" id="{F3B29435-0D6E-43B3-77F1-5A4003593F7C}"/>
                </a:ext>
              </a:extLst>
            </p:cNvPr>
            <p:cNvGrpSpPr/>
            <p:nvPr/>
          </p:nvGrpSpPr>
          <p:grpSpPr>
            <a:xfrm>
              <a:off x="9737785" y="3424209"/>
              <a:ext cx="2152814" cy="1362456"/>
              <a:chOff x="9722190" y="4552084"/>
              <a:chExt cx="2152814" cy="1362456"/>
            </a:xfrm>
          </p:grpSpPr>
          <p:grpSp>
            <p:nvGrpSpPr>
              <p:cNvPr id="142" name="Group 141">
                <a:extLst>
                  <a:ext uri="{FF2B5EF4-FFF2-40B4-BE49-F238E27FC236}">
                    <a16:creationId xmlns:a16="http://schemas.microsoft.com/office/drawing/2014/main" id="{D234A049-BC61-5D09-936A-86CCC4453A42}"/>
                  </a:ext>
                </a:extLst>
              </p:cNvPr>
              <p:cNvGrpSpPr/>
              <p:nvPr/>
            </p:nvGrpSpPr>
            <p:grpSpPr>
              <a:xfrm>
                <a:off x="9722190" y="4552084"/>
                <a:ext cx="2121408" cy="1362456"/>
                <a:chOff x="9837866" y="3472441"/>
                <a:chExt cx="2121408" cy="1362456"/>
              </a:xfrm>
            </p:grpSpPr>
            <p:sp>
              <p:nvSpPr>
                <p:cNvPr id="80" name="Round Diagonal Corner Rectangle 261">
                  <a:extLst>
                    <a:ext uri="{FF2B5EF4-FFF2-40B4-BE49-F238E27FC236}">
                      <a16:creationId xmlns:a16="http://schemas.microsoft.com/office/drawing/2014/main" id="{FF384FD3-2A31-2E6A-DF98-BAEF0AF80801}"/>
                    </a:ext>
                    <a:ext uri="{C183D7F6-B498-43B3-948B-1728B52AA6E4}">
                      <adec:decorative xmlns:adec="http://schemas.microsoft.com/office/drawing/2017/decorative" val="1"/>
                    </a:ext>
                  </a:extLst>
                </p:cNvPr>
                <p:cNvSpPr/>
                <p:nvPr/>
              </p:nvSpPr>
              <p:spPr bwMode="auto">
                <a:xfrm flipH="1">
                  <a:off x="9837866" y="3472441"/>
                  <a:ext cx="2121408" cy="1362456"/>
                </a:xfrm>
                <a:prstGeom prst="round2DiagRect">
                  <a:avLst/>
                </a:prstGeom>
                <a:solidFill>
                  <a:srgbClr val="AD45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pitchFamily="-97" charset="0"/>
                  </a:endParaRPr>
                </a:p>
              </p:txBody>
            </p:sp>
            <p:sp>
              <p:nvSpPr>
                <p:cNvPr id="83" name="Rectangle 70">
                  <a:extLst>
                    <a:ext uri="{FF2B5EF4-FFF2-40B4-BE49-F238E27FC236}">
                      <a16:creationId xmlns:a16="http://schemas.microsoft.com/office/drawing/2014/main" id="{B14B5EEA-B2B5-FC2D-5234-5EF8DF9FD3F5}"/>
                    </a:ext>
                  </a:extLst>
                </p:cNvPr>
                <p:cNvSpPr>
                  <a:spLocks noChangeArrowheads="1"/>
                </p:cNvSpPr>
                <p:nvPr/>
              </p:nvSpPr>
              <p:spPr bwMode="auto">
                <a:xfrm>
                  <a:off x="10794472" y="3829727"/>
                  <a:ext cx="1105647" cy="731882"/>
                </a:xfrm>
                <a:prstGeom prst="rect">
                  <a:avLst/>
                </a:prstGeom>
                <a:noFill/>
                <a:ln w="9525">
                  <a:noFill/>
                  <a:miter lim="800000"/>
                  <a:headEnd/>
                  <a:tailEnd/>
                </a:ln>
              </p:spPr>
              <p:txBody>
                <a:bodyPr lIns="45720" tIns="18288" rIns="27432" bIns="0"/>
                <a:lstStyle/>
                <a:p>
                  <a:pPr>
                    <a:lnSpc>
                      <a:spcPct val="85000"/>
                    </a:lnSpc>
                    <a:spcBef>
                      <a:spcPts val="200"/>
                    </a:spcBef>
                  </a:pPr>
                  <a:r>
                    <a:rPr lang="en-US" sz="3600" b="1" dirty="0">
                      <a:solidFill>
                        <a:srgbClr val="FFFFFF"/>
                      </a:solidFill>
                      <a:latin typeface="Arial Narrow" pitchFamily="34" charset="0"/>
                    </a:rPr>
                    <a:t>&gt;</a:t>
                  </a:r>
                  <a:r>
                    <a:rPr lang="en-US" sz="4400" b="1" dirty="0">
                      <a:solidFill>
                        <a:srgbClr val="FFFFFF"/>
                      </a:solidFill>
                      <a:latin typeface="Arial Narrow" pitchFamily="34" charset="0"/>
                    </a:rPr>
                    <a:t>500</a:t>
                  </a:r>
                  <a:endParaRPr lang="en-US" sz="3600" dirty="0">
                    <a:solidFill>
                      <a:srgbClr val="FFFFFF"/>
                    </a:solidFill>
                    <a:latin typeface="Arial Narrow" pitchFamily="112" charset="0"/>
                  </a:endParaRPr>
                </a:p>
              </p:txBody>
            </p:sp>
            <p:pic>
              <p:nvPicPr>
                <p:cNvPr id="88" name="Graphic 87" descr="Books on shelf outline">
                  <a:extLst>
                    <a:ext uri="{FF2B5EF4-FFF2-40B4-BE49-F238E27FC236}">
                      <a16:creationId xmlns:a16="http://schemas.microsoft.com/office/drawing/2014/main" id="{1126F3DD-C0A2-41B2-57AF-9B388188059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905615" y="3689494"/>
                  <a:ext cx="888857" cy="888857"/>
                </a:xfrm>
                <a:prstGeom prst="rect">
                  <a:avLst/>
                </a:prstGeom>
              </p:spPr>
            </p:pic>
            <p:sp>
              <p:nvSpPr>
                <p:cNvPr id="136" name="TextBox 135">
                  <a:extLst>
                    <a:ext uri="{FF2B5EF4-FFF2-40B4-BE49-F238E27FC236}">
                      <a16:creationId xmlns:a16="http://schemas.microsoft.com/office/drawing/2014/main" id="{A24815F3-CBE4-CA34-17AF-0378B5E64EEF}"/>
                    </a:ext>
                  </a:extLst>
                </p:cNvPr>
                <p:cNvSpPr txBox="1"/>
                <p:nvPr/>
              </p:nvSpPr>
              <p:spPr>
                <a:xfrm>
                  <a:off x="9992673" y="4434787"/>
                  <a:ext cx="187600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Reported from external and ancillary investigators</a:t>
                  </a:r>
                </a:p>
              </p:txBody>
            </p:sp>
          </p:grpSp>
          <p:sp>
            <p:nvSpPr>
              <p:cNvPr id="81" name="Rectangle 80">
                <a:extLst>
                  <a:ext uri="{FF2B5EF4-FFF2-40B4-BE49-F238E27FC236}">
                    <a16:creationId xmlns:a16="http://schemas.microsoft.com/office/drawing/2014/main" id="{DF209601-5E05-04A5-5254-C962CA6A2963}"/>
                  </a:ext>
                </a:extLst>
              </p:cNvPr>
              <p:cNvSpPr/>
              <p:nvPr/>
            </p:nvSpPr>
            <p:spPr bwMode="auto">
              <a:xfrm>
                <a:off x="9737420" y="4608510"/>
                <a:ext cx="2137584" cy="234779"/>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400" dirty="0">
                    <a:solidFill>
                      <a:srgbClr val="FFFFFF"/>
                    </a:solidFill>
                    <a:latin typeface="Arial"/>
                    <a:cs typeface="Arial"/>
                  </a:rPr>
                  <a:t>Public Releases</a:t>
                </a:r>
              </a:p>
            </p:txBody>
          </p:sp>
        </p:grpSp>
      </p:grpSp>
      <p:sp>
        <p:nvSpPr>
          <p:cNvPr id="150" name="TextBox 149">
            <a:extLst>
              <a:ext uri="{FF2B5EF4-FFF2-40B4-BE49-F238E27FC236}">
                <a16:creationId xmlns:a16="http://schemas.microsoft.com/office/drawing/2014/main" id="{51AA61FC-5F19-30C4-2DDE-E518E8BEAC48}"/>
              </a:ext>
            </a:extLst>
          </p:cNvPr>
          <p:cNvSpPr txBox="1"/>
          <p:nvPr/>
        </p:nvSpPr>
        <p:spPr>
          <a:xfrm>
            <a:off x="5002101" y="4511004"/>
            <a:ext cx="203359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total registered users and &gt;57K annual visitors</a:t>
            </a:r>
          </a:p>
        </p:txBody>
      </p:sp>
      <p:sp>
        <p:nvSpPr>
          <p:cNvPr id="151" name="TextBox 150">
            <a:extLst>
              <a:ext uri="{FF2B5EF4-FFF2-40B4-BE49-F238E27FC236}">
                <a16:creationId xmlns:a16="http://schemas.microsoft.com/office/drawing/2014/main" id="{76A03461-3F22-FF78-25B4-BED413EE43DE}"/>
              </a:ext>
            </a:extLst>
          </p:cNvPr>
          <p:cNvSpPr txBox="1"/>
          <p:nvPr/>
        </p:nvSpPr>
        <p:spPr>
          <a:xfrm>
            <a:off x="9793465" y="2927970"/>
            <a:ext cx="192081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&gt;70 different material types</a:t>
            </a:r>
            <a:endParaRPr lang="en-US" sz="10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5AA72D19-36C7-6913-234C-0D815283862E}"/>
              </a:ext>
            </a:extLst>
          </p:cNvPr>
          <p:cNvPicPr>
            <a:picLocks noChangeAspect="1"/>
          </p:cNvPicPr>
          <p:nvPr/>
        </p:nvPicPr>
        <p:blipFill>
          <a:blip r:embed="rId21"/>
          <a:stretch>
            <a:fillRect/>
          </a:stretch>
        </p:blipFill>
        <p:spPr>
          <a:xfrm>
            <a:off x="2" y="5675614"/>
            <a:ext cx="12191998" cy="1188720"/>
          </a:xfrm>
          <a:prstGeom prst="rect">
            <a:avLst/>
          </a:prstGeom>
        </p:spPr>
      </p:pic>
      <p:sp>
        <p:nvSpPr>
          <p:cNvPr id="4" name="Slide Number Placeholder 3">
            <a:extLst>
              <a:ext uri="{FF2B5EF4-FFF2-40B4-BE49-F238E27FC236}">
                <a16:creationId xmlns:a16="http://schemas.microsoft.com/office/drawing/2014/main" id="{0D4ECE5F-C02C-EE66-38E1-48C68310A404}"/>
              </a:ext>
            </a:extLst>
          </p:cNvPr>
          <p:cNvSpPr>
            <a:spLocks noGrp="1"/>
          </p:cNvSpPr>
          <p:nvPr>
            <p:ph type="sldNum" sz="quarter" idx="12"/>
          </p:nvPr>
        </p:nvSpPr>
        <p:spPr>
          <a:xfrm>
            <a:off x="9331471" y="6471665"/>
            <a:ext cx="2844800" cy="365125"/>
          </a:xfrm>
        </p:spPr>
        <p:txBody>
          <a:bodyPr/>
          <a:lstStyle/>
          <a:p>
            <a:fld id="{73DB64BC-0584-4169-B40B-A384FD25F727}"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345228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1.85185E-6 L 0.3987 0.0044 " pathEditMode="relative" rAng="0" ptsTypes="AA">
                                      <p:cBhvr>
                                        <p:cTn id="6" dur="3000" fill="hold"/>
                                        <p:tgtEl>
                                          <p:spTgt spid="28">
                                            <p:txEl>
                                              <p:pRg st="0" end="0"/>
                                            </p:txEl>
                                          </p:spTgt>
                                        </p:tgtEl>
                                        <p:attrNameLst>
                                          <p:attrName>ppt_x</p:attrName>
                                          <p:attrName>ppt_y</p:attrName>
                                        </p:attrNameLst>
                                      </p:cBhvr>
                                      <p:rCtr x="19935"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A06FA08F-A84E-5DD3-C2A5-A98100D3D088}"/>
              </a:ext>
            </a:extLst>
          </p:cNvPr>
          <p:cNvSpPr>
            <a:spLocks noGrp="1" noRot="1" noMove="1" noResize="1" noEditPoints="1" noAdjustHandles="1" noChangeArrowheads="1" noChangeShapeType="1"/>
          </p:cNvSpPr>
          <p:nvPr>
            <p:ph type="sldNum" sz="quarter" idx="12"/>
          </p:nvPr>
        </p:nvSpPr>
        <p:spPr>
          <a:xfrm>
            <a:off x="9347200" y="6461267"/>
            <a:ext cx="2844800" cy="365125"/>
          </a:xfrm>
        </p:spPr>
        <p:txBody>
          <a:bodyPr/>
          <a:lstStyle/>
          <a:p>
            <a:fld id="{73DB64BC-0584-4169-B40B-A384FD25F727}" type="slidenum">
              <a:rPr lang="en-US" smtClean="0"/>
              <a:pPr/>
              <a:t>7</a:t>
            </a:fld>
            <a:endParaRPr lang="en-US" dirty="0"/>
          </a:p>
        </p:txBody>
      </p:sp>
      <p:sp>
        <p:nvSpPr>
          <p:cNvPr id="31" name="TextBox 2">
            <a:extLst>
              <a:ext uri="{FF2B5EF4-FFF2-40B4-BE49-F238E27FC236}">
                <a16:creationId xmlns:a16="http://schemas.microsoft.com/office/drawing/2014/main" id="{1362514E-E1F3-885D-B210-6FB98C035EE1}"/>
              </a:ext>
            </a:extLst>
          </p:cNvPr>
          <p:cNvSpPr txBox="1"/>
          <p:nvPr/>
        </p:nvSpPr>
        <p:spPr>
          <a:xfrm>
            <a:off x="979744" y="6059779"/>
            <a:ext cx="10566438" cy="507831"/>
          </a:xfrm>
          <a:prstGeom prst="rect">
            <a:avLst/>
          </a:prstGeom>
          <a:noFill/>
        </p:spPr>
        <p:txBody>
          <a:bodyPr wrap="square" rtlCol="0">
            <a:spAutoFit/>
          </a:bodyPr>
          <a:lstStyle/>
          <a:p>
            <a:r>
              <a:rPr lang="en-US" sz="900" dirty="0">
                <a:latin typeface="Open Sans" panose="020B0606030504020204" pitchFamily="34" charset="0"/>
                <a:ea typeface="Open Sans" panose="020B0606030504020204" pitchFamily="34" charset="0"/>
                <a:cs typeface="Open Sans" panose="020B0606030504020204" pitchFamily="34" charset="0"/>
              </a:rPr>
              <a:t>Resource Utilization: Cumulative Requests Submitted and Fulfilled or Pending since inception (Jul 2003-Jul 2023). Includes cumulative total of resource (data and biospecimen) requests made by external investigators and ancillary requests. Request for resources only available to internal members of study consortia for ongoing studies are not shown. External data and biospecimen requests have increased 5-fold in the last 10 years of operations.</a:t>
            </a:r>
          </a:p>
        </p:txBody>
      </p:sp>
      <p:sp>
        <p:nvSpPr>
          <p:cNvPr id="30" name="!!notice">
            <a:extLst>
              <a:ext uri="{FF2B5EF4-FFF2-40B4-BE49-F238E27FC236}">
                <a16:creationId xmlns:a16="http://schemas.microsoft.com/office/drawing/2014/main" id="{CA69C241-B622-3938-74DB-EF241549F0D0}"/>
              </a:ext>
            </a:extLst>
          </p:cNvPr>
          <p:cNvSpPr txBox="1"/>
          <p:nvPr/>
        </p:nvSpPr>
        <p:spPr>
          <a:xfrm>
            <a:off x="9574365" y="365837"/>
            <a:ext cx="1693164" cy="646331"/>
          </a:xfrm>
          <a:prstGeom prst="rect">
            <a:avLst/>
          </a:prstGeom>
          <a:noFill/>
        </p:spPr>
        <p:txBody>
          <a:bodyPr wrap="square" rtlCol="0">
            <a:spAutoFit/>
          </a:bodyPr>
          <a:lstStyle/>
          <a:p>
            <a:pPr algn="r"/>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Data-centric challenge </a:t>
            </a:r>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supported by NIDDK and ODSS under the America Competes Act</a:t>
            </a:r>
          </a:p>
        </p:txBody>
      </p:sp>
      <p:cxnSp>
        <p:nvCxnSpPr>
          <p:cNvPr id="27" name="Straight Connector 26">
            <a:extLst>
              <a:ext uri="{FF2B5EF4-FFF2-40B4-BE49-F238E27FC236}">
                <a16:creationId xmlns:a16="http://schemas.microsoft.com/office/drawing/2014/main" id="{CC26402E-E453-5579-249C-E2192F754C03}"/>
              </a:ext>
            </a:extLst>
          </p:cNvPr>
          <p:cNvCxnSpPr>
            <a:cxnSpLocks/>
          </p:cNvCxnSpPr>
          <p:nvPr/>
        </p:nvCxnSpPr>
        <p:spPr>
          <a:xfrm flipV="1">
            <a:off x="11086385" y="1015747"/>
            <a:ext cx="0" cy="805087"/>
          </a:xfrm>
          <a:prstGeom prst="line">
            <a:avLst/>
          </a:prstGeom>
          <a:ln w="9525" cap="flat" cmpd="sng" algn="ctr">
            <a:solidFill>
              <a:schemeClr val="bg1">
                <a:lumMod val="85000"/>
              </a:schemeClr>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grpSp>
        <p:nvGrpSpPr>
          <p:cNvPr id="24" name="Timeline">
            <a:extLst>
              <a:ext uri="{FF2B5EF4-FFF2-40B4-BE49-F238E27FC236}">
                <a16:creationId xmlns:a16="http://schemas.microsoft.com/office/drawing/2014/main" id="{9C088CB6-6E0E-B7E6-F08F-37C343BB23A7}"/>
              </a:ext>
            </a:extLst>
          </p:cNvPr>
          <p:cNvGrpSpPr/>
          <p:nvPr/>
        </p:nvGrpSpPr>
        <p:grpSpPr>
          <a:xfrm>
            <a:off x="786960" y="855141"/>
            <a:ext cx="10792158" cy="5157992"/>
            <a:chOff x="825311" y="755445"/>
            <a:chExt cx="10792158" cy="5157992"/>
          </a:xfrm>
        </p:grpSpPr>
        <p:graphicFrame>
          <p:nvGraphicFramePr>
            <p:cNvPr id="6" name="Chart">
              <a:extLst>
                <a:ext uri="{FF2B5EF4-FFF2-40B4-BE49-F238E27FC236}">
                  <a16:creationId xmlns:a16="http://schemas.microsoft.com/office/drawing/2014/main" id="{67290A52-13AD-49EB-A7EB-1F6B4DCB86FB}"/>
                </a:ext>
              </a:extLst>
            </p:cNvPr>
            <p:cNvGraphicFramePr>
              <a:graphicFrameLocks/>
            </p:cNvGraphicFramePr>
            <p:nvPr>
              <p:extLst>
                <p:ext uri="{D42A27DB-BD31-4B8C-83A1-F6EECF244321}">
                  <p14:modId xmlns:p14="http://schemas.microsoft.com/office/powerpoint/2010/main" val="534739933"/>
                </p:ext>
              </p:extLst>
            </p:nvPr>
          </p:nvGraphicFramePr>
          <p:xfrm>
            <a:off x="825311" y="1084082"/>
            <a:ext cx="10665963" cy="4829355"/>
          </p:xfrm>
          <a:graphic>
            <a:graphicData uri="http://schemas.openxmlformats.org/drawingml/2006/chart">
              <c:chart xmlns:c="http://schemas.openxmlformats.org/drawingml/2006/chart" xmlns:r="http://schemas.openxmlformats.org/officeDocument/2006/relationships" r:id="rId3"/>
            </a:graphicData>
          </a:graphic>
        </p:graphicFrame>
        <p:sp>
          <p:nvSpPr>
            <p:cNvPr id="20" name="!!notice">
              <a:extLst>
                <a:ext uri="{FF2B5EF4-FFF2-40B4-BE49-F238E27FC236}">
                  <a16:creationId xmlns:a16="http://schemas.microsoft.com/office/drawing/2014/main" id="{EC7E7F7C-A849-3D51-ABD8-3B9109F41A71}"/>
                </a:ext>
              </a:extLst>
            </p:cNvPr>
            <p:cNvSpPr txBox="1"/>
            <p:nvPr/>
          </p:nvSpPr>
          <p:spPr>
            <a:xfrm>
              <a:off x="10062231" y="1034123"/>
              <a:ext cx="1555238" cy="507831"/>
            </a:xfrm>
            <a:prstGeom prst="rect">
              <a:avLst/>
            </a:prstGeom>
            <a:noFill/>
          </p:spPr>
          <p:txBody>
            <a:bodyPr wrap="square" rtlCol="0">
              <a:spAutoFit/>
            </a:bodyPr>
            <a:lstStyle/>
            <a:p>
              <a:r>
                <a:rPr lang="en-US" sz="900" b="1" dirty="0">
                  <a:solidFill>
                    <a:srgbClr val="627E92"/>
                  </a:solidFill>
                  <a:latin typeface="Open Sans" panose="020B0606030504020204" pitchFamily="34" charset="0"/>
                  <a:ea typeface="Open Sans" panose="020B0606030504020204" pitchFamily="34" charset="0"/>
                  <a:cs typeface="Open Sans" panose="020B0606030504020204" pitchFamily="34" charset="0"/>
                </a:rPr>
                <a:t>NIH NOT-OD-21-013 </a:t>
              </a:r>
              <a:r>
                <a:rPr lang="en-US" sz="900" dirty="0">
                  <a:solidFill>
                    <a:srgbClr val="627E92"/>
                  </a:solidFill>
                  <a:latin typeface="Open Sans" panose="020B0606030504020204" pitchFamily="34" charset="0"/>
                  <a:ea typeface="Open Sans" panose="020B0606030504020204" pitchFamily="34" charset="0"/>
                  <a:cs typeface="Open Sans" panose="020B0606030504020204" pitchFamily="34" charset="0"/>
                </a:rPr>
                <a:t>on data management and sharing </a:t>
              </a:r>
              <a:r>
                <a:rPr lang="en-US" sz="900" i="1" dirty="0">
                  <a:solidFill>
                    <a:srgbClr val="627E92"/>
                  </a:solidFill>
                  <a:latin typeface="Open Sans" panose="020B0606030504020204" pitchFamily="34" charset="0"/>
                  <a:ea typeface="Open Sans" panose="020B0606030504020204" pitchFamily="34" charset="0"/>
                  <a:cs typeface="Open Sans" panose="020B0606030504020204" pitchFamily="34" charset="0"/>
                </a:rPr>
                <a:t>“DMS” policy</a:t>
              </a:r>
            </a:p>
          </p:txBody>
        </p:sp>
        <p:cxnSp>
          <p:nvCxnSpPr>
            <p:cNvPr id="19" name="Straight Connector 18">
              <a:extLst>
                <a:ext uri="{FF2B5EF4-FFF2-40B4-BE49-F238E27FC236}">
                  <a16:creationId xmlns:a16="http://schemas.microsoft.com/office/drawing/2014/main" id="{DE6B6E3E-95B9-63BC-5236-49F47D33C1B5}"/>
                </a:ext>
              </a:extLst>
            </p:cNvPr>
            <p:cNvCxnSpPr>
              <a:cxnSpLocks/>
            </p:cNvCxnSpPr>
            <p:nvPr/>
          </p:nvCxnSpPr>
          <p:spPr>
            <a:xfrm flipV="1">
              <a:off x="10216521" y="1615982"/>
              <a:ext cx="0" cy="376106"/>
            </a:xfrm>
            <a:prstGeom prst="line">
              <a:avLst/>
            </a:prstGeom>
            <a:ln w="9525" cap="flat" cmpd="sng" algn="ctr">
              <a:solidFill>
                <a:schemeClr val="bg1">
                  <a:lumMod val="85000"/>
                </a:schemeClr>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18" name="!!notice">
              <a:extLst>
                <a:ext uri="{FF2B5EF4-FFF2-40B4-BE49-F238E27FC236}">
                  <a16:creationId xmlns:a16="http://schemas.microsoft.com/office/drawing/2014/main" id="{A7387620-0A90-9FE5-7053-B37487E8983B}"/>
                </a:ext>
              </a:extLst>
            </p:cNvPr>
            <p:cNvSpPr txBox="1"/>
            <p:nvPr/>
          </p:nvSpPr>
          <p:spPr>
            <a:xfrm>
              <a:off x="7742183" y="916051"/>
              <a:ext cx="1693164" cy="507831"/>
            </a:xfrm>
            <a:prstGeom prst="rect">
              <a:avLst/>
            </a:prstGeom>
            <a:noFill/>
          </p:spPr>
          <p:txBody>
            <a:bodyPr wrap="square" rtlCol="0">
              <a:spAutoFit/>
            </a:bodyPr>
            <a:lstStyle/>
            <a:p>
              <a:pPr algn="r"/>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Administrative Review Pathway </a:t>
              </a:r>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is established to reduce barriers to access</a:t>
              </a:r>
            </a:p>
          </p:txBody>
        </p:sp>
        <p:cxnSp>
          <p:nvCxnSpPr>
            <p:cNvPr id="17" name="Straight Connector 16">
              <a:extLst>
                <a:ext uri="{FF2B5EF4-FFF2-40B4-BE49-F238E27FC236}">
                  <a16:creationId xmlns:a16="http://schemas.microsoft.com/office/drawing/2014/main" id="{6F65FB97-9EFC-41CB-F22B-02D872CFFC37}"/>
                </a:ext>
              </a:extLst>
            </p:cNvPr>
            <p:cNvCxnSpPr>
              <a:cxnSpLocks/>
            </p:cNvCxnSpPr>
            <p:nvPr/>
          </p:nvCxnSpPr>
          <p:spPr>
            <a:xfrm flipV="1">
              <a:off x="9298252" y="1493220"/>
              <a:ext cx="0" cy="1028551"/>
            </a:xfrm>
            <a:prstGeom prst="line">
              <a:avLst/>
            </a:prstGeom>
            <a:ln w="9525" cap="flat" cmpd="sng" algn="ctr">
              <a:solidFill>
                <a:srgbClr val="FFC000"/>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16" name="!!notice">
              <a:extLst>
                <a:ext uri="{FF2B5EF4-FFF2-40B4-BE49-F238E27FC236}">
                  <a16:creationId xmlns:a16="http://schemas.microsoft.com/office/drawing/2014/main" id="{897484A8-DC91-BB13-B0D1-32C0A6789634}"/>
                </a:ext>
              </a:extLst>
            </p:cNvPr>
            <p:cNvSpPr txBox="1"/>
            <p:nvPr/>
          </p:nvSpPr>
          <p:spPr>
            <a:xfrm>
              <a:off x="6902962" y="2115092"/>
              <a:ext cx="1362454" cy="507831"/>
            </a:xfrm>
            <a:prstGeom prst="rect">
              <a:avLst/>
            </a:prstGeom>
            <a:noFill/>
          </p:spPr>
          <p:txBody>
            <a:bodyPr wrap="square" rtlCol="0">
              <a:spAutoFit/>
            </a:bodyPr>
            <a:lstStyle/>
            <a:p>
              <a:r>
                <a:rPr lang="en-US" sz="900" b="1" dirty="0">
                  <a:solidFill>
                    <a:srgbClr val="627E92"/>
                  </a:solidFill>
                  <a:latin typeface="Open Sans" panose="020B0606030504020204" pitchFamily="34" charset="0"/>
                  <a:ea typeface="Open Sans" panose="020B0606030504020204" pitchFamily="34" charset="0"/>
                  <a:cs typeface="Open Sans" panose="020B0606030504020204" pitchFamily="34" charset="0"/>
                </a:rPr>
                <a:t>NIH NOT-OD-14-124 </a:t>
              </a:r>
              <a:r>
                <a:rPr lang="en-US" sz="900" dirty="0">
                  <a:solidFill>
                    <a:srgbClr val="627E92"/>
                  </a:solidFill>
                  <a:latin typeface="Open Sans" panose="020B0606030504020204" pitchFamily="34" charset="0"/>
                  <a:ea typeface="Open Sans" panose="020B0606030504020204" pitchFamily="34" charset="0"/>
                  <a:cs typeface="Open Sans" panose="020B0606030504020204" pitchFamily="34" charset="0"/>
                </a:rPr>
                <a:t>on genomic data sharing</a:t>
              </a:r>
            </a:p>
          </p:txBody>
        </p:sp>
        <p:cxnSp>
          <p:nvCxnSpPr>
            <p:cNvPr id="15" name="Straight Connector 14">
              <a:extLst>
                <a:ext uri="{FF2B5EF4-FFF2-40B4-BE49-F238E27FC236}">
                  <a16:creationId xmlns:a16="http://schemas.microsoft.com/office/drawing/2014/main" id="{BBB8C0FB-4577-5691-E7DC-9A74BF54AB8A}"/>
                </a:ext>
              </a:extLst>
            </p:cNvPr>
            <p:cNvCxnSpPr>
              <a:cxnSpLocks/>
            </p:cNvCxnSpPr>
            <p:nvPr/>
          </p:nvCxnSpPr>
          <p:spPr>
            <a:xfrm flipV="1">
              <a:off x="7028690" y="2692261"/>
              <a:ext cx="0" cy="1378798"/>
            </a:xfrm>
            <a:prstGeom prst="line">
              <a:avLst/>
            </a:prstGeom>
            <a:ln w="9525" cap="flat" cmpd="sng" algn="ctr">
              <a:solidFill>
                <a:schemeClr val="bg1">
                  <a:lumMod val="85000"/>
                </a:schemeClr>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14" name="!!notice">
              <a:extLst>
                <a:ext uri="{FF2B5EF4-FFF2-40B4-BE49-F238E27FC236}">
                  <a16:creationId xmlns:a16="http://schemas.microsoft.com/office/drawing/2014/main" id="{87D7FF6C-4F69-59F7-1BE9-D4C1913E0B51}"/>
                </a:ext>
              </a:extLst>
            </p:cNvPr>
            <p:cNvSpPr txBox="1"/>
            <p:nvPr/>
          </p:nvSpPr>
          <p:spPr>
            <a:xfrm>
              <a:off x="5037638" y="1260533"/>
              <a:ext cx="1680594" cy="10618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PAR-13-228 (R01) </a:t>
              </a:r>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is  released to provide funding support for assays and associated data analysis of repository-held resources with an NIDDK-relevant disease research area focus</a:t>
              </a:r>
            </a:p>
          </p:txBody>
        </p:sp>
        <p:cxnSp>
          <p:nvCxnSpPr>
            <p:cNvPr id="13" name="Straight Connector 12">
              <a:extLst>
                <a:ext uri="{FF2B5EF4-FFF2-40B4-BE49-F238E27FC236}">
                  <a16:creationId xmlns:a16="http://schemas.microsoft.com/office/drawing/2014/main" id="{EEF86CC6-F0CD-45CA-5E81-864E78B35AF5}"/>
                </a:ext>
              </a:extLst>
            </p:cNvPr>
            <p:cNvCxnSpPr>
              <a:cxnSpLocks/>
            </p:cNvCxnSpPr>
            <p:nvPr/>
          </p:nvCxnSpPr>
          <p:spPr>
            <a:xfrm flipV="1">
              <a:off x="6579801" y="2369008"/>
              <a:ext cx="0" cy="1997004"/>
            </a:xfrm>
            <a:prstGeom prst="line">
              <a:avLst/>
            </a:prstGeom>
            <a:ln w="9525" cap="flat" cmpd="sng" algn="ctr">
              <a:solidFill>
                <a:srgbClr val="FFC000"/>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12" name="!!notice">
              <a:extLst>
                <a:ext uri="{FF2B5EF4-FFF2-40B4-BE49-F238E27FC236}">
                  <a16:creationId xmlns:a16="http://schemas.microsoft.com/office/drawing/2014/main" id="{57BC193C-123E-F4F0-4204-AD26EAD37437}"/>
                </a:ext>
              </a:extLst>
            </p:cNvPr>
            <p:cNvSpPr txBox="1"/>
            <p:nvPr/>
          </p:nvSpPr>
          <p:spPr>
            <a:xfrm>
              <a:off x="4140780" y="2521771"/>
              <a:ext cx="1693164" cy="646331"/>
            </a:xfrm>
            <a:prstGeom prst="rect">
              <a:avLst/>
            </a:prstGeom>
            <a:noFill/>
          </p:spPr>
          <p:txBody>
            <a:bodyPr wrap="square" rtlCol="0">
              <a:spAutoFit/>
            </a:bodyPr>
            <a:lstStyle/>
            <a:p>
              <a:pPr algn="r"/>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PAR-11-350 (DP3) </a:t>
              </a:r>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is released to use of archived samples from selected T1D studies</a:t>
              </a:r>
            </a:p>
          </p:txBody>
        </p:sp>
        <p:cxnSp>
          <p:nvCxnSpPr>
            <p:cNvPr id="11" name="Straight Connector 10">
              <a:extLst>
                <a:ext uri="{FF2B5EF4-FFF2-40B4-BE49-F238E27FC236}">
                  <a16:creationId xmlns:a16="http://schemas.microsoft.com/office/drawing/2014/main" id="{23DAF3AE-8CE1-5981-CAB1-F2714E877E6A}"/>
                </a:ext>
              </a:extLst>
            </p:cNvPr>
            <p:cNvCxnSpPr>
              <a:cxnSpLocks/>
            </p:cNvCxnSpPr>
            <p:nvPr/>
          </p:nvCxnSpPr>
          <p:spPr>
            <a:xfrm flipV="1">
              <a:off x="5713843" y="3168102"/>
              <a:ext cx="0" cy="1691479"/>
            </a:xfrm>
            <a:prstGeom prst="line">
              <a:avLst/>
            </a:prstGeom>
            <a:ln w="9525" cap="flat" cmpd="sng" algn="ctr">
              <a:solidFill>
                <a:schemeClr val="bg1">
                  <a:lumMod val="85000"/>
                </a:schemeClr>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10" name="!!notice">
              <a:extLst>
                <a:ext uri="{FF2B5EF4-FFF2-40B4-BE49-F238E27FC236}">
                  <a16:creationId xmlns:a16="http://schemas.microsoft.com/office/drawing/2014/main" id="{622091E2-C15D-282B-76D4-6B1E0A76BE37}"/>
                </a:ext>
              </a:extLst>
            </p:cNvPr>
            <p:cNvSpPr txBox="1"/>
            <p:nvPr/>
          </p:nvSpPr>
          <p:spPr>
            <a:xfrm>
              <a:off x="5114301" y="3367510"/>
              <a:ext cx="1680594"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PAR-10-090 (X01) </a:t>
              </a:r>
              <a:r>
                <a:rPr lang="en-US" sz="900" dirty="0">
                  <a:solidFill>
                    <a:srgbClr val="002060"/>
                  </a:solidFill>
                  <a:latin typeface="Open Sans" panose="020B0606030504020204" pitchFamily="34" charset="0"/>
                  <a:ea typeface="Open Sans" panose="020B0606030504020204" pitchFamily="34" charset="0"/>
                  <a:cs typeface="Open Sans" panose="020B0606030504020204" pitchFamily="34" charset="0"/>
                </a:rPr>
                <a:t>is released to promote utilization and equitable distribution of resources</a:t>
              </a:r>
            </a:p>
          </p:txBody>
        </p:sp>
        <p:cxnSp>
          <p:nvCxnSpPr>
            <p:cNvPr id="9" name="Straight Connector 8">
              <a:extLst>
                <a:ext uri="{FF2B5EF4-FFF2-40B4-BE49-F238E27FC236}">
                  <a16:creationId xmlns:a16="http://schemas.microsoft.com/office/drawing/2014/main" id="{681408CD-D1D6-D7C8-E561-3F20176BCDF1}"/>
                </a:ext>
              </a:extLst>
            </p:cNvPr>
            <p:cNvCxnSpPr>
              <a:cxnSpLocks/>
            </p:cNvCxnSpPr>
            <p:nvPr/>
          </p:nvCxnSpPr>
          <p:spPr>
            <a:xfrm flipV="1">
              <a:off x="5257452" y="4071059"/>
              <a:ext cx="0" cy="902700"/>
            </a:xfrm>
            <a:prstGeom prst="line">
              <a:avLst/>
            </a:prstGeom>
            <a:ln w="9525" cap="flat" cmpd="sng" algn="ctr">
              <a:solidFill>
                <a:srgbClr val="FFC000"/>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8" name="!!notice">
              <a:extLst>
                <a:ext uri="{FF2B5EF4-FFF2-40B4-BE49-F238E27FC236}">
                  <a16:creationId xmlns:a16="http://schemas.microsoft.com/office/drawing/2014/main" id="{D3A08227-5F33-0502-8937-812064693976}"/>
                </a:ext>
              </a:extLst>
            </p:cNvPr>
            <p:cNvSpPr txBox="1"/>
            <p:nvPr/>
          </p:nvSpPr>
          <p:spPr>
            <a:xfrm>
              <a:off x="2003515" y="4071985"/>
              <a:ext cx="1362454" cy="507831"/>
            </a:xfrm>
            <a:prstGeom prst="rect">
              <a:avLst/>
            </a:prstGeom>
            <a:noFill/>
          </p:spPr>
          <p:txBody>
            <a:bodyPr wrap="square" rtlCol="0">
              <a:spAutoFit/>
            </a:bodyPr>
            <a:lstStyle/>
            <a:p>
              <a:r>
                <a:rPr lang="en-US" sz="900" b="1" dirty="0">
                  <a:solidFill>
                    <a:srgbClr val="627E92"/>
                  </a:solidFill>
                  <a:latin typeface="Open Sans" panose="020B0606030504020204" pitchFamily="34" charset="0"/>
                  <a:ea typeface="Open Sans" panose="020B0606030504020204" pitchFamily="34" charset="0"/>
                  <a:cs typeface="Open Sans" panose="020B0606030504020204" pitchFamily="34" charset="0"/>
                </a:rPr>
                <a:t>NIH NOT-OD-03-032 </a:t>
              </a:r>
              <a:r>
                <a:rPr lang="en-US" sz="900" dirty="0">
                  <a:solidFill>
                    <a:srgbClr val="627E92"/>
                  </a:solidFill>
                  <a:latin typeface="Open Sans" panose="020B0606030504020204" pitchFamily="34" charset="0"/>
                  <a:ea typeface="Open Sans" panose="020B0606030504020204" pitchFamily="34" charset="0"/>
                  <a:cs typeface="Open Sans" panose="020B0606030504020204" pitchFamily="34" charset="0"/>
                </a:rPr>
                <a:t>on sharing research data is released</a:t>
              </a:r>
            </a:p>
          </p:txBody>
        </p:sp>
        <p:cxnSp>
          <p:nvCxnSpPr>
            <p:cNvPr id="7" name="Straight Connector 6">
              <a:extLst>
                <a:ext uri="{FF2B5EF4-FFF2-40B4-BE49-F238E27FC236}">
                  <a16:creationId xmlns:a16="http://schemas.microsoft.com/office/drawing/2014/main" id="{E152C7F1-AFAA-2AEE-7A06-2548BFC5B905}"/>
                </a:ext>
              </a:extLst>
            </p:cNvPr>
            <p:cNvCxnSpPr>
              <a:cxnSpLocks/>
            </p:cNvCxnSpPr>
            <p:nvPr/>
          </p:nvCxnSpPr>
          <p:spPr>
            <a:xfrm flipV="1">
              <a:off x="2096900" y="4643097"/>
              <a:ext cx="0" cy="749542"/>
            </a:xfrm>
            <a:prstGeom prst="line">
              <a:avLst/>
            </a:prstGeom>
            <a:ln w="9525" cap="flat" cmpd="sng" algn="ctr">
              <a:solidFill>
                <a:schemeClr val="bg1">
                  <a:lumMod val="85000"/>
                </a:schemeClr>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20EDC7D3-7DF8-1215-C696-AE0D5A5EFD20}"/>
                </a:ext>
              </a:extLst>
            </p:cNvPr>
            <p:cNvCxnSpPr/>
            <p:nvPr/>
          </p:nvCxnSpPr>
          <p:spPr>
            <a:xfrm>
              <a:off x="1018095" y="755445"/>
              <a:ext cx="0" cy="48920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 name="PieChart">
            <a:extLst>
              <a:ext uri="{FF2B5EF4-FFF2-40B4-BE49-F238E27FC236}">
                <a16:creationId xmlns:a16="http://schemas.microsoft.com/office/drawing/2014/main" id="{33A7AF5A-C0E9-28FC-27D3-1AD3E7A9A3A3}"/>
              </a:ext>
            </a:extLst>
          </p:cNvPr>
          <p:cNvGraphicFramePr>
            <a:graphicFrameLocks/>
          </p:cNvGraphicFramePr>
          <p:nvPr>
            <p:extLst>
              <p:ext uri="{D42A27DB-BD31-4B8C-83A1-F6EECF244321}">
                <p14:modId xmlns:p14="http://schemas.microsoft.com/office/powerpoint/2010/main" val="660026782"/>
              </p:ext>
            </p:extLst>
          </p:nvPr>
        </p:nvGraphicFramePr>
        <p:xfrm>
          <a:off x="-4122121" y="1269662"/>
          <a:ext cx="3515732" cy="2456831"/>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D0758948-5F00-0D71-0C7E-0F03254084CE}"/>
              </a:ext>
            </a:extLst>
          </p:cNvPr>
          <p:cNvSpPr txBox="1"/>
          <p:nvPr/>
        </p:nvSpPr>
        <p:spPr>
          <a:xfrm>
            <a:off x="1153502" y="-865666"/>
            <a:ext cx="7526473" cy="1261884"/>
          </a:xfrm>
          <a:prstGeom prst="rect">
            <a:avLst/>
          </a:prstGeom>
          <a:noFill/>
        </p:spPr>
        <p:txBody>
          <a:bodyPr wrap="square">
            <a:spAutoFit/>
          </a:bodyPr>
          <a:lstStyle/>
          <a:p>
            <a:r>
              <a:rPr lang="en-US" sz="1600" b="1" dirty="0">
                <a:solidFill>
                  <a:srgbClr val="AD4525"/>
                </a:solidFill>
                <a:latin typeface="Open Sans" panose="020B0606030504020204" pitchFamily="34" charset="0"/>
                <a:ea typeface="Open Sans" panose="020B0606030504020204" pitchFamily="34" charset="0"/>
                <a:cs typeface="Open Sans" panose="020B0606030504020204" pitchFamily="34" charset="0"/>
              </a:rPr>
              <a:t>Resources have supported varied scientific work, including meta-analyses, methods, statistical and algorithm research, biochemical and biomarker research</a:t>
            </a:r>
          </a:p>
          <a:p>
            <a:endParaRPr lang="en-US" sz="1400" dirty="0">
              <a:solidFill>
                <a:srgbClr val="AD4525"/>
              </a:solidFill>
              <a:latin typeface="Open Sans" panose="020B0606030504020204" pitchFamily="34" charset="0"/>
              <a:ea typeface="Open Sans" panose="020B0606030504020204" pitchFamily="34" charset="0"/>
              <a:cs typeface="Open Sans" panose="020B0606030504020204" pitchFamily="34" charset="0"/>
            </a:endParaRPr>
          </a:p>
          <a:p>
            <a:endParaRPr lang="en-US" sz="1400" dirty="0">
              <a:solidFill>
                <a:srgbClr val="AD452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background">
            <a:extLst>
              <a:ext uri="{FF2B5EF4-FFF2-40B4-BE49-F238E27FC236}">
                <a16:creationId xmlns:a16="http://schemas.microsoft.com/office/drawing/2014/main" id="{0EE9600F-EEA3-05F6-0A23-352D8B588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0"/>
            <a:ext cx="12192000" cy="278388"/>
          </a:xfrm>
          <a:prstGeom prst="rect">
            <a:avLst/>
          </a:prstGeom>
        </p:spPr>
      </p:pic>
    </p:spTree>
    <p:extLst>
      <p:ext uri="{BB962C8B-B14F-4D97-AF65-F5344CB8AC3E}">
        <p14:creationId xmlns:p14="http://schemas.microsoft.com/office/powerpoint/2010/main" val="330778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899 -0.07384 L -0.00899 0.17616 " pathEditMode="relative" rAng="0" ptsTypes="AA">
                                      <p:cBhvr>
                                        <p:cTn id="6" dur="3000" fill="hold"/>
                                        <p:tgtEl>
                                          <p:spTgt spid="26"/>
                                        </p:tgtEl>
                                        <p:attrNameLst>
                                          <p:attrName>ppt_x</p:attrName>
                                          <p:attrName>ppt_y</p:attrName>
                                        </p:attrNameLst>
                                      </p:cBhvr>
                                      <p:rCtr x="0" y="12500"/>
                                    </p:animMotion>
                                  </p:childTnLst>
                                </p:cTn>
                              </p:par>
                            </p:childTnLst>
                          </p:cTn>
                        </p:par>
                        <p:par>
                          <p:cTn id="7" fill="hold">
                            <p:stCondLst>
                              <p:cond delay="3000"/>
                            </p:stCondLst>
                            <p:childTnLst>
                              <p:par>
                                <p:cTn id="8" presetID="42" presetClass="path" presetSubtype="0" accel="50000" decel="50000" fill="hold" grpId="0" nodeType="afterEffect">
                                  <p:stCondLst>
                                    <p:cond delay="3000"/>
                                  </p:stCondLst>
                                  <p:childTnLst>
                                    <p:animMotion origin="layout" path="M 2.08333E-7 -3.7037E-7 L 0.4099 -0.00417 " pathEditMode="relative" rAng="0" ptsTypes="AA">
                                      <p:cBhvr>
                                        <p:cTn id="9" dur="3000" fill="hold"/>
                                        <p:tgtEl>
                                          <p:spTgt spid="2"/>
                                        </p:tgtEl>
                                        <p:attrNameLst>
                                          <p:attrName>ppt_x</p:attrName>
                                          <p:attrName>ppt_y</p:attrName>
                                        </p:attrNameLst>
                                      </p:cBhvr>
                                      <p:rCtr x="20495"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F6A9CC20-5350-EC33-2F5F-E90083CB4DC4}"/>
              </a:ext>
            </a:extLst>
          </p:cNvPr>
          <p:cNvPicPr>
            <a:picLocks noGrp="1" noRot="1" noChangeAspect="1" noMove="1" noResize="1" noEditPoints="1" noAdjustHandles="1" noChangeArrowheads="1" noChangeShapeType="1" noCrop="1"/>
          </p:cNvPicPr>
          <p:nvPr/>
        </p:nvPicPr>
        <p:blipFill>
          <a:blip r:embed="rId3"/>
          <a:stretch>
            <a:fillRect/>
          </a:stretch>
        </p:blipFill>
        <p:spPr>
          <a:xfrm>
            <a:off x="-1" y="5669280"/>
            <a:ext cx="12191999" cy="1188720"/>
          </a:xfrm>
          <a:prstGeom prst="rect">
            <a:avLst/>
          </a:prstGeom>
        </p:spPr>
      </p:pic>
      <p:sp>
        <p:nvSpPr>
          <p:cNvPr id="3" name="Slide Number Placeholder">
            <a:extLst>
              <a:ext uri="{FF2B5EF4-FFF2-40B4-BE49-F238E27FC236}">
                <a16:creationId xmlns:a16="http://schemas.microsoft.com/office/drawing/2014/main" id="{2CF8B7C8-35FD-4ADA-B088-918E99CAD7E1}"/>
              </a:ext>
            </a:extLst>
          </p:cNvPr>
          <p:cNvSpPr>
            <a:spLocks noGrp="1" noRot="1" noMove="1" noResize="1" noEditPoints="1" noAdjustHandles="1" noChangeArrowheads="1" noChangeShapeType="1"/>
          </p:cNvSpPr>
          <p:nvPr>
            <p:ph type="sldNum" sz="quarter" idx="12"/>
          </p:nvPr>
        </p:nvSpPr>
        <p:spPr>
          <a:xfrm>
            <a:off x="9340850" y="6489703"/>
            <a:ext cx="2844800" cy="365125"/>
          </a:xfrm>
        </p:spPr>
        <p:txBody>
          <a:bodyPr/>
          <a:lstStyle/>
          <a:p>
            <a:fld id="{73DB64BC-0584-4169-B40B-A384FD25F727}" type="slidenum">
              <a:rPr lang="en-US" smtClean="0">
                <a:solidFill>
                  <a:schemeClr val="bg1"/>
                </a:solidFill>
              </a:rPr>
              <a:pPr/>
              <a:t>8</a:t>
            </a:fld>
            <a:endParaRPr lang="en-US" dirty="0">
              <a:solidFill>
                <a:schemeClr val="bg1"/>
              </a:solidFill>
            </a:endParaRPr>
          </a:p>
        </p:txBody>
      </p:sp>
      <p:pic>
        <p:nvPicPr>
          <p:cNvPr id="2" name="background" descr="decorative background">
            <a:extLst>
              <a:ext uri="{FF2B5EF4-FFF2-40B4-BE49-F238E27FC236}">
                <a16:creationId xmlns:a16="http://schemas.microsoft.com/office/drawing/2014/main" id="{AE49CBBA-88B6-C113-D2CF-7FC385778FE1}"/>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3172"/>
            <a:ext cx="12192000" cy="1181100"/>
          </a:xfrm>
          <a:prstGeom prst="rect">
            <a:avLst/>
          </a:prstGeom>
        </p:spPr>
      </p:pic>
      <p:sp>
        <p:nvSpPr>
          <p:cNvPr id="13" name="TextBox 12">
            <a:extLst>
              <a:ext uri="{FF2B5EF4-FFF2-40B4-BE49-F238E27FC236}">
                <a16:creationId xmlns:a16="http://schemas.microsoft.com/office/drawing/2014/main" id="{41F1A499-BA08-AB9A-E203-2525EAC6BF69}"/>
              </a:ext>
            </a:extLst>
          </p:cNvPr>
          <p:cNvSpPr txBox="1"/>
          <p:nvPr/>
        </p:nvSpPr>
        <p:spPr>
          <a:xfrm>
            <a:off x="7235224" y="5405125"/>
            <a:ext cx="44831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19500"/>
                </a:solidFill>
                <a:effectLst/>
                <a:uLnTx/>
                <a:uFillTx/>
                <a:latin typeface="Arial" panose="020B0604020202020204" pitchFamily="34" charset="0"/>
                <a:ea typeface="Microsoft Sans Serif" panose="020B0604020202020204" pitchFamily="34" charset="0"/>
                <a:cs typeface="Arial" panose="020B0604020202020204" pitchFamily="34" charset="0"/>
              </a:rPr>
              <a:t>*Select NIDDK-funded clinical studies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6">
            <a:extLst>
              <a:ext uri="{FF2B5EF4-FFF2-40B4-BE49-F238E27FC236}">
                <a16:creationId xmlns:a16="http://schemas.microsoft.com/office/drawing/2014/main" id="{38ED45CA-4CAD-457D-A4D5-A2A6993470BA}"/>
              </a:ext>
            </a:extLst>
          </p:cNvPr>
          <p:cNvSpPr>
            <a:spLocks noGrp="1"/>
          </p:cNvSpPr>
          <p:nvPr>
            <p:ph sz="half" idx="2"/>
          </p:nvPr>
        </p:nvSpPr>
        <p:spPr>
          <a:xfrm>
            <a:off x="447211" y="2318543"/>
            <a:ext cx="11427088" cy="3065206"/>
          </a:xfrm>
        </p:spPr>
        <p:txBody>
          <a:bodyPr>
            <a:noAutofit/>
          </a:bodyPr>
          <a:lstStyle/>
          <a:p>
            <a:pPr>
              <a:buClr>
                <a:schemeClr val="tx2"/>
              </a:buClr>
            </a:pPr>
            <a:r>
              <a:rPr lang="en-US" sz="2250" dirty="0">
                <a:latin typeface="Arial" panose="020B0604020202020204" pitchFamily="34" charset="0"/>
                <a:ea typeface="Microsoft Sans Serif" panose="020B0604020202020204" pitchFamily="34" charset="0"/>
                <a:cs typeface="Arial" panose="020B0604020202020204" pitchFamily="34" charset="0"/>
              </a:rPr>
              <a:t>Centralized resource access and dedicated request process support </a:t>
            </a:r>
          </a:p>
          <a:p>
            <a:pPr>
              <a:buClr>
                <a:schemeClr val="tx2"/>
              </a:buClr>
            </a:pPr>
            <a:r>
              <a:rPr lang="en-US" sz="2250" dirty="0">
                <a:latin typeface="Arial" panose="020B0604020202020204" pitchFamily="34" charset="0"/>
                <a:ea typeface="Microsoft Sans Serif" panose="020B0604020202020204" pitchFamily="34" charset="0"/>
                <a:cs typeface="Arial" panose="020B0604020202020204" pitchFamily="34" charset="0"/>
              </a:rPr>
              <a:t>Assist with project planning before data are collected and support during the life of the project</a:t>
            </a:r>
            <a:r>
              <a:rPr kumimoji="0" lang="en-US" sz="2400" b="0" i="0" u="none" strike="noStrike" kern="1200" cap="none" spc="0" normalizeH="0" baseline="0" noProof="0" dirty="0">
                <a:ln>
                  <a:noFill/>
                </a:ln>
                <a:solidFill>
                  <a:srgbClr val="719500"/>
                </a:solidFill>
                <a:effectLst/>
                <a:uLnTx/>
                <a:uFillTx/>
                <a:latin typeface="Arial" panose="020B0604020202020204" pitchFamily="34" charset="0"/>
                <a:ea typeface="Microsoft Sans Serif" panose="020B0604020202020204" pitchFamily="34" charset="0"/>
                <a:cs typeface="Arial" panose="020B0604020202020204" pitchFamily="34" charset="0"/>
              </a:rPr>
              <a:t>*</a:t>
            </a:r>
            <a:endParaRPr lang="en-US" sz="2250" dirty="0">
              <a:solidFill>
                <a:srgbClr val="719500"/>
              </a:solidFill>
              <a:latin typeface="Arial" panose="020B0604020202020204" pitchFamily="34" charset="0"/>
              <a:ea typeface="Microsoft Sans Serif" panose="020B0604020202020204" pitchFamily="34" charset="0"/>
              <a:cs typeface="Arial" panose="020B0604020202020204" pitchFamily="34" charset="0"/>
            </a:endParaRPr>
          </a:p>
          <a:p>
            <a:pPr>
              <a:buClr>
                <a:schemeClr val="tx2"/>
              </a:buClr>
            </a:pPr>
            <a:r>
              <a:rPr lang="en-US" sz="2250" dirty="0">
                <a:latin typeface="Arial" panose="020B0604020202020204" pitchFamily="34" charset="0"/>
                <a:ea typeface="Microsoft Sans Serif" panose="020B0604020202020204" pitchFamily="34" charset="0"/>
                <a:cs typeface="Arial" panose="020B0604020202020204" pitchFamily="34" charset="0"/>
              </a:rPr>
              <a:t>Acquire, curate, maintain, and distribute resources</a:t>
            </a:r>
          </a:p>
          <a:p>
            <a:pPr>
              <a:buClr>
                <a:schemeClr val="tx2"/>
              </a:buClr>
            </a:pPr>
            <a:r>
              <a:rPr lang="en-US" sz="2250" dirty="0">
                <a:latin typeface="Arial" panose="020B0604020202020204" pitchFamily="34" charset="0"/>
                <a:ea typeface="Microsoft Sans Serif" panose="020B0604020202020204" pitchFamily="34" charset="0"/>
                <a:cs typeface="Arial" panose="020B0604020202020204" pitchFamily="34" charset="0"/>
              </a:rPr>
              <a:t>Controlled-access resources, NIH-STRIDES (AWS) cloud-based environment</a:t>
            </a:r>
          </a:p>
          <a:p>
            <a:pPr>
              <a:buClr>
                <a:schemeClr val="tx2"/>
              </a:buClr>
            </a:pPr>
            <a:r>
              <a:rPr lang="en-US" sz="2250" dirty="0">
                <a:latin typeface="Arial" panose="020B0604020202020204" pitchFamily="34" charset="0"/>
                <a:ea typeface="Microsoft Sans Serif" panose="020B0604020202020204" pitchFamily="34" charset="0"/>
                <a:cs typeface="Arial" panose="020B0604020202020204" pitchFamily="34" charset="0"/>
              </a:rPr>
              <a:t>Common format data file types</a:t>
            </a:r>
          </a:p>
          <a:p>
            <a:pPr>
              <a:buClr>
                <a:schemeClr val="tx2"/>
              </a:buClr>
            </a:pPr>
            <a:r>
              <a:rPr lang="en-US" sz="2250" dirty="0">
                <a:latin typeface="Arial" panose="020B0604020202020204" pitchFamily="34" charset="0"/>
                <a:ea typeface="Microsoft Sans Serif" panose="020B0604020202020204" pitchFamily="34" charset="0"/>
                <a:cs typeface="Arial" panose="020B0604020202020204" pitchFamily="34" charset="0"/>
              </a:rPr>
              <a:t>Data package version control and unique persistent identifiers (DOI)</a:t>
            </a:r>
          </a:p>
        </p:txBody>
      </p:sp>
      <p:sp>
        <p:nvSpPr>
          <p:cNvPr id="6" name="Text Placeholder 5">
            <a:extLst>
              <a:ext uri="{FF2B5EF4-FFF2-40B4-BE49-F238E27FC236}">
                <a16:creationId xmlns:a16="http://schemas.microsoft.com/office/drawing/2014/main" id="{5AC1DFC0-58A7-4BE5-9830-16C95CFF3E8E}"/>
              </a:ext>
            </a:extLst>
          </p:cNvPr>
          <p:cNvSpPr>
            <a:spLocks noGrp="1"/>
          </p:cNvSpPr>
          <p:nvPr>
            <p:ph type="body" idx="1"/>
          </p:nvPr>
        </p:nvSpPr>
        <p:spPr>
          <a:xfrm>
            <a:off x="447211" y="1740255"/>
            <a:ext cx="5386917" cy="639762"/>
          </a:xfrm>
        </p:spPr>
        <p:txBody>
          <a:bodyPr/>
          <a:lstStyle/>
          <a:p>
            <a:r>
              <a:rPr kumimoji="0" lang="en-US" sz="2400" b="1" i="0" u="none" strike="noStrike" kern="1200" cap="none" spc="0" normalizeH="0" baseline="0" noProof="0" dirty="0">
                <a:ln>
                  <a:noFill/>
                </a:ln>
                <a:solidFill>
                  <a:srgbClr val="E89E21"/>
                </a:solidFill>
                <a:effectLst/>
                <a:uLnTx/>
                <a:uFillTx/>
                <a:latin typeface="Open Sans" panose="020B0606030504020204" pitchFamily="34" charset="0"/>
                <a:ea typeface="Open Sans" panose="020B0606030504020204" pitchFamily="34" charset="0"/>
                <a:cs typeface="Open Sans" panose="020B0606030504020204" pitchFamily="34" charset="0"/>
              </a:rPr>
              <a:t>Services and Features</a:t>
            </a:r>
            <a:endParaRPr lang="en-US"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CTS" descr="Logo, company name&#10;&#10;Description automatically generated">
            <a:extLst>
              <a:ext uri="{FF2B5EF4-FFF2-40B4-BE49-F238E27FC236}">
                <a16:creationId xmlns:a16="http://schemas.microsoft.com/office/drawing/2014/main" id="{CBCF9D36-0D4F-409F-91C9-4DF4A6CE5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3760" y="1233689"/>
            <a:ext cx="1090539" cy="1090539"/>
          </a:xfrm>
          <a:prstGeom prst="rect">
            <a:avLst/>
          </a:prstGeom>
        </p:spPr>
      </p:pic>
      <p:sp>
        <p:nvSpPr>
          <p:cNvPr id="14" name="Subtitle 1">
            <a:extLst>
              <a:ext uri="{FF2B5EF4-FFF2-40B4-BE49-F238E27FC236}">
                <a16:creationId xmlns:a16="http://schemas.microsoft.com/office/drawing/2014/main" id="{43541688-13ED-8813-52A9-4BABB9E0655A}"/>
              </a:ext>
            </a:extLst>
          </p:cNvPr>
          <p:cNvSpPr txBox="1"/>
          <p:nvPr/>
        </p:nvSpPr>
        <p:spPr>
          <a:xfrm>
            <a:off x="447211" y="1474251"/>
            <a:ext cx="11427088" cy="400110"/>
          </a:xfrm>
          <a:prstGeom prst="rect">
            <a:avLst/>
          </a:prstGeom>
          <a:noFill/>
        </p:spPr>
        <p:txBody>
          <a:bodyPr wrap="square">
            <a:spAutoFit/>
          </a:bodyPr>
          <a:lstStyle/>
          <a:p>
            <a:pPr>
              <a:buClr>
                <a:schemeClr val="tx2"/>
              </a:buClr>
            </a:pPr>
            <a:r>
              <a:rPr lang="en-US" sz="2000" b="1" dirty="0">
                <a:solidFill>
                  <a:srgbClr val="2F5597"/>
                </a:solidFill>
                <a:latin typeface="Open Sans" panose="020B0606030504020204" pitchFamily="34" charset="0"/>
                <a:ea typeface="Open Sans" panose="020B0606030504020204" pitchFamily="34" charset="0"/>
                <a:cs typeface="Open Sans" panose="020B0606030504020204" pitchFamily="34" charset="0"/>
              </a:rPr>
              <a:t>Resources for Research </a:t>
            </a:r>
            <a:r>
              <a:rPr lang="en-US" sz="2000" dirty="0">
                <a:solidFill>
                  <a:srgbClr val="2F5597"/>
                </a:solidFill>
                <a:latin typeface="Open Sans" panose="020B0606030504020204" pitchFamily="34" charset="0"/>
                <a:ea typeface="Open Sans" panose="020B0606030504020204" pitchFamily="34" charset="0"/>
                <a:cs typeface="Open Sans" panose="020B0606030504020204" pitchFamily="34" charset="0"/>
              </a:rPr>
              <a:t>(</a:t>
            </a:r>
            <a:r>
              <a:rPr lang="en-US" sz="2000" b="1" dirty="0">
                <a:solidFill>
                  <a:srgbClr val="2F5597"/>
                </a:solidFill>
                <a:latin typeface="Open Sans" panose="020B0606030504020204" pitchFamily="34" charset="0"/>
                <a:ea typeface="Open Sans" panose="020B0606030504020204" pitchFamily="34" charset="0"/>
                <a:cs typeface="Open Sans" panose="020B0606030504020204" pitchFamily="34" charset="0"/>
              </a:rPr>
              <a:t>R4R</a:t>
            </a:r>
            <a:r>
              <a:rPr lang="en-US" sz="2000" dirty="0">
                <a:solidFill>
                  <a:srgbClr val="2F5597"/>
                </a:solidFill>
                <a:latin typeface="Open Sans" panose="020B0606030504020204" pitchFamily="34" charset="0"/>
                <a:ea typeface="Open Sans" panose="020B0606030504020204" pitchFamily="34" charset="0"/>
                <a:cs typeface="Open Sans" panose="020B0606030504020204" pitchFamily="34" charset="0"/>
              </a:rPr>
              <a:t>) platform: </a:t>
            </a:r>
            <a:r>
              <a:rPr lang="en-US" sz="2000" i="1" dirty="0">
                <a:solidFill>
                  <a:srgbClr val="2F5597"/>
                </a:solidFill>
                <a:latin typeface="Open Sans" panose="020B0606030504020204" pitchFamily="34" charset="0"/>
                <a:ea typeface="Open Sans" panose="020B0606030504020204" pitchFamily="34" charset="0"/>
                <a:cs typeface="Open Sans" panose="020B0606030504020204" pitchFamily="34" charset="0"/>
              </a:rPr>
              <a:t>Trustworthy data repository  </a:t>
            </a:r>
          </a:p>
        </p:txBody>
      </p:sp>
      <p:sp>
        <p:nvSpPr>
          <p:cNvPr id="12" name="Title 1">
            <a:extLst>
              <a:ext uri="{FF2B5EF4-FFF2-40B4-BE49-F238E27FC236}">
                <a16:creationId xmlns:a16="http://schemas.microsoft.com/office/drawing/2014/main" id="{285B7E9D-7DB3-F3CD-1039-1DCCEF815ABC}"/>
              </a:ext>
            </a:extLst>
          </p:cNvPr>
          <p:cNvSpPr txBox="1">
            <a:spLocks noGrp="1"/>
          </p:cNvSpPr>
          <p:nvPr>
            <p:ph type="title"/>
          </p:nvPr>
        </p:nvSpPr>
        <p:spPr>
          <a:xfrm>
            <a:off x="609600" y="136522"/>
            <a:ext cx="109728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pPr>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icrosoft Sans Serif"/>
                <a:cs typeface="Arial"/>
              </a:rPr>
              <a:t>NIDDK Central Repository </a:t>
            </a:r>
            <a:r>
              <a:rPr lang="en-US" sz="3200" dirty="0">
                <a:effectLst>
                  <a:outerShdw blurRad="38100" dist="38100" dir="2700000" algn="tl">
                    <a:srgbClr val="000000">
                      <a:alpha val="43137"/>
                    </a:srgbClr>
                  </a:outerShdw>
                </a:effectLst>
                <a:latin typeface="Arial"/>
                <a:ea typeface="Microsoft Sans Serif"/>
                <a:cs typeface="Arial"/>
              </a:rPr>
              <a:t>Services </a:t>
            </a: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icrosoft Sans Serif"/>
                <a:cs typeface="Arial"/>
              </a:rPr>
              <a:t>and </a:t>
            </a:r>
            <a:r>
              <a:rPr lang="en-US" sz="3200" dirty="0">
                <a:effectLst>
                  <a:outerShdw blurRad="38100" dist="38100" dir="2700000" algn="tl">
                    <a:srgbClr val="000000">
                      <a:alpha val="43137"/>
                    </a:srgbClr>
                  </a:outerShdw>
                </a:effectLst>
                <a:latin typeface="Arial"/>
                <a:ea typeface="Microsoft Sans Serif"/>
                <a:cs typeface="Arial"/>
              </a:rPr>
              <a:t>Features</a:t>
            </a:r>
            <a:endPar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icrosoft Sans Serif"/>
              <a:cs typeface="Arial"/>
            </a:endParaRPr>
          </a:p>
        </p:txBody>
      </p:sp>
    </p:spTree>
    <p:extLst>
      <p:ext uri="{BB962C8B-B14F-4D97-AF65-F5344CB8AC3E}">
        <p14:creationId xmlns:p14="http://schemas.microsoft.com/office/powerpoint/2010/main" val="296700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ackground">
            <a:extLst>
              <a:ext uri="{FF2B5EF4-FFF2-40B4-BE49-F238E27FC236}">
                <a16:creationId xmlns:a16="http://schemas.microsoft.com/office/drawing/2014/main" id="{F88007F8-57D3-1EA7-7638-F4C10E43CEEC}"/>
              </a:ext>
            </a:extLst>
          </p:cNvPr>
          <p:cNvPicPr>
            <a:picLocks noGrp="1" noRot="1" noChangeAspect="1" noMove="1" noResize="1" noEditPoints="1" noAdjustHandles="1" noChangeArrowheads="1" noChangeShapeType="1" noCrop="1"/>
          </p:cNvPicPr>
          <p:nvPr/>
        </p:nvPicPr>
        <p:blipFill>
          <a:blip r:embed="rId3"/>
          <a:stretch>
            <a:fillRect/>
          </a:stretch>
        </p:blipFill>
        <p:spPr>
          <a:xfrm>
            <a:off x="0" y="5670539"/>
            <a:ext cx="12191998" cy="1188720"/>
          </a:xfrm>
          <a:prstGeom prst="rect">
            <a:avLst/>
          </a:prstGeom>
        </p:spPr>
      </p:pic>
      <p:sp>
        <p:nvSpPr>
          <p:cNvPr id="11" name="Slide Number Placeholder 10">
            <a:extLst>
              <a:ext uri="{FF2B5EF4-FFF2-40B4-BE49-F238E27FC236}">
                <a16:creationId xmlns:a16="http://schemas.microsoft.com/office/drawing/2014/main" id="{F372D1EE-E8FB-FB59-C3BA-73DA0093BD5E}"/>
              </a:ext>
            </a:extLst>
          </p:cNvPr>
          <p:cNvSpPr>
            <a:spLocks noGrp="1" noRot="1" noMove="1" noResize="1" noEditPoints="1" noAdjustHandles="1" noChangeArrowheads="1" noChangeShapeType="1"/>
          </p:cNvSpPr>
          <p:nvPr>
            <p:ph type="sldNum" sz="quarter" idx="12"/>
          </p:nvPr>
        </p:nvSpPr>
        <p:spPr>
          <a:xfrm>
            <a:off x="9347198" y="6481357"/>
            <a:ext cx="2844800" cy="365125"/>
          </a:xfrm>
        </p:spPr>
        <p:txBody>
          <a:bodyPr/>
          <a:lstStyle/>
          <a:p>
            <a:fld id="{73DB64BC-0584-4169-B40B-A384FD25F727}" type="slidenum">
              <a:rPr lang="en-US" smtClean="0">
                <a:solidFill>
                  <a:schemeClr val="bg1"/>
                </a:solidFill>
              </a:rPr>
              <a:pPr/>
              <a:t>9</a:t>
            </a:fld>
            <a:endParaRPr lang="en-US" dirty="0">
              <a:solidFill>
                <a:schemeClr val="bg1"/>
              </a:solidFill>
            </a:endParaRPr>
          </a:p>
        </p:txBody>
      </p:sp>
      <p:pic>
        <p:nvPicPr>
          <p:cNvPr id="5" name="background">
            <a:extLst>
              <a:ext uri="{FF2B5EF4-FFF2-40B4-BE49-F238E27FC236}">
                <a16:creationId xmlns:a16="http://schemas.microsoft.com/office/drawing/2014/main" id="{84F83535-9980-875D-C7EF-279FAFD01D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sp>
        <p:nvSpPr>
          <p:cNvPr id="3" name="Content Placeholder 2">
            <a:extLst>
              <a:ext uri="{FF2B5EF4-FFF2-40B4-BE49-F238E27FC236}">
                <a16:creationId xmlns:a16="http://schemas.microsoft.com/office/drawing/2014/main" id="{930AF1C6-3E03-40F2-A198-345A17CF0B4E}"/>
              </a:ext>
            </a:extLst>
          </p:cNvPr>
          <p:cNvSpPr>
            <a:spLocks noGrp="1"/>
          </p:cNvSpPr>
          <p:nvPr>
            <p:ph sz="half" idx="1"/>
          </p:nvPr>
        </p:nvSpPr>
        <p:spPr>
          <a:xfrm>
            <a:off x="509327" y="1726957"/>
            <a:ext cx="10952787" cy="3753724"/>
          </a:xfrm>
        </p:spPr>
        <p:txBody>
          <a:bodyPr>
            <a:noAutofit/>
          </a:bodyPr>
          <a:lstStyle/>
          <a:p>
            <a:pPr marL="525780" lvl="1" indent="-342900">
              <a:spcAft>
                <a:spcPts val="600"/>
              </a:spcAft>
              <a:buFont typeface="Arial" panose="020B0604020202020204" pitchFamily="34" charset="0"/>
              <a:buChar char="•"/>
            </a:pPr>
            <a:r>
              <a:rPr lang="en-US" sz="2250" dirty="0">
                <a:latin typeface="Arial" panose="020B0604020202020204" pitchFamily="34" charset="0"/>
                <a:cs typeface="Arial" panose="020B0604020202020204" pitchFamily="34" charset="0"/>
              </a:rPr>
              <a:t>Modernizing database and implementing system security updates and adjustments to enhance and expand data types hosted and services provided to improve user experience </a:t>
            </a:r>
            <a:endParaRPr lang="en-US" sz="1600" dirty="0">
              <a:latin typeface="Arial" panose="020B0604020202020204" pitchFamily="34" charset="0"/>
              <a:cs typeface="Arial" panose="020B0604020202020204" pitchFamily="34" charset="0"/>
            </a:endParaRPr>
          </a:p>
          <a:p>
            <a:pPr marL="525780" lvl="1" indent="-342900">
              <a:spcAft>
                <a:spcPts val="600"/>
              </a:spcAft>
              <a:buFont typeface="Arial" panose="020B0604020202020204" pitchFamily="34" charset="0"/>
              <a:buChar char="•"/>
            </a:pPr>
            <a:r>
              <a:rPr lang="en-US" sz="2250" dirty="0">
                <a:latin typeface="Arial" panose="020B0604020202020204" pitchFamily="34" charset="0"/>
                <a:cs typeface="Arial" panose="020B0604020202020204" pitchFamily="34" charset="0"/>
              </a:rPr>
              <a:t>Streamlining the request application and review processes to reduce barriers to access and promote usability</a:t>
            </a:r>
            <a:endParaRPr lang="en-US" sz="1600" dirty="0">
              <a:latin typeface="Arial" panose="020B0604020202020204" pitchFamily="34" charset="0"/>
              <a:cs typeface="Arial" panose="020B0604020202020204" pitchFamily="34" charset="0"/>
            </a:endParaRPr>
          </a:p>
          <a:p>
            <a:pPr marL="525780" lvl="1" indent="-342900">
              <a:spcAft>
                <a:spcPts val="600"/>
              </a:spcAft>
              <a:buFont typeface="Arial" panose="020B0604020202020204" pitchFamily="34" charset="0"/>
              <a:buChar char="•"/>
            </a:pPr>
            <a:r>
              <a:rPr lang="en-US" sz="2250" dirty="0">
                <a:latin typeface="Arial" panose="020B0604020202020204" pitchFamily="34" charset="0"/>
                <a:cs typeface="Arial" panose="020B0604020202020204" pitchFamily="34" charset="0"/>
              </a:rPr>
              <a:t>Improving metrics to monitor and evaluate the impact of utilization and utility of resources</a:t>
            </a:r>
            <a:endParaRPr lang="en-US" sz="1600" dirty="0">
              <a:latin typeface="Arial" panose="020B0604020202020204" pitchFamily="34" charset="0"/>
              <a:cs typeface="Arial" panose="020B0604020202020204" pitchFamily="34" charset="0"/>
            </a:endParaRPr>
          </a:p>
          <a:p>
            <a:pPr marL="525780" lvl="1" indent="-342900">
              <a:spcAft>
                <a:spcPts val="600"/>
              </a:spcAft>
              <a:buFont typeface="Arial" panose="020B0604020202020204" pitchFamily="34" charset="0"/>
              <a:buChar char="•"/>
            </a:pPr>
            <a:r>
              <a:rPr lang="en-US" sz="2250" dirty="0">
                <a:latin typeface="Arial" panose="020B0604020202020204" pitchFamily="34" charset="0"/>
                <a:cs typeface="Arial" panose="020B0604020202020204" pitchFamily="34" charset="0"/>
              </a:rPr>
              <a:t>Actively participating within NIH and across industry to adopt, enhance, and contribute to best practices and data standards to promote sharing principles</a:t>
            </a:r>
          </a:p>
        </p:txBody>
      </p:sp>
      <p:sp>
        <p:nvSpPr>
          <p:cNvPr id="7" name="TextBox 6">
            <a:extLst>
              <a:ext uri="{FF2B5EF4-FFF2-40B4-BE49-F238E27FC236}">
                <a16:creationId xmlns:a16="http://schemas.microsoft.com/office/drawing/2014/main" id="{75CC4D5E-FC0C-63A8-F4B4-E6237AAA31AA}"/>
              </a:ext>
            </a:extLst>
          </p:cNvPr>
          <p:cNvSpPr txBox="1"/>
          <p:nvPr/>
        </p:nvSpPr>
        <p:spPr>
          <a:xfrm>
            <a:off x="535327" y="1358177"/>
            <a:ext cx="11047073" cy="400110"/>
          </a:xfrm>
          <a:prstGeom prst="rect">
            <a:avLst/>
          </a:prstGeom>
          <a:noFill/>
        </p:spPr>
        <p:txBody>
          <a:bodyPr wrap="square">
            <a:spAutoFit/>
          </a:bodyPr>
          <a:lstStyle/>
          <a:p>
            <a:pPr marL="0" indent="0">
              <a:buNone/>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Embracing flexibility to continue to support NIDDK’s evolving mission</a:t>
            </a:r>
          </a:p>
        </p:txBody>
      </p:sp>
      <p:sp>
        <p:nvSpPr>
          <p:cNvPr id="2" name="Title 1">
            <a:extLst>
              <a:ext uri="{FF2B5EF4-FFF2-40B4-BE49-F238E27FC236}">
                <a16:creationId xmlns:a16="http://schemas.microsoft.com/office/drawing/2014/main" id="{79058476-76D3-4544-8974-15F70E8F8C5A}"/>
              </a:ext>
            </a:extLst>
          </p:cNvPr>
          <p:cNvSpPr>
            <a:spLocks noGrp="1" noRot="1" noMove="1" noResize="1" noEditPoints="1" noAdjustHandles="1" noChangeArrowheads="1" noChangeShapeType="1"/>
          </p:cNvSpPr>
          <p:nvPr>
            <p:ph type="title"/>
          </p:nvPr>
        </p:nvSpPr>
        <p:spPr>
          <a:xfrm>
            <a:off x="556472" y="194080"/>
            <a:ext cx="10858499" cy="914757"/>
          </a:xfrm>
        </p:spPr>
        <p:txBody>
          <a:bodyPr>
            <a:normAutofit/>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Modernizing and Streamlining Processes</a:t>
            </a:r>
          </a:p>
        </p:txBody>
      </p:sp>
    </p:spTree>
    <p:extLst>
      <p:ext uri="{BB962C8B-B14F-4D97-AF65-F5344CB8AC3E}">
        <p14:creationId xmlns:p14="http://schemas.microsoft.com/office/powerpoint/2010/main" val="3208909302"/>
      </p:ext>
    </p:extLst>
  </p:cSld>
  <p:clrMapOvr>
    <a:masterClrMapping/>
  </p:clrMapOvr>
</p:sld>
</file>

<file path=ppt/theme/theme1.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DDK-CR_NIDDK WebinarSeries_draft_0.1" id="{2757F267-B8CC-4942-B1CF-4F7E939497A5}" vid="{D4D1C4E2-3EAD-4963-BAA9-015F3095EA1E}"/>
    </a:ext>
  </a:extLst>
</a:theme>
</file>

<file path=ppt/theme/theme2.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DDK-CR_NIDDK WebinarSeries_draft_0.1" id="{2757F267-B8CC-4942-B1CF-4F7E939497A5}" vid="{D4D1C4E2-3EAD-4963-BAA9-015F3095EA1E}"/>
    </a:ext>
  </a:extLst>
</a:theme>
</file>

<file path=ppt/theme/theme3.xml><?xml version="1.0" encoding="utf-8"?>
<a:theme xmlns:a="http://schemas.openxmlformats.org/drawingml/2006/main" name="2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DDK-CR_NIDDK WebinarSeries_draft_0.1" id="{2757F267-B8CC-4942-B1CF-4F7E939497A5}" vid="{D4D1C4E2-3EAD-4963-BAA9-015F3095EA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18874</TotalTime>
  <Words>1817</Words>
  <Application>Microsoft Office PowerPoint</Application>
  <PresentationFormat>Widescreen</PresentationFormat>
  <Paragraphs>200</Paragraphs>
  <Slides>13</Slides>
  <Notes>12</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Right Lower Logo Only</vt:lpstr>
      <vt:lpstr>1_Right Lower Logo Only</vt:lpstr>
      <vt:lpstr>2_Right Lower Logo Only</vt:lpstr>
      <vt:lpstr>PowerPoint Presentation</vt:lpstr>
      <vt:lpstr>PowerPoint Presentation</vt:lpstr>
      <vt:lpstr>NIDDK Central Repository Organizational Structure</vt:lpstr>
      <vt:lpstr>NIDDK Central Repository Collections</vt:lpstr>
      <vt:lpstr>PowerPoint Presentation</vt:lpstr>
      <vt:lpstr>NIDDK Central Repository Stats</vt:lpstr>
      <vt:lpstr>PowerPoint Presentation</vt:lpstr>
      <vt:lpstr>NIDDK Central Repository Services and Features</vt:lpstr>
      <vt:lpstr>Modernizing and Streamlining Processes</vt:lpstr>
      <vt:lpstr>Central Repository Strategic Goals</vt:lpstr>
      <vt:lpstr>Supporting NIDDK Strategic Goals </vt:lpstr>
      <vt:lpstr>Shaping NIDDK Data Ecosystem </vt:lpstr>
      <vt:lpstr>Repository Program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Rebecca (NIH/NIDDK) [E]</dc:creator>
  <cp:lastModifiedBy>Rodriguez, Rebecca (NIH/NIDDK) [E]</cp:lastModifiedBy>
  <cp:revision>87</cp:revision>
  <dcterms:created xsi:type="dcterms:W3CDTF">2023-08-25T14:49:54Z</dcterms:created>
  <dcterms:modified xsi:type="dcterms:W3CDTF">2023-09-18T15:15:14Z</dcterms:modified>
</cp:coreProperties>
</file>