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6" r:id="rId5"/>
    <p:sldId id="257" r:id="rId6"/>
    <p:sldId id="258" r:id="rId7"/>
    <p:sldId id="1894" r:id="rId8"/>
    <p:sldId id="1916" r:id="rId9"/>
    <p:sldId id="1913" r:id="rId10"/>
    <p:sldId id="260" r:id="rId11"/>
    <p:sldId id="269" r:id="rId12"/>
    <p:sldId id="1920" r:id="rId13"/>
    <p:sldId id="268" r:id="rId14"/>
    <p:sldId id="270" r:id="rId15"/>
    <p:sldId id="1878" r:id="rId16"/>
    <p:sldId id="1874" r:id="rId17"/>
    <p:sldId id="1875" r:id="rId18"/>
    <p:sldId id="1876" r:id="rId19"/>
    <p:sldId id="1877" r:id="rId20"/>
    <p:sldId id="261" r:id="rId21"/>
    <p:sldId id="1892" r:id="rId22"/>
    <p:sldId id="1897" r:id="rId23"/>
    <p:sldId id="1919" r:id="rId24"/>
    <p:sldId id="1914" r:id="rId25"/>
    <p:sldId id="1896" r:id="rId26"/>
    <p:sldId id="1921" r:id="rId27"/>
    <p:sldId id="1898" r:id="rId28"/>
    <p:sldId id="1899" r:id="rId29"/>
    <p:sldId id="1915" r:id="rId30"/>
    <p:sldId id="1902" r:id="rId31"/>
    <p:sldId id="1907" r:id="rId32"/>
    <p:sldId id="1906" r:id="rId33"/>
    <p:sldId id="1903" r:id="rId34"/>
    <p:sldId id="1909" r:id="rId35"/>
    <p:sldId id="1912" r:id="rId36"/>
    <p:sldId id="1901" r:id="rId37"/>
    <p:sldId id="1893" r:id="rId38"/>
    <p:sldId id="1905" r:id="rId39"/>
    <p:sldId id="1917" r:id="rId40"/>
    <p:sldId id="27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551" autoAdjust="0"/>
  </p:normalViewPr>
  <p:slideViewPr>
    <p:cSldViewPr snapToGrid="0">
      <p:cViewPr varScale="1">
        <p:scale>
          <a:sx n="136" d="100"/>
          <a:sy n="136" d="100"/>
        </p:scale>
        <p:origin x="121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8A4788-0D94-4A2D-9EC0-48714650E850}" type="doc">
      <dgm:prSet loTypeId="urn:microsoft.com/office/officeart/2005/8/layout/cycle8" loCatId="cycle" qsTypeId="urn:microsoft.com/office/officeart/2005/8/quickstyle/simple1" qsCatId="simple" csTypeId="urn:microsoft.com/office/officeart/2005/8/colors/accent1_2" csCatId="accent1" phldr="1"/>
      <dgm:spPr/>
    </dgm:pt>
    <dgm:pt modelId="{1A3D8086-1A6D-471A-B628-4607D11E00CB}">
      <dgm:prSet phldrT="[Text]"/>
      <dgm:spPr/>
      <dgm:t>
        <a:bodyPr/>
        <a:lstStyle/>
        <a:p>
          <a:r>
            <a:rPr lang="en-US" dirty="0"/>
            <a:t>Research success</a:t>
          </a:r>
        </a:p>
      </dgm:t>
    </dgm:pt>
    <dgm:pt modelId="{BF82BDA6-37A2-47B9-84E0-9C979B975AAD}" type="parTrans" cxnId="{195BD9EE-ED4F-46AF-8445-8A3FB70A58EF}">
      <dgm:prSet/>
      <dgm:spPr/>
      <dgm:t>
        <a:bodyPr/>
        <a:lstStyle/>
        <a:p>
          <a:endParaRPr lang="en-US"/>
        </a:p>
      </dgm:t>
    </dgm:pt>
    <dgm:pt modelId="{3D4ED01C-95F4-4CB3-9E7F-A0F3157FA066}" type="sibTrans" cxnId="{195BD9EE-ED4F-46AF-8445-8A3FB70A58EF}">
      <dgm:prSet/>
      <dgm:spPr/>
      <dgm:t>
        <a:bodyPr/>
        <a:lstStyle/>
        <a:p>
          <a:endParaRPr lang="en-US"/>
        </a:p>
      </dgm:t>
    </dgm:pt>
    <dgm:pt modelId="{1A9F4665-342F-4EBA-80FF-DD1BB6BB5D90}">
      <dgm:prSet phldrT="[Text]"/>
      <dgm:spPr/>
      <dgm:t>
        <a:bodyPr/>
        <a:lstStyle/>
        <a:p>
          <a:r>
            <a:rPr lang="en-US" dirty="0"/>
            <a:t>Clinical success</a:t>
          </a:r>
        </a:p>
      </dgm:t>
    </dgm:pt>
    <dgm:pt modelId="{2C4514AE-C6D4-4E67-9F53-DBDEFE08CD6F}" type="parTrans" cxnId="{22E1E12C-296B-4DDF-8BCB-27D402D3CC2E}">
      <dgm:prSet/>
      <dgm:spPr/>
      <dgm:t>
        <a:bodyPr/>
        <a:lstStyle/>
        <a:p>
          <a:endParaRPr lang="en-US"/>
        </a:p>
      </dgm:t>
    </dgm:pt>
    <dgm:pt modelId="{282F1288-3AFA-45E0-8309-6E4D6330A911}" type="sibTrans" cxnId="{22E1E12C-296B-4DDF-8BCB-27D402D3CC2E}">
      <dgm:prSet/>
      <dgm:spPr/>
      <dgm:t>
        <a:bodyPr/>
        <a:lstStyle/>
        <a:p>
          <a:endParaRPr lang="en-US"/>
        </a:p>
      </dgm:t>
    </dgm:pt>
    <dgm:pt modelId="{2320E805-9FEA-462D-A790-6BBC81B7CBCC}">
      <dgm:prSet phldrT="[Text]"/>
      <dgm:spPr/>
      <dgm:t>
        <a:bodyPr/>
        <a:lstStyle/>
        <a:p>
          <a:r>
            <a:rPr lang="en-US" dirty="0"/>
            <a:t>Data quality &amp; interoperability</a:t>
          </a:r>
        </a:p>
      </dgm:t>
    </dgm:pt>
    <dgm:pt modelId="{7E1318B1-DC58-46C4-84AC-14FBB817DDE0}" type="parTrans" cxnId="{B570AA5C-0BF1-4FC7-96F9-AFA757C39E2F}">
      <dgm:prSet/>
      <dgm:spPr/>
      <dgm:t>
        <a:bodyPr/>
        <a:lstStyle/>
        <a:p>
          <a:endParaRPr lang="en-US"/>
        </a:p>
      </dgm:t>
    </dgm:pt>
    <dgm:pt modelId="{2AE0E9C5-7A87-4ECE-A677-6DABA8336DCA}" type="sibTrans" cxnId="{B570AA5C-0BF1-4FC7-96F9-AFA757C39E2F}">
      <dgm:prSet/>
      <dgm:spPr/>
      <dgm:t>
        <a:bodyPr/>
        <a:lstStyle/>
        <a:p>
          <a:endParaRPr lang="en-US"/>
        </a:p>
      </dgm:t>
    </dgm:pt>
    <dgm:pt modelId="{2C300296-01D8-42CD-966D-331153885E5F}" type="pres">
      <dgm:prSet presAssocID="{D98A4788-0D94-4A2D-9EC0-48714650E850}" presName="compositeShape" presStyleCnt="0">
        <dgm:presLayoutVars>
          <dgm:chMax val="7"/>
          <dgm:dir/>
          <dgm:resizeHandles val="exact"/>
        </dgm:presLayoutVars>
      </dgm:prSet>
      <dgm:spPr/>
    </dgm:pt>
    <dgm:pt modelId="{DED6D085-36A2-45BF-9D12-EF22B9EFB38E}" type="pres">
      <dgm:prSet presAssocID="{D98A4788-0D94-4A2D-9EC0-48714650E850}" presName="wedge1" presStyleLbl="node1" presStyleIdx="0" presStyleCnt="3"/>
      <dgm:spPr/>
    </dgm:pt>
    <dgm:pt modelId="{6F5D247B-723D-415F-A4B9-B295C6A630BB}" type="pres">
      <dgm:prSet presAssocID="{D98A4788-0D94-4A2D-9EC0-48714650E850}" presName="dummy1a" presStyleCnt="0"/>
      <dgm:spPr/>
    </dgm:pt>
    <dgm:pt modelId="{32FC3E19-3469-4C79-805C-C51DF0BDD6A6}" type="pres">
      <dgm:prSet presAssocID="{D98A4788-0D94-4A2D-9EC0-48714650E850}" presName="dummy1b" presStyleCnt="0"/>
      <dgm:spPr/>
    </dgm:pt>
    <dgm:pt modelId="{1EAC1905-CD84-497B-8300-64FAB3A23994}" type="pres">
      <dgm:prSet presAssocID="{D98A4788-0D94-4A2D-9EC0-48714650E850}" presName="wedge1Tx" presStyleLbl="node1" presStyleIdx="0" presStyleCnt="3">
        <dgm:presLayoutVars>
          <dgm:chMax val="0"/>
          <dgm:chPref val="0"/>
          <dgm:bulletEnabled val="1"/>
        </dgm:presLayoutVars>
      </dgm:prSet>
      <dgm:spPr/>
    </dgm:pt>
    <dgm:pt modelId="{EC477FFE-54BD-4DE6-8E72-2B655FDC243E}" type="pres">
      <dgm:prSet presAssocID="{D98A4788-0D94-4A2D-9EC0-48714650E850}" presName="wedge2" presStyleLbl="node1" presStyleIdx="1" presStyleCnt="3"/>
      <dgm:spPr/>
    </dgm:pt>
    <dgm:pt modelId="{2F1D988E-9BFE-4714-AE53-05E4C81F94DA}" type="pres">
      <dgm:prSet presAssocID="{D98A4788-0D94-4A2D-9EC0-48714650E850}" presName="dummy2a" presStyleCnt="0"/>
      <dgm:spPr/>
    </dgm:pt>
    <dgm:pt modelId="{51167464-8EF7-4DE4-BE64-7D6097E2825F}" type="pres">
      <dgm:prSet presAssocID="{D98A4788-0D94-4A2D-9EC0-48714650E850}" presName="dummy2b" presStyleCnt="0"/>
      <dgm:spPr/>
    </dgm:pt>
    <dgm:pt modelId="{C2B04170-568B-43A0-9186-EBD5E872CA6F}" type="pres">
      <dgm:prSet presAssocID="{D98A4788-0D94-4A2D-9EC0-48714650E850}" presName="wedge2Tx" presStyleLbl="node1" presStyleIdx="1" presStyleCnt="3">
        <dgm:presLayoutVars>
          <dgm:chMax val="0"/>
          <dgm:chPref val="0"/>
          <dgm:bulletEnabled val="1"/>
        </dgm:presLayoutVars>
      </dgm:prSet>
      <dgm:spPr/>
    </dgm:pt>
    <dgm:pt modelId="{435164B1-857D-4F1D-86DC-69BE03169D4A}" type="pres">
      <dgm:prSet presAssocID="{D98A4788-0D94-4A2D-9EC0-48714650E850}" presName="wedge3" presStyleLbl="node1" presStyleIdx="2" presStyleCnt="3"/>
      <dgm:spPr/>
    </dgm:pt>
    <dgm:pt modelId="{C6E62D3E-B1E9-4A71-B5E0-FF83D766E06C}" type="pres">
      <dgm:prSet presAssocID="{D98A4788-0D94-4A2D-9EC0-48714650E850}" presName="dummy3a" presStyleCnt="0"/>
      <dgm:spPr/>
    </dgm:pt>
    <dgm:pt modelId="{A6FB1FF5-BE7B-46B6-8285-D3A5736F9BA9}" type="pres">
      <dgm:prSet presAssocID="{D98A4788-0D94-4A2D-9EC0-48714650E850}" presName="dummy3b" presStyleCnt="0"/>
      <dgm:spPr/>
    </dgm:pt>
    <dgm:pt modelId="{5993C7A2-DC5D-43E5-9D18-67CBD19A3259}" type="pres">
      <dgm:prSet presAssocID="{D98A4788-0D94-4A2D-9EC0-48714650E850}" presName="wedge3Tx" presStyleLbl="node1" presStyleIdx="2" presStyleCnt="3">
        <dgm:presLayoutVars>
          <dgm:chMax val="0"/>
          <dgm:chPref val="0"/>
          <dgm:bulletEnabled val="1"/>
        </dgm:presLayoutVars>
      </dgm:prSet>
      <dgm:spPr/>
    </dgm:pt>
    <dgm:pt modelId="{ACE7B013-AC99-494E-8DA5-3EFCF906391D}" type="pres">
      <dgm:prSet presAssocID="{3D4ED01C-95F4-4CB3-9E7F-A0F3157FA066}" presName="arrowWedge1" presStyleLbl="fgSibTrans2D1" presStyleIdx="0" presStyleCnt="3"/>
      <dgm:spPr/>
    </dgm:pt>
    <dgm:pt modelId="{685CBA09-667E-4F02-B136-FBD37899F787}" type="pres">
      <dgm:prSet presAssocID="{282F1288-3AFA-45E0-8309-6E4D6330A911}" presName="arrowWedge2" presStyleLbl="fgSibTrans2D1" presStyleIdx="1" presStyleCnt="3"/>
      <dgm:spPr/>
    </dgm:pt>
    <dgm:pt modelId="{267F87A0-87AA-442C-81CD-BF4AABDCDFEC}" type="pres">
      <dgm:prSet presAssocID="{2AE0E9C5-7A87-4ECE-A677-6DABA8336DCA}" presName="arrowWedge3" presStyleLbl="fgSibTrans2D1" presStyleIdx="2" presStyleCnt="3"/>
      <dgm:spPr/>
    </dgm:pt>
  </dgm:ptLst>
  <dgm:cxnLst>
    <dgm:cxn modelId="{C6E35E11-3466-430E-BAC0-6BA0B49515BA}" type="presOf" srcId="{2320E805-9FEA-462D-A790-6BBC81B7CBCC}" destId="{5993C7A2-DC5D-43E5-9D18-67CBD19A3259}" srcOrd="1" destOrd="0" presId="urn:microsoft.com/office/officeart/2005/8/layout/cycle8"/>
    <dgm:cxn modelId="{39D2D019-723E-4144-9FB0-CA666D406A5A}" type="presOf" srcId="{1A9F4665-342F-4EBA-80FF-DD1BB6BB5D90}" destId="{EC477FFE-54BD-4DE6-8E72-2B655FDC243E}" srcOrd="0" destOrd="0" presId="urn:microsoft.com/office/officeart/2005/8/layout/cycle8"/>
    <dgm:cxn modelId="{22E1E12C-296B-4DDF-8BCB-27D402D3CC2E}" srcId="{D98A4788-0D94-4A2D-9EC0-48714650E850}" destId="{1A9F4665-342F-4EBA-80FF-DD1BB6BB5D90}" srcOrd="1" destOrd="0" parTransId="{2C4514AE-C6D4-4E67-9F53-DBDEFE08CD6F}" sibTransId="{282F1288-3AFA-45E0-8309-6E4D6330A911}"/>
    <dgm:cxn modelId="{B570AA5C-0BF1-4FC7-96F9-AFA757C39E2F}" srcId="{D98A4788-0D94-4A2D-9EC0-48714650E850}" destId="{2320E805-9FEA-462D-A790-6BBC81B7CBCC}" srcOrd="2" destOrd="0" parTransId="{7E1318B1-DC58-46C4-84AC-14FBB817DDE0}" sibTransId="{2AE0E9C5-7A87-4ECE-A677-6DABA8336DCA}"/>
    <dgm:cxn modelId="{532C3560-3ED6-4991-8D0B-5025BC9AE7E7}" type="presOf" srcId="{D98A4788-0D94-4A2D-9EC0-48714650E850}" destId="{2C300296-01D8-42CD-966D-331153885E5F}" srcOrd="0" destOrd="0" presId="urn:microsoft.com/office/officeart/2005/8/layout/cycle8"/>
    <dgm:cxn modelId="{F8CFAD73-BCE2-43E0-BD48-A033C3C672B8}" type="presOf" srcId="{1A3D8086-1A6D-471A-B628-4607D11E00CB}" destId="{1EAC1905-CD84-497B-8300-64FAB3A23994}" srcOrd="1" destOrd="0" presId="urn:microsoft.com/office/officeart/2005/8/layout/cycle8"/>
    <dgm:cxn modelId="{35A9FF97-CDAE-4FFC-A8F7-ECB39B8DC636}" type="presOf" srcId="{1A9F4665-342F-4EBA-80FF-DD1BB6BB5D90}" destId="{C2B04170-568B-43A0-9186-EBD5E872CA6F}" srcOrd="1" destOrd="0" presId="urn:microsoft.com/office/officeart/2005/8/layout/cycle8"/>
    <dgm:cxn modelId="{1C1126A0-07B1-47D4-962E-1FC3DC3E0493}" type="presOf" srcId="{2320E805-9FEA-462D-A790-6BBC81B7CBCC}" destId="{435164B1-857D-4F1D-86DC-69BE03169D4A}" srcOrd="0" destOrd="0" presId="urn:microsoft.com/office/officeart/2005/8/layout/cycle8"/>
    <dgm:cxn modelId="{195BD9EE-ED4F-46AF-8445-8A3FB70A58EF}" srcId="{D98A4788-0D94-4A2D-9EC0-48714650E850}" destId="{1A3D8086-1A6D-471A-B628-4607D11E00CB}" srcOrd="0" destOrd="0" parTransId="{BF82BDA6-37A2-47B9-84E0-9C979B975AAD}" sibTransId="{3D4ED01C-95F4-4CB3-9E7F-A0F3157FA066}"/>
    <dgm:cxn modelId="{816D32F3-02B1-4BF2-9818-0B86B8BF53D5}" type="presOf" srcId="{1A3D8086-1A6D-471A-B628-4607D11E00CB}" destId="{DED6D085-36A2-45BF-9D12-EF22B9EFB38E}" srcOrd="0" destOrd="0" presId="urn:microsoft.com/office/officeart/2005/8/layout/cycle8"/>
    <dgm:cxn modelId="{D22F3D21-8EE4-41B0-9E99-AFDC6EB0205A}" type="presParOf" srcId="{2C300296-01D8-42CD-966D-331153885E5F}" destId="{DED6D085-36A2-45BF-9D12-EF22B9EFB38E}" srcOrd="0" destOrd="0" presId="urn:microsoft.com/office/officeart/2005/8/layout/cycle8"/>
    <dgm:cxn modelId="{C9636F2A-F67A-484B-90BA-FF42FFFF606E}" type="presParOf" srcId="{2C300296-01D8-42CD-966D-331153885E5F}" destId="{6F5D247B-723D-415F-A4B9-B295C6A630BB}" srcOrd="1" destOrd="0" presId="urn:microsoft.com/office/officeart/2005/8/layout/cycle8"/>
    <dgm:cxn modelId="{03EC4EFF-6D20-42D7-95D5-C48EB6A1F6D9}" type="presParOf" srcId="{2C300296-01D8-42CD-966D-331153885E5F}" destId="{32FC3E19-3469-4C79-805C-C51DF0BDD6A6}" srcOrd="2" destOrd="0" presId="urn:microsoft.com/office/officeart/2005/8/layout/cycle8"/>
    <dgm:cxn modelId="{0D6DC914-1370-411E-896D-219426A1C4C0}" type="presParOf" srcId="{2C300296-01D8-42CD-966D-331153885E5F}" destId="{1EAC1905-CD84-497B-8300-64FAB3A23994}" srcOrd="3" destOrd="0" presId="urn:microsoft.com/office/officeart/2005/8/layout/cycle8"/>
    <dgm:cxn modelId="{DC21C991-096B-4221-8B5D-891F6FF66D12}" type="presParOf" srcId="{2C300296-01D8-42CD-966D-331153885E5F}" destId="{EC477FFE-54BD-4DE6-8E72-2B655FDC243E}" srcOrd="4" destOrd="0" presId="urn:microsoft.com/office/officeart/2005/8/layout/cycle8"/>
    <dgm:cxn modelId="{D03DB70B-6903-4656-BB59-66D30B9CFAEA}" type="presParOf" srcId="{2C300296-01D8-42CD-966D-331153885E5F}" destId="{2F1D988E-9BFE-4714-AE53-05E4C81F94DA}" srcOrd="5" destOrd="0" presId="urn:microsoft.com/office/officeart/2005/8/layout/cycle8"/>
    <dgm:cxn modelId="{C4BA5DBB-6E54-4879-9629-95C92502572B}" type="presParOf" srcId="{2C300296-01D8-42CD-966D-331153885E5F}" destId="{51167464-8EF7-4DE4-BE64-7D6097E2825F}" srcOrd="6" destOrd="0" presId="urn:microsoft.com/office/officeart/2005/8/layout/cycle8"/>
    <dgm:cxn modelId="{F926D26E-3C52-47F2-8490-9857566D4AF3}" type="presParOf" srcId="{2C300296-01D8-42CD-966D-331153885E5F}" destId="{C2B04170-568B-43A0-9186-EBD5E872CA6F}" srcOrd="7" destOrd="0" presId="urn:microsoft.com/office/officeart/2005/8/layout/cycle8"/>
    <dgm:cxn modelId="{BC1C3638-42CB-40AE-AB51-4D2E2B22DE72}" type="presParOf" srcId="{2C300296-01D8-42CD-966D-331153885E5F}" destId="{435164B1-857D-4F1D-86DC-69BE03169D4A}" srcOrd="8" destOrd="0" presId="urn:microsoft.com/office/officeart/2005/8/layout/cycle8"/>
    <dgm:cxn modelId="{77C28E09-B347-41E6-8839-8B3DCBEC61F6}" type="presParOf" srcId="{2C300296-01D8-42CD-966D-331153885E5F}" destId="{C6E62D3E-B1E9-4A71-B5E0-FF83D766E06C}" srcOrd="9" destOrd="0" presId="urn:microsoft.com/office/officeart/2005/8/layout/cycle8"/>
    <dgm:cxn modelId="{FDE6D603-89EB-49B8-80D7-148A8F12062C}" type="presParOf" srcId="{2C300296-01D8-42CD-966D-331153885E5F}" destId="{A6FB1FF5-BE7B-46B6-8285-D3A5736F9BA9}" srcOrd="10" destOrd="0" presId="urn:microsoft.com/office/officeart/2005/8/layout/cycle8"/>
    <dgm:cxn modelId="{F0919B7E-C31D-4512-9A5C-F2041DBFE6FD}" type="presParOf" srcId="{2C300296-01D8-42CD-966D-331153885E5F}" destId="{5993C7A2-DC5D-43E5-9D18-67CBD19A3259}" srcOrd="11" destOrd="0" presId="urn:microsoft.com/office/officeart/2005/8/layout/cycle8"/>
    <dgm:cxn modelId="{5345D5AA-303D-4C9A-AC6E-A0DC3E8979E4}" type="presParOf" srcId="{2C300296-01D8-42CD-966D-331153885E5F}" destId="{ACE7B013-AC99-494E-8DA5-3EFCF906391D}" srcOrd="12" destOrd="0" presId="urn:microsoft.com/office/officeart/2005/8/layout/cycle8"/>
    <dgm:cxn modelId="{6ED61704-4B1C-43BE-97DC-5E2D7E6BBE45}" type="presParOf" srcId="{2C300296-01D8-42CD-966D-331153885E5F}" destId="{685CBA09-667E-4F02-B136-FBD37899F787}" srcOrd="13" destOrd="0" presId="urn:microsoft.com/office/officeart/2005/8/layout/cycle8"/>
    <dgm:cxn modelId="{8F2D637F-59F5-4A1F-8696-40EE4BBBFC70}" type="presParOf" srcId="{2C300296-01D8-42CD-966D-331153885E5F}" destId="{267F87A0-87AA-442C-81CD-BF4AABDCDFEC}"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6D085-36A2-45BF-9D12-EF22B9EFB38E}">
      <dsp:nvSpPr>
        <dsp:cNvPr id="0" name=""/>
        <dsp:cNvSpPr/>
      </dsp:nvSpPr>
      <dsp:spPr>
        <a:xfrm>
          <a:off x="1267717" y="310315"/>
          <a:ext cx="4010228" cy="4010228"/>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Research success</a:t>
          </a:r>
        </a:p>
      </dsp:txBody>
      <dsp:txXfrm>
        <a:off x="3381203" y="1160101"/>
        <a:ext cx="1432224" cy="1193520"/>
      </dsp:txXfrm>
    </dsp:sp>
    <dsp:sp modelId="{EC477FFE-54BD-4DE6-8E72-2B655FDC243E}">
      <dsp:nvSpPr>
        <dsp:cNvPr id="0" name=""/>
        <dsp:cNvSpPr/>
      </dsp:nvSpPr>
      <dsp:spPr>
        <a:xfrm>
          <a:off x="1185125" y="453537"/>
          <a:ext cx="4010228" cy="4010228"/>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Clinical success</a:t>
          </a:r>
        </a:p>
      </dsp:txBody>
      <dsp:txXfrm>
        <a:off x="2139942" y="3055411"/>
        <a:ext cx="2148336" cy="1050297"/>
      </dsp:txXfrm>
    </dsp:sp>
    <dsp:sp modelId="{435164B1-857D-4F1D-86DC-69BE03169D4A}">
      <dsp:nvSpPr>
        <dsp:cNvPr id="0" name=""/>
        <dsp:cNvSpPr/>
      </dsp:nvSpPr>
      <dsp:spPr>
        <a:xfrm>
          <a:off x="1102534" y="310315"/>
          <a:ext cx="4010228" cy="4010228"/>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Data quality &amp; interoperability</a:t>
          </a:r>
        </a:p>
      </dsp:txBody>
      <dsp:txXfrm>
        <a:off x="1567052" y="1160101"/>
        <a:ext cx="1432224" cy="1193520"/>
      </dsp:txXfrm>
    </dsp:sp>
    <dsp:sp modelId="{ACE7B013-AC99-494E-8DA5-3EFCF906391D}">
      <dsp:nvSpPr>
        <dsp:cNvPr id="0" name=""/>
        <dsp:cNvSpPr/>
      </dsp:nvSpPr>
      <dsp:spPr>
        <a:xfrm>
          <a:off x="1019796" y="62063"/>
          <a:ext cx="4506732" cy="4506732"/>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5CBA09-667E-4F02-B136-FBD37899F787}">
      <dsp:nvSpPr>
        <dsp:cNvPr id="0" name=""/>
        <dsp:cNvSpPr/>
      </dsp:nvSpPr>
      <dsp:spPr>
        <a:xfrm>
          <a:off x="936873" y="205031"/>
          <a:ext cx="4506732" cy="4506732"/>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7F87A0-87AA-442C-81CD-BF4AABDCDFEC}">
      <dsp:nvSpPr>
        <dsp:cNvPr id="0" name=""/>
        <dsp:cNvSpPr/>
      </dsp:nvSpPr>
      <dsp:spPr>
        <a:xfrm>
          <a:off x="853951" y="62063"/>
          <a:ext cx="4506732" cy="4506732"/>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EACDB-8B92-4762-A4A2-4880FF76881B}"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60A190-11A1-4F26-806E-B1CB43C55F77}" type="slidenum">
              <a:rPr lang="en-US" smtClean="0"/>
              <a:t>‹#›</a:t>
            </a:fld>
            <a:endParaRPr lang="en-US"/>
          </a:p>
        </p:txBody>
      </p:sp>
    </p:spTree>
    <p:extLst>
      <p:ext uri="{BB962C8B-B14F-4D97-AF65-F5344CB8AC3E}">
        <p14:creationId xmlns:p14="http://schemas.microsoft.com/office/powerpoint/2010/main" val="2382437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jmir.org/2020/3/e16770/#figure1" TargetMode="External"/><Relationship Id="rId3" Type="http://schemas.openxmlformats.org/officeDocument/2006/relationships/hyperlink" Target="https://www.jmir.org/2020/3/e16770/#ref6" TargetMode="External"/><Relationship Id="rId7" Type="http://schemas.openxmlformats.org/officeDocument/2006/relationships/hyperlink" Target="https://www.jmir.org/2020/3/e16770/#ref10"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jmir.org/2020/3/e16770/#ref9" TargetMode="External"/><Relationship Id="rId5" Type="http://schemas.openxmlformats.org/officeDocument/2006/relationships/hyperlink" Target="https://www.jmir.org/2020/3/e16770/#ref8" TargetMode="External"/><Relationship Id="rId4" Type="http://schemas.openxmlformats.org/officeDocument/2006/relationships/hyperlink" Target="https://www.jmir.org/2020/3/e16770/#ref7"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Figure generated by DALLE</a:t>
            </a:r>
          </a:p>
          <a:p>
            <a:endParaRPr lang="en-US" dirty="0"/>
          </a:p>
        </p:txBody>
      </p:sp>
      <p:sp>
        <p:nvSpPr>
          <p:cNvPr id="4" name="Slide Number Placeholder 3"/>
          <p:cNvSpPr>
            <a:spLocks noGrp="1"/>
          </p:cNvSpPr>
          <p:nvPr>
            <p:ph type="sldNum" sz="quarter" idx="5"/>
          </p:nvPr>
        </p:nvSpPr>
        <p:spPr/>
        <p:txBody>
          <a:bodyPr/>
          <a:lstStyle/>
          <a:p>
            <a:fld id="{0860A190-11A1-4F26-806E-B1CB43C55F77}" type="slidenum">
              <a:rPr lang="en-US" smtClean="0"/>
              <a:t>1</a:t>
            </a:fld>
            <a:endParaRPr lang="en-US"/>
          </a:p>
        </p:txBody>
      </p:sp>
    </p:spTree>
    <p:extLst>
      <p:ext uri="{BB962C8B-B14F-4D97-AF65-F5344CB8AC3E}">
        <p14:creationId xmlns:p14="http://schemas.microsoft.com/office/powerpoint/2010/main" val="1118996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60A190-11A1-4F26-806E-B1CB43C55F77}" type="slidenum">
              <a:rPr lang="en-US" smtClean="0"/>
              <a:t>12</a:t>
            </a:fld>
            <a:endParaRPr lang="en-US"/>
          </a:p>
        </p:txBody>
      </p:sp>
    </p:spTree>
    <p:extLst>
      <p:ext uri="{BB962C8B-B14F-4D97-AF65-F5344CB8AC3E}">
        <p14:creationId xmlns:p14="http://schemas.microsoft.com/office/powerpoint/2010/main" val="2144502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2A1E1C">
                    <a:lumMod val="25000"/>
                    <a:lumOff val="75000"/>
                  </a:srgbClr>
                </a:solidFill>
                <a:effectLst/>
                <a:uLnTx/>
                <a:uFillTx/>
                <a:latin typeface="Calibri"/>
                <a:ea typeface="+mn-ea"/>
                <a:cs typeface="+mn-cs"/>
              </a:rPr>
              <a:t>QuickStats</a:t>
            </a:r>
            <a:r>
              <a:rPr kumimoji="0" lang="en-US" sz="1200" b="0" i="0" u="none" strike="noStrike" kern="1200" cap="none" spc="0" normalizeH="0" baseline="0" noProof="0">
                <a:ln>
                  <a:noFill/>
                </a:ln>
                <a:solidFill>
                  <a:srgbClr val="2A1E1C">
                    <a:lumMod val="25000"/>
                    <a:lumOff val="75000"/>
                  </a:srgbClr>
                </a:solidFill>
                <a:effectLst/>
                <a:uLnTx/>
                <a:uFillTx/>
                <a:latin typeface="Calibri"/>
                <a:ea typeface="+mn-ea"/>
                <a:cs typeface="+mn-cs"/>
              </a:rPr>
              <a:t>: Percentage of Emergency Department Visits for Acute Viral Upper Respiratory Tract Infection† at Which an Antimicrobial Was Given or Prescribed,§ by Age — United States, 2010–2017</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a:ea typeface="+mn-ea"/>
                <a:cs typeface="+mn-cs"/>
              </a:rPr>
              <a:t>Ashman JJ. </a:t>
            </a:r>
            <a:r>
              <a:rPr kumimoji="0" lang="en-US" sz="1200" b="0" i="0" u="none" strike="noStrike" kern="1200" cap="none" spc="0" normalizeH="0" baseline="0" noProof="0" err="1">
                <a:ln>
                  <a:noFill/>
                </a:ln>
                <a:solidFill>
                  <a:prstClr val="white"/>
                </a:solidFill>
                <a:effectLst/>
                <a:uLnTx/>
                <a:uFillTx/>
                <a:latin typeface="Calibri"/>
                <a:ea typeface="+mn-ea"/>
                <a:cs typeface="+mn-cs"/>
              </a:rPr>
              <a:t>QuickStats</a:t>
            </a:r>
            <a:r>
              <a:rPr kumimoji="0" lang="en-US" sz="1200" b="0" i="0" u="none" strike="noStrike" kern="1200" cap="none" spc="0" normalizeH="0" baseline="0" noProof="0">
                <a:ln>
                  <a:noFill/>
                </a:ln>
                <a:solidFill>
                  <a:prstClr val="white"/>
                </a:solidFill>
                <a:effectLst/>
                <a:uLnTx/>
                <a:uFillTx/>
                <a:latin typeface="Calibri"/>
                <a:ea typeface="+mn-ea"/>
                <a:cs typeface="+mn-cs"/>
              </a:rPr>
              <a:t>: Percentage of Emergency Department Visits for Acute Viral Upper Respiratory Tract Infection at Which an Antimicrobial Was Given or Prescribed, by Age  — United States, 2010–2017. MMWR </a:t>
            </a:r>
            <a:r>
              <a:rPr kumimoji="0" lang="en-US" sz="1200" b="0" i="0" u="none" strike="noStrike" kern="1200" cap="none" spc="0" normalizeH="0" baseline="0" noProof="0" err="1">
                <a:ln>
                  <a:noFill/>
                </a:ln>
                <a:solidFill>
                  <a:prstClr val="white"/>
                </a:solidFill>
                <a:effectLst/>
                <a:uLnTx/>
                <a:uFillTx/>
                <a:latin typeface="Calibri"/>
                <a:ea typeface="+mn-ea"/>
                <a:cs typeface="+mn-cs"/>
              </a:rPr>
              <a:t>Morb</a:t>
            </a:r>
            <a:r>
              <a:rPr kumimoji="0" lang="en-US" sz="1200" b="0" i="0" u="none" strike="noStrike" kern="1200" cap="none" spc="0" normalizeH="0" baseline="0" noProof="0">
                <a:ln>
                  <a:noFill/>
                </a:ln>
                <a:solidFill>
                  <a:prstClr val="white"/>
                </a:solidFill>
                <a:effectLst/>
                <a:uLnTx/>
                <a:uFillTx/>
                <a:latin typeface="Calibri"/>
                <a:ea typeface="+mn-ea"/>
                <a:cs typeface="+mn-cs"/>
              </a:rPr>
              <a:t> Mortal </a:t>
            </a:r>
            <a:r>
              <a:rPr kumimoji="0" lang="en-US" sz="1200" b="0" i="0" u="none" strike="noStrike" kern="1200" cap="none" spc="0" normalizeH="0" baseline="0" noProof="0" err="1">
                <a:ln>
                  <a:noFill/>
                </a:ln>
                <a:solidFill>
                  <a:prstClr val="white"/>
                </a:solidFill>
                <a:effectLst/>
                <a:uLnTx/>
                <a:uFillTx/>
                <a:latin typeface="Calibri"/>
                <a:ea typeface="+mn-ea"/>
                <a:cs typeface="+mn-cs"/>
              </a:rPr>
              <a:t>Wkly</a:t>
            </a:r>
            <a:r>
              <a:rPr kumimoji="0" lang="en-US" sz="1200" b="0" i="0" u="none" strike="noStrike" kern="1200" cap="none" spc="0" normalizeH="0" baseline="0" noProof="0">
                <a:ln>
                  <a:noFill/>
                </a:ln>
                <a:solidFill>
                  <a:prstClr val="white"/>
                </a:solidFill>
                <a:effectLst/>
                <a:uLnTx/>
                <a:uFillTx/>
                <a:latin typeface="Calibri"/>
                <a:ea typeface="+mn-ea"/>
                <a:cs typeface="+mn-cs"/>
              </a:rPr>
              <a:t> Rep. 2020(69:174).</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56CDE-FEBB-460F-9312-626975B6AF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793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sz="1200" dirty="0"/>
              <a:t>Klein et al reviewed 8 years of data from the Vaccine Safety Datalink.</a:t>
            </a:r>
            <a:endParaRPr lang="en-US" sz="1200" baseline="30000" dirty="0"/>
          </a:p>
          <a:p>
            <a:pPr>
              <a:lnSpc>
                <a:spcPct val="120000"/>
              </a:lnSpc>
            </a:pPr>
            <a:r>
              <a:rPr lang="en-US" sz="1200" dirty="0"/>
              <a:t>They showed that when compared to MMR+, MMRV vaccination led to an excess risk of febrile seizures (</a:t>
            </a:r>
            <a:r>
              <a:rPr lang="en-US" sz="1200" dirty="0">
                <a:solidFill>
                  <a:srgbClr val="FF0000"/>
                </a:solidFill>
              </a:rPr>
              <a:t>4.3</a:t>
            </a:r>
            <a:r>
              <a:rPr lang="en-US" sz="1200" dirty="0"/>
              <a:t> per 10,000 doses).</a:t>
            </a:r>
          </a:p>
          <a:p>
            <a:pPr>
              <a:lnSpc>
                <a:spcPct val="120000"/>
              </a:lnSpc>
            </a:pPr>
            <a:endParaRPr lang="en-US" sz="1200" dirty="0"/>
          </a:p>
          <a:p>
            <a:endParaRPr lang="en-US" dirty="0"/>
          </a:p>
        </p:txBody>
      </p:sp>
      <p:sp>
        <p:nvSpPr>
          <p:cNvPr id="4" name="Slide Number Placeholder 3"/>
          <p:cNvSpPr>
            <a:spLocks noGrp="1"/>
          </p:cNvSpPr>
          <p:nvPr>
            <p:ph type="sldNum" sz="quarter" idx="5"/>
          </p:nvPr>
        </p:nvSpPr>
        <p:spPr/>
        <p:txBody>
          <a:bodyPr/>
          <a:lstStyle/>
          <a:p>
            <a:fld id="{F0656CDE-FEBB-460F-9312-626975B6AF78}" type="slidenum">
              <a:rPr lang="en-US" smtClean="0"/>
              <a:t>17</a:t>
            </a:fld>
            <a:endParaRPr lang="en-US"/>
          </a:p>
        </p:txBody>
      </p:sp>
    </p:spTree>
    <p:extLst>
      <p:ext uri="{BB962C8B-B14F-4D97-AF65-F5344CB8AC3E}">
        <p14:creationId xmlns:p14="http://schemas.microsoft.com/office/powerpoint/2010/main" val="487080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MPI = master patient index</a:t>
            </a:r>
          </a:p>
        </p:txBody>
      </p:sp>
      <p:sp>
        <p:nvSpPr>
          <p:cNvPr id="4" name="Slide Number Placeholder 3"/>
          <p:cNvSpPr>
            <a:spLocks noGrp="1"/>
          </p:cNvSpPr>
          <p:nvPr>
            <p:ph type="sldNum" sz="quarter" idx="5"/>
          </p:nvPr>
        </p:nvSpPr>
        <p:spPr/>
        <p:txBody>
          <a:bodyPr/>
          <a:lstStyle/>
          <a:p>
            <a:fld id="{0860A190-11A1-4F26-806E-B1CB43C55F77}" type="slidenum">
              <a:rPr lang="en-US" smtClean="0"/>
              <a:t>18</a:t>
            </a:fld>
            <a:endParaRPr lang="en-US"/>
          </a:p>
        </p:txBody>
      </p:sp>
    </p:spTree>
    <p:extLst>
      <p:ext uri="{BB962C8B-B14F-4D97-AF65-F5344CB8AC3E}">
        <p14:creationId xmlns:p14="http://schemas.microsoft.com/office/powerpoint/2010/main" val="44575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60A190-11A1-4F26-806E-B1CB43C55F77}" type="slidenum">
              <a:rPr lang="en-US" smtClean="0"/>
              <a:t>19</a:t>
            </a:fld>
            <a:endParaRPr lang="en-US"/>
          </a:p>
        </p:txBody>
      </p:sp>
    </p:spTree>
    <p:extLst>
      <p:ext uri="{BB962C8B-B14F-4D97-AF65-F5344CB8AC3E}">
        <p14:creationId xmlns:p14="http://schemas.microsoft.com/office/powerpoint/2010/main" val="944803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present the lay of the land for different approaches.</a:t>
            </a:r>
          </a:p>
          <a:p>
            <a:r>
              <a:rPr lang="en-US" dirty="0"/>
              <a:t>Effort and control vary at the customer level.</a:t>
            </a:r>
          </a:p>
        </p:txBody>
      </p:sp>
      <p:sp>
        <p:nvSpPr>
          <p:cNvPr id="4" name="Slide Number Placeholder 3"/>
          <p:cNvSpPr>
            <a:spLocks noGrp="1"/>
          </p:cNvSpPr>
          <p:nvPr>
            <p:ph type="sldNum" sz="quarter" idx="5"/>
          </p:nvPr>
        </p:nvSpPr>
        <p:spPr/>
        <p:txBody>
          <a:bodyPr/>
          <a:lstStyle/>
          <a:p>
            <a:fld id="{0860A190-11A1-4F26-806E-B1CB43C55F77}" type="slidenum">
              <a:rPr lang="en-US" smtClean="0"/>
              <a:t>20</a:t>
            </a:fld>
            <a:endParaRPr lang="en-US"/>
          </a:p>
        </p:txBody>
      </p:sp>
    </p:spTree>
    <p:extLst>
      <p:ext uri="{BB962C8B-B14F-4D97-AF65-F5344CB8AC3E}">
        <p14:creationId xmlns:p14="http://schemas.microsoft.com/office/powerpoint/2010/main" val="2524310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Comment: Various data modalities that are unstructured. How can we extract more meaning?</a:t>
            </a:r>
          </a:p>
        </p:txBody>
      </p:sp>
      <p:sp>
        <p:nvSpPr>
          <p:cNvPr id="4" name="Slide Number Placeholder 3"/>
          <p:cNvSpPr>
            <a:spLocks noGrp="1"/>
          </p:cNvSpPr>
          <p:nvPr>
            <p:ph type="sldNum" sz="quarter" idx="5"/>
          </p:nvPr>
        </p:nvSpPr>
        <p:spPr/>
        <p:txBody>
          <a:bodyPr/>
          <a:lstStyle/>
          <a:p>
            <a:fld id="{0860A190-11A1-4F26-806E-B1CB43C55F77}" type="slidenum">
              <a:rPr lang="en-US" smtClean="0"/>
              <a:t>22</a:t>
            </a:fld>
            <a:endParaRPr lang="en-US"/>
          </a:p>
        </p:txBody>
      </p:sp>
    </p:spTree>
    <p:extLst>
      <p:ext uri="{BB962C8B-B14F-4D97-AF65-F5344CB8AC3E}">
        <p14:creationId xmlns:p14="http://schemas.microsoft.com/office/powerpoint/2010/main" val="1494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Comment:</a:t>
            </a:r>
            <a:r>
              <a:rPr lang="en-US" b="1" u="none" dirty="0"/>
              <a:t> AI can help us prep data…. For AI</a:t>
            </a:r>
            <a:endParaRPr lang="en-US" b="1" u="sng" dirty="0"/>
          </a:p>
        </p:txBody>
      </p:sp>
      <p:sp>
        <p:nvSpPr>
          <p:cNvPr id="4" name="Slide Number Placeholder 3"/>
          <p:cNvSpPr>
            <a:spLocks noGrp="1"/>
          </p:cNvSpPr>
          <p:nvPr>
            <p:ph type="sldNum" sz="quarter" idx="5"/>
          </p:nvPr>
        </p:nvSpPr>
        <p:spPr/>
        <p:txBody>
          <a:bodyPr/>
          <a:lstStyle/>
          <a:p>
            <a:fld id="{0860A190-11A1-4F26-806E-B1CB43C55F77}" type="slidenum">
              <a:rPr lang="en-US" smtClean="0"/>
              <a:t>23</a:t>
            </a:fld>
            <a:endParaRPr lang="en-US"/>
          </a:p>
        </p:txBody>
      </p:sp>
    </p:spTree>
    <p:extLst>
      <p:ext uri="{BB962C8B-B14F-4D97-AF65-F5344CB8AC3E}">
        <p14:creationId xmlns:p14="http://schemas.microsoft.com/office/powerpoint/2010/main" val="2138804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transformers function to extract information, primarily in the form of “Named Entity Recognition.”</a:t>
            </a:r>
          </a:p>
          <a:p>
            <a:r>
              <a:rPr lang="en-US" dirty="0"/>
              <a:t>Transformers can codify notes into standardized messaging schema.</a:t>
            </a:r>
            <a:br>
              <a:rPr lang="en-US" dirty="0"/>
            </a:br>
            <a:r>
              <a:rPr lang="en-US" dirty="0"/>
              <a:t>It can also point out inappropriate mappings for HL7 messaging. </a:t>
            </a:r>
          </a:p>
        </p:txBody>
      </p:sp>
      <p:sp>
        <p:nvSpPr>
          <p:cNvPr id="4" name="Slide Number Placeholder 3"/>
          <p:cNvSpPr>
            <a:spLocks noGrp="1"/>
          </p:cNvSpPr>
          <p:nvPr>
            <p:ph type="sldNum" sz="quarter" idx="5"/>
          </p:nvPr>
        </p:nvSpPr>
        <p:spPr/>
        <p:txBody>
          <a:bodyPr/>
          <a:lstStyle/>
          <a:p>
            <a:fld id="{0860A190-11A1-4F26-806E-B1CB43C55F77}" type="slidenum">
              <a:rPr lang="en-US" smtClean="0"/>
              <a:t>24</a:t>
            </a:fld>
            <a:endParaRPr lang="en-US"/>
          </a:p>
        </p:txBody>
      </p:sp>
    </p:spTree>
    <p:extLst>
      <p:ext uri="{BB962C8B-B14F-4D97-AF65-F5344CB8AC3E}">
        <p14:creationId xmlns:p14="http://schemas.microsoft.com/office/powerpoint/2010/main" val="38542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F1: Different risk groupings in validation group</a:t>
            </a:r>
          </a:p>
          <a:p>
            <a:r>
              <a:rPr lang="en-US" dirty="0"/>
              <a:t>F2: Predictors contributions.</a:t>
            </a:r>
          </a:p>
        </p:txBody>
      </p:sp>
      <p:sp>
        <p:nvSpPr>
          <p:cNvPr id="4" name="Slide Number Placeholder 3"/>
          <p:cNvSpPr>
            <a:spLocks noGrp="1"/>
          </p:cNvSpPr>
          <p:nvPr>
            <p:ph type="sldNum" sz="quarter" idx="5"/>
          </p:nvPr>
        </p:nvSpPr>
        <p:spPr/>
        <p:txBody>
          <a:bodyPr/>
          <a:lstStyle/>
          <a:p>
            <a:fld id="{0860A190-11A1-4F26-806E-B1CB43C55F77}" type="slidenum">
              <a:rPr lang="en-US" smtClean="0"/>
              <a:t>28</a:t>
            </a:fld>
            <a:endParaRPr lang="en-US"/>
          </a:p>
        </p:txBody>
      </p:sp>
    </p:spTree>
    <p:extLst>
      <p:ext uri="{BB962C8B-B14F-4D97-AF65-F5344CB8AC3E}">
        <p14:creationId xmlns:p14="http://schemas.microsoft.com/office/powerpoint/2010/main" val="244204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volume, but siloed.</a:t>
            </a:r>
          </a:p>
          <a:p>
            <a:r>
              <a:rPr lang="en-US" dirty="0"/>
              <a:t>Internet medical of things.</a:t>
            </a:r>
          </a:p>
        </p:txBody>
      </p:sp>
      <p:sp>
        <p:nvSpPr>
          <p:cNvPr id="4" name="Slide Number Placeholder 3"/>
          <p:cNvSpPr>
            <a:spLocks noGrp="1"/>
          </p:cNvSpPr>
          <p:nvPr>
            <p:ph type="sldNum" sz="quarter" idx="5"/>
          </p:nvPr>
        </p:nvSpPr>
        <p:spPr/>
        <p:txBody>
          <a:bodyPr/>
          <a:lstStyle/>
          <a:p>
            <a:fld id="{0860A190-11A1-4F26-806E-B1CB43C55F77}" type="slidenum">
              <a:rPr lang="en-US" smtClean="0"/>
              <a:t>4</a:t>
            </a:fld>
            <a:endParaRPr lang="en-US"/>
          </a:p>
        </p:txBody>
      </p:sp>
    </p:spTree>
    <p:extLst>
      <p:ext uri="{BB962C8B-B14F-4D97-AF65-F5344CB8AC3E}">
        <p14:creationId xmlns:p14="http://schemas.microsoft.com/office/powerpoint/2010/main" val="3724144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ACEI vs thiazide diuretics (thiazide favored over 0)</a:t>
            </a:r>
          </a:p>
        </p:txBody>
      </p:sp>
      <p:sp>
        <p:nvSpPr>
          <p:cNvPr id="4" name="Slide Number Placeholder 3"/>
          <p:cNvSpPr>
            <a:spLocks noGrp="1"/>
          </p:cNvSpPr>
          <p:nvPr>
            <p:ph type="sldNum" sz="quarter" idx="5"/>
          </p:nvPr>
        </p:nvSpPr>
        <p:spPr/>
        <p:txBody>
          <a:bodyPr/>
          <a:lstStyle/>
          <a:p>
            <a:fld id="{0860A190-11A1-4F26-806E-B1CB43C55F77}" type="slidenum">
              <a:rPr lang="en-US" smtClean="0"/>
              <a:t>29</a:t>
            </a:fld>
            <a:endParaRPr lang="en-US"/>
          </a:p>
        </p:txBody>
      </p:sp>
    </p:spTree>
    <p:extLst>
      <p:ext uri="{BB962C8B-B14F-4D97-AF65-F5344CB8AC3E}">
        <p14:creationId xmlns:p14="http://schemas.microsoft.com/office/powerpoint/2010/main" val="2730834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254C"/>
                </a:solidFill>
                <a:effectLst/>
                <a:latin typeface="Roboto" panose="02000000000000000000" pitchFamily="2" charset="0"/>
              </a:rPr>
              <a:t>“Achieving the true purpose of precision health requires integrating, from scratch, features from the “</a:t>
            </a:r>
            <a:r>
              <a:rPr lang="en-US" b="0" i="0" dirty="0" err="1">
                <a:solidFill>
                  <a:srgbClr val="1A254C"/>
                </a:solidFill>
                <a:effectLst/>
                <a:latin typeface="Roboto" panose="02000000000000000000" pitchFamily="2" charset="0"/>
              </a:rPr>
              <a:t>digitosome</a:t>
            </a:r>
            <a:r>
              <a:rPr lang="en-US" b="0" i="0" dirty="0">
                <a:solidFill>
                  <a:srgbClr val="1A254C"/>
                </a:solidFill>
                <a:effectLst/>
                <a:latin typeface="Roboto" panose="02000000000000000000" pitchFamily="2" charset="0"/>
              </a:rPr>
              <a:t>” (</a:t>
            </a:r>
            <a:r>
              <a:rPr lang="en-US" b="0" i="0" dirty="0" err="1">
                <a:solidFill>
                  <a:srgbClr val="1A254C"/>
                </a:solidFill>
                <a:effectLst/>
                <a:latin typeface="Roboto" panose="02000000000000000000" pitchFamily="2" charset="0"/>
              </a:rPr>
              <a:t>ie</a:t>
            </a:r>
            <a:r>
              <a:rPr lang="en-US" b="0" i="0" dirty="0">
                <a:solidFill>
                  <a:srgbClr val="1A254C"/>
                </a:solidFill>
                <a:effectLst/>
                <a:latin typeface="Roboto" panose="02000000000000000000" pitchFamily="2" charset="0"/>
              </a:rPr>
              <a:t>, all data generated digitally by individuals online or by their smartphones or connected devices) [</a:t>
            </a:r>
            <a:r>
              <a:rPr lang="en-US" b="0" i="0" u="none" strike="noStrike" dirty="0">
                <a:solidFill>
                  <a:srgbClr val="1E70C2"/>
                </a:solidFill>
                <a:effectLst/>
                <a:latin typeface="Roboto" panose="02000000000000000000" pitchFamily="2" charset="0"/>
                <a:hlinkClick r:id="rId3"/>
              </a:rPr>
              <a:t>6</a:t>
            </a:r>
            <a:r>
              <a:rPr lang="en-US" b="0" i="0" dirty="0">
                <a:solidFill>
                  <a:srgbClr val="1A254C"/>
                </a:solidFill>
                <a:effectLst/>
                <a:latin typeface="Roboto" panose="02000000000000000000" pitchFamily="2" charset="0"/>
              </a:rPr>
              <a:t>]. Deep digital phenotyping is the combination of deep phenotyping (defined for almost a decade now as the “precise and comprehensive analysis of phenotypic abnormalities in which the individual components of the phenotype are observed and described”) [</a:t>
            </a:r>
            <a:r>
              <a:rPr lang="en-US" b="0" i="0" u="none" strike="noStrike" dirty="0">
                <a:solidFill>
                  <a:srgbClr val="1E70C2"/>
                </a:solidFill>
                <a:effectLst/>
                <a:latin typeface="Roboto" panose="02000000000000000000" pitchFamily="2" charset="0"/>
                <a:hlinkClick r:id="rId4"/>
              </a:rPr>
              <a:t>7</a:t>
            </a:r>
            <a:r>
              <a:rPr lang="en-US" b="0" i="0" dirty="0">
                <a:solidFill>
                  <a:srgbClr val="1A254C"/>
                </a:solidFill>
                <a:effectLst/>
                <a:latin typeface="Roboto" panose="02000000000000000000" pitchFamily="2" charset="0"/>
              </a:rPr>
              <a:t>], with digital phenotyping, (defined as the moment-by-moment quantification of the individual-level human phenotype </a:t>
            </a:r>
            <a:r>
              <a:rPr lang="en-US" b="0" i="1" dirty="0">
                <a:solidFill>
                  <a:srgbClr val="1A254C"/>
                </a:solidFill>
                <a:effectLst/>
                <a:latin typeface="Roboto" panose="02000000000000000000" pitchFamily="2" charset="0"/>
              </a:rPr>
              <a:t>in situ</a:t>
            </a:r>
            <a:r>
              <a:rPr lang="en-US" b="0" i="0" dirty="0">
                <a:solidFill>
                  <a:srgbClr val="1A254C"/>
                </a:solidFill>
                <a:effectLst/>
                <a:latin typeface="Roboto" panose="02000000000000000000" pitchFamily="2" charset="0"/>
              </a:rPr>
              <a:t> using data from personal digital devices [</a:t>
            </a:r>
            <a:r>
              <a:rPr lang="en-US" b="0" i="0" u="none" strike="noStrike" dirty="0">
                <a:solidFill>
                  <a:srgbClr val="1E70C2"/>
                </a:solidFill>
                <a:effectLst/>
                <a:latin typeface="Roboto" panose="02000000000000000000" pitchFamily="2" charset="0"/>
                <a:hlinkClick r:id="rId5"/>
              </a:rPr>
              <a:t>8</a:t>
            </a:r>
            <a:r>
              <a:rPr lang="en-US" b="0" i="0" dirty="0">
                <a:solidFill>
                  <a:srgbClr val="1A254C"/>
                </a:solidFill>
                <a:effectLst/>
                <a:latin typeface="Roboto" panose="02000000000000000000" pitchFamily="2" charset="0"/>
              </a:rPr>
              <a:t>]). If clinically relevant [</a:t>
            </a:r>
            <a:r>
              <a:rPr lang="en-US" b="0" i="0" u="none" strike="noStrike" dirty="0">
                <a:solidFill>
                  <a:srgbClr val="1E70C2"/>
                </a:solidFill>
                <a:effectLst/>
                <a:latin typeface="Roboto" panose="02000000000000000000" pitchFamily="2" charset="0"/>
                <a:hlinkClick r:id="rId6"/>
              </a:rPr>
              <a:t>9</a:t>
            </a:r>
            <a:r>
              <a:rPr lang="en-US" b="0" i="0" dirty="0">
                <a:solidFill>
                  <a:srgbClr val="1A254C"/>
                </a:solidFill>
                <a:effectLst/>
                <a:latin typeface="Roboto" panose="02000000000000000000" pitchFamily="2" charset="0"/>
              </a:rPr>
              <a:t>], the power of digital data [</a:t>
            </a:r>
            <a:r>
              <a:rPr lang="en-US" b="0" i="0" u="none" strike="noStrike" dirty="0">
                <a:solidFill>
                  <a:srgbClr val="1E70C2"/>
                </a:solidFill>
                <a:effectLst/>
                <a:latin typeface="Roboto" panose="02000000000000000000" pitchFamily="2" charset="0"/>
                <a:hlinkClick r:id="rId7"/>
              </a:rPr>
              <a:t>10</a:t>
            </a:r>
            <a:r>
              <a:rPr lang="en-US" b="0" i="0" dirty="0">
                <a:solidFill>
                  <a:srgbClr val="1A254C"/>
                </a:solidFill>
                <a:effectLst/>
                <a:latin typeface="Roboto" panose="02000000000000000000" pitchFamily="2" charset="0"/>
              </a:rPr>
              <a:t>] will give us insights, usually in an automated and objective way, about the lifestyle, psychological state, </a:t>
            </a:r>
            <a:r>
              <a:rPr lang="en-US" b="0" i="0" dirty="0" err="1">
                <a:solidFill>
                  <a:srgbClr val="1A254C"/>
                </a:solidFill>
                <a:effectLst/>
                <a:latin typeface="Roboto" panose="02000000000000000000" pitchFamily="2" charset="0"/>
              </a:rPr>
              <a:t>sociodemographics</a:t>
            </a:r>
            <a:r>
              <a:rPr lang="en-US" b="0" i="0" dirty="0">
                <a:solidFill>
                  <a:srgbClr val="1A254C"/>
                </a:solidFill>
                <a:effectLst/>
                <a:latin typeface="Roboto" panose="02000000000000000000" pitchFamily="2" charset="0"/>
              </a:rPr>
              <a:t>, and environment of a given individual and thus will help capture the bigger picture and reach the full potential of precision health (see </a:t>
            </a:r>
            <a:r>
              <a:rPr lang="en-US" b="0" i="0" u="none" strike="noStrike" dirty="0">
                <a:solidFill>
                  <a:srgbClr val="1E70C2"/>
                </a:solidFill>
                <a:effectLst/>
                <a:latin typeface="Roboto" panose="02000000000000000000" pitchFamily="2" charset="0"/>
                <a:hlinkClick r:id="rId8"/>
              </a:rPr>
              <a:t>Figure 1</a:t>
            </a:r>
            <a:r>
              <a:rPr lang="en-US" b="0" i="0" dirty="0">
                <a:solidFill>
                  <a:srgbClr val="1A254C"/>
                </a:solidFill>
                <a:effectLst/>
                <a:latin typeface="Roboto" panose="02000000000000000000" pitchFamily="2" charset="0"/>
              </a:rPr>
              <a:t>). </a:t>
            </a:r>
            <a:r>
              <a:rPr lang="en-US" b="0" i="0">
                <a:solidFill>
                  <a:srgbClr val="1A254C"/>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fld id="{0860A190-11A1-4F26-806E-B1CB43C55F77}" type="slidenum">
              <a:rPr lang="en-US" smtClean="0"/>
              <a:t>31</a:t>
            </a:fld>
            <a:endParaRPr lang="en-US"/>
          </a:p>
        </p:txBody>
      </p:sp>
    </p:spTree>
    <p:extLst>
      <p:ext uri="{BB962C8B-B14F-4D97-AF65-F5344CB8AC3E}">
        <p14:creationId xmlns:p14="http://schemas.microsoft.com/office/powerpoint/2010/main" val="4128258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60A190-11A1-4F26-806E-B1CB43C55F77}" type="slidenum">
              <a:rPr lang="en-US" smtClean="0"/>
              <a:t>36</a:t>
            </a:fld>
            <a:endParaRPr lang="en-US"/>
          </a:p>
        </p:txBody>
      </p:sp>
    </p:spTree>
    <p:extLst>
      <p:ext uri="{BB962C8B-B14F-4D97-AF65-F5344CB8AC3E}">
        <p14:creationId xmlns:p14="http://schemas.microsoft.com/office/powerpoint/2010/main" val="2388313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Clinical research informatics guiding principal</a:t>
            </a:r>
          </a:p>
        </p:txBody>
      </p:sp>
      <p:sp>
        <p:nvSpPr>
          <p:cNvPr id="4" name="Slide Number Placeholder 3"/>
          <p:cNvSpPr>
            <a:spLocks noGrp="1"/>
          </p:cNvSpPr>
          <p:nvPr>
            <p:ph type="sldNum" sz="quarter" idx="5"/>
          </p:nvPr>
        </p:nvSpPr>
        <p:spPr/>
        <p:txBody>
          <a:bodyPr/>
          <a:lstStyle/>
          <a:p>
            <a:fld id="{0860A190-11A1-4F26-806E-B1CB43C55F77}" type="slidenum">
              <a:rPr lang="en-US" smtClean="0"/>
              <a:t>37</a:t>
            </a:fld>
            <a:endParaRPr lang="en-US"/>
          </a:p>
        </p:txBody>
      </p:sp>
    </p:spTree>
    <p:extLst>
      <p:ext uri="{BB962C8B-B14F-4D97-AF65-F5344CB8AC3E}">
        <p14:creationId xmlns:p14="http://schemas.microsoft.com/office/powerpoint/2010/main" val="3556311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Standardized = CDM</a:t>
            </a:r>
          </a:p>
          <a:p>
            <a:r>
              <a:rPr lang="en-US" dirty="0"/>
              <a:t>High quality = reliability, QC</a:t>
            </a:r>
          </a:p>
          <a:p>
            <a:r>
              <a:rPr lang="en-US" dirty="0"/>
              <a:t>Curated = metadata</a:t>
            </a:r>
          </a:p>
          <a:p>
            <a:r>
              <a:rPr lang="en-US" dirty="0"/>
              <a:t>Harmonized = from different sources within same </a:t>
            </a:r>
            <a:r>
              <a:rPr lang="en-US" dirty="0" err="1"/>
              <a:t>entitiy</a:t>
            </a:r>
            <a:endParaRPr lang="en-US" dirty="0"/>
          </a:p>
          <a:p>
            <a:endParaRPr lang="en-US" dirty="0"/>
          </a:p>
          <a:p>
            <a:r>
              <a:rPr lang="en-US" dirty="0"/>
              <a:t>Semantic interop = exchanging data with unambiguous shared meaning.</a:t>
            </a:r>
          </a:p>
        </p:txBody>
      </p:sp>
      <p:sp>
        <p:nvSpPr>
          <p:cNvPr id="4" name="Slide Number Placeholder 3"/>
          <p:cNvSpPr>
            <a:spLocks noGrp="1"/>
          </p:cNvSpPr>
          <p:nvPr>
            <p:ph type="sldNum" sz="quarter" idx="5"/>
          </p:nvPr>
        </p:nvSpPr>
        <p:spPr/>
        <p:txBody>
          <a:bodyPr/>
          <a:lstStyle/>
          <a:p>
            <a:fld id="{0860A190-11A1-4F26-806E-B1CB43C55F77}" type="slidenum">
              <a:rPr lang="en-US" smtClean="0"/>
              <a:t>5</a:t>
            </a:fld>
            <a:endParaRPr lang="en-US"/>
          </a:p>
        </p:txBody>
      </p:sp>
    </p:spTree>
    <p:extLst>
      <p:ext uri="{BB962C8B-B14F-4D97-AF65-F5344CB8AC3E}">
        <p14:creationId xmlns:p14="http://schemas.microsoft.com/office/powerpoint/2010/main" val="279743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 As informaticist I think about where we have been and where we are going in this space. Namely, the new opportunities and risks that develop in the technology and regulatory spaces.</a:t>
            </a:r>
          </a:p>
        </p:txBody>
      </p:sp>
      <p:sp>
        <p:nvSpPr>
          <p:cNvPr id="4" name="Slide Number Placeholder 3"/>
          <p:cNvSpPr>
            <a:spLocks noGrp="1"/>
          </p:cNvSpPr>
          <p:nvPr>
            <p:ph type="sldNum" sz="quarter" idx="5"/>
          </p:nvPr>
        </p:nvSpPr>
        <p:spPr/>
        <p:txBody>
          <a:bodyPr/>
          <a:lstStyle/>
          <a:p>
            <a:fld id="{0860A190-11A1-4F26-806E-B1CB43C55F77}" type="slidenum">
              <a:rPr lang="en-US" smtClean="0"/>
              <a:t>6</a:t>
            </a:fld>
            <a:endParaRPr lang="en-US"/>
          </a:p>
        </p:txBody>
      </p:sp>
    </p:spTree>
    <p:extLst>
      <p:ext uri="{BB962C8B-B14F-4D97-AF65-F5344CB8AC3E}">
        <p14:creationId xmlns:p14="http://schemas.microsoft.com/office/powerpoint/2010/main" val="2958336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Comment:</a:t>
            </a:r>
            <a:r>
              <a:rPr lang="en-US" dirty="0"/>
              <a:t> EHR rush was </a:t>
            </a:r>
            <a:r>
              <a:rPr lang="en-US" dirty="0" err="1"/>
              <a:t>silod</a:t>
            </a:r>
            <a:r>
              <a:rPr lang="en-US" dirty="0"/>
              <a:t> – few looked back and its too late and costly to do so now.</a:t>
            </a:r>
          </a:p>
        </p:txBody>
      </p:sp>
      <p:sp>
        <p:nvSpPr>
          <p:cNvPr id="4" name="Slide Number Placeholder 3"/>
          <p:cNvSpPr>
            <a:spLocks noGrp="1"/>
          </p:cNvSpPr>
          <p:nvPr>
            <p:ph type="sldNum" sz="quarter" idx="5"/>
          </p:nvPr>
        </p:nvSpPr>
        <p:spPr/>
        <p:txBody>
          <a:bodyPr/>
          <a:lstStyle/>
          <a:p>
            <a:fld id="{0860A190-11A1-4F26-806E-B1CB43C55F77}" type="slidenum">
              <a:rPr lang="en-US" smtClean="0"/>
              <a:t>7</a:t>
            </a:fld>
            <a:endParaRPr lang="en-US"/>
          </a:p>
        </p:txBody>
      </p:sp>
    </p:spTree>
    <p:extLst>
      <p:ext uri="{BB962C8B-B14F-4D97-AF65-F5344CB8AC3E}">
        <p14:creationId xmlns:p14="http://schemas.microsoft.com/office/powerpoint/2010/main" val="2792842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Comment: Valiant efforts to crowdsource solutions did not solve all of our problems.</a:t>
            </a:r>
          </a:p>
          <a:p>
            <a:endParaRPr lang="en-US" b="1" u="sng" dirty="0"/>
          </a:p>
          <a:p>
            <a:r>
              <a:rPr lang="en-US" b="0" i="0" dirty="0">
                <a:solidFill>
                  <a:srgbClr val="000000"/>
                </a:solidFill>
                <a:effectLst/>
                <a:latin typeface="Helvetica" panose="020B0604020202020204" pitchFamily="34" charset="0"/>
              </a:rPr>
              <a:t>Observational Health Data Sciences and Informatics</a:t>
            </a:r>
            <a:endParaRPr lang="en-US" b="1" i="0" u="sng" dirty="0">
              <a:solidFill>
                <a:srgbClr val="000000"/>
              </a:solidFill>
              <a:effectLst/>
              <a:latin typeface="Helvetica" panose="020B0604020202020204" pitchFamily="34" charset="0"/>
            </a:endParaRPr>
          </a:p>
          <a:p>
            <a:r>
              <a:rPr lang="en-US" b="0" i="0" dirty="0">
                <a:solidFill>
                  <a:srgbClr val="000000"/>
                </a:solidFill>
                <a:effectLst/>
                <a:latin typeface="Helvetica" panose="020B0604020202020204" pitchFamily="34" charset="0"/>
              </a:rPr>
              <a:t>Observational Medical Outcomes Partnership</a:t>
            </a:r>
          </a:p>
          <a:p>
            <a:endParaRPr lang="en-US" b="0" i="0" u="sng" dirty="0">
              <a:solidFill>
                <a:srgbClr val="000000"/>
              </a:solidFill>
              <a:effectLst/>
              <a:latin typeface="Helvetica" panose="020B0604020202020204" pitchFamily="34" charset="0"/>
            </a:endParaRPr>
          </a:p>
          <a:p>
            <a:r>
              <a:rPr lang="en-US" b="0" i="0" u="sng" dirty="0">
                <a:solidFill>
                  <a:srgbClr val="000000"/>
                </a:solidFill>
                <a:effectLst/>
                <a:latin typeface="Helvetica" panose="020B0604020202020204" pitchFamily="34" charset="0"/>
              </a:rPr>
              <a:t>ETL Extract, Transfer and Load</a:t>
            </a:r>
          </a:p>
          <a:p>
            <a:r>
              <a:rPr lang="en-US" b="0" i="0" u="sng" dirty="0">
                <a:solidFill>
                  <a:srgbClr val="000000"/>
                </a:solidFill>
                <a:effectLst/>
                <a:latin typeface="Helvetica" panose="020B0604020202020204" pitchFamily="34" charset="0"/>
              </a:rPr>
              <a:t>Fair = Findable, </a:t>
            </a:r>
            <a:r>
              <a:rPr lang="en-US" b="0" i="0" u="sng" dirty="0" err="1">
                <a:solidFill>
                  <a:srgbClr val="000000"/>
                </a:solidFill>
                <a:effectLst/>
                <a:latin typeface="Helvetica" panose="020B0604020202020204" pitchFamily="34" charset="0"/>
              </a:rPr>
              <a:t>Accesible</a:t>
            </a:r>
            <a:r>
              <a:rPr lang="en-US" b="0" i="0" u="sng" dirty="0">
                <a:solidFill>
                  <a:srgbClr val="000000"/>
                </a:solidFill>
                <a:effectLst/>
                <a:latin typeface="Helvetica" panose="020B0604020202020204" pitchFamily="34" charset="0"/>
              </a:rPr>
              <a:t>, Interoperable and Reusable</a:t>
            </a:r>
            <a:endParaRPr lang="en-US" b="1" u="sng" dirty="0"/>
          </a:p>
        </p:txBody>
      </p:sp>
      <p:sp>
        <p:nvSpPr>
          <p:cNvPr id="4" name="Slide Number Placeholder 3"/>
          <p:cNvSpPr>
            <a:spLocks noGrp="1"/>
          </p:cNvSpPr>
          <p:nvPr>
            <p:ph type="sldNum" sz="quarter" idx="5"/>
          </p:nvPr>
        </p:nvSpPr>
        <p:spPr/>
        <p:txBody>
          <a:bodyPr/>
          <a:lstStyle/>
          <a:p>
            <a:fld id="{0860A190-11A1-4F26-806E-B1CB43C55F77}" type="slidenum">
              <a:rPr lang="en-US" smtClean="0"/>
              <a:t>8</a:t>
            </a:fld>
            <a:endParaRPr lang="en-US"/>
          </a:p>
        </p:txBody>
      </p:sp>
    </p:spTree>
    <p:extLst>
      <p:ext uri="{BB962C8B-B14F-4D97-AF65-F5344CB8AC3E}">
        <p14:creationId xmlns:p14="http://schemas.microsoft.com/office/powerpoint/2010/main" val="2342962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Left: </a:t>
            </a:r>
          </a:p>
          <a:p>
            <a:r>
              <a:rPr lang="en-US" dirty="0"/>
              <a:t>Purpose: “To quantify data quality concerns across healthcare systems in a </a:t>
            </a:r>
            <a:r>
              <a:rPr lang="en-US" dirty="0" err="1"/>
              <a:t>PCORnet</a:t>
            </a:r>
            <a:r>
              <a:rPr lang="en-US" dirty="0"/>
              <a:t> Clinical Research Network, we used a previously tested rule-based framework tailored to the </a:t>
            </a:r>
            <a:r>
              <a:rPr lang="en-US" dirty="0" err="1"/>
              <a:t>PCORnet</a:t>
            </a:r>
            <a:r>
              <a:rPr lang="en-US" dirty="0"/>
              <a:t> Common Data Model to perform data quality assessment at 13 clinical sites across eight states.”</a:t>
            </a:r>
          </a:p>
          <a:p>
            <a:r>
              <a:rPr lang="en-US" dirty="0"/>
              <a:t>Conclusion: Rule-based EHR data quality methods quantify significant discrepancies across all sites. Medication and laboratory sources are causes of data errors.</a:t>
            </a:r>
          </a:p>
          <a:p>
            <a:endParaRPr lang="en-US" dirty="0"/>
          </a:p>
          <a:p>
            <a:r>
              <a:rPr lang="en-US" b="1" dirty="0"/>
              <a:t>Comment: Illogical vitals were less frequent than mis mapped labs.</a:t>
            </a:r>
          </a:p>
          <a:p>
            <a:endParaRPr lang="en-US" dirty="0"/>
          </a:p>
          <a:p>
            <a:r>
              <a:rPr lang="en-US" b="1" dirty="0"/>
              <a:t>Right:</a:t>
            </a:r>
          </a:p>
          <a:p>
            <a:r>
              <a:rPr lang="en-US" b="0" dirty="0"/>
              <a:t>Materials and methods: Two researchers involved in the OMOP CDM conversion of separate Dutch Intensive Care Unit (ICU) research databases each manually assessed their own database using seventeen metrics.</a:t>
            </a:r>
          </a:p>
          <a:p>
            <a:r>
              <a:rPr lang="en-US" b="0" dirty="0"/>
              <a:t>The main omissions in supporting </a:t>
            </a:r>
            <a:r>
              <a:rPr lang="en-US" b="0" dirty="0" err="1"/>
              <a:t>FAIRness</a:t>
            </a:r>
            <a:r>
              <a:rPr lang="en-US" b="0" dirty="0"/>
              <a:t> were the lack of globally unique identifiers such as Uniform Resource Identifiers (URIs) in the OMOP CDM and the lack of metadata standardization and linkage in the EHDEN portal</a:t>
            </a:r>
          </a:p>
          <a:p>
            <a:endParaRPr lang="en-US" b="0" dirty="0"/>
          </a:p>
          <a:p>
            <a:r>
              <a:rPr lang="en-US" b="1" dirty="0"/>
              <a:t>Comment: Many standardized tools in OMOP setup but mapping remains a human-driven process.</a:t>
            </a:r>
          </a:p>
        </p:txBody>
      </p:sp>
      <p:sp>
        <p:nvSpPr>
          <p:cNvPr id="4" name="Slide Number Placeholder 3"/>
          <p:cNvSpPr>
            <a:spLocks noGrp="1"/>
          </p:cNvSpPr>
          <p:nvPr>
            <p:ph type="sldNum" sz="quarter" idx="5"/>
          </p:nvPr>
        </p:nvSpPr>
        <p:spPr/>
        <p:txBody>
          <a:bodyPr/>
          <a:lstStyle/>
          <a:p>
            <a:fld id="{0860A190-11A1-4F26-806E-B1CB43C55F77}" type="slidenum">
              <a:rPr lang="en-US" smtClean="0"/>
              <a:t>9</a:t>
            </a:fld>
            <a:endParaRPr lang="en-US"/>
          </a:p>
        </p:txBody>
      </p:sp>
    </p:spTree>
    <p:extLst>
      <p:ext uri="{BB962C8B-B14F-4D97-AF65-F5344CB8AC3E}">
        <p14:creationId xmlns:p14="http://schemas.microsoft.com/office/powerpoint/2010/main" val="2486491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__Gelasio_6a26e5"/>
            </a:endParaRPr>
          </a:p>
          <a:p>
            <a:r>
              <a:rPr lang="en-US" b="1" i="0" dirty="0">
                <a:solidFill>
                  <a:srgbClr val="000000"/>
                </a:solidFill>
                <a:effectLst/>
                <a:latin typeface="__Gelasio_6a26e5"/>
              </a:rPr>
              <a:t>Comment: regulation and incentives force organizations to reveal their data (and all the horrors it contains).</a:t>
            </a:r>
          </a:p>
          <a:p>
            <a:endParaRPr lang="en-US" b="0" i="0" dirty="0">
              <a:solidFill>
                <a:srgbClr val="000000"/>
              </a:solidFill>
              <a:effectLst/>
              <a:latin typeface="__Gelasio_6a26e5"/>
            </a:endParaRPr>
          </a:p>
          <a:p>
            <a:r>
              <a:rPr lang="en-US" b="0" i="0" dirty="0">
                <a:solidFill>
                  <a:srgbClr val="000000"/>
                </a:solidFill>
                <a:effectLst/>
                <a:latin typeface="__Gelasio_6a26e5"/>
              </a:rPr>
              <a:t>MU – e-prescribing and PH reporting, CPOE, documents, HIE and health registry submissions</a:t>
            </a:r>
          </a:p>
          <a:p>
            <a:r>
              <a:rPr lang="en-US" b="0" i="0" dirty="0">
                <a:solidFill>
                  <a:srgbClr val="000000"/>
                </a:solidFill>
                <a:effectLst/>
                <a:latin typeface="__Gelasio_6a26e5"/>
              </a:rPr>
              <a:t>21</a:t>
            </a:r>
            <a:r>
              <a:rPr lang="en-US" b="0" i="0" baseline="30000" dirty="0">
                <a:solidFill>
                  <a:srgbClr val="000000"/>
                </a:solidFill>
                <a:effectLst/>
                <a:latin typeface="__Gelasio_6a26e5"/>
              </a:rPr>
              <a:t>st</a:t>
            </a:r>
            <a:r>
              <a:rPr lang="en-US" b="0" i="0" dirty="0">
                <a:solidFill>
                  <a:srgbClr val="000000"/>
                </a:solidFill>
                <a:effectLst/>
                <a:latin typeface="__Gelasio_6a26e5"/>
              </a:rPr>
              <a:t> Century cures act - </a:t>
            </a:r>
          </a:p>
          <a:p>
            <a:r>
              <a:rPr lang="en-US" b="0" i="0" dirty="0">
                <a:solidFill>
                  <a:srgbClr val="000000"/>
                </a:solidFill>
                <a:effectLst/>
                <a:latin typeface="__Gelasio_6a26e5"/>
              </a:rPr>
              <a:t>TEFCA is a public-private partnership authorized in the 21</a:t>
            </a:r>
            <a:r>
              <a:rPr lang="en-US" b="0" i="0" baseline="30000" dirty="0">
                <a:solidFill>
                  <a:srgbClr val="000000"/>
                </a:solidFill>
                <a:effectLst/>
                <a:latin typeface="__Gelasio_6a26e5"/>
              </a:rPr>
              <a:t>st</a:t>
            </a:r>
            <a:r>
              <a:rPr lang="en-US" b="0" i="0" dirty="0">
                <a:solidFill>
                  <a:srgbClr val="000000"/>
                </a:solidFill>
                <a:effectLst/>
                <a:latin typeface="__Gelasio_6a26e5"/>
              </a:rPr>
              <a:t> Century Cures Act, a bipartisan congressional initiative to advance interoperability across the country. </a:t>
            </a:r>
            <a:endParaRPr lang="en-US" dirty="0"/>
          </a:p>
        </p:txBody>
      </p:sp>
      <p:sp>
        <p:nvSpPr>
          <p:cNvPr id="4" name="Slide Number Placeholder 3"/>
          <p:cNvSpPr>
            <a:spLocks noGrp="1"/>
          </p:cNvSpPr>
          <p:nvPr>
            <p:ph type="sldNum" sz="quarter" idx="5"/>
          </p:nvPr>
        </p:nvSpPr>
        <p:spPr/>
        <p:txBody>
          <a:bodyPr/>
          <a:lstStyle/>
          <a:p>
            <a:fld id="{0860A190-11A1-4F26-806E-B1CB43C55F77}" type="slidenum">
              <a:rPr lang="en-US" smtClean="0"/>
              <a:t>10</a:t>
            </a:fld>
            <a:endParaRPr lang="en-US"/>
          </a:p>
        </p:txBody>
      </p:sp>
    </p:spTree>
    <p:extLst>
      <p:ext uri="{BB962C8B-B14F-4D97-AF65-F5344CB8AC3E}">
        <p14:creationId xmlns:p14="http://schemas.microsoft.com/office/powerpoint/2010/main" val="1506976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Comment:</a:t>
            </a:r>
            <a:r>
              <a:rPr lang="en-US" dirty="0"/>
              <a:t> EHR vendors are the best suited to solving the mess they started. </a:t>
            </a:r>
          </a:p>
          <a:p>
            <a:r>
              <a:rPr lang="en-US" dirty="0"/>
              <a:t>Members pushed the vendor to answer.</a:t>
            </a:r>
          </a:p>
          <a:p>
            <a:r>
              <a:rPr lang="en-US" dirty="0"/>
              <a:t>Epic (more than 50% EHR coverage in the US) did.</a:t>
            </a:r>
          </a:p>
          <a:p>
            <a:endParaRPr lang="en-US" dirty="0"/>
          </a:p>
          <a:p>
            <a:r>
              <a:rPr lang="en-US" dirty="0"/>
              <a:t>Used its own software, proprietary data model to ETL data (limited data set) and harmonize.</a:t>
            </a:r>
          </a:p>
          <a:p>
            <a:endParaRPr lang="en-US" dirty="0"/>
          </a:p>
        </p:txBody>
      </p:sp>
      <p:sp>
        <p:nvSpPr>
          <p:cNvPr id="4" name="Slide Number Placeholder 3"/>
          <p:cNvSpPr>
            <a:spLocks noGrp="1"/>
          </p:cNvSpPr>
          <p:nvPr>
            <p:ph type="sldNum" sz="quarter" idx="5"/>
          </p:nvPr>
        </p:nvSpPr>
        <p:spPr/>
        <p:txBody>
          <a:bodyPr/>
          <a:lstStyle/>
          <a:p>
            <a:fld id="{0860A190-11A1-4F26-806E-B1CB43C55F77}" type="slidenum">
              <a:rPr lang="en-US" smtClean="0"/>
              <a:t>11</a:t>
            </a:fld>
            <a:endParaRPr lang="en-US"/>
          </a:p>
        </p:txBody>
      </p:sp>
    </p:spTree>
    <p:extLst>
      <p:ext uri="{BB962C8B-B14F-4D97-AF65-F5344CB8AC3E}">
        <p14:creationId xmlns:p14="http://schemas.microsoft.com/office/powerpoint/2010/main" val="31387888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15F8-D84F-311F-AAAA-43C065F777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44DFE7-9A72-A79A-1679-8400DA609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149FEE-B09E-4DC8-BCCF-653096400FCE}"/>
              </a:ext>
            </a:extLst>
          </p:cNvPr>
          <p:cNvSpPr>
            <a:spLocks noGrp="1"/>
          </p:cNvSpPr>
          <p:nvPr>
            <p:ph type="dt" sz="half" idx="10"/>
          </p:nvPr>
        </p:nvSpPr>
        <p:spPr/>
        <p:txBody>
          <a:bodyPr/>
          <a:lstStyle/>
          <a:p>
            <a:fld id="{474A2579-4CFE-45EE-ABF2-6B2416DAB255}" type="datetimeFigureOut">
              <a:rPr lang="en-US" smtClean="0"/>
              <a:t>9/19/2023</a:t>
            </a:fld>
            <a:endParaRPr lang="en-US"/>
          </a:p>
        </p:txBody>
      </p:sp>
      <p:sp>
        <p:nvSpPr>
          <p:cNvPr id="5" name="Footer Placeholder 4">
            <a:extLst>
              <a:ext uri="{FF2B5EF4-FFF2-40B4-BE49-F238E27FC236}">
                <a16:creationId xmlns:a16="http://schemas.microsoft.com/office/drawing/2014/main" id="{D138C059-CFE7-5187-B99F-CB8D085FE4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AE1E3-D8B6-05E8-AEDE-3206FF9DE28A}"/>
              </a:ext>
            </a:extLst>
          </p:cNvPr>
          <p:cNvSpPr>
            <a:spLocks noGrp="1"/>
          </p:cNvSpPr>
          <p:nvPr>
            <p:ph type="sldNum" sz="quarter" idx="12"/>
          </p:nvPr>
        </p:nvSpPr>
        <p:spPr/>
        <p:txBody>
          <a:bodyPr/>
          <a:lstStyle/>
          <a:p>
            <a:fld id="{9BBCCEC1-F0BE-40A2-8D0A-143C39AE7866}" type="slidenum">
              <a:rPr lang="en-US" smtClean="0"/>
              <a:t>‹#›</a:t>
            </a:fld>
            <a:endParaRPr lang="en-US"/>
          </a:p>
        </p:txBody>
      </p:sp>
    </p:spTree>
    <p:extLst>
      <p:ext uri="{BB962C8B-B14F-4D97-AF65-F5344CB8AC3E}">
        <p14:creationId xmlns:p14="http://schemas.microsoft.com/office/powerpoint/2010/main" val="962931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49998-8461-C3BD-AFAE-248B669E6A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CADC80-F98F-6710-A633-662F5A71E2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43149-28B8-8879-F063-96B1F81C6674}"/>
              </a:ext>
            </a:extLst>
          </p:cNvPr>
          <p:cNvSpPr>
            <a:spLocks noGrp="1"/>
          </p:cNvSpPr>
          <p:nvPr>
            <p:ph type="dt" sz="half" idx="10"/>
          </p:nvPr>
        </p:nvSpPr>
        <p:spPr/>
        <p:txBody>
          <a:bodyPr/>
          <a:lstStyle/>
          <a:p>
            <a:fld id="{474A2579-4CFE-45EE-ABF2-6B2416DAB255}" type="datetimeFigureOut">
              <a:rPr lang="en-US" smtClean="0"/>
              <a:t>9/19/2023</a:t>
            </a:fld>
            <a:endParaRPr lang="en-US"/>
          </a:p>
        </p:txBody>
      </p:sp>
      <p:sp>
        <p:nvSpPr>
          <p:cNvPr id="5" name="Footer Placeholder 4">
            <a:extLst>
              <a:ext uri="{FF2B5EF4-FFF2-40B4-BE49-F238E27FC236}">
                <a16:creationId xmlns:a16="http://schemas.microsoft.com/office/drawing/2014/main" id="{C8076CAC-E114-4E19-3349-37024EB98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B7C0E6-EFAC-02B3-5D23-5DA4CA2A56CC}"/>
              </a:ext>
            </a:extLst>
          </p:cNvPr>
          <p:cNvSpPr>
            <a:spLocks noGrp="1"/>
          </p:cNvSpPr>
          <p:nvPr>
            <p:ph type="sldNum" sz="quarter" idx="12"/>
          </p:nvPr>
        </p:nvSpPr>
        <p:spPr/>
        <p:txBody>
          <a:bodyPr/>
          <a:lstStyle/>
          <a:p>
            <a:fld id="{9BBCCEC1-F0BE-40A2-8D0A-143C39AE7866}" type="slidenum">
              <a:rPr lang="en-US" smtClean="0"/>
              <a:t>‹#›</a:t>
            </a:fld>
            <a:endParaRPr lang="en-US"/>
          </a:p>
        </p:txBody>
      </p:sp>
    </p:spTree>
    <p:extLst>
      <p:ext uri="{BB962C8B-B14F-4D97-AF65-F5344CB8AC3E}">
        <p14:creationId xmlns:p14="http://schemas.microsoft.com/office/powerpoint/2010/main" val="1934687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F44523-7ADC-12EA-C914-5EFAFD06BA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3D022E-36C6-C6B9-1F1C-D09D71ACC3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4F34A-CCD3-812A-D9C7-EDBA3E0F8BA6}"/>
              </a:ext>
            </a:extLst>
          </p:cNvPr>
          <p:cNvSpPr>
            <a:spLocks noGrp="1"/>
          </p:cNvSpPr>
          <p:nvPr>
            <p:ph type="dt" sz="half" idx="10"/>
          </p:nvPr>
        </p:nvSpPr>
        <p:spPr/>
        <p:txBody>
          <a:bodyPr/>
          <a:lstStyle/>
          <a:p>
            <a:fld id="{474A2579-4CFE-45EE-ABF2-6B2416DAB255}" type="datetimeFigureOut">
              <a:rPr lang="en-US" smtClean="0"/>
              <a:t>9/19/2023</a:t>
            </a:fld>
            <a:endParaRPr lang="en-US"/>
          </a:p>
        </p:txBody>
      </p:sp>
      <p:sp>
        <p:nvSpPr>
          <p:cNvPr id="5" name="Footer Placeholder 4">
            <a:extLst>
              <a:ext uri="{FF2B5EF4-FFF2-40B4-BE49-F238E27FC236}">
                <a16:creationId xmlns:a16="http://schemas.microsoft.com/office/drawing/2014/main" id="{7D64FCE0-5F8F-64CF-5838-CDC9897E2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5053B-A41E-460F-24A0-5F59E923C168}"/>
              </a:ext>
            </a:extLst>
          </p:cNvPr>
          <p:cNvSpPr>
            <a:spLocks noGrp="1"/>
          </p:cNvSpPr>
          <p:nvPr>
            <p:ph type="sldNum" sz="quarter" idx="12"/>
          </p:nvPr>
        </p:nvSpPr>
        <p:spPr/>
        <p:txBody>
          <a:bodyPr/>
          <a:lstStyle/>
          <a:p>
            <a:fld id="{9BBCCEC1-F0BE-40A2-8D0A-143C39AE7866}" type="slidenum">
              <a:rPr lang="en-US" smtClean="0"/>
              <a:t>‹#›</a:t>
            </a:fld>
            <a:endParaRPr lang="en-US"/>
          </a:p>
        </p:txBody>
      </p:sp>
    </p:spTree>
    <p:extLst>
      <p:ext uri="{BB962C8B-B14F-4D97-AF65-F5344CB8AC3E}">
        <p14:creationId xmlns:p14="http://schemas.microsoft.com/office/powerpoint/2010/main" val="3207518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Text Only">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C1264106-14CA-487D-BA3B-9750B27EFD61}"/>
              </a:ext>
            </a:extLst>
          </p:cNvPr>
          <p:cNvSpPr>
            <a:spLocks noGrp="1"/>
          </p:cNvSpPr>
          <p:nvPr>
            <p:ph type="body" sz="quarter" idx="20" hasCustomPrompt="1"/>
          </p:nvPr>
        </p:nvSpPr>
        <p:spPr>
          <a:xfrm>
            <a:off x="609602" y="1505329"/>
            <a:ext cx="11026586" cy="364554"/>
          </a:xfrm>
          <a:prstGeom prst="rect">
            <a:avLst/>
          </a:prstGeom>
        </p:spPr>
        <p:txBody>
          <a:bodyPr lIns="0" tIns="0" rIns="0" bIns="0"/>
          <a:lstStyle>
            <a:lvl1pPr marL="0" indent="0">
              <a:buNone/>
              <a:defRPr sz="2000">
                <a:solidFill>
                  <a:schemeClr val="accent2"/>
                </a:solidFill>
                <a:latin typeface="+mj-lt"/>
              </a:defRPr>
            </a:lvl1pPr>
          </a:lstStyle>
          <a:p>
            <a:pPr lvl="0"/>
            <a:r>
              <a:rPr lang="en-US"/>
              <a:t>Edit Slide Subhead</a:t>
            </a:r>
          </a:p>
        </p:txBody>
      </p:sp>
      <p:sp>
        <p:nvSpPr>
          <p:cNvPr id="17" name="Text Placeholder 2">
            <a:extLst>
              <a:ext uri="{FF2B5EF4-FFF2-40B4-BE49-F238E27FC236}">
                <a16:creationId xmlns:a16="http://schemas.microsoft.com/office/drawing/2014/main" id="{DAEE896D-5B60-4D4B-A56D-6728C6EA9F73}"/>
              </a:ext>
            </a:extLst>
          </p:cNvPr>
          <p:cNvSpPr>
            <a:spLocks noGrp="1"/>
          </p:cNvSpPr>
          <p:nvPr>
            <p:ph type="body" idx="1"/>
          </p:nvPr>
        </p:nvSpPr>
        <p:spPr>
          <a:xfrm>
            <a:off x="609601" y="1946097"/>
            <a:ext cx="11026586" cy="4186798"/>
          </a:xfrm>
          <a:prstGeom prst="rect">
            <a:avLst/>
          </a:prstGeom>
        </p:spPr>
        <p:txBody>
          <a:bodyPr vert="horz" lIns="0" tIns="0" rIns="0" bIns="0" rtlCol="0">
            <a:normAutofit/>
          </a:bodyPr>
          <a:lstStyle>
            <a:lvl1pPr>
              <a:buClr>
                <a:schemeClr val="accent2"/>
              </a:buClr>
              <a:defRPr sz="2000">
                <a:solidFill>
                  <a:schemeClr val="tx1">
                    <a:lumMod val="65000"/>
                    <a:lumOff val="35000"/>
                  </a:schemeClr>
                </a:solidFill>
              </a:defRPr>
            </a:lvl1pPr>
            <a:lvl2pPr>
              <a:buClr>
                <a:schemeClr val="accent2"/>
              </a:buClr>
              <a:defRPr sz="2000">
                <a:solidFill>
                  <a:schemeClr val="tx1">
                    <a:lumMod val="65000"/>
                    <a:lumOff val="35000"/>
                  </a:schemeClr>
                </a:solidFill>
              </a:defRPr>
            </a:lvl2pPr>
            <a:lvl3pPr>
              <a:buClr>
                <a:schemeClr val="accent2"/>
              </a:buClr>
              <a:defRPr sz="2000">
                <a:solidFill>
                  <a:schemeClr val="tx1">
                    <a:lumMod val="65000"/>
                    <a:lumOff val="35000"/>
                  </a:schemeClr>
                </a:solidFill>
              </a:defRPr>
            </a:lvl3pPr>
            <a:lvl4pPr>
              <a:buClr>
                <a:schemeClr val="accent2"/>
              </a:buClr>
              <a:defRPr sz="2000">
                <a:solidFill>
                  <a:schemeClr val="tx1">
                    <a:lumMod val="65000"/>
                    <a:lumOff val="35000"/>
                  </a:schemeClr>
                </a:solidFill>
              </a:defRPr>
            </a:lvl4pPr>
            <a:lvl5pPr>
              <a:buClr>
                <a:schemeClr val="accent2"/>
              </a:buClr>
              <a:defRPr sz="20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AA1E3617-CF20-C79A-74BA-F2F06C07A124}"/>
              </a:ext>
            </a:extLst>
          </p:cNvPr>
          <p:cNvSpPr>
            <a:spLocks noGrp="1"/>
          </p:cNvSpPr>
          <p:nvPr>
            <p:ph type="dt" sz="half" idx="22"/>
          </p:nvPr>
        </p:nvSpPr>
        <p:spPr/>
        <p:txBody>
          <a:bodyPr/>
          <a:lstStyle/>
          <a:p>
            <a:fld id="{039AA176-BF1E-3D49-8E8C-4AF153D2AA09}" type="datetime1">
              <a:rPr lang="en-US" smtClean="0"/>
              <a:t>9/19/2023</a:t>
            </a:fld>
            <a:endParaRPr lang="en-US"/>
          </a:p>
        </p:txBody>
      </p:sp>
      <p:sp>
        <p:nvSpPr>
          <p:cNvPr id="3" name="Footer Placeholder 2">
            <a:extLst>
              <a:ext uri="{FF2B5EF4-FFF2-40B4-BE49-F238E27FC236}">
                <a16:creationId xmlns:a16="http://schemas.microsoft.com/office/drawing/2014/main" id="{4E87492F-FF8E-4C81-108A-5AA8A8E3529D}"/>
              </a:ext>
            </a:extLst>
          </p:cNvPr>
          <p:cNvSpPr>
            <a:spLocks noGrp="1"/>
          </p:cNvSpPr>
          <p:nvPr>
            <p:ph type="ftr" sz="quarter" idx="23"/>
          </p:nvPr>
        </p:nvSpPr>
        <p:spPr/>
        <p:txBody>
          <a:bodyPr/>
          <a:lstStyle/>
          <a:p>
            <a:r>
              <a:rPr lang="en-US">
                <a:latin typeface="Brown"/>
                <a:ea typeface="Calibri" panose="020F0502020204030204" pitchFamily="34" charset="0"/>
              </a:rPr>
              <a:t>PROPRIETARY AND CONFIDENTIAL | DO NOT DISTRIBUTE WITHOUT AUTHORIZATION</a:t>
            </a:r>
          </a:p>
        </p:txBody>
      </p:sp>
      <p:sp>
        <p:nvSpPr>
          <p:cNvPr id="4" name="Slide Number Placeholder 3">
            <a:extLst>
              <a:ext uri="{FF2B5EF4-FFF2-40B4-BE49-F238E27FC236}">
                <a16:creationId xmlns:a16="http://schemas.microsoft.com/office/drawing/2014/main" id="{00A375B3-8DD5-0444-0ADB-F01B22EC3FF4}"/>
              </a:ext>
            </a:extLst>
          </p:cNvPr>
          <p:cNvSpPr>
            <a:spLocks noGrp="1"/>
          </p:cNvSpPr>
          <p:nvPr>
            <p:ph type="sldNum" sz="quarter" idx="24"/>
          </p:nvPr>
        </p:nvSpPr>
        <p:spPr/>
        <p:txBody>
          <a:bodyPr/>
          <a:lstStyle/>
          <a:p>
            <a:fld id="{1F8D6BA2-D5F1-EC47-8355-C95E7E60D81B}" type="slidenum">
              <a:rPr lang="en-US" smtClean="0"/>
              <a:pPr/>
              <a:t>‹#›</a:t>
            </a:fld>
            <a:endParaRPr lang="en-US"/>
          </a:p>
        </p:txBody>
      </p:sp>
      <p:sp>
        <p:nvSpPr>
          <p:cNvPr id="5" name="Title 4">
            <a:extLst>
              <a:ext uri="{FF2B5EF4-FFF2-40B4-BE49-F238E27FC236}">
                <a16:creationId xmlns:a16="http://schemas.microsoft.com/office/drawing/2014/main" id="{16A30AA9-3E33-AA93-0D02-43C164D717C9}"/>
              </a:ext>
            </a:extLst>
          </p:cNvPr>
          <p:cNvSpPr>
            <a:spLocks noGrp="1"/>
          </p:cNvSpPr>
          <p:nvPr>
            <p:ph type="title" hasCustomPrompt="1"/>
          </p:nvPr>
        </p:nvSpPr>
        <p:spPr>
          <a:xfrm>
            <a:off x="609601" y="347412"/>
            <a:ext cx="11026587" cy="1040635"/>
          </a:xfrm>
        </p:spPr>
        <p:txBody>
          <a:bodyPr/>
          <a:lstStyle/>
          <a:p>
            <a:r>
              <a:rPr lang="en-US"/>
              <a:t>Edit Slide Title</a:t>
            </a:r>
          </a:p>
        </p:txBody>
      </p:sp>
    </p:spTree>
    <p:extLst>
      <p:ext uri="{BB962C8B-B14F-4D97-AF65-F5344CB8AC3E}">
        <p14:creationId xmlns:p14="http://schemas.microsoft.com/office/powerpoint/2010/main" val="732075635"/>
      </p:ext>
    </p:extLst>
  </p:cSld>
  <p:clrMapOvr>
    <a:masterClrMapping/>
  </p:clrMapOvr>
  <p:extLst>
    <p:ext uri="{DCECCB84-F9BA-43D5-87BE-67443E8EF086}">
      <p15:sldGuideLst xmlns:p15="http://schemas.microsoft.com/office/powerpoint/2012/main">
        <p15:guide id="1" pos="3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576EC-0C40-8EA4-8177-69BB7E5FEF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0B17A1-6E37-B19D-E248-79926FC2E7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BA82D9-7DC3-34F0-E3E4-724BAA61D044}"/>
              </a:ext>
            </a:extLst>
          </p:cNvPr>
          <p:cNvSpPr>
            <a:spLocks noGrp="1"/>
          </p:cNvSpPr>
          <p:nvPr>
            <p:ph type="dt" sz="half" idx="10"/>
          </p:nvPr>
        </p:nvSpPr>
        <p:spPr/>
        <p:txBody>
          <a:bodyPr/>
          <a:lstStyle/>
          <a:p>
            <a:fld id="{474A2579-4CFE-45EE-ABF2-6B2416DAB255}" type="datetimeFigureOut">
              <a:rPr lang="en-US" smtClean="0"/>
              <a:t>9/19/2023</a:t>
            </a:fld>
            <a:endParaRPr lang="en-US"/>
          </a:p>
        </p:txBody>
      </p:sp>
      <p:sp>
        <p:nvSpPr>
          <p:cNvPr id="5" name="Footer Placeholder 4">
            <a:extLst>
              <a:ext uri="{FF2B5EF4-FFF2-40B4-BE49-F238E27FC236}">
                <a16:creationId xmlns:a16="http://schemas.microsoft.com/office/drawing/2014/main" id="{3972F9A8-215C-0C55-383F-6CD5701B6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7883C-C1AD-3B35-D7BD-056C0DC23955}"/>
              </a:ext>
            </a:extLst>
          </p:cNvPr>
          <p:cNvSpPr>
            <a:spLocks noGrp="1"/>
          </p:cNvSpPr>
          <p:nvPr>
            <p:ph type="sldNum" sz="quarter" idx="12"/>
          </p:nvPr>
        </p:nvSpPr>
        <p:spPr/>
        <p:txBody>
          <a:bodyPr/>
          <a:lstStyle/>
          <a:p>
            <a:fld id="{9BBCCEC1-F0BE-40A2-8D0A-143C39AE7866}" type="slidenum">
              <a:rPr lang="en-US" smtClean="0"/>
              <a:t>‹#›</a:t>
            </a:fld>
            <a:endParaRPr lang="en-US"/>
          </a:p>
        </p:txBody>
      </p:sp>
    </p:spTree>
    <p:extLst>
      <p:ext uri="{BB962C8B-B14F-4D97-AF65-F5344CB8AC3E}">
        <p14:creationId xmlns:p14="http://schemas.microsoft.com/office/powerpoint/2010/main" val="4209813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76815-B8CE-A050-7493-D311484572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190CB2-0F0B-D4A0-F51A-BAB98B07A3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013364-3600-956B-BB89-2792375F4C7D}"/>
              </a:ext>
            </a:extLst>
          </p:cNvPr>
          <p:cNvSpPr>
            <a:spLocks noGrp="1"/>
          </p:cNvSpPr>
          <p:nvPr>
            <p:ph type="dt" sz="half" idx="10"/>
          </p:nvPr>
        </p:nvSpPr>
        <p:spPr/>
        <p:txBody>
          <a:bodyPr/>
          <a:lstStyle/>
          <a:p>
            <a:fld id="{474A2579-4CFE-45EE-ABF2-6B2416DAB255}" type="datetimeFigureOut">
              <a:rPr lang="en-US" smtClean="0"/>
              <a:t>9/19/2023</a:t>
            </a:fld>
            <a:endParaRPr lang="en-US"/>
          </a:p>
        </p:txBody>
      </p:sp>
      <p:sp>
        <p:nvSpPr>
          <p:cNvPr id="5" name="Footer Placeholder 4">
            <a:extLst>
              <a:ext uri="{FF2B5EF4-FFF2-40B4-BE49-F238E27FC236}">
                <a16:creationId xmlns:a16="http://schemas.microsoft.com/office/drawing/2014/main" id="{C163523C-447C-4F44-9A27-892070574A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85BC1-7109-BD6F-7C51-38FDD207DFB6}"/>
              </a:ext>
            </a:extLst>
          </p:cNvPr>
          <p:cNvSpPr>
            <a:spLocks noGrp="1"/>
          </p:cNvSpPr>
          <p:nvPr>
            <p:ph type="sldNum" sz="quarter" idx="12"/>
          </p:nvPr>
        </p:nvSpPr>
        <p:spPr/>
        <p:txBody>
          <a:bodyPr/>
          <a:lstStyle/>
          <a:p>
            <a:fld id="{9BBCCEC1-F0BE-40A2-8D0A-143C39AE7866}" type="slidenum">
              <a:rPr lang="en-US" smtClean="0"/>
              <a:t>‹#›</a:t>
            </a:fld>
            <a:endParaRPr lang="en-US"/>
          </a:p>
        </p:txBody>
      </p:sp>
    </p:spTree>
    <p:extLst>
      <p:ext uri="{BB962C8B-B14F-4D97-AF65-F5344CB8AC3E}">
        <p14:creationId xmlns:p14="http://schemas.microsoft.com/office/powerpoint/2010/main" val="3974359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DFC8A-7109-501F-2D5D-0297C77E2C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9EC84C-FEED-DE51-4526-928832B1E9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4A1A1-78E2-2314-D9D8-3A46FCE919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C16DFF-420F-8874-76B1-2DDE6C63007E}"/>
              </a:ext>
            </a:extLst>
          </p:cNvPr>
          <p:cNvSpPr>
            <a:spLocks noGrp="1"/>
          </p:cNvSpPr>
          <p:nvPr>
            <p:ph type="dt" sz="half" idx="10"/>
          </p:nvPr>
        </p:nvSpPr>
        <p:spPr/>
        <p:txBody>
          <a:bodyPr/>
          <a:lstStyle/>
          <a:p>
            <a:fld id="{474A2579-4CFE-45EE-ABF2-6B2416DAB255}" type="datetimeFigureOut">
              <a:rPr lang="en-US" smtClean="0"/>
              <a:t>9/19/2023</a:t>
            </a:fld>
            <a:endParaRPr lang="en-US"/>
          </a:p>
        </p:txBody>
      </p:sp>
      <p:sp>
        <p:nvSpPr>
          <p:cNvPr id="6" name="Footer Placeholder 5">
            <a:extLst>
              <a:ext uri="{FF2B5EF4-FFF2-40B4-BE49-F238E27FC236}">
                <a16:creationId xmlns:a16="http://schemas.microsoft.com/office/drawing/2014/main" id="{8DF4AD70-E849-6DF8-43A9-022716EDA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E84953-A0B0-69EB-9FFD-78485547A47F}"/>
              </a:ext>
            </a:extLst>
          </p:cNvPr>
          <p:cNvSpPr>
            <a:spLocks noGrp="1"/>
          </p:cNvSpPr>
          <p:nvPr>
            <p:ph type="sldNum" sz="quarter" idx="12"/>
          </p:nvPr>
        </p:nvSpPr>
        <p:spPr/>
        <p:txBody>
          <a:bodyPr/>
          <a:lstStyle/>
          <a:p>
            <a:fld id="{9BBCCEC1-F0BE-40A2-8D0A-143C39AE7866}" type="slidenum">
              <a:rPr lang="en-US" smtClean="0"/>
              <a:t>‹#›</a:t>
            </a:fld>
            <a:endParaRPr lang="en-US"/>
          </a:p>
        </p:txBody>
      </p:sp>
    </p:spTree>
    <p:extLst>
      <p:ext uri="{BB962C8B-B14F-4D97-AF65-F5344CB8AC3E}">
        <p14:creationId xmlns:p14="http://schemas.microsoft.com/office/powerpoint/2010/main" val="3382900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472ED-5129-1065-2AC0-39DFC076F1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3EACE3-289A-2466-1F1F-BF5C008DDC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B2BDEF-BB54-4D2C-F867-8075746BAB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178EE9-775E-6693-CD05-C7F15A5003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5E43D0-ABC4-A208-7A71-A7A37D1678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78591A-256F-51A3-4542-5CA87DFEC175}"/>
              </a:ext>
            </a:extLst>
          </p:cNvPr>
          <p:cNvSpPr>
            <a:spLocks noGrp="1"/>
          </p:cNvSpPr>
          <p:nvPr>
            <p:ph type="dt" sz="half" idx="10"/>
          </p:nvPr>
        </p:nvSpPr>
        <p:spPr/>
        <p:txBody>
          <a:bodyPr/>
          <a:lstStyle/>
          <a:p>
            <a:fld id="{474A2579-4CFE-45EE-ABF2-6B2416DAB255}" type="datetimeFigureOut">
              <a:rPr lang="en-US" smtClean="0"/>
              <a:t>9/19/2023</a:t>
            </a:fld>
            <a:endParaRPr lang="en-US"/>
          </a:p>
        </p:txBody>
      </p:sp>
      <p:sp>
        <p:nvSpPr>
          <p:cNvPr id="8" name="Footer Placeholder 7">
            <a:extLst>
              <a:ext uri="{FF2B5EF4-FFF2-40B4-BE49-F238E27FC236}">
                <a16:creationId xmlns:a16="http://schemas.microsoft.com/office/drawing/2014/main" id="{C1F1D00D-E245-7D78-504E-FAB1CAE9AD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46EF17-AC77-10C7-76CD-1B1A112F00E6}"/>
              </a:ext>
            </a:extLst>
          </p:cNvPr>
          <p:cNvSpPr>
            <a:spLocks noGrp="1"/>
          </p:cNvSpPr>
          <p:nvPr>
            <p:ph type="sldNum" sz="quarter" idx="12"/>
          </p:nvPr>
        </p:nvSpPr>
        <p:spPr/>
        <p:txBody>
          <a:bodyPr/>
          <a:lstStyle/>
          <a:p>
            <a:fld id="{9BBCCEC1-F0BE-40A2-8D0A-143C39AE7866}" type="slidenum">
              <a:rPr lang="en-US" smtClean="0"/>
              <a:t>‹#›</a:t>
            </a:fld>
            <a:endParaRPr lang="en-US"/>
          </a:p>
        </p:txBody>
      </p:sp>
    </p:spTree>
    <p:extLst>
      <p:ext uri="{BB962C8B-B14F-4D97-AF65-F5344CB8AC3E}">
        <p14:creationId xmlns:p14="http://schemas.microsoft.com/office/powerpoint/2010/main" val="1343272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90B7-CDBC-EBAE-5C8D-CC3CE5B258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63E80F-533A-9259-B95D-30E65F23BBF3}"/>
              </a:ext>
            </a:extLst>
          </p:cNvPr>
          <p:cNvSpPr>
            <a:spLocks noGrp="1"/>
          </p:cNvSpPr>
          <p:nvPr>
            <p:ph type="dt" sz="half" idx="10"/>
          </p:nvPr>
        </p:nvSpPr>
        <p:spPr/>
        <p:txBody>
          <a:bodyPr/>
          <a:lstStyle/>
          <a:p>
            <a:fld id="{474A2579-4CFE-45EE-ABF2-6B2416DAB255}" type="datetimeFigureOut">
              <a:rPr lang="en-US" smtClean="0"/>
              <a:t>9/19/2023</a:t>
            </a:fld>
            <a:endParaRPr lang="en-US"/>
          </a:p>
        </p:txBody>
      </p:sp>
      <p:sp>
        <p:nvSpPr>
          <p:cNvPr id="4" name="Footer Placeholder 3">
            <a:extLst>
              <a:ext uri="{FF2B5EF4-FFF2-40B4-BE49-F238E27FC236}">
                <a16:creationId xmlns:a16="http://schemas.microsoft.com/office/drawing/2014/main" id="{B6D5B434-B931-4AF6-E522-4576685727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668DD0-4536-2155-397A-23342B74E1EC}"/>
              </a:ext>
            </a:extLst>
          </p:cNvPr>
          <p:cNvSpPr>
            <a:spLocks noGrp="1"/>
          </p:cNvSpPr>
          <p:nvPr>
            <p:ph type="sldNum" sz="quarter" idx="12"/>
          </p:nvPr>
        </p:nvSpPr>
        <p:spPr/>
        <p:txBody>
          <a:bodyPr/>
          <a:lstStyle/>
          <a:p>
            <a:fld id="{9BBCCEC1-F0BE-40A2-8D0A-143C39AE7866}" type="slidenum">
              <a:rPr lang="en-US" smtClean="0"/>
              <a:t>‹#›</a:t>
            </a:fld>
            <a:endParaRPr lang="en-US"/>
          </a:p>
        </p:txBody>
      </p:sp>
    </p:spTree>
    <p:extLst>
      <p:ext uri="{BB962C8B-B14F-4D97-AF65-F5344CB8AC3E}">
        <p14:creationId xmlns:p14="http://schemas.microsoft.com/office/powerpoint/2010/main" val="4069488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797587-648F-7148-9EC4-990CEF531615}"/>
              </a:ext>
            </a:extLst>
          </p:cNvPr>
          <p:cNvSpPr>
            <a:spLocks noGrp="1"/>
          </p:cNvSpPr>
          <p:nvPr>
            <p:ph type="dt" sz="half" idx="10"/>
          </p:nvPr>
        </p:nvSpPr>
        <p:spPr/>
        <p:txBody>
          <a:bodyPr/>
          <a:lstStyle/>
          <a:p>
            <a:fld id="{474A2579-4CFE-45EE-ABF2-6B2416DAB255}" type="datetimeFigureOut">
              <a:rPr lang="en-US" smtClean="0"/>
              <a:t>9/19/2023</a:t>
            </a:fld>
            <a:endParaRPr lang="en-US"/>
          </a:p>
        </p:txBody>
      </p:sp>
      <p:sp>
        <p:nvSpPr>
          <p:cNvPr id="3" name="Footer Placeholder 2">
            <a:extLst>
              <a:ext uri="{FF2B5EF4-FFF2-40B4-BE49-F238E27FC236}">
                <a16:creationId xmlns:a16="http://schemas.microsoft.com/office/drawing/2014/main" id="{A802F4C2-D3F6-2A99-67F0-19DCBD607F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01F9F3-8946-8598-9478-9B6F8B612D8C}"/>
              </a:ext>
            </a:extLst>
          </p:cNvPr>
          <p:cNvSpPr>
            <a:spLocks noGrp="1"/>
          </p:cNvSpPr>
          <p:nvPr>
            <p:ph type="sldNum" sz="quarter" idx="12"/>
          </p:nvPr>
        </p:nvSpPr>
        <p:spPr/>
        <p:txBody>
          <a:bodyPr/>
          <a:lstStyle/>
          <a:p>
            <a:fld id="{9BBCCEC1-F0BE-40A2-8D0A-143C39AE7866}" type="slidenum">
              <a:rPr lang="en-US" smtClean="0"/>
              <a:t>‹#›</a:t>
            </a:fld>
            <a:endParaRPr lang="en-US"/>
          </a:p>
        </p:txBody>
      </p:sp>
    </p:spTree>
    <p:extLst>
      <p:ext uri="{BB962C8B-B14F-4D97-AF65-F5344CB8AC3E}">
        <p14:creationId xmlns:p14="http://schemas.microsoft.com/office/powerpoint/2010/main" val="178744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4723-9EEC-01F7-FCE6-E463EB6BF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59BFF-6B15-B738-6342-5A3EB0C0C9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DCDDF5-C461-365B-141C-C8A8C96D11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49DB46-EC38-4304-4A16-CA57DF50B1F9}"/>
              </a:ext>
            </a:extLst>
          </p:cNvPr>
          <p:cNvSpPr>
            <a:spLocks noGrp="1"/>
          </p:cNvSpPr>
          <p:nvPr>
            <p:ph type="dt" sz="half" idx="10"/>
          </p:nvPr>
        </p:nvSpPr>
        <p:spPr/>
        <p:txBody>
          <a:bodyPr/>
          <a:lstStyle/>
          <a:p>
            <a:fld id="{474A2579-4CFE-45EE-ABF2-6B2416DAB255}" type="datetimeFigureOut">
              <a:rPr lang="en-US" smtClean="0"/>
              <a:t>9/19/2023</a:t>
            </a:fld>
            <a:endParaRPr lang="en-US"/>
          </a:p>
        </p:txBody>
      </p:sp>
      <p:sp>
        <p:nvSpPr>
          <p:cNvPr id="6" name="Footer Placeholder 5">
            <a:extLst>
              <a:ext uri="{FF2B5EF4-FFF2-40B4-BE49-F238E27FC236}">
                <a16:creationId xmlns:a16="http://schemas.microsoft.com/office/drawing/2014/main" id="{B33F1E5E-DFF9-5D30-FB16-32F2E2D7CC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78B6F9-B08F-A1EC-085B-C5C27E8FB7ED}"/>
              </a:ext>
            </a:extLst>
          </p:cNvPr>
          <p:cNvSpPr>
            <a:spLocks noGrp="1"/>
          </p:cNvSpPr>
          <p:nvPr>
            <p:ph type="sldNum" sz="quarter" idx="12"/>
          </p:nvPr>
        </p:nvSpPr>
        <p:spPr/>
        <p:txBody>
          <a:bodyPr/>
          <a:lstStyle/>
          <a:p>
            <a:fld id="{9BBCCEC1-F0BE-40A2-8D0A-143C39AE7866}" type="slidenum">
              <a:rPr lang="en-US" smtClean="0"/>
              <a:t>‹#›</a:t>
            </a:fld>
            <a:endParaRPr lang="en-US"/>
          </a:p>
        </p:txBody>
      </p:sp>
    </p:spTree>
    <p:extLst>
      <p:ext uri="{BB962C8B-B14F-4D97-AF65-F5344CB8AC3E}">
        <p14:creationId xmlns:p14="http://schemas.microsoft.com/office/powerpoint/2010/main" val="3684204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E71D9-61A8-2182-FEEB-7A8BC8AB3A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A54670-9B4D-4E69-3D0C-41CE896740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CF752B-FFD8-C968-8927-D28044D2C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66F75E-1D0E-3F7A-75C3-CC6D0BCAC636}"/>
              </a:ext>
            </a:extLst>
          </p:cNvPr>
          <p:cNvSpPr>
            <a:spLocks noGrp="1"/>
          </p:cNvSpPr>
          <p:nvPr>
            <p:ph type="dt" sz="half" idx="10"/>
          </p:nvPr>
        </p:nvSpPr>
        <p:spPr/>
        <p:txBody>
          <a:bodyPr/>
          <a:lstStyle/>
          <a:p>
            <a:fld id="{474A2579-4CFE-45EE-ABF2-6B2416DAB255}" type="datetimeFigureOut">
              <a:rPr lang="en-US" smtClean="0"/>
              <a:t>9/19/2023</a:t>
            </a:fld>
            <a:endParaRPr lang="en-US"/>
          </a:p>
        </p:txBody>
      </p:sp>
      <p:sp>
        <p:nvSpPr>
          <p:cNvPr id="6" name="Footer Placeholder 5">
            <a:extLst>
              <a:ext uri="{FF2B5EF4-FFF2-40B4-BE49-F238E27FC236}">
                <a16:creationId xmlns:a16="http://schemas.microsoft.com/office/drawing/2014/main" id="{CA34A165-2A7E-4DFF-4926-F65B8925DD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B8B03F-D2C1-E36C-E096-C272DDA4A5DE}"/>
              </a:ext>
            </a:extLst>
          </p:cNvPr>
          <p:cNvSpPr>
            <a:spLocks noGrp="1"/>
          </p:cNvSpPr>
          <p:nvPr>
            <p:ph type="sldNum" sz="quarter" idx="12"/>
          </p:nvPr>
        </p:nvSpPr>
        <p:spPr/>
        <p:txBody>
          <a:bodyPr/>
          <a:lstStyle/>
          <a:p>
            <a:fld id="{9BBCCEC1-F0BE-40A2-8D0A-143C39AE7866}" type="slidenum">
              <a:rPr lang="en-US" smtClean="0"/>
              <a:t>‹#›</a:t>
            </a:fld>
            <a:endParaRPr lang="en-US"/>
          </a:p>
        </p:txBody>
      </p:sp>
    </p:spTree>
    <p:extLst>
      <p:ext uri="{BB962C8B-B14F-4D97-AF65-F5344CB8AC3E}">
        <p14:creationId xmlns:p14="http://schemas.microsoft.com/office/powerpoint/2010/main" val="2978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1FB2F5-3437-3910-3979-E42DFB00E8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21F309-B826-D8C7-608A-22028272E6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49D9E9-FFB6-9BCE-FA4F-DAF77B992F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A2579-4CFE-45EE-ABF2-6B2416DAB255}" type="datetimeFigureOut">
              <a:rPr lang="en-US" smtClean="0"/>
              <a:t>9/19/2023</a:t>
            </a:fld>
            <a:endParaRPr lang="en-US"/>
          </a:p>
        </p:txBody>
      </p:sp>
      <p:sp>
        <p:nvSpPr>
          <p:cNvPr id="5" name="Footer Placeholder 4">
            <a:extLst>
              <a:ext uri="{FF2B5EF4-FFF2-40B4-BE49-F238E27FC236}">
                <a16:creationId xmlns:a16="http://schemas.microsoft.com/office/drawing/2014/main" id="{C6209874-AF18-1C98-F8AD-B2C6245269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EA321B-1F1B-A650-40A2-B1442151B9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BCCEC1-F0BE-40A2-8D0A-143C39AE7866}" type="slidenum">
              <a:rPr lang="en-US" smtClean="0"/>
              <a:t>‹#›</a:t>
            </a:fld>
            <a:endParaRPr lang="en-US"/>
          </a:p>
        </p:txBody>
      </p:sp>
    </p:spTree>
    <p:extLst>
      <p:ext uri="{BB962C8B-B14F-4D97-AF65-F5344CB8AC3E}">
        <p14:creationId xmlns:p14="http://schemas.microsoft.com/office/powerpoint/2010/main" val="975256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healthit.gov/topic/interoperability/policy/trusted-exchange-framework-and-common-agreement-tefc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cdc.gov/flu/weekly/index.htm" TargetMode="Externa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hyperlink" Target="https://www.ncbi.nlm.nih.gov/pmc/articles/PMC6372467/"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arxiv.org/abs/2304.02768" TargetMode="External"/><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hyperlink" Target="https://arxiv.org/abs/2303.11032" TargetMode="External"/><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5" Type="http://schemas.openxmlformats.org/officeDocument/2006/relationships/image" Target="../media/image1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8.png"/><Relationship Id="rId7" Type="http://schemas.openxmlformats.org/officeDocument/2006/relationships/diagramColors" Target="../diagrams/colors1.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rbccm.com/en/gib/healthcare/episode/the_healthcare_data_explosion"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notesSlide" Target="../notesSlides/notesSlide4.xml"/><Relationship Id="rId16" Type="http://schemas.openxmlformats.org/officeDocument/2006/relationships/image" Target="../media/image16.svg"/><Relationship Id="rId1" Type="http://schemas.openxmlformats.org/officeDocument/2006/relationships/slideLayout" Target="../slideLayouts/slideLayout2.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ash.ohdsi.org/pubm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EF5FB3-7D1B-F023-61D6-38EDC6B5156D}"/>
              </a:ext>
            </a:extLst>
          </p:cNvPr>
          <p:cNvSpPr>
            <a:spLocks noGrp="1"/>
          </p:cNvSpPr>
          <p:nvPr>
            <p:ph type="ctrTitle"/>
          </p:nvPr>
        </p:nvSpPr>
        <p:spPr>
          <a:xfrm>
            <a:off x="5722026" y="182204"/>
            <a:ext cx="5719557" cy="3004145"/>
          </a:xfrm>
        </p:spPr>
        <p:txBody>
          <a:bodyPr>
            <a:normAutofit/>
          </a:bodyPr>
          <a:lstStyle/>
          <a:p>
            <a:r>
              <a:rPr lang="en-US" sz="5100"/>
              <a:t>Secondary research:</a:t>
            </a:r>
            <a:br>
              <a:rPr lang="en-US" sz="5100"/>
            </a:br>
            <a:r>
              <a:rPr lang="en-US" sz="5100"/>
              <a:t>Breakthroughs and Innovation </a:t>
            </a:r>
          </a:p>
        </p:txBody>
      </p:sp>
      <p:sp>
        <p:nvSpPr>
          <p:cNvPr id="3" name="Subtitle 2">
            <a:extLst>
              <a:ext uri="{FF2B5EF4-FFF2-40B4-BE49-F238E27FC236}">
                <a16:creationId xmlns:a16="http://schemas.microsoft.com/office/drawing/2014/main" id="{409D1A9B-5451-0C2D-A6E3-38CA13444100}"/>
              </a:ext>
            </a:extLst>
          </p:cNvPr>
          <p:cNvSpPr>
            <a:spLocks noGrp="1"/>
          </p:cNvSpPr>
          <p:nvPr>
            <p:ph type="subTitle" idx="1"/>
          </p:nvPr>
        </p:nvSpPr>
        <p:spPr>
          <a:xfrm>
            <a:off x="4746341" y="3491623"/>
            <a:ext cx="7577899" cy="2189214"/>
          </a:xfrm>
        </p:spPr>
        <p:txBody>
          <a:bodyPr>
            <a:normAutofit/>
          </a:bodyPr>
          <a:lstStyle/>
          <a:p>
            <a:r>
              <a:rPr lang="en-US" sz="2000" dirty="0"/>
              <a:t>(an informaticist’s perspective)</a:t>
            </a:r>
            <a:br>
              <a:rPr lang="en-US" sz="2000" dirty="0"/>
            </a:br>
            <a:br>
              <a:rPr lang="en-US" sz="2000" dirty="0"/>
            </a:br>
            <a:r>
              <a:rPr lang="en-US" sz="2000" dirty="0"/>
              <a:t>Yasir Tarabichi MD, MSCR</a:t>
            </a:r>
            <a:br>
              <a:rPr lang="en-US" sz="2000" dirty="0"/>
            </a:br>
            <a:endParaRPr lang="en-US" sz="2000" dirty="0"/>
          </a:p>
          <a:p>
            <a:r>
              <a:rPr lang="en-US" sz="2000" dirty="0"/>
              <a:t>Chief Medical Information Officer, Ovatient</a:t>
            </a:r>
            <a:br>
              <a:rPr lang="en-US" sz="2000" dirty="0"/>
            </a:br>
            <a:r>
              <a:rPr lang="en-US" sz="2000" dirty="0"/>
              <a:t>Director of Clinical Research Informatics @ MetroHealth</a:t>
            </a:r>
            <a:br>
              <a:rPr lang="en-US" sz="2000" dirty="0"/>
            </a:br>
            <a:r>
              <a:rPr lang="en-US" sz="2000" dirty="0"/>
              <a:t>Associate Professor of Medicine @ Case Western Reserve University</a:t>
            </a:r>
          </a:p>
          <a:p>
            <a:endParaRPr lang="en-US" sz="2000" dirty="0"/>
          </a:p>
          <a:p>
            <a:endParaRPr lang="en-US" sz="2000" dirty="0"/>
          </a:p>
        </p:txBody>
      </p:sp>
      <p:sp>
        <p:nvSpPr>
          <p:cNvPr id="14" name="Freeform: Shape 13">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8F0AE997-D338-7189-979F-B0485DF0D9D5}"/>
              </a:ext>
            </a:extLst>
          </p:cNvPr>
          <p:cNvPicPr>
            <a:picLocks noChangeAspect="1"/>
          </p:cNvPicPr>
          <p:nvPr/>
        </p:nvPicPr>
        <p:blipFill rotWithShape="1">
          <a:blip r:embed="rId3"/>
          <a:srcRect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4" name="Freeform: Shape 23">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DC633055-699F-9A20-CA8E-51F73919371B}"/>
              </a:ext>
            </a:extLst>
          </p:cNvPr>
          <p:cNvSpPr txBox="1"/>
          <p:nvPr/>
        </p:nvSpPr>
        <p:spPr>
          <a:xfrm>
            <a:off x="2027583" y="5824806"/>
            <a:ext cx="2321469" cy="253916"/>
          </a:xfrm>
          <a:prstGeom prst="rect">
            <a:avLst/>
          </a:prstGeom>
          <a:noFill/>
        </p:spPr>
        <p:txBody>
          <a:bodyPr wrap="none" rtlCol="0">
            <a:spAutoFit/>
          </a:bodyPr>
          <a:lstStyle/>
          <a:p>
            <a:r>
              <a:rPr lang="en-US" sz="1050" dirty="0"/>
              <a:t>Dall-E: data analyst trying to catch data</a:t>
            </a:r>
          </a:p>
        </p:txBody>
      </p:sp>
    </p:spTree>
    <p:extLst>
      <p:ext uri="{BB962C8B-B14F-4D97-AF65-F5344CB8AC3E}">
        <p14:creationId xmlns:p14="http://schemas.microsoft.com/office/powerpoint/2010/main" val="1149724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D564E-B1FD-F89B-3FB5-2EB2A8FFB749}"/>
              </a:ext>
            </a:extLst>
          </p:cNvPr>
          <p:cNvSpPr>
            <a:spLocks noGrp="1"/>
          </p:cNvSpPr>
          <p:nvPr>
            <p:ph type="title"/>
          </p:nvPr>
        </p:nvSpPr>
        <p:spPr/>
        <p:txBody>
          <a:bodyPr/>
          <a:lstStyle/>
          <a:p>
            <a:r>
              <a:rPr lang="en-US"/>
              <a:t>Promoting standardization and interoperability through regulation</a:t>
            </a:r>
          </a:p>
        </p:txBody>
      </p:sp>
      <p:sp>
        <p:nvSpPr>
          <p:cNvPr id="3" name="Content Placeholder 2">
            <a:extLst>
              <a:ext uri="{FF2B5EF4-FFF2-40B4-BE49-F238E27FC236}">
                <a16:creationId xmlns:a16="http://schemas.microsoft.com/office/drawing/2014/main" id="{6050E0CA-C0AB-860E-151B-8600F15F1175}"/>
              </a:ext>
            </a:extLst>
          </p:cNvPr>
          <p:cNvSpPr>
            <a:spLocks noGrp="1"/>
          </p:cNvSpPr>
          <p:nvPr>
            <p:ph idx="1"/>
          </p:nvPr>
        </p:nvSpPr>
        <p:spPr>
          <a:xfrm>
            <a:off x="838200" y="1831845"/>
            <a:ext cx="10515600" cy="4351338"/>
          </a:xfrm>
        </p:spPr>
        <p:txBody>
          <a:bodyPr/>
          <a:lstStyle/>
          <a:p>
            <a:r>
              <a:rPr lang="en-US" dirty="0"/>
              <a:t>CMS’ Meaningful use -&gt; Promoting interoperability. </a:t>
            </a:r>
          </a:p>
          <a:p>
            <a:pPr lvl="1"/>
            <a:r>
              <a:rPr lang="en-US" dirty="0"/>
              <a:t>Consolidated document architecture standards (</a:t>
            </a:r>
            <a:r>
              <a:rPr lang="en-US" b="0" i="0" dirty="0">
                <a:solidFill>
                  <a:srgbClr val="4D5156"/>
                </a:solidFill>
                <a:effectLst/>
                <a:latin typeface="Google Sans"/>
              </a:rPr>
              <a:t>≠</a:t>
            </a:r>
            <a:r>
              <a:rPr lang="en-US" dirty="0"/>
              <a:t> interoperability).</a:t>
            </a:r>
            <a:br>
              <a:rPr lang="en-US" dirty="0"/>
            </a:br>
            <a:r>
              <a:rPr lang="en-US" sz="1600" dirty="0"/>
              <a:t>(</a:t>
            </a:r>
            <a:r>
              <a:rPr lang="en-US" sz="1600" dirty="0" err="1"/>
              <a:t>D’Amore</a:t>
            </a:r>
            <a:r>
              <a:rPr lang="en-US" sz="1600" dirty="0"/>
              <a:t> et al, 2014)</a:t>
            </a:r>
            <a:endParaRPr lang="en-US" dirty="0"/>
          </a:p>
          <a:p>
            <a:pPr lvl="1"/>
            <a:r>
              <a:rPr lang="en-US" dirty="0"/>
              <a:t>Encourage HIE.</a:t>
            </a:r>
            <a:endParaRPr lang="en-US" sz="1800" dirty="0"/>
          </a:p>
          <a:p>
            <a:r>
              <a:rPr lang="en-US" dirty="0"/>
              <a:t>21</a:t>
            </a:r>
            <a:r>
              <a:rPr lang="en-US" baseline="30000" dirty="0"/>
              <a:t>st</a:t>
            </a:r>
            <a:r>
              <a:rPr lang="en-US" dirty="0"/>
              <a:t> Century Cures act:</a:t>
            </a:r>
          </a:p>
          <a:p>
            <a:pPr lvl="1"/>
            <a:r>
              <a:rPr lang="en-US" dirty="0"/>
              <a:t>Prohibition of “information blocking” (</a:t>
            </a:r>
            <a:r>
              <a:rPr lang="en-US" b="0" i="0" dirty="0">
                <a:solidFill>
                  <a:srgbClr val="4D5156"/>
                </a:solidFill>
                <a:effectLst/>
                <a:latin typeface="Google Sans"/>
              </a:rPr>
              <a:t>≠</a:t>
            </a:r>
            <a:r>
              <a:rPr lang="en-US" dirty="0"/>
              <a:t> interoperability).</a:t>
            </a:r>
          </a:p>
          <a:p>
            <a:pPr lvl="1"/>
            <a:r>
              <a:rPr lang="en-US" dirty="0"/>
              <a:t>Leaning on evolving FHIR resources as the proposed standard.</a:t>
            </a:r>
          </a:p>
          <a:p>
            <a:pPr lvl="1"/>
            <a:r>
              <a:rPr lang="en-US" dirty="0"/>
              <a:t>TEFCA – universal “floor” for interoperability across a national health information exchange network (voluntary).</a:t>
            </a:r>
          </a:p>
          <a:p>
            <a:endParaRPr lang="en-US" dirty="0"/>
          </a:p>
        </p:txBody>
      </p:sp>
      <p:pic>
        <p:nvPicPr>
          <p:cNvPr id="5122" name="Picture 2" descr="TEFCA-logo">
            <a:extLst>
              <a:ext uri="{FF2B5EF4-FFF2-40B4-BE49-F238E27FC236}">
                <a16:creationId xmlns:a16="http://schemas.microsoft.com/office/drawing/2014/main" id="{5B292630-0D4D-DDF0-1C7A-43ABE1B036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474" y="5133483"/>
            <a:ext cx="6194157" cy="2099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6503762-4722-1054-CEB6-BD023706C3BB}"/>
              </a:ext>
            </a:extLst>
          </p:cNvPr>
          <p:cNvSpPr txBox="1"/>
          <p:nvPr/>
        </p:nvSpPr>
        <p:spPr>
          <a:xfrm>
            <a:off x="7261548" y="5652722"/>
            <a:ext cx="3267287" cy="923330"/>
          </a:xfrm>
          <a:prstGeom prst="rect">
            <a:avLst/>
          </a:prstGeom>
          <a:noFill/>
        </p:spPr>
        <p:txBody>
          <a:bodyPr wrap="square">
            <a:spAutoFit/>
          </a:bodyPr>
          <a:lstStyle/>
          <a:p>
            <a:r>
              <a:rPr lang="en-US" dirty="0">
                <a:hlinkClick r:id="rId4"/>
              </a:rPr>
              <a:t>Trusted Exchange Framework and Common Agreement (TEFCA) | HealthIT.gov</a:t>
            </a:r>
            <a:endParaRPr lang="en-US" dirty="0"/>
          </a:p>
        </p:txBody>
      </p:sp>
    </p:spTree>
    <p:extLst>
      <p:ext uri="{BB962C8B-B14F-4D97-AF65-F5344CB8AC3E}">
        <p14:creationId xmlns:p14="http://schemas.microsoft.com/office/powerpoint/2010/main" val="1996464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2A3F22-C0B6-6D64-16EE-9EE173B94CB3}"/>
              </a:ext>
            </a:extLst>
          </p:cNvPr>
          <p:cNvSpPr>
            <a:spLocks noGrp="1"/>
          </p:cNvSpPr>
          <p:nvPr>
            <p:ph type="title"/>
          </p:nvPr>
        </p:nvSpPr>
        <p:spPr>
          <a:xfrm>
            <a:off x="452068" y="646066"/>
            <a:ext cx="3571810" cy="3573516"/>
          </a:xfrm>
        </p:spPr>
        <p:txBody>
          <a:bodyPr vert="horz" lIns="91440" tIns="45720" rIns="91440" bIns="45720" rtlCol="0" anchor="b">
            <a:normAutofit fontScale="90000"/>
          </a:bodyPr>
          <a:lstStyle/>
          <a:p>
            <a:r>
              <a:rPr lang="en-US" sz="4100" kern="1200" dirty="0">
                <a:solidFill>
                  <a:schemeClr val="tx1"/>
                </a:solidFill>
                <a:latin typeface="+mj-lt"/>
                <a:ea typeface="+mj-ea"/>
                <a:cs typeface="+mj-cs"/>
              </a:rPr>
              <a:t>Our own research interoperability breakthrough…</a:t>
            </a:r>
            <a:br>
              <a:rPr lang="en-US" sz="4100" kern="1200" dirty="0">
                <a:solidFill>
                  <a:schemeClr val="tx1"/>
                </a:solidFill>
                <a:latin typeface="+mj-lt"/>
                <a:ea typeface="+mj-ea"/>
                <a:cs typeface="+mj-cs"/>
              </a:rPr>
            </a:br>
            <a:br>
              <a:rPr lang="en-US" sz="4100" kern="1200" dirty="0">
                <a:solidFill>
                  <a:schemeClr val="tx1"/>
                </a:solidFill>
                <a:latin typeface="+mj-lt"/>
                <a:ea typeface="+mj-ea"/>
                <a:cs typeface="+mj-cs"/>
              </a:rPr>
            </a:br>
            <a:r>
              <a:rPr lang="en-US" sz="4100" kern="1200" dirty="0">
                <a:solidFill>
                  <a:schemeClr val="tx1"/>
                </a:solidFill>
                <a:latin typeface="+mj-lt"/>
                <a:ea typeface="+mj-ea"/>
                <a:cs typeface="+mj-cs"/>
              </a:rPr>
              <a:t>Placing the development burden back on the vendors</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agram of a health care system&#10;&#10;Description automatically generated">
            <a:extLst>
              <a:ext uri="{FF2B5EF4-FFF2-40B4-BE49-F238E27FC236}">
                <a16:creationId xmlns:a16="http://schemas.microsoft.com/office/drawing/2014/main" id="{8828B9CA-0B18-E9B6-7C49-7A36EFD6BE7F}"/>
              </a:ext>
            </a:extLst>
          </p:cNvPr>
          <p:cNvPicPr>
            <a:picLocks noChangeAspect="1"/>
          </p:cNvPicPr>
          <p:nvPr/>
        </p:nvPicPr>
        <p:blipFill>
          <a:blip r:embed="rId3"/>
          <a:stretch>
            <a:fillRect/>
          </a:stretch>
        </p:blipFill>
        <p:spPr>
          <a:xfrm>
            <a:off x="4017853" y="1110156"/>
            <a:ext cx="8172139" cy="4637688"/>
          </a:xfrm>
          <a:prstGeom prst="rect">
            <a:avLst/>
          </a:prstGeom>
        </p:spPr>
      </p:pic>
      <p:sp>
        <p:nvSpPr>
          <p:cNvPr id="4" name="Title 1">
            <a:extLst>
              <a:ext uri="{FF2B5EF4-FFF2-40B4-BE49-F238E27FC236}">
                <a16:creationId xmlns:a16="http://schemas.microsoft.com/office/drawing/2014/main" id="{E1D7AC59-1AAF-14BF-CB16-53D5B2F97857}"/>
              </a:ext>
            </a:extLst>
          </p:cNvPr>
          <p:cNvSpPr txBox="1">
            <a:spLocks/>
          </p:cNvSpPr>
          <p:nvPr/>
        </p:nvSpPr>
        <p:spPr>
          <a:xfrm>
            <a:off x="405280" y="125749"/>
            <a:ext cx="11026587" cy="1040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p>
        </p:txBody>
      </p:sp>
      <p:sp>
        <p:nvSpPr>
          <p:cNvPr id="6" name="TextBox 5">
            <a:extLst>
              <a:ext uri="{FF2B5EF4-FFF2-40B4-BE49-F238E27FC236}">
                <a16:creationId xmlns:a16="http://schemas.microsoft.com/office/drawing/2014/main" id="{AEC30A34-EDB2-2583-93E0-5E4EE7819396}"/>
              </a:ext>
            </a:extLst>
          </p:cNvPr>
          <p:cNvSpPr txBox="1"/>
          <p:nvPr/>
        </p:nvSpPr>
        <p:spPr>
          <a:xfrm>
            <a:off x="6501560" y="6211934"/>
            <a:ext cx="3617913" cy="276999"/>
          </a:xfrm>
          <a:prstGeom prst="rect">
            <a:avLst/>
          </a:prstGeom>
          <a:noFill/>
        </p:spPr>
        <p:txBody>
          <a:bodyPr wrap="none" rtlCol="0">
            <a:spAutoFit/>
          </a:bodyPr>
          <a:lstStyle/>
          <a:p>
            <a:r>
              <a:rPr lang="en-US" sz="1200"/>
              <a:t>Tarabichi et al. </a:t>
            </a:r>
            <a:r>
              <a:rPr lang="en-US" sz="1200" i="1"/>
              <a:t>Applied Clinical Informatics Open</a:t>
            </a:r>
            <a:r>
              <a:rPr lang="en-US" sz="1200"/>
              <a:t>. 2021.</a:t>
            </a:r>
          </a:p>
        </p:txBody>
      </p:sp>
    </p:spTree>
    <p:extLst>
      <p:ext uri="{BB962C8B-B14F-4D97-AF65-F5344CB8AC3E}">
        <p14:creationId xmlns:p14="http://schemas.microsoft.com/office/powerpoint/2010/main" val="2626049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134E4-2C0F-44AE-B5C9-4D963DEB5B88}"/>
              </a:ext>
            </a:extLst>
          </p:cNvPr>
          <p:cNvSpPr>
            <a:spLocks noGrp="1"/>
          </p:cNvSpPr>
          <p:nvPr>
            <p:ph type="title"/>
          </p:nvPr>
        </p:nvSpPr>
        <p:spPr>
          <a:xfrm>
            <a:off x="6096000" y="-148919"/>
            <a:ext cx="6203321" cy="2270760"/>
          </a:xfrm>
        </p:spPr>
        <p:txBody>
          <a:bodyPr anchor="b">
            <a:normAutofit/>
          </a:bodyPr>
          <a:lstStyle/>
          <a:p>
            <a:r>
              <a:rPr lang="en-US" sz="3600" dirty="0">
                <a:solidFill>
                  <a:schemeClr val="tx2"/>
                </a:solidFill>
              </a:rPr>
              <a:t>&gt;200 million unique patients…</a:t>
            </a:r>
            <a:br>
              <a:rPr lang="en-US" sz="3600" dirty="0">
                <a:solidFill>
                  <a:schemeClr val="tx2"/>
                </a:solidFill>
              </a:rPr>
            </a:br>
            <a:r>
              <a:rPr lang="en-US" sz="3600" dirty="0">
                <a:solidFill>
                  <a:schemeClr val="tx2"/>
                </a:solidFill>
              </a:rPr>
              <a:t>   in 2 years!</a:t>
            </a:r>
          </a:p>
        </p:txBody>
      </p:sp>
      <p:pic>
        <p:nvPicPr>
          <p:cNvPr id="6" name="Picture 5" descr="A drawing of a gorilla sitting at a desk&#10;&#10;Description automatically generated">
            <a:extLst>
              <a:ext uri="{FF2B5EF4-FFF2-40B4-BE49-F238E27FC236}">
                <a16:creationId xmlns:a16="http://schemas.microsoft.com/office/drawing/2014/main" id="{70A74321-A0F3-F47C-AA97-EEFB4A6002E7}"/>
              </a:ext>
            </a:extLst>
          </p:cNvPr>
          <p:cNvPicPr>
            <a:picLocks noChangeAspect="1"/>
          </p:cNvPicPr>
          <p:nvPr/>
        </p:nvPicPr>
        <p:blipFill rotWithShape="1">
          <a:blip r:embed="rId3">
            <a:extLst>
              <a:ext uri="{28A0092B-C50C-407E-A947-70E740481C1C}">
                <a14:useLocalDpi xmlns:a14="http://schemas.microsoft.com/office/drawing/2010/main" val="0"/>
              </a:ext>
            </a:extLst>
          </a:blip>
          <a:srcRect t="503"/>
          <a:stretch/>
        </p:blipFill>
        <p:spPr>
          <a:xfrm>
            <a:off x="596813" y="801575"/>
            <a:ext cx="5499187" cy="5471535"/>
          </a:xfrm>
          <a:custGeom>
            <a:avLst/>
            <a:gdLst/>
            <a:ahLst/>
            <a:cxnLst/>
            <a:rect l="l" t="t" r="r" b="b"/>
            <a:pathLst>
              <a:path w="4926647" h="4901874">
                <a:moveTo>
                  <a:pt x="2827942" y="2033"/>
                </a:moveTo>
                <a:cubicBezTo>
                  <a:pt x="2901705" y="5050"/>
                  <a:pt x="2973640" y="11422"/>
                  <a:pt x="3043325" y="21136"/>
                </a:cubicBezTo>
                <a:cubicBezTo>
                  <a:pt x="3600804" y="98849"/>
                  <a:pt x="4185553" y="476257"/>
                  <a:pt x="4498894" y="902802"/>
                </a:cubicBezTo>
                <a:cubicBezTo>
                  <a:pt x="4812235" y="1329346"/>
                  <a:pt x="4950223" y="2037621"/>
                  <a:pt x="4923373" y="2580407"/>
                </a:cubicBezTo>
                <a:cubicBezTo>
                  <a:pt x="4896522" y="3123192"/>
                  <a:pt x="4745612" y="3772883"/>
                  <a:pt x="4337788" y="4159516"/>
                </a:cubicBezTo>
                <a:cubicBezTo>
                  <a:pt x="3929963" y="4546150"/>
                  <a:pt x="3081282" y="4930377"/>
                  <a:pt x="2476425" y="4900207"/>
                </a:cubicBezTo>
                <a:cubicBezTo>
                  <a:pt x="1871566" y="4870038"/>
                  <a:pt x="1119757" y="4406651"/>
                  <a:pt x="708641" y="3978500"/>
                </a:cubicBezTo>
                <a:cubicBezTo>
                  <a:pt x="297525" y="3550349"/>
                  <a:pt x="-64504" y="2921632"/>
                  <a:pt x="9726" y="2331303"/>
                </a:cubicBezTo>
                <a:cubicBezTo>
                  <a:pt x="83957" y="1740973"/>
                  <a:pt x="273797" y="1052469"/>
                  <a:pt x="1154021" y="436525"/>
                </a:cubicBezTo>
                <a:cubicBezTo>
                  <a:pt x="1705608" y="124217"/>
                  <a:pt x="2311596" y="-19083"/>
                  <a:pt x="2827942" y="2033"/>
                </a:cubicBezTo>
                <a:close/>
              </a:path>
            </a:pathLst>
          </a:custGeom>
        </p:spPr>
      </p:pic>
      <p:grpSp>
        <p:nvGrpSpPr>
          <p:cNvPr id="11" name="Group 10">
            <a:extLst>
              <a:ext uri="{FF2B5EF4-FFF2-40B4-BE49-F238E27FC236}">
                <a16:creationId xmlns:a16="http://schemas.microsoft.com/office/drawing/2014/main" id="{A825BD3A-E149-3C61-449F-23D1B09562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286" y="4780067"/>
            <a:ext cx="2129121" cy="2098001"/>
            <a:chOff x="-60285" y="4581559"/>
            <a:chExt cx="2330572" cy="2296509"/>
          </a:xfrm>
        </p:grpSpPr>
        <p:sp>
          <p:nvSpPr>
            <p:cNvPr id="12" name="Freeform: Shape 11">
              <a:extLst>
                <a:ext uri="{FF2B5EF4-FFF2-40B4-BE49-F238E27FC236}">
                  <a16:creationId xmlns:a16="http://schemas.microsoft.com/office/drawing/2014/main" id="{C43B6EA6-9E0B-9973-F921-86CF410DE8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1400132">
              <a:off x="1054559" y="5611570"/>
              <a:ext cx="374890" cy="373361"/>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849482"/>
                <a:gd name="connsiteY0" fmla="*/ 2 h 4963949"/>
                <a:gd name="connsiteX1" fmla="*/ 4735908 w 4849482"/>
                <a:gd name="connsiteY1" fmla="*/ 1905908 h 4963949"/>
                <a:gd name="connsiteX2" fmla="*/ 4451030 w 4849482"/>
                <a:gd name="connsiteY2" fmla="*/ 3809089 h 4963949"/>
                <a:gd name="connsiteX3" fmla="*/ 3419865 w 4849482"/>
                <a:gd name="connsiteY3" fmla="*/ 4844857 h 4963949"/>
                <a:gd name="connsiteX4" fmla="*/ 1074535 w 4849482"/>
                <a:gd name="connsiteY4" fmla="*/ 4657238 h 4963949"/>
                <a:gd name="connsiteX5" fmla="*/ 33359 w 4849482"/>
                <a:gd name="connsiteY5" fmla="*/ 2995667 h 4963949"/>
                <a:gd name="connsiteX6" fmla="*/ 592137 w 4849482"/>
                <a:gd name="connsiteY6" fmla="*/ 805858 h 4963949"/>
                <a:gd name="connsiteX7" fmla="*/ 2649000 w 4849482"/>
                <a:gd name="connsiteY7" fmla="*/ 2 h 4963949"/>
                <a:gd name="connsiteX0" fmla="*/ 2649000 w 4942023"/>
                <a:gd name="connsiteY0" fmla="*/ 2 h 4678955"/>
                <a:gd name="connsiteX1" fmla="*/ 4735908 w 4942023"/>
                <a:gd name="connsiteY1" fmla="*/ 1905908 h 4678955"/>
                <a:gd name="connsiteX2" fmla="*/ 4451030 w 4942023"/>
                <a:gd name="connsiteY2" fmla="*/ 3809089 h 4678955"/>
                <a:gd name="connsiteX3" fmla="*/ 1074535 w 4942023"/>
                <a:gd name="connsiteY3" fmla="*/ 4657238 h 4678955"/>
                <a:gd name="connsiteX4" fmla="*/ 33359 w 4942023"/>
                <a:gd name="connsiteY4" fmla="*/ 2995667 h 4678955"/>
                <a:gd name="connsiteX5" fmla="*/ 592137 w 4942023"/>
                <a:gd name="connsiteY5" fmla="*/ 805858 h 4678955"/>
                <a:gd name="connsiteX6" fmla="*/ 2649000 w 4942023"/>
                <a:gd name="connsiteY6" fmla="*/ 2 h 4678955"/>
                <a:gd name="connsiteX0" fmla="*/ 2649000 w 4806392"/>
                <a:gd name="connsiteY0" fmla="*/ 2 h 4842789"/>
                <a:gd name="connsiteX1" fmla="*/ 4735908 w 4806392"/>
                <a:gd name="connsiteY1" fmla="*/ 1905908 h 4842789"/>
                <a:gd name="connsiteX2" fmla="*/ 3706624 w 4806392"/>
                <a:gd name="connsiteY2" fmla="*/ 4493428 h 4842789"/>
                <a:gd name="connsiteX3" fmla="*/ 1074535 w 4806392"/>
                <a:gd name="connsiteY3" fmla="*/ 4657238 h 4842789"/>
                <a:gd name="connsiteX4" fmla="*/ 33359 w 4806392"/>
                <a:gd name="connsiteY4" fmla="*/ 2995667 h 4842789"/>
                <a:gd name="connsiteX5" fmla="*/ 592137 w 4806392"/>
                <a:gd name="connsiteY5" fmla="*/ 805858 h 4842789"/>
                <a:gd name="connsiteX6" fmla="*/ 2649000 w 4806392"/>
                <a:gd name="connsiteY6" fmla="*/ 2 h 484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06392" h="4842789">
                  <a:moveTo>
                    <a:pt x="2649000" y="2"/>
                  </a:moveTo>
                  <a:cubicBezTo>
                    <a:pt x="3339628" y="183344"/>
                    <a:pt x="4435570" y="1271060"/>
                    <a:pt x="4735908" y="1905908"/>
                  </a:cubicBezTo>
                  <a:cubicBezTo>
                    <a:pt x="5036246" y="2540756"/>
                    <a:pt x="4316853" y="4034873"/>
                    <a:pt x="3706624" y="4493428"/>
                  </a:cubicBezTo>
                  <a:cubicBezTo>
                    <a:pt x="3096395" y="4951983"/>
                    <a:pt x="1686746" y="4906865"/>
                    <a:pt x="1074535" y="4657238"/>
                  </a:cubicBezTo>
                  <a:cubicBezTo>
                    <a:pt x="462324" y="4407611"/>
                    <a:pt x="145196" y="3624902"/>
                    <a:pt x="33359" y="2995667"/>
                  </a:cubicBezTo>
                  <a:cubicBezTo>
                    <a:pt x="-94426" y="2318585"/>
                    <a:pt x="156197" y="1305135"/>
                    <a:pt x="592137" y="805858"/>
                  </a:cubicBezTo>
                  <a:cubicBezTo>
                    <a:pt x="1028077" y="306581"/>
                    <a:pt x="1996327" y="30750"/>
                    <a:pt x="2649000" y="2"/>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C1932EE-D34B-922C-21DE-B9EDF81185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29076">
              <a:off x="962723" y="6319494"/>
              <a:ext cx="1307564" cy="558574"/>
            </a:xfrm>
            <a:custGeom>
              <a:avLst/>
              <a:gdLst>
                <a:gd name="connsiteX0" fmla="*/ 1307564 w 1307564"/>
                <a:gd name="connsiteY0" fmla="*/ 360848 h 558574"/>
                <a:gd name="connsiteX1" fmla="*/ 1264610 w 1307564"/>
                <a:gd name="connsiteY1" fmla="*/ 558387 h 558574"/>
                <a:gd name="connsiteX2" fmla="*/ 496925 w 1307564"/>
                <a:gd name="connsiteY2" fmla="*/ 469382 h 558574"/>
                <a:gd name="connsiteX3" fmla="*/ 472802 w 1307564"/>
                <a:gd name="connsiteY3" fmla="*/ 464872 h 558574"/>
                <a:gd name="connsiteX4" fmla="*/ 0 w 1307564"/>
                <a:gd name="connsiteY4" fmla="*/ 0 h 558574"/>
                <a:gd name="connsiteX5" fmla="*/ 152076 w 1307564"/>
                <a:gd name="connsiteY5" fmla="*/ 41404 h 558574"/>
                <a:gd name="connsiteX6" fmla="*/ 1307564 w 1307564"/>
                <a:gd name="connsiteY6" fmla="*/ 360848 h 55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564" h="558574">
                  <a:moveTo>
                    <a:pt x="1307564" y="360848"/>
                  </a:moveTo>
                  <a:cubicBezTo>
                    <a:pt x="1303188" y="403876"/>
                    <a:pt x="1279827" y="564823"/>
                    <a:pt x="1264610" y="558387"/>
                  </a:cubicBezTo>
                  <a:cubicBezTo>
                    <a:pt x="1237694" y="559849"/>
                    <a:pt x="802592" y="520038"/>
                    <a:pt x="496925" y="469382"/>
                  </a:cubicBezTo>
                  <a:lnTo>
                    <a:pt x="472802" y="464872"/>
                  </a:lnTo>
                  <a:lnTo>
                    <a:pt x="0" y="0"/>
                  </a:lnTo>
                  <a:lnTo>
                    <a:pt x="152076" y="41404"/>
                  </a:lnTo>
                  <a:cubicBezTo>
                    <a:pt x="614511" y="166095"/>
                    <a:pt x="1270124" y="336305"/>
                    <a:pt x="1307564" y="360848"/>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8A1A34FE-FDB4-353C-884F-97E00A77C8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29076">
              <a:off x="962723" y="6319494"/>
              <a:ext cx="1307564" cy="558574"/>
            </a:xfrm>
            <a:custGeom>
              <a:avLst/>
              <a:gdLst>
                <a:gd name="connsiteX0" fmla="*/ 1307564 w 1307564"/>
                <a:gd name="connsiteY0" fmla="*/ 360848 h 558574"/>
                <a:gd name="connsiteX1" fmla="*/ 1264610 w 1307564"/>
                <a:gd name="connsiteY1" fmla="*/ 558387 h 558574"/>
                <a:gd name="connsiteX2" fmla="*/ 496925 w 1307564"/>
                <a:gd name="connsiteY2" fmla="*/ 469382 h 558574"/>
                <a:gd name="connsiteX3" fmla="*/ 472802 w 1307564"/>
                <a:gd name="connsiteY3" fmla="*/ 464872 h 558574"/>
                <a:gd name="connsiteX4" fmla="*/ 0 w 1307564"/>
                <a:gd name="connsiteY4" fmla="*/ 0 h 558574"/>
                <a:gd name="connsiteX5" fmla="*/ 152076 w 1307564"/>
                <a:gd name="connsiteY5" fmla="*/ 41404 h 558574"/>
                <a:gd name="connsiteX6" fmla="*/ 1307564 w 1307564"/>
                <a:gd name="connsiteY6" fmla="*/ 360848 h 55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564" h="558574">
                  <a:moveTo>
                    <a:pt x="1307564" y="360848"/>
                  </a:moveTo>
                  <a:cubicBezTo>
                    <a:pt x="1303188" y="403876"/>
                    <a:pt x="1279827" y="564823"/>
                    <a:pt x="1264610" y="558387"/>
                  </a:cubicBezTo>
                  <a:cubicBezTo>
                    <a:pt x="1237694" y="559849"/>
                    <a:pt x="802592" y="520038"/>
                    <a:pt x="496925" y="469382"/>
                  </a:cubicBezTo>
                  <a:lnTo>
                    <a:pt x="472802" y="464872"/>
                  </a:lnTo>
                  <a:lnTo>
                    <a:pt x="0" y="0"/>
                  </a:lnTo>
                  <a:lnTo>
                    <a:pt x="152076" y="41404"/>
                  </a:lnTo>
                  <a:cubicBezTo>
                    <a:pt x="614511" y="166095"/>
                    <a:pt x="1270124" y="336305"/>
                    <a:pt x="1307564" y="360848"/>
                  </a:cubicBezTo>
                  <a:close/>
                </a:path>
              </a:pathLst>
            </a:cu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765F686-D93C-21BC-5196-BEC7649DE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938007" flipV="1">
              <a:off x="-570599" y="5091873"/>
              <a:ext cx="1904974" cy="884345"/>
            </a:xfrm>
            <a:custGeom>
              <a:avLst/>
              <a:gdLst>
                <a:gd name="connsiteX0" fmla="*/ 0 w 1904974"/>
                <a:gd name="connsiteY0" fmla="*/ 421557 h 884345"/>
                <a:gd name="connsiteX1" fmla="*/ 416370 w 1904974"/>
                <a:gd name="connsiteY1" fmla="*/ 530740 h 884345"/>
                <a:gd name="connsiteX2" fmla="*/ 1800731 w 1904974"/>
                <a:gd name="connsiteY2" fmla="*/ 866036 h 884345"/>
                <a:gd name="connsiteX3" fmla="*/ 1904485 w 1904974"/>
                <a:gd name="connsiteY3" fmla="*/ 880134 h 884345"/>
                <a:gd name="connsiteX4" fmla="*/ 1894966 w 1904974"/>
                <a:gd name="connsiteY4" fmla="*/ 779469 h 884345"/>
                <a:gd name="connsiteX5" fmla="*/ 1761844 w 1904974"/>
                <a:gd name="connsiteY5" fmla="*/ 402374 h 884345"/>
                <a:gd name="connsiteX6" fmla="*/ 1377785 w 1904974"/>
                <a:gd name="connsiteY6" fmla="*/ 3317 h 884345"/>
                <a:gd name="connsiteX7" fmla="*/ 1372668 w 1904974"/>
                <a:gd name="connsiteY7" fmla="*/ 0 h 884345"/>
                <a:gd name="connsiteX8" fmla="*/ 337869 w 1904974"/>
                <a:gd name="connsiteY8" fmla="*/ 139908 h 884345"/>
                <a:gd name="connsiteX9" fmla="*/ 188081 w 1904974"/>
                <a:gd name="connsiteY9" fmla="*/ 203651 h 884345"/>
                <a:gd name="connsiteX10" fmla="*/ 125663 w 1904974"/>
                <a:gd name="connsiteY10" fmla="*/ 268413 h 884345"/>
                <a:gd name="connsiteX11" fmla="*/ 0 w 1904974"/>
                <a:gd name="connsiteY11" fmla="*/ 421557 h 88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4974" h="884345">
                  <a:moveTo>
                    <a:pt x="0" y="421557"/>
                  </a:moveTo>
                  <a:cubicBezTo>
                    <a:pt x="3634" y="427260"/>
                    <a:pt x="235761" y="473169"/>
                    <a:pt x="416370" y="530740"/>
                  </a:cubicBezTo>
                  <a:lnTo>
                    <a:pt x="1800731" y="866036"/>
                  </a:lnTo>
                  <a:cubicBezTo>
                    <a:pt x="1847450" y="875071"/>
                    <a:pt x="1894389" y="892323"/>
                    <a:pt x="1904485" y="880134"/>
                  </a:cubicBezTo>
                  <a:cubicBezTo>
                    <a:pt x="1907165" y="859490"/>
                    <a:pt x="1898113" y="808332"/>
                    <a:pt x="1894966" y="779469"/>
                  </a:cubicBezTo>
                  <a:cubicBezTo>
                    <a:pt x="1878988" y="675447"/>
                    <a:pt x="1847255" y="520751"/>
                    <a:pt x="1761844" y="402374"/>
                  </a:cubicBezTo>
                  <a:cubicBezTo>
                    <a:pt x="1676433" y="283997"/>
                    <a:pt x="1531056" y="114087"/>
                    <a:pt x="1377785" y="3317"/>
                  </a:cubicBezTo>
                  <a:lnTo>
                    <a:pt x="1372668" y="0"/>
                  </a:lnTo>
                  <a:lnTo>
                    <a:pt x="337869" y="139908"/>
                  </a:lnTo>
                  <a:lnTo>
                    <a:pt x="188081" y="203651"/>
                  </a:lnTo>
                  <a:lnTo>
                    <a:pt x="125663" y="268413"/>
                  </a:lnTo>
                  <a:cubicBezTo>
                    <a:pt x="56438" y="343137"/>
                    <a:pt x="7361" y="404648"/>
                    <a:pt x="0" y="421557"/>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E8DE9D2-D672-9E15-CAC0-BF51EC189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938007" flipV="1">
              <a:off x="-570599" y="5091873"/>
              <a:ext cx="1904974" cy="884345"/>
            </a:xfrm>
            <a:custGeom>
              <a:avLst/>
              <a:gdLst>
                <a:gd name="connsiteX0" fmla="*/ 0 w 1904974"/>
                <a:gd name="connsiteY0" fmla="*/ 421557 h 884345"/>
                <a:gd name="connsiteX1" fmla="*/ 416370 w 1904974"/>
                <a:gd name="connsiteY1" fmla="*/ 530740 h 884345"/>
                <a:gd name="connsiteX2" fmla="*/ 1800731 w 1904974"/>
                <a:gd name="connsiteY2" fmla="*/ 866036 h 884345"/>
                <a:gd name="connsiteX3" fmla="*/ 1904485 w 1904974"/>
                <a:gd name="connsiteY3" fmla="*/ 880134 h 884345"/>
                <a:gd name="connsiteX4" fmla="*/ 1894966 w 1904974"/>
                <a:gd name="connsiteY4" fmla="*/ 779469 h 884345"/>
                <a:gd name="connsiteX5" fmla="*/ 1761844 w 1904974"/>
                <a:gd name="connsiteY5" fmla="*/ 402374 h 884345"/>
                <a:gd name="connsiteX6" fmla="*/ 1377785 w 1904974"/>
                <a:gd name="connsiteY6" fmla="*/ 3317 h 884345"/>
                <a:gd name="connsiteX7" fmla="*/ 1372668 w 1904974"/>
                <a:gd name="connsiteY7" fmla="*/ 0 h 884345"/>
                <a:gd name="connsiteX8" fmla="*/ 337869 w 1904974"/>
                <a:gd name="connsiteY8" fmla="*/ 139908 h 884345"/>
                <a:gd name="connsiteX9" fmla="*/ 188081 w 1904974"/>
                <a:gd name="connsiteY9" fmla="*/ 203651 h 884345"/>
                <a:gd name="connsiteX10" fmla="*/ 125663 w 1904974"/>
                <a:gd name="connsiteY10" fmla="*/ 268413 h 884345"/>
                <a:gd name="connsiteX11" fmla="*/ 0 w 1904974"/>
                <a:gd name="connsiteY11" fmla="*/ 421557 h 88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4974" h="884345">
                  <a:moveTo>
                    <a:pt x="0" y="421557"/>
                  </a:moveTo>
                  <a:cubicBezTo>
                    <a:pt x="3634" y="427260"/>
                    <a:pt x="235761" y="473169"/>
                    <a:pt x="416370" y="530740"/>
                  </a:cubicBezTo>
                  <a:lnTo>
                    <a:pt x="1800731" y="866036"/>
                  </a:lnTo>
                  <a:cubicBezTo>
                    <a:pt x="1847450" y="875071"/>
                    <a:pt x="1894389" y="892323"/>
                    <a:pt x="1904485" y="880134"/>
                  </a:cubicBezTo>
                  <a:cubicBezTo>
                    <a:pt x="1907165" y="859490"/>
                    <a:pt x="1898113" y="808332"/>
                    <a:pt x="1894966" y="779469"/>
                  </a:cubicBezTo>
                  <a:cubicBezTo>
                    <a:pt x="1878988" y="675447"/>
                    <a:pt x="1847255" y="520751"/>
                    <a:pt x="1761844" y="402374"/>
                  </a:cubicBezTo>
                  <a:cubicBezTo>
                    <a:pt x="1676433" y="283997"/>
                    <a:pt x="1531056" y="114087"/>
                    <a:pt x="1377785" y="3317"/>
                  </a:cubicBezTo>
                  <a:lnTo>
                    <a:pt x="1372668" y="0"/>
                  </a:lnTo>
                  <a:lnTo>
                    <a:pt x="337869" y="139908"/>
                  </a:lnTo>
                  <a:lnTo>
                    <a:pt x="188081" y="203651"/>
                  </a:lnTo>
                  <a:lnTo>
                    <a:pt x="125663" y="268413"/>
                  </a:lnTo>
                  <a:cubicBezTo>
                    <a:pt x="56438" y="343137"/>
                    <a:pt x="7361" y="404648"/>
                    <a:pt x="0" y="421557"/>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41F57FBE-E610-4AAF-BFE3-6CE7D5695561}"/>
              </a:ext>
            </a:extLst>
          </p:cNvPr>
          <p:cNvSpPr>
            <a:spLocks noGrp="1"/>
          </p:cNvSpPr>
          <p:nvPr>
            <p:ph idx="1"/>
          </p:nvPr>
        </p:nvSpPr>
        <p:spPr>
          <a:xfrm>
            <a:off x="6967034" y="2495839"/>
            <a:ext cx="4461253" cy="3575957"/>
          </a:xfrm>
        </p:spPr>
        <p:txBody>
          <a:bodyPr>
            <a:normAutofit/>
          </a:bodyPr>
          <a:lstStyle/>
          <a:p>
            <a:r>
              <a:rPr lang="en-US" sz="1200" dirty="0">
                <a:solidFill>
                  <a:schemeClr val="tx2"/>
                </a:solidFill>
              </a:rPr>
              <a:t>The initiative scaled rapidly </a:t>
            </a:r>
            <a:r>
              <a:rPr lang="en-US" sz="1200" b="0" dirty="0">
                <a:solidFill>
                  <a:schemeClr val="tx2"/>
                </a:solidFill>
              </a:rPr>
              <a:t>because it leverages pre-existing : </a:t>
            </a:r>
          </a:p>
          <a:p>
            <a:pPr lvl="1"/>
            <a:r>
              <a:rPr lang="en-US" sz="1200" b="0" dirty="0">
                <a:solidFill>
                  <a:schemeClr val="tx2"/>
                </a:solidFill>
              </a:rPr>
              <a:t>agreements</a:t>
            </a:r>
          </a:p>
          <a:p>
            <a:pPr lvl="1"/>
            <a:r>
              <a:rPr lang="en-US" sz="1200" b="0" dirty="0">
                <a:solidFill>
                  <a:schemeClr val="tx2"/>
                </a:solidFill>
              </a:rPr>
              <a:t>health information exchange networks</a:t>
            </a:r>
          </a:p>
          <a:p>
            <a:pPr lvl="1"/>
            <a:r>
              <a:rPr lang="en-US" sz="1200" b="0" dirty="0">
                <a:solidFill>
                  <a:schemeClr val="tx2"/>
                </a:solidFill>
              </a:rPr>
              <a:t>data standards</a:t>
            </a:r>
          </a:p>
          <a:p>
            <a:pPr lvl="1"/>
            <a:r>
              <a:rPr lang="en-US" sz="1200" dirty="0">
                <a:solidFill>
                  <a:schemeClr val="tx2"/>
                </a:solidFill>
              </a:rPr>
              <a:t>strong patient de-duplication</a:t>
            </a:r>
            <a:endParaRPr lang="en-US" sz="1200" b="0" dirty="0">
              <a:solidFill>
                <a:schemeClr val="tx2"/>
              </a:solidFill>
            </a:endParaRPr>
          </a:p>
          <a:p>
            <a:endParaRPr lang="en-US" sz="1200" b="1" dirty="0">
              <a:solidFill>
                <a:schemeClr val="tx2"/>
              </a:solidFill>
            </a:endParaRPr>
          </a:p>
          <a:p>
            <a:r>
              <a:rPr lang="en-US" sz="1200" dirty="0">
                <a:solidFill>
                  <a:schemeClr val="tx2"/>
                </a:solidFill>
              </a:rPr>
              <a:t>Cosmos uses statistical process informed by OHDSI for semiautomated mapping and continuous QC</a:t>
            </a:r>
          </a:p>
          <a:p>
            <a:pPr lvl="1"/>
            <a:r>
              <a:rPr lang="en-US" sz="1200" dirty="0">
                <a:solidFill>
                  <a:schemeClr val="tx2"/>
                </a:solidFill>
              </a:rPr>
              <a:t>Community (user) feedback is also encouraged for improvements</a:t>
            </a:r>
          </a:p>
          <a:p>
            <a:pPr lvl="1"/>
            <a:endParaRPr lang="en-US" sz="1200" dirty="0">
              <a:solidFill>
                <a:schemeClr val="tx2"/>
              </a:solidFill>
            </a:endParaRPr>
          </a:p>
          <a:p>
            <a:r>
              <a:rPr lang="en-US" sz="1200" b="1" dirty="0">
                <a:solidFill>
                  <a:schemeClr val="tx2"/>
                </a:solidFill>
              </a:rPr>
              <a:t>Cosmos success is due to it’s low-barrier of entry.</a:t>
            </a:r>
          </a:p>
        </p:txBody>
      </p:sp>
      <p:sp>
        <p:nvSpPr>
          <p:cNvPr id="17" name="TextBox 16">
            <a:extLst>
              <a:ext uri="{FF2B5EF4-FFF2-40B4-BE49-F238E27FC236}">
                <a16:creationId xmlns:a16="http://schemas.microsoft.com/office/drawing/2014/main" id="{8DA1FF83-DFB2-7387-2817-BEFF153C45B6}"/>
              </a:ext>
            </a:extLst>
          </p:cNvPr>
          <p:cNvSpPr txBox="1"/>
          <p:nvPr/>
        </p:nvSpPr>
        <p:spPr>
          <a:xfrm>
            <a:off x="2268655" y="6373318"/>
            <a:ext cx="2419252" cy="253916"/>
          </a:xfrm>
          <a:prstGeom prst="rect">
            <a:avLst/>
          </a:prstGeom>
          <a:noFill/>
        </p:spPr>
        <p:txBody>
          <a:bodyPr wrap="none" rtlCol="0">
            <a:spAutoFit/>
          </a:bodyPr>
          <a:lstStyle/>
          <a:p>
            <a:r>
              <a:rPr lang="en-US" sz="1050" dirty="0"/>
              <a:t>Dall-E: Gorilla connecting two computers</a:t>
            </a:r>
          </a:p>
        </p:txBody>
      </p:sp>
    </p:spTree>
    <p:extLst>
      <p:ext uri="{BB962C8B-B14F-4D97-AF65-F5344CB8AC3E}">
        <p14:creationId xmlns:p14="http://schemas.microsoft.com/office/powerpoint/2010/main" val="3061222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FA7E61B-7DCE-42FF-81A3-9AF56BA22BEF}"/>
              </a:ext>
            </a:extLst>
          </p:cNvPr>
          <p:cNvSpPr>
            <a:spLocks noGrp="1"/>
          </p:cNvSpPr>
          <p:nvPr>
            <p:ph type="title"/>
          </p:nvPr>
        </p:nvSpPr>
        <p:spPr>
          <a:xfrm>
            <a:off x="338734" y="365126"/>
            <a:ext cx="10515600" cy="977446"/>
          </a:xfrm>
        </p:spPr>
        <p:txBody>
          <a:bodyPr/>
          <a:lstStyle/>
          <a:p>
            <a:r>
              <a:rPr lang="en-US" sz="2000" i="1">
                <a:latin typeface="+mn-lt"/>
              </a:rPr>
              <a:t>Chronic Disease Surveillance</a:t>
            </a:r>
            <a:br>
              <a:rPr lang="en-US" sz="2000" b="1" i="1">
                <a:latin typeface="+mn-lt"/>
              </a:rPr>
            </a:br>
            <a:r>
              <a:rPr lang="en-US">
                <a:latin typeface="+mn-lt"/>
              </a:rPr>
              <a:t>Asthma Prevalence by Weight</a:t>
            </a:r>
            <a:endParaRPr lang="en-US" sz="2000" b="0">
              <a:latin typeface="+mn-lt"/>
            </a:endParaRPr>
          </a:p>
        </p:txBody>
      </p:sp>
      <p:sp>
        <p:nvSpPr>
          <p:cNvPr id="9" name="Text Placeholder 3">
            <a:extLst>
              <a:ext uri="{FF2B5EF4-FFF2-40B4-BE49-F238E27FC236}">
                <a16:creationId xmlns:a16="http://schemas.microsoft.com/office/drawing/2014/main" id="{B93EDA03-7EB6-45D7-ABEE-95025398C57A}"/>
              </a:ext>
            </a:extLst>
          </p:cNvPr>
          <p:cNvSpPr txBox="1">
            <a:spLocks/>
          </p:cNvSpPr>
          <p:nvPr/>
        </p:nvSpPr>
        <p:spPr>
          <a:xfrm>
            <a:off x="839788" y="1681163"/>
            <a:ext cx="5157787"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ea typeface="+mn-ea"/>
                <a:cs typeface="+mn-cs"/>
              </a:rPr>
              <a:t>CDC NHANES</a:t>
            </a:r>
          </a:p>
        </p:txBody>
      </p:sp>
      <p:sp>
        <p:nvSpPr>
          <p:cNvPr id="10" name="Text Placeholder 5">
            <a:extLst>
              <a:ext uri="{FF2B5EF4-FFF2-40B4-BE49-F238E27FC236}">
                <a16:creationId xmlns:a16="http://schemas.microsoft.com/office/drawing/2014/main" id="{2C378D87-ECC6-4785-A507-FED99A212B2F}"/>
              </a:ext>
            </a:extLst>
          </p:cNvPr>
          <p:cNvSpPr txBox="1">
            <a:spLocks/>
          </p:cNvSpPr>
          <p:nvPr/>
        </p:nvSpPr>
        <p:spPr>
          <a:xfrm>
            <a:off x="6172200" y="1681163"/>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ea typeface="+mn-ea"/>
                <a:cs typeface="+mn-cs"/>
              </a:rPr>
              <a:t>Cosmos </a:t>
            </a:r>
            <a:br>
              <a:rPr kumimoji="0" lang="en-US" sz="2800" b="0" i="0" u="none" strike="noStrike" kern="1200" cap="none" spc="0" normalizeH="0" baseline="0" noProof="0">
                <a:ln>
                  <a:noFill/>
                </a:ln>
                <a:solidFill>
                  <a:prstClr val="black"/>
                </a:solidFill>
                <a:effectLst/>
                <a:uLnTx/>
                <a:uFillTx/>
                <a:ea typeface="+mn-ea"/>
                <a:cs typeface="+mn-cs"/>
              </a:rPr>
            </a:br>
            <a:r>
              <a:rPr kumimoji="0" lang="en-US" sz="1800" b="0" i="0" u="none" strike="noStrike" kern="1200" cap="none" spc="0" normalizeH="0" baseline="0" noProof="0">
                <a:ln>
                  <a:noFill/>
                </a:ln>
                <a:solidFill>
                  <a:prstClr val="black"/>
                </a:solidFill>
                <a:effectLst/>
                <a:uLnTx/>
                <a:uFillTx/>
                <a:ea typeface="+mn-ea"/>
                <a:cs typeface="+mn-cs"/>
              </a:rPr>
              <a:t>BMI, demos and diagnosis codes (SNOMED)</a:t>
            </a:r>
          </a:p>
        </p:txBody>
      </p:sp>
      <p:sp>
        <p:nvSpPr>
          <p:cNvPr id="18" name="Rectangle 17">
            <a:extLst>
              <a:ext uri="{FF2B5EF4-FFF2-40B4-BE49-F238E27FC236}">
                <a16:creationId xmlns:a16="http://schemas.microsoft.com/office/drawing/2014/main" id="{ED0BEF52-5B86-49BB-94D5-9E1B6DD13B67}"/>
              </a:ext>
            </a:extLst>
          </p:cNvPr>
          <p:cNvSpPr/>
          <p:nvPr/>
        </p:nvSpPr>
        <p:spPr>
          <a:xfrm>
            <a:off x="1047189" y="5956707"/>
            <a:ext cx="388632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ea typeface="+mn-ea"/>
                <a:cs typeface="+mn-cs"/>
              </a:rPr>
              <a:t>https://www.cdc.gov/nchs/products/databriefs/db239.htm</a:t>
            </a:r>
          </a:p>
        </p:txBody>
      </p:sp>
      <p:pic>
        <p:nvPicPr>
          <p:cNvPr id="19" name="Picture 18" descr="A screenshot of a cell phone&#10;&#10;Description automatically generated">
            <a:extLst>
              <a:ext uri="{FF2B5EF4-FFF2-40B4-BE49-F238E27FC236}">
                <a16:creationId xmlns:a16="http://schemas.microsoft.com/office/drawing/2014/main" id="{5DFE98BD-8489-47CB-8AF3-C63CCADF2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250" y="3346376"/>
            <a:ext cx="4018198" cy="2439620"/>
          </a:xfrm>
          <a:prstGeom prst="rect">
            <a:avLst/>
          </a:prstGeom>
        </p:spPr>
      </p:pic>
      <p:pic>
        <p:nvPicPr>
          <p:cNvPr id="20" name="Picture 19">
            <a:extLst>
              <a:ext uri="{FF2B5EF4-FFF2-40B4-BE49-F238E27FC236}">
                <a16:creationId xmlns:a16="http://schemas.microsoft.com/office/drawing/2014/main" id="{C689F730-743A-4E14-8002-C87D7594F27D}"/>
              </a:ext>
            </a:extLst>
          </p:cNvPr>
          <p:cNvPicPr/>
          <p:nvPr/>
        </p:nvPicPr>
        <p:blipFill>
          <a:blip r:embed="rId3">
            <a:extLst>
              <a:ext uri="{28A0092B-C50C-407E-A947-70E740481C1C}">
                <a14:useLocalDpi xmlns:a14="http://schemas.microsoft.com/office/drawing/2010/main" val="0"/>
              </a:ext>
            </a:extLst>
          </a:blip>
          <a:stretch>
            <a:fillRect/>
          </a:stretch>
        </p:blipFill>
        <p:spPr>
          <a:xfrm>
            <a:off x="7427606" y="3211379"/>
            <a:ext cx="3206488" cy="3201229"/>
          </a:xfrm>
          <a:prstGeom prst="rect">
            <a:avLst/>
          </a:prstGeom>
        </p:spPr>
      </p:pic>
      <p:cxnSp>
        <p:nvCxnSpPr>
          <p:cNvPr id="21" name="Straight Connector 20">
            <a:extLst>
              <a:ext uri="{FF2B5EF4-FFF2-40B4-BE49-F238E27FC236}">
                <a16:creationId xmlns:a16="http://schemas.microsoft.com/office/drawing/2014/main" id="{DC16D0D2-2FA2-483C-A80D-5AC8E40C707E}"/>
              </a:ext>
            </a:extLst>
          </p:cNvPr>
          <p:cNvCxnSpPr>
            <a:cxnSpLocks/>
          </p:cNvCxnSpPr>
          <p:nvPr/>
        </p:nvCxnSpPr>
        <p:spPr>
          <a:xfrm>
            <a:off x="5804629" y="2505075"/>
            <a:ext cx="0" cy="3931070"/>
          </a:xfrm>
          <a:prstGeom prst="line">
            <a:avLst/>
          </a:prstGeom>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338B495-C0F6-4EA6-908F-6CBB8CF53691}"/>
              </a:ext>
            </a:extLst>
          </p:cNvPr>
          <p:cNvSpPr/>
          <p:nvPr/>
        </p:nvSpPr>
        <p:spPr>
          <a:xfrm>
            <a:off x="839788" y="2605440"/>
            <a:ext cx="4546827"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ea typeface="+mn-ea"/>
                <a:cs typeface="+mn-cs"/>
              </a:rPr>
              <a:t>Current asthma prevalence among adults aged 20 and over, by weight status and sex: United States, 2011–2014</a:t>
            </a:r>
          </a:p>
        </p:txBody>
      </p:sp>
      <p:sp>
        <p:nvSpPr>
          <p:cNvPr id="23" name="Rectangle 22">
            <a:extLst>
              <a:ext uri="{FF2B5EF4-FFF2-40B4-BE49-F238E27FC236}">
                <a16:creationId xmlns:a16="http://schemas.microsoft.com/office/drawing/2014/main" id="{892F3290-1505-49DE-A678-93933C5DA3FD}"/>
              </a:ext>
            </a:extLst>
          </p:cNvPr>
          <p:cNvSpPr/>
          <p:nvPr/>
        </p:nvSpPr>
        <p:spPr>
          <a:xfrm>
            <a:off x="6469288" y="2596617"/>
            <a:ext cx="494812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ea typeface="Calibri" panose="020F0502020204030204" pitchFamily="34" charset="0"/>
                <a:cs typeface="Times New Roman" panose="02020603050405020304" pitchFamily="18" charset="0"/>
              </a:rPr>
              <a:t>The annual prevalence of asthma within different obesity classes, stratified by sex</a:t>
            </a:r>
            <a:endParaRPr kumimoji="0" lang="en-US" sz="1400" b="1"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729102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C131947-AED8-4256-BD00-CB5C9FA0D904}"/>
              </a:ext>
            </a:extLst>
          </p:cNvPr>
          <p:cNvSpPr>
            <a:spLocks noGrp="1"/>
          </p:cNvSpPr>
          <p:nvPr>
            <p:ph type="title"/>
          </p:nvPr>
        </p:nvSpPr>
        <p:spPr>
          <a:xfrm>
            <a:off x="338735" y="476276"/>
            <a:ext cx="10515600" cy="935674"/>
          </a:xfrm>
        </p:spPr>
        <p:txBody>
          <a:bodyPr>
            <a:normAutofit fontScale="90000"/>
          </a:bodyPr>
          <a:lstStyle/>
          <a:p>
            <a:r>
              <a:rPr lang="en-US" sz="2200" i="1">
                <a:latin typeface="+mn-lt"/>
              </a:rPr>
              <a:t>Syndromic Surveillance</a:t>
            </a:r>
            <a:br>
              <a:rPr lang="en-US">
                <a:latin typeface="+mn-lt"/>
              </a:rPr>
            </a:br>
            <a:r>
              <a:rPr lang="en-US">
                <a:latin typeface="+mn-lt"/>
              </a:rPr>
              <a:t>Seasonal influenza and the novel coronavirus</a:t>
            </a:r>
          </a:p>
        </p:txBody>
      </p:sp>
      <p:sp>
        <p:nvSpPr>
          <p:cNvPr id="8" name="Text Placeholder 3">
            <a:extLst>
              <a:ext uri="{FF2B5EF4-FFF2-40B4-BE49-F238E27FC236}">
                <a16:creationId xmlns:a16="http://schemas.microsoft.com/office/drawing/2014/main" id="{E9C97ABE-8937-4695-AD69-6AD3019C8A2F}"/>
              </a:ext>
            </a:extLst>
          </p:cNvPr>
          <p:cNvSpPr txBox="1">
            <a:spLocks/>
          </p:cNvSpPr>
          <p:nvPr/>
        </p:nvSpPr>
        <p:spPr>
          <a:xfrm>
            <a:off x="839788" y="1681163"/>
            <a:ext cx="5157787" cy="8239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ea typeface="+mn-ea"/>
                <a:cs typeface="+mn-cs"/>
              </a:rPr>
              <a:t>CDC Surveillance</a:t>
            </a:r>
          </a:p>
        </p:txBody>
      </p:sp>
      <p:sp>
        <p:nvSpPr>
          <p:cNvPr id="9" name="Text Placeholder 5">
            <a:extLst>
              <a:ext uri="{FF2B5EF4-FFF2-40B4-BE49-F238E27FC236}">
                <a16:creationId xmlns:a16="http://schemas.microsoft.com/office/drawing/2014/main" id="{C8DF1602-C6D7-46A4-BCB6-9BF512FA2A05}"/>
              </a:ext>
            </a:extLst>
          </p:cNvPr>
          <p:cNvSpPr txBox="1">
            <a:spLocks/>
          </p:cNvSpPr>
          <p:nvPr/>
        </p:nvSpPr>
        <p:spPr>
          <a:xfrm>
            <a:off x="6172200" y="1681163"/>
            <a:ext cx="5183188"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prstClr val="black"/>
                </a:solidFill>
                <a:effectLst/>
                <a:uLnTx/>
                <a:uFillTx/>
                <a:ea typeface="+mn-ea"/>
                <a:cs typeface="+mn-cs"/>
              </a:rPr>
              <a:t>Cosmos </a:t>
            </a:r>
            <a:br>
              <a:rPr kumimoji="0" lang="en-US" sz="2800" b="0" i="0" u="none" strike="noStrike" kern="1200" cap="none" spc="0" normalizeH="0" baseline="0" noProof="0">
                <a:ln>
                  <a:noFill/>
                </a:ln>
                <a:solidFill>
                  <a:prstClr val="black"/>
                </a:solidFill>
                <a:effectLst/>
                <a:uLnTx/>
                <a:uFillTx/>
                <a:ea typeface="+mn-ea"/>
                <a:cs typeface="+mn-cs"/>
              </a:rPr>
            </a:br>
            <a:r>
              <a:rPr kumimoji="0" lang="en-US" sz="1800" b="0" i="0" u="none" strike="noStrike" kern="1200" cap="none" spc="0" normalizeH="0" baseline="0" noProof="0">
                <a:ln>
                  <a:noFill/>
                </a:ln>
                <a:solidFill>
                  <a:prstClr val="black"/>
                </a:solidFill>
                <a:effectLst/>
                <a:uLnTx/>
                <a:uFillTx/>
                <a:ea typeface="+mn-ea"/>
                <a:cs typeface="+mn-cs"/>
              </a:rPr>
              <a:t>Test result data (LOINC)</a:t>
            </a:r>
          </a:p>
        </p:txBody>
      </p:sp>
      <p:sp>
        <p:nvSpPr>
          <p:cNvPr id="16" name="Rectangle 15">
            <a:extLst>
              <a:ext uri="{FF2B5EF4-FFF2-40B4-BE49-F238E27FC236}">
                <a16:creationId xmlns:a16="http://schemas.microsoft.com/office/drawing/2014/main" id="{3251DC54-0A2C-4DFE-BD30-D410EF9991C2}"/>
              </a:ext>
            </a:extLst>
          </p:cNvPr>
          <p:cNvSpPr/>
          <p:nvPr/>
        </p:nvSpPr>
        <p:spPr>
          <a:xfrm>
            <a:off x="1629433" y="6160935"/>
            <a:ext cx="290598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ea typeface="+mn-ea"/>
                <a:cs typeface="+mn-cs"/>
                <a:hlinkClick r:id="rId2">
                  <a:extLst>
                    <a:ext uri="{A12FA001-AC4F-418D-AE19-62706E023703}">
                      <ahyp:hlinkClr xmlns:ahyp="http://schemas.microsoft.com/office/drawing/2018/hyperlinkcolor" val="tx"/>
                    </a:ext>
                  </a:extLst>
                </a:hlinkClick>
              </a:rPr>
              <a:t>https://www.cdc.gov/flu/weekly/index.htm</a:t>
            </a:r>
            <a:endParaRPr kumimoji="0" lang="en-US" sz="1200" b="0" i="0" u="none" strike="noStrike" kern="1200" cap="none" spc="0" normalizeH="0" baseline="0" noProof="0">
              <a:ln>
                <a:noFill/>
              </a:ln>
              <a:effectLst/>
              <a:uLnTx/>
              <a:uFillTx/>
              <a:ea typeface="+mn-ea"/>
              <a:cs typeface="+mn-cs"/>
            </a:endParaRPr>
          </a:p>
        </p:txBody>
      </p:sp>
      <p:cxnSp>
        <p:nvCxnSpPr>
          <p:cNvPr id="17" name="Straight Connector 16">
            <a:extLst>
              <a:ext uri="{FF2B5EF4-FFF2-40B4-BE49-F238E27FC236}">
                <a16:creationId xmlns:a16="http://schemas.microsoft.com/office/drawing/2014/main" id="{BE4E19C2-D7DB-4AE4-9618-F9C79FDD476D}"/>
              </a:ext>
            </a:extLst>
          </p:cNvPr>
          <p:cNvCxnSpPr>
            <a:cxnSpLocks/>
          </p:cNvCxnSpPr>
          <p:nvPr/>
        </p:nvCxnSpPr>
        <p:spPr>
          <a:xfrm>
            <a:off x="5804629" y="2505075"/>
            <a:ext cx="0" cy="393107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82A86DA-2433-49FE-BCEC-10EB005B994A}"/>
              </a:ext>
            </a:extLst>
          </p:cNvPr>
          <p:cNvSpPr/>
          <p:nvPr/>
        </p:nvSpPr>
        <p:spPr>
          <a:xfrm>
            <a:off x="6295260" y="2521190"/>
            <a:ext cx="505695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ea typeface="+mn-ea"/>
                <a:cs typeface="+mn-cs"/>
              </a:rPr>
              <a:t>Counts of positive influenza A and B assays, as well as SARS-CoV-2 assays in Cosmos</a:t>
            </a:r>
            <a:endParaRPr kumimoji="0" lang="en-US" sz="1000" b="1" i="0" u="none" strike="noStrike" kern="1200" cap="none" spc="0" normalizeH="0" baseline="0" noProof="0">
              <a:ln>
                <a:noFill/>
              </a:ln>
              <a:solidFill>
                <a:prstClr val="black"/>
              </a:solidFill>
              <a:effectLst/>
              <a:uLnTx/>
              <a:uFillTx/>
              <a:ea typeface="+mn-ea"/>
              <a:cs typeface="+mn-cs"/>
            </a:endParaRPr>
          </a:p>
        </p:txBody>
      </p:sp>
      <p:pic>
        <p:nvPicPr>
          <p:cNvPr id="19" name="Picture 18">
            <a:extLst>
              <a:ext uri="{FF2B5EF4-FFF2-40B4-BE49-F238E27FC236}">
                <a16:creationId xmlns:a16="http://schemas.microsoft.com/office/drawing/2014/main" id="{91F38EFE-7E61-4550-AEBA-70ED04C53EBF}"/>
              </a:ext>
            </a:extLst>
          </p:cNvPr>
          <p:cNvPicPr/>
          <p:nvPr/>
        </p:nvPicPr>
        <p:blipFill>
          <a:blip r:embed="rId3"/>
          <a:stretch>
            <a:fillRect/>
          </a:stretch>
        </p:blipFill>
        <p:spPr>
          <a:xfrm>
            <a:off x="6902199" y="2983402"/>
            <a:ext cx="3353476" cy="3316032"/>
          </a:xfrm>
          <a:prstGeom prst="rect">
            <a:avLst/>
          </a:prstGeom>
        </p:spPr>
      </p:pic>
      <p:pic>
        <p:nvPicPr>
          <p:cNvPr id="20" name="Picture 2" descr="INFLUENZA Virus Isolated">
            <a:extLst>
              <a:ext uri="{FF2B5EF4-FFF2-40B4-BE49-F238E27FC236}">
                <a16:creationId xmlns:a16="http://schemas.microsoft.com/office/drawing/2014/main" id="{2229A89D-DA3E-4618-8474-41773ADB33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593" y="2651991"/>
            <a:ext cx="4535825" cy="340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42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2B185F-A187-4ADC-A028-A50574DAED17}"/>
              </a:ext>
            </a:extLst>
          </p:cNvPr>
          <p:cNvSpPr txBox="1">
            <a:spLocks/>
          </p:cNvSpPr>
          <p:nvPr/>
        </p:nvSpPr>
        <p:spPr>
          <a:xfrm>
            <a:off x="379240" y="1384432"/>
            <a:ext cx="5157787" cy="377725"/>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85000"/>
              </a:lnSpc>
              <a:spcBef>
                <a:spcPts val="1000"/>
              </a:spcBef>
              <a:spcAft>
                <a:spcPts val="1200"/>
              </a:spcAft>
              <a:buSzPct val="125000"/>
              <a:buFontTx/>
              <a:buNone/>
              <a:defRPr sz="2400" b="1" kern="1200">
                <a:solidFill>
                  <a:schemeClr val="tx1">
                    <a:lumMod val="25000"/>
                    <a:lumOff val="75000"/>
                  </a:schemeClr>
                </a:solidFill>
                <a:latin typeface="+mn-lt"/>
                <a:ea typeface="+mn-ea"/>
                <a:cs typeface="+mn-cs"/>
              </a:defRPr>
            </a:lvl1pPr>
            <a:lvl2pPr marL="457200" indent="0" algn="l" defTabSz="914400" rtl="0" eaLnBrk="1" latinLnBrk="0" hangingPunct="1">
              <a:lnSpc>
                <a:spcPct val="85000"/>
              </a:lnSpc>
              <a:spcBef>
                <a:spcPts val="0"/>
              </a:spcBef>
              <a:spcAft>
                <a:spcPts val="1200"/>
              </a:spcAft>
              <a:buFont typeface="Arial" panose="020B0604020202020204" pitchFamily="34" charset="0"/>
              <a:buNone/>
              <a:defRPr sz="2000" b="1" i="1" kern="1200">
                <a:solidFill>
                  <a:schemeClr val="tx1">
                    <a:lumMod val="10000"/>
                    <a:lumOff val="90000"/>
                  </a:schemeClr>
                </a:solidFill>
                <a:latin typeface="+mn-lt"/>
                <a:ea typeface="+mn-ea"/>
                <a:cs typeface="+mn-cs"/>
              </a:defRPr>
            </a:lvl2pPr>
            <a:lvl3pPr marL="914400" indent="0" algn="l" defTabSz="914400" rtl="0" eaLnBrk="1" latinLnBrk="0" hangingPunct="1">
              <a:lnSpc>
                <a:spcPct val="85000"/>
              </a:lnSpc>
              <a:spcBef>
                <a:spcPts val="0"/>
              </a:spcBef>
              <a:spcAft>
                <a:spcPts val="1200"/>
              </a:spcAft>
              <a:buFont typeface="Arial" panose="020B0604020202020204" pitchFamily="34" charset="0"/>
              <a:buNone/>
              <a:defRPr sz="1800" b="1" kern="1200">
                <a:solidFill>
                  <a:schemeClr val="tx1">
                    <a:lumMod val="10000"/>
                    <a:lumOff val="90000"/>
                  </a:schemeClr>
                </a:solidFill>
                <a:latin typeface="+mj-lt"/>
                <a:ea typeface="+mn-ea"/>
                <a:cs typeface="+mn-cs"/>
              </a:defRPr>
            </a:lvl3pPr>
            <a:lvl4pPr marL="1371600" indent="0" algn="l" defTabSz="914400" rtl="0" eaLnBrk="1" latinLnBrk="0" hangingPunct="1">
              <a:lnSpc>
                <a:spcPct val="85000"/>
              </a:lnSpc>
              <a:spcBef>
                <a:spcPts val="0"/>
              </a:spcBef>
              <a:spcAft>
                <a:spcPts val="1200"/>
              </a:spcAft>
              <a:buFont typeface="Arial" panose="020B0604020202020204" pitchFamily="34" charset="0"/>
              <a:buNone/>
              <a:defRPr sz="1600" b="1" kern="1200">
                <a:solidFill>
                  <a:schemeClr val="tx1">
                    <a:lumMod val="10000"/>
                    <a:lumOff val="90000"/>
                  </a:schemeClr>
                </a:solidFill>
                <a:latin typeface="+mn-lt"/>
                <a:ea typeface="+mn-ea"/>
                <a:cs typeface="+mn-cs"/>
              </a:defRPr>
            </a:lvl4pPr>
            <a:lvl5pPr marL="1828800" indent="0" algn="l" defTabSz="914400" rtl="0" eaLnBrk="1" latinLnBrk="0" hangingPunct="1">
              <a:lnSpc>
                <a:spcPct val="85000"/>
              </a:lnSpc>
              <a:spcBef>
                <a:spcPts val="0"/>
              </a:spcBef>
              <a:spcAft>
                <a:spcPts val="1200"/>
              </a:spcAft>
              <a:buFont typeface="Arial" panose="020B0604020202020204" pitchFamily="34" charset="0"/>
              <a:buNone/>
              <a:defRPr sz="1600" b="1" kern="1200" spc="300">
                <a:solidFill>
                  <a:schemeClr val="tx1">
                    <a:lumMod val="10000"/>
                    <a:lumOff val="9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1000"/>
              </a:spcBef>
              <a:spcAft>
                <a:spcPts val="1200"/>
              </a:spcAft>
              <a:buClrTx/>
              <a:buSzPct val="125000"/>
              <a:buFontTx/>
              <a:buNone/>
              <a:tabLst/>
              <a:defRPr/>
            </a:pPr>
            <a:r>
              <a:rPr kumimoji="0" lang="en-US" sz="2400" b="1" i="0" u="none" strike="noStrike" kern="1200" cap="none" spc="0" normalizeH="0" baseline="0" noProof="0">
                <a:ln>
                  <a:noFill/>
                </a:ln>
                <a:solidFill>
                  <a:srgbClr val="323232">
                    <a:lumMod val="50000"/>
                  </a:srgbClr>
                </a:solidFill>
                <a:effectLst/>
                <a:uLnTx/>
                <a:uFillTx/>
                <a:ea typeface="+mn-ea"/>
                <a:cs typeface="+mn-cs"/>
              </a:rPr>
              <a:t>CDC: NHAMCS</a:t>
            </a:r>
          </a:p>
        </p:txBody>
      </p:sp>
      <p:sp>
        <p:nvSpPr>
          <p:cNvPr id="6" name="Text Placeholder 5">
            <a:extLst>
              <a:ext uri="{FF2B5EF4-FFF2-40B4-BE49-F238E27FC236}">
                <a16:creationId xmlns:a16="http://schemas.microsoft.com/office/drawing/2014/main" id="{4F086CB1-942A-4D11-BDC0-B4D3EE3C0347}"/>
              </a:ext>
            </a:extLst>
          </p:cNvPr>
          <p:cNvSpPr txBox="1">
            <a:spLocks/>
          </p:cNvSpPr>
          <p:nvPr/>
        </p:nvSpPr>
        <p:spPr>
          <a:xfrm>
            <a:off x="5267922" y="1431151"/>
            <a:ext cx="5183188" cy="373201"/>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85000"/>
              </a:lnSpc>
              <a:spcBef>
                <a:spcPts val="1000"/>
              </a:spcBef>
              <a:spcAft>
                <a:spcPts val="1200"/>
              </a:spcAft>
              <a:buSzPct val="125000"/>
              <a:buFontTx/>
              <a:buNone/>
              <a:defRPr sz="2400" b="1" kern="1200">
                <a:solidFill>
                  <a:schemeClr val="tx1">
                    <a:lumMod val="25000"/>
                    <a:lumOff val="75000"/>
                  </a:schemeClr>
                </a:solidFill>
                <a:latin typeface="+mn-lt"/>
                <a:ea typeface="+mn-ea"/>
                <a:cs typeface="+mn-cs"/>
              </a:defRPr>
            </a:lvl1pPr>
            <a:lvl2pPr marL="457200" indent="0" algn="l" defTabSz="914400" rtl="0" eaLnBrk="1" latinLnBrk="0" hangingPunct="1">
              <a:lnSpc>
                <a:spcPct val="85000"/>
              </a:lnSpc>
              <a:spcBef>
                <a:spcPts val="0"/>
              </a:spcBef>
              <a:spcAft>
                <a:spcPts val="1200"/>
              </a:spcAft>
              <a:buFont typeface="Arial" panose="020B0604020202020204" pitchFamily="34" charset="0"/>
              <a:buNone/>
              <a:defRPr sz="2000" b="1" i="1" kern="1200">
                <a:solidFill>
                  <a:schemeClr val="tx1">
                    <a:lumMod val="10000"/>
                    <a:lumOff val="90000"/>
                  </a:schemeClr>
                </a:solidFill>
                <a:latin typeface="+mn-lt"/>
                <a:ea typeface="+mn-ea"/>
                <a:cs typeface="+mn-cs"/>
              </a:defRPr>
            </a:lvl2pPr>
            <a:lvl3pPr marL="914400" indent="0" algn="l" defTabSz="914400" rtl="0" eaLnBrk="1" latinLnBrk="0" hangingPunct="1">
              <a:lnSpc>
                <a:spcPct val="85000"/>
              </a:lnSpc>
              <a:spcBef>
                <a:spcPts val="0"/>
              </a:spcBef>
              <a:spcAft>
                <a:spcPts val="1200"/>
              </a:spcAft>
              <a:buFont typeface="Arial" panose="020B0604020202020204" pitchFamily="34" charset="0"/>
              <a:buNone/>
              <a:defRPr sz="1800" b="1" kern="1200">
                <a:solidFill>
                  <a:schemeClr val="tx1">
                    <a:lumMod val="10000"/>
                    <a:lumOff val="90000"/>
                  </a:schemeClr>
                </a:solidFill>
                <a:latin typeface="+mj-lt"/>
                <a:ea typeface="+mn-ea"/>
                <a:cs typeface="+mn-cs"/>
              </a:defRPr>
            </a:lvl3pPr>
            <a:lvl4pPr marL="1371600" indent="0" algn="l" defTabSz="914400" rtl="0" eaLnBrk="1" latinLnBrk="0" hangingPunct="1">
              <a:lnSpc>
                <a:spcPct val="85000"/>
              </a:lnSpc>
              <a:spcBef>
                <a:spcPts val="0"/>
              </a:spcBef>
              <a:spcAft>
                <a:spcPts val="1200"/>
              </a:spcAft>
              <a:buFont typeface="Arial" panose="020B0604020202020204" pitchFamily="34" charset="0"/>
              <a:buNone/>
              <a:defRPr sz="1600" b="1" kern="1200">
                <a:solidFill>
                  <a:schemeClr val="tx1">
                    <a:lumMod val="10000"/>
                    <a:lumOff val="90000"/>
                  </a:schemeClr>
                </a:solidFill>
                <a:latin typeface="+mn-lt"/>
                <a:ea typeface="+mn-ea"/>
                <a:cs typeface="+mn-cs"/>
              </a:defRPr>
            </a:lvl4pPr>
            <a:lvl5pPr marL="1828800" indent="0" algn="l" defTabSz="914400" rtl="0" eaLnBrk="1" latinLnBrk="0" hangingPunct="1">
              <a:lnSpc>
                <a:spcPct val="85000"/>
              </a:lnSpc>
              <a:spcBef>
                <a:spcPts val="0"/>
              </a:spcBef>
              <a:spcAft>
                <a:spcPts val="1200"/>
              </a:spcAft>
              <a:buFont typeface="Arial" panose="020B0604020202020204" pitchFamily="34" charset="0"/>
              <a:buNone/>
              <a:defRPr sz="1600" b="1" kern="1200" spc="300">
                <a:solidFill>
                  <a:schemeClr val="tx1">
                    <a:lumMod val="10000"/>
                    <a:lumOff val="9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1000"/>
              </a:spcBef>
              <a:spcAft>
                <a:spcPts val="1200"/>
              </a:spcAft>
              <a:buClrTx/>
              <a:buSzPct val="125000"/>
              <a:buFontTx/>
              <a:buNone/>
              <a:tabLst/>
              <a:defRPr/>
            </a:pPr>
            <a:r>
              <a:rPr kumimoji="0" lang="en-US" sz="2400" b="1" i="0" u="none" strike="noStrike" kern="1200" cap="none" spc="0" normalizeH="0" baseline="0" noProof="0">
                <a:ln>
                  <a:noFill/>
                </a:ln>
                <a:solidFill>
                  <a:srgbClr val="323232">
                    <a:lumMod val="50000"/>
                  </a:srgbClr>
                </a:solidFill>
                <a:effectLst/>
                <a:uLnTx/>
                <a:uFillTx/>
                <a:ea typeface="+mn-ea"/>
                <a:cs typeface="+mn-cs"/>
              </a:rPr>
              <a:t>Cosmos</a:t>
            </a:r>
            <a:r>
              <a:rPr kumimoji="0" lang="en-US" sz="2400" b="1" i="0" u="none" strike="noStrike" kern="1200" cap="none" spc="0" normalizeH="0" baseline="0" noProof="0">
                <a:ln>
                  <a:noFill/>
                </a:ln>
                <a:solidFill>
                  <a:srgbClr val="FFC000"/>
                </a:solidFill>
                <a:effectLst/>
                <a:uLnTx/>
                <a:uFillTx/>
                <a:ea typeface="+mn-ea"/>
                <a:cs typeface="+mn-cs"/>
              </a:rPr>
              <a:t>  </a:t>
            </a:r>
          </a:p>
        </p:txBody>
      </p:sp>
      <p:sp>
        <p:nvSpPr>
          <p:cNvPr id="8" name="TextBox 7">
            <a:extLst>
              <a:ext uri="{FF2B5EF4-FFF2-40B4-BE49-F238E27FC236}">
                <a16:creationId xmlns:a16="http://schemas.microsoft.com/office/drawing/2014/main" id="{87844764-DB08-48B4-8E1C-E16FD40A2536}"/>
              </a:ext>
            </a:extLst>
          </p:cNvPr>
          <p:cNvSpPr txBox="1"/>
          <p:nvPr/>
        </p:nvSpPr>
        <p:spPr>
          <a:xfrm>
            <a:off x="5267922" y="1759150"/>
            <a:ext cx="6097044"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23232">
                    <a:lumMod val="50000"/>
                  </a:srgbClr>
                </a:solidFill>
                <a:effectLst/>
                <a:uLnTx/>
                <a:uFillTx/>
                <a:ea typeface="+mn-ea"/>
                <a:cs typeface="+mn-cs"/>
              </a:rPr>
              <a:t>Emergency department visits for URI (SNOMED) during which an antibiotic (ERX) was given or prescribed. </a:t>
            </a:r>
            <a:br>
              <a:rPr kumimoji="0" lang="en-US" sz="1800" b="0" i="0" u="none" strike="noStrike" kern="1200" cap="none" spc="0" normalizeH="0" baseline="0" noProof="0">
                <a:ln>
                  <a:noFill/>
                </a:ln>
                <a:solidFill>
                  <a:srgbClr val="323232">
                    <a:lumMod val="50000"/>
                  </a:srgbClr>
                </a:solidFill>
                <a:effectLst/>
                <a:uLnTx/>
                <a:uFillTx/>
                <a:ea typeface="+mn-ea"/>
                <a:cs typeface="+mn-cs"/>
              </a:rPr>
            </a:br>
            <a:r>
              <a:rPr kumimoji="0" lang="en-US" sz="1800" b="0" i="0" u="none" strike="noStrike" kern="1200" cap="none" spc="0" normalizeH="0" baseline="0" noProof="0">
                <a:ln>
                  <a:noFill/>
                </a:ln>
                <a:solidFill>
                  <a:srgbClr val="323232">
                    <a:lumMod val="50000"/>
                  </a:srgbClr>
                </a:solidFill>
                <a:effectLst/>
                <a:uLnTx/>
                <a:uFillTx/>
                <a:ea typeface="+mn-ea"/>
                <a:cs typeface="+mn-cs"/>
              </a:rPr>
              <a:t>United States, 2010–2019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A1E1C">
                  <a:lumMod val="25000"/>
                  <a:lumOff val="75000"/>
                </a:srgbClr>
              </a:solidFill>
              <a:effectLst/>
              <a:uLnTx/>
              <a:uFillTx/>
              <a:ea typeface="+mn-ea"/>
              <a:cs typeface="+mn-cs"/>
            </a:endParaRPr>
          </a:p>
        </p:txBody>
      </p:sp>
      <p:sp>
        <p:nvSpPr>
          <p:cNvPr id="12" name="TextBox 11">
            <a:extLst>
              <a:ext uri="{FF2B5EF4-FFF2-40B4-BE49-F238E27FC236}">
                <a16:creationId xmlns:a16="http://schemas.microsoft.com/office/drawing/2014/main" id="{5D218614-BF70-4257-AB31-93838378CF22}"/>
              </a:ext>
            </a:extLst>
          </p:cNvPr>
          <p:cNvSpPr txBox="1"/>
          <p:nvPr/>
        </p:nvSpPr>
        <p:spPr>
          <a:xfrm>
            <a:off x="322662" y="1759150"/>
            <a:ext cx="437338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23232">
                    <a:lumMod val="50000"/>
                  </a:srgbClr>
                </a:solidFill>
                <a:effectLst/>
                <a:uLnTx/>
                <a:uFillTx/>
                <a:ea typeface="+mn-ea"/>
                <a:cs typeface="+mn-cs"/>
              </a:rPr>
              <a:t>Emergency department v</a:t>
            </a:r>
            <a:r>
              <a:rPr kumimoji="0" lang="en-US" sz="1800" b="0" i="0" u="none" strike="noStrike" kern="1200" cap="none" spc="0" normalizeH="0" baseline="0" noProof="0" err="1">
                <a:ln>
                  <a:noFill/>
                </a:ln>
                <a:solidFill>
                  <a:srgbClr val="323232">
                    <a:lumMod val="50000"/>
                  </a:srgbClr>
                </a:solidFill>
                <a:effectLst/>
                <a:uLnTx/>
                <a:uFillTx/>
                <a:ea typeface="+mn-ea"/>
                <a:cs typeface="+mn-cs"/>
              </a:rPr>
              <a:t>isits</a:t>
            </a:r>
            <a:r>
              <a:rPr kumimoji="0" lang="en-US" sz="1800" b="0" i="0" u="none" strike="noStrike" kern="1200" cap="none" spc="0" normalizeH="0" baseline="0" noProof="0">
                <a:ln>
                  <a:noFill/>
                </a:ln>
                <a:solidFill>
                  <a:srgbClr val="323232">
                    <a:lumMod val="50000"/>
                  </a:srgbClr>
                </a:solidFill>
                <a:effectLst/>
                <a:uLnTx/>
                <a:uFillTx/>
                <a:ea typeface="+mn-ea"/>
                <a:cs typeface="+mn-cs"/>
              </a:rPr>
              <a:t> for URI during </a:t>
            </a:r>
            <a:r>
              <a:rPr kumimoji="0" lang="en-US" sz="1800" b="0" i="0" u="none" strike="noStrike" kern="1200" cap="none" spc="0" normalizeH="0" baseline="0" noProof="0" err="1">
                <a:ln>
                  <a:noFill/>
                </a:ln>
                <a:solidFill>
                  <a:srgbClr val="323232">
                    <a:lumMod val="50000"/>
                  </a:srgbClr>
                </a:solidFill>
                <a:effectLst/>
                <a:uLnTx/>
                <a:uFillTx/>
                <a:ea typeface="+mn-ea"/>
                <a:cs typeface="+mn-cs"/>
              </a:rPr>
              <a:t>wh</a:t>
            </a:r>
            <a:r>
              <a:rPr kumimoji="0" lang="en-US" sz="1800" b="0" i="0" u="none" strike="noStrike" kern="1200" cap="none" spc="0" normalizeH="0" baseline="0" noProof="0">
                <a:ln>
                  <a:noFill/>
                </a:ln>
                <a:solidFill>
                  <a:srgbClr val="323232">
                    <a:lumMod val="50000"/>
                  </a:srgbClr>
                </a:solidFill>
                <a:effectLst/>
                <a:uLnTx/>
                <a:uFillTx/>
                <a:ea typeface="+mn-ea"/>
                <a:cs typeface="+mn-cs"/>
              </a:rPr>
              <a:t>ich an antibiotic was given or prescribed. </a:t>
            </a:r>
            <a:br>
              <a:rPr kumimoji="0" lang="en-US" sz="1800" b="0" i="0" u="none" strike="noStrike" kern="1200" cap="none" spc="0" normalizeH="0" baseline="0" noProof="0">
                <a:ln>
                  <a:noFill/>
                </a:ln>
                <a:solidFill>
                  <a:srgbClr val="323232">
                    <a:lumMod val="50000"/>
                  </a:srgbClr>
                </a:solidFill>
                <a:effectLst/>
                <a:uLnTx/>
                <a:uFillTx/>
                <a:ea typeface="+mn-ea"/>
                <a:cs typeface="+mn-cs"/>
              </a:rPr>
            </a:br>
            <a:r>
              <a:rPr kumimoji="0" lang="en-US" sz="1800" b="0" i="0" u="none" strike="noStrike" kern="1200" cap="none" spc="0" normalizeH="0" baseline="0" noProof="0">
                <a:ln>
                  <a:noFill/>
                </a:ln>
                <a:solidFill>
                  <a:srgbClr val="323232">
                    <a:lumMod val="50000"/>
                  </a:srgbClr>
                </a:solidFill>
                <a:effectLst/>
                <a:uLnTx/>
                <a:uFillTx/>
                <a:ea typeface="+mn-ea"/>
                <a:cs typeface="+mn-cs"/>
              </a:rPr>
              <a:t>United States, 2010–2017</a:t>
            </a:r>
          </a:p>
        </p:txBody>
      </p:sp>
      <p:sp>
        <p:nvSpPr>
          <p:cNvPr id="2" name="Title 1">
            <a:extLst>
              <a:ext uri="{FF2B5EF4-FFF2-40B4-BE49-F238E27FC236}">
                <a16:creationId xmlns:a16="http://schemas.microsoft.com/office/drawing/2014/main" id="{B2718428-9FB5-4390-988F-CA85C8FC4BFA}"/>
              </a:ext>
            </a:extLst>
          </p:cNvPr>
          <p:cNvSpPr>
            <a:spLocks noGrp="1"/>
          </p:cNvSpPr>
          <p:nvPr>
            <p:ph type="title"/>
          </p:nvPr>
        </p:nvSpPr>
        <p:spPr>
          <a:xfrm>
            <a:off x="379240" y="298018"/>
            <a:ext cx="11214326" cy="1030538"/>
          </a:xfrm>
        </p:spPr>
        <p:txBody>
          <a:bodyPr>
            <a:normAutofit fontScale="90000"/>
          </a:bodyPr>
          <a:lstStyle/>
          <a:p>
            <a:r>
              <a:rPr lang="en-US" sz="2000" i="1">
                <a:latin typeface="+mn-lt"/>
              </a:rPr>
              <a:t>Health Services Research </a:t>
            </a:r>
            <a:br>
              <a:rPr lang="en-US" sz="2000" i="1">
                <a:latin typeface="+mn-lt"/>
              </a:rPr>
            </a:br>
            <a:r>
              <a:rPr lang="en-US">
                <a:latin typeface="+mn-lt"/>
              </a:rPr>
              <a:t>Antibiotics for Upper Respiratory Infections (URI)</a:t>
            </a:r>
          </a:p>
        </p:txBody>
      </p:sp>
      <p:pic>
        <p:nvPicPr>
          <p:cNvPr id="3074" name="Picture 2" descr="The figure is a bar chart showing that from 2010–2013 to 2014–2017, the percentage of emergency department (ED) visits for acute viral upper respiratory tract infection that had an antimicrobial given or prescribed, hereafter referred to as ED visits, decreased from 23.4% to 17.6%. A decline was also seen for ED visits by children, decreasing from 17.9% to 10.1%, but a decline was not seen for ED visits by adults. In both periods, the percentage of ED visits by adults was higher than the percentage of ED visits by children.">
            <a:extLst>
              <a:ext uri="{FF2B5EF4-FFF2-40B4-BE49-F238E27FC236}">
                <a16:creationId xmlns:a16="http://schemas.microsoft.com/office/drawing/2014/main" id="{FD261CF7-FDD9-4554-862A-E735B320D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74" y="2738382"/>
            <a:ext cx="4483546" cy="31782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6511151-25DC-4773-A3A7-59491F4EE85B}"/>
              </a:ext>
            </a:extLst>
          </p:cNvPr>
          <p:cNvSpPr/>
          <p:nvPr/>
        </p:nvSpPr>
        <p:spPr>
          <a:xfrm>
            <a:off x="1134619" y="6084076"/>
            <a:ext cx="274947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23232">
                    <a:lumMod val="50000"/>
                  </a:srgbClr>
                </a:solidFill>
                <a:effectLst/>
                <a:uLnTx/>
                <a:uFillTx/>
                <a:ea typeface="+mn-ea"/>
                <a:cs typeface="+mn-cs"/>
              </a:rPr>
              <a:t>Ashman JJ. MMWR </a:t>
            </a:r>
            <a:r>
              <a:rPr kumimoji="0" lang="en-US" sz="1000" b="0" i="0" u="none" strike="noStrike" kern="1200" cap="none" spc="0" normalizeH="0" baseline="0" noProof="0" err="1">
                <a:ln>
                  <a:noFill/>
                </a:ln>
                <a:solidFill>
                  <a:srgbClr val="323232">
                    <a:lumMod val="50000"/>
                  </a:srgbClr>
                </a:solidFill>
                <a:effectLst/>
                <a:uLnTx/>
                <a:uFillTx/>
                <a:ea typeface="+mn-ea"/>
                <a:cs typeface="+mn-cs"/>
              </a:rPr>
              <a:t>Morb</a:t>
            </a:r>
            <a:r>
              <a:rPr kumimoji="0" lang="en-US" sz="1000" b="0" i="0" u="none" strike="noStrike" kern="1200" cap="none" spc="0" normalizeH="0" baseline="0" noProof="0">
                <a:ln>
                  <a:noFill/>
                </a:ln>
                <a:solidFill>
                  <a:srgbClr val="323232">
                    <a:lumMod val="50000"/>
                  </a:srgbClr>
                </a:solidFill>
                <a:effectLst/>
                <a:uLnTx/>
                <a:uFillTx/>
                <a:ea typeface="+mn-ea"/>
                <a:cs typeface="+mn-cs"/>
              </a:rPr>
              <a:t> Mortal </a:t>
            </a:r>
            <a:r>
              <a:rPr kumimoji="0" lang="en-US" sz="1000" b="0" i="0" u="none" strike="noStrike" kern="1200" cap="none" spc="0" normalizeH="0" baseline="0" noProof="0" err="1">
                <a:ln>
                  <a:noFill/>
                </a:ln>
                <a:solidFill>
                  <a:srgbClr val="323232">
                    <a:lumMod val="50000"/>
                  </a:srgbClr>
                </a:solidFill>
                <a:effectLst/>
                <a:uLnTx/>
                <a:uFillTx/>
                <a:ea typeface="+mn-ea"/>
                <a:cs typeface="+mn-cs"/>
              </a:rPr>
              <a:t>Wkly</a:t>
            </a:r>
            <a:r>
              <a:rPr kumimoji="0" lang="en-US" sz="1000" b="0" i="0" u="none" strike="noStrike" kern="1200" cap="none" spc="0" normalizeH="0" baseline="0" noProof="0">
                <a:ln>
                  <a:noFill/>
                </a:ln>
                <a:solidFill>
                  <a:srgbClr val="323232">
                    <a:lumMod val="50000"/>
                  </a:srgbClr>
                </a:solidFill>
                <a:effectLst/>
                <a:uLnTx/>
                <a:uFillTx/>
                <a:ea typeface="+mn-ea"/>
                <a:cs typeface="+mn-cs"/>
              </a:rPr>
              <a:t> Rep. 2020 </a:t>
            </a:r>
          </a:p>
        </p:txBody>
      </p:sp>
      <p:pic>
        <p:nvPicPr>
          <p:cNvPr id="7" name="Picture 6">
            <a:extLst>
              <a:ext uri="{FF2B5EF4-FFF2-40B4-BE49-F238E27FC236}">
                <a16:creationId xmlns:a16="http://schemas.microsoft.com/office/drawing/2014/main" id="{B4F62F21-B047-47D3-B284-E9ED9D931FD8}"/>
              </a:ext>
            </a:extLst>
          </p:cNvPr>
          <p:cNvPicPr>
            <a:picLocks noChangeAspect="1"/>
          </p:cNvPicPr>
          <p:nvPr/>
        </p:nvPicPr>
        <p:blipFill>
          <a:blip r:embed="rId4"/>
          <a:stretch>
            <a:fillRect/>
          </a:stretch>
        </p:blipFill>
        <p:spPr>
          <a:xfrm>
            <a:off x="5164112" y="2978997"/>
            <a:ext cx="7018698" cy="2799503"/>
          </a:xfrm>
          <a:prstGeom prst="rect">
            <a:avLst/>
          </a:prstGeom>
        </p:spPr>
      </p:pic>
      <p:cxnSp>
        <p:nvCxnSpPr>
          <p:cNvPr id="11" name="Straight Connector 10">
            <a:extLst>
              <a:ext uri="{FF2B5EF4-FFF2-40B4-BE49-F238E27FC236}">
                <a16:creationId xmlns:a16="http://schemas.microsoft.com/office/drawing/2014/main" id="{C9B15091-E2B7-48FF-83CD-386C0A6165D1}"/>
              </a:ext>
            </a:extLst>
          </p:cNvPr>
          <p:cNvCxnSpPr>
            <a:cxnSpLocks/>
          </p:cNvCxnSpPr>
          <p:nvPr/>
        </p:nvCxnSpPr>
        <p:spPr>
          <a:xfrm>
            <a:off x="4941029" y="1759150"/>
            <a:ext cx="0" cy="39310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50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F1A8A99B-E680-4D7C-8C42-492BE16144AA}"/>
              </a:ext>
            </a:extLst>
          </p:cNvPr>
          <p:cNvSpPr txBox="1">
            <a:spLocks/>
          </p:cNvSpPr>
          <p:nvPr/>
        </p:nvSpPr>
        <p:spPr>
          <a:xfrm>
            <a:off x="4948639" y="1476474"/>
            <a:ext cx="5389162" cy="787399"/>
          </a:xfrm>
          <a:prstGeom prst="rect">
            <a:avLst/>
          </a:prstGeom>
        </p:spPr>
        <p:txBody>
          <a:bodyPr vert="horz" lIns="91440" tIns="45720" rIns="91440" bIns="45720" rtlCol="0" anchor="b">
            <a:normAutofit/>
          </a:bodyPr>
          <a:lstStyle>
            <a:lvl1pPr marL="0" indent="0" algn="l" defTabSz="914400" rtl="0" eaLnBrk="1" latinLnBrk="0" hangingPunct="1">
              <a:lnSpc>
                <a:spcPct val="85000"/>
              </a:lnSpc>
              <a:spcBef>
                <a:spcPts val="1000"/>
              </a:spcBef>
              <a:spcAft>
                <a:spcPts val="1200"/>
              </a:spcAft>
              <a:buSzPct val="125000"/>
              <a:buFontTx/>
              <a:buNone/>
              <a:defRPr sz="2400" b="1" kern="1200">
                <a:solidFill>
                  <a:schemeClr val="tx1">
                    <a:lumMod val="25000"/>
                    <a:lumOff val="75000"/>
                  </a:schemeClr>
                </a:solidFill>
                <a:latin typeface="+mn-lt"/>
                <a:ea typeface="+mn-ea"/>
                <a:cs typeface="+mn-cs"/>
              </a:defRPr>
            </a:lvl1pPr>
            <a:lvl2pPr marL="457200" indent="0" algn="l" defTabSz="914400" rtl="0" eaLnBrk="1" latinLnBrk="0" hangingPunct="1">
              <a:lnSpc>
                <a:spcPct val="85000"/>
              </a:lnSpc>
              <a:spcBef>
                <a:spcPts val="0"/>
              </a:spcBef>
              <a:spcAft>
                <a:spcPts val="1200"/>
              </a:spcAft>
              <a:buFont typeface="Arial" panose="020B0604020202020204" pitchFamily="34" charset="0"/>
              <a:buNone/>
              <a:defRPr sz="2000" b="1" i="1" kern="1200">
                <a:solidFill>
                  <a:schemeClr val="tx1">
                    <a:lumMod val="10000"/>
                    <a:lumOff val="90000"/>
                  </a:schemeClr>
                </a:solidFill>
                <a:latin typeface="+mn-lt"/>
                <a:ea typeface="+mn-ea"/>
                <a:cs typeface="+mn-cs"/>
              </a:defRPr>
            </a:lvl2pPr>
            <a:lvl3pPr marL="914400" indent="0" algn="l" defTabSz="914400" rtl="0" eaLnBrk="1" latinLnBrk="0" hangingPunct="1">
              <a:lnSpc>
                <a:spcPct val="85000"/>
              </a:lnSpc>
              <a:spcBef>
                <a:spcPts val="0"/>
              </a:spcBef>
              <a:spcAft>
                <a:spcPts val="1200"/>
              </a:spcAft>
              <a:buFont typeface="Arial" panose="020B0604020202020204" pitchFamily="34" charset="0"/>
              <a:buNone/>
              <a:defRPr sz="1800" b="1" kern="1200">
                <a:solidFill>
                  <a:schemeClr val="tx1">
                    <a:lumMod val="10000"/>
                    <a:lumOff val="90000"/>
                  </a:schemeClr>
                </a:solidFill>
                <a:latin typeface="+mj-lt"/>
                <a:ea typeface="+mn-ea"/>
                <a:cs typeface="+mn-cs"/>
              </a:defRPr>
            </a:lvl3pPr>
            <a:lvl4pPr marL="1371600" indent="0" algn="l" defTabSz="914400" rtl="0" eaLnBrk="1" latinLnBrk="0" hangingPunct="1">
              <a:lnSpc>
                <a:spcPct val="85000"/>
              </a:lnSpc>
              <a:spcBef>
                <a:spcPts val="0"/>
              </a:spcBef>
              <a:spcAft>
                <a:spcPts val="1200"/>
              </a:spcAft>
              <a:buFont typeface="Arial" panose="020B0604020202020204" pitchFamily="34" charset="0"/>
              <a:buNone/>
              <a:defRPr sz="1600" b="1" kern="1200">
                <a:solidFill>
                  <a:schemeClr val="tx1">
                    <a:lumMod val="10000"/>
                    <a:lumOff val="90000"/>
                  </a:schemeClr>
                </a:solidFill>
                <a:latin typeface="+mn-lt"/>
                <a:ea typeface="+mn-ea"/>
                <a:cs typeface="+mn-cs"/>
              </a:defRPr>
            </a:lvl4pPr>
            <a:lvl5pPr marL="1828800" indent="0" algn="l" defTabSz="914400" rtl="0" eaLnBrk="1" latinLnBrk="0" hangingPunct="1">
              <a:lnSpc>
                <a:spcPct val="85000"/>
              </a:lnSpc>
              <a:spcBef>
                <a:spcPts val="0"/>
              </a:spcBef>
              <a:spcAft>
                <a:spcPts val="1200"/>
              </a:spcAft>
              <a:buFont typeface="Arial" panose="020B0604020202020204" pitchFamily="34" charset="0"/>
              <a:buNone/>
              <a:defRPr sz="1600" b="1" kern="1200" spc="300">
                <a:solidFill>
                  <a:schemeClr val="tx1">
                    <a:lumMod val="10000"/>
                    <a:lumOff val="9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85000"/>
              </a:lnSpc>
              <a:spcBef>
                <a:spcPts val="1000"/>
              </a:spcBef>
              <a:spcAft>
                <a:spcPts val="1200"/>
              </a:spcAft>
              <a:buClrTx/>
              <a:buSzPct val="125000"/>
              <a:buFontTx/>
              <a:buNone/>
              <a:tabLst/>
              <a:defRPr/>
            </a:pPr>
            <a:r>
              <a:rPr kumimoji="0" lang="en-US" sz="2800" b="1" i="0" u="none" strike="noStrike" kern="1200" cap="none" spc="0" normalizeH="0" baseline="0" noProof="0">
                <a:ln>
                  <a:noFill/>
                </a:ln>
                <a:solidFill>
                  <a:srgbClr val="323232">
                    <a:lumMod val="50000"/>
                  </a:srgbClr>
                </a:solidFill>
                <a:effectLst/>
                <a:uLnTx/>
                <a:uFillTx/>
                <a:latin typeface="Malgun Gothic Semilight"/>
                <a:ea typeface="+mn-ea"/>
                <a:cs typeface="+mn-cs"/>
              </a:rPr>
              <a:t>Cosmos</a:t>
            </a:r>
            <a:br>
              <a:rPr kumimoji="0" lang="en-US" sz="2400" b="1" i="0" u="none" strike="noStrike" kern="1200" cap="none" spc="0" normalizeH="0" baseline="0" noProof="0">
                <a:ln>
                  <a:noFill/>
                </a:ln>
                <a:solidFill>
                  <a:srgbClr val="323232">
                    <a:lumMod val="50000"/>
                  </a:srgbClr>
                </a:solidFill>
                <a:effectLst/>
                <a:uLnTx/>
                <a:uFillTx/>
                <a:latin typeface="Malgun Gothic Semilight"/>
                <a:ea typeface="+mn-ea"/>
                <a:cs typeface="+mn-cs"/>
              </a:rPr>
            </a:br>
            <a:r>
              <a:rPr kumimoji="0" lang="en-US" sz="1800" b="0" i="0" u="none" strike="noStrike" kern="1200" cap="none" spc="0" normalizeH="0" baseline="0" noProof="0">
                <a:ln>
                  <a:noFill/>
                </a:ln>
                <a:solidFill>
                  <a:srgbClr val="323232">
                    <a:lumMod val="50000"/>
                  </a:srgbClr>
                </a:solidFill>
                <a:effectLst/>
                <a:uLnTx/>
                <a:uFillTx/>
                <a:latin typeface="Malgun Gothic Semilight"/>
                <a:ea typeface="+mn-ea"/>
                <a:cs typeface="+mn-cs"/>
              </a:rPr>
              <a:t>CVX and demographic data </a:t>
            </a:r>
          </a:p>
        </p:txBody>
      </p:sp>
      <p:sp>
        <p:nvSpPr>
          <p:cNvPr id="11" name="Text Placeholder 3">
            <a:extLst>
              <a:ext uri="{FF2B5EF4-FFF2-40B4-BE49-F238E27FC236}">
                <a16:creationId xmlns:a16="http://schemas.microsoft.com/office/drawing/2014/main" id="{4596AE81-A8D1-48B6-87BB-16A27AD668FE}"/>
              </a:ext>
            </a:extLst>
          </p:cNvPr>
          <p:cNvSpPr txBox="1">
            <a:spLocks/>
          </p:cNvSpPr>
          <p:nvPr/>
        </p:nvSpPr>
        <p:spPr>
          <a:xfrm>
            <a:off x="166594" y="1939104"/>
            <a:ext cx="5157787" cy="377725"/>
          </a:xfrm>
          <a:prstGeom prst="rect">
            <a:avLst/>
          </a:prstGeom>
        </p:spPr>
        <p:txBody>
          <a:bodyPr vert="horz" lIns="91440" tIns="45720" rIns="91440" bIns="45720" rtlCol="0" anchor="b">
            <a:noAutofit/>
          </a:bodyPr>
          <a:lstStyle>
            <a:lvl1pPr marL="0" indent="0" algn="l" defTabSz="914400" rtl="0" eaLnBrk="1" latinLnBrk="0" hangingPunct="1">
              <a:lnSpc>
                <a:spcPct val="85000"/>
              </a:lnSpc>
              <a:spcBef>
                <a:spcPts val="1000"/>
              </a:spcBef>
              <a:spcAft>
                <a:spcPts val="1200"/>
              </a:spcAft>
              <a:buSzPct val="125000"/>
              <a:buFontTx/>
              <a:buNone/>
              <a:defRPr sz="2400" b="1" kern="1200">
                <a:solidFill>
                  <a:schemeClr val="tx1">
                    <a:lumMod val="25000"/>
                    <a:lumOff val="75000"/>
                  </a:schemeClr>
                </a:solidFill>
                <a:latin typeface="+mn-lt"/>
                <a:ea typeface="+mn-ea"/>
                <a:cs typeface="+mn-cs"/>
              </a:defRPr>
            </a:lvl1pPr>
            <a:lvl2pPr marL="457200" indent="0" algn="l" defTabSz="914400" rtl="0" eaLnBrk="1" latinLnBrk="0" hangingPunct="1">
              <a:lnSpc>
                <a:spcPct val="85000"/>
              </a:lnSpc>
              <a:spcBef>
                <a:spcPts val="0"/>
              </a:spcBef>
              <a:spcAft>
                <a:spcPts val="1200"/>
              </a:spcAft>
              <a:buFont typeface="Arial" panose="020B0604020202020204" pitchFamily="34" charset="0"/>
              <a:buNone/>
              <a:defRPr sz="2000" b="1" i="1" kern="1200">
                <a:solidFill>
                  <a:schemeClr val="tx1">
                    <a:lumMod val="10000"/>
                    <a:lumOff val="90000"/>
                  </a:schemeClr>
                </a:solidFill>
                <a:latin typeface="+mn-lt"/>
                <a:ea typeface="+mn-ea"/>
                <a:cs typeface="+mn-cs"/>
              </a:defRPr>
            </a:lvl2pPr>
            <a:lvl3pPr marL="914400" indent="0" algn="l" defTabSz="914400" rtl="0" eaLnBrk="1" latinLnBrk="0" hangingPunct="1">
              <a:lnSpc>
                <a:spcPct val="85000"/>
              </a:lnSpc>
              <a:spcBef>
                <a:spcPts val="0"/>
              </a:spcBef>
              <a:spcAft>
                <a:spcPts val="1200"/>
              </a:spcAft>
              <a:buFont typeface="Arial" panose="020B0604020202020204" pitchFamily="34" charset="0"/>
              <a:buNone/>
              <a:defRPr sz="1800" b="1" kern="1200">
                <a:solidFill>
                  <a:schemeClr val="tx1">
                    <a:lumMod val="10000"/>
                    <a:lumOff val="90000"/>
                  </a:schemeClr>
                </a:solidFill>
                <a:latin typeface="+mj-lt"/>
                <a:ea typeface="+mn-ea"/>
                <a:cs typeface="+mn-cs"/>
              </a:defRPr>
            </a:lvl3pPr>
            <a:lvl4pPr marL="1371600" indent="0" algn="l" defTabSz="914400" rtl="0" eaLnBrk="1" latinLnBrk="0" hangingPunct="1">
              <a:lnSpc>
                <a:spcPct val="85000"/>
              </a:lnSpc>
              <a:spcBef>
                <a:spcPts val="0"/>
              </a:spcBef>
              <a:spcAft>
                <a:spcPts val="1200"/>
              </a:spcAft>
              <a:buFont typeface="Arial" panose="020B0604020202020204" pitchFamily="34" charset="0"/>
              <a:buNone/>
              <a:defRPr sz="1600" b="1" kern="1200">
                <a:solidFill>
                  <a:schemeClr val="tx1">
                    <a:lumMod val="10000"/>
                    <a:lumOff val="90000"/>
                  </a:schemeClr>
                </a:solidFill>
                <a:latin typeface="+mn-lt"/>
                <a:ea typeface="+mn-ea"/>
                <a:cs typeface="+mn-cs"/>
              </a:defRPr>
            </a:lvl4pPr>
            <a:lvl5pPr marL="1828800" indent="0" algn="l" defTabSz="914400" rtl="0" eaLnBrk="1" latinLnBrk="0" hangingPunct="1">
              <a:lnSpc>
                <a:spcPct val="85000"/>
              </a:lnSpc>
              <a:spcBef>
                <a:spcPts val="0"/>
              </a:spcBef>
              <a:spcAft>
                <a:spcPts val="1200"/>
              </a:spcAft>
              <a:buFont typeface="Arial" panose="020B0604020202020204" pitchFamily="34" charset="0"/>
              <a:buNone/>
              <a:defRPr sz="1600" b="1" kern="1200" spc="300">
                <a:solidFill>
                  <a:schemeClr val="tx1">
                    <a:lumMod val="10000"/>
                    <a:lumOff val="9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75000"/>
              </a:lnSpc>
              <a:spcBef>
                <a:spcPts val="1000"/>
              </a:spcBef>
              <a:spcAft>
                <a:spcPts val="1200"/>
              </a:spcAft>
              <a:buClrTx/>
              <a:buSzPct val="125000"/>
              <a:buFontTx/>
              <a:buNone/>
              <a:tabLst/>
              <a:defRPr/>
            </a:pPr>
            <a:r>
              <a:rPr kumimoji="0" lang="en-US" sz="2800" b="1" i="0" u="none" strike="noStrike" kern="1200" cap="none" spc="0" normalizeH="0" baseline="0" noProof="0">
                <a:ln>
                  <a:noFill/>
                </a:ln>
                <a:solidFill>
                  <a:srgbClr val="323232">
                    <a:lumMod val="50000"/>
                  </a:srgbClr>
                </a:solidFill>
                <a:effectLst/>
                <a:uLnTx/>
                <a:uFillTx/>
                <a:latin typeface="Malgun Gothic Semilight"/>
                <a:ea typeface="+mn-ea"/>
                <a:cs typeface="+mn-cs"/>
              </a:rPr>
              <a:t>Immunization Information Systems</a:t>
            </a:r>
          </a:p>
        </p:txBody>
      </p:sp>
      <p:sp>
        <p:nvSpPr>
          <p:cNvPr id="12" name="Title 1">
            <a:extLst>
              <a:ext uri="{FF2B5EF4-FFF2-40B4-BE49-F238E27FC236}">
                <a16:creationId xmlns:a16="http://schemas.microsoft.com/office/drawing/2014/main" id="{DC131947-AED8-4256-BD00-CB5C9FA0D904}"/>
              </a:ext>
            </a:extLst>
          </p:cNvPr>
          <p:cNvSpPr>
            <a:spLocks noGrp="1"/>
          </p:cNvSpPr>
          <p:nvPr>
            <p:ph type="title"/>
          </p:nvPr>
        </p:nvSpPr>
        <p:spPr>
          <a:xfrm>
            <a:off x="338735" y="331557"/>
            <a:ext cx="10515600" cy="935674"/>
          </a:xfrm>
        </p:spPr>
        <p:txBody>
          <a:bodyPr>
            <a:normAutofit/>
          </a:bodyPr>
          <a:lstStyle/>
          <a:p>
            <a:r>
              <a:rPr lang="en-US" sz="2000" i="1"/>
              <a:t>Immunization Utilization and Adherence</a:t>
            </a:r>
            <a:br>
              <a:rPr lang="en-US" sz="2400"/>
            </a:br>
            <a:r>
              <a:rPr lang="en-US" sz="4000"/>
              <a:t>HPV Vaccination Compliance by Race</a:t>
            </a:r>
          </a:p>
        </p:txBody>
      </p:sp>
      <p:sp>
        <p:nvSpPr>
          <p:cNvPr id="2" name="Rectangle 1">
            <a:extLst>
              <a:ext uri="{FF2B5EF4-FFF2-40B4-BE49-F238E27FC236}">
                <a16:creationId xmlns:a16="http://schemas.microsoft.com/office/drawing/2014/main" id="{B7E531CD-6D32-45BA-8705-3F249BD99E12}"/>
              </a:ext>
            </a:extLst>
          </p:cNvPr>
          <p:cNvSpPr/>
          <p:nvPr/>
        </p:nvSpPr>
        <p:spPr>
          <a:xfrm>
            <a:off x="166594" y="2708793"/>
            <a:ext cx="3629398" cy="1036181"/>
          </a:xfrm>
          <a:prstGeom prst="rect">
            <a:avLst/>
          </a:prstGeom>
        </p:spPr>
        <p:txBody>
          <a:bodyPr wrap="square">
            <a:spAutoFit/>
          </a:bodyPr>
          <a:lstStyle/>
          <a:p>
            <a:pPr marL="0" marR="0" lvl="0" indent="0" algn="l" defTabSz="914400" rtl="0" eaLnBrk="1" fontAlgn="auto" latinLnBrk="0" hangingPunct="1">
              <a:lnSpc>
                <a:spcPct val="85000"/>
              </a:lnSpc>
              <a:spcBef>
                <a:spcPts val="1000"/>
              </a:spcBef>
              <a:spcAft>
                <a:spcPts val="1200"/>
              </a:spcAft>
              <a:buClrTx/>
              <a:buSzPct val="125000"/>
              <a:buFontTx/>
              <a:buNone/>
              <a:tabLst/>
              <a:defRPr/>
            </a:pPr>
            <a:r>
              <a:rPr kumimoji="0" lang="en-US" sz="1800" b="0" i="1" u="none" strike="noStrike" kern="1200" cap="none" spc="0" normalizeH="0" baseline="0" noProof="0">
                <a:ln>
                  <a:noFill/>
                </a:ln>
                <a:solidFill>
                  <a:srgbClr val="323232">
                    <a:lumMod val="50000"/>
                  </a:srgbClr>
                </a:solidFill>
                <a:effectLst/>
                <a:uLnTx/>
                <a:uFillTx/>
                <a:latin typeface="Malgun Gothic Semilight"/>
                <a:ea typeface="+mn-ea"/>
                <a:cs typeface="+mn-cs"/>
              </a:rPr>
              <a:t>Black adolescents vaccinate at rates equal to or greater than white adolescents. However, they are less likely to complete the series.</a:t>
            </a:r>
          </a:p>
        </p:txBody>
      </p:sp>
      <p:sp>
        <p:nvSpPr>
          <p:cNvPr id="9" name="Rectangle 8">
            <a:extLst>
              <a:ext uri="{FF2B5EF4-FFF2-40B4-BE49-F238E27FC236}">
                <a16:creationId xmlns:a16="http://schemas.microsoft.com/office/drawing/2014/main" id="{2EE906AD-9AF0-4EE6-BEB9-877C4A99200C}"/>
              </a:ext>
            </a:extLst>
          </p:cNvPr>
          <p:cNvSpPr/>
          <p:nvPr/>
        </p:nvSpPr>
        <p:spPr>
          <a:xfrm>
            <a:off x="551278" y="4276738"/>
            <a:ext cx="2307042"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323232">
                    <a:lumMod val="50000"/>
                  </a:srgbClr>
                </a:solidFill>
                <a:effectLst/>
                <a:uLnTx/>
                <a:uFillTx/>
                <a:latin typeface="Calibri"/>
                <a:ea typeface="+mn-ea"/>
                <a:cs typeface="+mn-cs"/>
              </a:rPr>
              <a:t>Jeudin</a:t>
            </a:r>
            <a:r>
              <a:rPr kumimoji="0" lang="en-US" sz="1000" b="0" i="0" u="none" strike="noStrike" kern="1200" cap="none" spc="0" normalizeH="0" baseline="0" noProof="0">
                <a:ln>
                  <a:noFill/>
                </a:ln>
                <a:solidFill>
                  <a:srgbClr val="323232">
                    <a:lumMod val="50000"/>
                  </a:srgbClr>
                </a:solidFill>
                <a:effectLst/>
                <a:uLnTx/>
                <a:uFillTx/>
                <a:latin typeface="Calibri" panose="020F0502020204030204" pitchFamily="34" charset="0"/>
                <a:ea typeface="+mn-ea"/>
                <a:cs typeface="+mn-cs"/>
              </a:rPr>
              <a:t> </a:t>
            </a:r>
            <a:r>
              <a:rPr kumimoji="0" lang="en-US" sz="1000" b="0" i="0" u="none" strike="noStrike" kern="1200" cap="none" spc="0" normalizeH="0" baseline="0" noProof="0">
                <a:ln>
                  <a:noFill/>
                </a:ln>
                <a:solidFill>
                  <a:srgbClr val="323232">
                    <a:lumMod val="50000"/>
                  </a:srgbClr>
                </a:solidFill>
                <a:effectLst/>
                <a:uLnTx/>
                <a:uFillTx/>
                <a:latin typeface="Calibri"/>
                <a:ea typeface="+mn-ea"/>
                <a:cs typeface="+mn-cs"/>
              </a:rPr>
              <a:t>P et al. Clinical therapeutics. 2014</a:t>
            </a:r>
          </a:p>
        </p:txBody>
      </p:sp>
      <p:pic>
        <p:nvPicPr>
          <p:cNvPr id="16" name="Content Placeholder 3">
            <a:extLst>
              <a:ext uri="{FF2B5EF4-FFF2-40B4-BE49-F238E27FC236}">
                <a16:creationId xmlns:a16="http://schemas.microsoft.com/office/drawing/2014/main" id="{B65C1576-CB79-443A-A582-E5C481790888}"/>
              </a:ext>
            </a:extLst>
          </p:cNvPr>
          <p:cNvPicPr>
            <a:picLocks noGrp="1" noChangeAspect="1"/>
          </p:cNvPicPr>
          <p:nvPr>
            <p:ph idx="1"/>
          </p:nvPr>
        </p:nvPicPr>
        <p:blipFill>
          <a:blip r:embed="rId2"/>
          <a:stretch>
            <a:fillRect/>
          </a:stretch>
        </p:blipFill>
        <p:spPr>
          <a:xfrm>
            <a:off x="4948639" y="2467410"/>
            <a:ext cx="6900461" cy="2485964"/>
          </a:xfrm>
          <a:prstGeom prst="rect">
            <a:avLst/>
          </a:prstGeom>
        </p:spPr>
      </p:pic>
      <p:cxnSp>
        <p:nvCxnSpPr>
          <p:cNvPr id="20" name="Straight Connector 19">
            <a:extLst>
              <a:ext uri="{FF2B5EF4-FFF2-40B4-BE49-F238E27FC236}">
                <a16:creationId xmlns:a16="http://schemas.microsoft.com/office/drawing/2014/main" id="{75D6FD58-AB06-41EE-B292-7F438456F079}"/>
              </a:ext>
            </a:extLst>
          </p:cNvPr>
          <p:cNvCxnSpPr>
            <a:cxnSpLocks/>
          </p:cNvCxnSpPr>
          <p:nvPr/>
        </p:nvCxnSpPr>
        <p:spPr>
          <a:xfrm>
            <a:off x="4547329" y="1476474"/>
            <a:ext cx="0" cy="39310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491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0F169-01B7-499A-B3AB-9EE0184E7477}"/>
              </a:ext>
            </a:extLst>
          </p:cNvPr>
          <p:cNvSpPr>
            <a:spLocks noGrp="1"/>
          </p:cNvSpPr>
          <p:nvPr>
            <p:ph type="title"/>
          </p:nvPr>
        </p:nvSpPr>
        <p:spPr>
          <a:xfrm>
            <a:off x="338734" y="365125"/>
            <a:ext cx="10515600" cy="943911"/>
          </a:xfrm>
        </p:spPr>
        <p:txBody>
          <a:bodyPr>
            <a:normAutofit fontScale="90000"/>
          </a:bodyPr>
          <a:lstStyle/>
          <a:p>
            <a:r>
              <a:rPr lang="en-US" sz="2300">
                <a:latin typeface="+mn-lt"/>
              </a:rPr>
              <a:t>Vaccine Adverse Event Reporting</a:t>
            </a:r>
            <a:r>
              <a:rPr lang="en-US">
                <a:latin typeface="+mn-lt"/>
              </a:rPr>
              <a:t> </a:t>
            </a:r>
            <a:br>
              <a:rPr lang="en-US">
                <a:latin typeface="+mn-lt"/>
              </a:rPr>
            </a:br>
            <a:r>
              <a:rPr lang="en-US" sz="4300">
                <a:latin typeface="+mn-lt"/>
              </a:rPr>
              <a:t>MMRV and Febrile Seizures</a:t>
            </a:r>
          </a:p>
        </p:txBody>
      </p:sp>
      <p:sp>
        <p:nvSpPr>
          <p:cNvPr id="4" name="Content Placeholder 3">
            <a:extLst>
              <a:ext uri="{FF2B5EF4-FFF2-40B4-BE49-F238E27FC236}">
                <a16:creationId xmlns:a16="http://schemas.microsoft.com/office/drawing/2014/main" id="{8599F95F-865B-4361-9041-EE059027E164}"/>
              </a:ext>
            </a:extLst>
          </p:cNvPr>
          <p:cNvSpPr>
            <a:spLocks noGrp="1"/>
          </p:cNvSpPr>
          <p:nvPr>
            <p:ph sz="half" idx="2"/>
          </p:nvPr>
        </p:nvSpPr>
        <p:spPr>
          <a:xfrm>
            <a:off x="338735" y="2576524"/>
            <a:ext cx="5157787" cy="3684588"/>
          </a:xfrm>
        </p:spPr>
        <p:txBody>
          <a:bodyPr>
            <a:normAutofit/>
          </a:bodyPr>
          <a:lstStyle/>
          <a:p>
            <a:pPr>
              <a:lnSpc>
                <a:spcPct val="120000"/>
              </a:lnSpc>
            </a:pPr>
            <a:r>
              <a:rPr lang="en-US" sz="2400" dirty="0"/>
              <a:t>MMRV an excess risk compared to MMR+V</a:t>
            </a:r>
          </a:p>
          <a:p>
            <a:pPr>
              <a:lnSpc>
                <a:spcPct val="120000"/>
              </a:lnSpc>
            </a:pPr>
            <a:r>
              <a:rPr lang="en-US" sz="2400" dirty="0"/>
              <a:t>MMRV vaccination led to febrile seizures in </a:t>
            </a:r>
            <a:r>
              <a:rPr lang="en-US" sz="2400" dirty="0">
                <a:solidFill>
                  <a:srgbClr val="FF0000"/>
                </a:solidFill>
              </a:rPr>
              <a:t>4.3 </a:t>
            </a:r>
            <a:r>
              <a:rPr lang="en-US" sz="2400" dirty="0"/>
              <a:t>per 10,000 doses</a:t>
            </a:r>
          </a:p>
        </p:txBody>
      </p:sp>
      <p:sp>
        <p:nvSpPr>
          <p:cNvPr id="6" name="Content Placeholder 5">
            <a:extLst>
              <a:ext uri="{FF2B5EF4-FFF2-40B4-BE49-F238E27FC236}">
                <a16:creationId xmlns:a16="http://schemas.microsoft.com/office/drawing/2014/main" id="{2A66CEB6-869B-44B5-9D42-9309E3E12A18}"/>
              </a:ext>
            </a:extLst>
          </p:cNvPr>
          <p:cNvSpPr>
            <a:spLocks noGrp="1"/>
          </p:cNvSpPr>
          <p:nvPr>
            <p:ph sz="quarter" idx="4"/>
          </p:nvPr>
        </p:nvSpPr>
        <p:spPr>
          <a:xfrm>
            <a:off x="6541316" y="2576524"/>
            <a:ext cx="5183188" cy="3684588"/>
          </a:xfrm>
        </p:spPr>
        <p:txBody>
          <a:bodyPr>
            <a:noAutofit/>
          </a:bodyPr>
          <a:lstStyle/>
          <a:p>
            <a:pPr>
              <a:lnSpc>
                <a:spcPct val="100000"/>
              </a:lnSpc>
            </a:pPr>
            <a:r>
              <a:rPr lang="en-US" sz="2400" dirty="0"/>
              <a:t>MMRV : 55/110,644 Patients</a:t>
            </a:r>
          </a:p>
          <a:p>
            <a:pPr>
              <a:lnSpc>
                <a:spcPct val="100000"/>
              </a:lnSpc>
            </a:pPr>
            <a:r>
              <a:rPr lang="en-US" sz="2400" dirty="0"/>
              <a:t>MMR+V : 312/1,041,705 Patients</a:t>
            </a:r>
          </a:p>
          <a:p>
            <a:pPr>
              <a:lnSpc>
                <a:spcPct val="100000"/>
              </a:lnSpc>
            </a:pPr>
            <a:r>
              <a:rPr lang="en-US" sz="2400" dirty="0"/>
              <a:t>Overall : Febrile seizures excess risk of  </a:t>
            </a:r>
            <a:r>
              <a:rPr lang="en-US" sz="2400" dirty="0">
                <a:solidFill>
                  <a:srgbClr val="FF0000"/>
                </a:solidFill>
              </a:rPr>
              <a:t>2 per 10,000 </a:t>
            </a:r>
            <a:r>
              <a:rPr lang="en-US" sz="2400" dirty="0"/>
              <a:t>MMRV</a:t>
            </a:r>
            <a:r>
              <a:rPr lang="en-US" sz="2400" dirty="0">
                <a:solidFill>
                  <a:srgbClr val="FF0000"/>
                </a:solidFill>
              </a:rPr>
              <a:t> </a:t>
            </a:r>
            <a:r>
              <a:rPr lang="en-US" sz="2400" dirty="0"/>
              <a:t>doses (p&lt;0.01).</a:t>
            </a:r>
          </a:p>
        </p:txBody>
      </p:sp>
      <p:sp>
        <p:nvSpPr>
          <p:cNvPr id="9" name="Text Placeholder 3">
            <a:extLst>
              <a:ext uri="{FF2B5EF4-FFF2-40B4-BE49-F238E27FC236}">
                <a16:creationId xmlns:a16="http://schemas.microsoft.com/office/drawing/2014/main" id="{71F0794D-0C6A-4E7F-919B-8D57E2E52AFF}"/>
              </a:ext>
            </a:extLst>
          </p:cNvPr>
          <p:cNvSpPr txBox="1">
            <a:spLocks/>
          </p:cNvSpPr>
          <p:nvPr/>
        </p:nvSpPr>
        <p:spPr>
          <a:xfrm>
            <a:off x="438747" y="1376192"/>
            <a:ext cx="5157787" cy="377725"/>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lnSpc>
                <a:spcPct val="85000"/>
              </a:lnSpc>
              <a:spcBef>
                <a:spcPts val="1000"/>
              </a:spcBef>
              <a:spcAft>
                <a:spcPts val="1200"/>
              </a:spcAft>
              <a:buSzPct val="125000"/>
              <a:buFontTx/>
              <a:buNone/>
              <a:defRPr sz="2400" b="1" kern="1200">
                <a:solidFill>
                  <a:schemeClr val="tx1">
                    <a:lumMod val="25000"/>
                    <a:lumOff val="75000"/>
                  </a:schemeClr>
                </a:solidFill>
                <a:latin typeface="+mn-lt"/>
                <a:ea typeface="+mn-ea"/>
                <a:cs typeface="+mn-cs"/>
              </a:defRPr>
            </a:lvl1pPr>
            <a:lvl2pPr marL="457200" indent="0" algn="l" defTabSz="914400" rtl="0" eaLnBrk="1" latinLnBrk="0" hangingPunct="1">
              <a:lnSpc>
                <a:spcPct val="85000"/>
              </a:lnSpc>
              <a:spcBef>
                <a:spcPts val="0"/>
              </a:spcBef>
              <a:spcAft>
                <a:spcPts val="1200"/>
              </a:spcAft>
              <a:buFont typeface="Arial" panose="020B0604020202020204" pitchFamily="34" charset="0"/>
              <a:buNone/>
              <a:defRPr sz="2000" b="1" i="1" kern="1200">
                <a:solidFill>
                  <a:schemeClr val="tx1">
                    <a:lumMod val="10000"/>
                    <a:lumOff val="90000"/>
                  </a:schemeClr>
                </a:solidFill>
                <a:latin typeface="+mn-lt"/>
                <a:ea typeface="+mn-ea"/>
                <a:cs typeface="+mn-cs"/>
              </a:defRPr>
            </a:lvl2pPr>
            <a:lvl3pPr marL="914400" indent="0" algn="l" defTabSz="914400" rtl="0" eaLnBrk="1" latinLnBrk="0" hangingPunct="1">
              <a:lnSpc>
                <a:spcPct val="85000"/>
              </a:lnSpc>
              <a:spcBef>
                <a:spcPts val="0"/>
              </a:spcBef>
              <a:spcAft>
                <a:spcPts val="1200"/>
              </a:spcAft>
              <a:buFont typeface="Arial" panose="020B0604020202020204" pitchFamily="34" charset="0"/>
              <a:buNone/>
              <a:defRPr sz="1800" b="1" kern="1200">
                <a:solidFill>
                  <a:schemeClr val="tx1">
                    <a:lumMod val="10000"/>
                    <a:lumOff val="90000"/>
                  </a:schemeClr>
                </a:solidFill>
                <a:latin typeface="+mj-lt"/>
                <a:ea typeface="+mn-ea"/>
                <a:cs typeface="+mn-cs"/>
              </a:defRPr>
            </a:lvl3pPr>
            <a:lvl4pPr marL="1371600" indent="0" algn="l" defTabSz="914400" rtl="0" eaLnBrk="1" latinLnBrk="0" hangingPunct="1">
              <a:lnSpc>
                <a:spcPct val="85000"/>
              </a:lnSpc>
              <a:spcBef>
                <a:spcPts val="0"/>
              </a:spcBef>
              <a:spcAft>
                <a:spcPts val="1200"/>
              </a:spcAft>
              <a:buFont typeface="Arial" panose="020B0604020202020204" pitchFamily="34" charset="0"/>
              <a:buNone/>
              <a:defRPr sz="1600" b="1" kern="1200">
                <a:solidFill>
                  <a:schemeClr val="tx1">
                    <a:lumMod val="10000"/>
                    <a:lumOff val="90000"/>
                  </a:schemeClr>
                </a:solidFill>
                <a:latin typeface="+mn-lt"/>
                <a:ea typeface="+mn-ea"/>
                <a:cs typeface="+mn-cs"/>
              </a:defRPr>
            </a:lvl4pPr>
            <a:lvl5pPr marL="1828800" indent="0" algn="l" defTabSz="914400" rtl="0" eaLnBrk="1" latinLnBrk="0" hangingPunct="1">
              <a:lnSpc>
                <a:spcPct val="85000"/>
              </a:lnSpc>
              <a:spcBef>
                <a:spcPts val="0"/>
              </a:spcBef>
              <a:spcAft>
                <a:spcPts val="1200"/>
              </a:spcAft>
              <a:buFont typeface="Arial" panose="020B0604020202020204" pitchFamily="34" charset="0"/>
              <a:buNone/>
              <a:defRPr sz="1600" b="1" kern="1200" spc="300">
                <a:solidFill>
                  <a:schemeClr val="tx1">
                    <a:lumMod val="10000"/>
                    <a:lumOff val="9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solidFill>
                  <a:schemeClr val="tx1"/>
                </a:solidFill>
              </a:rPr>
              <a:t>Vaccine Safety Datalink</a:t>
            </a:r>
          </a:p>
        </p:txBody>
      </p:sp>
      <p:sp>
        <p:nvSpPr>
          <p:cNvPr id="10" name="Text Placeholder 5">
            <a:extLst>
              <a:ext uri="{FF2B5EF4-FFF2-40B4-BE49-F238E27FC236}">
                <a16:creationId xmlns:a16="http://schemas.microsoft.com/office/drawing/2014/main" id="{68FADAAF-5C2D-4DA6-BF1B-0AF2C3D70D17}"/>
              </a:ext>
            </a:extLst>
          </p:cNvPr>
          <p:cNvSpPr txBox="1">
            <a:spLocks/>
          </p:cNvSpPr>
          <p:nvPr/>
        </p:nvSpPr>
        <p:spPr>
          <a:xfrm>
            <a:off x="6505875" y="1382978"/>
            <a:ext cx="5183188" cy="373201"/>
          </a:xfrm>
          <a:prstGeom prst="rect">
            <a:avLst/>
          </a:prstGeom>
        </p:spPr>
        <p:txBody>
          <a:bodyPr vert="horz" lIns="91440" tIns="45720" rIns="91440" bIns="45720" rtlCol="0" anchor="b">
            <a:normAutofit fontScale="85000" lnSpcReduction="20000"/>
          </a:bodyPr>
          <a:lstStyle>
            <a:lvl1pPr marL="0" indent="0" algn="l" defTabSz="914400" rtl="0" eaLnBrk="1" latinLnBrk="0" hangingPunct="1">
              <a:lnSpc>
                <a:spcPct val="85000"/>
              </a:lnSpc>
              <a:spcBef>
                <a:spcPts val="1000"/>
              </a:spcBef>
              <a:spcAft>
                <a:spcPts val="1200"/>
              </a:spcAft>
              <a:buSzPct val="125000"/>
              <a:buFontTx/>
              <a:buNone/>
              <a:defRPr sz="2400" b="1" kern="1200">
                <a:solidFill>
                  <a:schemeClr val="tx1">
                    <a:lumMod val="25000"/>
                    <a:lumOff val="75000"/>
                  </a:schemeClr>
                </a:solidFill>
                <a:latin typeface="+mn-lt"/>
                <a:ea typeface="+mn-ea"/>
                <a:cs typeface="+mn-cs"/>
              </a:defRPr>
            </a:lvl1pPr>
            <a:lvl2pPr marL="457200" indent="0" algn="l" defTabSz="914400" rtl="0" eaLnBrk="1" latinLnBrk="0" hangingPunct="1">
              <a:lnSpc>
                <a:spcPct val="85000"/>
              </a:lnSpc>
              <a:spcBef>
                <a:spcPts val="0"/>
              </a:spcBef>
              <a:spcAft>
                <a:spcPts val="1200"/>
              </a:spcAft>
              <a:buFont typeface="Arial" panose="020B0604020202020204" pitchFamily="34" charset="0"/>
              <a:buNone/>
              <a:defRPr sz="2000" b="1" i="1" kern="1200">
                <a:solidFill>
                  <a:schemeClr val="tx1">
                    <a:lumMod val="10000"/>
                    <a:lumOff val="90000"/>
                  </a:schemeClr>
                </a:solidFill>
                <a:latin typeface="+mn-lt"/>
                <a:ea typeface="+mn-ea"/>
                <a:cs typeface="+mn-cs"/>
              </a:defRPr>
            </a:lvl2pPr>
            <a:lvl3pPr marL="914400" indent="0" algn="l" defTabSz="914400" rtl="0" eaLnBrk="1" latinLnBrk="0" hangingPunct="1">
              <a:lnSpc>
                <a:spcPct val="85000"/>
              </a:lnSpc>
              <a:spcBef>
                <a:spcPts val="0"/>
              </a:spcBef>
              <a:spcAft>
                <a:spcPts val="1200"/>
              </a:spcAft>
              <a:buFont typeface="Arial" panose="020B0604020202020204" pitchFamily="34" charset="0"/>
              <a:buNone/>
              <a:defRPr sz="1800" b="1" kern="1200">
                <a:solidFill>
                  <a:schemeClr val="tx1">
                    <a:lumMod val="10000"/>
                    <a:lumOff val="90000"/>
                  </a:schemeClr>
                </a:solidFill>
                <a:latin typeface="+mj-lt"/>
                <a:ea typeface="+mn-ea"/>
                <a:cs typeface="+mn-cs"/>
              </a:defRPr>
            </a:lvl3pPr>
            <a:lvl4pPr marL="1371600" indent="0" algn="l" defTabSz="914400" rtl="0" eaLnBrk="1" latinLnBrk="0" hangingPunct="1">
              <a:lnSpc>
                <a:spcPct val="85000"/>
              </a:lnSpc>
              <a:spcBef>
                <a:spcPts val="0"/>
              </a:spcBef>
              <a:spcAft>
                <a:spcPts val="1200"/>
              </a:spcAft>
              <a:buFont typeface="Arial" panose="020B0604020202020204" pitchFamily="34" charset="0"/>
              <a:buNone/>
              <a:defRPr sz="1600" b="1" kern="1200">
                <a:solidFill>
                  <a:schemeClr val="tx1">
                    <a:lumMod val="10000"/>
                    <a:lumOff val="90000"/>
                  </a:schemeClr>
                </a:solidFill>
                <a:latin typeface="+mn-lt"/>
                <a:ea typeface="+mn-ea"/>
                <a:cs typeface="+mn-cs"/>
              </a:defRPr>
            </a:lvl4pPr>
            <a:lvl5pPr marL="1828800" indent="0" algn="l" defTabSz="914400" rtl="0" eaLnBrk="1" latinLnBrk="0" hangingPunct="1">
              <a:lnSpc>
                <a:spcPct val="85000"/>
              </a:lnSpc>
              <a:spcBef>
                <a:spcPts val="0"/>
              </a:spcBef>
              <a:spcAft>
                <a:spcPts val="1200"/>
              </a:spcAft>
              <a:buFont typeface="Arial" panose="020B0604020202020204" pitchFamily="34" charset="0"/>
              <a:buNone/>
              <a:defRPr sz="1600" b="1" kern="1200" spc="300">
                <a:solidFill>
                  <a:schemeClr val="tx1">
                    <a:lumMod val="10000"/>
                    <a:lumOff val="9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3000">
                <a:solidFill>
                  <a:schemeClr val="tx1"/>
                </a:solidFill>
              </a:rPr>
              <a:t>Cosmos</a:t>
            </a:r>
            <a:r>
              <a:rPr lang="en-US">
                <a:solidFill>
                  <a:schemeClr val="tx1"/>
                </a:solidFill>
              </a:rPr>
              <a:t>  </a:t>
            </a:r>
          </a:p>
        </p:txBody>
      </p:sp>
      <p:sp>
        <p:nvSpPr>
          <p:cNvPr id="12" name="TextBox 11">
            <a:extLst>
              <a:ext uri="{FF2B5EF4-FFF2-40B4-BE49-F238E27FC236}">
                <a16:creationId xmlns:a16="http://schemas.microsoft.com/office/drawing/2014/main" id="{68C1391F-9904-432F-A8F2-A24436DA4CD6}"/>
              </a:ext>
            </a:extLst>
          </p:cNvPr>
          <p:cNvSpPr txBox="1"/>
          <p:nvPr/>
        </p:nvSpPr>
        <p:spPr>
          <a:xfrm>
            <a:off x="6505875" y="1719596"/>
            <a:ext cx="5419826" cy="923330"/>
          </a:xfrm>
          <a:prstGeom prst="rect">
            <a:avLst/>
          </a:prstGeom>
          <a:noFill/>
        </p:spPr>
        <p:txBody>
          <a:bodyPr wrap="square">
            <a:spAutoFit/>
          </a:bodyPr>
          <a:lstStyle/>
          <a:p>
            <a:pPr>
              <a:defRPr/>
            </a:pPr>
            <a:r>
              <a:rPr lang="en-US"/>
              <a:t>Query for 11 to 23-month-olds who received MMRV or MMR+ and SNOMED-CT diagnosis of febrile convulsion within 10 days</a:t>
            </a:r>
          </a:p>
        </p:txBody>
      </p:sp>
      <p:sp>
        <p:nvSpPr>
          <p:cNvPr id="11" name="Rectangle 10">
            <a:extLst>
              <a:ext uri="{FF2B5EF4-FFF2-40B4-BE49-F238E27FC236}">
                <a16:creationId xmlns:a16="http://schemas.microsoft.com/office/drawing/2014/main" id="{78516B94-917A-4A4E-A4FE-9A33F4A66482}"/>
              </a:ext>
            </a:extLst>
          </p:cNvPr>
          <p:cNvSpPr/>
          <p:nvPr/>
        </p:nvSpPr>
        <p:spPr>
          <a:xfrm>
            <a:off x="1162904" y="5056138"/>
            <a:ext cx="329681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ea typeface="+mn-ea"/>
                <a:cs typeface="+mn-cs"/>
              </a:rPr>
              <a:t>Klein et al. Pediatrics. 2010</a:t>
            </a:r>
          </a:p>
        </p:txBody>
      </p:sp>
      <p:sp>
        <p:nvSpPr>
          <p:cNvPr id="13" name="TextBox 12">
            <a:extLst>
              <a:ext uri="{FF2B5EF4-FFF2-40B4-BE49-F238E27FC236}">
                <a16:creationId xmlns:a16="http://schemas.microsoft.com/office/drawing/2014/main" id="{70171E40-4980-414C-95BF-C3DDE2C364A7}"/>
              </a:ext>
            </a:extLst>
          </p:cNvPr>
          <p:cNvSpPr txBox="1"/>
          <p:nvPr/>
        </p:nvSpPr>
        <p:spPr>
          <a:xfrm>
            <a:off x="551042" y="1821073"/>
            <a:ext cx="5419826" cy="369332"/>
          </a:xfrm>
          <a:prstGeom prst="rect">
            <a:avLst/>
          </a:prstGeom>
          <a:noFill/>
        </p:spPr>
        <p:txBody>
          <a:bodyPr wrap="square">
            <a:spAutoFit/>
          </a:bodyPr>
          <a:lstStyle/>
          <a:p>
            <a:pPr>
              <a:defRPr/>
            </a:pPr>
            <a:r>
              <a:rPr lang="en-US"/>
              <a:t>8 years of data reviewed</a:t>
            </a:r>
          </a:p>
        </p:txBody>
      </p:sp>
      <p:cxnSp>
        <p:nvCxnSpPr>
          <p:cNvPr id="14" name="Straight Connector 13">
            <a:extLst>
              <a:ext uri="{FF2B5EF4-FFF2-40B4-BE49-F238E27FC236}">
                <a16:creationId xmlns:a16="http://schemas.microsoft.com/office/drawing/2014/main" id="{F3D2C60F-A784-F785-2DC2-BBF60D71299A}"/>
              </a:ext>
            </a:extLst>
          </p:cNvPr>
          <p:cNvCxnSpPr>
            <a:cxnSpLocks/>
          </p:cNvCxnSpPr>
          <p:nvPr/>
        </p:nvCxnSpPr>
        <p:spPr>
          <a:xfrm>
            <a:off x="5606666" y="1608185"/>
            <a:ext cx="0" cy="39310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5979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EA86598-DA2C-41D5-BC0C-E877F881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0C00D1-8433-8DDE-624C-F5F995FB13B7}"/>
              </a:ext>
            </a:extLst>
          </p:cNvPr>
          <p:cNvSpPr>
            <a:spLocks noGrp="1"/>
          </p:cNvSpPr>
          <p:nvPr>
            <p:ph type="title"/>
          </p:nvPr>
        </p:nvSpPr>
        <p:spPr>
          <a:xfrm>
            <a:off x="1155557" y="637763"/>
            <a:ext cx="4310698" cy="1627274"/>
          </a:xfrm>
        </p:spPr>
        <p:txBody>
          <a:bodyPr vert="horz" lIns="91440" tIns="45720" rIns="91440" bIns="45720" rtlCol="0" anchor="t">
            <a:normAutofit/>
          </a:bodyPr>
          <a:lstStyle/>
          <a:p>
            <a:r>
              <a:rPr lang="en-US" sz="3400" kern="1200">
                <a:solidFill>
                  <a:schemeClr val="bg1"/>
                </a:solidFill>
                <a:latin typeface="+mj-lt"/>
                <a:ea typeface="+mj-ea"/>
                <a:cs typeface="+mj-cs"/>
              </a:rPr>
              <a:t>Decentralized identifiers reconstruct patient journeys</a:t>
            </a:r>
          </a:p>
        </p:txBody>
      </p:sp>
      <p:sp>
        <p:nvSpPr>
          <p:cNvPr id="18" name="Rectangle 17">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556" y="2372156"/>
            <a:ext cx="4572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Footer Placeholder 4">
            <a:extLst>
              <a:ext uri="{FF2B5EF4-FFF2-40B4-BE49-F238E27FC236}">
                <a16:creationId xmlns:a16="http://schemas.microsoft.com/office/drawing/2014/main" id="{D1DE481F-35E2-321B-F4E1-4E3CC9AEA2CA}"/>
              </a:ext>
            </a:extLst>
          </p:cNvPr>
          <p:cNvSpPr>
            <a:spLocks noGrp="1"/>
          </p:cNvSpPr>
          <p:nvPr>
            <p:ph type="ftr" sz="quarter" idx="23"/>
          </p:nvPr>
        </p:nvSpPr>
        <p:spPr>
          <a:xfrm>
            <a:off x="1757250" y="6057776"/>
            <a:ext cx="2715358" cy="313512"/>
          </a:xfrm>
          <a:effectLst>
            <a:outerShdw blurRad="50800" dist="38100" dir="2700000" algn="tl" rotWithShape="0">
              <a:prstClr val="black">
                <a:alpha val="40000"/>
              </a:prstClr>
            </a:outerShdw>
          </a:effectLst>
        </p:spPr>
        <p:txBody>
          <a:bodyPr vert="horz" lIns="91440" tIns="45720" rIns="91440" bIns="45720" rtlCol="0" anchor="ctr">
            <a:noAutofit/>
          </a:bodyPr>
          <a:lstStyle/>
          <a:p>
            <a:pPr algn="r">
              <a:lnSpc>
                <a:spcPct val="90000"/>
              </a:lnSpc>
              <a:spcAft>
                <a:spcPts val="600"/>
              </a:spcAft>
            </a:pPr>
            <a:r>
              <a:rPr lang="en-US" sz="1000" b="0" i="0" kern="1200">
                <a:solidFill>
                  <a:schemeClr val="bg1"/>
                </a:solidFill>
                <a:effectLst/>
                <a:latin typeface="+mn-lt"/>
                <a:ea typeface="+mn-ea"/>
                <a:cs typeface="+mn-cs"/>
              </a:rPr>
              <a:t>Winden et al. Appl Clin Inform. 2014.</a:t>
            </a:r>
            <a:br>
              <a:rPr lang="en-US" sz="1000" b="0" i="0" kern="1200">
                <a:solidFill>
                  <a:schemeClr val="bg1"/>
                </a:solidFill>
                <a:effectLst/>
                <a:latin typeface="+mn-lt"/>
                <a:ea typeface="+mn-ea"/>
                <a:cs typeface="+mn-cs"/>
              </a:rPr>
            </a:br>
            <a:r>
              <a:rPr lang="en-US" sz="1000" b="0" i="0" kern="1200">
                <a:solidFill>
                  <a:schemeClr val="bg1"/>
                </a:solidFill>
                <a:effectLst/>
                <a:latin typeface="+mn-lt"/>
                <a:ea typeface="+mn-ea"/>
                <a:cs typeface="+mn-cs"/>
              </a:rPr>
              <a:t>   Kaelber D et al. Am J </a:t>
            </a:r>
            <a:r>
              <a:rPr lang="en-US" sz="1000" b="0" i="0" kern="1200" err="1">
                <a:solidFill>
                  <a:schemeClr val="bg1"/>
                </a:solidFill>
                <a:effectLst/>
                <a:latin typeface="+mn-lt"/>
                <a:ea typeface="+mn-ea"/>
                <a:cs typeface="+mn-cs"/>
              </a:rPr>
              <a:t>Manag</a:t>
            </a:r>
            <a:r>
              <a:rPr lang="en-US" sz="1000" b="0" i="0" kern="1200">
                <a:solidFill>
                  <a:schemeClr val="bg1"/>
                </a:solidFill>
                <a:effectLst/>
                <a:latin typeface="+mn-lt"/>
                <a:ea typeface="+mn-ea"/>
                <a:cs typeface="+mn-cs"/>
              </a:rPr>
              <a:t> Care. 2013.</a:t>
            </a:r>
            <a:br>
              <a:rPr lang="en-US" sz="1000" b="0" i="0" kern="1200">
                <a:solidFill>
                  <a:schemeClr val="bg1"/>
                </a:solidFill>
                <a:effectLst/>
                <a:latin typeface="+mn-lt"/>
                <a:ea typeface="+mn-ea"/>
                <a:cs typeface="+mn-cs"/>
              </a:rPr>
            </a:br>
            <a:r>
              <a:rPr lang="en-US" sz="1000" b="0" i="0" kern="1200">
                <a:solidFill>
                  <a:schemeClr val="bg1"/>
                </a:solidFill>
                <a:effectLst/>
                <a:latin typeface="+mn-lt"/>
                <a:ea typeface="+mn-ea"/>
                <a:cs typeface="+mn-cs"/>
              </a:rPr>
              <a:t>Ross et al. Appl Clin Inform 2020</a:t>
            </a:r>
            <a:r>
              <a:rPr lang="en-US" sz="1000" kern="1200">
                <a:solidFill>
                  <a:schemeClr val="bg1"/>
                </a:solidFill>
                <a:latin typeface="+mn-lt"/>
                <a:ea typeface="+mn-ea"/>
                <a:cs typeface="+mn-cs"/>
              </a:rPr>
              <a:t>.</a:t>
            </a:r>
          </a:p>
        </p:txBody>
      </p:sp>
      <p:sp>
        <p:nvSpPr>
          <p:cNvPr id="9" name="Text Placeholder 8">
            <a:extLst>
              <a:ext uri="{FF2B5EF4-FFF2-40B4-BE49-F238E27FC236}">
                <a16:creationId xmlns:a16="http://schemas.microsoft.com/office/drawing/2014/main" id="{BEC9B90D-A738-1347-059A-D5762DE09F36}"/>
              </a:ext>
            </a:extLst>
          </p:cNvPr>
          <p:cNvSpPr>
            <a:spLocks noGrp="1"/>
          </p:cNvSpPr>
          <p:nvPr>
            <p:ph type="body" idx="1"/>
          </p:nvPr>
        </p:nvSpPr>
        <p:spPr>
          <a:xfrm>
            <a:off x="1155556" y="2581065"/>
            <a:ext cx="4284416" cy="3633467"/>
          </a:xfrm>
        </p:spPr>
        <p:txBody>
          <a:bodyPr vert="horz" lIns="91440" tIns="45720" rIns="91440" bIns="45720" rtlCol="0">
            <a:normAutofit/>
          </a:bodyPr>
          <a:lstStyle/>
          <a:p>
            <a:r>
              <a:rPr lang="en-US" sz="1700">
                <a:solidFill>
                  <a:schemeClr val="bg1"/>
                </a:solidFill>
              </a:rPr>
              <a:t>“Care Everywhere ID” uses probabilistic patient matching algorithm without a centralized MPI.</a:t>
            </a:r>
            <a:br>
              <a:rPr lang="en-US" sz="1700">
                <a:solidFill>
                  <a:schemeClr val="bg1"/>
                </a:solidFill>
              </a:rPr>
            </a:br>
            <a:endParaRPr lang="en-US" sz="1700">
              <a:solidFill>
                <a:schemeClr val="bg1"/>
              </a:solidFill>
            </a:endParaRPr>
          </a:p>
          <a:p>
            <a:r>
              <a:rPr lang="en-US" sz="1700" b="0" i="0">
                <a:solidFill>
                  <a:schemeClr val="bg1"/>
                </a:solidFill>
                <a:effectLst/>
              </a:rPr>
              <a:t>Studies have shown that the CE ID correctly identifies the same patient in different EHRs at least approximately 85% of the time.</a:t>
            </a:r>
            <a:br>
              <a:rPr lang="en-US" sz="1700" b="0" i="0">
                <a:solidFill>
                  <a:schemeClr val="bg1"/>
                </a:solidFill>
                <a:effectLst/>
              </a:rPr>
            </a:br>
            <a:endParaRPr lang="en-US" sz="1700" b="0" i="0">
              <a:solidFill>
                <a:schemeClr val="bg1"/>
              </a:solidFill>
              <a:effectLst/>
            </a:endParaRPr>
          </a:p>
          <a:p>
            <a:r>
              <a:rPr lang="en-US" sz="1700" b="0" i="0">
                <a:solidFill>
                  <a:schemeClr val="bg1"/>
                </a:solidFill>
                <a:effectLst/>
              </a:rPr>
              <a:t>A more recent study in Los Angeles revealed no false positives and an estimated false negative rate of close to 3%.</a:t>
            </a:r>
            <a:endParaRPr lang="en-US" sz="1700">
              <a:solidFill>
                <a:schemeClr val="bg1"/>
              </a:solidFill>
            </a:endParaRPr>
          </a:p>
        </p:txBody>
      </p:sp>
      <p:sp>
        <p:nvSpPr>
          <p:cNvPr id="20" name="Rectangle 19">
            <a:extLst>
              <a:ext uri="{FF2B5EF4-FFF2-40B4-BE49-F238E27FC236}">
                <a16:creationId xmlns:a16="http://schemas.microsoft.com/office/drawing/2014/main" id="{87F16C5A-0D41-47A9-B0A2-9C2AD7A8C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Fingerprint">
            <a:extLst>
              <a:ext uri="{FF2B5EF4-FFF2-40B4-BE49-F238E27FC236}">
                <a16:creationId xmlns:a16="http://schemas.microsoft.com/office/drawing/2014/main" id="{D08A3962-3E64-F6B1-3C95-049CC12751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9464" y="1273201"/>
            <a:ext cx="4305891" cy="4305891"/>
          </a:xfrm>
          <a:prstGeom prst="rect">
            <a:avLst/>
          </a:prstGeom>
        </p:spPr>
      </p:pic>
    </p:spTree>
    <p:extLst>
      <p:ext uri="{BB962C8B-B14F-4D97-AF65-F5344CB8AC3E}">
        <p14:creationId xmlns:p14="http://schemas.microsoft.com/office/powerpoint/2010/main" val="351457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E1ADD4-6ED1-D597-DCBE-A3BB7BF5F738}"/>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Cosmos limitations</a:t>
            </a:r>
            <a:br>
              <a:rPr lang="en-US" dirty="0">
                <a:solidFill>
                  <a:srgbClr val="FFFFFF"/>
                </a:solidFill>
              </a:rPr>
            </a:br>
            <a:r>
              <a:rPr lang="en-US" dirty="0">
                <a:solidFill>
                  <a:srgbClr val="FFFFFF"/>
                </a:solidFill>
              </a:rPr>
              <a:t> </a:t>
            </a:r>
            <a:br>
              <a:rPr lang="en-US" dirty="0">
                <a:solidFill>
                  <a:srgbClr val="FFFFFF"/>
                </a:solidFill>
              </a:rPr>
            </a:br>
            <a:r>
              <a:rPr lang="en-US" dirty="0">
                <a:solidFill>
                  <a:srgbClr val="FFFFFF"/>
                </a:solidFill>
              </a:rPr>
              <a:t>(shared by many)</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FDA7122-8411-B206-27A2-6E838C18A087}"/>
              </a:ext>
            </a:extLst>
          </p:cNvPr>
          <p:cNvSpPr>
            <a:spLocks noGrp="1"/>
          </p:cNvSpPr>
          <p:nvPr>
            <p:ph idx="1"/>
          </p:nvPr>
        </p:nvSpPr>
        <p:spPr>
          <a:xfrm>
            <a:off x="4447308" y="591344"/>
            <a:ext cx="6906491" cy="5585619"/>
          </a:xfrm>
        </p:spPr>
        <p:txBody>
          <a:bodyPr anchor="ctr">
            <a:normAutofit/>
          </a:bodyPr>
          <a:lstStyle/>
          <a:p>
            <a:r>
              <a:rPr lang="en-US" dirty="0"/>
              <a:t>Structured data only</a:t>
            </a:r>
          </a:p>
          <a:p>
            <a:r>
              <a:rPr lang="en-US" dirty="0"/>
              <a:t>Cohort counting (though expanding)</a:t>
            </a:r>
          </a:p>
          <a:p>
            <a:pPr marL="0" indent="0">
              <a:buNone/>
            </a:pPr>
            <a:endParaRPr lang="en-US" dirty="0"/>
          </a:p>
          <a:p>
            <a:r>
              <a:rPr lang="en-US" dirty="0"/>
              <a:t>Statistical risk of site or patient re-identification limits variables at large (err on side of caution)</a:t>
            </a:r>
          </a:p>
          <a:p>
            <a:r>
              <a:rPr lang="en-US" dirty="0"/>
              <a:t>Analytical complexity remains limited</a:t>
            </a:r>
          </a:p>
          <a:p>
            <a:r>
              <a:rPr lang="en-US" dirty="0"/>
              <a:t>Access is severely limited (by design)</a:t>
            </a:r>
          </a:p>
        </p:txBody>
      </p:sp>
    </p:spTree>
    <p:extLst>
      <p:ext uri="{BB962C8B-B14F-4D97-AF65-F5344CB8AC3E}">
        <p14:creationId xmlns:p14="http://schemas.microsoft.com/office/powerpoint/2010/main" val="3682680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2D8FF-B1D5-2C4B-444B-745DFCD9E796}"/>
              </a:ext>
            </a:extLst>
          </p:cNvPr>
          <p:cNvSpPr>
            <a:spLocks noGrp="1"/>
          </p:cNvSpPr>
          <p:nvPr>
            <p:ph type="title"/>
          </p:nvPr>
        </p:nvSpPr>
        <p:spPr/>
        <p:txBody>
          <a:bodyPr/>
          <a:lstStyle/>
          <a:p>
            <a:r>
              <a:rPr lang="en-US" b="1"/>
              <a:t>Disclosure</a:t>
            </a:r>
          </a:p>
        </p:txBody>
      </p:sp>
      <p:sp>
        <p:nvSpPr>
          <p:cNvPr id="3" name="Content Placeholder 2">
            <a:extLst>
              <a:ext uri="{FF2B5EF4-FFF2-40B4-BE49-F238E27FC236}">
                <a16:creationId xmlns:a16="http://schemas.microsoft.com/office/drawing/2014/main" id="{227EC6C1-3193-7E53-DE63-9D4424880A02}"/>
              </a:ext>
            </a:extLst>
          </p:cNvPr>
          <p:cNvSpPr>
            <a:spLocks noGrp="1"/>
          </p:cNvSpPr>
          <p:nvPr>
            <p:ph idx="1"/>
          </p:nvPr>
        </p:nvSpPr>
        <p:spPr/>
        <p:txBody>
          <a:bodyPr/>
          <a:lstStyle/>
          <a:p>
            <a:pPr marL="0" indent="0">
              <a:buNone/>
            </a:pPr>
            <a:r>
              <a:rPr lang="en-US"/>
              <a:t>YT receives research funding and consulting fees from Beckman Coulter to support the development of novel biomarkers and early warning systems for sepsis.</a:t>
            </a:r>
          </a:p>
        </p:txBody>
      </p:sp>
    </p:spTree>
    <p:extLst>
      <p:ext uri="{BB962C8B-B14F-4D97-AF65-F5344CB8AC3E}">
        <p14:creationId xmlns:p14="http://schemas.microsoft.com/office/powerpoint/2010/main" val="2959921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4" name="Straight Arrow Connector 133">
            <a:extLst>
              <a:ext uri="{FF2B5EF4-FFF2-40B4-BE49-F238E27FC236}">
                <a16:creationId xmlns:a16="http://schemas.microsoft.com/office/drawing/2014/main" id="{1DA2814D-835B-4A41-9186-D1B00B89F5F4}"/>
              </a:ext>
            </a:extLst>
          </p:cNvPr>
          <p:cNvCxnSpPr>
            <a:cxnSpLocks/>
          </p:cNvCxnSpPr>
          <p:nvPr/>
        </p:nvCxnSpPr>
        <p:spPr>
          <a:xfrm>
            <a:off x="10703991" y="1039630"/>
            <a:ext cx="0" cy="1418724"/>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131" name="Straight Arrow Connector 130">
            <a:extLst>
              <a:ext uri="{FF2B5EF4-FFF2-40B4-BE49-F238E27FC236}">
                <a16:creationId xmlns:a16="http://schemas.microsoft.com/office/drawing/2014/main" id="{7A344E87-31E0-42F1-9F44-6E56560B1009}"/>
              </a:ext>
            </a:extLst>
          </p:cNvPr>
          <p:cNvCxnSpPr>
            <a:cxnSpLocks/>
          </p:cNvCxnSpPr>
          <p:nvPr/>
        </p:nvCxnSpPr>
        <p:spPr>
          <a:xfrm>
            <a:off x="10057079" y="1039630"/>
            <a:ext cx="0" cy="1418724"/>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125" name="Straight Arrow Connector 124">
            <a:extLst>
              <a:ext uri="{FF2B5EF4-FFF2-40B4-BE49-F238E27FC236}">
                <a16:creationId xmlns:a16="http://schemas.microsoft.com/office/drawing/2014/main" id="{3FDF807F-FD74-45DB-9373-C8694E6B540D}"/>
              </a:ext>
            </a:extLst>
          </p:cNvPr>
          <p:cNvCxnSpPr>
            <a:cxnSpLocks/>
          </p:cNvCxnSpPr>
          <p:nvPr/>
        </p:nvCxnSpPr>
        <p:spPr>
          <a:xfrm>
            <a:off x="9360242" y="1049164"/>
            <a:ext cx="0" cy="1418724"/>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cxnSp>
        <p:nvCxnSpPr>
          <p:cNvPr id="29" name="Straight Arrow Connector 28">
            <a:extLst>
              <a:ext uri="{FF2B5EF4-FFF2-40B4-BE49-F238E27FC236}">
                <a16:creationId xmlns:a16="http://schemas.microsoft.com/office/drawing/2014/main" id="{0DD077AD-8284-4DB5-9F28-4D50EF177F0E}"/>
              </a:ext>
            </a:extLst>
          </p:cNvPr>
          <p:cNvCxnSpPr>
            <a:cxnSpLocks/>
            <a:stCxn id="6" idx="0"/>
          </p:cNvCxnSpPr>
          <p:nvPr/>
        </p:nvCxnSpPr>
        <p:spPr>
          <a:xfrm flipV="1">
            <a:off x="1570591" y="976973"/>
            <a:ext cx="32748" cy="2020296"/>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30" name="Straight Arrow Connector 29">
            <a:extLst>
              <a:ext uri="{FF2B5EF4-FFF2-40B4-BE49-F238E27FC236}">
                <a16:creationId xmlns:a16="http://schemas.microsoft.com/office/drawing/2014/main" id="{79C5247F-F44F-4EF1-866E-73C4F33BB6A2}"/>
              </a:ext>
            </a:extLst>
          </p:cNvPr>
          <p:cNvCxnSpPr>
            <a:cxnSpLocks/>
            <a:stCxn id="8" idx="0"/>
          </p:cNvCxnSpPr>
          <p:nvPr/>
        </p:nvCxnSpPr>
        <p:spPr>
          <a:xfrm flipH="1" flipV="1">
            <a:off x="2269634" y="976973"/>
            <a:ext cx="37464" cy="2020296"/>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6" name="Oval 5">
            <a:extLst>
              <a:ext uri="{FF2B5EF4-FFF2-40B4-BE49-F238E27FC236}">
                <a16:creationId xmlns:a16="http://schemas.microsoft.com/office/drawing/2014/main" id="{EA7AFEA4-3E6D-48E1-885A-B4C735EAA284}"/>
              </a:ext>
            </a:extLst>
          </p:cNvPr>
          <p:cNvSpPr/>
          <p:nvPr/>
        </p:nvSpPr>
        <p:spPr>
          <a:xfrm>
            <a:off x="1212444" y="2997269"/>
            <a:ext cx="716293" cy="664752"/>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HCO 1</a:t>
            </a:r>
          </a:p>
        </p:txBody>
      </p:sp>
      <p:sp>
        <p:nvSpPr>
          <p:cNvPr id="7" name="Rectangle 6">
            <a:extLst>
              <a:ext uri="{FF2B5EF4-FFF2-40B4-BE49-F238E27FC236}">
                <a16:creationId xmlns:a16="http://schemas.microsoft.com/office/drawing/2014/main" id="{06C81242-2A3E-45FB-91D5-0B9DD74BD330}"/>
              </a:ext>
            </a:extLst>
          </p:cNvPr>
          <p:cNvSpPr/>
          <p:nvPr/>
        </p:nvSpPr>
        <p:spPr>
          <a:xfrm>
            <a:off x="1374314" y="1963570"/>
            <a:ext cx="485255" cy="1564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6F50F27-6320-4E4F-BF64-DBF2C54C0D15}"/>
              </a:ext>
            </a:extLst>
          </p:cNvPr>
          <p:cNvSpPr/>
          <p:nvPr/>
        </p:nvSpPr>
        <p:spPr>
          <a:xfrm>
            <a:off x="1960821" y="2997269"/>
            <a:ext cx="692554" cy="66475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HCO 2</a:t>
            </a:r>
          </a:p>
        </p:txBody>
      </p:sp>
      <p:sp>
        <p:nvSpPr>
          <p:cNvPr id="9" name="Oval 8">
            <a:extLst>
              <a:ext uri="{FF2B5EF4-FFF2-40B4-BE49-F238E27FC236}">
                <a16:creationId xmlns:a16="http://schemas.microsoft.com/office/drawing/2014/main" id="{B9C76F41-9AB7-4A14-B076-9A49C7553C7B}"/>
              </a:ext>
            </a:extLst>
          </p:cNvPr>
          <p:cNvSpPr/>
          <p:nvPr/>
        </p:nvSpPr>
        <p:spPr>
          <a:xfrm>
            <a:off x="2662774" y="2997269"/>
            <a:ext cx="692554" cy="66475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HCO 3</a:t>
            </a:r>
          </a:p>
        </p:txBody>
      </p:sp>
      <p:cxnSp>
        <p:nvCxnSpPr>
          <p:cNvPr id="13" name="Straight Arrow Connector 12">
            <a:extLst>
              <a:ext uri="{FF2B5EF4-FFF2-40B4-BE49-F238E27FC236}">
                <a16:creationId xmlns:a16="http://schemas.microsoft.com/office/drawing/2014/main" id="{F779346B-6C9E-4804-B1DC-A91D1D855170}"/>
              </a:ext>
            </a:extLst>
          </p:cNvPr>
          <p:cNvCxnSpPr>
            <a:cxnSpLocks/>
            <a:stCxn id="9" idx="0"/>
          </p:cNvCxnSpPr>
          <p:nvPr/>
        </p:nvCxnSpPr>
        <p:spPr>
          <a:xfrm flipH="1" flipV="1">
            <a:off x="2971587" y="976975"/>
            <a:ext cx="37464" cy="2020294"/>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14" name="Oval 13">
            <a:extLst>
              <a:ext uri="{FF2B5EF4-FFF2-40B4-BE49-F238E27FC236}">
                <a16:creationId xmlns:a16="http://schemas.microsoft.com/office/drawing/2014/main" id="{96B46B82-B041-443E-B3C0-1FE127552E26}"/>
              </a:ext>
            </a:extLst>
          </p:cNvPr>
          <p:cNvSpPr/>
          <p:nvPr/>
        </p:nvSpPr>
        <p:spPr>
          <a:xfrm>
            <a:off x="1270012" y="94657"/>
            <a:ext cx="1999240" cy="8823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Vendor DB</a:t>
            </a:r>
          </a:p>
        </p:txBody>
      </p:sp>
      <p:sp>
        <p:nvSpPr>
          <p:cNvPr id="17" name="Rectangle 16">
            <a:extLst>
              <a:ext uri="{FF2B5EF4-FFF2-40B4-BE49-F238E27FC236}">
                <a16:creationId xmlns:a16="http://schemas.microsoft.com/office/drawing/2014/main" id="{3CEA67C9-531B-4264-9F7C-F36DD61AE474}"/>
              </a:ext>
            </a:extLst>
          </p:cNvPr>
          <p:cNvSpPr/>
          <p:nvPr/>
        </p:nvSpPr>
        <p:spPr>
          <a:xfrm>
            <a:off x="2005950" y="1963569"/>
            <a:ext cx="485255" cy="1564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7D21A1F-1F25-498E-A757-94061DE743F9}"/>
              </a:ext>
            </a:extLst>
          </p:cNvPr>
          <p:cNvSpPr/>
          <p:nvPr/>
        </p:nvSpPr>
        <p:spPr>
          <a:xfrm>
            <a:off x="2658640" y="1963568"/>
            <a:ext cx="485255" cy="1564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7EA7A457-3B9B-42D0-BFBE-33128D84E7A7}"/>
              </a:ext>
            </a:extLst>
          </p:cNvPr>
          <p:cNvCxnSpPr>
            <a:cxnSpLocks/>
          </p:cNvCxnSpPr>
          <p:nvPr/>
        </p:nvCxnSpPr>
        <p:spPr>
          <a:xfrm flipH="1" flipV="1">
            <a:off x="5468440" y="1049164"/>
            <a:ext cx="2007" cy="1421733"/>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44" name="Straight Arrow Connector 43">
            <a:extLst>
              <a:ext uri="{FF2B5EF4-FFF2-40B4-BE49-F238E27FC236}">
                <a16:creationId xmlns:a16="http://schemas.microsoft.com/office/drawing/2014/main" id="{E8AEAAD3-13D7-44D3-8018-20441E676662}"/>
              </a:ext>
            </a:extLst>
          </p:cNvPr>
          <p:cNvCxnSpPr>
            <a:cxnSpLocks/>
          </p:cNvCxnSpPr>
          <p:nvPr/>
        </p:nvCxnSpPr>
        <p:spPr>
          <a:xfrm flipH="1" flipV="1">
            <a:off x="6134734" y="1049165"/>
            <a:ext cx="2007" cy="1421733"/>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45" name="Oval 44">
            <a:extLst>
              <a:ext uri="{FF2B5EF4-FFF2-40B4-BE49-F238E27FC236}">
                <a16:creationId xmlns:a16="http://schemas.microsoft.com/office/drawing/2014/main" id="{2F979DDF-9658-4D4A-B5DE-B632F3BC40B4}"/>
              </a:ext>
            </a:extLst>
          </p:cNvPr>
          <p:cNvSpPr/>
          <p:nvPr/>
        </p:nvSpPr>
        <p:spPr>
          <a:xfrm>
            <a:off x="5026134" y="3044400"/>
            <a:ext cx="698538" cy="617621"/>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HCO 1</a:t>
            </a:r>
          </a:p>
        </p:txBody>
      </p:sp>
      <p:sp>
        <p:nvSpPr>
          <p:cNvPr id="46" name="Rectangle 45">
            <a:extLst>
              <a:ext uri="{FF2B5EF4-FFF2-40B4-BE49-F238E27FC236}">
                <a16:creationId xmlns:a16="http://schemas.microsoft.com/office/drawing/2014/main" id="{F5E39C97-ECF3-4E29-A1E8-1EB2BBD340CA}"/>
              </a:ext>
            </a:extLst>
          </p:cNvPr>
          <p:cNvSpPr/>
          <p:nvPr/>
        </p:nvSpPr>
        <p:spPr>
          <a:xfrm>
            <a:off x="5239416" y="2035763"/>
            <a:ext cx="485255" cy="1564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9" name="Straight Arrow Connector 48">
            <a:extLst>
              <a:ext uri="{FF2B5EF4-FFF2-40B4-BE49-F238E27FC236}">
                <a16:creationId xmlns:a16="http://schemas.microsoft.com/office/drawing/2014/main" id="{827CA1B7-D43C-4DA5-95E8-CF59287CD4DF}"/>
              </a:ext>
            </a:extLst>
          </p:cNvPr>
          <p:cNvCxnSpPr>
            <a:cxnSpLocks/>
          </p:cNvCxnSpPr>
          <p:nvPr/>
        </p:nvCxnSpPr>
        <p:spPr>
          <a:xfrm flipH="1" flipV="1">
            <a:off x="6784439" y="1049166"/>
            <a:ext cx="2007" cy="1421733"/>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50" name="Oval 49">
            <a:extLst>
              <a:ext uri="{FF2B5EF4-FFF2-40B4-BE49-F238E27FC236}">
                <a16:creationId xmlns:a16="http://schemas.microsoft.com/office/drawing/2014/main" id="{ACFEEE72-9DD6-400B-A40B-AB9C52567012}"/>
              </a:ext>
            </a:extLst>
          </p:cNvPr>
          <p:cNvSpPr/>
          <p:nvPr/>
        </p:nvSpPr>
        <p:spPr>
          <a:xfrm>
            <a:off x="5135114" y="166850"/>
            <a:ext cx="1999240" cy="8823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Vendor DB</a:t>
            </a:r>
          </a:p>
        </p:txBody>
      </p:sp>
      <p:sp>
        <p:nvSpPr>
          <p:cNvPr id="51" name="Rectangle 50">
            <a:extLst>
              <a:ext uri="{FF2B5EF4-FFF2-40B4-BE49-F238E27FC236}">
                <a16:creationId xmlns:a16="http://schemas.microsoft.com/office/drawing/2014/main" id="{62802C2A-8044-4F35-9EB8-E1C36FA8B11D}"/>
              </a:ext>
            </a:extLst>
          </p:cNvPr>
          <p:cNvSpPr/>
          <p:nvPr/>
        </p:nvSpPr>
        <p:spPr>
          <a:xfrm>
            <a:off x="5871052" y="2035762"/>
            <a:ext cx="485255" cy="1564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B86B0274-5957-4199-92DA-D8AEDE42D34C}"/>
              </a:ext>
            </a:extLst>
          </p:cNvPr>
          <p:cNvSpPr/>
          <p:nvPr/>
        </p:nvSpPr>
        <p:spPr>
          <a:xfrm>
            <a:off x="6523742" y="2035761"/>
            <a:ext cx="485255" cy="1564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Rectangle: Diagonal Corners Rounded 54">
            <a:extLst>
              <a:ext uri="{FF2B5EF4-FFF2-40B4-BE49-F238E27FC236}">
                <a16:creationId xmlns:a16="http://schemas.microsoft.com/office/drawing/2014/main" id="{C8880E30-E4DE-42F4-9512-D0E0523A78F5}"/>
              </a:ext>
            </a:extLst>
          </p:cNvPr>
          <p:cNvSpPr/>
          <p:nvPr/>
        </p:nvSpPr>
        <p:spPr>
          <a:xfrm>
            <a:off x="5008953" y="2467888"/>
            <a:ext cx="719805" cy="318838"/>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Appliance </a:t>
            </a:r>
          </a:p>
        </p:txBody>
      </p:sp>
      <p:sp>
        <p:nvSpPr>
          <p:cNvPr id="60" name="Rectangle: Diagonal Corners Rounded 59">
            <a:extLst>
              <a:ext uri="{FF2B5EF4-FFF2-40B4-BE49-F238E27FC236}">
                <a16:creationId xmlns:a16="http://schemas.microsoft.com/office/drawing/2014/main" id="{65B71045-843A-429F-8398-3F2FF1587A5C}"/>
              </a:ext>
            </a:extLst>
          </p:cNvPr>
          <p:cNvSpPr/>
          <p:nvPr/>
        </p:nvSpPr>
        <p:spPr>
          <a:xfrm>
            <a:off x="5800863" y="2468887"/>
            <a:ext cx="665192" cy="318838"/>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Appliance</a:t>
            </a:r>
          </a:p>
        </p:txBody>
      </p:sp>
      <p:sp>
        <p:nvSpPr>
          <p:cNvPr id="61" name="Rectangle: Diagonal Corners Rounded 60">
            <a:extLst>
              <a:ext uri="{FF2B5EF4-FFF2-40B4-BE49-F238E27FC236}">
                <a16:creationId xmlns:a16="http://schemas.microsoft.com/office/drawing/2014/main" id="{156E5C6E-FA7F-4313-9B49-2C5B221D11E7}"/>
              </a:ext>
            </a:extLst>
          </p:cNvPr>
          <p:cNvSpPr/>
          <p:nvPr/>
        </p:nvSpPr>
        <p:spPr>
          <a:xfrm>
            <a:off x="6523742" y="2476906"/>
            <a:ext cx="649073" cy="318838"/>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Appliance</a:t>
            </a:r>
          </a:p>
        </p:txBody>
      </p:sp>
      <p:cxnSp>
        <p:nvCxnSpPr>
          <p:cNvPr id="62" name="Straight Arrow Connector 61">
            <a:extLst>
              <a:ext uri="{FF2B5EF4-FFF2-40B4-BE49-F238E27FC236}">
                <a16:creationId xmlns:a16="http://schemas.microsoft.com/office/drawing/2014/main" id="{366FD6B4-D8E1-4CA2-940A-4DCCD2138BB3}"/>
              </a:ext>
            </a:extLst>
          </p:cNvPr>
          <p:cNvCxnSpPr>
            <a:cxnSpLocks/>
            <a:stCxn id="45" idx="0"/>
            <a:endCxn id="55" idx="1"/>
          </p:cNvCxnSpPr>
          <p:nvPr/>
        </p:nvCxnSpPr>
        <p:spPr>
          <a:xfrm flipH="1" flipV="1">
            <a:off x="5368856" y="2786726"/>
            <a:ext cx="6547" cy="257674"/>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65" name="Straight Arrow Connector 64">
            <a:extLst>
              <a:ext uri="{FF2B5EF4-FFF2-40B4-BE49-F238E27FC236}">
                <a16:creationId xmlns:a16="http://schemas.microsoft.com/office/drawing/2014/main" id="{D46E8F10-AD64-4B46-9840-03711BFD8DD4}"/>
              </a:ext>
            </a:extLst>
          </p:cNvPr>
          <p:cNvCxnSpPr>
            <a:cxnSpLocks/>
          </p:cNvCxnSpPr>
          <p:nvPr/>
        </p:nvCxnSpPr>
        <p:spPr>
          <a:xfrm flipH="1" flipV="1">
            <a:off x="6097209" y="2795744"/>
            <a:ext cx="1084" cy="257674"/>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72" name="Rectangle 71">
            <a:extLst>
              <a:ext uri="{FF2B5EF4-FFF2-40B4-BE49-F238E27FC236}">
                <a16:creationId xmlns:a16="http://schemas.microsoft.com/office/drawing/2014/main" id="{129463DC-750E-49FF-B2EE-BF32F61A835C}"/>
              </a:ext>
            </a:extLst>
          </p:cNvPr>
          <p:cNvSpPr/>
          <p:nvPr/>
        </p:nvSpPr>
        <p:spPr>
          <a:xfrm>
            <a:off x="6601586" y="3080480"/>
            <a:ext cx="697454" cy="52604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HCO 3</a:t>
            </a:r>
          </a:p>
        </p:txBody>
      </p:sp>
      <p:sp>
        <p:nvSpPr>
          <p:cNvPr id="74" name="Parallelogram 73">
            <a:extLst>
              <a:ext uri="{FF2B5EF4-FFF2-40B4-BE49-F238E27FC236}">
                <a16:creationId xmlns:a16="http://schemas.microsoft.com/office/drawing/2014/main" id="{A57AE6EE-92FA-4046-8258-F21795C5E267}"/>
              </a:ext>
            </a:extLst>
          </p:cNvPr>
          <p:cNvSpPr/>
          <p:nvPr/>
        </p:nvSpPr>
        <p:spPr>
          <a:xfrm>
            <a:off x="5739668" y="3080504"/>
            <a:ext cx="784074" cy="548096"/>
          </a:xfrm>
          <a:prstGeom prst="parallelogram">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HCO 2</a:t>
            </a:r>
          </a:p>
        </p:txBody>
      </p:sp>
      <p:cxnSp>
        <p:nvCxnSpPr>
          <p:cNvPr id="77" name="Straight Arrow Connector 76">
            <a:extLst>
              <a:ext uri="{FF2B5EF4-FFF2-40B4-BE49-F238E27FC236}">
                <a16:creationId xmlns:a16="http://schemas.microsoft.com/office/drawing/2014/main" id="{6AEC6F3E-A06D-4EB4-A7A9-1C0EBC724F3E}"/>
              </a:ext>
            </a:extLst>
          </p:cNvPr>
          <p:cNvCxnSpPr>
            <a:cxnSpLocks/>
          </p:cNvCxnSpPr>
          <p:nvPr/>
        </p:nvCxnSpPr>
        <p:spPr>
          <a:xfrm flipH="1" flipV="1">
            <a:off x="6852579" y="2808790"/>
            <a:ext cx="1084" cy="257674"/>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80" name="Straight Arrow Connector 79">
            <a:extLst>
              <a:ext uri="{FF2B5EF4-FFF2-40B4-BE49-F238E27FC236}">
                <a16:creationId xmlns:a16="http://schemas.microsoft.com/office/drawing/2014/main" id="{423AEAD2-E822-4914-A626-6DE2E09BF134}"/>
              </a:ext>
            </a:extLst>
          </p:cNvPr>
          <p:cNvCxnSpPr/>
          <p:nvPr/>
        </p:nvCxnSpPr>
        <p:spPr>
          <a:xfrm>
            <a:off x="5482043" y="2785727"/>
            <a:ext cx="0" cy="28073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1" name="Straight Arrow Connector 80">
            <a:extLst>
              <a:ext uri="{FF2B5EF4-FFF2-40B4-BE49-F238E27FC236}">
                <a16:creationId xmlns:a16="http://schemas.microsoft.com/office/drawing/2014/main" id="{9B0C650F-602E-4554-92A9-FA969978EE31}"/>
              </a:ext>
            </a:extLst>
          </p:cNvPr>
          <p:cNvCxnSpPr/>
          <p:nvPr/>
        </p:nvCxnSpPr>
        <p:spPr>
          <a:xfrm>
            <a:off x="6176137" y="2799742"/>
            <a:ext cx="0" cy="28073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2" name="Straight Arrow Connector 81">
            <a:extLst>
              <a:ext uri="{FF2B5EF4-FFF2-40B4-BE49-F238E27FC236}">
                <a16:creationId xmlns:a16="http://schemas.microsoft.com/office/drawing/2014/main" id="{08F4FD01-E6C0-409D-8896-26CC853F0241}"/>
              </a:ext>
            </a:extLst>
          </p:cNvPr>
          <p:cNvCxnSpPr/>
          <p:nvPr/>
        </p:nvCxnSpPr>
        <p:spPr>
          <a:xfrm>
            <a:off x="6929863" y="2808790"/>
            <a:ext cx="0" cy="28073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83" name="Straight Arrow Connector 82">
            <a:extLst>
              <a:ext uri="{FF2B5EF4-FFF2-40B4-BE49-F238E27FC236}">
                <a16:creationId xmlns:a16="http://schemas.microsoft.com/office/drawing/2014/main" id="{AF4A7112-C24F-4BDC-AA38-E491E76CEAD8}"/>
              </a:ext>
            </a:extLst>
          </p:cNvPr>
          <p:cNvCxnSpPr>
            <a:cxnSpLocks/>
          </p:cNvCxnSpPr>
          <p:nvPr/>
        </p:nvCxnSpPr>
        <p:spPr>
          <a:xfrm flipV="1">
            <a:off x="9262432" y="999036"/>
            <a:ext cx="0" cy="2344468"/>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84" name="Straight Arrow Connector 83">
            <a:extLst>
              <a:ext uri="{FF2B5EF4-FFF2-40B4-BE49-F238E27FC236}">
                <a16:creationId xmlns:a16="http://schemas.microsoft.com/office/drawing/2014/main" id="{7F0F36E8-C6A9-465E-A195-421AFF8A5C36}"/>
              </a:ext>
            </a:extLst>
          </p:cNvPr>
          <p:cNvCxnSpPr>
            <a:cxnSpLocks/>
            <a:stCxn id="99" idx="1"/>
          </p:cNvCxnSpPr>
          <p:nvPr/>
        </p:nvCxnSpPr>
        <p:spPr>
          <a:xfrm flipH="1" flipV="1">
            <a:off x="9928725" y="999037"/>
            <a:ext cx="20205" cy="2402027"/>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85" name="Oval 84">
            <a:extLst>
              <a:ext uri="{FF2B5EF4-FFF2-40B4-BE49-F238E27FC236}">
                <a16:creationId xmlns:a16="http://schemas.microsoft.com/office/drawing/2014/main" id="{716287BF-C7A0-40C7-9119-5A28C11CD3EA}"/>
              </a:ext>
            </a:extLst>
          </p:cNvPr>
          <p:cNvSpPr/>
          <p:nvPr/>
        </p:nvSpPr>
        <p:spPr>
          <a:xfrm>
            <a:off x="8842995" y="3345428"/>
            <a:ext cx="654728" cy="631319"/>
          </a:xfrm>
          <a:prstGeom prst="ellips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HCO 1</a:t>
            </a:r>
          </a:p>
        </p:txBody>
      </p:sp>
      <p:sp>
        <p:nvSpPr>
          <p:cNvPr id="86" name="Rectangle 85">
            <a:extLst>
              <a:ext uri="{FF2B5EF4-FFF2-40B4-BE49-F238E27FC236}">
                <a16:creationId xmlns:a16="http://schemas.microsoft.com/office/drawing/2014/main" id="{DD8FEF4F-D8C6-4711-AB11-436D7ED2238C}"/>
              </a:ext>
            </a:extLst>
          </p:cNvPr>
          <p:cNvSpPr/>
          <p:nvPr/>
        </p:nvSpPr>
        <p:spPr>
          <a:xfrm>
            <a:off x="9033406" y="1985634"/>
            <a:ext cx="485255" cy="1564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87" name="Straight Arrow Connector 86">
            <a:extLst>
              <a:ext uri="{FF2B5EF4-FFF2-40B4-BE49-F238E27FC236}">
                <a16:creationId xmlns:a16="http://schemas.microsoft.com/office/drawing/2014/main" id="{07AA2D2D-A80B-434B-8C3E-4294ED1D410A}"/>
              </a:ext>
            </a:extLst>
          </p:cNvPr>
          <p:cNvCxnSpPr>
            <a:cxnSpLocks/>
          </p:cNvCxnSpPr>
          <p:nvPr/>
        </p:nvCxnSpPr>
        <p:spPr>
          <a:xfrm flipV="1">
            <a:off x="10578430" y="999038"/>
            <a:ext cx="0" cy="2402026"/>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88" name="Oval 87">
            <a:extLst>
              <a:ext uri="{FF2B5EF4-FFF2-40B4-BE49-F238E27FC236}">
                <a16:creationId xmlns:a16="http://schemas.microsoft.com/office/drawing/2014/main" id="{793F0DF5-FF27-4150-BB6E-98A2DF168A2E}"/>
              </a:ext>
            </a:extLst>
          </p:cNvPr>
          <p:cNvSpPr/>
          <p:nvPr/>
        </p:nvSpPr>
        <p:spPr>
          <a:xfrm>
            <a:off x="8929104" y="116721"/>
            <a:ext cx="1999240" cy="8823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Vendor DB</a:t>
            </a:r>
          </a:p>
        </p:txBody>
      </p:sp>
      <p:sp>
        <p:nvSpPr>
          <p:cNvPr id="89" name="Rectangle 88">
            <a:extLst>
              <a:ext uri="{FF2B5EF4-FFF2-40B4-BE49-F238E27FC236}">
                <a16:creationId xmlns:a16="http://schemas.microsoft.com/office/drawing/2014/main" id="{22285CEE-5124-431B-8506-1D558E2CA8F6}"/>
              </a:ext>
            </a:extLst>
          </p:cNvPr>
          <p:cNvSpPr/>
          <p:nvPr/>
        </p:nvSpPr>
        <p:spPr>
          <a:xfrm>
            <a:off x="9665042" y="1985633"/>
            <a:ext cx="485255" cy="1564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B135C5C8-84BD-4CA6-8958-979E8C48D23C}"/>
              </a:ext>
            </a:extLst>
          </p:cNvPr>
          <p:cNvSpPr/>
          <p:nvPr/>
        </p:nvSpPr>
        <p:spPr>
          <a:xfrm>
            <a:off x="10317732" y="1985632"/>
            <a:ext cx="485255" cy="15640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72664841-B019-4EB2-8F91-4FE8CE717772}"/>
              </a:ext>
            </a:extLst>
          </p:cNvPr>
          <p:cNvSpPr/>
          <p:nvPr/>
        </p:nvSpPr>
        <p:spPr>
          <a:xfrm>
            <a:off x="10337421" y="3401064"/>
            <a:ext cx="654726" cy="547097"/>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HCO 3</a:t>
            </a:r>
          </a:p>
        </p:txBody>
      </p:sp>
      <p:sp>
        <p:nvSpPr>
          <p:cNvPr id="99" name="Parallelogram 98">
            <a:extLst>
              <a:ext uri="{FF2B5EF4-FFF2-40B4-BE49-F238E27FC236}">
                <a16:creationId xmlns:a16="http://schemas.microsoft.com/office/drawing/2014/main" id="{04D0370D-75AF-4B85-B124-E38EA7A469D0}"/>
              </a:ext>
            </a:extLst>
          </p:cNvPr>
          <p:cNvSpPr/>
          <p:nvPr/>
        </p:nvSpPr>
        <p:spPr>
          <a:xfrm>
            <a:off x="9497723" y="3401064"/>
            <a:ext cx="762052" cy="561449"/>
          </a:xfrm>
          <a:prstGeom prst="parallelogram">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HCO 2</a:t>
            </a:r>
          </a:p>
        </p:txBody>
      </p:sp>
      <p:graphicFrame>
        <p:nvGraphicFramePr>
          <p:cNvPr id="119" name="Table 119">
            <a:extLst>
              <a:ext uri="{FF2B5EF4-FFF2-40B4-BE49-F238E27FC236}">
                <a16:creationId xmlns:a16="http://schemas.microsoft.com/office/drawing/2014/main" id="{50F61058-620F-4E55-8EBF-CFDE025B5D84}"/>
              </a:ext>
            </a:extLst>
          </p:cNvPr>
          <p:cNvGraphicFramePr>
            <a:graphicFrameLocks noGrp="1"/>
          </p:cNvGraphicFramePr>
          <p:nvPr>
            <p:extLst>
              <p:ext uri="{D42A27DB-BD31-4B8C-83A1-F6EECF244321}">
                <p14:modId xmlns:p14="http://schemas.microsoft.com/office/powerpoint/2010/main" val="4232258995"/>
              </p:ext>
            </p:extLst>
          </p:nvPr>
        </p:nvGraphicFramePr>
        <p:xfrm>
          <a:off x="259406" y="4062054"/>
          <a:ext cx="11548782" cy="2532814"/>
        </p:xfrm>
        <a:graphic>
          <a:graphicData uri="http://schemas.openxmlformats.org/drawingml/2006/table">
            <a:tbl>
              <a:tblPr firstRow="1" bandRow="1">
                <a:tableStyleId>{5C22544A-7EE6-4342-B048-85BDC9FD1C3A}</a:tableStyleId>
              </a:tblPr>
              <a:tblGrid>
                <a:gridCol w="1271443">
                  <a:extLst>
                    <a:ext uri="{9D8B030D-6E8A-4147-A177-3AD203B41FA5}">
                      <a16:colId xmlns:a16="http://schemas.microsoft.com/office/drawing/2014/main" val="1381610922"/>
                    </a:ext>
                  </a:extLst>
                </a:gridCol>
                <a:gridCol w="2781736">
                  <a:extLst>
                    <a:ext uri="{9D8B030D-6E8A-4147-A177-3AD203B41FA5}">
                      <a16:colId xmlns:a16="http://schemas.microsoft.com/office/drawing/2014/main" val="2347859419"/>
                    </a:ext>
                  </a:extLst>
                </a:gridCol>
                <a:gridCol w="4129588">
                  <a:extLst>
                    <a:ext uri="{9D8B030D-6E8A-4147-A177-3AD203B41FA5}">
                      <a16:colId xmlns:a16="http://schemas.microsoft.com/office/drawing/2014/main" val="366908946"/>
                    </a:ext>
                  </a:extLst>
                </a:gridCol>
                <a:gridCol w="3366015">
                  <a:extLst>
                    <a:ext uri="{9D8B030D-6E8A-4147-A177-3AD203B41FA5}">
                      <a16:colId xmlns:a16="http://schemas.microsoft.com/office/drawing/2014/main" val="1915300895"/>
                    </a:ext>
                  </a:extLst>
                </a:gridCol>
              </a:tblGrid>
              <a:tr h="373731">
                <a:tc>
                  <a:txBody>
                    <a:bodyPr/>
                    <a:lstStyle/>
                    <a:p>
                      <a:endParaRPr lang="en-US"/>
                    </a:p>
                  </a:txBody>
                  <a:tcPr/>
                </a:tc>
                <a:tc>
                  <a:txBody>
                    <a:bodyPr/>
                    <a:lstStyle/>
                    <a:p>
                      <a:r>
                        <a:rPr lang="en-US"/>
                        <a:t>Vendor Specific</a:t>
                      </a:r>
                    </a:p>
                  </a:txBody>
                  <a:tcPr/>
                </a:tc>
                <a:tc>
                  <a:txBody>
                    <a:bodyPr/>
                    <a:lstStyle/>
                    <a:p>
                      <a:r>
                        <a:rPr lang="en-US"/>
                        <a:t>Appliance based</a:t>
                      </a:r>
                    </a:p>
                  </a:txBody>
                  <a:tcPr/>
                </a:tc>
                <a:tc>
                  <a:txBody>
                    <a:bodyPr/>
                    <a:lstStyle/>
                    <a:p>
                      <a:r>
                        <a:rPr lang="en-US"/>
                        <a:t>Query to data</a:t>
                      </a:r>
                    </a:p>
                  </a:txBody>
                  <a:tcPr/>
                </a:tc>
                <a:extLst>
                  <a:ext uri="{0D108BD9-81ED-4DB2-BD59-A6C34878D82A}">
                    <a16:rowId xmlns:a16="http://schemas.microsoft.com/office/drawing/2014/main" val="3586076924"/>
                  </a:ext>
                </a:extLst>
              </a:tr>
              <a:tr h="645071">
                <a:tc>
                  <a:txBody>
                    <a:bodyPr/>
                    <a:lstStyle/>
                    <a:p>
                      <a:r>
                        <a:rPr lang="en-US" sz="1400" b="1"/>
                        <a:t>Examples</a:t>
                      </a:r>
                    </a:p>
                  </a:txBody>
                  <a:tcPr/>
                </a:tc>
                <a:tc>
                  <a:txBody>
                    <a:bodyPr/>
                    <a:lstStyle/>
                    <a:p>
                      <a:r>
                        <a:rPr lang="en-US" sz="1400" b="1" dirty="0"/>
                        <a:t>Cosmos</a:t>
                      </a:r>
                    </a:p>
                  </a:txBody>
                  <a:tcPr/>
                </a:tc>
                <a:tc>
                  <a:txBody>
                    <a:bodyPr/>
                    <a:lstStyle/>
                    <a:p>
                      <a:r>
                        <a:rPr lang="en-US" sz="1400" b="1" dirty="0" err="1"/>
                        <a:t>TriNetX</a:t>
                      </a:r>
                      <a:endParaRPr lang="en-US" sz="1400" b="1" dirty="0"/>
                    </a:p>
                  </a:txBody>
                  <a:tcPr/>
                </a:tc>
                <a:tc>
                  <a:txBody>
                    <a:bodyPr/>
                    <a:lstStyle/>
                    <a:p>
                      <a:r>
                        <a:rPr lang="en-US" sz="1400" b="1" dirty="0" err="1"/>
                        <a:t>PCORnet</a:t>
                      </a:r>
                      <a:endParaRPr lang="en-US" sz="1400" b="1" dirty="0"/>
                    </a:p>
                    <a:p>
                      <a:r>
                        <a:rPr lang="en-US" sz="1400" b="1" dirty="0" err="1"/>
                        <a:t>MDPHnet</a:t>
                      </a:r>
                      <a:endParaRPr lang="en-US" sz="1400" b="1" dirty="0"/>
                    </a:p>
                  </a:txBody>
                  <a:tcPr/>
                </a:tc>
                <a:extLst>
                  <a:ext uri="{0D108BD9-81ED-4DB2-BD59-A6C34878D82A}">
                    <a16:rowId xmlns:a16="http://schemas.microsoft.com/office/drawing/2014/main" val="2029464356"/>
                  </a:ext>
                </a:extLst>
              </a:tr>
              <a:tr h="392819">
                <a:tc>
                  <a:txBody>
                    <a:bodyPr/>
                    <a:lstStyle/>
                    <a:p>
                      <a:r>
                        <a:rPr lang="en-US" sz="1400" b="1"/>
                        <a:t>Deduplication </a:t>
                      </a:r>
                    </a:p>
                  </a:txBody>
                  <a:tcPr/>
                </a:tc>
                <a:tc>
                  <a:txBody>
                    <a:bodyPr/>
                    <a:lstStyle/>
                    <a:p>
                      <a:r>
                        <a:rPr lang="en-US" sz="1400" b="0"/>
                        <a:t>Yes</a:t>
                      </a:r>
                    </a:p>
                  </a:txBody>
                  <a:tcPr/>
                </a:tc>
                <a:tc>
                  <a:txBody>
                    <a:bodyPr/>
                    <a:lstStyle/>
                    <a:p>
                      <a:r>
                        <a:rPr lang="en-US" sz="1400" b="0"/>
                        <a:t>Yes</a:t>
                      </a:r>
                    </a:p>
                  </a:txBody>
                  <a:tcPr/>
                </a:tc>
                <a:tc>
                  <a:txBody>
                    <a:bodyPr/>
                    <a:lstStyle/>
                    <a:p>
                      <a:r>
                        <a:rPr lang="en-US" sz="1400" b="0"/>
                        <a:t>No</a:t>
                      </a:r>
                    </a:p>
                  </a:txBody>
                  <a:tcPr/>
                </a:tc>
                <a:extLst>
                  <a:ext uri="{0D108BD9-81ED-4DB2-BD59-A6C34878D82A}">
                    <a16:rowId xmlns:a16="http://schemas.microsoft.com/office/drawing/2014/main" val="4194369432"/>
                  </a:ext>
                </a:extLst>
              </a:tr>
              <a:tr h="373731">
                <a:tc>
                  <a:txBody>
                    <a:bodyPr/>
                    <a:lstStyle/>
                    <a:p>
                      <a:r>
                        <a:rPr lang="en-US" sz="1400" b="1"/>
                        <a:t>Effort</a:t>
                      </a:r>
                    </a:p>
                  </a:txBody>
                  <a:tcPr/>
                </a:tc>
                <a:tc>
                  <a:txBody>
                    <a:bodyPr/>
                    <a:lstStyle/>
                    <a:p>
                      <a:r>
                        <a:rPr lang="en-US" sz="1400" b="0"/>
                        <a:t>Low</a:t>
                      </a:r>
                    </a:p>
                  </a:txBody>
                  <a:tcPr/>
                </a:tc>
                <a:tc>
                  <a:txBody>
                    <a:bodyPr/>
                    <a:lstStyle/>
                    <a:p>
                      <a:r>
                        <a:rPr lang="en-US" sz="1400" b="0"/>
                        <a:t>Moderate</a:t>
                      </a:r>
                    </a:p>
                  </a:txBody>
                  <a:tcPr/>
                </a:tc>
                <a:tc>
                  <a:txBody>
                    <a:bodyPr/>
                    <a:lstStyle/>
                    <a:p>
                      <a:r>
                        <a:rPr lang="en-US" sz="1400" b="0" dirty="0"/>
                        <a:t>High</a:t>
                      </a:r>
                    </a:p>
                  </a:txBody>
                  <a:tcPr/>
                </a:tc>
                <a:extLst>
                  <a:ext uri="{0D108BD9-81ED-4DB2-BD59-A6C34878D82A}">
                    <a16:rowId xmlns:a16="http://schemas.microsoft.com/office/drawing/2014/main" val="1414931176"/>
                  </a:ext>
                </a:extLst>
              </a:tr>
              <a:tr h="373731">
                <a:tc>
                  <a:txBody>
                    <a:bodyPr/>
                    <a:lstStyle/>
                    <a:p>
                      <a:r>
                        <a:rPr lang="en-US" sz="1400" b="1"/>
                        <a:t>Control</a:t>
                      </a:r>
                    </a:p>
                  </a:txBody>
                  <a:tcPr/>
                </a:tc>
                <a:tc>
                  <a:txBody>
                    <a:bodyPr/>
                    <a:lstStyle/>
                    <a:p>
                      <a:r>
                        <a:rPr lang="en-US" sz="1400" b="0"/>
                        <a:t>Low (all/none)</a:t>
                      </a:r>
                    </a:p>
                  </a:txBody>
                  <a:tcPr/>
                </a:tc>
                <a:tc>
                  <a:txBody>
                    <a:bodyPr/>
                    <a:lstStyle/>
                    <a:p>
                      <a:r>
                        <a:rPr lang="en-US" sz="1400" b="0"/>
                        <a:t>Low (all/none)</a:t>
                      </a:r>
                    </a:p>
                  </a:txBody>
                  <a:tcPr/>
                </a:tc>
                <a:tc>
                  <a:txBody>
                    <a:bodyPr/>
                    <a:lstStyle/>
                    <a:p>
                      <a:r>
                        <a:rPr lang="en-US" sz="1400" b="0"/>
                        <a:t>High</a:t>
                      </a:r>
                    </a:p>
                  </a:txBody>
                  <a:tcPr/>
                </a:tc>
                <a:extLst>
                  <a:ext uri="{0D108BD9-81ED-4DB2-BD59-A6C34878D82A}">
                    <a16:rowId xmlns:a16="http://schemas.microsoft.com/office/drawing/2014/main" val="3201644396"/>
                  </a:ext>
                </a:extLst>
              </a:tr>
              <a:tr h="373731">
                <a:tc>
                  <a:txBody>
                    <a:bodyPr/>
                    <a:lstStyle/>
                    <a:p>
                      <a:r>
                        <a:rPr lang="en-US" sz="1400" b="1" dirty="0"/>
                        <a:t>Diff EHRs</a:t>
                      </a:r>
                    </a:p>
                  </a:txBody>
                  <a:tcPr/>
                </a:tc>
                <a:tc>
                  <a:txBody>
                    <a:bodyPr/>
                    <a:lstStyle/>
                    <a:p>
                      <a:r>
                        <a:rPr lang="en-US" sz="1400" b="0"/>
                        <a:t>No</a:t>
                      </a:r>
                    </a:p>
                  </a:txBody>
                  <a:tcPr/>
                </a:tc>
                <a:tc>
                  <a:txBody>
                    <a:bodyPr/>
                    <a:lstStyle/>
                    <a:p>
                      <a:r>
                        <a:rPr lang="en-US" sz="1400" b="0"/>
                        <a:t>Yes</a:t>
                      </a:r>
                    </a:p>
                  </a:txBody>
                  <a:tcPr/>
                </a:tc>
                <a:tc>
                  <a:txBody>
                    <a:bodyPr/>
                    <a:lstStyle/>
                    <a:p>
                      <a:r>
                        <a:rPr lang="en-US" sz="1400" b="0" dirty="0"/>
                        <a:t>Yes</a:t>
                      </a:r>
                    </a:p>
                  </a:txBody>
                  <a:tcPr/>
                </a:tc>
                <a:extLst>
                  <a:ext uri="{0D108BD9-81ED-4DB2-BD59-A6C34878D82A}">
                    <a16:rowId xmlns:a16="http://schemas.microsoft.com/office/drawing/2014/main" val="752507095"/>
                  </a:ext>
                </a:extLst>
              </a:tr>
            </a:tbl>
          </a:graphicData>
        </a:graphic>
      </p:graphicFrame>
      <p:sp>
        <p:nvSpPr>
          <p:cNvPr id="127" name="Rectangle: Diagonal Corners Rounded 126">
            <a:extLst>
              <a:ext uri="{FF2B5EF4-FFF2-40B4-BE49-F238E27FC236}">
                <a16:creationId xmlns:a16="http://schemas.microsoft.com/office/drawing/2014/main" id="{AF95B570-B01E-4FFB-8FDB-EEBDA61DB2B1}"/>
              </a:ext>
            </a:extLst>
          </p:cNvPr>
          <p:cNvSpPr/>
          <p:nvPr/>
        </p:nvSpPr>
        <p:spPr>
          <a:xfrm>
            <a:off x="9295064" y="2458354"/>
            <a:ext cx="508100" cy="175960"/>
          </a:xfrm>
          <a:prstGeom prst="round2DiagRect">
            <a:avLst>
              <a:gd name="adj1" fmla="val 16667"/>
              <a:gd name="adj2" fmla="val 155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Check</a:t>
            </a:r>
          </a:p>
        </p:txBody>
      </p:sp>
      <p:cxnSp>
        <p:nvCxnSpPr>
          <p:cNvPr id="129" name="Straight Arrow Connector 128">
            <a:extLst>
              <a:ext uri="{FF2B5EF4-FFF2-40B4-BE49-F238E27FC236}">
                <a16:creationId xmlns:a16="http://schemas.microsoft.com/office/drawing/2014/main" id="{10289952-F4D9-4C4C-B285-9912708183E9}"/>
              </a:ext>
            </a:extLst>
          </p:cNvPr>
          <p:cNvCxnSpPr>
            <a:cxnSpLocks/>
          </p:cNvCxnSpPr>
          <p:nvPr/>
        </p:nvCxnSpPr>
        <p:spPr>
          <a:xfrm>
            <a:off x="9360242" y="2643848"/>
            <a:ext cx="0" cy="685797"/>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132" name="Rectangle: Diagonal Corners Rounded 131">
            <a:extLst>
              <a:ext uri="{FF2B5EF4-FFF2-40B4-BE49-F238E27FC236}">
                <a16:creationId xmlns:a16="http://schemas.microsoft.com/office/drawing/2014/main" id="{194A8578-E6D0-44F6-9DAC-983F0FB70163}"/>
              </a:ext>
            </a:extLst>
          </p:cNvPr>
          <p:cNvSpPr/>
          <p:nvPr/>
        </p:nvSpPr>
        <p:spPr>
          <a:xfrm>
            <a:off x="9991900" y="2448820"/>
            <a:ext cx="521345" cy="185494"/>
          </a:xfrm>
          <a:prstGeom prst="round2DiagRect">
            <a:avLst>
              <a:gd name="adj1" fmla="val 16667"/>
              <a:gd name="adj2" fmla="val 155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Check</a:t>
            </a:r>
          </a:p>
        </p:txBody>
      </p:sp>
      <p:cxnSp>
        <p:nvCxnSpPr>
          <p:cNvPr id="133" name="Straight Arrow Connector 132">
            <a:extLst>
              <a:ext uri="{FF2B5EF4-FFF2-40B4-BE49-F238E27FC236}">
                <a16:creationId xmlns:a16="http://schemas.microsoft.com/office/drawing/2014/main" id="{384CB153-B1D8-43BE-A750-206C2AEA98D0}"/>
              </a:ext>
            </a:extLst>
          </p:cNvPr>
          <p:cNvCxnSpPr>
            <a:cxnSpLocks/>
          </p:cNvCxnSpPr>
          <p:nvPr/>
        </p:nvCxnSpPr>
        <p:spPr>
          <a:xfrm>
            <a:off x="10057079" y="2634314"/>
            <a:ext cx="0" cy="718896"/>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135" name="Rectangle: Diagonal Corners Rounded 134">
            <a:extLst>
              <a:ext uri="{FF2B5EF4-FFF2-40B4-BE49-F238E27FC236}">
                <a16:creationId xmlns:a16="http://schemas.microsoft.com/office/drawing/2014/main" id="{E76F78E1-AA44-4BCE-AD4B-CC9A9BDF10B6}"/>
              </a:ext>
            </a:extLst>
          </p:cNvPr>
          <p:cNvSpPr/>
          <p:nvPr/>
        </p:nvSpPr>
        <p:spPr>
          <a:xfrm>
            <a:off x="10638812" y="2448820"/>
            <a:ext cx="571269" cy="185494"/>
          </a:xfrm>
          <a:prstGeom prst="round2DiagRect">
            <a:avLst>
              <a:gd name="adj1" fmla="val 16667"/>
              <a:gd name="adj2" fmla="val 155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a:t>Check</a:t>
            </a:r>
          </a:p>
        </p:txBody>
      </p:sp>
      <p:cxnSp>
        <p:nvCxnSpPr>
          <p:cNvPr id="136" name="Straight Arrow Connector 135">
            <a:extLst>
              <a:ext uri="{FF2B5EF4-FFF2-40B4-BE49-F238E27FC236}">
                <a16:creationId xmlns:a16="http://schemas.microsoft.com/office/drawing/2014/main" id="{8AE09037-0124-4C87-913A-4A29AD2D7B2A}"/>
              </a:ext>
            </a:extLst>
          </p:cNvPr>
          <p:cNvCxnSpPr>
            <a:cxnSpLocks/>
            <a:endCxn id="98" idx="0"/>
          </p:cNvCxnSpPr>
          <p:nvPr/>
        </p:nvCxnSpPr>
        <p:spPr>
          <a:xfrm flipH="1">
            <a:off x="10664784" y="2634314"/>
            <a:ext cx="39207" cy="766750"/>
          </a:xfrm>
          <a:prstGeom prst="straightConnector1">
            <a:avLst/>
          </a:prstGeom>
          <a:ln>
            <a:headEnd type="none" w="med" len="med"/>
            <a:tailEnd type="arrow" w="med" len="med"/>
          </a:ln>
        </p:spPr>
        <p:style>
          <a:lnRef idx="3">
            <a:schemeClr val="accent6"/>
          </a:lnRef>
          <a:fillRef idx="0">
            <a:schemeClr val="accent6"/>
          </a:fillRef>
          <a:effectRef idx="2">
            <a:schemeClr val="accent6"/>
          </a:effectRef>
          <a:fontRef idx="minor">
            <a:schemeClr val="tx1"/>
          </a:fontRef>
        </p:style>
      </p:cxnSp>
      <p:sp>
        <p:nvSpPr>
          <p:cNvPr id="137" name="Oval 136">
            <a:extLst>
              <a:ext uri="{FF2B5EF4-FFF2-40B4-BE49-F238E27FC236}">
                <a16:creationId xmlns:a16="http://schemas.microsoft.com/office/drawing/2014/main" id="{EA12ED6C-B3EA-4773-8EC0-E602151F0AB2}"/>
              </a:ext>
            </a:extLst>
          </p:cNvPr>
          <p:cNvSpPr/>
          <p:nvPr/>
        </p:nvSpPr>
        <p:spPr>
          <a:xfrm>
            <a:off x="476581" y="2448820"/>
            <a:ext cx="951725" cy="4531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Vendor Q</a:t>
            </a:r>
          </a:p>
        </p:txBody>
      </p:sp>
      <p:cxnSp>
        <p:nvCxnSpPr>
          <p:cNvPr id="139" name="Straight Arrow Connector 138">
            <a:extLst>
              <a:ext uri="{FF2B5EF4-FFF2-40B4-BE49-F238E27FC236}">
                <a16:creationId xmlns:a16="http://schemas.microsoft.com/office/drawing/2014/main" id="{BB225D75-1ED5-4D03-964D-5017E516092A}"/>
              </a:ext>
            </a:extLst>
          </p:cNvPr>
          <p:cNvCxnSpPr>
            <a:cxnSpLocks/>
            <a:endCxn id="6" idx="0"/>
          </p:cNvCxnSpPr>
          <p:nvPr/>
        </p:nvCxnSpPr>
        <p:spPr>
          <a:xfrm>
            <a:off x="1428306" y="2668421"/>
            <a:ext cx="142285" cy="32884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41" name="Straight Arrow Connector 140">
            <a:extLst>
              <a:ext uri="{FF2B5EF4-FFF2-40B4-BE49-F238E27FC236}">
                <a16:creationId xmlns:a16="http://schemas.microsoft.com/office/drawing/2014/main" id="{4B7730A4-2E41-41CD-B53E-22D9ED64A5D1}"/>
              </a:ext>
            </a:extLst>
          </p:cNvPr>
          <p:cNvCxnSpPr>
            <a:cxnSpLocks/>
            <a:stCxn id="137" idx="6"/>
            <a:endCxn id="8" idx="0"/>
          </p:cNvCxnSpPr>
          <p:nvPr/>
        </p:nvCxnSpPr>
        <p:spPr>
          <a:xfrm>
            <a:off x="1428306" y="2675417"/>
            <a:ext cx="878792" cy="32185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43" name="Straight Arrow Connector 142">
            <a:extLst>
              <a:ext uri="{FF2B5EF4-FFF2-40B4-BE49-F238E27FC236}">
                <a16:creationId xmlns:a16="http://schemas.microsoft.com/office/drawing/2014/main" id="{F1BAA0CD-32FD-42CF-A4E9-751702917B16}"/>
              </a:ext>
            </a:extLst>
          </p:cNvPr>
          <p:cNvCxnSpPr>
            <a:cxnSpLocks/>
            <a:stCxn id="137" idx="6"/>
            <a:endCxn id="9" idx="0"/>
          </p:cNvCxnSpPr>
          <p:nvPr/>
        </p:nvCxnSpPr>
        <p:spPr>
          <a:xfrm>
            <a:off x="1428306" y="2675417"/>
            <a:ext cx="1580745" cy="32185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 name="Parallelogram 1">
            <a:extLst>
              <a:ext uri="{FF2B5EF4-FFF2-40B4-BE49-F238E27FC236}">
                <a16:creationId xmlns:a16="http://schemas.microsoft.com/office/drawing/2014/main" id="{248209BB-107C-81C2-5F66-D4B78394FC6E}"/>
              </a:ext>
            </a:extLst>
          </p:cNvPr>
          <p:cNvSpPr/>
          <p:nvPr/>
        </p:nvSpPr>
        <p:spPr>
          <a:xfrm>
            <a:off x="8930417" y="2896980"/>
            <a:ext cx="697454" cy="28073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CDM</a:t>
            </a:r>
          </a:p>
        </p:txBody>
      </p:sp>
      <p:sp>
        <p:nvSpPr>
          <p:cNvPr id="56" name="Parallelogram 55">
            <a:extLst>
              <a:ext uri="{FF2B5EF4-FFF2-40B4-BE49-F238E27FC236}">
                <a16:creationId xmlns:a16="http://schemas.microsoft.com/office/drawing/2014/main" id="{C6F6B278-44D8-E2AD-CB60-1135FD57E723}"/>
              </a:ext>
            </a:extLst>
          </p:cNvPr>
          <p:cNvSpPr/>
          <p:nvPr/>
        </p:nvSpPr>
        <p:spPr>
          <a:xfrm>
            <a:off x="9627871" y="2915563"/>
            <a:ext cx="697454" cy="28073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CDM</a:t>
            </a:r>
          </a:p>
        </p:txBody>
      </p:sp>
      <p:sp>
        <p:nvSpPr>
          <p:cNvPr id="57" name="Parallelogram 56">
            <a:extLst>
              <a:ext uri="{FF2B5EF4-FFF2-40B4-BE49-F238E27FC236}">
                <a16:creationId xmlns:a16="http://schemas.microsoft.com/office/drawing/2014/main" id="{F54015AA-314E-95B3-1649-A31A367B1B90}"/>
              </a:ext>
            </a:extLst>
          </p:cNvPr>
          <p:cNvSpPr/>
          <p:nvPr/>
        </p:nvSpPr>
        <p:spPr>
          <a:xfrm>
            <a:off x="10376366" y="2926531"/>
            <a:ext cx="697454" cy="280737"/>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CDM</a:t>
            </a:r>
          </a:p>
        </p:txBody>
      </p:sp>
    </p:spTree>
    <p:extLst>
      <p:ext uri="{BB962C8B-B14F-4D97-AF65-F5344CB8AC3E}">
        <p14:creationId xmlns:p14="http://schemas.microsoft.com/office/powerpoint/2010/main" val="3988179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EA98FE-9C4F-F0C2-59C7-1315721FE183}"/>
              </a:ext>
            </a:extLst>
          </p:cNvPr>
          <p:cNvSpPr/>
          <p:nvPr/>
        </p:nvSpPr>
        <p:spPr>
          <a:xfrm>
            <a:off x="233690" y="1963100"/>
            <a:ext cx="7057913" cy="4018957"/>
          </a:xfrm>
          <a:prstGeom prst="rect">
            <a:avLst/>
          </a:prstGeom>
          <a:solidFill>
            <a:schemeClr val="bg2">
              <a:lumMod val="75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948EE86-B734-EE8D-0EE9-8088E36C4ADF}"/>
              </a:ext>
            </a:extLst>
          </p:cNvPr>
          <p:cNvSpPr/>
          <p:nvPr/>
        </p:nvSpPr>
        <p:spPr>
          <a:xfrm>
            <a:off x="483747" y="2147359"/>
            <a:ext cx="11588056" cy="3586809"/>
          </a:xfrm>
          <a:prstGeom prst="rect">
            <a:avLst/>
          </a:prstGeom>
          <a:solidFill>
            <a:schemeClr val="accent3">
              <a:lumMod val="40000"/>
              <a:lumOff val="6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F58B8CC-9623-E698-C3E1-14D1B34AFD19}"/>
              </a:ext>
            </a:extLst>
          </p:cNvPr>
          <p:cNvSpPr/>
          <p:nvPr/>
        </p:nvSpPr>
        <p:spPr>
          <a:xfrm>
            <a:off x="8403953" y="2531748"/>
            <a:ext cx="3582979" cy="3444293"/>
          </a:xfrm>
          <a:prstGeom prst="rect">
            <a:avLst/>
          </a:prstGeom>
          <a:solidFill>
            <a:schemeClr val="bg2">
              <a:lumMod val="75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C21B69-CF50-4ED6-898C-4A60AB55760E}"/>
              </a:ext>
            </a:extLst>
          </p:cNvPr>
          <p:cNvSpPr>
            <a:spLocks noGrp="1"/>
          </p:cNvSpPr>
          <p:nvPr>
            <p:ph type="title"/>
          </p:nvPr>
        </p:nvSpPr>
        <p:spPr>
          <a:xfrm>
            <a:off x="841932" y="126314"/>
            <a:ext cx="10515600" cy="1325563"/>
          </a:xfrm>
        </p:spPr>
        <p:txBody>
          <a:bodyPr/>
          <a:lstStyle/>
          <a:p>
            <a:pPr algn="ctr"/>
            <a:r>
              <a:rPr lang="en-US"/>
              <a:t>Innovations for secondary data success</a:t>
            </a:r>
          </a:p>
        </p:txBody>
      </p:sp>
      <p:sp>
        <p:nvSpPr>
          <p:cNvPr id="8" name="Flowchart: Multidocument 7">
            <a:extLst>
              <a:ext uri="{FF2B5EF4-FFF2-40B4-BE49-F238E27FC236}">
                <a16:creationId xmlns:a16="http://schemas.microsoft.com/office/drawing/2014/main" id="{15990D18-9F1C-3AC8-8D3A-7E8ECDE7C4E1}"/>
              </a:ext>
            </a:extLst>
          </p:cNvPr>
          <p:cNvSpPr/>
          <p:nvPr/>
        </p:nvSpPr>
        <p:spPr>
          <a:xfrm>
            <a:off x="602235" y="2867080"/>
            <a:ext cx="2977324" cy="2626637"/>
          </a:xfrm>
          <a:prstGeom prst="flowChartMultidocumen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dirty="0"/>
              <a:t>Standardized</a:t>
            </a:r>
          </a:p>
          <a:p>
            <a:pPr marL="342900" indent="-342900">
              <a:buAutoNum type="arabicPeriod"/>
            </a:pPr>
            <a:r>
              <a:rPr lang="en-US" dirty="0"/>
              <a:t>High quality</a:t>
            </a:r>
          </a:p>
          <a:p>
            <a:pPr marL="342900" indent="-342900">
              <a:buAutoNum type="arabicPeriod"/>
            </a:pPr>
            <a:r>
              <a:rPr lang="en-US" dirty="0"/>
              <a:t>Curated (context)</a:t>
            </a:r>
          </a:p>
          <a:p>
            <a:pPr marL="342900" indent="-342900">
              <a:buAutoNum type="arabicPeriod"/>
            </a:pPr>
            <a:r>
              <a:rPr lang="en-US" dirty="0"/>
              <a:t>Harmonized</a:t>
            </a:r>
          </a:p>
          <a:p>
            <a:pPr algn="ctr"/>
            <a:endParaRPr lang="en-US" dirty="0"/>
          </a:p>
        </p:txBody>
      </p:sp>
      <p:sp>
        <p:nvSpPr>
          <p:cNvPr id="12" name="Flowchart: Display 11">
            <a:extLst>
              <a:ext uri="{FF2B5EF4-FFF2-40B4-BE49-F238E27FC236}">
                <a16:creationId xmlns:a16="http://schemas.microsoft.com/office/drawing/2014/main" id="{438FF88F-1193-07DC-16CB-49D5D8621ACB}"/>
              </a:ext>
            </a:extLst>
          </p:cNvPr>
          <p:cNvSpPr/>
          <p:nvPr/>
        </p:nvSpPr>
        <p:spPr>
          <a:xfrm>
            <a:off x="8422207" y="2872977"/>
            <a:ext cx="3582979" cy="2204301"/>
          </a:xfrm>
          <a:prstGeom prst="flowChartDisplay">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a:t>Scalable statistical methods / pipelines</a:t>
            </a:r>
            <a:br>
              <a:rPr lang="en-US"/>
            </a:br>
            <a:endParaRPr lang="en-US"/>
          </a:p>
          <a:p>
            <a:pPr marL="342900" indent="-342900" algn="ctr">
              <a:buAutoNum type="arabicPeriod"/>
            </a:pPr>
            <a:r>
              <a:rPr lang="en-US"/>
              <a:t>Advanced analytics platforms</a:t>
            </a:r>
          </a:p>
        </p:txBody>
      </p:sp>
      <p:sp>
        <p:nvSpPr>
          <p:cNvPr id="13" name="Flowchart: Predefined Process 12">
            <a:extLst>
              <a:ext uri="{FF2B5EF4-FFF2-40B4-BE49-F238E27FC236}">
                <a16:creationId xmlns:a16="http://schemas.microsoft.com/office/drawing/2014/main" id="{3A3A4DA8-AC95-25D1-E512-4A62CC1CFA4C}"/>
              </a:ext>
            </a:extLst>
          </p:cNvPr>
          <p:cNvSpPr/>
          <p:nvPr/>
        </p:nvSpPr>
        <p:spPr>
          <a:xfrm>
            <a:off x="4426302" y="2867080"/>
            <a:ext cx="3003454" cy="2275093"/>
          </a:xfrm>
          <a:prstGeom prst="flowChartPredefined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dirty="0"/>
              <a:t>Semantic interop.</a:t>
            </a:r>
          </a:p>
          <a:p>
            <a:pPr marL="342900" indent="-342900">
              <a:buAutoNum type="arabicPeriod"/>
            </a:pPr>
            <a:r>
              <a:rPr lang="en-US" dirty="0"/>
              <a:t>De-duplication</a:t>
            </a:r>
          </a:p>
          <a:p>
            <a:pPr marL="342900" indent="-342900">
              <a:buAutoNum type="arabicPeriod"/>
            </a:pPr>
            <a:r>
              <a:rPr lang="en-US" dirty="0"/>
              <a:t>De-identification</a:t>
            </a:r>
          </a:p>
        </p:txBody>
      </p:sp>
      <p:pic>
        <p:nvPicPr>
          <p:cNvPr id="15" name="Graphic 14" descr="Badge Follow outline">
            <a:extLst>
              <a:ext uri="{FF2B5EF4-FFF2-40B4-BE49-F238E27FC236}">
                <a16:creationId xmlns:a16="http://schemas.microsoft.com/office/drawing/2014/main" id="{30A66FE7-C979-64A0-EA50-964EB7DAF7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60818" y="3547426"/>
            <a:ext cx="914400" cy="914400"/>
          </a:xfrm>
          <a:prstGeom prst="rect">
            <a:avLst/>
          </a:prstGeom>
        </p:spPr>
      </p:pic>
      <p:pic>
        <p:nvPicPr>
          <p:cNvPr id="16" name="Graphic 15" descr="Badge Follow outline">
            <a:extLst>
              <a:ext uri="{FF2B5EF4-FFF2-40B4-BE49-F238E27FC236}">
                <a16:creationId xmlns:a16="http://schemas.microsoft.com/office/drawing/2014/main" id="{6C4AEAEA-5DC2-D2B6-CCEA-458DF9BBAD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41190" y="3547426"/>
            <a:ext cx="914400" cy="914400"/>
          </a:xfrm>
          <a:prstGeom prst="rect">
            <a:avLst/>
          </a:prstGeom>
        </p:spPr>
      </p:pic>
      <p:sp>
        <p:nvSpPr>
          <p:cNvPr id="17" name="Title 1">
            <a:extLst>
              <a:ext uri="{FF2B5EF4-FFF2-40B4-BE49-F238E27FC236}">
                <a16:creationId xmlns:a16="http://schemas.microsoft.com/office/drawing/2014/main" id="{5BD73CD9-1002-4952-4544-1A82A657318B}"/>
              </a:ext>
            </a:extLst>
          </p:cNvPr>
          <p:cNvSpPr txBox="1">
            <a:spLocks/>
          </p:cNvSpPr>
          <p:nvPr/>
        </p:nvSpPr>
        <p:spPr>
          <a:xfrm>
            <a:off x="1190066" y="2562333"/>
            <a:ext cx="798494" cy="207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t>Data</a:t>
            </a:r>
          </a:p>
        </p:txBody>
      </p:sp>
      <p:sp>
        <p:nvSpPr>
          <p:cNvPr id="18" name="Title 1">
            <a:extLst>
              <a:ext uri="{FF2B5EF4-FFF2-40B4-BE49-F238E27FC236}">
                <a16:creationId xmlns:a16="http://schemas.microsoft.com/office/drawing/2014/main" id="{84E6C06F-41ED-2B7F-DEA8-8A6EBEAD2E82}"/>
              </a:ext>
            </a:extLst>
          </p:cNvPr>
          <p:cNvSpPr txBox="1">
            <a:spLocks/>
          </p:cNvSpPr>
          <p:nvPr/>
        </p:nvSpPr>
        <p:spPr>
          <a:xfrm>
            <a:off x="4600775" y="2627226"/>
            <a:ext cx="2773368" cy="481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t>Aggregation / Processing</a:t>
            </a:r>
          </a:p>
        </p:txBody>
      </p:sp>
      <p:sp>
        <p:nvSpPr>
          <p:cNvPr id="19" name="Title 1">
            <a:extLst>
              <a:ext uri="{FF2B5EF4-FFF2-40B4-BE49-F238E27FC236}">
                <a16:creationId xmlns:a16="http://schemas.microsoft.com/office/drawing/2014/main" id="{7C5A6FF6-F578-4208-0577-8933ED34A7A4}"/>
              </a:ext>
            </a:extLst>
          </p:cNvPr>
          <p:cNvSpPr txBox="1">
            <a:spLocks/>
          </p:cNvSpPr>
          <p:nvPr/>
        </p:nvSpPr>
        <p:spPr>
          <a:xfrm>
            <a:off x="9107514" y="2627226"/>
            <a:ext cx="2494058" cy="1252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t>Tools / Presentation</a:t>
            </a:r>
          </a:p>
        </p:txBody>
      </p:sp>
      <p:pic>
        <p:nvPicPr>
          <p:cNvPr id="4" name="Graphic 3" descr="Database with solid fill">
            <a:extLst>
              <a:ext uri="{FF2B5EF4-FFF2-40B4-BE49-F238E27FC236}">
                <a16:creationId xmlns:a16="http://schemas.microsoft.com/office/drawing/2014/main" id="{8B758028-4072-4B2B-3593-B417B5B477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6321" y="2474519"/>
            <a:ext cx="383457" cy="383457"/>
          </a:xfrm>
          <a:prstGeom prst="rect">
            <a:avLst/>
          </a:prstGeom>
        </p:spPr>
      </p:pic>
      <p:pic>
        <p:nvPicPr>
          <p:cNvPr id="6" name="Graphic 5" descr="Abacus with solid fill">
            <a:extLst>
              <a:ext uri="{FF2B5EF4-FFF2-40B4-BE49-F238E27FC236}">
                <a16:creationId xmlns:a16="http://schemas.microsoft.com/office/drawing/2014/main" id="{9EDA4F98-51EB-4991-3FF7-223C0AFFA7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84316" y="2483623"/>
            <a:ext cx="383457" cy="383457"/>
          </a:xfrm>
          <a:prstGeom prst="rect">
            <a:avLst/>
          </a:prstGeom>
        </p:spPr>
      </p:pic>
      <p:pic>
        <p:nvPicPr>
          <p:cNvPr id="9" name="Graphic 8" descr="Wrench with solid fill">
            <a:extLst>
              <a:ext uri="{FF2B5EF4-FFF2-40B4-BE49-F238E27FC236}">
                <a16:creationId xmlns:a16="http://schemas.microsoft.com/office/drawing/2014/main" id="{6ADD3494-C310-A222-EC25-951D838FAC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67389" y="2534504"/>
            <a:ext cx="281694" cy="281694"/>
          </a:xfrm>
          <a:prstGeom prst="rect">
            <a:avLst/>
          </a:prstGeom>
        </p:spPr>
      </p:pic>
      <p:sp>
        <p:nvSpPr>
          <p:cNvPr id="21" name="Title 1">
            <a:extLst>
              <a:ext uri="{FF2B5EF4-FFF2-40B4-BE49-F238E27FC236}">
                <a16:creationId xmlns:a16="http://schemas.microsoft.com/office/drawing/2014/main" id="{FFF9CA24-C08A-C3C4-C45C-5735DF313AC1}"/>
              </a:ext>
            </a:extLst>
          </p:cNvPr>
          <p:cNvSpPr txBox="1">
            <a:spLocks/>
          </p:cNvSpPr>
          <p:nvPr/>
        </p:nvSpPr>
        <p:spPr>
          <a:xfrm>
            <a:off x="741531" y="1786651"/>
            <a:ext cx="3287728" cy="125239"/>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t>Standards &amp; Interoperability</a:t>
            </a:r>
          </a:p>
        </p:txBody>
      </p:sp>
      <p:sp>
        <p:nvSpPr>
          <p:cNvPr id="22" name="Title 1">
            <a:extLst>
              <a:ext uri="{FF2B5EF4-FFF2-40B4-BE49-F238E27FC236}">
                <a16:creationId xmlns:a16="http://schemas.microsoft.com/office/drawing/2014/main" id="{14C7404A-C512-404D-B978-75D26F7290F7}"/>
              </a:ext>
            </a:extLst>
          </p:cNvPr>
          <p:cNvSpPr txBox="1">
            <a:spLocks/>
          </p:cNvSpPr>
          <p:nvPr/>
        </p:nvSpPr>
        <p:spPr>
          <a:xfrm>
            <a:off x="10507195" y="1969740"/>
            <a:ext cx="1094377" cy="132425"/>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t>AI / ML</a:t>
            </a:r>
          </a:p>
        </p:txBody>
      </p:sp>
      <p:pic>
        <p:nvPicPr>
          <p:cNvPr id="10" name="Graphic 9" descr="Robot with solid fill">
            <a:extLst>
              <a:ext uri="{FF2B5EF4-FFF2-40B4-BE49-F238E27FC236}">
                <a16:creationId xmlns:a16="http://schemas.microsoft.com/office/drawing/2014/main" id="{927122C5-AD01-064B-EE3B-EE0F263846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87347" y="1483543"/>
            <a:ext cx="914400" cy="914400"/>
          </a:xfrm>
          <a:prstGeom prst="rect">
            <a:avLst/>
          </a:prstGeom>
        </p:spPr>
      </p:pic>
      <p:pic>
        <p:nvPicPr>
          <p:cNvPr id="14" name="Graphic 13" descr="Network with solid fill">
            <a:extLst>
              <a:ext uri="{FF2B5EF4-FFF2-40B4-BE49-F238E27FC236}">
                <a16:creationId xmlns:a16="http://schemas.microsoft.com/office/drawing/2014/main" id="{EE454A2B-582A-951A-159F-C1A06A1BD9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801" y="1289373"/>
            <a:ext cx="914400" cy="914400"/>
          </a:xfrm>
          <a:prstGeom prst="rect">
            <a:avLst/>
          </a:prstGeom>
        </p:spPr>
      </p:pic>
      <p:sp>
        <p:nvSpPr>
          <p:cNvPr id="28" name="Title 1">
            <a:extLst>
              <a:ext uri="{FF2B5EF4-FFF2-40B4-BE49-F238E27FC236}">
                <a16:creationId xmlns:a16="http://schemas.microsoft.com/office/drawing/2014/main" id="{85DD495D-FF72-935F-F806-4F48E4356343}"/>
              </a:ext>
            </a:extLst>
          </p:cNvPr>
          <p:cNvSpPr txBox="1">
            <a:spLocks/>
          </p:cNvSpPr>
          <p:nvPr/>
        </p:nvSpPr>
        <p:spPr>
          <a:xfrm>
            <a:off x="10386556" y="6118557"/>
            <a:ext cx="1243134" cy="122960"/>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t>Platforms</a:t>
            </a:r>
          </a:p>
        </p:txBody>
      </p:sp>
      <p:pic>
        <p:nvPicPr>
          <p:cNvPr id="30" name="Graphic 29" descr="Internet Of Things with solid fill">
            <a:extLst>
              <a:ext uri="{FF2B5EF4-FFF2-40B4-BE49-F238E27FC236}">
                <a16:creationId xmlns:a16="http://schemas.microsoft.com/office/drawing/2014/main" id="{C5907718-7B16-C262-1E4A-09B6023AB7D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472156" y="5734168"/>
            <a:ext cx="914400" cy="914400"/>
          </a:xfrm>
          <a:prstGeom prst="rect">
            <a:avLst/>
          </a:prstGeom>
        </p:spPr>
      </p:pic>
    </p:spTree>
    <p:extLst>
      <p:ext uri="{BB962C8B-B14F-4D97-AF65-F5344CB8AC3E}">
        <p14:creationId xmlns:p14="http://schemas.microsoft.com/office/powerpoint/2010/main" val="1228089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029B65-49CC-813E-9DF0-5B783AF32915}"/>
              </a:ext>
            </a:extLst>
          </p:cNvPr>
          <p:cNvSpPr>
            <a:spLocks noGrp="1"/>
          </p:cNvSpPr>
          <p:nvPr>
            <p:ph type="title"/>
          </p:nvPr>
        </p:nvSpPr>
        <p:spPr>
          <a:xfrm>
            <a:off x="630936" y="640080"/>
            <a:ext cx="4818888" cy="1481328"/>
          </a:xfrm>
        </p:spPr>
        <p:txBody>
          <a:bodyPr anchor="b">
            <a:normAutofit/>
          </a:bodyPr>
          <a:lstStyle/>
          <a:p>
            <a:r>
              <a:rPr lang="en-US" sz="3800"/>
              <a:t>Innovations: unlocking unstructured data</a:t>
            </a:r>
          </a:p>
        </p:txBody>
      </p:sp>
      <p:sp>
        <p:nvSpPr>
          <p:cNvPr id="1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57DE4DF-8224-2ABB-F900-77C2FDC07EBB}"/>
              </a:ext>
            </a:extLst>
          </p:cNvPr>
          <p:cNvSpPr>
            <a:spLocks noGrp="1"/>
          </p:cNvSpPr>
          <p:nvPr>
            <p:ph idx="1"/>
          </p:nvPr>
        </p:nvSpPr>
        <p:spPr>
          <a:xfrm>
            <a:off x="324131" y="2692909"/>
            <a:ext cx="4818888" cy="3547872"/>
          </a:xfrm>
        </p:spPr>
        <p:txBody>
          <a:bodyPr anchor="t">
            <a:normAutofit/>
          </a:bodyPr>
          <a:lstStyle/>
          <a:p>
            <a:r>
              <a:rPr lang="en-US" sz="1500" dirty="0"/>
              <a:t>Most data in healthcare is unstructured, and worse, uncaptured (</a:t>
            </a:r>
            <a:r>
              <a:rPr lang="en-US" sz="1500"/>
              <a:t>lost).</a:t>
            </a:r>
            <a:endParaRPr lang="en-US" sz="1500" dirty="0"/>
          </a:p>
          <a:p>
            <a:r>
              <a:rPr lang="en-US" sz="1500" dirty="0"/>
              <a:t>Signals and monitoring devices (telemetry) – often flushed and generally minimized in care if able.</a:t>
            </a:r>
          </a:p>
          <a:p>
            <a:r>
              <a:rPr lang="en-US" sz="1500" dirty="0"/>
              <a:t>Vision  - pathology slides, radiology and dermatology- **most robust AI development.</a:t>
            </a:r>
          </a:p>
          <a:p>
            <a:r>
              <a:rPr lang="en-US" sz="1500" b="1" dirty="0">
                <a:highlight>
                  <a:srgbClr val="FFFF00"/>
                </a:highlight>
              </a:rPr>
              <a:t>Text (NLP and… LLMs?)</a:t>
            </a:r>
          </a:p>
          <a:p>
            <a:r>
              <a:rPr lang="en-US" sz="1500" dirty="0"/>
              <a:t>Audio (dictation, ambient)</a:t>
            </a:r>
          </a:p>
          <a:p>
            <a:r>
              <a:rPr lang="en-US" sz="1500" dirty="0"/>
              <a:t>Video (scopes and patient monitoring)</a:t>
            </a:r>
          </a:p>
        </p:txBody>
      </p:sp>
      <p:sp>
        <p:nvSpPr>
          <p:cNvPr id="10" name="TextBox 9">
            <a:extLst>
              <a:ext uri="{FF2B5EF4-FFF2-40B4-BE49-F238E27FC236}">
                <a16:creationId xmlns:a16="http://schemas.microsoft.com/office/drawing/2014/main" id="{7DE5E4F6-FAD2-CCA3-965E-8EC8E1B1BC79}"/>
              </a:ext>
            </a:extLst>
          </p:cNvPr>
          <p:cNvSpPr txBox="1"/>
          <p:nvPr/>
        </p:nvSpPr>
        <p:spPr>
          <a:xfrm>
            <a:off x="-541521" y="6296313"/>
            <a:ext cx="6097002" cy="246221"/>
          </a:xfrm>
          <a:prstGeom prst="rect">
            <a:avLst/>
          </a:prstGeom>
          <a:noFill/>
        </p:spPr>
        <p:txBody>
          <a:bodyPr wrap="square">
            <a:spAutoFit/>
          </a:bodyPr>
          <a:lstStyle/>
          <a:p>
            <a:pPr algn="ctr">
              <a:spcAft>
                <a:spcPts val="600"/>
              </a:spcAft>
            </a:pPr>
            <a:r>
              <a:rPr lang="en-US" sz="1000" dirty="0"/>
              <a:t>Kong et al. </a:t>
            </a:r>
            <a:r>
              <a:rPr lang="en-US" sz="1000" b="0" i="0" u="sng" dirty="0" err="1">
                <a:effectLst/>
                <a:hlinkClick r:id="rId3">
                  <a:extLst>
                    <a:ext uri="{A12FA001-AC4F-418D-AE19-62706E023703}">
                      <ahyp:hlinkClr xmlns:ahyp="http://schemas.microsoft.com/office/drawing/2018/hyperlinkcolor" val="tx"/>
                    </a:ext>
                  </a:extLst>
                </a:hlinkClick>
              </a:rPr>
              <a:t>Healthc</a:t>
            </a:r>
            <a:r>
              <a:rPr lang="en-US" sz="1000" b="0" i="0" u="sng" dirty="0">
                <a:effectLst/>
                <a:hlinkClick r:id="rId3">
                  <a:extLst>
                    <a:ext uri="{A12FA001-AC4F-418D-AE19-62706E023703}">
                      <ahyp:hlinkClr xmlns:ahyp="http://schemas.microsoft.com/office/drawing/2018/hyperlinkcolor" val="tx"/>
                    </a:ext>
                  </a:extLst>
                </a:hlinkClick>
              </a:rPr>
              <a:t> Inform Res.</a:t>
            </a:r>
            <a:r>
              <a:rPr lang="en-US" sz="1000" b="0" i="0" dirty="0">
                <a:effectLst/>
              </a:rPr>
              <a:t> 2019 </a:t>
            </a:r>
            <a:endParaRPr lang="en-US" sz="1000" dirty="0"/>
          </a:p>
        </p:txBody>
      </p:sp>
      <p:pic>
        <p:nvPicPr>
          <p:cNvPr id="19" name="Picture 18">
            <a:extLst>
              <a:ext uri="{FF2B5EF4-FFF2-40B4-BE49-F238E27FC236}">
                <a16:creationId xmlns:a16="http://schemas.microsoft.com/office/drawing/2014/main" id="{A0337DF7-FA03-44CF-67ED-FE1B03AF8187}"/>
              </a:ext>
            </a:extLst>
          </p:cNvPr>
          <p:cNvPicPr>
            <a:picLocks noChangeAspect="1"/>
          </p:cNvPicPr>
          <p:nvPr/>
        </p:nvPicPr>
        <p:blipFill>
          <a:blip r:embed="rId4"/>
          <a:stretch>
            <a:fillRect/>
          </a:stretch>
        </p:blipFill>
        <p:spPr>
          <a:xfrm>
            <a:off x="5334000" y="-2166"/>
            <a:ext cx="6858000" cy="6858000"/>
          </a:xfrm>
          <a:prstGeom prst="rect">
            <a:avLst/>
          </a:prstGeom>
        </p:spPr>
      </p:pic>
      <p:sp>
        <p:nvSpPr>
          <p:cNvPr id="8" name="TextBox 7">
            <a:extLst>
              <a:ext uri="{FF2B5EF4-FFF2-40B4-BE49-F238E27FC236}">
                <a16:creationId xmlns:a16="http://schemas.microsoft.com/office/drawing/2014/main" id="{3C2C8C53-6356-39F0-1088-F26787462CA9}"/>
              </a:ext>
            </a:extLst>
          </p:cNvPr>
          <p:cNvSpPr txBox="1"/>
          <p:nvPr/>
        </p:nvSpPr>
        <p:spPr>
          <a:xfrm>
            <a:off x="7732108" y="6604084"/>
            <a:ext cx="2061783" cy="253916"/>
          </a:xfrm>
          <a:prstGeom prst="rect">
            <a:avLst/>
          </a:prstGeom>
          <a:noFill/>
        </p:spPr>
        <p:txBody>
          <a:bodyPr wrap="none" rtlCol="0">
            <a:spAutoFit/>
          </a:bodyPr>
          <a:lstStyle/>
          <a:p>
            <a:r>
              <a:rPr lang="en-US" sz="1050" dirty="0"/>
              <a:t>Dall-E: Analyst trying to catch data</a:t>
            </a:r>
          </a:p>
        </p:txBody>
      </p:sp>
    </p:spTree>
    <p:extLst>
      <p:ext uri="{BB962C8B-B14F-4D97-AF65-F5344CB8AC3E}">
        <p14:creationId xmlns:p14="http://schemas.microsoft.com/office/powerpoint/2010/main" val="1048445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6292D-1C16-9742-FB40-AE80110EC7F1}"/>
              </a:ext>
            </a:extLst>
          </p:cNvPr>
          <p:cNvSpPr>
            <a:spLocks noGrp="1"/>
          </p:cNvSpPr>
          <p:nvPr>
            <p:ph type="title"/>
          </p:nvPr>
        </p:nvSpPr>
        <p:spPr/>
        <p:txBody>
          <a:bodyPr/>
          <a:lstStyle/>
          <a:p>
            <a:r>
              <a:rPr lang="en-US" dirty="0"/>
              <a:t>AI Supported Harmonization: Why</a:t>
            </a:r>
          </a:p>
        </p:txBody>
      </p:sp>
      <p:sp>
        <p:nvSpPr>
          <p:cNvPr id="3" name="Content Placeholder 2">
            <a:extLst>
              <a:ext uri="{FF2B5EF4-FFF2-40B4-BE49-F238E27FC236}">
                <a16:creationId xmlns:a16="http://schemas.microsoft.com/office/drawing/2014/main" id="{6870F7DE-A836-13CF-631F-BA2BC338B497}"/>
              </a:ext>
            </a:extLst>
          </p:cNvPr>
          <p:cNvSpPr>
            <a:spLocks noGrp="1"/>
          </p:cNvSpPr>
          <p:nvPr>
            <p:ph sz="half" idx="1"/>
          </p:nvPr>
        </p:nvSpPr>
        <p:spPr/>
        <p:txBody>
          <a:bodyPr/>
          <a:lstStyle/>
          <a:p>
            <a:r>
              <a:rPr lang="en-US" dirty="0"/>
              <a:t>Most work is manual. </a:t>
            </a:r>
            <a:br>
              <a:rPr lang="en-US" dirty="0"/>
            </a:br>
            <a:r>
              <a:rPr lang="en-US" dirty="0"/>
              <a:t>AI can provide:</a:t>
            </a:r>
          </a:p>
          <a:p>
            <a:pPr lvl="1"/>
            <a:r>
              <a:rPr lang="en-US" dirty="0"/>
              <a:t>Consistency (good or bad)</a:t>
            </a:r>
          </a:p>
          <a:p>
            <a:pPr lvl="1"/>
            <a:r>
              <a:rPr lang="en-US" dirty="0"/>
              <a:t>Adaptability to data creep and new types.</a:t>
            </a:r>
          </a:p>
          <a:p>
            <a:pPr lvl="1"/>
            <a:r>
              <a:rPr lang="en-US" dirty="0"/>
              <a:t>Scalability</a:t>
            </a:r>
          </a:p>
          <a:p>
            <a:pPr lvl="1"/>
            <a:r>
              <a:rPr lang="en-US" dirty="0"/>
              <a:t>Contextual understanding (LLM) and zero-shot opportunities with newer modalities</a:t>
            </a:r>
          </a:p>
          <a:p>
            <a:pPr lvl="1"/>
            <a:r>
              <a:rPr lang="en-US" dirty="0"/>
              <a:t>!!! Cost reduction</a:t>
            </a:r>
          </a:p>
        </p:txBody>
      </p:sp>
      <p:pic>
        <p:nvPicPr>
          <p:cNvPr id="6" name="Picture 5" descr="A computer screens with a cross on them&#10;&#10;Description automatically generated with medium confidence">
            <a:extLst>
              <a:ext uri="{FF2B5EF4-FFF2-40B4-BE49-F238E27FC236}">
                <a16:creationId xmlns:a16="http://schemas.microsoft.com/office/drawing/2014/main" id="{41F10597-3F4E-CA33-14BD-E5CE877BB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660" y="1343702"/>
            <a:ext cx="5387340" cy="5387340"/>
          </a:xfrm>
          <a:prstGeom prst="rect">
            <a:avLst/>
          </a:prstGeom>
        </p:spPr>
      </p:pic>
      <p:sp>
        <p:nvSpPr>
          <p:cNvPr id="7" name="TextBox 6">
            <a:extLst>
              <a:ext uri="{FF2B5EF4-FFF2-40B4-BE49-F238E27FC236}">
                <a16:creationId xmlns:a16="http://schemas.microsoft.com/office/drawing/2014/main" id="{CCE1745D-3AA9-0B45-3223-88F73944543C}"/>
              </a:ext>
            </a:extLst>
          </p:cNvPr>
          <p:cNvSpPr txBox="1"/>
          <p:nvPr/>
        </p:nvSpPr>
        <p:spPr>
          <a:xfrm>
            <a:off x="8178898" y="6604084"/>
            <a:ext cx="2638864" cy="253916"/>
          </a:xfrm>
          <a:prstGeom prst="rect">
            <a:avLst/>
          </a:prstGeom>
          <a:noFill/>
        </p:spPr>
        <p:txBody>
          <a:bodyPr wrap="none" rtlCol="0">
            <a:spAutoFit/>
          </a:bodyPr>
          <a:lstStyle/>
          <a:p>
            <a:r>
              <a:rPr lang="en-US" sz="1050" dirty="0"/>
              <a:t>Dall-E: Digital </a:t>
            </a:r>
            <a:r>
              <a:rPr lang="en-US" sz="1050" dirty="0" err="1"/>
              <a:t>bandaid</a:t>
            </a:r>
            <a:r>
              <a:rPr lang="en-US" sz="1050" dirty="0"/>
              <a:t> connecting computers</a:t>
            </a:r>
          </a:p>
        </p:txBody>
      </p:sp>
    </p:spTree>
    <p:extLst>
      <p:ext uri="{BB962C8B-B14F-4D97-AF65-F5344CB8AC3E}">
        <p14:creationId xmlns:p14="http://schemas.microsoft.com/office/powerpoint/2010/main" val="11600408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7A25-4BAA-529E-F917-3B16DB699D7E}"/>
              </a:ext>
            </a:extLst>
          </p:cNvPr>
          <p:cNvSpPr>
            <a:spLocks noGrp="1"/>
          </p:cNvSpPr>
          <p:nvPr>
            <p:ph type="title"/>
          </p:nvPr>
        </p:nvSpPr>
        <p:spPr>
          <a:xfrm>
            <a:off x="706113" y="0"/>
            <a:ext cx="10515600" cy="1325563"/>
          </a:xfrm>
        </p:spPr>
        <p:txBody>
          <a:bodyPr/>
          <a:lstStyle/>
          <a:p>
            <a:r>
              <a:rPr lang="en-US" dirty="0"/>
              <a:t>Transformer opportunities: Semantic interoperability</a:t>
            </a:r>
          </a:p>
        </p:txBody>
      </p:sp>
      <p:sp>
        <p:nvSpPr>
          <p:cNvPr id="9" name="TextBox 8">
            <a:extLst>
              <a:ext uri="{FF2B5EF4-FFF2-40B4-BE49-F238E27FC236}">
                <a16:creationId xmlns:a16="http://schemas.microsoft.com/office/drawing/2014/main" id="{E2EA5880-D497-D504-5D4F-15034CD06E31}"/>
              </a:ext>
            </a:extLst>
          </p:cNvPr>
          <p:cNvSpPr txBox="1"/>
          <p:nvPr/>
        </p:nvSpPr>
        <p:spPr>
          <a:xfrm>
            <a:off x="486667" y="1325563"/>
            <a:ext cx="5848145" cy="1754326"/>
          </a:xfrm>
          <a:prstGeom prst="rect">
            <a:avLst/>
          </a:prstGeom>
          <a:noFill/>
        </p:spPr>
        <p:txBody>
          <a:bodyPr wrap="square" rtlCol="0">
            <a:spAutoFit/>
          </a:bodyPr>
          <a:lstStyle/>
          <a:p>
            <a:pPr marL="285750" indent="-285750">
              <a:buFont typeface="Arial" panose="020B0604020202020204" pitchFamily="34" charset="0"/>
              <a:buChar char="•"/>
            </a:pPr>
            <a:r>
              <a:rPr lang="en-US" dirty="0"/>
              <a:t>Even with relatively robust standards and ontologies (LOINC, HL7), health information extraction and exchange suffer.</a:t>
            </a:r>
            <a:br>
              <a:rPr lang="en-US" dirty="0"/>
            </a:br>
            <a:endParaRPr lang="en-US" dirty="0"/>
          </a:p>
          <a:p>
            <a:pPr marL="285750" indent="-285750">
              <a:buFont typeface="Arial" panose="020B0604020202020204" pitchFamily="34" charset="0"/>
              <a:buChar char="•"/>
            </a:pPr>
            <a:r>
              <a:rPr lang="en-US" dirty="0"/>
              <a:t>Worsened by the addition of currently “invisible” data coded in unstructured notes.</a:t>
            </a:r>
          </a:p>
        </p:txBody>
      </p:sp>
      <p:graphicFrame>
        <p:nvGraphicFramePr>
          <p:cNvPr id="10" name="Table 9">
            <a:extLst>
              <a:ext uri="{FF2B5EF4-FFF2-40B4-BE49-F238E27FC236}">
                <a16:creationId xmlns:a16="http://schemas.microsoft.com/office/drawing/2014/main" id="{BA3A02DE-C458-6BF8-ABEF-05AF180CD8F0}"/>
              </a:ext>
            </a:extLst>
          </p:cNvPr>
          <p:cNvGraphicFramePr>
            <a:graphicFrameLocks noGrp="1"/>
          </p:cNvGraphicFramePr>
          <p:nvPr>
            <p:extLst>
              <p:ext uri="{D42A27DB-BD31-4B8C-83A1-F6EECF244321}">
                <p14:modId xmlns:p14="http://schemas.microsoft.com/office/powerpoint/2010/main" val="3658181624"/>
              </p:ext>
            </p:extLst>
          </p:nvPr>
        </p:nvGraphicFramePr>
        <p:xfrm>
          <a:off x="11565639" y="1497518"/>
          <a:ext cx="279387" cy="1524000"/>
        </p:xfrm>
        <a:graphic>
          <a:graphicData uri="http://schemas.openxmlformats.org/drawingml/2006/table">
            <a:tbl>
              <a:tblPr/>
              <a:tblGrid>
                <a:gridCol w="279387">
                  <a:extLst>
                    <a:ext uri="{9D8B030D-6E8A-4147-A177-3AD203B41FA5}">
                      <a16:colId xmlns:a16="http://schemas.microsoft.com/office/drawing/2014/main" val="4233781061"/>
                    </a:ext>
                  </a:extLst>
                </a:gridCol>
              </a:tblGrid>
              <a:tr h="1524000">
                <a:tc>
                  <a:txBody>
                    <a:bodyPr/>
                    <a:lstStyle/>
                    <a:p>
                      <a:pPr fontAlgn="t"/>
                      <a:r>
                        <a:rPr lang="en-US" sz="1000" b="0" u="none" strike="noStrike" dirty="0">
                          <a:effectLst/>
                          <a:hlinkClick r:id="rId3"/>
                        </a:rPr>
                        <a:t>arXiv:2304.02768</a:t>
                      </a:r>
                      <a:r>
                        <a:rPr lang="en-US" sz="1000" b="1" dirty="0">
                          <a:effectLst/>
                        </a:rPr>
                        <a:t> [cs.CL]</a:t>
                      </a:r>
                      <a:endParaRPr lang="en-US" sz="1000" dirty="0">
                        <a:effectLst/>
                      </a:endParaRPr>
                    </a:p>
                  </a:txBody>
                  <a:tcPr marR="61913" vert="vert">
                    <a:lnL>
                      <a:noFill/>
                    </a:lnL>
                    <a:lnR>
                      <a:noFill/>
                    </a:lnR>
                    <a:lnT>
                      <a:noFill/>
                    </a:lnT>
                    <a:lnB>
                      <a:noFill/>
                    </a:lnB>
                    <a:solidFill>
                      <a:srgbClr val="FFFFFF"/>
                    </a:solidFill>
                  </a:tcPr>
                </a:tc>
                <a:extLst>
                  <a:ext uri="{0D108BD9-81ED-4DB2-BD59-A6C34878D82A}">
                    <a16:rowId xmlns:a16="http://schemas.microsoft.com/office/drawing/2014/main" val="1395178328"/>
                  </a:ext>
                </a:extLst>
              </a:tr>
            </a:tbl>
          </a:graphicData>
        </a:graphic>
      </p:graphicFrame>
      <p:pic>
        <p:nvPicPr>
          <p:cNvPr id="14" name="Picture 13">
            <a:extLst>
              <a:ext uri="{FF2B5EF4-FFF2-40B4-BE49-F238E27FC236}">
                <a16:creationId xmlns:a16="http://schemas.microsoft.com/office/drawing/2014/main" id="{914C0637-A176-6DEE-F5BC-C01C7C51CBB1}"/>
              </a:ext>
            </a:extLst>
          </p:cNvPr>
          <p:cNvPicPr>
            <a:picLocks noChangeAspect="1"/>
          </p:cNvPicPr>
          <p:nvPr/>
        </p:nvPicPr>
        <p:blipFill rotWithShape="1">
          <a:blip r:embed="rId4"/>
          <a:srcRect l="6948"/>
          <a:stretch/>
        </p:blipFill>
        <p:spPr>
          <a:xfrm>
            <a:off x="7312700" y="4047898"/>
            <a:ext cx="4726179" cy="2752622"/>
          </a:xfrm>
          <a:prstGeom prst="rect">
            <a:avLst/>
          </a:prstGeom>
        </p:spPr>
      </p:pic>
      <p:pic>
        <p:nvPicPr>
          <p:cNvPr id="16" name="Picture 15">
            <a:extLst>
              <a:ext uri="{FF2B5EF4-FFF2-40B4-BE49-F238E27FC236}">
                <a16:creationId xmlns:a16="http://schemas.microsoft.com/office/drawing/2014/main" id="{39CECD3C-3CE5-58E6-681B-76D9226E55F2}"/>
              </a:ext>
            </a:extLst>
          </p:cNvPr>
          <p:cNvPicPr>
            <a:picLocks noChangeAspect="1"/>
          </p:cNvPicPr>
          <p:nvPr/>
        </p:nvPicPr>
        <p:blipFill>
          <a:blip r:embed="rId5"/>
          <a:stretch>
            <a:fillRect/>
          </a:stretch>
        </p:blipFill>
        <p:spPr>
          <a:xfrm>
            <a:off x="0" y="3429000"/>
            <a:ext cx="3880420" cy="2988972"/>
          </a:xfrm>
          <a:prstGeom prst="rect">
            <a:avLst/>
          </a:prstGeom>
        </p:spPr>
      </p:pic>
      <p:pic>
        <p:nvPicPr>
          <p:cNvPr id="20" name="Picture 19">
            <a:extLst>
              <a:ext uri="{FF2B5EF4-FFF2-40B4-BE49-F238E27FC236}">
                <a16:creationId xmlns:a16="http://schemas.microsoft.com/office/drawing/2014/main" id="{C5A42409-7DE9-C709-069C-ECE3E6A77722}"/>
              </a:ext>
            </a:extLst>
          </p:cNvPr>
          <p:cNvPicPr>
            <a:picLocks noChangeAspect="1"/>
          </p:cNvPicPr>
          <p:nvPr/>
        </p:nvPicPr>
        <p:blipFill>
          <a:blip r:embed="rId6"/>
          <a:stretch>
            <a:fillRect/>
          </a:stretch>
        </p:blipFill>
        <p:spPr>
          <a:xfrm>
            <a:off x="3826142" y="3817623"/>
            <a:ext cx="3330086" cy="2982897"/>
          </a:xfrm>
          <a:prstGeom prst="rect">
            <a:avLst/>
          </a:prstGeom>
        </p:spPr>
      </p:pic>
      <p:pic>
        <p:nvPicPr>
          <p:cNvPr id="4" name="Picture 3">
            <a:extLst>
              <a:ext uri="{FF2B5EF4-FFF2-40B4-BE49-F238E27FC236}">
                <a16:creationId xmlns:a16="http://schemas.microsoft.com/office/drawing/2014/main" id="{57EAA4BE-F0A0-12E4-2A29-D0F9465EBD35}"/>
              </a:ext>
            </a:extLst>
          </p:cNvPr>
          <p:cNvPicPr>
            <a:picLocks noChangeAspect="1"/>
          </p:cNvPicPr>
          <p:nvPr/>
        </p:nvPicPr>
        <p:blipFill>
          <a:blip r:embed="rId7"/>
          <a:stretch>
            <a:fillRect/>
          </a:stretch>
        </p:blipFill>
        <p:spPr>
          <a:xfrm>
            <a:off x="7433517" y="731482"/>
            <a:ext cx="4007642" cy="3240922"/>
          </a:xfrm>
          <a:prstGeom prst="rect">
            <a:avLst/>
          </a:prstGeom>
        </p:spPr>
      </p:pic>
    </p:spTree>
    <p:extLst>
      <p:ext uri="{BB962C8B-B14F-4D97-AF65-F5344CB8AC3E}">
        <p14:creationId xmlns:p14="http://schemas.microsoft.com/office/powerpoint/2010/main" val="3867149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7025D-F7E4-A3FB-122E-92744B68CD4C}"/>
              </a:ext>
            </a:extLst>
          </p:cNvPr>
          <p:cNvSpPr>
            <a:spLocks noGrp="1"/>
          </p:cNvSpPr>
          <p:nvPr>
            <p:ph type="title"/>
          </p:nvPr>
        </p:nvSpPr>
        <p:spPr>
          <a:xfrm>
            <a:off x="838200" y="296674"/>
            <a:ext cx="10515600" cy="1325563"/>
          </a:xfrm>
        </p:spPr>
        <p:txBody>
          <a:bodyPr/>
          <a:lstStyle/>
          <a:p>
            <a:r>
              <a:rPr lang="en-US"/>
              <a:t>LLM play: Data de-identification</a:t>
            </a:r>
          </a:p>
        </p:txBody>
      </p:sp>
      <p:sp>
        <p:nvSpPr>
          <p:cNvPr id="4" name="Content Placeholder 3">
            <a:extLst>
              <a:ext uri="{FF2B5EF4-FFF2-40B4-BE49-F238E27FC236}">
                <a16:creationId xmlns:a16="http://schemas.microsoft.com/office/drawing/2014/main" id="{6BD11B11-CA96-F97F-7CDD-7C47CFB417F6}"/>
              </a:ext>
            </a:extLst>
          </p:cNvPr>
          <p:cNvSpPr>
            <a:spLocks noGrp="1"/>
          </p:cNvSpPr>
          <p:nvPr>
            <p:ph sz="half" idx="1"/>
          </p:nvPr>
        </p:nvSpPr>
        <p:spPr>
          <a:xfrm>
            <a:off x="699837" y="4531633"/>
            <a:ext cx="5181600" cy="2108546"/>
          </a:xfrm>
        </p:spPr>
        <p:txBody>
          <a:bodyPr>
            <a:normAutofit fontScale="92500" lnSpcReduction="10000"/>
          </a:bodyPr>
          <a:lstStyle/>
          <a:p>
            <a:r>
              <a:rPr lang="en-US"/>
              <a:t>Rule-based (heuristic)</a:t>
            </a:r>
          </a:p>
          <a:p>
            <a:pPr lvl="1"/>
            <a:r>
              <a:rPr lang="en-US"/>
              <a:t> (is this a name? date?)</a:t>
            </a:r>
            <a:br>
              <a:rPr lang="en-US"/>
            </a:br>
            <a:endParaRPr lang="en-US"/>
          </a:p>
          <a:p>
            <a:r>
              <a:rPr lang="en-US"/>
              <a:t>NLP based approaches – current industry standards-</a:t>
            </a:r>
          </a:p>
          <a:p>
            <a:pPr lvl="1"/>
            <a:r>
              <a:rPr lang="en-US"/>
              <a:t>“&gt;99% accuracy”</a:t>
            </a:r>
          </a:p>
          <a:p>
            <a:pPr lvl="1"/>
            <a:endParaRPr lang="en-US"/>
          </a:p>
          <a:p>
            <a:pPr marL="0" indent="0">
              <a:buNone/>
            </a:pPr>
            <a:endParaRPr lang="en-US"/>
          </a:p>
          <a:p>
            <a:endParaRPr lang="en-US"/>
          </a:p>
          <a:p>
            <a:pPr marL="0" indent="0">
              <a:buNone/>
            </a:pPr>
            <a:endParaRPr lang="en-US"/>
          </a:p>
        </p:txBody>
      </p:sp>
      <p:sp>
        <p:nvSpPr>
          <p:cNvPr id="5" name="Content Placeholder 4">
            <a:extLst>
              <a:ext uri="{FF2B5EF4-FFF2-40B4-BE49-F238E27FC236}">
                <a16:creationId xmlns:a16="http://schemas.microsoft.com/office/drawing/2014/main" id="{9B0C51E5-E0CF-FA19-6B09-7E0951BA2BB5}"/>
              </a:ext>
            </a:extLst>
          </p:cNvPr>
          <p:cNvSpPr>
            <a:spLocks noGrp="1"/>
          </p:cNvSpPr>
          <p:nvPr>
            <p:ph sz="half" idx="2"/>
          </p:nvPr>
        </p:nvSpPr>
        <p:spPr>
          <a:xfrm>
            <a:off x="6172200" y="4697285"/>
            <a:ext cx="5181600" cy="1777241"/>
          </a:xfrm>
        </p:spPr>
        <p:txBody>
          <a:bodyPr>
            <a:normAutofit fontScale="92500" lnSpcReduction="10000"/>
          </a:bodyPr>
          <a:lstStyle/>
          <a:p>
            <a:r>
              <a:rPr lang="en-US"/>
              <a:t>LLM-based:</a:t>
            </a:r>
          </a:p>
          <a:p>
            <a:pPr lvl="1"/>
            <a:r>
              <a:rPr lang="en-US"/>
              <a:t>Zero-shot (</a:t>
            </a:r>
            <a:r>
              <a:rPr lang="en-US" u="sng"/>
              <a:t>out of box, sans tuning</a:t>
            </a:r>
            <a:r>
              <a:rPr lang="en-US"/>
              <a:t>) meets current industry standards.</a:t>
            </a:r>
          </a:p>
        </p:txBody>
      </p:sp>
      <p:pic>
        <p:nvPicPr>
          <p:cNvPr id="10" name="Picture 9">
            <a:extLst>
              <a:ext uri="{FF2B5EF4-FFF2-40B4-BE49-F238E27FC236}">
                <a16:creationId xmlns:a16="http://schemas.microsoft.com/office/drawing/2014/main" id="{294241B1-EE9F-7ABE-133B-2B867E03A9A1}"/>
              </a:ext>
            </a:extLst>
          </p:cNvPr>
          <p:cNvPicPr>
            <a:picLocks noChangeAspect="1"/>
          </p:cNvPicPr>
          <p:nvPr/>
        </p:nvPicPr>
        <p:blipFill>
          <a:blip r:embed="rId2"/>
          <a:stretch>
            <a:fillRect/>
          </a:stretch>
        </p:blipFill>
        <p:spPr>
          <a:xfrm>
            <a:off x="162426" y="1467308"/>
            <a:ext cx="6434889" cy="2765152"/>
          </a:xfrm>
          <a:prstGeom prst="rect">
            <a:avLst/>
          </a:prstGeom>
        </p:spPr>
      </p:pic>
      <p:graphicFrame>
        <p:nvGraphicFramePr>
          <p:cNvPr id="11" name="Table 10">
            <a:extLst>
              <a:ext uri="{FF2B5EF4-FFF2-40B4-BE49-F238E27FC236}">
                <a16:creationId xmlns:a16="http://schemas.microsoft.com/office/drawing/2014/main" id="{E889CFE7-1F7C-6E29-08F0-1B67FF4C926F}"/>
              </a:ext>
            </a:extLst>
          </p:cNvPr>
          <p:cNvGraphicFramePr>
            <a:graphicFrameLocks noGrp="1"/>
          </p:cNvGraphicFramePr>
          <p:nvPr>
            <p:extLst>
              <p:ext uri="{D42A27DB-BD31-4B8C-83A1-F6EECF244321}">
                <p14:modId xmlns:p14="http://schemas.microsoft.com/office/powerpoint/2010/main" val="824241326"/>
              </p:ext>
            </p:extLst>
          </p:nvPr>
        </p:nvGraphicFramePr>
        <p:xfrm>
          <a:off x="8345906" y="5726623"/>
          <a:ext cx="1544053" cy="243840"/>
        </p:xfrm>
        <a:graphic>
          <a:graphicData uri="http://schemas.openxmlformats.org/drawingml/2006/table">
            <a:tbl>
              <a:tblPr/>
              <a:tblGrid>
                <a:gridCol w="1544053">
                  <a:extLst>
                    <a:ext uri="{9D8B030D-6E8A-4147-A177-3AD203B41FA5}">
                      <a16:colId xmlns:a16="http://schemas.microsoft.com/office/drawing/2014/main" val="3337496433"/>
                    </a:ext>
                  </a:extLst>
                </a:gridCol>
              </a:tblGrid>
              <a:tr h="216978">
                <a:tc>
                  <a:txBody>
                    <a:bodyPr/>
                    <a:lstStyle/>
                    <a:p>
                      <a:pPr fontAlgn="t"/>
                      <a:r>
                        <a:rPr lang="en-US" sz="1000" b="0" u="none" strike="noStrike">
                          <a:effectLst/>
                          <a:hlinkClick r:id="rId3"/>
                        </a:rPr>
                        <a:t>arXiv:2303.11032</a:t>
                      </a:r>
                      <a:r>
                        <a:rPr lang="en-US" sz="1000" b="1">
                          <a:effectLst/>
                        </a:rPr>
                        <a:t> [cs.CL]</a:t>
                      </a:r>
                      <a:endParaRPr lang="en-US" sz="1000">
                        <a:effectLst/>
                      </a:endParaRPr>
                    </a:p>
                  </a:txBody>
                  <a:tcPr marR="61913">
                    <a:lnL>
                      <a:noFill/>
                    </a:lnL>
                    <a:lnR>
                      <a:noFill/>
                    </a:lnR>
                    <a:lnT>
                      <a:noFill/>
                    </a:lnT>
                    <a:lnB>
                      <a:noFill/>
                    </a:lnB>
                    <a:solidFill>
                      <a:srgbClr val="FFFFFF"/>
                    </a:solidFill>
                  </a:tcPr>
                </a:tc>
                <a:extLst>
                  <a:ext uri="{0D108BD9-81ED-4DB2-BD59-A6C34878D82A}">
                    <a16:rowId xmlns:a16="http://schemas.microsoft.com/office/drawing/2014/main" val="1485445009"/>
                  </a:ext>
                </a:extLst>
              </a:tr>
            </a:tbl>
          </a:graphicData>
        </a:graphic>
      </p:graphicFrame>
      <p:pic>
        <p:nvPicPr>
          <p:cNvPr id="13" name="Picture 12">
            <a:extLst>
              <a:ext uri="{FF2B5EF4-FFF2-40B4-BE49-F238E27FC236}">
                <a16:creationId xmlns:a16="http://schemas.microsoft.com/office/drawing/2014/main" id="{D836FCC4-0918-9B84-0674-601C8A35C4B5}"/>
              </a:ext>
            </a:extLst>
          </p:cNvPr>
          <p:cNvPicPr>
            <a:picLocks noChangeAspect="1"/>
          </p:cNvPicPr>
          <p:nvPr/>
        </p:nvPicPr>
        <p:blipFill>
          <a:blip r:embed="rId4"/>
          <a:stretch>
            <a:fillRect/>
          </a:stretch>
        </p:blipFill>
        <p:spPr>
          <a:xfrm>
            <a:off x="6598561" y="1290449"/>
            <a:ext cx="5431013" cy="2961130"/>
          </a:xfrm>
          <a:prstGeom prst="rect">
            <a:avLst/>
          </a:prstGeom>
        </p:spPr>
      </p:pic>
    </p:spTree>
    <p:extLst>
      <p:ext uri="{BB962C8B-B14F-4D97-AF65-F5344CB8AC3E}">
        <p14:creationId xmlns:p14="http://schemas.microsoft.com/office/powerpoint/2010/main" val="815666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EA98FE-9C4F-F0C2-59C7-1315721FE183}"/>
              </a:ext>
            </a:extLst>
          </p:cNvPr>
          <p:cNvSpPr/>
          <p:nvPr/>
        </p:nvSpPr>
        <p:spPr>
          <a:xfrm>
            <a:off x="233690" y="1963100"/>
            <a:ext cx="7057913" cy="4018957"/>
          </a:xfrm>
          <a:prstGeom prst="rect">
            <a:avLst/>
          </a:prstGeom>
          <a:solidFill>
            <a:schemeClr val="bg2">
              <a:lumMod val="75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948EE86-B734-EE8D-0EE9-8088E36C4ADF}"/>
              </a:ext>
            </a:extLst>
          </p:cNvPr>
          <p:cNvSpPr/>
          <p:nvPr/>
        </p:nvSpPr>
        <p:spPr>
          <a:xfrm>
            <a:off x="483747" y="2147359"/>
            <a:ext cx="11588056" cy="3586809"/>
          </a:xfrm>
          <a:prstGeom prst="rect">
            <a:avLst/>
          </a:prstGeom>
          <a:solidFill>
            <a:schemeClr val="accent3">
              <a:lumMod val="40000"/>
              <a:lumOff val="6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F58B8CC-9623-E698-C3E1-14D1B34AFD19}"/>
              </a:ext>
            </a:extLst>
          </p:cNvPr>
          <p:cNvSpPr/>
          <p:nvPr/>
        </p:nvSpPr>
        <p:spPr>
          <a:xfrm>
            <a:off x="8403953" y="2531748"/>
            <a:ext cx="3582979" cy="3444293"/>
          </a:xfrm>
          <a:prstGeom prst="rect">
            <a:avLst/>
          </a:prstGeom>
          <a:solidFill>
            <a:schemeClr val="bg2">
              <a:lumMod val="75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C21B69-CF50-4ED6-898C-4A60AB55760E}"/>
              </a:ext>
            </a:extLst>
          </p:cNvPr>
          <p:cNvSpPr>
            <a:spLocks noGrp="1"/>
          </p:cNvSpPr>
          <p:nvPr>
            <p:ph type="title"/>
          </p:nvPr>
        </p:nvSpPr>
        <p:spPr>
          <a:xfrm>
            <a:off x="841932" y="126314"/>
            <a:ext cx="10515600" cy="1325563"/>
          </a:xfrm>
        </p:spPr>
        <p:txBody>
          <a:bodyPr/>
          <a:lstStyle/>
          <a:p>
            <a:pPr algn="ctr"/>
            <a:r>
              <a:rPr lang="en-US"/>
              <a:t>Innovations for secondary data success</a:t>
            </a:r>
          </a:p>
        </p:txBody>
      </p:sp>
      <p:sp>
        <p:nvSpPr>
          <p:cNvPr id="8" name="Flowchart: Multidocument 7">
            <a:extLst>
              <a:ext uri="{FF2B5EF4-FFF2-40B4-BE49-F238E27FC236}">
                <a16:creationId xmlns:a16="http://schemas.microsoft.com/office/drawing/2014/main" id="{15990D18-9F1C-3AC8-8D3A-7E8ECDE7C4E1}"/>
              </a:ext>
            </a:extLst>
          </p:cNvPr>
          <p:cNvSpPr/>
          <p:nvPr/>
        </p:nvSpPr>
        <p:spPr>
          <a:xfrm>
            <a:off x="602235" y="2867080"/>
            <a:ext cx="2977324" cy="2626637"/>
          </a:xfrm>
          <a:prstGeom prst="flowChartMultidocumen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dirty="0"/>
              <a:t>Standardized</a:t>
            </a:r>
          </a:p>
          <a:p>
            <a:pPr marL="342900" indent="-342900">
              <a:buAutoNum type="arabicPeriod"/>
            </a:pPr>
            <a:r>
              <a:rPr lang="en-US" dirty="0"/>
              <a:t>High quality</a:t>
            </a:r>
          </a:p>
          <a:p>
            <a:pPr marL="342900" indent="-342900">
              <a:buAutoNum type="arabicPeriod"/>
            </a:pPr>
            <a:r>
              <a:rPr lang="en-US" dirty="0"/>
              <a:t>Curated (context)</a:t>
            </a:r>
          </a:p>
          <a:p>
            <a:pPr marL="342900" indent="-342900">
              <a:buAutoNum type="arabicPeriod"/>
            </a:pPr>
            <a:r>
              <a:rPr lang="en-US" dirty="0"/>
              <a:t>Harmonized</a:t>
            </a:r>
          </a:p>
          <a:p>
            <a:pPr algn="ctr"/>
            <a:endParaRPr lang="en-US" dirty="0"/>
          </a:p>
        </p:txBody>
      </p:sp>
      <p:sp>
        <p:nvSpPr>
          <p:cNvPr id="12" name="Flowchart: Display 11">
            <a:extLst>
              <a:ext uri="{FF2B5EF4-FFF2-40B4-BE49-F238E27FC236}">
                <a16:creationId xmlns:a16="http://schemas.microsoft.com/office/drawing/2014/main" id="{438FF88F-1193-07DC-16CB-49D5D8621ACB}"/>
              </a:ext>
            </a:extLst>
          </p:cNvPr>
          <p:cNvSpPr/>
          <p:nvPr/>
        </p:nvSpPr>
        <p:spPr>
          <a:xfrm>
            <a:off x="8422207" y="2872977"/>
            <a:ext cx="3582979" cy="2204301"/>
          </a:xfrm>
          <a:prstGeom prst="flowChartDisplay">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a:t>Scalable statistical methods / pipelines</a:t>
            </a:r>
            <a:br>
              <a:rPr lang="en-US"/>
            </a:br>
            <a:endParaRPr lang="en-US"/>
          </a:p>
          <a:p>
            <a:pPr marL="342900" indent="-342900" algn="ctr">
              <a:buAutoNum type="arabicPeriod"/>
            </a:pPr>
            <a:r>
              <a:rPr lang="en-US"/>
              <a:t>Advanced analytics platforms</a:t>
            </a:r>
          </a:p>
        </p:txBody>
      </p:sp>
      <p:sp>
        <p:nvSpPr>
          <p:cNvPr id="13" name="Flowchart: Predefined Process 12">
            <a:extLst>
              <a:ext uri="{FF2B5EF4-FFF2-40B4-BE49-F238E27FC236}">
                <a16:creationId xmlns:a16="http://schemas.microsoft.com/office/drawing/2014/main" id="{3A3A4DA8-AC95-25D1-E512-4A62CC1CFA4C}"/>
              </a:ext>
            </a:extLst>
          </p:cNvPr>
          <p:cNvSpPr/>
          <p:nvPr/>
        </p:nvSpPr>
        <p:spPr>
          <a:xfrm>
            <a:off x="4426302" y="2867080"/>
            <a:ext cx="3003454" cy="2275093"/>
          </a:xfrm>
          <a:prstGeom prst="flowChartPredefined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a:t>Semantic interop.</a:t>
            </a:r>
          </a:p>
          <a:p>
            <a:pPr marL="342900" indent="-342900">
              <a:buAutoNum type="arabicPeriod"/>
            </a:pPr>
            <a:r>
              <a:rPr lang="en-US"/>
              <a:t>De-duplication</a:t>
            </a:r>
          </a:p>
          <a:p>
            <a:pPr marL="342900" indent="-342900">
              <a:buAutoNum type="arabicPeriod"/>
            </a:pPr>
            <a:r>
              <a:rPr lang="en-US"/>
              <a:t>De-identification</a:t>
            </a:r>
          </a:p>
        </p:txBody>
      </p:sp>
      <p:pic>
        <p:nvPicPr>
          <p:cNvPr id="15" name="Graphic 14" descr="Badge Follow outline">
            <a:extLst>
              <a:ext uri="{FF2B5EF4-FFF2-40B4-BE49-F238E27FC236}">
                <a16:creationId xmlns:a16="http://schemas.microsoft.com/office/drawing/2014/main" id="{30A66FE7-C979-64A0-EA50-964EB7DAF7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60818" y="3547426"/>
            <a:ext cx="914400" cy="914400"/>
          </a:xfrm>
          <a:prstGeom prst="rect">
            <a:avLst/>
          </a:prstGeom>
        </p:spPr>
      </p:pic>
      <p:pic>
        <p:nvPicPr>
          <p:cNvPr id="16" name="Graphic 15" descr="Badge Follow outline">
            <a:extLst>
              <a:ext uri="{FF2B5EF4-FFF2-40B4-BE49-F238E27FC236}">
                <a16:creationId xmlns:a16="http://schemas.microsoft.com/office/drawing/2014/main" id="{6C4AEAEA-5DC2-D2B6-CCEA-458DF9BBAD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41190" y="3547426"/>
            <a:ext cx="914400" cy="914400"/>
          </a:xfrm>
          <a:prstGeom prst="rect">
            <a:avLst/>
          </a:prstGeom>
        </p:spPr>
      </p:pic>
      <p:sp>
        <p:nvSpPr>
          <p:cNvPr id="17" name="Title 1">
            <a:extLst>
              <a:ext uri="{FF2B5EF4-FFF2-40B4-BE49-F238E27FC236}">
                <a16:creationId xmlns:a16="http://schemas.microsoft.com/office/drawing/2014/main" id="{5BD73CD9-1002-4952-4544-1A82A657318B}"/>
              </a:ext>
            </a:extLst>
          </p:cNvPr>
          <p:cNvSpPr txBox="1">
            <a:spLocks/>
          </p:cNvSpPr>
          <p:nvPr/>
        </p:nvSpPr>
        <p:spPr>
          <a:xfrm>
            <a:off x="1190066" y="2562333"/>
            <a:ext cx="798494" cy="207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t>Data</a:t>
            </a:r>
          </a:p>
        </p:txBody>
      </p:sp>
      <p:sp>
        <p:nvSpPr>
          <p:cNvPr id="18" name="Title 1">
            <a:extLst>
              <a:ext uri="{FF2B5EF4-FFF2-40B4-BE49-F238E27FC236}">
                <a16:creationId xmlns:a16="http://schemas.microsoft.com/office/drawing/2014/main" id="{84E6C06F-41ED-2B7F-DEA8-8A6EBEAD2E82}"/>
              </a:ext>
            </a:extLst>
          </p:cNvPr>
          <p:cNvSpPr txBox="1">
            <a:spLocks/>
          </p:cNvSpPr>
          <p:nvPr/>
        </p:nvSpPr>
        <p:spPr>
          <a:xfrm>
            <a:off x="4600775" y="2627226"/>
            <a:ext cx="2773368" cy="481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t>Aggregation / Processing</a:t>
            </a:r>
          </a:p>
        </p:txBody>
      </p:sp>
      <p:sp>
        <p:nvSpPr>
          <p:cNvPr id="19" name="Title 1">
            <a:extLst>
              <a:ext uri="{FF2B5EF4-FFF2-40B4-BE49-F238E27FC236}">
                <a16:creationId xmlns:a16="http://schemas.microsoft.com/office/drawing/2014/main" id="{7C5A6FF6-F578-4208-0577-8933ED34A7A4}"/>
              </a:ext>
            </a:extLst>
          </p:cNvPr>
          <p:cNvSpPr txBox="1">
            <a:spLocks/>
          </p:cNvSpPr>
          <p:nvPr/>
        </p:nvSpPr>
        <p:spPr>
          <a:xfrm>
            <a:off x="9107514" y="2627226"/>
            <a:ext cx="2494058" cy="1252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t>Tools / Presentation</a:t>
            </a:r>
          </a:p>
        </p:txBody>
      </p:sp>
      <p:pic>
        <p:nvPicPr>
          <p:cNvPr id="4" name="Graphic 3" descr="Database with solid fill">
            <a:extLst>
              <a:ext uri="{FF2B5EF4-FFF2-40B4-BE49-F238E27FC236}">
                <a16:creationId xmlns:a16="http://schemas.microsoft.com/office/drawing/2014/main" id="{8B758028-4072-4B2B-3593-B417B5B477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6321" y="2474519"/>
            <a:ext cx="383457" cy="383457"/>
          </a:xfrm>
          <a:prstGeom prst="rect">
            <a:avLst/>
          </a:prstGeom>
        </p:spPr>
      </p:pic>
      <p:pic>
        <p:nvPicPr>
          <p:cNvPr id="6" name="Graphic 5" descr="Abacus with solid fill">
            <a:extLst>
              <a:ext uri="{FF2B5EF4-FFF2-40B4-BE49-F238E27FC236}">
                <a16:creationId xmlns:a16="http://schemas.microsoft.com/office/drawing/2014/main" id="{9EDA4F98-51EB-4991-3FF7-223C0AFFA7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84316" y="2483623"/>
            <a:ext cx="383457" cy="383457"/>
          </a:xfrm>
          <a:prstGeom prst="rect">
            <a:avLst/>
          </a:prstGeom>
        </p:spPr>
      </p:pic>
      <p:pic>
        <p:nvPicPr>
          <p:cNvPr id="9" name="Graphic 8" descr="Wrench with solid fill">
            <a:extLst>
              <a:ext uri="{FF2B5EF4-FFF2-40B4-BE49-F238E27FC236}">
                <a16:creationId xmlns:a16="http://schemas.microsoft.com/office/drawing/2014/main" id="{6ADD3494-C310-A222-EC25-951D838FAC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67389" y="2534504"/>
            <a:ext cx="281694" cy="281694"/>
          </a:xfrm>
          <a:prstGeom prst="rect">
            <a:avLst/>
          </a:prstGeom>
        </p:spPr>
      </p:pic>
      <p:sp>
        <p:nvSpPr>
          <p:cNvPr id="21" name="Title 1">
            <a:extLst>
              <a:ext uri="{FF2B5EF4-FFF2-40B4-BE49-F238E27FC236}">
                <a16:creationId xmlns:a16="http://schemas.microsoft.com/office/drawing/2014/main" id="{FFF9CA24-C08A-C3C4-C45C-5735DF313AC1}"/>
              </a:ext>
            </a:extLst>
          </p:cNvPr>
          <p:cNvSpPr txBox="1">
            <a:spLocks/>
          </p:cNvSpPr>
          <p:nvPr/>
        </p:nvSpPr>
        <p:spPr>
          <a:xfrm>
            <a:off x="741531" y="1786651"/>
            <a:ext cx="3287728" cy="125239"/>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t>Standards &amp; Interoperability</a:t>
            </a:r>
          </a:p>
        </p:txBody>
      </p:sp>
      <p:sp>
        <p:nvSpPr>
          <p:cNvPr id="22" name="Title 1">
            <a:extLst>
              <a:ext uri="{FF2B5EF4-FFF2-40B4-BE49-F238E27FC236}">
                <a16:creationId xmlns:a16="http://schemas.microsoft.com/office/drawing/2014/main" id="{14C7404A-C512-404D-B978-75D26F7290F7}"/>
              </a:ext>
            </a:extLst>
          </p:cNvPr>
          <p:cNvSpPr txBox="1">
            <a:spLocks/>
          </p:cNvSpPr>
          <p:nvPr/>
        </p:nvSpPr>
        <p:spPr>
          <a:xfrm>
            <a:off x="10507195" y="1969740"/>
            <a:ext cx="1094377" cy="132425"/>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t>AI / ML</a:t>
            </a:r>
          </a:p>
        </p:txBody>
      </p:sp>
      <p:pic>
        <p:nvPicPr>
          <p:cNvPr id="10" name="Graphic 9" descr="Robot with solid fill">
            <a:extLst>
              <a:ext uri="{FF2B5EF4-FFF2-40B4-BE49-F238E27FC236}">
                <a16:creationId xmlns:a16="http://schemas.microsoft.com/office/drawing/2014/main" id="{927122C5-AD01-064B-EE3B-EE0F263846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87347" y="1483543"/>
            <a:ext cx="914400" cy="914400"/>
          </a:xfrm>
          <a:prstGeom prst="rect">
            <a:avLst/>
          </a:prstGeom>
        </p:spPr>
      </p:pic>
      <p:pic>
        <p:nvPicPr>
          <p:cNvPr id="14" name="Graphic 13" descr="Network with solid fill">
            <a:extLst>
              <a:ext uri="{FF2B5EF4-FFF2-40B4-BE49-F238E27FC236}">
                <a16:creationId xmlns:a16="http://schemas.microsoft.com/office/drawing/2014/main" id="{EE454A2B-582A-951A-159F-C1A06A1BD9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801" y="1289373"/>
            <a:ext cx="914400" cy="914400"/>
          </a:xfrm>
          <a:prstGeom prst="rect">
            <a:avLst/>
          </a:prstGeom>
        </p:spPr>
      </p:pic>
      <p:sp>
        <p:nvSpPr>
          <p:cNvPr id="28" name="Title 1">
            <a:extLst>
              <a:ext uri="{FF2B5EF4-FFF2-40B4-BE49-F238E27FC236}">
                <a16:creationId xmlns:a16="http://schemas.microsoft.com/office/drawing/2014/main" id="{85DD495D-FF72-935F-F806-4F48E4356343}"/>
              </a:ext>
            </a:extLst>
          </p:cNvPr>
          <p:cNvSpPr txBox="1">
            <a:spLocks/>
          </p:cNvSpPr>
          <p:nvPr/>
        </p:nvSpPr>
        <p:spPr>
          <a:xfrm>
            <a:off x="10386556" y="6118557"/>
            <a:ext cx="1243134" cy="122960"/>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t>Platforms</a:t>
            </a:r>
          </a:p>
        </p:txBody>
      </p:sp>
      <p:pic>
        <p:nvPicPr>
          <p:cNvPr id="30" name="Graphic 29" descr="Internet Of Things with solid fill">
            <a:extLst>
              <a:ext uri="{FF2B5EF4-FFF2-40B4-BE49-F238E27FC236}">
                <a16:creationId xmlns:a16="http://schemas.microsoft.com/office/drawing/2014/main" id="{C5907718-7B16-C262-1E4A-09B6023AB7D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472156" y="5734168"/>
            <a:ext cx="914400" cy="914400"/>
          </a:xfrm>
          <a:prstGeom prst="rect">
            <a:avLst/>
          </a:prstGeom>
        </p:spPr>
      </p:pic>
    </p:spTree>
    <p:extLst>
      <p:ext uri="{BB962C8B-B14F-4D97-AF65-F5344CB8AC3E}">
        <p14:creationId xmlns:p14="http://schemas.microsoft.com/office/powerpoint/2010/main" val="2885111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870B9-EBD1-3729-3323-191594CA45A5}"/>
              </a:ext>
            </a:extLst>
          </p:cNvPr>
          <p:cNvSpPr>
            <a:spLocks noGrp="1"/>
          </p:cNvSpPr>
          <p:nvPr>
            <p:ph type="title"/>
          </p:nvPr>
        </p:nvSpPr>
        <p:spPr/>
        <p:txBody>
          <a:bodyPr/>
          <a:lstStyle/>
          <a:p>
            <a:r>
              <a:rPr lang="en-US"/>
              <a:t>New(er) methods: (HTE)</a:t>
            </a:r>
          </a:p>
        </p:txBody>
      </p:sp>
      <p:sp>
        <p:nvSpPr>
          <p:cNvPr id="3" name="Content Placeholder 2">
            <a:extLst>
              <a:ext uri="{FF2B5EF4-FFF2-40B4-BE49-F238E27FC236}">
                <a16:creationId xmlns:a16="http://schemas.microsoft.com/office/drawing/2014/main" id="{14011A9E-9D50-D3C7-3019-93D0500FDD8B}"/>
              </a:ext>
            </a:extLst>
          </p:cNvPr>
          <p:cNvSpPr>
            <a:spLocks noGrp="1"/>
          </p:cNvSpPr>
          <p:nvPr>
            <p:ph idx="1"/>
          </p:nvPr>
        </p:nvSpPr>
        <p:spPr/>
        <p:txBody>
          <a:bodyPr/>
          <a:lstStyle/>
          <a:p>
            <a:pPr marL="0" indent="0">
              <a:buNone/>
            </a:pPr>
            <a:r>
              <a:rPr lang="en-US" i="1" dirty="0"/>
              <a:t>“Heterogeneity of treatment effects (HTE) refers to the </a:t>
            </a:r>
            <a:r>
              <a:rPr lang="en-US" b="1" i="1" dirty="0"/>
              <a:t>non-random</a:t>
            </a:r>
            <a:r>
              <a:rPr lang="en-US" i="1" dirty="0"/>
              <a:t> </a:t>
            </a:r>
            <a:r>
              <a:rPr lang="en-US" b="1" i="1" dirty="0"/>
              <a:t>variation</a:t>
            </a:r>
            <a:r>
              <a:rPr lang="en-US" i="1" dirty="0"/>
              <a:t> in the magnitude or direction of a treatment effect across levels of a covariate, as measured on a selected scale, against a clinical outcome.”</a:t>
            </a:r>
          </a:p>
          <a:p>
            <a:endParaRPr lang="en-US" i="1" dirty="0"/>
          </a:p>
          <a:p>
            <a:r>
              <a:rPr lang="en-US" dirty="0"/>
              <a:t>Predictive HTE: Patient-centered estimates of outcome risk (particularly in RCTs)</a:t>
            </a:r>
          </a:p>
          <a:p>
            <a:pPr lvl="1"/>
            <a:r>
              <a:rPr lang="en-US" dirty="0"/>
              <a:t>Model risk of outcome</a:t>
            </a:r>
          </a:p>
          <a:p>
            <a:pPr lvl="1"/>
            <a:r>
              <a:rPr lang="en-US" dirty="0"/>
              <a:t>Model effect: i.e. treatment x interactions </a:t>
            </a:r>
          </a:p>
        </p:txBody>
      </p:sp>
      <p:sp>
        <p:nvSpPr>
          <p:cNvPr id="7" name="TextBox 6">
            <a:extLst>
              <a:ext uri="{FF2B5EF4-FFF2-40B4-BE49-F238E27FC236}">
                <a16:creationId xmlns:a16="http://schemas.microsoft.com/office/drawing/2014/main" id="{A3F67A3E-9F82-2262-ED79-CF2ECF7B79ED}"/>
              </a:ext>
            </a:extLst>
          </p:cNvPr>
          <p:cNvSpPr txBox="1"/>
          <p:nvPr/>
        </p:nvSpPr>
        <p:spPr>
          <a:xfrm>
            <a:off x="4696827" y="6311900"/>
            <a:ext cx="2335632" cy="246221"/>
          </a:xfrm>
          <a:prstGeom prst="rect">
            <a:avLst/>
          </a:prstGeom>
          <a:noFill/>
        </p:spPr>
        <p:txBody>
          <a:bodyPr wrap="square">
            <a:spAutoFit/>
          </a:bodyPr>
          <a:lstStyle/>
          <a:p>
            <a:r>
              <a:rPr lang="en-US" sz="1000"/>
              <a:t>Kent, D. M. </a:t>
            </a:r>
            <a:r>
              <a:rPr lang="en-US" sz="1000" i="1"/>
              <a:t>et al.</a:t>
            </a:r>
            <a:r>
              <a:rPr lang="en-US" sz="1000"/>
              <a:t> </a:t>
            </a:r>
            <a:r>
              <a:rPr lang="en-US" sz="1000" i="1"/>
              <a:t>Ann. Intern. Med </a:t>
            </a:r>
            <a:r>
              <a:rPr lang="en-US" sz="1000"/>
              <a:t>(2019)</a:t>
            </a:r>
          </a:p>
        </p:txBody>
      </p:sp>
    </p:spTree>
    <p:extLst>
      <p:ext uri="{BB962C8B-B14F-4D97-AF65-F5344CB8AC3E}">
        <p14:creationId xmlns:p14="http://schemas.microsoft.com/office/powerpoint/2010/main" val="4126473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1D1360-F4D0-2110-50C8-98096EE42278}"/>
              </a:ext>
            </a:extLst>
          </p:cNvPr>
          <p:cNvSpPr>
            <a:spLocks noGrp="1"/>
          </p:cNvSpPr>
          <p:nvPr>
            <p:ph type="title"/>
          </p:nvPr>
        </p:nvSpPr>
        <p:spPr>
          <a:xfrm>
            <a:off x="589560" y="856180"/>
            <a:ext cx="5279408" cy="1128068"/>
          </a:xfrm>
        </p:spPr>
        <p:txBody>
          <a:bodyPr anchor="ctr">
            <a:normAutofit/>
          </a:bodyPr>
          <a:lstStyle/>
          <a:p>
            <a:r>
              <a:rPr lang="en-US" sz="3700"/>
              <a:t>RCT example of </a:t>
            </a:r>
            <a:br>
              <a:rPr lang="en-US" sz="3700"/>
            </a:br>
            <a:r>
              <a:rPr lang="en-US" sz="3700"/>
              <a:t>predictive HTE</a:t>
            </a:r>
          </a:p>
        </p:txBody>
      </p:sp>
      <p:grpSp>
        <p:nvGrpSpPr>
          <p:cNvPr id="21" name="Group 2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2" name="Rectangle 2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735BCA8-E2D5-05B9-60A5-7D3F5DF82FED}"/>
              </a:ext>
            </a:extLst>
          </p:cNvPr>
          <p:cNvSpPr>
            <a:spLocks noGrp="1"/>
          </p:cNvSpPr>
          <p:nvPr>
            <p:ph idx="1"/>
          </p:nvPr>
        </p:nvSpPr>
        <p:spPr>
          <a:xfrm>
            <a:off x="622460" y="2247065"/>
            <a:ext cx="5278066" cy="3979585"/>
          </a:xfrm>
        </p:spPr>
        <p:txBody>
          <a:bodyPr anchor="ctr">
            <a:normAutofit/>
          </a:bodyPr>
          <a:lstStyle/>
          <a:p>
            <a:r>
              <a:rPr lang="en-US" sz="2000" dirty="0"/>
              <a:t>Bougie vs stylet for intubation – 1K patient RCT with negative result</a:t>
            </a:r>
          </a:p>
          <a:p>
            <a:pPr marL="0" indent="0">
              <a:buNone/>
            </a:pPr>
            <a:endParaRPr lang="en-US" sz="2000" dirty="0"/>
          </a:p>
          <a:p>
            <a:r>
              <a:rPr lang="en-US" sz="2000" dirty="0"/>
              <a:t>Secondary analysis - split data:</a:t>
            </a:r>
          </a:p>
          <a:p>
            <a:pPr lvl="1"/>
            <a:r>
              <a:rPr lang="en-US" sz="2000" dirty="0"/>
              <a:t>½ Causal forest algorithm to predict individual treatment response.</a:t>
            </a:r>
          </a:p>
          <a:p>
            <a:pPr lvl="1"/>
            <a:r>
              <a:rPr lang="en-US" sz="2000" dirty="0"/>
              <a:t>½ Validate!</a:t>
            </a:r>
            <a:endParaRPr lang="en-US" sz="2400" dirty="0"/>
          </a:p>
          <a:p>
            <a:endParaRPr lang="en-US" sz="2000" dirty="0"/>
          </a:p>
        </p:txBody>
      </p:sp>
      <p:sp>
        <p:nvSpPr>
          <p:cNvPr id="27" name="Rectangle 2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aph of a treatment effect&#10;&#10;Description automatically generated with medium confidence">
            <a:extLst>
              <a:ext uri="{FF2B5EF4-FFF2-40B4-BE49-F238E27FC236}">
                <a16:creationId xmlns:a16="http://schemas.microsoft.com/office/drawing/2014/main" id="{39FC2F85-AA8C-11B6-1145-7A0E5D8F8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399" y="565591"/>
            <a:ext cx="2830062" cy="2518756"/>
          </a:xfrm>
          <a:prstGeom prst="rect">
            <a:avLst/>
          </a:prstGeom>
        </p:spPr>
      </p:pic>
      <p:sp>
        <p:nvSpPr>
          <p:cNvPr id="9" name="TextBox 8">
            <a:extLst>
              <a:ext uri="{FF2B5EF4-FFF2-40B4-BE49-F238E27FC236}">
                <a16:creationId xmlns:a16="http://schemas.microsoft.com/office/drawing/2014/main" id="{40C7A98E-1BAD-E6FE-3AF6-3D8793BAA984}"/>
              </a:ext>
            </a:extLst>
          </p:cNvPr>
          <p:cNvSpPr txBox="1"/>
          <p:nvPr/>
        </p:nvSpPr>
        <p:spPr>
          <a:xfrm>
            <a:off x="1821392" y="5804137"/>
            <a:ext cx="2880202" cy="246221"/>
          </a:xfrm>
          <a:prstGeom prst="rect">
            <a:avLst/>
          </a:prstGeom>
          <a:noFill/>
        </p:spPr>
        <p:txBody>
          <a:bodyPr wrap="square">
            <a:spAutoFit/>
          </a:bodyPr>
          <a:lstStyle/>
          <a:p>
            <a:r>
              <a:rPr lang="en-US" sz="1000" dirty="0"/>
              <a:t>Seitz, K. P. </a:t>
            </a:r>
            <a:r>
              <a:rPr lang="en-US" sz="1000" i="1" dirty="0"/>
              <a:t>et al.</a:t>
            </a:r>
            <a:r>
              <a:rPr lang="en-US" sz="1000" dirty="0"/>
              <a:t> </a:t>
            </a:r>
            <a:r>
              <a:rPr lang="en-US" sz="1000" i="1" dirty="0"/>
              <a:t>Am. J. Respir. Crit. Care Med. </a:t>
            </a:r>
            <a:r>
              <a:rPr lang="en-US" sz="1000" dirty="0"/>
              <a:t>2023. </a:t>
            </a:r>
          </a:p>
        </p:txBody>
      </p:sp>
      <p:pic>
        <p:nvPicPr>
          <p:cNvPr id="7" name="Picture 6" descr="A graph of a variety of data&#10;&#10;Description automatically generated with medium confidence">
            <a:extLst>
              <a:ext uri="{FF2B5EF4-FFF2-40B4-BE49-F238E27FC236}">
                <a16:creationId xmlns:a16="http://schemas.microsoft.com/office/drawing/2014/main" id="{0AF24866-A495-8ECE-E08F-F26DF7E8D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379" y="3707893"/>
            <a:ext cx="4254346" cy="2584515"/>
          </a:xfrm>
          <a:prstGeom prst="rect">
            <a:avLst/>
          </a:prstGeom>
        </p:spPr>
      </p:pic>
    </p:spTree>
    <p:extLst>
      <p:ext uri="{BB962C8B-B14F-4D97-AF65-F5344CB8AC3E}">
        <p14:creationId xmlns:p14="http://schemas.microsoft.com/office/powerpoint/2010/main" val="843865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7FA320-86E7-C2C5-20C6-AF36F74330A6}"/>
              </a:ext>
            </a:extLst>
          </p:cNvPr>
          <p:cNvSpPr>
            <a:spLocks noGrp="1"/>
          </p:cNvSpPr>
          <p:nvPr>
            <p:ph type="title"/>
          </p:nvPr>
        </p:nvSpPr>
        <p:spPr>
          <a:xfrm>
            <a:off x="635000" y="640823"/>
            <a:ext cx="3418659" cy="5583148"/>
          </a:xfrm>
        </p:spPr>
        <p:txBody>
          <a:bodyPr anchor="ctr">
            <a:normAutofit/>
          </a:bodyPr>
          <a:lstStyle/>
          <a:p>
            <a:r>
              <a:rPr lang="en-US" sz="4600"/>
              <a:t>HTE applied to large scale observational data</a:t>
            </a:r>
          </a:p>
        </p:txBody>
      </p:sp>
      <p:sp>
        <p:nvSpPr>
          <p:cNvPr id="1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6AB5D3-8EF7-DEF2-15C3-D282602458B4}"/>
              </a:ext>
            </a:extLst>
          </p:cNvPr>
          <p:cNvSpPr>
            <a:spLocks noGrp="1"/>
          </p:cNvSpPr>
          <p:nvPr>
            <p:ph idx="1"/>
          </p:nvPr>
        </p:nvSpPr>
        <p:spPr>
          <a:xfrm>
            <a:off x="4815067" y="511209"/>
            <a:ext cx="6900512" cy="2855420"/>
          </a:xfrm>
        </p:spPr>
        <p:txBody>
          <a:bodyPr/>
          <a:lstStyle/>
          <a:p>
            <a:pPr marL="148590" indent="-148590" defTabSz="594360">
              <a:spcBef>
                <a:spcPts val="650"/>
              </a:spcBef>
            </a:pPr>
            <a:r>
              <a:rPr lang="en-US" sz="1820" kern="1200" dirty="0">
                <a:solidFill>
                  <a:schemeClr val="tx1"/>
                </a:solidFill>
                <a:latin typeface="+mn-lt"/>
                <a:ea typeface="+mn-ea"/>
                <a:cs typeface="+mn-cs"/>
              </a:rPr>
              <a:t>LEGEND-HTN: OMOP-based observational study that assessed the effect of several first-choice antihypertensives (thiazides vs ACEI).</a:t>
            </a:r>
          </a:p>
          <a:p>
            <a:pPr marL="148590" indent="-148590" defTabSz="594360">
              <a:spcBef>
                <a:spcPts val="650"/>
              </a:spcBef>
            </a:pPr>
            <a:r>
              <a:rPr lang="en-US" sz="1820" kern="1200" dirty="0" err="1">
                <a:solidFill>
                  <a:schemeClr val="tx1"/>
                </a:solidFill>
                <a:latin typeface="+mn-lt"/>
                <a:ea typeface="+mn-ea"/>
                <a:cs typeface="+mn-cs"/>
              </a:rPr>
              <a:t>Rekkas</a:t>
            </a:r>
            <a:r>
              <a:rPr lang="en-US" sz="1820" kern="1200" dirty="0">
                <a:solidFill>
                  <a:schemeClr val="tx1"/>
                </a:solidFill>
                <a:latin typeface="+mn-lt"/>
                <a:ea typeface="+mn-ea"/>
                <a:cs typeface="+mn-cs"/>
              </a:rPr>
              <a:t> et al applied risk-based HTE analysis in </a:t>
            </a:r>
            <a:r>
              <a:rPr lang="en-US" sz="1820" kern="1200" dirty="0" err="1">
                <a:solidFill>
                  <a:schemeClr val="tx1"/>
                </a:solidFill>
                <a:latin typeface="+mn-lt"/>
                <a:ea typeface="+mn-ea"/>
                <a:cs typeface="+mn-cs"/>
              </a:rPr>
              <a:t>OMOPified</a:t>
            </a:r>
            <a:r>
              <a:rPr lang="en-US" sz="1820" kern="1200" dirty="0">
                <a:solidFill>
                  <a:schemeClr val="tx1"/>
                </a:solidFill>
                <a:latin typeface="+mn-lt"/>
                <a:ea typeface="+mn-ea"/>
                <a:cs typeface="+mn-cs"/>
              </a:rPr>
              <a:t> DBs to </a:t>
            </a:r>
            <a:r>
              <a:rPr lang="en-US" sz="1820" kern="1200" dirty="0" err="1">
                <a:solidFill>
                  <a:schemeClr val="tx1"/>
                </a:solidFill>
                <a:latin typeface="+mn-lt"/>
                <a:ea typeface="+mn-ea"/>
                <a:cs typeface="+mn-cs"/>
              </a:rPr>
              <a:t>cnform</a:t>
            </a:r>
            <a:r>
              <a:rPr lang="en-US" sz="1820" kern="1200" dirty="0">
                <a:solidFill>
                  <a:schemeClr val="tx1"/>
                </a:solidFill>
                <a:latin typeface="+mn-lt"/>
                <a:ea typeface="+mn-ea"/>
                <a:cs typeface="+mn-cs"/>
              </a:rPr>
              <a:t>. Then freely shared extensible “pipeline” on </a:t>
            </a:r>
            <a:r>
              <a:rPr lang="en-US" sz="1820" b="1" kern="1200" dirty="0">
                <a:solidFill>
                  <a:schemeClr val="tx1"/>
                </a:solidFill>
                <a:latin typeface="+mn-lt"/>
                <a:ea typeface="+mn-ea"/>
                <a:cs typeface="+mn-cs"/>
              </a:rPr>
              <a:t>GitHub</a:t>
            </a:r>
            <a:r>
              <a:rPr lang="en-US" sz="1820" dirty="0"/>
              <a:t>.</a:t>
            </a:r>
            <a:endParaRPr lang="en-US" dirty="0"/>
          </a:p>
        </p:txBody>
      </p:sp>
      <p:sp>
        <p:nvSpPr>
          <p:cNvPr id="5" name="TextBox 4">
            <a:extLst>
              <a:ext uri="{FF2B5EF4-FFF2-40B4-BE49-F238E27FC236}">
                <a16:creationId xmlns:a16="http://schemas.microsoft.com/office/drawing/2014/main" id="{EF9C92DD-B3DA-FBB2-C010-FB74E0342F85}"/>
              </a:ext>
            </a:extLst>
          </p:cNvPr>
          <p:cNvSpPr txBox="1"/>
          <p:nvPr/>
        </p:nvSpPr>
        <p:spPr>
          <a:xfrm>
            <a:off x="6821394" y="6501023"/>
            <a:ext cx="2599822" cy="276999"/>
          </a:xfrm>
          <a:prstGeom prst="rect">
            <a:avLst/>
          </a:prstGeom>
          <a:noFill/>
        </p:spPr>
        <p:txBody>
          <a:bodyPr wrap="square">
            <a:spAutoFit/>
          </a:bodyPr>
          <a:lstStyle/>
          <a:p>
            <a:pPr defTabSz="594360">
              <a:spcAft>
                <a:spcPts val="600"/>
              </a:spcAft>
            </a:pPr>
            <a:r>
              <a:rPr lang="en-US" sz="1200" kern="1200" dirty="0" err="1">
                <a:solidFill>
                  <a:schemeClr val="tx1"/>
                </a:solidFill>
                <a:latin typeface="+mn-lt"/>
                <a:ea typeface="+mn-ea"/>
                <a:cs typeface="+mn-cs"/>
              </a:rPr>
              <a:t>Rekkas</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et al</a:t>
            </a:r>
            <a:r>
              <a:rPr lang="en-US" sz="1200" kern="1200" dirty="0">
                <a:solidFill>
                  <a:schemeClr val="tx1"/>
                </a:solidFill>
                <a:latin typeface="+mn-lt"/>
                <a:ea typeface="+mn-ea"/>
                <a:cs typeface="+mn-cs"/>
              </a:rPr>
              <a:t>. </a:t>
            </a:r>
            <a:r>
              <a:rPr lang="en-US" sz="1200" i="1" kern="1200" dirty="0" err="1">
                <a:solidFill>
                  <a:schemeClr val="tx1"/>
                </a:solidFill>
                <a:latin typeface="+mn-lt"/>
                <a:ea typeface="+mn-ea"/>
                <a:cs typeface="+mn-cs"/>
              </a:rPr>
              <a:t>npj</a:t>
            </a:r>
            <a:r>
              <a:rPr lang="en-US" sz="1200" i="1" kern="1200" dirty="0">
                <a:solidFill>
                  <a:schemeClr val="tx1"/>
                </a:solidFill>
                <a:latin typeface="+mn-lt"/>
                <a:ea typeface="+mn-ea"/>
                <a:cs typeface="+mn-cs"/>
              </a:rPr>
              <a:t> Digit. Med.</a:t>
            </a:r>
            <a:r>
              <a:rPr lang="en-US" sz="1200" kern="1200" dirty="0">
                <a:solidFill>
                  <a:schemeClr val="tx1"/>
                </a:solidFill>
                <a:latin typeface="+mn-lt"/>
                <a:ea typeface="+mn-ea"/>
                <a:cs typeface="+mn-cs"/>
              </a:rPr>
              <a:t> 2023.</a:t>
            </a:r>
            <a:endParaRPr lang="en-US" sz="1200" dirty="0"/>
          </a:p>
        </p:txBody>
      </p:sp>
      <p:pic>
        <p:nvPicPr>
          <p:cNvPr id="7" name="Picture 6">
            <a:extLst>
              <a:ext uri="{FF2B5EF4-FFF2-40B4-BE49-F238E27FC236}">
                <a16:creationId xmlns:a16="http://schemas.microsoft.com/office/drawing/2014/main" id="{5976BC08-847F-C4EC-585E-51EBFCFB75D6}"/>
              </a:ext>
            </a:extLst>
          </p:cNvPr>
          <p:cNvPicPr>
            <a:picLocks noChangeAspect="1"/>
          </p:cNvPicPr>
          <p:nvPr/>
        </p:nvPicPr>
        <p:blipFill>
          <a:blip r:embed="rId3"/>
          <a:stretch>
            <a:fillRect/>
          </a:stretch>
        </p:blipFill>
        <p:spPr>
          <a:xfrm>
            <a:off x="5983233" y="4877294"/>
            <a:ext cx="4276145" cy="132088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a:extLst>
              <a:ext uri="{FF2B5EF4-FFF2-40B4-BE49-F238E27FC236}">
                <a16:creationId xmlns:a16="http://schemas.microsoft.com/office/drawing/2014/main" id="{94164CDC-DE5C-D1F7-EBC7-9AC46FDE7036}"/>
              </a:ext>
            </a:extLst>
          </p:cNvPr>
          <p:cNvPicPr>
            <a:picLocks noChangeAspect="1"/>
          </p:cNvPicPr>
          <p:nvPr/>
        </p:nvPicPr>
        <p:blipFill rotWithShape="1">
          <a:blip r:embed="rId4"/>
          <a:srcRect b="24041"/>
          <a:stretch/>
        </p:blipFill>
        <p:spPr>
          <a:xfrm>
            <a:off x="4940064" y="1777173"/>
            <a:ext cx="5820488" cy="2983078"/>
          </a:xfrm>
          <a:prstGeom prst="rect">
            <a:avLst/>
          </a:prstGeom>
        </p:spPr>
      </p:pic>
      <p:sp>
        <p:nvSpPr>
          <p:cNvPr id="19" name="Arc 18">
            <a:extLst>
              <a:ext uri="{FF2B5EF4-FFF2-40B4-BE49-F238E27FC236}">
                <a16:creationId xmlns:a16="http://schemas.microsoft.com/office/drawing/2014/main" id="{E206DB53-A2A6-0F45-79EB-5868F78231D2}"/>
              </a:ext>
            </a:extLst>
          </p:cNvPr>
          <p:cNvSpPr/>
          <p:nvPr/>
        </p:nvSpPr>
        <p:spPr>
          <a:xfrm>
            <a:off x="10029239" y="1532282"/>
            <a:ext cx="1204686" cy="4093029"/>
          </a:xfrm>
          <a:prstGeom prst="arc">
            <a:avLst>
              <a:gd name="adj1" fmla="val 16200000"/>
              <a:gd name="adj2" fmla="val 582078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72350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5F3A8-47AE-640F-CB5B-E67B4C8FBD7A}"/>
              </a:ext>
            </a:extLst>
          </p:cNvPr>
          <p:cNvSpPr>
            <a:spLocks noGrp="1"/>
          </p:cNvSpPr>
          <p:nvPr>
            <p:ph type="title"/>
          </p:nvPr>
        </p:nvSpPr>
        <p:spPr/>
        <p:txBody>
          <a:bodyPr/>
          <a:lstStyle/>
          <a:p>
            <a:r>
              <a:rPr lang="en-US" b="1"/>
              <a:t>Agenda</a:t>
            </a:r>
          </a:p>
        </p:txBody>
      </p:sp>
      <p:sp>
        <p:nvSpPr>
          <p:cNvPr id="3" name="Content Placeholder 2">
            <a:extLst>
              <a:ext uri="{FF2B5EF4-FFF2-40B4-BE49-F238E27FC236}">
                <a16:creationId xmlns:a16="http://schemas.microsoft.com/office/drawing/2014/main" id="{AD656645-FCC3-FA28-7518-B7238B049BF3}"/>
              </a:ext>
            </a:extLst>
          </p:cNvPr>
          <p:cNvSpPr>
            <a:spLocks noGrp="1"/>
          </p:cNvSpPr>
          <p:nvPr>
            <p:ph idx="1"/>
          </p:nvPr>
        </p:nvSpPr>
        <p:spPr>
          <a:xfrm>
            <a:off x="838200" y="2060517"/>
            <a:ext cx="10515600" cy="4351338"/>
          </a:xfrm>
        </p:spPr>
        <p:txBody>
          <a:bodyPr/>
          <a:lstStyle/>
          <a:p>
            <a:pPr marL="285750" indent="-285750">
              <a:buFont typeface="Arial" panose="020B0604020202020204" pitchFamily="34" charset="0"/>
              <a:buChar char="•"/>
            </a:pPr>
            <a:r>
              <a:rPr lang="en-US" dirty="0"/>
              <a:t>Ingredients for secondary data analysis success</a:t>
            </a:r>
          </a:p>
          <a:p>
            <a:pPr marL="285750" indent="-285750">
              <a:buFont typeface="Arial" panose="020B0604020202020204" pitchFamily="34" charset="0"/>
              <a:buChar char="•"/>
            </a:pPr>
            <a:r>
              <a:rPr lang="en-US" dirty="0"/>
              <a:t>Innovation, opportunities and breakthroughs</a:t>
            </a:r>
          </a:p>
          <a:p>
            <a:pPr marL="742950" lvl="1" indent="-285750"/>
            <a:r>
              <a:rPr lang="en-US" dirty="0"/>
              <a:t>Unlocking healthcare data (standards and interoperability)</a:t>
            </a:r>
          </a:p>
          <a:p>
            <a:pPr marL="742950" lvl="1" indent="-285750"/>
            <a:r>
              <a:rPr lang="en-US"/>
              <a:t>Advanced analytics (interoperability, aggregation and analytics)</a:t>
            </a:r>
          </a:p>
          <a:p>
            <a:pPr marL="742950" lvl="1" indent="-285750"/>
            <a:r>
              <a:rPr lang="en-US"/>
              <a:t>Evolving platforms</a:t>
            </a:r>
          </a:p>
          <a:p>
            <a:pPr marL="285750" indent="-285750">
              <a:buFont typeface="Arial" panose="020B0604020202020204" pitchFamily="34" charset="0"/>
              <a:buChar char="•"/>
            </a:pPr>
            <a:r>
              <a:rPr lang="en-US"/>
              <a:t>Ethical </a:t>
            </a:r>
            <a:r>
              <a:rPr lang="en-US" dirty="0"/>
              <a:t>concerns</a:t>
            </a:r>
          </a:p>
        </p:txBody>
      </p:sp>
    </p:spTree>
    <p:extLst>
      <p:ext uri="{BB962C8B-B14F-4D97-AF65-F5344CB8AC3E}">
        <p14:creationId xmlns:p14="http://schemas.microsoft.com/office/powerpoint/2010/main" val="240683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281E2-8579-D383-49E8-743FB52B9DD4}"/>
              </a:ext>
            </a:extLst>
          </p:cNvPr>
          <p:cNvSpPr>
            <a:spLocks noGrp="1"/>
          </p:cNvSpPr>
          <p:nvPr>
            <p:ph type="title"/>
          </p:nvPr>
        </p:nvSpPr>
        <p:spPr/>
        <p:txBody>
          <a:bodyPr/>
          <a:lstStyle/>
          <a:p>
            <a:r>
              <a:rPr lang="en-US"/>
              <a:t>Place and heterogeneity</a:t>
            </a:r>
          </a:p>
        </p:txBody>
      </p:sp>
      <p:sp>
        <p:nvSpPr>
          <p:cNvPr id="3" name="Content Placeholder 2">
            <a:extLst>
              <a:ext uri="{FF2B5EF4-FFF2-40B4-BE49-F238E27FC236}">
                <a16:creationId xmlns:a16="http://schemas.microsoft.com/office/drawing/2014/main" id="{8A910FF9-E9D2-BADF-2C86-F717690F9B6D}"/>
              </a:ext>
            </a:extLst>
          </p:cNvPr>
          <p:cNvSpPr>
            <a:spLocks noGrp="1"/>
          </p:cNvSpPr>
          <p:nvPr>
            <p:ph idx="1"/>
          </p:nvPr>
        </p:nvSpPr>
        <p:spPr>
          <a:xfrm>
            <a:off x="794657" y="2037959"/>
            <a:ext cx="3965713" cy="4351338"/>
          </a:xfrm>
        </p:spPr>
        <p:txBody>
          <a:bodyPr>
            <a:normAutofit/>
          </a:bodyPr>
          <a:lstStyle/>
          <a:p>
            <a:r>
              <a:rPr lang="en-US" sz="1800"/>
              <a:t>Data from 2 EHRs in Cleveland.</a:t>
            </a:r>
          </a:p>
          <a:p>
            <a:endParaRPr lang="en-US" sz="1800"/>
          </a:p>
          <a:p>
            <a:r>
              <a:rPr lang="en-US" sz="1800"/>
              <a:t>Poisson event rate model incorporating spatial autocorrelation to identify rates of death and ADI adjusted death in Cleveland.</a:t>
            </a:r>
          </a:p>
          <a:p>
            <a:endParaRPr lang="en-US" sz="1800"/>
          </a:p>
          <a:p>
            <a:r>
              <a:rPr lang="en-US" sz="1800">
                <a:highlight>
                  <a:srgbClr val="FFFF00"/>
                </a:highlight>
              </a:rPr>
              <a:t>58.2% </a:t>
            </a:r>
            <a:r>
              <a:rPr lang="en-US" sz="1800"/>
              <a:t>of the tract-level variation in death rates was accounted for by ADI.</a:t>
            </a:r>
          </a:p>
          <a:p>
            <a:pPr marL="0" indent="0">
              <a:buNone/>
            </a:pPr>
            <a:endParaRPr lang="en-US" sz="1800"/>
          </a:p>
          <a:p>
            <a:pPr marL="0" indent="0">
              <a:buNone/>
            </a:pPr>
            <a:r>
              <a:rPr lang="en-US" sz="1800"/>
              <a:t>==&gt; Substantial effect of racial segregation and socioeconomic deprivation.</a:t>
            </a:r>
          </a:p>
        </p:txBody>
      </p:sp>
      <p:pic>
        <p:nvPicPr>
          <p:cNvPr id="4098" name="Picture 2">
            <a:extLst>
              <a:ext uri="{FF2B5EF4-FFF2-40B4-BE49-F238E27FC236}">
                <a16:creationId xmlns:a16="http://schemas.microsoft.com/office/drawing/2014/main" id="{DCC0C5AC-E3F0-235E-77D5-B45C3C72A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4907" y="1831846"/>
            <a:ext cx="5802390" cy="42804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1AB706-CD82-0820-50AA-D74071E483F9}"/>
              </a:ext>
            </a:extLst>
          </p:cNvPr>
          <p:cNvSpPr txBox="1"/>
          <p:nvPr/>
        </p:nvSpPr>
        <p:spPr>
          <a:xfrm>
            <a:off x="6917093" y="6112298"/>
            <a:ext cx="2245567" cy="553998"/>
          </a:xfrm>
          <a:prstGeom prst="rect">
            <a:avLst/>
          </a:prstGeom>
          <a:noFill/>
        </p:spPr>
        <p:txBody>
          <a:bodyPr wrap="square">
            <a:spAutoFit/>
          </a:bodyPr>
          <a:lstStyle/>
          <a:p>
            <a:r>
              <a:rPr lang="en-US" sz="1000" dirty="0"/>
              <a:t>Dalton </a:t>
            </a:r>
            <a:r>
              <a:rPr lang="en-US" sz="1000" i="1" dirty="0"/>
              <a:t>et al.</a:t>
            </a:r>
            <a:r>
              <a:rPr lang="en-US" sz="1000" dirty="0"/>
              <a:t> </a:t>
            </a:r>
            <a:r>
              <a:rPr lang="en-US" sz="1000" i="1" dirty="0"/>
              <a:t>Med. </a:t>
            </a:r>
            <a:r>
              <a:rPr lang="en-US" sz="1000" i="1" dirty="0" err="1"/>
              <a:t>Decis</a:t>
            </a:r>
            <a:r>
              <a:rPr lang="en-US" sz="1000" i="1" dirty="0"/>
              <a:t>. </a:t>
            </a:r>
            <a:r>
              <a:rPr lang="en-US" sz="1000" i="1" dirty="0" err="1"/>
              <a:t>Mak</a:t>
            </a:r>
            <a:r>
              <a:rPr lang="en-US" sz="1000" i="1" dirty="0"/>
              <a:t>.</a:t>
            </a:r>
            <a:r>
              <a:rPr lang="en-US" sz="1000" dirty="0"/>
              <a:t> 2022. </a:t>
            </a:r>
          </a:p>
          <a:p>
            <a:br>
              <a:rPr lang="en-US" sz="1000" dirty="0"/>
            </a:br>
            <a:endParaRPr lang="en-US" sz="1000" dirty="0"/>
          </a:p>
        </p:txBody>
      </p:sp>
    </p:spTree>
    <p:extLst>
      <p:ext uri="{BB962C8B-B14F-4D97-AF65-F5344CB8AC3E}">
        <p14:creationId xmlns:p14="http://schemas.microsoft.com/office/powerpoint/2010/main" val="1209984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lowchart: Process 9">
            <a:extLst>
              <a:ext uri="{FF2B5EF4-FFF2-40B4-BE49-F238E27FC236}">
                <a16:creationId xmlns:a16="http://schemas.microsoft.com/office/drawing/2014/main" id="{F6418683-6D6A-F7FD-0671-58117C295FD6}"/>
              </a:ext>
            </a:extLst>
          </p:cNvPr>
          <p:cNvSpPr/>
          <p:nvPr/>
        </p:nvSpPr>
        <p:spPr>
          <a:xfrm>
            <a:off x="7296036" y="2178651"/>
            <a:ext cx="4766881" cy="3553980"/>
          </a:xfrm>
          <a:prstGeom prst="flowChart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D41D21-EE77-D0FF-FF97-E52A4B3105A6}"/>
              </a:ext>
            </a:extLst>
          </p:cNvPr>
          <p:cNvSpPr>
            <a:spLocks noGrp="1"/>
          </p:cNvSpPr>
          <p:nvPr>
            <p:ph type="title"/>
          </p:nvPr>
        </p:nvSpPr>
        <p:spPr>
          <a:xfrm>
            <a:off x="706017" y="247523"/>
            <a:ext cx="10515600" cy="1325563"/>
          </a:xfrm>
        </p:spPr>
        <p:txBody>
          <a:bodyPr/>
          <a:lstStyle/>
          <a:p>
            <a:r>
              <a:rPr lang="en-US" dirty="0"/>
              <a:t>Culmination: Digital twins</a:t>
            </a:r>
          </a:p>
        </p:txBody>
      </p:sp>
      <p:pic>
        <p:nvPicPr>
          <p:cNvPr id="1026" name="Picture 2">
            <a:extLst>
              <a:ext uri="{FF2B5EF4-FFF2-40B4-BE49-F238E27FC236}">
                <a16:creationId xmlns:a16="http://schemas.microsoft.com/office/drawing/2014/main" id="{5A779311-015B-12C7-E77D-7E89CAF110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22" r="2590"/>
          <a:stretch/>
        </p:blipFill>
        <p:spPr bwMode="auto">
          <a:xfrm>
            <a:off x="217714" y="1356035"/>
            <a:ext cx="6723671" cy="46202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15BDA3B-6474-F533-04BB-F265A0FFF286}"/>
              </a:ext>
            </a:extLst>
          </p:cNvPr>
          <p:cNvSpPr txBox="1"/>
          <p:nvPr/>
        </p:nvSpPr>
        <p:spPr>
          <a:xfrm>
            <a:off x="2630903" y="5822368"/>
            <a:ext cx="1897292" cy="307777"/>
          </a:xfrm>
          <a:prstGeom prst="rect">
            <a:avLst/>
          </a:prstGeom>
          <a:noFill/>
        </p:spPr>
        <p:txBody>
          <a:bodyPr wrap="square">
            <a:spAutoFit/>
          </a:bodyPr>
          <a:lstStyle/>
          <a:p>
            <a:r>
              <a:rPr lang="en-US" sz="1400" dirty="0" err="1"/>
              <a:t>Fagherazzi</a:t>
            </a:r>
            <a:r>
              <a:rPr lang="en-US" sz="1400" dirty="0"/>
              <a:t>. </a:t>
            </a:r>
            <a:r>
              <a:rPr lang="en-US" sz="1400" i="1" dirty="0"/>
              <a:t>JMIR</a:t>
            </a:r>
            <a:r>
              <a:rPr lang="en-US" sz="1400" dirty="0"/>
              <a:t>. 2020</a:t>
            </a:r>
          </a:p>
        </p:txBody>
      </p:sp>
      <p:sp>
        <p:nvSpPr>
          <p:cNvPr id="9" name="TextBox 8">
            <a:extLst>
              <a:ext uri="{FF2B5EF4-FFF2-40B4-BE49-F238E27FC236}">
                <a16:creationId xmlns:a16="http://schemas.microsoft.com/office/drawing/2014/main" id="{F1DB3C5D-3A3B-7AC3-99BE-3FC8BBC27AF6}"/>
              </a:ext>
            </a:extLst>
          </p:cNvPr>
          <p:cNvSpPr txBox="1"/>
          <p:nvPr/>
        </p:nvSpPr>
        <p:spPr>
          <a:xfrm>
            <a:off x="7332991" y="2509768"/>
            <a:ext cx="5313632" cy="830997"/>
          </a:xfrm>
          <a:prstGeom prst="rect">
            <a:avLst/>
          </a:prstGeom>
          <a:noFill/>
        </p:spPr>
        <p:txBody>
          <a:bodyPr wrap="square">
            <a:spAutoFit/>
          </a:bodyPr>
          <a:lstStyle/>
          <a:p>
            <a:pPr algn="l"/>
            <a:r>
              <a:rPr lang="en-US" sz="1200" b="1" i="0" dirty="0">
                <a:solidFill>
                  <a:srgbClr val="0566B1"/>
                </a:solidFill>
                <a:effectLst/>
                <a:latin typeface="Roboto" panose="02000000000000000000" pitchFamily="2" charset="0"/>
              </a:rPr>
              <a:t>Digital Twin Neighborhoods for Research on Place-Based Health Inequalities in Mid-Life</a:t>
            </a:r>
          </a:p>
          <a:p>
            <a:br>
              <a:rPr lang="en-US" sz="1200" b="0" i="0" dirty="0">
                <a:solidFill>
                  <a:srgbClr val="212529"/>
                </a:solidFill>
                <a:effectLst/>
                <a:latin typeface="Roboto" panose="02000000000000000000" pitchFamily="2" charset="0"/>
              </a:rPr>
            </a:br>
            <a:endParaRPr lang="en-US" sz="1200" dirty="0"/>
          </a:p>
        </p:txBody>
      </p:sp>
      <p:sp>
        <p:nvSpPr>
          <p:cNvPr id="11" name="TextBox 10">
            <a:extLst>
              <a:ext uri="{FF2B5EF4-FFF2-40B4-BE49-F238E27FC236}">
                <a16:creationId xmlns:a16="http://schemas.microsoft.com/office/drawing/2014/main" id="{A897BA41-6279-4840-01A6-9E5AAFD83719}"/>
              </a:ext>
            </a:extLst>
          </p:cNvPr>
          <p:cNvSpPr txBox="1"/>
          <p:nvPr/>
        </p:nvSpPr>
        <p:spPr>
          <a:xfrm>
            <a:off x="7439241" y="3063089"/>
            <a:ext cx="4295559" cy="1785104"/>
          </a:xfrm>
          <a:prstGeom prst="rect">
            <a:avLst/>
          </a:prstGeom>
          <a:noFill/>
        </p:spPr>
        <p:txBody>
          <a:bodyPr wrap="square">
            <a:spAutoFit/>
          </a:bodyPr>
          <a:lstStyle/>
          <a:p>
            <a:r>
              <a:rPr lang="en-US" sz="1100" b="0" i="0" dirty="0">
                <a:solidFill>
                  <a:srgbClr val="555555"/>
                </a:solidFill>
                <a:effectLst/>
                <a:latin typeface="Roboto" panose="02000000000000000000" pitchFamily="2" charset="0"/>
              </a:rPr>
              <a:t> i) establish </a:t>
            </a:r>
            <a:r>
              <a:rPr lang="en-US" sz="1100" b="1" i="0" dirty="0">
                <a:solidFill>
                  <a:srgbClr val="555555"/>
                </a:solidFill>
                <a:effectLst/>
                <a:latin typeface="Roboto" panose="02000000000000000000" pitchFamily="2" charset="0"/>
              </a:rPr>
              <a:t>community- and privacy-focused procedures for constructing Digital Twin Neighborhoods </a:t>
            </a:r>
            <a:r>
              <a:rPr lang="en-US" sz="1100" b="0" i="0" dirty="0">
                <a:solidFill>
                  <a:srgbClr val="555555"/>
                </a:solidFill>
                <a:effectLst/>
                <a:latin typeface="Roboto" panose="02000000000000000000" pitchFamily="2" charset="0"/>
              </a:rPr>
              <a:t>which incorporate EHR data; </a:t>
            </a:r>
            <a:br>
              <a:rPr lang="en-US" sz="1100" b="0" i="0" dirty="0">
                <a:solidFill>
                  <a:srgbClr val="555555"/>
                </a:solidFill>
                <a:effectLst/>
                <a:latin typeface="Roboto" panose="02000000000000000000" pitchFamily="2" charset="0"/>
              </a:rPr>
            </a:br>
            <a:endParaRPr lang="en-US" sz="1100" b="0" i="0" dirty="0">
              <a:solidFill>
                <a:srgbClr val="555555"/>
              </a:solidFill>
              <a:effectLst/>
              <a:latin typeface="Roboto" panose="02000000000000000000" pitchFamily="2" charset="0"/>
            </a:endParaRPr>
          </a:p>
          <a:p>
            <a:r>
              <a:rPr lang="en-US" sz="1100" b="0" i="0" dirty="0">
                <a:solidFill>
                  <a:srgbClr val="555555"/>
                </a:solidFill>
                <a:effectLst/>
                <a:latin typeface="Roboto" panose="02000000000000000000" pitchFamily="2" charset="0"/>
              </a:rPr>
              <a:t>ii) evaluate the efficacy of a DTN approach to understanding mechanisms of place- based health inequities in mid-life across multiple health conditions and geographies; and </a:t>
            </a:r>
            <a:br>
              <a:rPr lang="en-US" sz="1100" b="0" i="0" dirty="0">
                <a:solidFill>
                  <a:srgbClr val="555555"/>
                </a:solidFill>
                <a:effectLst/>
                <a:latin typeface="Roboto" panose="02000000000000000000" pitchFamily="2" charset="0"/>
              </a:rPr>
            </a:br>
            <a:endParaRPr lang="en-US" sz="1100" b="0" i="0" dirty="0">
              <a:solidFill>
                <a:srgbClr val="555555"/>
              </a:solidFill>
              <a:effectLst/>
              <a:latin typeface="Roboto" panose="02000000000000000000" pitchFamily="2" charset="0"/>
            </a:endParaRPr>
          </a:p>
          <a:p>
            <a:r>
              <a:rPr lang="en-US" sz="1100" b="0" i="0" dirty="0">
                <a:solidFill>
                  <a:srgbClr val="555555"/>
                </a:solidFill>
                <a:effectLst/>
                <a:latin typeface="Roboto" panose="02000000000000000000" pitchFamily="2" charset="0"/>
              </a:rPr>
              <a:t>iii) examine the </a:t>
            </a:r>
            <a:r>
              <a:rPr lang="en-US" sz="1100" b="1" i="0" dirty="0">
                <a:solidFill>
                  <a:srgbClr val="555555"/>
                </a:solidFill>
                <a:effectLst/>
                <a:latin typeface="Roboto" panose="02000000000000000000" pitchFamily="2" charset="0"/>
              </a:rPr>
              <a:t>generalizability and scalability of the DTN </a:t>
            </a:r>
            <a:r>
              <a:rPr lang="en-US" sz="1100" b="0" i="0" dirty="0">
                <a:solidFill>
                  <a:srgbClr val="555555"/>
                </a:solidFill>
                <a:effectLst/>
                <a:latin typeface="Roboto" panose="02000000000000000000" pitchFamily="2" charset="0"/>
              </a:rPr>
              <a:t>approach for studying </a:t>
            </a:r>
            <a:r>
              <a:rPr lang="en-US" sz="1100" b="1" i="0" dirty="0">
                <a:solidFill>
                  <a:srgbClr val="555555"/>
                </a:solidFill>
                <a:effectLst/>
                <a:latin typeface="Roboto" panose="02000000000000000000" pitchFamily="2" charset="0"/>
              </a:rPr>
              <a:t>place-based mid-life health inequalities</a:t>
            </a:r>
            <a:r>
              <a:rPr lang="en-US" sz="1100" b="0" i="0" dirty="0">
                <a:solidFill>
                  <a:srgbClr val="555555"/>
                </a:solidFill>
                <a:effectLst/>
                <a:latin typeface="Roboto" panose="02000000000000000000" pitchFamily="2" charset="0"/>
              </a:rPr>
              <a:t>. </a:t>
            </a:r>
            <a:endParaRPr lang="en-US" sz="1100" dirty="0"/>
          </a:p>
        </p:txBody>
      </p:sp>
      <p:sp>
        <p:nvSpPr>
          <p:cNvPr id="13" name="TextBox 12">
            <a:extLst>
              <a:ext uri="{FF2B5EF4-FFF2-40B4-BE49-F238E27FC236}">
                <a16:creationId xmlns:a16="http://schemas.microsoft.com/office/drawing/2014/main" id="{D96A715F-F6E5-C4F3-A554-1A806BA43397}"/>
              </a:ext>
            </a:extLst>
          </p:cNvPr>
          <p:cNvSpPr txBox="1"/>
          <p:nvPr/>
        </p:nvSpPr>
        <p:spPr>
          <a:xfrm>
            <a:off x="7332991" y="2344808"/>
            <a:ext cx="5809086" cy="276999"/>
          </a:xfrm>
          <a:prstGeom prst="rect">
            <a:avLst/>
          </a:prstGeom>
          <a:noFill/>
        </p:spPr>
        <p:txBody>
          <a:bodyPr wrap="square">
            <a:spAutoFit/>
          </a:bodyPr>
          <a:lstStyle/>
          <a:p>
            <a:r>
              <a:rPr lang="en-US" sz="1200" b="1" i="0" dirty="0">
                <a:solidFill>
                  <a:srgbClr val="20558A"/>
                </a:solidFill>
                <a:effectLst/>
                <a:latin typeface="Roboto" panose="02000000000000000000" pitchFamily="2" charset="0"/>
              </a:rPr>
              <a:t>1R01AG080486-01 </a:t>
            </a:r>
            <a:endParaRPr lang="en-US" sz="1200" dirty="0"/>
          </a:p>
        </p:txBody>
      </p:sp>
      <p:sp>
        <p:nvSpPr>
          <p:cNvPr id="3" name="TextBox 2">
            <a:extLst>
              <a:ext uri="{FF2B5EF4-FFF2-40B4-BE49-F238E27FC236}">
                <a16:creationId xmlns:a16="http://schemas.microsoft.com/office/drawing/2014/main" id="{52FA8D9A-8264-6771-AB81-5BCBF544D882}"/>
              </a:ext>
            </a:extLst>
          </p:cNvPr>
          <p:cNvSpPr txBox="1"/>
          <p:nvPr/>
        </p:nvSpPr>
        <p:spPr>
          <a:xfrm>
            <a:off x="10483639" y="1829702"/>
            <a:ext cx="1579278" cy="369332"/>
          </a:xfrm>
          <a:prstGeom prst="rect">
            <a:avLst/>
          </a:prstGeom>
          <a:noFill/>
        </p:spPr>
        <p:txBody>
          <a:bodyPr wrap="none" rtlCol="0">
            <a:spAutoFit/>
          </a:bodyPr>
          <a:lstStyle/>
          <a:p>
            <a:r>
              <a:rPr lang="en-US" i="1" dirty="0"/>
              <a:t>Coming soon…</a:t>
            </a:r>
          </a:p>
        </p:txBody>
      </p:sp>
    </p:spTree>
    <p:extLst>
      <p:ext uri="{BB962C8B-B14F-4D97-AF65-F5344CB8AC3E}">
        <p14:creationId xmlns:p14="http://schemas.microsoft.com/office/powerpoint/2010/main" val="3204811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EA98FE-9C4F-F0C2-59C7-1315721FE183}"/>
              </a:ext>
            </a:extLst>
          </p:cNvPr>
          <p:cNvSpPr/>
          <p:nvPr/>
        </p:nvSpPr>
        <p:spPr>
          <a:xfrm>
            <a:off x="233690" y="1963100"/>
            <a:ext cx="7057913" cy="4018957"/>
          </a:xfrm>
          <a:prstGeom prst="rect">
            <a:avLst/>
          </a:prstGeom>
          <a:solidFill>
            <a:schemeClr val="bg2">
              <a:lumMod val="75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948EE86-B734-EE8D-0EE9-8088E36C4ADF}"/>
              </a:ext>
            </a:extLst>
          </p:cNvPr>
          <p:cNvSpPr/>
          <p:nvPr/>
        </p:nvSpPr>
        <p:spPr>
          <a:xfrm>
            <a:off x="483747" y="2147359"/>
            <a:ext cx="11588056" cy="3586809"/>
          </a:xfrm>
          <a:prstGeom prst="rect">
            <a:avLst/>
          </a:prstGeom>
          <a:solidFill>
            <a:schemeClr val="accent3">
              <a:lumMod val="40000"/>
              <a:lumOff val="6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F58B8CC-9623-E698-C3E1-14D1B34AFD19}"/>
              </a:ext>
            </a:extLst>
          </p:cNvPr>
          <p:cNvSpPr/>
          <p:nvPr/>
        </p:nvSpPr>
        <p:spPr>
          <a:xfrm>
            <a:off x="8403953" y="2531748"/>
            <a:ext cx="3582979" cy="3444293"/>
          </a:xfrm>
          <a:prstGeom prst="rect">
            <a:avLst/>
          </a:prstGeom>
          <a:solidFill>
            <a:schemeClr val="bg2">
              <a:lumMod val="75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C21B69-CF50-4ED6-898C-4A60AB55760E}"/>
              </a:ext>
            </a:extLst>
          </p:cNvPr>
          <p:cNvSpPr>
            <a:spLocks noGrp="1"/>
          </p:cNvSpPr>
          <p:nvPr>
            <p:ph type="title"/>
          </p:nvPr>
        </p:nvSpPr>
        <p:spPr>
          <a:xfrm>
            <a:off x="841932" y="126314"/>
            <a:ext cx="10515600" cy="1325563"/>
          </a:xfrm>
        </p:spPr>
        <p:txBody>
          <a:bodyPr/>
          <a:lstStyle/>
          <a:p>
            <a:pPr algn="ctr"/>
            <a:r>
              <a:rPr lang="en-US"/>
              <a:t>Innovations for secondary data success</a:t>
            </a:r>
          </a:p>
        </p:txBody>
      </p:sp>
      <p:sp>
        <p:nvSpPr>
          <p:cNvPr id="8" name="Flowchart: Multidocument 7">
            <a:extLst>
              <a:ext uri="{FF2B5EF4-FFF2-40B4-BE49-F238E27FC236}">
                <a16:creationId xmlns:a16="http://schemas.microsoft.com/office/drawing/2014/main" id="{15990D18-9F1C-3AC8-8D3A-7E8ECDE7C4E1}"/>
              </a:ext>
            </a:extLst>
          </p:cNvPr>
          <p:cNvSpPr/>
          <p:nvPr/>
        </p:nvSpPr>
        <p:spPr>
          <a:xfrm>
            <a:off x="602235" y="2867080"/>
            <a:ext cx="2977324" cy="2626637"/>
          </a:xfrm>
          <a:prstGeom prst="flowChartMultidocumen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a:t>Standardized</a:t>
            </a:r>
          </a:p>
          <a:p>
            <a:pPr marL="342900" indent="-342900">
              <a:buAutoNum type="arabicPeriod"/>
            </a:pPr>
            <a:r>
              <a:rPr lang="en-US"/>
              <a:t>Curated (context)</a:t>
            </a:r>
          </a:p>
          <a:p>
            <a:pPr marL="342900" indent="-342900">
              <a:buAutoNum type="arabicPeriod"/>
            </a:pPr>
            <a:r>
              <a:rPr lang="en-US"/>
              <a:t>High quality</a:t>
            </a:r>
          </a:p>
          <a:p>
            <a:pPr marL="342900" indent="-342900">
              <a:buAutoNum type="arabicPeriod"/>
            </a:pPr>
            <a:r>
              <a:rPr lang="en-US"/>
              <a:t>Harmonized</a:t>
            </a:r>
          </a:p>
          <a:p>
            <a:pPr algn="ctr"/>
            <a:endParaRPr lang="en-US"/>
          </a:p>
        </p:txBody>
      </p:sp>
      <p:sp>
        <p:nvSpPr>
          <p:cNvPr id="12" name="Flowchart: Display 11">
            <a:extLst>
              <a:ext uri="{FF2B5EF4-FFF2-40B4-BE49-F238E27FC236}">
                <a16:creationId xmlns:a16="http://schemas.microsoft.com/office/drawing/2014/main" id="{438FF88F-1193-07DC-16CB-49D5D8621ACB}"/>
              </a:ext>
            </a:extLst>
          </p:cNvPr>
          <p:cNvSpPr/>
          <p:nvPr/>
        </p:nvSpPr>
        <p:spPr>
          <a:xfrm>
            <a:off x="8422207" y="2872977"/>
            <a:ext cx="3582979" cy="2204301"/>
          </a:xfrm>
          <a:prstGeom prst="flowChartDisplay">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a:t>Scalable statistical methods / pipelines</a:t>
            </a:r>
            <a:br>
              <a:rPr lang="en-US"/>
            </a:br>
            <a:endParaRPr lang="en-US"/>
          </a:p>
          <a:p>
            <a:pPr marL="342900" indent="-342900" algn="ctr">
              <a:buAutoNum type="arabicPeriod"/>
            </a:pPr>
            <a:r>
              <a:rPr lang="en-US"/>
              <a:t>Advanced analytics platforms</a:t>
            </a:r>
          </a:p>
        </p:txBody>
      </p:sp>
      <p:sp>
        <p:nvSpPr>
          <p:cNvPr id="13" name="Flowchart: Predefined Process 12">
            <a:extLst>
              <a:ext uri="{FF2B5EF4-FFF2-40B4-BE49-F238E27FC236}">
                <a16:creationId xmlns:a16="http://schemas.microsoft.com/office/drawing/2014/main" id="{3A3A4DA8-AC95-25D1-E512-4A62CC1CFA4C}"/>
              </a:ext>
            </a:extLst>
          </p:cNvPr>
          <p:cNvSpPr/>
          <p:nvPr/>
        </p:nvSpPr>
        <p:spPr>
          <a:xfrm>
            <a:off x="4426302" y="2867080"/>
            <a:ext cx="3003454" cy="2275093"/>
          </a:xfrm>
          <a:prstGeom prst="flowChartPredefined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a:t>Semantic interop.</a:t>
            </a:r>
          </a:p>
          <a:p>
            <a:pPr marL="342900" indent="-342900">
              <a:buAutoNum type="arabicPeriod"/>
            </a:pPr>
            <a:r>
              <a:rPr lang="en-US"/>
              <a:t>De-duplication</a:t>
            </a:r>
          </a:p>
          <a:p>
            <a:pPr marL="342900" indent="-342900">
              <a:buAutoNum type="arabicPeriod"/>
            </a:pPr>
            <a:r>
              <a:rPr lang="en-US"/>
              <a:t>De-identification</a:t>
            </a:r>
          </a:p>
        </p:txBody>
      </p:sp>
      <p:pic>
        <p:nvPicPr>
          <p:cNvPr id="15" name="Graphic 14" descr="Badge Follow outline">
            <a:extLst>
              <a:ext uri="{FF2B5EF4-FFF2-40B4-BE49-F238E27FC236}">
                <a16:creationId xmlns:a16="http://schemas.microsoft.com/office/drawing/2014/main" id="{30A66FE7-C979-64A0-EA50-964EB7DAF7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60818" y="3547426"/>
            <a:ext cx="914400" cy="914400"/>
          </a:xfrm>
          <a:prstGeom prst="rect">
            <a:avLst/>
          </a:prstGeom>
        </p:spPr>
      </p:pic>
      <p:pic>
        <p:nvPicPr>
          <p:cNvPr id="16" name="Graphic 15" descr="Badge Follow outline">
            <a:extLst>
              <a:ext uri="{FF2B5EF4-FFF2-40B4-BE49-F238E27FC236}">
                <a16:creationId xmlns:a16="http://schemas.microsoft.com/office/drawing/2014/main" id="{6C4AEAEA-5DC2-D2B6-CCEA-458DF9BBAD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41190" y="3547426"/>
            <a:ext cx="914400" cy="914400"/>
          </a:xfrm>
          <a:prstGeom prst="rect">
            <a:avLst/>
          </a:prstGeom>
        </p:spPr>
      </p:pic>
      <p:sp>
        <p:nvSpPr>
          <p:cNvPr id="17" name="Title 1">
            <a:extLst>
              <a:ext uri="{FF2B5EF4-FFF2-40B4-BE49-F238E27FC236}">
                <a16:creationId xmlns:a16="http://schemas.microsoft.com/office/drawing/2014/main" id="{5BD73CD9-1002-4952-4544-1A82A657318B}"/>
              </a:ext>
            </a:extLst>
          </p:cNvPr>
          <p:cNvSpPr txBox="1">
            <a:spLocks/>
          </p:cNvSpPr>
          <p:nvPr/>
        </p:nvSpPr>
        <p:spPr>
          <a:xfrm>
            <a:off x="1190066" y="2562333"/>
            <a:ext cx="798494" cy="207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t>Data</a:t>
            </a:r>
          </a:p>
        </p:txBody>
      </p:sp>
      <p:sp>
        <p:nvSpPr>
          <p:cNvPr id="18" name="Title 1">
            <a:extLst>
              <a:ext uri="{FF2B5EF4-FFF2-40B4-BE49-F238E27FC236}">
                <a16:creationId xmlns:a16="http://schemas.microsoft.com/office/drawing/2014/main" id="{84E6C06F-41ED-2B7F-DEA8-8A6EBEAD2E82}"/>
              </a:ext>
            </a:extLst>
          </p:cNvPr>
          <p:cNvSpPr txBox="1">
            <a:spLocks/>
          </p:cNvSpPr>
          <p:nvPr/>
        </p:nvSpPr>
        <p:spPr>
          <a:xfrm>
            <a:off x="4600775" y="2627226"/>
            <a:ext cx="2773368" cy="481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t>Aggregation / Processing</a:t>
            </a:r>
          </a:p>
        </p:txBody>
      </p:sp>
      <p:sp>
        <p:nvSpPr>
          <p:cNvPr id="19" name="Title 1">
            <a:extLst>
              <a:ext uri="{FF2B5EF4-FFF2-40B4-BE49-F238E27FC236}">
                <a16:creationId xmlns:a16="http://schemas.microsoft.com/office/drawing/2014/main" id="{7C5A6FF6-F578-4208-0577-8933ED34A7A4}"/>
              </a:ext>
            </a:extLst>
          </p:cNvPr>
          <p:cNvSpPr txBox="1">
            <a:spLocks/>
          </p:cNvSpPr>
          <p:nvPr/>
        </p:nvSpPr>
        <p:spPr>
          <a:xfrm>
            <a:off x="9107514" y="2627226"/>
            <a:ext cx="2494058" cy="1252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t>Tools / Presentation</a:t>
            </a:r>
          </a:p>
        </p:txBody>
      </p:sp>
      <p:pic>
        <p:nvPicPr>
          <p:cNvPr id="4" name="Graphic 3" descr="Database with solid fill">
            <a:extLst>
              <a:ext uri="{FF2B5EF4-FFF2-40B4-BE49-F238E27FC236}">
                <a16:creationId xmlns:a16="http://schemas.microsoft.com/office/drawing/2014/main" id="{8B758028-4072-4B2B-3593-B417B5B477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6321" y="2474519"/>
            <a:ext cx="383457" cy="383457"/>
          </a:xfrm>
          <a:prstGeom prst="rect">
            <a:avLst/>
          </a:prstGeom>
        </p:spPr>
      </p:pic>
      <p:pic>
        <p:nvPicPr>
          <p:cNvPr id="6" name="Graphic 5" descr="Abacus with solid fill">
            <a:extLst>
              <a:ext uri="{FF2B5EF4-FFF2-40B4-BE49-F238E27FC236}">
                <a16:creationId xmlns:a16="http://schemas.microsoft.com/office/drawing/2014/main" id="{9EDA4F98-51EB-4991-3FF7-223C0AFFA7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84316" y="2483623"/>
            <a:ext cx="383457" cy="383457"/>
          </a:xfrm>
          <a:prstGeom prst="rect">
            <a:avLst/>
          </a:prstGeom>
        </p:spPr>
      </p:pic>
      <p:pic>
        <p:nvPicPr>
          <p:cNvPr id="9" name="Graphic 8" descr="Wrench with solid fill">
            <a:extLst>
              <a:ext uri="{FF2B5EF4-FFF2-40B4-BE49-F238E27FC236}">
                <a16:creationId xmlns:a16="http://schemas.microsoft.com/office/drawing/2014/main" id="{6ADD3494-C310-A222-EC25-951D838FAC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867389" y="2534504"/>
            <a:ext cx="281694" cy="281694"/>
          </a:xfrm>
          <a:prstGeom prst="rect">
            <a:avLst/>
          </a:prstGeom>
        </p:spPr>
      </p:pic>
      <p:sp>
        <p:nvSpPr>
          <p:cNvPr id="21" name="Title 1">
            <a:extLst>
              <a:ext uri="{FF2B5EF4-FFF2-40B4-BE49-F238E27FC236}">
                <a16:creationId xmlns:a16="http://schemas.microsoft.com/office/drawing/2014/main" id="{FFF9CA24-C08A-C3C4-C45C-5735DF313AC1}"/>
              </a:ext>
            </a:extLst>
          </p:cNvPr>
          <p:cNvSpPr txBox="1">
            <a:spLocks/>
          </p:cNvSpPr>
          <p:nvPr/>
        </p:nvSpPr>
        <p:spPr>
          <a:xfrm>
            <a:off x="741531" y="1786651"/>
            <a:ext cx="3287728" cy="125239"/>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t>Standards &amp; Interoperability</a:t>
            </a:r>
          </a:p>
        </p:txBody>
      </p:sp>
      <p:sp>
        <p:nvSpPr>
          <p:cNvPr id="22" name="Title 1">
            <a:extLst>
              <a:ext uri="{FF2B5EF4-FFF2-40B4-BE49-F238E27FC236}">
                <a16:creationId xmlns:a16="http://schemas.microsoft.com/office/drawing/2014/main" id="{14C7404A-C512-404D-B978-75D26F7290F7}"/>
              </a:ext>
            </a:extLst>
          </p:cNvPr>
          <p:cNvSpPr txBox="1">
            <a:spLocks/>
          </p:cNvSpPr>
          <p:nvPr/>
        </p:nvSpPr>
        <p:spPr>
          <a:xfrm>
            <a:off x="10507195" y="1969740"/>
            <a:ext cx="1094377" cy="132425"/>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t>AI / ML</a:t>
            </a:r>
          </a:p>
        </p:txBody>
      </p:sp>
      <p:pic>
        <p:nvPicPr>
          <p:cNvPr id="10" name="Graphic 9" descr="Robot with solid fill">
            <a:extLst>
              <a:ext uri="{FF2B5EF4-FFF2-40B4-BE49-F238E27FC236}">
                <a16:creationId xmlns:a16="http://schemas.microsoft.com/office/drawing/2014/main" id="{927122C5-AD01-064B-EE3B-EE0F263846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87347" y="1483543"/>
            <a:ext cx="914400" cy="914400"/>
          </a:xfrm>
          <a:prstGeom prst="rect">
            <a:avLst/>
          </a:prstGeom>
        </p:spPr>
      </p:pic>
      <p:pic>
        <p:nvPicPr>
          <p:cNvPr id="14" name="Graphic 13" descr="Network with solid fill">
            <a:extLst>
              <a:ext uri="{FF2B5EF4-FFF2-40B4-BE49-F238E27FC236}">
                <a16:creationId xmlns:a16="http://schemas.microsoft.com/office/drawing/2014/main" id="{EE454A2B-582A-951A-159F-C1A06A1BD9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801" y="1289373"/>
            <a:ext cx="914400" cy="914400"/>
          </a:xfrm>
          <a:prstGeom prst="rect">
            <a:avLst/>
          </a:prstGeom>
        </p:spPr>
      </p:pic>
      <p:sp>
        <p:nvSpPr>
          <p:cNvPr id="28" name="Title 1">
            <a:extLst>
              <a:ext uri="{FF2B5EF4-FFF2-40B4-BE49-F238E27FC236}">
                <a16:creationId xmlns:a16="http://schemas.microsoft.com/office/drawing/2014/main" id="{85DD495D-FF72-935F-F806-4F48E4356343}"/>
              </a:ext>
            </a:extLst>
          </p:cNvPr>
          <p:cNvSpPr txBox="1">
            <a:spLocks/>
          </p:cNvSpPr>
          <p:nvPr/>
        </p:nvSpPr>
        <p:spPr>
          <a:xfrm>
            <a:off x="10386556" y="6118557"/>
            <a:ext cx="1243134" cy="122960"/>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t>Platforms</a:t>
            </a:r>
          </a:p>
        </p:txBody>
      </p:sp>
      <p:pic>
        <p:nvPicPr>
          <p:cNvPr id="30" name="Graphic 29" descr="Internet Of Things with solid fill">
            <a:extLst>
              <a:ext uri="{FF2B5EF4-FFF2-40B4-BE49-F238E27FC236}">
                <a16:creationId xmlns:a16="http://schemas.microsoft.com/office/drawing/2014/main" id="{C5907718-7B16-C262-1E4A-09B6023AB7D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472156" y="5734168"/>
            <a:ext cx="914400" cy="914400"/>
          </a:xfrm>
          <a:prstGeom prst="rect">
            <a:avLst/>
          </a:prstGeom>
        </p:spPr>
      </p:pic>
    </p:spTree>
    <p:extLst>
      <p:ext uri="{BB962C8B-B14F-4D97-AF65-F5344CB8AC3E}">
        <p14:creationId xmlns:p14="http://schemas.microsoft.com/office/powerpoint/2010/main" val="3816247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F1FE38-E81E-1EF3-C963-78C86596BDB5}"/>
              </a:ext>
            </a:extLst>
          </p:cNvPr>
          <p:cNvSpPr>
            <a:spLocks noGrp="1"/>
          </p:cNvSpPr>
          <p:nvPr>
            <p:ph type="title"/>
          </p:nvPr>
        </p:nvSpPr>
        <p:spPr>
          <a:xfrm>
            <a:off x="761803" y="350196"/>
            <a:ext cx="4646904" cy="1624520"/>
          </a:xfrm>
        </p:spPr>
        <p:txBody>
          <a:bodyPr anchor="ctr">
            <a:normAutofit/>
          </a:bodyPr>
          <a:lstStyle/>
          <a:p>
            <a:r>
              <a:rPr lang="en-US" sz="3700" dirty="0"/>
              <a:t>What should a good platform do today?</a:t>
            </a:r>
          </a:p>
        </p:txBody>
      </p:sp>
      <p:sp>
        <p:nvSpPr>
          <p:cNvPr id="3" name="Content Placeholder 2">
            <a:extLst>
              <a:ext uri="{FF2B5EF4-FFF2-40B4-BE49-F238E27FC236}">
                <a16:creationId xmlns:a16="http://schemas.microsoft.com/office/drawing/2014/main" id="{1CDAA5BF-C85C-A1D8-3952-0DEDE28B2774}"/>
              </a:ext>
            </a:extLst>
          </p:cNvPr>
          <p:cNvSpPr>
            <a:spLocks noGrp="1"/>
          </p:cNvSpPr>
          <p:nvPr>
            <p:ph idx="1"/>
          </p:nvPr>
        </p:nvSpPr>
        <p:spPr>
          <a:xfrm>
            <a:off x="621792" y="2711925"/>
            <a:ext cx="4905787" cy="3720154"/>
          </a:xfrm>
        </p:spPr>
        <p:txBody>
          <a:bodyPr anchor="ctr">
            <a:normAutofit lnSpcReduction="10000"/>
          </a:bodyPr>
          <a:lstStyle/>
          <a:p>
            <a:pPr marL="0" indent="0">
              <a:buNone/>
            </a:pPr>
            <a:r>
              <a:rPr lang="en-US" sz="1600" dirty="0"/>
              <a:t>+ Building a </a:t>
            </a:r>
            <a:r>
              <a:rPr lang="en-US" sz="1600" b="1" dirty="0"/>
              <a:t>scalable</a:t>
            </a:r>
            <a:r>
              <a:rPr lang="en-US" sz="1600" dirty="0"/>
              <a:t> pipeline that can </a:t>
            </a:r>
            <a:r>
              <a:rPr lang="en-US" sz="1600" b="1" dirty="0"/>
              <a:t>harmonize</a:t>
            </a:r>
            <a:r>
              <a:rPr lang="en-US" sz="1600" dirty="0"/>
              <a:t> data with the </a:t>
            </a:r>
            <a:r>
              <a:rPr lang="en-US" sz="1600" b="1" dirty="0"/>
              <a:t>least</a:t>
            </a:r>
            <a:r>
              <a:rPr lang="en-US" sz="1600" dirty="0"/>
              <a:t> amount of </a:t>
            </a:r>
            <a:r>
              <a:rPr lang="en-US" sz="1600" b="1" dirty="0"/>
              <a:t>effort</a:t>
            </a:r>
            <a:r>
              <a:rPr lang="en-US" sz="1600" dirty="0"/>
              <a:t> required from the customer.</a:t>
            </a:r>
          </a:p>
          <a:p>
            <a:pPr marL="0" indent="0">
              <a:buNone/>
            </a:pPr>
            <a:r>
              <a:rPr lang="en-US" sz="1600" dirty="0"/>
              <a:t>+ Clear </a:t>
            </a:r>
            <a:r>
              <a:rPr lang="en-US" sz="1600" b="1" dirty="0"/>
              <a:t>versioning</a:t>
            </a:r>
            <a:r>
              <a:rPr lang="en-US" sz="1600" dirty="0"/>
              <a:t>.</a:t>
            </a:r>
          </a:p>
          <a:p>
            <a:pPr marL="0" indent="0">
              <a:buNone/>
            </a:pPr>
            <a:r>
              <a:rPr lang="en-US" sz="1600" dirty="0"/>
              <a:t>+ </a:t>
            </a:r>
            <a:r>
              <a:rPr lang="en-US" sz="1600" b="1" dirty="0"/>
              <a:t>Democratizing</a:t>
            </a:r>
            <a:r>
              <a:rPr lang="en-US" sz="1600" dirty="0"/>
              <a:t> advanced </a:t>
            </a:r>
            <a:r>
              <a:rPr lang="en-US" sz="1600" b="1" dirty="0"/>
              <a:t>analytics</a:t>
            </a:r>
            <a:r>
              <a:rPr lang="en-US" sz="1600" dirty="0"/>
              <a:t> to end users (built in propensity analyses, for example).</a:t>
            </a:r>
          </a:p>
          <a:p>
            <a:pPr marL="0" indent="0">
              <a:buNone/>
            </a:pPr>
            <a:r>
              <a:rPr lang="en-US" sz="1600" dirty="0"/>
              <a:t>+ </a:t>
            </a:r>
            <a:r>
              <a:rPr lang="en-US" sz="1600" b="1" dirty="0"/>
              <a:t>Generative AI</a:t>
            </a:r>
            <a:r>
              <a:rPr lang="en-US" sz="1600" dirty="0"/>
              <a:t> for appropriate analytics and presentations.</a:t>
            </a:r>
          </a:p>
          <a:p>
            <a:pPr marL="0" indent="0">
              <a:buNone/>
            </a:pPr>
            <a:r>
              <a:rPr lang="en-US" sz="1600" dirty="0"/>
              <a:t>+ Dynamic variables (for org and patient privacy).</a:t>
            </a:r>
          </a:p>
          <a:p>
            <a:pPr marL="0" indent="0">
              <a:buNone/>
            </a:pPr>
            <a:r>
              <a:rPr lang="en-US" sz="1600" dirty="0"/>
              <a:t>+ Willingness to </a:t>
            </a:r>
            <a:r>
              <a:rPr lang="en-US" sz="1600" b="1" dirty="0"/>
              <a:t>share</a:t>
            </a:r>
            <a:r>
              <a:rPr lang="en-US" sz="1600" dirty="0"/>
              <a:t> </a:t>
            </a:r>
            <a:r>
              <a:rPr lang="en-US" sz="1600" b="1" dirty="0"/>
              <a:t>data</a:t>
            </a:r>
            <a:r>
              <a:rPr lang="en-US" sz="1600" dirty="0"/>
              <a:t> with the appropriate permissions (e.g. public health).</a:t>
            </a:r>
          </a:p>
          <a:p>
            <a:pPr marL="0" indent="0">
              <a:buNone/>
            </a:pPr>
            <a:r>
              <a:rPr lang="en-US" sz="1600" dirty="0"/>
              <a:t>+ </a:t>
            </a:r>
            <a:r>
              <a:rPr lang="en-US" sz="1600" b="1" dirty="0"/>
              <a:t>Transparent</a:t>
            </a:r>
            <a:r>
              <a:rPr lang="en-US" sz="1600" dirty="0"/>
              <a:t> </a:t>
            </a:r>
            <a:r>
              <a:rPr lang="en-US" sz="1600" b="1" dirty="0"/>
              <a:t>financial</a:t>
            </a:r>
            <a:r>
              <a:rPr lang="en-US" sz="1600" dirty="0"/>
              <a:t> model.</a:t>
            </a:r>
          </a:p>
          <a:p>
            <a:pPr marL="0" indent="0">
              <a:buNone/>
            </a:pPr>
            <a:r>
              <a:rPr lang="en-US" sz="1600" dirty="0"/>
              <a:t>+ </a:t>
            </a:r>
            <a:r>
              <a:rPr lang="en-US" sz="1600" b="1" dirty="0"/>
              <a:t>Transparent</a:t>
            </a:r>
            <a:r>
              <a:rPr lang="en-US" sz="1600" dirty="0"/>
              <a:t> </a:t>
            </a:r>
            <a:r>
              <a:rPr lang="en-US" sz="1600" b="1" dirty="0"/>
              <a:t>algorithms</a:t>
            </a:r>
            <a:r>
              <a:rPr lang="en-US" sz="1600" dirty="0"/>
              <a:t>, quality checks and controls</a:t>
            </a:r>
          </a:p>
        </p:txBody>
      </p:sp>
      <p:pic>
        <p:nvPicPr>
          <p:cNvPr id="5" name="Picture 4" descr="A 3D pattern of ring shapes connected by lines">
            <a:extLst>
              <a:ext uri="{FF2B5EF4-FFF2-40B4-BE49-F238E27FC236}">
                <a16:creationId xmlns:a16="http://schemas.microsoft.com/office/drawing/2014/main" id="{DAE2C9ED-2517-0E55-0BC9-BEE181D360A6}"/>
              </a:ext>
            </a:extLst>
          </p:cNvPr>
          <p:cNvPicPr>
            <a:picLocks noChangeAspect="1"/>
          </p:cNvPicPr>
          <p:nvPr/>
        </p:nvPicPr>
        <p:blipFill rotWithShape="1">
          <a:blip r:embed="rId2"/>
          <a:srcRect l="8611" r="41333"/>
          <a:stretch/>
        </p:blipFill>
        <p:spPr>
          <a:xfrm>
            <a:off x="6096000" y="1"/>
            <a:ext cx="6102825" cy="6858000"/>
          </a:xfrm>
          <a:prstGeom prst="rect">
            <a:avLst/>
          </a:prstGeom>
        </p:spPr>
      </p:pic>
    </p:spTree>
    <p:extLst>
      <p:ext uri="{BB962C8B-B14F-4D97-AF65-F5344CB8AC3E}">
        <p14:creationId xmlns:p14="http://schemas.microsoft.com/office/powerpoint/2010/main" val="2451721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6E704-D58C-2CBD-A399-F9AE324EF53C}"/>
              </a:ext>
            </a:extLst>
          </p:cNvPr>
          <p:cNvSpPr>
            <a:spLocks noGrp="1"/>
          </p:cNvSpPr>
          <p:nvPr>
            <p:ph type="title"/>
          </p:nvPr>
        </p:nvSpPr>
        <p:spPr>
          <a:xfrm>
            <a:off x="1156851" y="637762"/>
            <a:ext cx="9888496" cy="900131"/>
          </a:xfrm>
        </p:spPr>
        <p:txBody>
          <a:bodyPr anchor="t">
            <a:normAutofit/>
          </a:bodyPr>
          <a:lstStyle/>
          <a:p>
            <a:r>
              <a:rPr lang="en-US" sz="3700">
                <a:solidFill>
                  <a:schemeClr val="bg1"/>
                </a:solidFill>
              </a:rPr>
              <a:t>Burning considerations, far from an ideal solution</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7688186-CB78-91D3-B824-4913D56EB106}"/>
              </a:ext>
            </a:extLst>
          </p:cNvPr>
          <p:cNvSpPr>
            <a:spLocks noGrp="1"/>
          </p:cNvSpPr>
          <p:nvPr>
            <p:ph idx="1"/>
          </p:nvPr>
        </p:nvSpPr>
        <p:spPr>
          <a:xfrm>
            <a:off x="1155548" y="2217343"/>
            <a:ext cx="9880893" cy="3959619"/>
          </a:xfrm>
        </p:spPr>
        <p:txBody>
          <a:bodyPr>
            <a:normAutofit/>
          </a:bodyPr>
          <a:lstStyle/>
          <a:p>
            <a:r>
              <a:rPr lang="en-US" sz="1900"/>
              <a:t>Privacy &amp; permissions</a:t>
            </a:r>
          </a:p>
          <a:p>
            <a:pPr lvl="1"/>
            <a:r>
              <a:rPr lang="en-US" sz="1900"/>
              <a:t>Who owns the data, who benefits and what is the incentive?</a:t>
            </a:r>
          </a:p>
          <a:p>
            <a:pPr marL="457200" lvl="1" indent="0">
              <a:buNone/>
            </a:pPr>
            <a:r>
              <a:rPr lang="en-US" sz="1900"/>
              <a:t>	[Sola-Morales et al. </a:t>
            </a:r>
            <a:r>
              <a:rPr lang="en-US" sz="1900" i="1"/>
              <a:t>Value in Health.</a:t>
            </a:r>
            <a:r>
              <a:rPr lang="en-US" sz="1900"/>
              <a:t> 2023]</a:t>
            </a:r>
          </a:p>
          <a:p>
            <a:pPr lvl="1"/>
            <a:r>
              <a:rPr lang="en-US" sz="1900"/>
              <a:t>What is the threshold for de-identification with rich data?</a:t>
            </a:r>
          </a:p>
          <a:p>
            <a:pPr marL="457200" lvl="1" indent="0">
              <a:buNone/>
            </a:pPr>
            <a:r>
              <a:rPr lang="en-US" sz="1900"/>
              <a:t>	[</a:t>
            </a:r>
            <a:r>
              <a:rPr lang="en-US" sz="1900" err="1"/>
              <a:t>Chikwetu</a:t>
            </a:r>
            <a:r>
              <a:rPr lang="en-US" sz="1900"/>
              <a:t>. </a:t>
            </a:r>
            <a:r>
              <a:rPr lang="en-US" sz="1900" i="1"/>
              <a:t>Lancet Digital Health.</a:t>
            </a:r>
            <a:r>
              <a:rPr lang="en-US" sz="1900"/>
              <a:t> 2023]</a:t>
            </a:r>
          </a:p>
          <a:p>
            <a:pPr marL="457200" lvl="1" indent="0">
              <a:buNone/>
            </a:pPr>
            <a:r>
              <a:rPr lang="en-US" sz="1900"/>
              <a:t>	</a:t>
            </a:r>
          </a:p>
          <a:p>
            <a:r>
              <a:rPr lang="en-US" sz="1900"/>
              <a:t>Bias, fairness and equity</a:t>
            </a:r>
          </a:p>
          <a:p>
            <a:pPr marL="0" indent="0">
              <a:buNone/>
            </a:pPr>
            <a:r>
              <a:rPr lang="en-US" sz="1900">
                <a:latin typeface="+mj-lt"/>
              </a:rPr>
              <a:t>“</a:t>
            </a:r>
            <a:r>
              <a:rPr lang="en-US" sz="1900" b="0" i="1">
                <a:effectLst/>
                <a:latin typeface="+mj-lt"/>
              </a:rPr>
              <a:t>we must actively resist the view that data and algorithms merely inform, support, or issue decisions that impact distributions of particular goods. In particular, we must confront directly the role data and algorithms play in actively mediating and normalizing the discourses and social conditions against which decisions about distributions can be made in the first place</a:t>
            </a:r>
            <a:r>
              <a:rPr lang="en-US" sz="1900">
                <a:latin typeface="+mj-lt"/>
              </a:rPr>
              <a:t>”</a:t>
            </a:r>
          </a:p>
          <a:p>
            <a:pPr marL="0" indent="0">
              <a:buNone/>
            </a:pPr>
            <a:r>
              <a:rPr lang="en-US" sz="1900"/>
              <a:t>	[Hoffman. </a:t>
            </a:r>
            <a:r>
              <a:rPr lang="en-US" sz="1900" i="1"/>
              <a:t>Information, Communication and Society.</a:t>
            </a:r>
            <a:r>
              <a:rPr lang="en-US" sz="1900"/>
              <a:t> 2019]</a:t>
            </a:r>
          </a:p>
          <a:p>
            <a:pPr marL="0" indent="0">
              <a:buNone/>
            </a:pPr>
            <a:endParaRPr lang="en-US" sz="1900">
              <a:latin typeface="+mj-lt"/>
            </a:endParaRPr>
          </a:p>
          <a:p>
            <a:pPr marL="0" indent="0">
              <a:buNone/>
            </a:pPr>
            <a:endParaRPr lang="en-US" sz="1900">
              <a:latin typeface="+mj-lt"/>
            </a:endParaRPr>
          </a:p>
        </p:txBody>
      </p:sp>
    </p:spTree>
    <p:extLst>
      <p:ext uri="{BB962C8B-B14F-4D97-AF65-F5344CB8AC3E}">
        <p14:creationId xmlns:p14="http://schemas.microsoft.com/office/powerpoint/2010/main" val="3056436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E1D2A1-10E5-B735-3724-761C246F5833}"/>
              </a:ext>
            </a:extLst>
          </p:cNvPr>
          <p:cNvSpPr>
            <a:spLocks noGrp="1"/>
          </p:cNvSpPr>
          <p:nvPr>
            <p:ph type="title"/>
          </p:nvPr>
        </p:nvSpPr>
        <p:spPr>
          <a:xfrm>
            <a:off x="838200" y="365125"/>
            <a:ext cx="10515600" cy="1325563"/>
          </a:xfrm>
        </p:spPr>
        <p:txBody>
          <a:bodyPr>
            <a:normAutofit/>
          </a:bodyPr>
          <a:lstStyle/>
          <a:p>
            <a:r>
              <a:rPr lang="en-US" sz="5400"/>
              <a:t>TL;DR</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FC39397-9511-14F8-C815-577D2713243D}"/>
              </a:ext>
            </a:extLst>
          </p:cNvPr>
          <p:cNvSpPr>
            <a:spLocks noGrp="1"/>
          </p:cNvSpPr>
          <p:nvPr>
            <p:ph idx="1"/>
          </p:nvPr>
        </p:nvSpPr>
        <p:spPr>
          <a:xfrm>
            <a:off x="838200" y="1929384"/>
            <a:ext cx="10515600" cy="4251960"/>
          </a:xfrm>
        </p:spPr>
        <p:txBody>
          <a:bodyPr>
            <a:normAutofit/>
          </a:bodyPr>
          <a:lstStyle/>
          <a:p>
            <a:pPr marL="0" indent="0">
              <a:buNone/>
            </a:pPr>
            <a:r>
              <a:rPr lang="en-US" sz="2200" dirty="0"/>
              <a:t>As an operational research informaticist, I believe that unlocking research potential of secondary data comes down to:</a:t>
            </a:r>
            <a:br>
              <a:rPr lang="en-US" sz="2200" dirty="0"/>
            </a:br>
            <a:endParaRPr lang="en-US" sz="2200" dirty="0"/>
          </a:p>
          <a:p>
            <a:pPr marL="514350" indent="-514350">
              <a:buAutoNum type="arabicPeriod"/>
            </a:pPr>
            <a:r>
              <a:rPr lang="en-US" sz="2200" dirty="0"/>
              <a:t>Curating excellent data at the source </a:t>
            </a:r>
          </a:p>
          <a:p>
            <a:pPr marL="514350" indent="-514350">
              <a:buAutoNum type="arabicPeriod"/>
            </a:pPr>
            <a:r>
              <a:rPr lang="en-US" sz="2200" dirty="0"/>
              <a:t>Promoting interoperability for meaningful data aggregation</a:t>
            </a:r>
          </a:p>
          <a:p>
            <a:pPr marL="514350" indent="-514350">
              <a:buAutoNum type="arabicPeriod"/>
            </a:pPr>
            <a:r>
              <a:rPr lang="en-US" sz="2200" dirty="0"/>
              <a:t>Democratizing access to high value analytical tools and data platforms sitting on #2</a:t>
            </a:r>
          </a:p>
          <a:p>
            <a:pPr marL="0" indent="0">
              <a:buNone/>
            </a:pPr>
            <a:br>
              <a:rPr lang="en-US" sz="2200" dirty="0"/>
            </a:br>
            <a:r>
              <a:rPr lang="en-US" sz="2200" dirty="0"/>
              <a:t>Legislative and customer pressures, AI and novel statistical approaches are only accelerating these processes. </a:t>
            </a:r>
          </a:p>
          <a:p>
            <a:pPr marL="0" indent="0">
              <a:buNone/>
            </a:pPr>
            <a:r>
              <a:rPr lang="en-US" sz="2200" dirty="0"/>
              <a:t>Questions of privacy, data ownership and bias are becoming increasingly more important and far from answered in this space.</a:t>
            </a:r>
          </a:p>
          <a:p>
            <a:pPr marL="0" indent="0">
              <a:buNone/>
            </a:pPr>
            <a:endParaRPr lang="en-US" sz="2200" dirty="0"/>
          </a:p>
        </p:txBody>
      </p:sp>
    </p:spTree>
    <p:extLst>
      <p:ext uri="{BB962C8B-B14F-4D97-AF65-F5344CB8AC3E}">
        <p14:creationId xmlns:p14="http://schemas.microsoft.com/office/powerpoint/2010/main" val="2501333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Arc 26">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BDD9153-2430-1E36-1838-C00AC0086D88}"/>
              </a:ext>
            </a:extLst>
          </p:cNvPr>
          <p:cNvSpPr>
            <a:spLocks noGrp="1"/>
          </p:cNvSpPr>
          <p:nvPr>
            <p:ph type="title"/>
          </p:nvPr>
        </p:nvSpPr>
        <p:spPr>
          <a:xfrm>
            <a:off x="4038600" y="1939159"/>
            <a:ext cx="7644627" cy="2751086"/>
          </a:xfrm>
        </p:spPr>
        <p:txBody>
          <a:bodyPr vert="horz" lIns="91440" tIns="45720" rIns="91440" bIns="45720" rtlCol="0" anchor="b">
            <a:normAutofit/>
          </a:bodyPr>
          <a:lstStyle/>
          <a:p>
            <a:pPr algn="r"/>
            <a:r>
              <a:rPr lang="en-US" sz="6000" kern="1200">
                <a:solidFill>
                  <a:schemeClr val="tx1"/>
                </a:solidFill>
                <a:latin typeface="+mj-lt"/>
                <a:ea typeface="+mj-ea"/>
                <a:cs typeface="+mj-cs"/>
              </a:rPr>
              <a:t>End</a:t>
            </a:r>
          </a:p>
        </p:txBody>
      </p:sp>
    </p:spTree>
    <p:extLst>
      <p:ext uri="{BB962C8B-B14F-4D97-AF65-F5344CB8AC3E}">
        <p14:creationId xmlns:p14="http://schemas.microsoft.com/office/powerpoint/2010/main" val="74026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2CFB8FB-1B1E-C5D5-789D-C43989AA1A2A}"/>
              </a:ext>
            </a:extLst>
          </p:cNvPr>
          <p:cNvSpPr txBox="1">
            <a:spLocks/>
          </p:cNvSpPr>
          <p:nvPr/>
        </p:nvSpPr>
        <p:spPr>
          <a:xfrm>
            <a:off x="-456883" y="5460621"/>
            <a:ext cx="8289925" cy="90339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cap="all" spc="300" baseline="0">
                <a:solidFill>
                  <a:schemeClr val="bg2"/>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a:lnSpc>
                <a:spcPct val="150000"/>
              </a:lnSpc>
            </a:pPr>
            <a:r>
              <a:rPr lang="en-US" sz="1600" b="1" dirty="0">
                <a:solidFill>
                  <a:schemeClr val="accent6"/>
                </a:solidFill>
                <a:latin typeface="+mj-lt"/>
              </a:rPr>
              <a:t>McGinnis JM et al. National Academies Press; 2007</a:t>
            </a:r>
            <a:r>
              <a:rPr lang="en-US" sz="2000" b="1" dirty="0">
                <a:solidFill>
                  <a:schemeClr val="accent6"/>
                </a:solidFill>
                <a:latin typeface="+mj-lt"/>
              </a:rPr>
              <a:t>.</a:t>
            </a:r>
          </a:p>
        </p:txBody>
      </p:sp>
      <p:sp>
        <p:nvSpPr>
          <p:cNvPr id="6" name="Title 5">
            <a:extLst>
              <a:ext uri="{FF2B5EF4-FFF2-40B4-BE49-F238E27FC236}">
                <a16:creationId xmlns:a16="http://schemas.microsoft.com/office/drawing/2014/main" id="{D81780BC-D0A3-BE17-57DF-60AAC809C30D}"/>
              </a:ext>
            </a:extLst>
          </p:cNvPr>
          <p:cNvSpPr txBox="1">
            <a:spLocks/>
          </p:cNvSpPr>
          <p:nvPr/>
        </p:nvSpPr>
        <p:spPr>
          <a:xfrm>
            <a:off x="0" y="1331127"/>
            <a:ext cx="6096000" cy="5032889"/>
          </a:xfrm>
          <a:prstGeom prst="rect">
            <a:avLst/>
          </a:prstGeom>
          <a:noFill/>
        </p:spPr>
        <p:txBody>
          <a:bodyPr vert="horz" lIns="457200" tIns="45720" rIns="457200" bIns="36576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dirty="0"/>
              <a:t>…those in which “science, informatics, incentives, and culture are aligned for continuous improvement and innovation, with best practices seamlessly embedded in the delivery process and new knowledge captured as an integral by-product of the delivery experience.”</a:t>
            </a:r>
            <a:br>
              <a:rPr lang="en-US" sz="3600" dirty="0"/>
            </a:br>
            <a:endParaRPr lang="en-US" sz="3600" dirty="0"/>
          </a:p>
        </p:txBody>
      </p:sp>
      <p:pic>
        <p:nvPicPr>
          <p:cNvPr id="7" name="Picture 6">
            <a:extLst>
              <a:ext uri="{FF2B5EF4-FFF2-40B4-BE49-F238E27FC236}">
                <a16:creationId xmlns:a16="http://schemas.microsoft.com/office/drawing/2014/main" id="{A4EEE7F3-DFEF-28A9-D3E2-953902E88039}"/>
              </a:ext>
            </a:extLst>
          </p:cNvPr>
          <p:cNvPicPr>
            <a:picLocks noChangeAspect="1"/>
          </p:cNvPicPr>
          <p:nvPr/>
        </p:nvPicPr>
        <p:blipFill>
          <a:blip r:embed="rId3"/>
          <a:stretch>
            <a:fillRect/>
          </a:stretch>
        </p:blipFill>
        <p:spPr>
          <a:xfrm>
            <a:off x="0" y="0"/>
            <a:ext cx="12192000" cy="755904"/>
          </a:xfrm>
          <a:prstGeom prst="rect">
            <a:avLst/>
          </a:prstGeom>
        </p:spPr>
      </p:pic>
      <p:graphicFrame>
        <p:nvGraphicFramePr>
          <p:cNvPr id="2" name="Diagram 1">
            <a:extLst>
              <a:ext uri="{FF2B5EF4-FFF2-40B4-BE49-F238E27FC236}">
                <a16:creationId xmlns:a16="http://schemas.microsoft.com/office/drawing/2014/main" id="{43E53A9A-7938-12D7-4CF9-E4FE574BBFC2}"/>
              </a:ext>
            </a:extLst>
          </p:cNvPr>
          <p:cNvGraphicFramePr/>
          <p:nvPr>
            <p:extLst>
              <p:ext uri="{D42A27DB-BD31-4B8C-83A1-F6EECF244321}">
                <p14:modId xmlns:p14="http://schemas.microsoft.com/office/powerpoint/2010/main" val="1538588250"/>
              </p:ext>
            </p:extLst>
          </p:nvPr>
        </p:nvGraphicFramePr>
        <p:xfrm>
          <a:off x="5527040" y="945047"/>
          <a:ext cx="6380480" cy="47740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0010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econdary data for global health digitalisation - The Lancet Digital Health">
            <a:extLst>
              <a:ext uri="{FF2B5EF4-FFF2-40B4-BE49-F238E27FC236}">
                <a16:creationId xmlns:a16="http://schemas.microsoft.com/office/drawing/2014/main" id="{C7120A01-FA1C-0DE4-8A8B-CDC21F8B3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56" y="1185272"/>
            <a:ext cx="4820188" cy="483698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C08633A9-03F4-6CF5-1AEE-916954E5F8BD}"/>
              </a:ext>
            </a:extLst>
          </p:cNvPr>
          <p:cNvSpPr txBox="1">
            <a:spLocks/>
          </p:cNvSpPr>
          <p:nvPr/>
        </p:nvSpPr>
        <p:spPr>
          <a:xfrm>
            <a:off x="2919240" y="17845"/>
            <a:ext cx="6351036" cy="8862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a:t>Secondary data sources and volume</a:t>
            </a:r>
          </a:p>
        </p:txBody>
      </p:sp>
      <p:sp>
        <p:nvSpPr>
          <p:cNvPr id="7" name="TextBox 6">
            <a:extLst>
              <a:ext uri="{FF2B5EF4-FFF2-40B4-BE49-F238E27FC236}">
                <a16:creationId xmlns:a16="http://schemas.microsoft.com/office/drawing/2014/main" id="{52A839C5-867D-43A5-4905-A1F8109E9CEF}"/>
              </a:ext>
            </a:extLst>
          </p:cNvPr>
          <p:cNvSpPr txBox="1"/>
          <p:nvPr/>
        </p:nvSpPr>
        <p:spPr>
          <a:xfrm>
            <a:off x="1974044" y="6303386"/>
            <a:ext cx="2669320" cy="276999"/>
          </a:xfrm>
          <a:prstGeom prst="rect">
            <a:avLst/>
          </a:prstGeom>
          <a:noFill/>
        </p:spPr>
        <p:txBody>
          <a:bodyPr wrap="none" rtlCol="0">
            <a:spAutoFit/>
          </a:bodyPr>
          <a:lstStyle/>
          <a:p>
            <a:r>
              <a:rPr lang="en-US" sz="1200"/>
              <a:t>Naher et al. </a:t>
            </a:r>
            <a:r>
              <a:rPr lang="en-US" sz="1200" i="1"/>
              <a:t>Lancet Digital Health</a:t>
            </a:r>
            <a:r>
              <a:rPr lang="en-US" sz="1200"/>
              <a:t>. 2023.</a:t>
            </a:r>
          </a:p>
        </p:txBody>
      </p:sp>
      <p:sp>
        <p:nvSpPr>
          <p:cNvPr id="9" name="TextBox 8">
            <a:extLst>
              <a:ext uri="{FF2B5EF4-FFF2-40B4-BE49-F238E27FC236}">
                <a16:creationId xmlns:a16="http://schemas.microsoft.com/office/drawing/2014/main" id="{B2659001-974D-F7B0-98B6-C9BA496F31AC}"/>
              </a:ext>
            </a:extLst>
          </p:cNvPr>
          <p:cNvSpPr txBox="1"/>
          <p:nvPr/>
        </p:nvSpPr>
        <p:spPr>
          <a:xfrm>
            <a:off x="6875418" y="2106947"/>
            <a:ext cx="4615544" cy="2308324"/>
          </a:xfrm>
          <a:prstGeom prst="rect">
            <a:avLst/>
          </a:prstGeom>
          <a:noFill/>
        </p:spPr>
        <p:txBody>
          <a:bodyPr wrap="square">
            <a:spAutoFit/>
          </a:bodyPr>
          <a:lstStyle/>
          <a:p>
            <a:r>
              <a:rPr lang="en-US" b="0" i="1">
                <a:solidFill>
                  <a:srgbClr val="424242"/>
                </a:solidFill>
                <a:effectLst/>
                <a:latin typeface="Roboto Light" panose="02000000000000000000" pitchFamily="2" charset="0"/>
              </a:rPr>
              <a:t>“Today, approximately 30% of the world’s data volume is being generated by the healthcare industry. </a:t>
            </a:r>
            <a:r>
              <a:rPr lang="en-US" b="1" i="1">
                <a:solidFill>
                  <a:srgbClr val="424242"/>
                </a:solidFill>
                <a:effectLst/>
                <a:latin typeface="Roboto Light" panose="02000000000000000000" pitchFamily="2" charset="0"/>
              </a:rPr>
              <a:t>By 2025, the compound annual growth rate of data for healthcare will reach 36%. </a:t>
            </a:r>
            <a:r>
              <a:rPr lang="en-US" b="0" i="1">
                <a:solidFill>
                  <a:srgbClr val="424242"/>
                </a:solidFill>
                <a:effectLst/>
                <a:latin typeface="Roboto Light" panose="02000000000000000000" pitchFamily="2" charset="0"/>
              </a:rPr>
              <a:t>That’s 6% faster than manufacturing, 10% faster than financial services, and 11% faster than media &amp; entertainment.”</a:t>
            </a:r>
            <a:endParaRPr lang="en-US" i="1"/>
          </a:p>
        </p:txBody>
      </p:sp>
      <p:sp>
        <p:nvSpPr>
          <p:cNvPr id="10" name="TextBox 9">
            <a:extLst>
              <a:ext uri="{FF2B5EF4-FFF2-40B4-BE49-F238E27FC236}">
                <a16:creationId xmlns:a16="http://schemas.microsoft.com/office/drawing/2014/main" id="{A5705A09-6AD4-F3C9-1794-2CF0F2A60B84}"/>
              </a:ext>
            </a:extLst>
          </p:cNvPr>
          <p:cNvSpPr txBox="1"/>
          <p:nvPr/>
        </p:nvSpPr>
        <p:spPr>
          <a:xfrm>
            <a:off x="7781731" y="4674934"/>
            <a:ext cx="3250704" cy="677108"/>
          </a:xfrm>
          <a:prstGeom prst="rect">
            <a:avLst/>
          </a:prstGeom>
          <a:noFill/>
        </p:spPr>
        <p:txBody>
          <a:bodyPr wrap="square">
            <a:spAutoFit/>
          </a:bodyPr>
          <a:lstStyle/>
          <a:p>
            <a:r>
              <a:rPr lang="en-US" sz="1000">
                <a:hlinkClick r:id="rId4"/>
              </a:rPr>
              <a:t>https://www.rbccm.com/en/gib/healthcare/episode/the_healthcare_data_explosion</a:t>
            </a:r>
            <a:r>
              <a:rPr lang="en-US" sz="1000"/>
              <a:t>; Accessed 9/10/2023</a:t>
            </a:r>
          </a:p>
          <a:p>
            <a:endParaRPr lang="en-US"/>
          </a:p>
        </p:txBody>
      </p:sp>
    </p:spTree>
    <p:extLst>
      <p:ext uri="{BB962C8B-B14F-4D97-AF65-F5344CB8AC3E}">
        <p14:creationId xmlns:p14="http://schemas.microsoft.com/office/powerpoint/2010/main" val="716451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948EE86-B734-EE8D-0EE9-8088E36C4ADF}"/>
              </a:ext>
            </a:extLst>
          </p:cNvPr>
          <p:cNvSpPr/>
          <p:nvPr/>
        </p:nvSpPr>
        <p:spPr>
          <a:xfrm>
            <a:off x="483747" y="2147359"/>
            <a:ext cx="11588056" cy="3586809"/>
          </a:xfrm>
          <a:prstGeom prst="rect">
            <a:avLst/>
          </a:prstGeom>
          <a:solidFill>
            <a:schemeClr val="accent3">
              <a:lumMod val="40000"/>
              <a:lumOff val="6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C21B69-CF50-4ED6-898C-4A60AB55760E}"/>
              </a:ext>
            </a:extLst>
          </p:cNvPr>
          <p:cNvSpPr>
            <a:spLocks noGrp="1"/>
          </p:cNvSpPr>
          <p:nvPr>
            <p:ph type="title"/>
          </p:nvPr>
        </p:nvSpPr>
        <p:spPr>
          <a:xfrm>
            <a:off x="841932" y="126314"/>
            <a:ext cx="10515600" cy="1325563"/>
          </a:xfrm>
        </p:spPr>
        <p:txBody>
          <a:bodyPr/>
          <a:lstStyle/>
          <a:p>
            <a:pPr algn="ctr"/>
            <a:r>
              <a:rPr lang="en-US" dirty="0"/>
              <a:t>Ingredients for secondary data success</a:t>
            </a:r>
          </a:p>
        </p:txBody>
      </p:sp>
      <p:sp>
        <p:nvSpPr>
          <p:cNvPr id="8" name="Flowchart: Multidocument 7">
            <a:extLst>
              <a:ext uri="{FF2B5EF4-FFF2-40B4-BE49-F238E27FC236}">
                <a16:creationId xmlns:a16="http://schemas.microsoft.com/office/drawing/2014/main" id="{15990D18-9F1C-3AC8-8D3A-7E8ECDE7C4E1}"/>
              </a:ext>
            </a:extLst>
          </p:cNvPr>
          <p:cNvSpPr/>
          <p:nvPr/>
        </p:nvSpPr>
        <p:spPr>
          <a:xfrm>
            <a:off x="602235" y="2867080"/>
            <a:ext cx="2977324" cy="2626637"/>
          </a:xfrm>
          <a:prstGeom prst="flowChartMultidocumen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dirty="0"/>
              <a:t>Standardized</a:t>
            </a:r>
          </a:p>
          <a:p>
            <a:pPr marL="342900" indent="-342900">
              <a:buAutoNum type="arabicPeriod"/>
            </a:pPr>
            <a:r>
              <a:rPr lang="en-US" dirty="0"/>
              <a:t>High quality</a:t>
            </a:r>
          </a:p>
          <a:p>
            <a:pPr marL="342900" indent="-342900">
              <a:buAutoNum type="arabicPeriod"/>
            </a:pPr>
            <a:r>
              <a:rPr lang="en-US" dirty="0"/>
              <a:t>Curated (context)</a:t>
            </a:r>
          </a:p>
          <a:p>
            <a:pPr marL="342900" indent="-342900">
              <a:buAutoNum type="arabicPeriod"/>
            </a:pPr>
            <a:r>
              <a:rPr lang="en-US" dirty="0"/>
              <a:t>Harmonized</a:t>
            </a:r>
          </a:p>
          <a:p>
            <a:pPr algn="ctr"/>
            <a:endParaRPr lang="en-US" dirty="0"/>
          </a:p>
        </p:txBody>
      </p:sp>
      <p:sp>
        <p:nvSpPr>
          <p:cNvPr id="12" name="Flowchart: Display 11">
            <a:extLst>
              <a:ext uri="{FF2B5EF4-FFF2-40B4-BE49-F238E27FC236}">
                <a16:creationId xmlns:a16="http://schemas.microsoft.com/office/drawing/2014/main" id="{438FF88F-1193-07DC-16CB-49D5D8621ACB}"/>
              </a:ext>
            </a:extLst>
          </p:cNvPr>
          <p:cNvSpPr/>
          <p:nvPr/>
        </p:nvSpPr>
        <p:spPr>
          <a:xfrm>
            <a:off x="8422207" y="2872977"/>
            <a:ext cx="3582979" cy="2204301"/>
          </a:xfrm>
          <a:prstGeom prst="flowChartDisplay">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a:t>Scalable statistical methods / pipelines</a:t>
            </a:r>
            <a:br>
              <a:rPr lang="en-US"/>
            </a:br>
            <a:endParaRPr lang="en-US"/>
          </a:p>
          <a:p>
            <a:pPr marL="342900" indent="-342900" algn="ctr">
              <a:buAutoNum type="arabicPeriod"/>
            </a:pPr>
            <a:r>
              <a:rPr lang="en-US"/>
              <a:t>Advanced analytics platforms</a:t>
            </a:r>
          </a:p>
        </p:txBody>
      </p:sp>
      <p:sp>
        <p:nvSpPr>
          <p:cNvPr id="13" name="Flowchart: Predefined Process 12">
            <a:extLst>
              <a:ext uri="{FF2B5EF4-FFF2-40B4-BE49-F238E27FC236}">
                <a16:creationId xmlns:a16="http://schemas.microsoft.com/office/drawing/2014/main" id="{3A3A4DA8-AC95-25D1-E512-4A62CC1CFA4C}"/>
              </a:ext>
            </a:extLst>
          </p:cNvPr>
          <p:cNvSpPr/>
          <p:nvPr/>
        </p:nvSpPr>
        <p:spPr>
          <a:xfrm>
            <a:off x="4426302" y="2867080"/>
            <a:ext cx="3003454" cy="2275093"/>
          </a:xfrm>
          <a:prstGeom prst="flowChartPredefined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dirty="0"/>
              <a:t>Semantic interop.</a:t>
            </a:r>
          </a:p>
          <a:p>
            <a:pPr marL="342900" indent="-342900">
              <a:buAutoNum type="arabicPeriod"/>
            </a:pPr>
            <a:r>
              <a:rPr lang="en-US" dirty="0"/>
              <a:t>De-duplication</a:t>
            </a:r>
          </a:p>
          <a:p>
            <a:pPr marL="342900" indent="-342900">
              <a:buAutoNum type="arabicPeriod"/>
            </a:pPr>
            <a:r>
              <a:rPr lang="en-US" dirty="0"/>
              <a:t>De-identification</a:t>
            </a:r>
          </a:p>
        </p:txBody>
      </p:sp>
      <p:pic>
        <p:nvPicPr>
          <p:cNvPr id="15" name="Graphic 14" descr="Badge Follow outline">
            <a:extLst>
              <a:ext uri="{FF2B5EF4-FFF2-40B4-BE49-F238E27FC236}">
                <a16:creationId xmlns:a16="http://schemas.microsoft.com/office/drawing/2014/main" id="{30A66FE7-C979-64A0-EA50-964EB7DAF7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60818" y="3547426"/>
            <a:ext cx="914400" cy="914400"/>
          </a:xfrm>
          <a:prstGeom prst="rect">
            <a:avLst/>
          </a:prstGeom>
        </p:spPr>
      </p:pic>
      <p:pic>
        <p:nvPicPr>
          <p:cNvPr id="16" name="Graphic 15" descr="Badge Follow outline">
            <a:extLst>
              <a:ext uri="{FF2B5EF4-FFF2-40B4-BE49-F238E27FC236}">
                <a16:creationId xmlns:a16="http://schemas.microsoft.com/office/drawing/2014/main" id="{6C4AEAEA-5DC2-D2B6-CCEA-458DF9BBAD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41190" y="3547426"/>
            <a:ext cx="914400" cy="914400"/>
          </a:xfrm>
          <a:prstGeom prst="rect">
            <a:avLst/>
          </a:prstGeom>
        </p:spPr>
      </p:pic>
      <p:sp>
        <p:nvSpPr>
          <p:cNvPr id="17" name="Title 1">
            <a:extLst>
              <a:ext uri="{FF2B5EF4-FFF2-40B4-BE49-F238E27FC236}">
                <a16:creationId xmlns:a16="http://schemas.microsoft.com/office/drawing/2014/main" id="{5BD73CD9-1002-4952-4544-1A82A657318B}"/>
              </a:ext>
            </a:extLst>
          </p:cNvPr>
          <p:cNvSpPr txBox="1">
            <a:spLocks/>
          </p:cNvSpPr>
          <p:nvPr/>
        </p:nvSpPr>
        <p:spPr>
          <a:xfrm>
            <a:off x="1190066" y="2562333"/>
            <a:ext cx="798494" cy="207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t>Data</a:t>
            </a:r>
          </a:p>
        </p:txBody>
      </p:sp>
      <p:sp>
        <p:nvSpPr>
          <p:cNvPr id="18" name="Title 1">
            <a:extLst>
              <a:ext uri="{FF2B5EF4-FFF2-40B4-BE49-F238E27FC236}">
                <a16:creationId xmlns:a16="http://schemas.microsoft.com/office/drawing/2014/main" id="{84E6C06F-41ED-2B7F-DEA8-8A6EBEAD2E82}"/>
              </a:ext>
            </a:extLst>
          </p:cNvPr>
          <p:cNvSpPr txBox="1">
            <a:spLocks/>
          </p:cNvSpPr>
          <p:nvPr/>
        </p:nvSpPr>
        <p:spPr>
          <a:xfrm>
            <a:off x="4600775" y="2627226"/>
            <a:ext cx="2773368" cy="481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t>Aggregation / Processing</a:t>
            </a:r>
          </a:p>
        </p:txBody>
      </p:sp>
      <p:sp>
        <p:nvSpPr>
          <p:cNvPr id="19" name="Title 1">
            <a:extLst>
              <a:ext uri="{FF2B5EF4-FFF2-40B4-BE49-F238E27FC236}">
                <a16:creationId xmlns:a16="http://schemas.microsoft.com/office/drawing/2014/main" id="{7C5A6FF6-F578-4208-0577-8933ED34A7A4}"/>
              </a:ext>
            </a:extLst>
          </p:cNvPr>
          <p:cNvSpPr txBox="1">
            <a:spLocks/>
          </p:cNvSpPr>
          <p:nvPr/>
        </p:nvSpPr>
        <p:spPr>
          <a:xfrm>
            <a:off x="9107514" y="2627226"/>
            <a:ext cx="2494058" cy="1252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t>Tools / Presentation</a:t>
            </a:r>
          </a:p>
        </p:txBody>
      </p:sp>
      <p:pic>
        <p:nvPicPr>
          <p:cNvPr id="4" name="Graphic 3" descr="Database with solid fill">
            <a:extLst>
              <a:ext uri="{FF2B5EF4-FFF2-40B4-BE49-F238E27FC236}">
                <a16:creationId xmlns:a16="http://schemas.microsoft.com/office/drawing/2014/main" id="{8B758028-4072-4B2B-3593-B417B5B477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6321" y="2474519"/>
            <a:ext cx="383457" cy="383457"/>
          </a:xfrm>
          <a:prstGeom prst="rect">
            <a:avLst/>
          </a:prstGeom>
        </p:spPr>
      </p:pic>
      <p:pic>
        <p:nvPicPr>
          <p:cNvPr id="6" name="Graphic 5" descr="Abacus with solid fill">
            <a:extLst>
              <a:ext uri="{FF2B5EF4-FFF2-40B4-BE49-F238E27FC236}">
                <a16:creationId xmlns:a16="http://schemas.microsoft.com/office/drawing/2014/main" id="{9EDA4F98-51EB-4991-3FF7-223C0AFFA7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84316" y="2483623"/>
            <a:ext cx="383457" cy="383457"/>
          </a:xfrm>
          <a:prstGeom prst="rect">
            <a:avLst/>
          </a:prstGeom>
        </p:spPr>
      </p:pic>
      <p:pic>
        <p:nvPicPr>
          <p:cNvPr id="9" name="Graphic 8" descr="Wrench with solid fill">
            <a:extLst>
              <a:ext uri="{FF2B5EF4-FFF2-40B4-BE49-F238E27FC236}">
                <a16:creationId xmlns:a16="http://schemas.microsoft.com/office/drawing/2014/main" id="{6ADD3494-C310-A222-EC25-951D838FAC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67389" y="2534504"/>
            <a:ext cx="281694" cy="281694"/>
          </a:xfrm>
          <a:prstGeom prst="rect">
            <a:avLst/>
          </a:prstGeom>
        </p:spPr>
      </p:pic>
    </p:spTree>
    <p:extLst>
      <p:ext uri="{BB962C8B-B14F-4D97-AF65-F5344CB8AC3E}">
        <p14:creationId xmlns:p14="http://schemas.microsoft.com/office/powerpoint/2010/main" val="809687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EA98FE-9C4F-F0C2-59C7-1315721FE183}"/>
              </a:ext>
            </a:extLst>
          </p:cNvPr>
          <p:cNvSpPr/>
          <p:nvPr/>
        </p:nvSpPr>
        <p:spPr>
          <a:xfrm>
            <a:off x="233690" y="1963100"/>
            <a:ext cx="7057913" cy="4018957"/>
          </a:xfrm>
          <a:prstGeom prst="rect">
            <a:avLst/>
          </a:prstGeom>
          <a:solidFill>
            <a:schemeClr val="bg2">
              <a:lumMod val="75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948EE86-B734-EE8D-0EE9-8088E36C4ADF}"/>
              </a:ext>
            </a:extLst>
          </p:cNvPr>
          <p:cNvSpPr/>
          <p:nvPr/>
        </p:nvSpPr>
        <p:spPr>
          <a:xfrm>
            <a:off x="483747" y="2147359"/>
            <a:ext cx="11588056" cy="3586809"/>
          </a:xfrm>
          <a:prstGeom prst="rect">
            <a:avLst/>
          </a:prstGeom>
          <a:solidFill>
            <a:schemeClr val="accent3">
              <a:lumMod val="40000"/>
              <a:lumOff val="60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F58B8CC-9623-E698-C3E1-14D1B34AFD19}"/>
              </a:ext>
            </a:extLst>
          </p:cNvPr>
          <p:cNvSpPr/>
          <p:nvPr/>
        </p:nvSpPr>
        <p:spPr>
          <a:xfrm>
            <a:off x="8403953" y="2531748"/>
            <a:ext cx="3582979" cy="3444293"/>
          </a:xfrm>
          <a:prstGeom prst="rect">
            <a:avLst/>
          </a:prstGeom>
          <a:solidFill>
            <a:schemeClr val="bg2">
              <a:lumMod val="75000"/>
            </a:schemeClr>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C21B69-CF50-4ED6-898C-4A60AB55760E}"/>
              </a:ext>
            </a:extLst>
          </p:cNvPr>
          <p:cNvSpPr>
            <a:spLocks noGrp="1"/>
          </p:cNvSpPr>
          <p:nvPr>
            <p:ph type="title"/>
          </p:nvPr>
        </p:nvSpPr>
        <p:spPr>
          <a:xfrm>
            <a:off x="841932" y="126314"/>
            <a:ext cx="10515600" cy="1325563"/>
          </a:xfrm>
        </p:spPr>
        <p:txBody>
          <a:bodyPr/>
          <a:lstStyle/>
          <a:p>
            <a:pPr algn="ctr"/>
            <a:r>
              <a:rPr lang="en-US"/>
              <a:t>Innovations for secondary data success</a:t>
            </a:r>
          </a:p>
        </p:txBody>
      </p:sp>
      <p:sp>
        <p:nvSpPr>
          <p:cNvPr id="8" name="Flowchart: Multidocument 7">
            <a:extLst>
              <a:ext uri="{FF2B5EF4-FFF2-40B4-BE49-F238E27FC236}">
                <a16:creationId xmlns:a16="http://schemas.microsoft.com/office/drawing/2014/main" id="{15990D18-9F1C-3AC8-8D3A-7E8ECDE7C4E1}"/>
              </a:ext>
            </a:extLst>
          </p:cNvPr>
          <p:cNvSpPr/>
          <p:nvPr/>
        </p:nvSpPr>
        <p:spPr>
          <a:xfrm>
            <a:off x="602235" y="2867080"/>
            <a:ext cx="2977324" cy="2626637"/>
          </a:xfrm>
          <a:prstGeom prst="flowChartMultidocumen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dirty="0"/>
              <a:t>Standardized</a:t>
            </a:r>
          </a:p>
          <a:p>
            <a:pPr marL="342900" indent="-342900">
              <a:buAutoNum type="arabicPeriod"/>
            </a:pPr>
            <a:r>
              <a:rPr lang="en-US" dirty="0"/>
              <a:t>High quality</a:t>
            </a:r>
          </a:p>
          <a:p>
            <a:pPr marL="342900" indent="-342900">
              <a:buAutoNum type="arabicPeriod"/>
            </a:pPr>
            <a:r>
              <a:rPr lang="en-US" dirty="0"/>
              <a:t>Curated (context)</a:t>
            </a:r>
          </a:p>
          <a:p>
            <a:pPr marL="342900" indent="-342900">
              <a:buAutoNum type="arabicPeriod"/>
            </a:pPr>
            <a:r>
              <a:rPr lang="en-US" dirty="0"/>
              <a:t>Harmonized</a:t>
            </a:r>
          </a:p>
          <a:p>
            <a:pPr algn="ctr"/>
            <a:endParaRPr lang="en-US" dirty="0"/>
          </a:p>
        </p:txBody>
      </p:sp>
      <p:sp>
        <p:nvSpPr>
          <p:cNvPr id="12" name="Flowchart: Display 11">
            <a:extLst>
              <a:ext uri="{FF2B5EF4-FFF2-40B4-BE49-F238E27FC236}">
                <a16:creationId xmlns:a16="http://schemas.microsoft.com/office/drawing/2014/main" id="{438FF88F-1193-07DC-16CB-49D5D8621ACB}"/>
              </a:ext>
            </a:extLst>
          </p:cNvPr>
          <p:cNvSpPr/>
          <p:nvPr/>
        </p:nvSpPr>
        <p:spPr>
          <a:xfrm>
            <a:off x="8422207" y="2872977"/>
            <a:ext cx="3582979" cy="2204301"/>
          </a:xfrm>
          <a:prstGeom prst="flowChartDisplay">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a:t>Scalable statistical methods / pipelines</a:t>
            </a:r>
            <a:br>
              <a:rPr lang="en-US"/>
            </a:br>
            <a:endParaRPr lang="en-US"/>
          </a:p>
          <a:p>
            <a:pPr marL="342900" indent="-342900" algn="ctr">
              <a:buAutoNum type="arabicPeriod"/>
            </a:pPr>
            <a:r>
              <a:rPr lang="en-US"/>
              <a:t>Advanced analytics platforms</a:t>
            </a:r>
          </a:p>
        </p:txBody>
      </p:sp>
      <p:sp>
        <p:nvSpPr>
          <p:cNvPr id="13" name="Flowchart: Predefined Process 12">
            <a:extLst>
              <a:ext uri="{FF2B5EF4-FFF2-40B4-BE49-F238E27FC236}">
                <a16:creationId xmlns:a16="http://schemas.microsoft.com/office/drawing/2014/main" id="{3A3A4DA8-AC95-25D1-E512-4A62CC1CFA4C}"/>
              </a:ext>
            </a:extLst>
          </p:cNvPr>
          <p:cNvSpPr/>
          <p:nvPr/>
        </p:nvSpPr>
        <p:spPr>
          <a:xfrm>
            <a:off x="4426302" y="2867080"/>
            <a:ext cx="3003454" cy="2275093"/>
          </a:xfrm>
          <a:prstGeom prst="flowChartPredefinedProcess">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a:t>Semantic interop.</a:t>
            </a:r>
          </a:p>
          <a:p>
            <a:pPr marL="342900" indent="-342900">
              <a:buAutoNum type="arabicPeriod"/>
            </a:pPr>
            <a:r>
              <a:rPr lang="en-US"/>
              <a:t>De-duplication</a:t>
            </a:r>
          </a:p>
          <a:p>
            <a:pPr marL="342900" indent="-342900">
              <a:buAutoNum type="arabicPeriod"/>
            </a:pPr>
            <a:r>
              <a:rPr lang="en-US"/>
              <a:t>De-identification</a:t>
            </a:r>
          </a:p>
        </p:txBody>
      </p:sp>
      <p:pic>
        <p:nvPicPr>
          <p:cNvPr id="15" name="Graphic 14" descr="Badge Follow outline">
            <a:extLst>
              <a:ext uri="{FF2B5EF4-FFF2-40B4-BE49-F238E27FC236}">
                <a16:creationId xmlns:a16="http://schemas.microsoft.com/office/drawing/2014/main" id="{30A66FE7-C979-64A0-EA50-964EB7DAF7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60818" y="3547426"/>
            <a:ext cx="914400" cy="914400"/>
          </a:xfrm>
          <a:prstGeom prst="rect">
            <a:avLst/>
          </a:prstGeom>
        </p:spPr>
      </p:pic>
      <p:pic>
        <p:nvPicPr>
          <p:cNvPr id="16" name="Graphic 15" descr="Badge Follow outline">
            <a:extLst>
              <a:ext uri="{FF2B5EF4-FFF2-40B4-BE49-F238E27FC236}">
                <a16:creationId xmlns:a16="http://schemas.microsoft.com/office/drawing/2014/main" id="{6C4AEAEA-5DC2-D2B6-CCEA-458DF9BBAD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41190" y="3547426"/>
            <a:ext cx="914400" cy="914400"/>
          </a:xfrm>
          <a:prstGeom prst="rect">
            <a:avLst/>
          </a:prstGeom>
        </p:spPr>
      </p:pic>
      <p:sp>
        <p:nvSpPr>
          <p:cNvPr id="17" name="Title 1">
            <a:extLst>
              <a:ext uri="{FF2B5EF4-FFF2-40B4-BE49-F238E27FC236}">
                <a16:creationId xmlns:a16="http://schemas.microsoft.com/office/drawing/2014/main" id="{5BD73CD9-1002-4952-4544-1A82A657318B}"/>
              </a:ext>
            </a:extLst>
          </p:cNvPr>
          <p:cNvSpPr txBox="1">
            <a:spLocks/>
          </p:cNvSpPr>
          <p:nvPr/>
        </p:nvSpPr>
        <p:spPr>
          <a:xfrm>
            <a:off x="1190066" y="2562333"/>
            <a:ext cx="798494" cy="207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t>Data</a:t>
            </a:r>
          </a:p>
        </p:txBody>
      </p:sp>
      <p:sp>
        <p:nvSpPr>
          <p:cNvPr id="18" name="Title 1">
            <a:extLst>
              <a:ext uri="{FF2B5EF4-FFF2-40B4-BE49-F238E27FC236}">
                <a16:creationId xmlns:a16="http://schemas.microsoft.com/office/drawing/2014/main" id="{84E6C06F-41ED-2B7F-DEA8-8A6EBEAD2E82}"/>
              </a:ext>
            </a:extLst>
          </p:cNvPr>
          <p:cNvSpPr txBox="1">
            <a:spLocks/>
          </p:cNvSpPr>
          <p:nvPr/>
        </p:nvSpPr>
        <p:spPr>
          <a:xfrm>
            <a:off x="4600775" y="2627226"/>
            <a:ext cx="2773368" cy="481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t>Aggregation / Processing</a:t>
            </a:r>
          </a:p>
        </p:txBody>
      </p:sp>
      <p:sp>
        <p:nvSpPr>
          <p:cNvPr id="19" name="Title 1">
            <a:extLst>
              <a:ext uri="{FF2B5EF4-FFF2-40B4-BE49-F238E27FC236}">
                <a16:creationId xmlns:a16="http://schemas.microsoft.com/office/drawing/2014/main" id="{7C5A6FF6-F578-4208-0577-8933ED34A7A4}"/>
              </a:ext>
            </a:extLst>
          </p:cNvPr>
          <p:cNvSpPr txBox="1">
            <a:spLocks/>
          </p:cNvSpPr>
          <p:nvPr/>
        </p:nvSpPr>
        <p:spPr>
          <a:xfrm>
            <a:off x="9107514" y="2627226"/>
            <a:ext cx="2494058" cy="1252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a:t>Tools / Presentation</a:t>
            </a:r>
          </a:p>
        </p:txBody>
      </p:sp>
      <p:pic>
        <p:nvPicPr>
          <p:cNvPr id="4" name="Graphic 3" descr="Database with solid fill">
            <a:extLst>
              <a:ext uri="{FF2B5EF4-FFF2-40B4-BE49-F238E27FC236}">
                <a16:creationId xmlns:a16="http://schemas.microsoft.com/office/drawing/2014/main" id="{8B758028-4072-4B2B-3593-B417B5B477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6321" y="2474519"/>
            <a:ext cx="383457" cy="383457"/>
          </a:xfrm>
          <a:prstGeom prst="rect">
            <a:avLst/>
          </a:prstGeom>
        </p:spPr>
      </p:pic>
      <p:pic>
        <p:nvPicPr>
          <p:cNvPr id="6" name="Graphic 5" descr="Abacus with solid fill">
            <a:extLst>
              <a:ext uri="{FF2B5EF4-FFF2-40B4-BE49-F238E27FC236}">
                <a16:creationId xmlns:a16="http://schemas.microsoft.com/office/drawing/2014/main" id="{9EDA4F98-51EB-4991-3FF7-223C0AFFA7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84316" y="2483623"/>
            <a:ext cx="383457" cy="383457"/>
          </a:xfrm>
          <a:prstGeom prst="rect">
            <a:avLst/>
          </a:prstGeom>
        </p:spPr>
      </p:pic>
      <p:pic>
        <p:nvPicPr>
          <p:cNvPr id="9" name="Graphic 8" descr="Wrench with solid fill">
            <a:extLst>
              <a:ext uri="{FF2B5EF4-FFF2-40B4-BE49-F238E27FC236}">
                <a16:creationId xmlns:a16="http://schemas.microsoft.com/office/drawing/2014/main" id="{6ADD3494-C310-A222-EC25-951D838FAC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67389" y="2534504"/>
            <a:ext cx="281694" cy="281694"/>
          </a:xfrm>
          <a:prstGeom prst="rect">
            <a:avLst/>
          </a:prstGeom>
        </p:spPr>
      </p:pic>
      <p:sp>
        <p:nvSpPr>
          <p:cNvPr id="21" name="Title 1">
            <a:extLst>
              <a:ext uri="{FF2B5EF4-FFF2-40B4-BE49-F238E27FC236}">
                <a16:creationId xmlns:a16="http://schemas.microsoft.com/office/drawing/2014/main" id="{FFF9CA24-C08A-C3C4-C45C-5735DF313AC1}"/>
              </a:ext>
            </a:extLst>
          </p:cNvPr>
          <p:cNvSpPr txBox="1">
            <a:spLocks/>
          </p:cNvSpPr>
          <p:nvPr/>
        </p:nvSpPr>
        <p:spPr>
          <a:xfrm>
            <a:off x="741531" y="1786651"/>
            <a:ext cx="3287728" cy="125239"/>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t>Standards &amp; Interoperability</a:t>
            </a:r>
          </a:p>
        </p:txBody>
      </p:sp>
      <p:sp>
        <p:nvSpPr>
          <p:cNvPr id="22" name="Title 1">
            <a:extLst>
              <a:ext uri="{FF2B5EF4-FFF2-40B4-BE49-F238E27FC236}">
                <a16:creationId xmlns:a16="http://schemas.microsoft.com/office/drawing/2014/main" id="{14C7404A-C512-404D-B978-75D26F7290F7}"/>
              </a:ext>
            </a:extLst>
          </p:cNvPr>
          <p:cNvSpPr txBox="1">
            <a:spLocks/>
          </p:cNvSpPr>
          <p:nvPr/>
        </p:nvSpPr>
        <p:spPr>
          <a:xfrm>
            <a:off x="10507195" y="1969740"/>
            <a:ext cx="1094377" cy="132425"/>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t>AI / ML</a:t>
            </a:r>
          </a:p>
        </p:txBody>
      </p:sp>
      <p:pic>
        <p:nvPicPr>
          <p:cNvPr id="10" name="Graphic 9" descr="Robot with solid fill">
            <a:extLst>
              <a:ext uri="{FF2B5EF4-FFF2-40B4-BE49-F238E27FC236}">
                <a16:creationId xmlns:a16="http://schemas.microsoft.com/office/drawing/2014/main" id="{927122C5-AD01-064B-EE3B-EE0F263846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387347" y="1483543"/>
            <a:ext cx="914400" cy="914400"/>
          </a:xfrm>
          <a:prstGeom prst="rect">
            <a:avLst/>
          </a:prstGeom>
        </p:spPr>
      </p:pic>
      <p:pic>
        <p:nvPicPr>
          <p:cNvPr id="14" name="Graphic 13" descr="Network with solid fill">
            <a:extLst>
              <a:ext uri="{FF2B5EF4-FFF2-40B4-BE49-F238E27FC236}">
                <a16:creationId xmlns:a16="http://schemas.microsoft.com/office/drawing/2014/main" id="{EE454A2B-582A-951A-159F-C1A06A1BD95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801" y="1289373"/>
            <a:ext cx="914400" cy="914400"/>
          </a:xfrm>
          <a:prstGeom prst="rect">
            <a:avLst/>
          </a:prstGeom>
        </p:spPr>
      </p:pic>
      <p:sp>
        <p:nvSpPr>
          <p:cNvPr id="28" name="Title 1">
            <a:extLst>
              <a:ext uri="{FF2B5EF4-FFF2-40B4-BE49-F238E27FC236}">
                <a16:creationId xmlns:a16="http://schemas.microsoft.com/office/drawing/2014/main" id="{85DD495D-FF72-935F-F806-4F48E4356343}"/>
              </a:ext>
            </a:extLst>
          </p:cNvPr>
          <p:cNvSpPr txBox="1">
            <a:spLocks/>
          </p:cNvSpPr>
          <p:nvPr/>
        </p:nvSpPr>
        <p:spPr>
          <a:xfrm>
            <a:off x="10386556" y="6118557"/>
            <a:ext cx="1243134" cy="122960"/>
          </a:xfrm>
          <a:prstGeom prst="rect">
            <a:avLst/>
          </a:prstGeom>
          <a:solidFill>
            <a:schemeClr val="accent2">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t>Platforms</a:t>
            </a:r>
          </a:p>
        </p:txBody>
      </p:sp>
      <p:pic>
        <p:nvPicPr>
          <p:cNvPr id="30" name="Graphic 29" descr="Internet Of Things with solid fill">
            <a:extLst>
              <a:ext uri="{FF2B5EF4-FFF2-40B4-BE49-F238E27FC236}">
                <a16:creationId xmlns:a16="http://schemas.microsoft.com/office/drawing/2014/main" id="{C5907718-7B16-C262-1E4A-09B6023AB7D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472156" y="5734168"/>
            <a:ext cx="914400" cy="914400"/>
          </a:xfrm>
          <a:prstGeom prst="rect">
            <a:avLst/>
          </a:prstGeom>
        </p:spPr>
      </p:pic>
    </p:spTree>
    <p:extLst>
      <p:ext uri="{BB962C8B-B14F-4D97-AF65-F5344CB8AC3E}">
        <p14:creationId xmlns:p14="http://schemas.microsoft.com/office/powerpoint/2010/main" val="1544416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87B839-EBFD-C7E8-DE73-C11F57B984E0}"/>
              </a:ext>
            </a:extLst>
          </p:cNvPr>
          <p:cNvSpPr>
            <a:spLocks noGrp="1"/>
          </p:cNvSpPr>
          <p:nvPr>
            <p:ph type="title"/>
          </p:nvPr>
        </p:nvSpPr>
        <p:spPr>
          <a:xfrm>
            <a:off x="411480" y="987552"/>
            <a:ext cx="4485861" cy="1088136"/>
          </a:xfrm>
        </p:spPr>
        <p:txBody>
          <a:bodyPr anchor="b">
            <a:normAutofit/>
          </a:bodyPr>
          <a:lstStyle/>
          <a:p>
            <a:r>
              <a:rPr lang="en-US" sz="2400"/>
              <a:t>EHR data </a:t>
            </a:r>
            <a:r>
              <a:rPr lang="en-US" sz="2400" b="1"/>
              <a:t>traps</a:t>
            </a:r>
            <a:r>
              <a:rPr lang="en-US" sz="2400"/>
              <a:t>:</a:t>
            </a:r>
            <a:br>
              <a:rPr lang="en-US" sz="2400"/>
            </a:br>
            <a:r>
              <a:rPr lang="en-US" sz="2400"/>
              <a:t> -- False starts and bridges to nowhere</a:t>
            </a:r>
          </a:p>
        </p:txBody>
      </p:sp>
      <p:sp>
        <p:nvSpPr>
          <p:cNvPr id="13" name="Rectangle 1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Content Placeholder 3">
            <a:extLst>
              <a:ext uri="{FF2B5EF4-FFF2-40B4-BE49-F238E27FC236}">
                <a16:creationId xmlns:a16="http://schemas.microsoft.com/office/drawing/2014/main" id="{D986BFCB-CF30-F912-6D9C-B2BD6C217A82}"/>
              </a:ext>
            </a:extLst>
          </p:cNvPr>
          <p:cNvSpPr>
            <a:spLocks noGrp="1"/>
          </p:cNvSpPr>
          <p:nvPr>
            <p:ph idx="1"/>
          </p:nvPr>
        </p:nvSpPr>
        <p:spPr>
          <a:xfrm>
            <a:off x="411479" y="2688336"/>
            <a:ext cx="4498848" cy="3584448"/>
          </a:xfrm>
        </p:spPr>
        <p:txBody>
          <a:bodyPr anchor="t">
            <a:normAutofit fontScale="92500" lnSpcReduction="20000"/>
          </a:bodyPr>
          <a:lstStyle/>
          <a:p>
            <a:endParaRPr lang="en-US" sz="1800" dirty="0"/>
          </a:p>
          <a:p>
            <a:pPr marL="0" indent="0">
              <a:buNone/>
            </a:pPr>
            <a:r>
              <a:rPr lang="en-US" sz="1800" b="1" dirty="0">
                <a:solidFill>
                  <a:srgbClr val="00B050"/>
                </a:solidFill>
              </a:rPr>
              <a:t>+</a:t>
            </a:r>
            <a:r>
              <a:rPr lang="en-US" sz="1800" dirty="0"/>
              <a:t> HITECH act (2009) - a resounding success promoting the widespread adoption of EHRs.</a:t>
            </a:r>
          </a:p>
          <a:p>
            <a:pPr marL="0" indent="0">
              <a:buNone/>
            </a:pPr>
            <a:r>
              <a:rPr lang="en-US" sz="1800" b="1" dirty="0">
                <a:solidFill>
                  <a:srgbClr val="FF0000"/>
                </a:solidFill>
              </a:rPr>
              <a:t>-</a:t>
            </a:r>
            <a:r>
              <a:rPr lang="en-US" sz="1800" b="1" dirty="0"/>
              <a:t> </a:t>
            </a:r>
            <a:r>
              <a:rPr lang="en-US" sz="1800" dirty="0"/>
              <a:t>Silos of development with varying local standards.</a:t>
            </a:r>
          </a:p>
          <a:p>
            <a:pPr marL="0" indent="0">
              <a:buNone/>
            </a:pPr>
            <a:r>
              <a:rPr lang="en-US" sz="1800" b="1" dirty="0">
                <a:solidFill>
                  <a:srgbClr val="FF0000"/>
                </a:solidFill>
              </a:rPr>
              <a:t>-</a:t>
            </a:r>
            <a:r>
              <a:rPr lang="en-US" sz="1800" b="1" dirty="0"/>
              <a:t> </a:t>
            </a:r>
            <a:r>
              <a:rPr lang="en-US" sz="1800" dirty="0"/>
              <a:t>Substantial data model and quality variability even within users of the same proprietary data models and platforms.</a:t>
            </a:r>
            <a:endParaRPr lang="en-US" sz="1800" b="1" dirty="0">
              <a:solidFill>
                <a:srgbClr val="00B050"/>
              </a:solidFill>
            </a:endParaRPr>
          </a:p>
          <a:p>
            <a:pPr marL="0" indent="0">
              <a:buNone/>
            </a:pPr>
            <a:r>
              <a:rPr lang="en-US" sz="1800" b="1" dirty="0">
                <a:solidFill>
                  <a:srgbClr val="00B050"/>
                </a:solidFill>
              </a:rPr>
              <a:t>+ </a:t>
            </a:r>
            <a:r>
              <a:rPr lang="en-US" sz="1800" dirty="0"/>
              <a:t>Lots of data and messaging standards development (LOINC, SNOMED, HL7 / FHIR) in the interim.</a:t>
            </a:r>
          </a:p>
          <a:p>
            <a:pPr marL="0" indent="0">
              <a:buNone/>
            </a:pPr>
            <a:r>
              <a:rPr lang="en-US" sz="1800" b="1" dirty="0">
                <a:solidFill>
                  <a:srgbClr val="FF0000"/>
                </a:solidFill>
              </a:rPr>
              <a:t>- </a:t>
            </a:r>
            <a:r>
              <a:rPr lang="en-US" sz="1800" dirty="0"/>
              <a:t>Massive capital investments to boot, and even if orgs adopted these standards, interoperability was </a:t>
            </a:r>
            <a:r>
              <a:rPr lang="en-US" sz="1800"/>
              <a:t>never assured.</a:t>
            </a:r>
            <a:endParaRPr lang="en-US" sz="1800" dirty="0"/>
          </a:p>
        </p:txBody>
      </p:sp>
      <p:pic>
        <p:nvPicPr>
          <p:cNvPr id="6" name="Picture 5" descr="A drawing of laptops on a table&#10;&#10;Description automatically generated">
            <a:extLst>
              <a:ext uri="{FF2B5EF4-FFF2-40B4-BE49-F238E27FC236}">
                <a16:creationId xmlns:a16="http://schemas.microsoft.com/office/drawing/2014/main" id="{2011257D-34D2-B5A0-B4B2-46476880B221}"/>
              </a:ext>
            </a:extLst>
          </p:cNvPr>
          <p:cNvPicPr>
            <a:picLocks noChangeAspect="1"/>
          </p:cNvPicPr>
          <p:nvPr/>
        </p:nvPicPr>
        <p:blipFill rotWithShape="1">
          <a:blip r:embed="rId3">
            <a:extLst>
              <a:ext uri="{28A0092B-C50C-407E-A947-70E740481C1C}">
                <a14:useLocalDpi xmlns:a14="http://schemas.microsoft.com/office/drawing/2010/main" val="0"/>
              </a:ext>
            </a:extLst>
          </a:blip>
          <a:srcRect r="1" b="378"/>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9" name="TextBox 8">
            <a:extLst>
              <a:ext uri="{FF2B5EF4-FFF2-40B4-BE49-F238E27FC236}">
                <a16:creationId xmlns:a16="http://schemas.microsoft.com/office/drawing/2014/main" id="{F9D38738-DD70-AEE0-3F86-D2F075368F7F}"/>
              </a:ext>
            </a:extLst>
          </p:cNvPr>
          <p:cNvSpPr txBox="1"/>
          <p:nvPr/>
        </p:nvSpPr>
        <p:spPr>
          <a:xfrm>
            <a:off x="472660" y="6232317"/>
            <a:ext cx="1709892" cy="276999"/>
          </a:xfrm>
          <a:prstGeom prst="rect">
            <a:avLst/>
          </a:prstGeom>
          <a:noFill/>
        </p:spPr>
        <p:txBody>
          <a:bodyPr wrap="none" rtlCol="0">
            <a:spAutoFit/>
          </a:bodyPr>
          <a:lstStyle/>
          <a:p>
            <a:r>
              <a:rPr lang="en-US" sz="1200"/>
              <a:t>Mandl et al. </a:t>
            </a:r>
            <a:r>
              <a:rPr lang="en-US" sz="1200" i="1"/>
              <a:t>NEJM</a:t>
            </a:r>
            <a:r>
              <a:rPr lang="en-US" sz="1200"/>
              <a:t>. 2012</a:t>
            </a:r>
          </a:p>
        </p:txBody>
      </p:sp>
      <p:sp>
        <p:nvSpPr>
          <p:cNvPr id="3" name="TextBox 2">
            <a:extLst>
              <a:ext uri="{FF2B5EF4-FFF2-40B4-BE49-F238E27FC236}">
                <a16:creationId xmlns:a16="http://schemas.microsoft.com/office/drawing/2014/main" id="{53D99BDD-239E-21C5-A0BA-7A2BC5272FCA}"/>
              </a:ext>
            </a:extLst>
          </p:cNvPr>
          <p:cNvSpPr txBox="1"/>
          <p:nvPr/>
        </p:nvSpPr>
        <p:spPr>
          <a:xfrm>
            <a:off x="3566800" y="6582282"/>
            <a:ext cx="2129109" cy="253916"/>
          </a:xfrm>
          <a:prstGeom prst="rect">
            <a:avLst/>
          </a:prstGeom>
          <a:noFill/>
        </p:spPr>
        <p:txBody>
          <a:bodyPr wrap="none" rtlCol="0">
            <a:spAutoFit/>
          </a:bodyPr>
          <a:lstStyle/>
          <a:p>
            <a:r>
              <a:rPr lang="en-US" sz="1050" dirty="0"/>
              <a:t>Dall-E: Leaky computers connecting</a:t>
            </a:r>
          </a:p>
        </p:txBody>
      </p:sp>
    </p:spTree>
    <p:extLst>
      <p:ext uri="{BB962C8B-B14F-4D97-AF65-F5344CB8AC3E}">
        <p14:creationId xmlns:p14="http://schemas.microsoft.com/office/powerpoint/2010/main" val="3775783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EA86598-DA2C-41D5-BC0C-E877F881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6EA700-12AD-578F-C600-2422EB06052E}"/>
              </a:ext>
            </a:extLst>
          </p:cNvPr>
          <p:cNvSpPr>
            <a:spLocks noGrp="1"/>
          </p:cNvSpPr>
          <p:nvPr>
            <p:ph type="title"/>
          </p:nvPr>
        </p:nvSpPr>
        <p:spPr>
          <a:xfrm>
            <a:off x="696686" y="373224"/>
            <a:ext cx="4769569" cy="1891813"/>
          </a:xfrm>
        </p:spPr>
        <p:txBody>
          <a:bodyPr anchor="t">
            <a:normAutofit/>
          </a:bodyPr>
          <a:lstStyle/>
          <a:p>
            <a:r>
              <a:rPr lang="en-US" sz="2600" b="1">
                <a:solidFill>
                  <a:schemeClr val="bg1"/>
                </a:solidFill>
              </a:rPr>
              <a:t>Data model standardization: Crowdsourcing to promote interoperability</a:t>
            </a:r>
          </a:p>
        </p:txBody>
      </p:sp>
      <p:sp>
        <p:nvSpPr>
          <p:cNvPr id="19" name="Rectangle 18">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556" y="2372156"/>
            <a:ext cx="4572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Rectangle 20">
            <a:extLst>
              <a:ext uri="{FF2B5EF4-FFF2-40B4-BE49-F238E27FC236}">
                <a16:creationId xmlns:a16="http://schemas.microsoft.com/office/drawing/2014/main" id="{87F16C5A-0D41-47A9-B0A2-9C2AD7A8CF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aph with a line going up&#10;&#10;Description automatically generated">
            <a:extLst>
              <a:ext uri="{FF2B5EF4-FFF2-40B4-BE49-F238E27FC236}">
                <a16:creationId xmlns:a16="http://schemas.microsoft.com/office/drawing/2014/main" id="{C6C8C7FE-C72B-1A90-B159-285023EDB66B}"/>
              </a:ext>
            </a:extLst>
          </p:cNvPr>
          <p:cNvPicPr>
            <a:picLocks noChangeAspect="1"/>
          </p:cNvPicPr>
          <p:nvPr/>
        </p:nvPicPr>
        <p:blipFill>
          <a:blip r:embed="rId3"/>
          <a:stretch>
            <a:fillRect/>
          </a:stretch>
        </p:blipFill>
        <p:spPr>
          <a:xfrm>
            <a:off x="6273584" y="1240457"/>
            <a:ext cx="5851894" cy="3979288"/>
          </a:xfrm>
          <a:prstGeom prst="rect">
            <a:avLst/>
          </a:prstGeom>
        </p:spPr>
      </p:pic>
      <p:sp>
        <p:nvSpPr>
          <p:cNvPr id="40" name="TextBox 39">
            <a:extLst>
              <a:ext uri="{FF2B5EF4-FFF2-40B4-BE49-F238E27FC236}">
                <a16:creationId xmlns:a16="http://schemas.microsoft.com/office/drawing/2014/main" id="{FF82E095-95E6-B874-D402-AAA03A4D8B92}"/>
              </a:ext>
            </a:extLst>
          </p:cNvPr>
          <p:cNvSpPr txBox="1"/>
          <p:nvPr/>
        </p:nvSpPr>
        <p:spPr>
          <a:xfrm>
            <a:off x="7809374" y="5371322"/>
            <a:ext cx="3076341" cy="246221"/>
          </a:xfrm>
          <a:prstGeom prst="rect">
            <a:avLst/>
          </a:prstGeom>
          <a:noFill/>
        </p:spPr>
        <p:txBody>
          <a:bodyPr wrap="square">
            <a:spAutoFit/>
          </a:bodyPr>
          <a:lstStyle/>
          <a:p>
            <a:r>
              <a:rPr lang="en-US" sz="1000">
                <a:hlinkClick r:id="rId4"/>
              </a:rPr>
              <a:t>https://dash.ohdsi.org/pubmed</a:t>
            </a:r>
            <a:r>
              <a:rPr lang="en-US" sz="1000"/>
              <a:t> accessed on 9/13/2023</a:t>
            </a:r>
          </a:p>
        </p:txBody>
      </p:sp>
      <p:sp>
        <p:nvSpPr>
          <p:cNvPr id="6" name="Content Placeholder 2">
            <a:extLst>
              <a:ext uri="{FF2B5EF4-FFF2-40B4-BE49-F238E27FC236}">
                <a16:creationId xmlns:a16="http://schemas.microsoft.com/office/drawing/2014/main" id="{291D0228-6E2D-75DB-5630-64EB25FC6A3C}"/>
              </a:ext>
            </a:extLst>
          </p:cNvPr>
          <p:cNvSpPr txBox="1">
            <a:spLocks/>
          </p:cNvSpPr>
          <p:nvPr/>
        </p:nvSpPr>
        <p:spPr>
          <a:xfrm>
            <a:off x="342122" y="2581065"/>
            <a:ext cx="5097850" cy="402500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Research-based data mart + collaborations:</a:t>
            </a:r>
          </a:p>
          <a:p>
            <a:pPr lvl="1"/>
            <a:r>
              <a:rPr lang="en-US" sz="1800" dirty="0">
                <a:solidFill>
                  <a:schemeClr val="bg1"/>
                </a:solidFill>
              </a:rPr>
              <a:t>OMOP CDM (open-science, OHDSI collab)</a:t>
            </a:r>
          </a:p>
          <a:p>
            <a:pPr lvl="2"/>
            <a:r>
              <a:rPr lang="en-US" sz="1700" dirty="0">
                <a:solidFill>
                  <a:schemeClr val="bg1"/>
                </a:solidFill>
              </a:rPr>
              <a:t>Numerous repositories - e.g. European Health Data &amp; Evidence Network (EHDEN).</a:t>
            </a:r>
          </a:p>
          <a:p>
            <a:pPr lvl="1"/>
            <a:r>
              <a:rPr lang="en-US" sz="1800" dirty="0" err="1">
                <a:solidFill>
                  <a:schemeClr val="bg1"/>
                </a:solidFill>
              </a:rPr>
              <a:t>PCORnet</a:t>
            </a:r>
            <a:r>
              <a:rPr lang="en-US" sz="1800" dirty="0">
                <a:solidFill>
                  <a:schemeClr val="bg1"/>
                </a:solidFill>
              </a:rPr>
              <a:t> CDM (born from the FDA’s Sentinel CDM).</a:t>
            </a:r>
          </a:p>
          <a:p>
            <a:pPr lvl="2"/>
            <a:r>
              <a:rPr lang="en-US" sz="1900" dirty="0">
                <a:solidFill>
                  <a:schemeClr val="bg1"/>
                </a:solidFill>
              </a:rPr>
              <a:t>Several research networks like INSIGHT (NYC) or Greater Plaines Collaborative (8 states)</a:t>
            </a:r>
          </a:p>
          <a:p>
            <a:pPr marL="457200" lvl="1" indent="0">
              <a:buFont typeface="Arial" panose="020B0604020202020204" pitchFamily="34" charset="0"/>
              <a:buNone/>
            </a:pPr>
            <a:endParaRPr lang="en-US" sz="1800" dirty="0">
              <a:solidFill>
                <a:schemeClr val="bg1"/>
              </a:solidFill>
            </a:endParaRPr>
          </a:p>
          <a:p>
            <a:pPr marL="0" indent="0">
              <a:buFont typeface="Arial" panose="020B0604020202020204" pitchFamily="34" charset="0"/>
              <a:buNone/>
            </a:pPr>
            <a:r>
              <a:rPr lang="en-US" sz="1800" b="1" dirty="0">
                <a:solidFill>
                  <a:srgbClr val="00B050"/>
                </a:solidFill>
              </a:rPr>
              <a:t>+</a:t>
            </a:r>
            <a:r>
              <a:rPr lang="en-US" sz="1800" b="1" dirty="0">
                <a:solidFill>
                  <a:schemeClr val="bg1"/>
                </a:solidFill>
              </a:rPr>
              <a:t> </a:t>
            </a:r>
            <a:r>
              <a:rPr lang="en-US" sz="1800" dirty="0">
                <a:solidFill>
                  <a:schemeClr val="bg1"/>
                </a:solidFill>
              </a:rPr>
              <a:t>Innovative multinational efforts + collaborations.</a:t>
            </a:r>
          </a:p>
          <a:p>
            <a:pPr marL="0" indent="0">
              <a:buFont typeface="Arial" panose="020B0604020202020204" pitchFamily="34" charset="0"/>
              <a:buNone/>
            </a:pPr>
            <a:r>
              <a:rPr lang="en-US" sz="1800" b="1" dirty="0">
                <a:solidFill>
                  <a:srgbClr val="00B050"/>
                </a:solidFill>
              </a:rPr>
              <a:t>+</a:t>
            </a:r>
            <a:r>
              <a:rPr lang="en-US" sz="1800" dirty="0">
                <a:solidFill>
                  <a:schemeClr val="bg1"/>
                </a:solidFill>
              </a:rPr>
              <a:t> Standardized tooling for ETL and analytics.</a:t>
            </a:r>
          </a:p>
          <a:p>
            <a:pPr marL="0" indent="0">
              <a:buFont typeface="Arial" panose="020B0604020202020204" pitchFamily="34" charset="0"/>
              <a:buNone/>
            </a:pPr>
            <a:r>
              <a:rPr lang="en-US" sz="1800" b="1" dirty="0">
                <a:solidFill>
                  <a:srgbClr val="FF0000"/>
                </a:solidFill>
              </a:rPr>
              <a:t>-</a:t>
            </a:r>
            <a:r>
              <a:rPr lang="en-US" sz="1800" dirty="0">
                <a:solidFill>
                  <a:schemeClr val="bg1"/>
                </a:solidFill>
              </a:rPr>
              <a:t> Substantial effort typically reserved to larger, academic sites.</a:t>
            </a:r>
          </a:p>
          <a:p>
            <a:pPr marL="0" indent="0">
              <a:buFont typeface="Arial" panose="020B0604020202020204" pitchFamily="34" charset="0"/>
              <a:buNone/>
            </a:pPr>
            <a:r>
              <a:rPr lang="en-US" sz="1800" b="1" dirty="0">
                <a:solidFill>
                  <a:srgbClr val="FF0000"/>
                </a:solidFill>
              </a:rPr>
              <a:t>-</a:t>
            </a:r>
            <a:r>
              <a:rPr lang="en-US" sz="1800" dirty="0">
                <a:solidFill>
                  <a:schemeClr val="bg1"/>
                </a:solidFill>
              </a:rPr>
              <a:t> Quality and FAIR principles not guaranteed </a:t>
            </a:r>
            <a:br>
              <a:rPr lang="en-US" sz="1800" dirty="0">
                <a:solidFill>
                  <a:schemeClr val="bg1"/>
                </a:solidFill>
              </a:rPr>
            </a:br>
            <a:r>
              <a:rPr lang="en-US" sz="1800" dirty="0">
                <a:solidFill>
                  <a:schemeClr val="bg1"/>
                </a:solidFill>
              </a:rPr>
              <a:t>(no consensus on benchmarking or rules).</a:t>
            </a:r>
          </a:p>
        </p:txBody>
      </p:sp>
    </p:spTree>
    <p:extLst>
      <p:ext uri="{BB962C8B-B14F-4D97-AF65-F5344CB8AC3E}">
        <p14:creationId xmlns:p14="http://schemas.microsoft.com/office/powerpoint/2010/main" val="1639037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A25CE3B-460E-2D6D-019F-74CA2BACC007}"/>
              </a:ext>
            </a:extLst>
          </p:cNvPr>
          <p:cNvSpPr>
            <a:spLocks noGrp="1"/>
          </p:cNvSpPr>
          <p:nvPr>
            <p:ph type="title"/>
          </p:nvPr>
        </p:nvSpPr>
        <p:spPr>
          <a:xfrm>
            <a:off x="838200" y="365125"/>
            <a:ext cx="10515600" cy="930275"/>
          </a:xfrm>
        </p:spPr>
        <p:txBody>
          <a:bodyPr>
            <a:normAutofit/>
          </a:bodyPr>
          <a:lstStyle/>
          <a:p>
            <a:r>
              <a:rPr lang="en-US" sz="4100" b="1" dirty="0"/>
              <a:t>Quality (left) and </a:t>
            </a:r>
            <a:r>
              <a:rPr lang="en-US" sz="4100" b="1" dirty="0" err="1"/>
              <a:t>FAIRness</a:t>
            </a:r>
            <a:r>
              <a:rPr lang="en-US" sz="4100" b="1" dirty="0"/>
              <a:t> (right) not guaranteed</a:t>
            </a:r>
          </a:p>
        </p:txBody>
      </p:sp>
      <p:sp>
        <p:nvSpPr>
          <p:cNvPr id="9" name="Rectangle: Single Corner Snipped 8">
            <a:extLst>
              <a:ext uri="{FF2B5EF4-FFF2-40B4-BE49-F238E27FC236}">
                <a16:creationId xmlns:a16="http://schemas.microsoft.com/office/drawing/2014/main" id="{AD76B093-EE2D-FCA8-D44E-731E4DC5AA7F}"/>
              </a:ext>
            </a:extLst>
          </p:cNvPr>
          <p:cNvSpPr/>
          <p:nvPr/>
        </p:nvSpPr>
        <p:spPr>
          <a:xfrm>
            <a:off x="6858032" y="2011363"/>
            <a:ext cx="4127038" cy="4160836"/>
          </a:xfrm>
          <a:prstGeom prst="snip1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Single Corner Snipped 7">
            <a:extLst>
              <a:ext uri="{FF2B5EF4-FFF2-40B4-BE49-F238E27FC236}">
                <a16:creationId xmlns:a16="http://schemas.microsoft.com/office/drawing/2014/main" id="{39DC9214-91DB-D234-D097-4A8A4B2BD0CF}"/>
              </a:ext>
            </a:extLst>
          </p:cNvPr>
          <p:cNvSpPr/>
          <p:nvPr/>
        </p:nvSpPr>
        <p:spPr>
          <a:xfrm>
            <a:off x="1170834" y="2011364"/>
            <a:ext cx="4646830" cy="4160836"/>
          </a:xfrm>
          <a:prstGeom prst="snip1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A graph of data with numbers and numbers&#10;&#10;Description automatically generated with medium confidence">
            <a:extLst>
              <a:ext uri="{FF2B5EF4-FFF2-40B4-BE49-F238E27FC236}">
                <a16:creationId xmlns:a16="http://schemas.microsoft.com/office/drawing/2014/main" id="{75019172-E694-E8D8-5B9D-1CE009A3D1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52073" y="2351692"/>
            <a:ext cx="4082849" cy="2470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115E18-BAB4-86D5-31C9-F02DA8726EB5}"/>
              </a:ext>
            </a:extLst>
          </p:cNvPr>
          <p:cNvSpPr txBox="1"/>
          <p:nvPr/>
        </p:nvSpPr>
        <p:spPr>
          <a:xfrm>
            <a:off x="1170835" y="5038122"/>
            <a:ext cx="4435233" cy="1037592"/>
          </a:xfrm>
          <a:prstGeom prst="rect">
            <a:avLst/>
          </a:prstGeom>
          <a:noFill/>
        </p:spPr>
        <p:txBody>
          <a:bodyPr wrap="square" rtlCol="0">
            <a:spAutoFit/>
          </a:bodyPr>
          <a:lstStyle/>
          <a:p>
            <a:pPr defTabSz="667512">
              <a:spcAft>
                <a:spcPts val="600"/>
              </a:spcAft>
            </a:pPr>
            <a:r>
              <a:rPr lang="en-US" sz="1314" kern="1200" dirty="0">
                <a:solidFill>
                  <a:schemeClr val="tx1"/>
                </a:solidFill>
                <a:latin typeface="+mn-lt"/>
                <a:ea typeface="+mn-ea"/>
                <a:cs typeface="+mn-cs"/>
              </a:rPr>
              <a:t>Sampling of discrepant features from a 13-member </a:t>
            </a:r>
            <a:r>
              <a:rPr lang="en-US" sz="1314" kern="1200" dirty="0" err="1">
                <a:solidFill>
                  <a:schemeClr val="tx1"/>
                </a:solidFill>
                <a:latin typeface="+mn-lt"/>
                <a:ea typeface="+mn-ea"/>
                <a:cs typeface="+mn-cs"/>
              </a:rPr>
              <a:t>PCORnet</a:t>
            </a:r>
            <a:r>
              <a:rPr lang="en-US" sz="1314" kern="1200" dirty="0">
                <a:solidFill>
                  <a:schemeClr val="tx1"/>
                </a:solidFill>
                <a:latin typeface="+mn-lt"/>
                <a:ea typeface="+mn-ea"/>
                <a:cs typeface="+mn-cs"/>
              </a:rPr>
              <a:t> network data quality assessment.</a:t>
            </a:r>
          </a:p>
          <a:p>
            <a:pPr defTabSz="667512">
              <a:spcAft>
                <a:spcPts val="600"/>
              </a:spcAft>
            </a:pPr>
            <a:endParaRPr lang="en-US" sz="1314" kern="1200" dirty="0">
              <a:solidFill>
                <a:schemeClr val="tx1"/>
              </a:solidFill>
              <a:latin typeface="+mn-lt"/>
              <a:ea typeface="+mn-ea"/>
              <a:cs typeface="+mn-cs"/>
            </a:endParaRPr>
          </a:p>
          <a:p>
            <a:pPr defTabSz="667512">
              <a:spcAft>
                <a:spcPts val="600"/>
              </a:spcAft>
            </a:pPr>
            <a:r>
              <a:rPr lang="en-US" sz="1200" kern="1200" dirty="0">
                <a:solidFill>
                  <a:schemeClr val="tx1"/>
                </a:solidFill>
                <a:latin typeface="+mn-lt"/>
                <a:ea typeface="+mn-ea"/>
                <a:cs typeface="+mn-cs"/>
              </a:rPr>
              <a:t>Mohamed et al. </a:t>
            </a:r>
            <a:r>
              <a:rPr lang="en-US" sz="1200" i="1" kern="1200" dirty="0">
                <a:solidFill>
                  <a:schemeClr val="tx1"/>
                </a:solidFill>
                <a:latin typeface="+mn-lt"/>
                <a:ea typeface="+mn-ea"/>
                <a:cs typeface="+mn-cs"/>
              </a:rPr>
              <a:t>Journal of Clinical and Translational Science</a:t>
            </a:r>
            <a:r>
              <a:rPr lang="en-US" sz="1200" kern="1200" dirty="0">
                <a:solidFill>
                  <a:schemeClr val="tx1"/>
                </a:solidFill>
                <a:latin typeface="+mn-lt"/>
                <a:ea typeface="+mn-ea"/>
                <a:cs typeface="+mn-cs"/>
              </a:rPr>
              <a:t>. 2023.</a:t>
            </a:r>
            <a:endParaRPr lang="en-US" sz="1200" dirty="0"/>
          </a:p>
        </p:txBody>
      </p:sp>
      <p:sp>
        <p:nvSpPr>
          <p:cNvPr id="6" name="TextBox 5">
            <a:extLst>
              <a:ext uri="{FF2B5EF4-FFF2-40B4-BE49-F238E27FC236}">
                <a16:creationId xmlns:a16="http://schemas.microsoft.com/office/drawing/2014/main" id="{CCCAAF32-6F87-F4EB-B3E8-842844B1D9B4}"/>
              </a:ext>
            </a:extLst>
          </p:cNvPr>
          <p:cNvSpPr txBox="1"/>
          <p:nvPr/>
        </p:nvSpPr>
        <p:spPr>
          <a:xfrm>
            <a:off x="6902865" y="5038122"/>
            <a:ext cx="3900967" cy="960648"/>
          </a:xfrm>
          <a:prstGeom prst="rect">
            <a:avLst/>
          </a:prstGeom>
          <a:noFill/>
        </p:spPr>
        <p:txBody>
          <a:bodyPr wrap="square" rtlCol="0">
            <a:spAutoFit/>
          </a:bodyPr>
          <a:lstStyle/>
          <a:p>
            <a:pPr defTabSz="667512">
              <a:spcAft>
                <a:spcPts val="600"/>
              </a:spcAft>
            </a:pPr>
            <a:r>
              <a:rPr lang="en-US" sz="1314" kern="1200" dirty="0">
                <a:solidFill>
                  <a:schemeClr val="tx1"/>
                </a:solidFill>
                <a:latin typeface="+mn-lt"/>
                <a:ea typeface="+mn-ea"/>
                <a:cs typeface="+mn-cs"/>
              </a:rPr>
              <a:t>Analysis of 2 ICU cohorts published to EHDEN (OMOP CDM).</a:t>
            </a:r>
            <a:br>
              <a:rPr lang="en-US" sz="1314" kern="1200" dirty="0">
                <a:solidFill>
                  <a:schemeClr val="tx1"/>
                </a:solidFill>
                <a:latin typeface="+mn-lt"/>
                <a:ea typeface="+mn-ea"/>
                <a:cs typeface="+mn-cs"/>
              </a:rPr>
            </a:br>
            <a:r>
              <a:rPr lang="en-US" sz="1314" kern="1200" dirty="0">
                <a:solidFill>
                  <a:schemeClr val="tx1"/>
                </a:solidFill>
                <a:latin typeface="+mn-lt"/>
                <a:ea typeface="+mn-ea"/>
                <a:cs typeface="+mn-cs"/>
              </a:rPr>
              <a:t> </a:t>
            </a:r>
            <a:r>
              <a:rPr lang="en-US" sz="1314" kern="1200" dirty="0" err="1">
                <a:solidFill>
                  <a:schemeClr val="tx1"/>
                </a:solidFill>
                <a:highlight>
                  <a:srgbClr val="FFFF00"/>
                </a:highlight>
                <a:latin typeface="+mn-lt"/>
                <a:ea typeface="+mn-ea"/>
                <a:cs typeface="+mn-cs"/>
              </a:rPr>
              <a:t>FAIRsFAIR</a:t>
            </a:r>
            <a:r>
              <a:rPr lang="en-US" sz="1314" kern="1200" dirty="0">
                <a:solidFill>
                  <a:schemeClr val="tx1"/>
                </a:solidFill>
                <a:highlight>
                  <a:srgbClr val="FFFF00"/>
                </a:highlight>
                <a:latin typeface="+mn-lt"/>
                <a:ea typeface="+mn-ea"/>
                <a:cs typeface="+mn-cs"/>
              </a:rPr>
              <a:t> framework scoring = 15.5/25 and 12/25!</a:t>
            </a:r>
          </a:p>
          <a:p>
            <a:pPr defTabSz="667512">
              <a:spcAft>
                <a:spcPts val="600"/>
              </a:spcAft>
            </a:pPr>
            <a:r>
              <a:rPr lang="en-US" sz="1200" kern="1200" dirty="0" err="1">
                <a:solidFill>
                  <a:schemeClr val="tx1"/>
                </a:solidFill>
                <a:latin typeface="+mn-lt"/>
                <a:ea typeface="+mn-ea"/>
                <a:cs typeface="+mn-cs"/>
              </a:rPr>
              <a:t>Puttmann</a:t>
            </a:r>
            <a:r>
              <a:rPr lang="en-US" sz="1200" kern="1200" dirty="0">
                <a:solidFill>
                  <a:schemeClr val="tx1"/>
                </a:solidFill>
                <a:latin typeface="+mn-lt"/>
                <a:ea typeface="+mn-ea"/>
                <a:cs typeface="+mn-cs"/>
              </a:rPr>
              <a:t> et al</a:t>
            </a:r>
            <a:r>
              <a:rPr lang="en-US" sz="1200" i="1" kern="1200" dirty="0">
                <a:solidFill>
                  <a:schemeClr val="tx1"/>
                </a:solidFill>
                <a:latin typeface="+mn-lt"/>
                <a:ea typeface="+mn-ea"/>
                <a:cs typeface="+mn-cs"/>
              </a:rPr>
              <a:t>.</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Int. J. Med. Inform. </a:t>
            </a:r>
            <a:r>
              <a:rPr lang="en-US" sz="1200" kern="1200" dirty="0">
                <a:solidFill>
                  <a:schemeClr val="tx1"/>
                </a:solidFill>
                <a:latin typeface="+mn-lt"/>
                <a:ea typeface="+mn-ea"/>
                <a:cs typeface="+mn-cs"/>
              </a:rPr>
              <a:t>2023. </a:t>
            </a:r>
            <a:endParaRPr lang="en-US" sz="1200" dirty="0"/>
          </a:p>
        </p:txBody>
      </p:sp>
      <p:pic>
        <p:nvPicPr>
          <p:cNvPr id="2050" name="Picture 2" descr="A diagram of a software process&#10;&#10;Description automatically generated">
            <a:extLst>
              <a:ext uri="{FF2B5EF4-FFF2-40B4-BE49-F238E27FC236}">
                <a16:creationId xmlns:a16="http://schemas.microsoft.com/office/drawing/2014/main" id="{AE035F11-52E9-BB8E-407B-E5834E1C9C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2672" y="2551654"/>
            <a:ext cx="3856487" cy="2148536"/>
          </a:xfrm>
          <a:prstGeom prst="rect">
            <a:avLst/>
          </a:prstGeom>
          <a:noFill/>
          <a:extLst>
            <a:ext uri="{909E8E84-426E-40DD-AFC4-6F175D3DCCD1}">
              <a14:hiddenFill xmlns:a14="http://schemas.microsoft.com/office/drawing/2010/main">
                <a:solidFill>
                  <a:srgbClr val="FFFFFF"/>
                </a:solidFill>
              </a14:hiddenFill>
            </a:ext>
          </a:extLst>
        </p:spPr>
      </p:pic>
      <p:sp>
        <p:nvSpPr>
          <p:cNvPr id="2" name="Thought Bubble: Cloud 1">
            <a:extLst>
              <a:ext uri="{FF2B5EF4-FFF2-40B4-BE49-F238E27FC236}">
                <a16:creationId xmlns:a16="http://schemas.microsoft.com/office/drawing/2014/main" id="{17933B70-4244-ECDF-6809-B758AD3C21A9}"/>
              </a:ext>
            </a:extLst>
          </p:cNvPr>
          <p:cNvSpPr/>
          <p:nvPr/>
        </p:nvSpPr>
        <p:spPr>
          <a:xfrm>
            <a:off x="189347" y="1635728"/>
            <a:ext cx="1385236" cy="1212784"/>
          </a:xfrm>
          <a:prstGeom prst="cloudCallout">
            <a:avLst>
              <a:gd name="adj1" fmla="val 50041"/>
              <a:gd name="adj2" fmla="val 3472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t>Vital signs outliers</a:t>
            </a:r>
          </a:p>
        </p:txBody>
      </p:sp>
      <p:sp>
        <p:nvSpPr>
          <p:cNvPr id="3" name="Thought Bubble: Cloud 2">
            <a:extLst>
              <a:ext uri="{FF2B5EF4-FFF2-40B4-BE49-F238E27FC236}">
                <a16:creationId xmlns:a16="http://schemas.microsoft.com/office/drawing/2014/main" id="{C022AD38-604F-0F85-4647-2EFCE8F16835}"/>
              </a:ext>
            </a:extLst>
          </p:cNvPr>
          <p:cNvSpPr/>
          <p:nvPr/>
        </p:nvSpPr>
        <p:spPr>
          <a:xfrm>
            <a:off x="4972445" y="1286468"/>
            <a:ext cx="1363409" cy="951711"/>
          </a:xfrm>
          <a:prstGeom prst="cloudCallout">
            <a:avLst>
              <a:gd name="adj1" fmla="val -25069"/>
              <a:gd name="adj2" fmla="val 7665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a:t>Correct LOINC codes</a:t>
            </a:r>
          </a:p>
        </p:txBody>
      </p:sp>
    </p:spTree>
    <p:extLst>
      <p:ext uri="{BB962C8B-B14F-4D97-AF65-F5344CB8AC3E}">
        <p14:creationId xmlns:p14="http://schemas.microsoft.com/office/powerpoint/2010/main" val="4074721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84fa2949-4c21-49be-8f7a-da46ae2e879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3D7934FC574945A8B753A6036193C8" ma:contentTypeVersion="11" ma:contentTypeDescription="Create a new document." ma:contentTypeScope="" ma:versionID="ae54380e6d4b6ea24c9e51349a17478a">
  <xsd:schema xmlns:xsd="http://www.w3.org/2001/XMLSchema" xmlns:xs="http://www.w3.org/2001/XMLSchema" xmlns:p="http://schemas.microsoft.com/office/2006/metadata/properties" xmlns:ns3="84fa2949-4c21-49be-8f7a-da46ae2e879c" xmlns:ns4="6caeb773-574d-40e9-a528-6930a92356ad" targetNamespace="http://schemas.microsoft.com/office/2006/metadata/properties" ma:root="true" ma:fieldsID="fbe85dfb4d60a1ed45ab2eab451033bf" ns3:_="" ns4:_="">
    <xsd:import namespace="84fa2949-4c21-49be-8f7a-da46ae2e879c"/>
    <xsd:import namespace="6caeb773-574d-40e9-a528-6930a92356a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2949-4c21-49be-8f7a-da46ae2e879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_activity" ma:index="17" nillable="true" ma:displayName="_activity" ma:hidden="true" ma:internalName="_activity">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aeb773-574d-40e9-a528-6930a92356a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21FBF5-0135-41EA-B2F4-1C220DC10B2A}">
  <ds:schemaRefs>
    <ds:schemaRef ds:uri="http://schemas.microsoft.com/sharepoint/v3/contenttype/forms"/>
  </ds:schemaRefs>
</ds:datastoreItem>
</file>

<file path=customXml/itemProps2.xml><?xml version="1.0" encoding="utf-8"?>
<ds:datastoreItem xmlns:ds="http://schemas.openxmlformats.org/officeDocument/2006/customXml" ds:itemID="{18174899-5AB4-49AB-B227-C95D2EAED770}">
  <ds:schemaRefs>
    <ds:schemaRef ds:uri="http://schemas.openxmlformats.org/package/2006/metadata/core-properties"/>
    <ds:schemaRef ds:uri="http://www.w3.org/XML/1998/namespace"/>
    <ds:schemaRef ds:uri="6caeb773-574d-40e9-a528-6930a92356ad"/>
    <ds:schemaRef ds:uri="http://schemas.microsoft.com/office/infopath/2007/PartnerControls"/>
    <ds:schemaRef ds:uri="http://purl.org/dc/terms/"/>
    <ds:schemaRef ds:uri="http://purl.org/dc/elements/1.1/"/>
    <ds:schemaRef ds:uri="84fa2949-4c21-49be-8f7a-da46ae2e879c"/>
    <ds:schemaRef ds:uri="http://purl.org/dc/dcmitype/"/>
    <ds:schemaRef ds:uri="http://schemas.microsoft.com/office/2006/metadata/properties"/>
    <ds:schemaRef ds:uri="http://schemas.microsoft.com/office/2006/documentManagement/types"/>
  </ds:schemaRefs>
</ds:datastoreItem>
</file>

<file path=customXml/itemProps3.xml><?xml version="1.0" encoding="utf-8"?>
<ds:datastoreItem xmlns:ds="http://schemas.openxmlformats.org/officeDocument/2006/customXml" ds:itemID="{0EF5A169-03C6-44D0-AFA6-C3B7B4C94214}">
  <ds:schemaRefs>
    <ds:schemaRef ds:uri="6caeb773-574d-40e9-a528-6930a92356ad"/>
    <ds:schemaRef ds:uri="84fa2949-4c21-49be-8f7a-da46ae2e87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755</TotalTime>
  <Words>3311</Words>
  <Application>Microsoft Office PowerPoint</Application>
  <PresentationFormat>Widescreen</PresentationFormat>
  <Paragraphs>417</Paragraphs>
  <Slides>37</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Malgun Gothic Semilight</vt:lpstr>
      <vt:lpstr>__Gelasio_6a26e5</vt:lpstr>
      <vt:lpstr>Arial</vt:lpstr>
      <vt:lpstr>Brown</vt:lpstr>
      <vt:lpstr>Calibri</vt:lpstr>
      <vt:lpstr>Calibri Light</vt:lpstr>
      <vt:lpstr>Google Sans</vt:lpstr>
      <vt:lpstr>Helvetica</vt:lpstr>
      <vt:lpstr>Roboto</vt:lpstr>
      <vt:lpstr>Roboto Light</vt:lpstr>
      <vt:lpstr>Office Theme</vt:lpstr>
      <vt:lpstr>Secondary research: Breakthroughs and Innovation </vt:lpstr>
      <vt:lpstr>Disclosure</vt:lpstr>
      <vt:lpstr>Agenda</vt:lpstr>
      <vt:lpstr>PowerPoint Presentation</vt:lpstr>
      <vt:lpstr>Ingredients for secondary data success</vt:lpstr>
      <vt:lpstr>Innovations for secondary data success</vt:lpstr>
      <vt:lpstr>EHR data traps:  -- False starts and bridges to nowhere</vt:lpstr>
      <vt:lpstr>Data model standardization: Crowdsourcing to promote interoperability</vt:lpstr>
      <vt:lpstr>Quality (left) and FAIRness (right) not guaranteed</vt:lpstr>
      <vt:lpstr>Promoting standardization and interoperability through regulation</vt:lpstr>
      <vt:lpstr>Our own research interoperability breakthrough…  Placing the development burden back on the vendors</vt:lpstr>
      <vt:lpstr>&gt;200 million unique patients…    in 2 years!</vt:lpstr>
      <vt:lpstr>Chronic Disease Surveillance Asthma Prevalence by Weight</vt:lpstr>
      <vt:lpstr>Syndromic Surveillance Seasonal influenza and the novel coronavirus</vt:lpstr>
      <vt:lpstr>Health Services Research  Antibiotics for Upper Respiratory Infections (URI)</vt:lpstr>
      <vt:lpstr>Immunization Utilization and Adherence HPV Vaccination Compliance by Race</vt:lpstr>
      <vt:lpstr>Vaccine Adverse Event Reporting  MMRV and Febrile Seizures</vt:lpstr>
      <vt:lpstr>Decentralized identifiers reconstruct patient journeys</vt:lpstr>
      <vt:lpstr>Cosmos limitations   (shared by many)</vt:lpstr>
      <vt:lpstr>PowerPoint Presentation</vt:lpstr>
      <vt:lpstr>Innovations for secondary data success</vt:lpstr>
      <vt:lpstr>Innovations: unlocking unstructured data</vt:lpstr>
      <vt:lpstr>AI Supported Harmonization: Why</vt:lpstr>
      <vt:lpstr>Transformer opportunities: Semantic interoperability</vt:lpstr>
      <vt:lpstr>LLM play: Data de-identification</vt:lpstr>
      <vt:lpstr>Innovations for secondary data success</vt:lpstr>
      <vt:lpstr>New(er) methods: (HTE)</vt:lpstr>
      <vt:lpstr>RCT example of  predictive HTE</vt:lpstr>
      <vt:lpstr>HTE applied to large scale observational data</vt:lpstr>
      <vt:lpstr>Place and heterogeneity</vt:lpstr>
      <vt:lpstr>Culmination: Digital twins</vt:lpstr>
      <vt:lpstr>Innovations for secondary data success</vt:lpstr>
      <vt:lpstr>What should a good platform do today?</vt:lpstr>
      <vt:lpstr>Burning considerations, far from an ideal solution</vt:lpstr>
      <vt:lpstr>TL;DR</vt:lpstr>
      <vt:lpstr>End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Secondary research: Breakthroughs and Innovation</dc:title>
  <dc:creator>Yasir Tarabichi</dc:creator>
  <cp:lastModifiedBy>Yasir Tarabichi</cp:lastModifiedBy>
  <cp:revision>5</cp:revision>
  <dcterms:created xsi:type="dcterms:W3CDTF">2023-09-06T17:04:40Z</dcterms:created>
  <dcterms:modified xsi:type="dcterms:W3CDTF">2023-09-20T01:27:19Z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0x0101007B3D7934FC574945A8B753A6036193C8</vt:lpwstr>
  </property>
</Properties>
</file>