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Default Extension="jpg" ContentType="image/jp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x="20104100" cy="11309350"/>
  <p:notesSz cx="20104100" cy="113093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jpg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3505898"/>
            <a:ext cx="17088486" cy="23749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500" b="1" i="0">
                <a:solidFill>
                  <a:srgbClr val="20367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6333236"/>
            <a:ext cx="14072870" cy="28273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500" b="0" i="0">
                <a:solidFill>
                  <a:srgbClr val="203670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500" b="1" i="0">
                <a:solidFill>
                  <a:srgbClr val="20367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4500" b="0" i="0">
                <a:solidFill>
                  <a:srgbClr val="203670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500" b="1" i="0">
                <a:solidFill>
                  <a:srgbClr val="20367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1005205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10353611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9070" y="3590452"/>
            <a:ext cx="19665956" cy="6881458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92366" y="3642807"/>
            <a:ext cx="19519259" cy="6734866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500" b="1" i="0">
                <a:solidFill>
                  <a:srgbClr val="20367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68734" y="1320600"/>
            <a:ext cx="11007022" cy="659775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6496" y="501599"/>
            <a:ext cx="6348730" cy="7169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500" b="1" i="0">
                <a:solidFill>
                  <a:srgbClr val="20367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289094" y="2797372"/>
            <a:ext cx="12567919" cy="47377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500" b="0" i="0">
                <a:solidFill>
                  <a:srgbClr val="203670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jpg"/><Relationship Id="rId3" Type="http://schemas.openxmlformats.org/officeDocument/2006/relationships/hyperlink" Target="http://www.niddk.nih.gov/news/meetings-workshops/2023/central-repository-20th-anniversary-workshop" TargetMode="Externa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hyperlink" Target="http://bit.ly/FIPminiquestionnaire" TargetMode="External"/><Relationship Id="rId3" Type="http://schemas.openxmlformats.org/officeDocument/2006/relationships/image" Target="../media/image7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orcid.org/0000-0001-8888-635X" TargetMode="External"/><Relationship Id="rId3" Type="http://schemas.openxmlformats.org/officeDocument/2006/relationships/hyperlink" Target="mailto:eriks@gofair.foundation" TargetMode="Externa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png"/><Relationship Id="rId3" Type="http://schemas.openxmlformats.org/officeDocument/2006/relationships/image" Target="../media/image6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www.nature.com/articles/sdata201618" TargetMode="Externa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www.nature.com/articles/sdata201618" TargetMode="Externa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www.nature.com/articles/sdata201618" TargetMode="Externa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75155" y="6585815"/>
            <a:ext cx="18554065" cy="4125595"/>
          </a:xfrm>
          <a:prstGeom prst="rect">
            <a:avLst/>
          </a:prstGeom>
        </p:spPr>
        <p:txBody>
          <a:bodyPr wrap="square" lIns="0" tIns="111125" rIns="0" bIns="0" rtlCol="0" vert="horz">
            <a:spAutoFit/>
          </a:bodyPr>
          <a:lstStyle/>
          <a:p>
            <a:pPr algn="ctr" marL="10160">
              <a:lnSpc>
                <a:spcPct val="100000"/>
              </a:lnSpc>
              <a:spcBef>
                <a:spcPts val="875"/>
              </a:spcBef>
            </a:pPr>
            <a:r>
              <a:rPr dirty="0" sz="4500" spc="-90" b="1">
                <a:solidFill>
                  <a:srgbClr val="203670"/>
                </a:solidFill>
                <a:latin typeface="Arial"/>
                <a:cs typeface="Arial"/>
              </a:rPr>
              <a:t>Session</a:t>
            </a:r>
            <a:r>
              <a:rPr dirty="0" sz="4500" spc="-185" b="1">
                <a:solidFill>
                  <a:srgbClr val="203670"/>
                </a:solidFill>
                <a:latin typeface="Arial"/>
                <a:cs typeface="Arial"/>
              </a:rPr>
              <a:t> </a:t>
            </a:r>
            <a:r>
              <a:rPr dirty="0" sz="4500" spc="100" b="1">
                <a:solidFill>
                  <a:srgbClr val="203670"/>
                </a:solidFill>
                <a:latin typeface="Arial"/>
                <a:cs typeface="Arial"/>
              </a:rPr>
              <a:t>IV</a:t>
            </a:r>
            <a:endParaRPr sz="4500">
              <a:latin typeface="Arial"/>
              <a:cs typeface="Arial"/>
            </a:endParaRPr>
          </a:p>
          <a:p>
            <a:pPr algn="ctr" marL="12065" marR="5080">
              <a:lnSpc>
                <a:spcPct val="114500"/>
              </a:lnSpc>
            </a:pPr>
            <a:r>
              <a:rPr dirty="0" sz="4500" b="1">
                <a:solidFill>
                  <a:srgbClr val="203670"/>
                </a:solidFill>
                <a:latin typeface="Arial"/>
                <a:cs typeface="Arial"/>
              </a:rPr>
              <a:t>FAIRization</a:t>
            </a:r>
            <a:r>
              <a:rPr dirty="0" sz="4500" spc="-110" b="1">
                <a:solidFill>
                  <a:srgbClr val="203670"/>
                </a:solidFill>
                <a:latin typeface="Arial"/>
                <a:cs typeface="Arial"/>
              </a:rPr>
              <a:t> </a:t>
            </a:r>
            <a:r>
              <a:rPr dirty="0" sz="4500" spc="125" b="1">
                <a:solidFill>
                  <a:srgbClr val="203670"/>
                </a:solidFill>
                <a:latin typeface="Arial"/>
                <a:cs typeface="Arial"/>
              </a:rPr>
              <a:t>of</a:t>
            </a:r>
            <a:r>
              <a:rPr dirty="0" sz="4500" b="1">
                <a:solidFill>
                  <a:srgbClr val="203670"/>
                </a:solidFill>
                <a:latin typeface="Arial"/>
                <a:cs typeface="Arial"/>
              </a:rPr>
              <a:t> </a:t>
            </a:r>
            <a:r>
              <a:rPr dirty="0" sz="4500" spc="135" b="1">
                <a:solidFill>
                  <a:srgbClr val="203670"/>
                </a:solidFill>
                <a:latin typeface="Arial"/>
                <a:cs typeface="Arial"/>
              </a:rPr>
              <a:t>NIH-</a:t>
            </a:r>
            <a:r>
              <a:rPr dirty="0" sz="4500" spc="140" b="1">
                <a:solidFill>
                  <a:srgbClr val="203670"/>
                </a:solidFill>
                <a:latin typeface="Arial"/>
                <a:cs typeface="Arial"/>
              </a:rPr>
              <a:t>generated</a:t>
            </a:r>
            <a:r>
              <a:rPr dirty="0" sz="4500" spc="-110" b="1">
                <a:solidFill>
                  <a:srgbClr val="203670"/>
                </a:solidFill>
                <a:latin typeface="Arial"/>
                <a:cs typeface="Arial"/>
              </a:rPr>
              <a:t> </a:t>
            </a:r>
            <a:r>
              <a:rPr dirty="0" sz="4500" spc="-75" b="1">
                <a:solidFill>
                  <a:srgbClr val="203670"/>
                </a:solidFill>
                <a:latin typeface="Arial"/>
                <a:cs typeface="Arial"/>
              </a:rPr>
              <a:t>Resources:</a:t>
            </a:r>
            <a:r>
              <a:rPr dirty="0" sz="4500" spc="-105" b="1">
                <a:solidFill>
                  <a:srgbClr val="203670"/>
                </a:solidFill>
                <a:latin typeface="Arial"/>
                <a:cs typeface="Arial"/>
              </a:rPr>
              <a:t> </a:t>
            </a:r>
            <a:r>
              <a:rPr dirty="0" sz="4500" spc="215" b="1">
                <a:solidFill>
                  <a:srgbClr val="203670"/>
                </a:solidFill>
                <a:latin typeface="Arial"/>
                <a:cs typeface="Arial"/>
              </a:rPr>
              <a:t>Meeting</a:t>
            </a:r>
            <a:r>
              <a:rPr dirty="0" sz="4500" spc="-110" b="1">
                <a:solidFill>
                  <a:srgbClr val="203670"/>
                </a:solidFill>
                <a:latin typeface="Arial"/>
                <a:cs typeface="Arial"/>
              </a:rPr>
              <a:t> </a:t>
            </a:r>
            <a:r>
              <a:rPr dirty="0" sz="4500" spc="135" b="1">
                <a:solidFill>
                  <a:srgbClr val="203670"/>
                </a:solidFill>
                <a:latin typeface="Arial"/>
                <a:cs typeface="Arial"/>
              </a:rPr>
              <a:t>the</a:t>
            </a:r>
            <a:r>
              <a:rPr dirty="0" sz="4500" spc="-110" b="1">
                <a:solidFill>
                  <a:srgbClr val="203670"/>
                </a:solidFill>
                <a:latin typeface="Arial"/>
                <a:cs typeface="Arial"/>
              </a:rPr>
              <a:t> </a:t>
            </a:r>
            <a:r>
              <a:rPr dirty="0" sz="4500" spc="140" b="1">
                <a:solidFill>
                  <a:srgbClr val="203670"/>
                </a:solidFill>
                <a:latin typeface="Arial"/>
                <a:cs typeface="Arial"/>
              </a:rPr>
              <a:t>Intent</a:t>
            </a:r>
            <a:r>
              <a:rPr dirty="0" sz="4500" spc="-110" b="1">
                <a:solidFill>
                  <a:srgbClr val="203670"/>
                </a:solidFill>
                <a:latin typeface="Arial"/>
                <a:cs typeface="Arial"/>
              </a:rPr>
              <a:t> </a:t>
            </a:r>
            <a:r>
              <a:rPr dirty="0" sz="4500" spc="125" b="1">
                <a:solidFill>
                  <a:srgbClr val="203670"/>
                </a:solidFill>
                <a:latin typeface="Arial"/>
                <a:cs typeface="Arial"/>
              </a:rPr>
              <a:t>of</a:t>
            </a:r>
            <a:r>
              <a:rPr dirty="0" sz="4500" spc="5" b="1">
                <a:solidFill>
                  <a:srgbClr val="203670"/>
                </a:solidFill>
                <a:latin typeface="Arial"/>
                <a:cs typeface="Arial"/>
              </a:rPr>
              <a:t> </a:t>
            </a:r>
            <a:r>
              <a:rPr dirty="0" sz="4500" spc="110" b="1">
                <a:solidFill>
                  <a:srgbClr val="203670"/>
                </a:solidFill>
                <a:latin typeface="Arial"/>
                <a:cs typeface="Arial"/>
              </a:rPr>
              <a:t>the </a:t>
            </a:r>
            <a:r>
              <a:rPr dirty="0" sz="4500" spc="425" b="1">
                <a:solidFill>
                  <a:srgbClr val="203670"/>
                </a:solidFill>
                <a:latin typeface="Arial"/>
                <a:cs typeface="Arial"/>
              </a:rPr>
              <a:t>2023</a:t>
            </a:r>
            <a:r>
              <a:rPr dirty="0" sz="4500" spc="-85" b="1">
                <a:solidFill>
                  <a:srgbClr val="203670"/>
                </a:solidFill>
                <a:latin typeface="Arial"/>
                <a:cs typeface="Arial"/>
              </a:rPr>
              <a:t> </a:t>
            </a:r>
            <a:r>
              <a:rPr dirty="0" sz="4500" spc="114" b="1">
                <a:solidFill>
                  <a:srgbClr val="203670"/>
                </a:solidFill>
                <a:latin typeface="Arial"/>
                <a:cs typeface="Arial"/>
              </a:rPr>
              <a:t>Data</a:t>
            </a:r>
            <a:r>
              <a:rPr dirty="0" sz="4500" spc="-80" b="1">
                <a:solidFill>
                  <a:srgbClr val="203670"/>
                </a:solidFill>
                <a:latin typeface="Arial"/>
                <a:cs typeface="Arial"/>
              </a:rPr>
              <a:t> </a:t>
            </a:r>
            <a:r>
              <a:rPr dirty="0" sz="4500" spc="165" b="1">
                <a:solidFill>
                  <a:srgbClr val="203670"/>
                </a:solidFill>
                <a:latin typeface="Arial"/>
                <a:cs typeface="Arial"/>
              </a:rPr>
              <a:t>Management</a:t>
            </a:r>
            <a:r>
              <a:rPr dirty="0" sz="4500" spc="-80" b="1">
                <a:solidFill>
                  <a:srgbClr val="203670"/>
                </a:solidFill>
                <a:latin typeface="Arial"/>
                <a:cs typeface="Arial"/>
              </a:rPr>
              <a:t> </a:t>
            </a:r>
            <a:r>
              <a:rPr dirty="0" sz="4500" spc="105" b="1">
                <a:solidFill>
                  <a:srgbClr val="203670"/>
                </a:solidFill>
                <a:latin typeface="Arial"/>
                <a:cs typeface="Arial"/>
              </a:rPr>
              <a:t>and</a:t>
            </a:r>
            <a:r>
              <a:rPr dirty="0" sz="4500" spc="-85" b="1">
                <a:solidFill>
                  <a:srgbClr val="203670"/>
                </a:solidFill>
                <a:latin typeface="Arial"/>
                <a:cs typeface="Arial"/>
              </a:rPr>
              <a:t> </a:t>
            </a:r>
            <a:r>
              <a:rPr dirty="0" sz="4500" b="1">
                <a:solidFill>
                  <a:srgbClr val="203670"/>
                </a:solidFill>
                <a:latin typeface="Arial"/>
                <a:cs typeface="Arial"/>
              </a:rPr>
              <a:t>Sharing</a:t>
            </a:r>
            <a:r>
              <a:rPr dirty="0" sz="4500" spc="-80" b="1">
                <a:solidFill>
                  <a:srgbClr val="203670"/>
                </a:solidFill>
                <a:latin typeface="Arial"/>
                <a:cs typeface="Arial"/>
              </a:rPr>
              <a:t> </a:t>
            </a:r>
            <a:r>
              <a:rPr dirty="0" sz="4500" spc="-10" b="1">
                <a:solidFill>
                  <a:srgbClr val="203670"/>
                </a:solidFill>
                <a:latin typeface="Arial"/>
                <a:cs typeface="Arial"/>
              </a:rPr>
              <a:t>Policy</a:t>
            </a:r>
            <a:endParaRPr sz="4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72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dirty="0" sz="4500" spc="-10" b="1">
                <a:solidFill>
                  <a:srgbClr val="203670"/>
                </a:solidFill>
                <a:latin typeface="Arial"/>
                <a:cs typeface="Arial"/>
              </a:rPr>
              <a:t>These</a:t>
            </a:r>
            <a:r>
              <a:rPr dirty="0" sz="4500" spc="-280" b="1">
                <a:solidFill>
                  <a:srgbClr val="203670"/>
                </a:solidFill>
                <a:latin typeface="Arial"/>
                <a:cs typeface="Arial"/>
              </a:rPr>
              <a:t> </a:t>
            </a:r>
            <a:r>
              <a:rPr dirty="0" sz="4500" b="1">
                <a:solidFill>
                  <a:srgbClr val="203670"/>
                </a:solidFill>
                <a:latin typeface="Arial"/>
                <a:cs typeface="Arial"/>
              </a:rPr>
              <a:t>slides</a:t>
            </a:r>
            <a:r>
              <a:rPr dirty="0" sz="4500" spc="-270" b="1">
                <a:solidFill>
                  <a:srgbClr val="203670"/>
                </a:solidFill>
                <a:latin typeface="Arial"/>
                <a:cs typeface="Arial"/>
              </a:rPr>
              <a:t> </a:t>
            </a:r>
            <a:r>
              <a:rPr dirty="0" sz="4500" spc="-40">
                <a:solidFill>
                  <a:srgbClr val="203670"/>
                </a:solidFill>
                <a:latin typeface="Century Gothic"/>
                <a:cs typeface="Century Gothic"/>
              </a:rPr>
              <a:t>https://osf.io/vqwt9</a:t>
            </a:r>
            <a:endParaRPr sz="4500">
              <a:latin typeface="Century Gothic"/>
              <a:cs typeface="Century Gothic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0104099" cy="4844288"/>
          </a:xfrm>
          <a:prstGeom prst="rect">
            <a:avLst/>
          </a:prstGeom>
        </p:spPr>
      </p:pic>
      <p:sp>
        <p:nvSpPr>
          <p:cNvPr id="4" name="object 4" descr=""/>
          <p:cNvSpPr txBox="1"/>
          <p:nvPr/>
        </p:nvSpPr>
        <p:spPr>
          <a:xfrm>
            <a:off x="35966" y="4872031"/>
            <a:ext cx="10989945" cy="30226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800">
                <a:solidFill>
                  <a:srgbClr val="203672"/>
                </a:solidFill>
                <a:latin typeface="Arial"/>
                <a:cs typeface="Arial"/>
                <a:hlinkClick r:id="rId3"/>
              </a:rPr>
              <a:t>https://www.niddk.nih.gov/news/meetings-workshops/2023/central-repository-20th-anniversary-</a:t>
            </a:r>
            <a:r>
              <a:rPr dirty="0" sz="1800" spc="-10">
                <a:solidFill>
                  <a:srgbClr val="203672"/>
                </a:solidFill>
                <a:latin typeface="Arial"/>
                <a:cs typeface="Arial"/>
                <a:hlinkClick r:id="rId3"/>
              </a:rPr>
              <a:t>workshop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328232" y="10562533"/>
            <a:ext cx="4288790" cy="37782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300" spc="-10">
                <a:solidFill>
                  <a:srgbClr val="5E5E5E"/>
                </a:solidFill>
                <a:latin typeface="Arial"/>
                <a:cs typeface="Arial"/>
                <a:hlinkClick r:id="rId2"/>
              </a:rPr>
              <a:t>http://bit.ly/FIPminiquestionnaire</a:t>
            </a:r>
            <a:endParaRPr sz="23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349997" y="106316"/>
            <a:ext cx="14340205" cy="298132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778000" marR="5080" indent="-1765935">
              <a:lnSpc>
                <a:spcPct val="117500"/>
              </a:lnSpc>
              <a:spcBef>
                <a:spcPts val="105"/>
              </a:spcBef>
            </a:pPr>
            <a:r>
              <a:rPr dirty="0" sz="8250" spc="-190">
                <a:solidFill>
                  <a:srgbClr val="094887"/>
                </a:solidFill>
              </a:rPr>
              <a:t>FAIR</a:t>
            </a:r>
            <a:r>
              <a:rPr dirty="0" sz="8250" spc="-300">
                <a:solidFill>
                  <a:srgbClr val="094887"/>
                </a:solidFill>
              </a:rPr>
              <a:t> </a:t>
            </a:r>
            <a:r>
              <a:rPr dirty="0" sz="8250" spc="200">
                <a:solidFill>
                  <a:srgbClr val="094887"/>
                </a:solidFill>
              </a:rPr>
              <a:t>Implementation</a:t>
            </a:r>
            <a:r>
              <a:rPr dirty="0" sz="8250" spc="-295">
                <a:solidFill>
                  <a:srgbClr val="094887"/>
                </a:solidFill>
              </a:rPr>
              <a:t> </a:t>
            </a:r>
            <a:r>
              <a:rPr dirty="0" sz="8250" spc="-10">
                <a:solidFill>
                  <a:srgbClr val="094887"/>
                </a:solidFill>
              </a:rPr>
              <a:t>Profile Workshops</a:t>
            </a:r>
            <a:endParaRPr sz="8250"/>
          </a:p>
        </p:txBody>
      </p:sp>
      <p:pic>
        <p:nvPicPr>
          <p:cNvPr id="4" name="object 4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06300" y="462429"/>
            <a:ext cx="4111749" cy="121561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453840" y="1802042"/>
            <a:ext cx="4703445" cy="1596390"/>
          </a:xfrm>
          <a:prstGeom prst="rect">
            <a:avLst/>
          </a:prstGeom>
        </p:spPr>
        <p:txBody>
          <a:bodyPr wrap="square" lIns="0" tIns="11112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75"/>
              </a:spcBef>
            </a:pPr>
            <a:r>
              <a:rPr dirty="0" sz="4500" b="1">
                <a:solidFill>
                  <a:srgbClr val="203670"/>
                </a:solidFill>
                <a:latin typeface="Arial"/>
                <a:cs typeface="Arial"/>
              </a:rPr>
              <a:t>Robin</a:t>
            </a:r>
            <a:r>
              <a:rPr dirty="0" sz="4500" spc="-75" b="1">
                <a:solidFill>
                  <a:srgbClr val="203670"/>
                </a:solidFill>
                <a:latin typeface="Arial"/>
                <a:cs typeface="Arial"/>
              </a:rPr>
              <a:t> </a:t>
            </a:r>
            <a:r>
              <a:rPr dirty="0" sz="4500" spc="-10" b="1">
                <a:solidFill>
                  <a:srgbClr val="203670"/>
                </a:solidFill>
                <a:latin typeface="Arial"/>
                <a:cs typeface="Arial"/>
              </a:rPr>
              <a:t>Taylor</a:t>
            </a:r>
            <a:endParaRPr sz="4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85"/>
              </a:spcBef>
            </a:pPr>
            <a:r>
              <a:rPr dirty="0" sz="4500">
                <a:solidFill>
                  <a:srgbClr val="203670"/>
                </a:solidFill>
                <a:latin typeface="Century Gothic"/>
                <a:cs typeface="Century Gothic"/>
              </a:rPr>
              <a:t>M.L.I.S.,</a:t>
            </a:r>
            <a:r>
              <a:rPr dirty="0" sz="4500" spc="-90">
                <a:solidFill>
                  <a:srgbClr val="203670"/>
                </a:solidFill>
                <a:latin typeface="Century Gothic"/>
                <a:cs typeface="Century Gothic"/>
              </a:rPr>
              <a:t> </a:t>
            </a:r>
            <a:r>
              <a:rPr dirty="0" sz="4500">
                <a:solidFill>
                  <a:srgbClr val="203670"/>
                </a:solidFill>
                <a:latin typeface="Century Gothic"/>
                <a:cs typeface="Century Gothic"/>
              </a:rPr>
              <a:t>NLM,</a:t>
            </a:r>
            <a:r>
              <a:rPr dirty="0" sz="4500" spc="-90">
                <a:solidFill>
                  <a:srgbClr val="203670"/>
                </a:solidFill>
                <a:latin typeface="Century Gothic"/>
                <a:cs typeface="Century Gothic"/>
              </a:rPr>
              <a:t> </a:t>
            </a:r>
            <a:r>
              <a:rPr dirty="0" sz="4500" spc="120">
                <a:solidFill>
                  <a:srgbClr val="203670"/>
                </a:solidFill>
                <a:latin typeface="Century Gothic"/>
                <a:cs typeface="Century Gothic"/>
              </a:rPr>
              <a:t>NIH</a:t>
            </a:r>
            <a:endParaRPr sz="4500">
              <a:latin typeface="Century Gothic"/>
              <a:cs typeface="Century Gothic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453840" y="4157991"/>
            <a:ext cx="6382385" cy="1596390"/>
          </a:xfrm>
          <a:prstGeom prst="rect">
            <a:avLst/>
          </a:prstGeom>
        </p:spPr>
        <p:txBody>
          <a:bodyPr wrap="square" lIns="0" tIns="11112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75"/>
              </a:spcBef>
            </a:pPr>
            <a:r>
              <a:rPr dirty="0" sz="4500" spc="120" b="1">
                <a:solidFill>
                  <a:srgbClr val="203670"/>
                </a:solidFill>
                <a:latin typeface="Arial"/>
                <a:cs typeface="Arial"/>
              </a:rPr>
              <a:t>Marianne</a:t>
            </a:r>
            <a:r>
              <a:rPr dirty="0" sz="4500" spc="-95" b="1">
                <a:solidFill>
                  <a:srgbClr val="203670"/>
                </a:solidFill>
                <a:latin typeface="Arial"/>
                <a:cs typeface="Arial"/>
              </a:rPr>
              <a:t> </a:t>
            </a:r>
            <a:r>
              <a:rPr dirty="0" sz="4500" spc="65" b="1">
                <a:solidFill>
                  <a:srgbClr val="203670"/>
                </a:solidFill>
                <a:latin typeface="Arial"/>
                <a:cs typeface="Arial"/>
              </a:rPr>
              <a:t>Henderson</a:t>
            </a:r>
            <a:endParaRPr sz="4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85"/>
              </a:spcBef>
            </a:pPr>
            <a:r>
              <a:rPr dirty="0" sz="4500">
                <a:solidFill>
                  <a:srgbClr val="203670"/>
                </a:solidFill>
                <a:latin typeface="Century Gothic"/>
                <a:cs typeface="Century Gothic"/>
              </a:rPr>
              <a:t>M.S.</a:t>
            </a:r>
            <a:r>
              <a:rPr dirty="0" sz="4500" spc="-245">
                <a:solidFill>
                  <a:srgbClr val="203670"/>
                </a:solidFill>
                <a:latin typeface="Century Gothic"/>
                <a:cs typeface="Century Gothic"/>
              </a:rPr>
              <a:t> </a:t>
            </a:r>
            <a:r>
              <a:rPr dirty="0" sz="4500" spc="-229">
                <a:solidFill>
                  <a:srgbClr val="203670"/>
                </a:solidFill>
                <a:latin typeface="Century Gothic"/>
                <a:cs typeface="Century Gothic"/>
              </a:rPr>
              <a:t>CPC,</a:t>
            </a:r>
            <a:r>
              <a:rPr dirty="0" sz="4500" spc="-235">
                <a:solidFill>
                  <a:srgbClr val="203670"/>
                </a:solidFill>
                <a:latin typeface="Century Gothic"/>
                <a:cs typeface="Century Gothic"/>
              </a:rPr>
              <a:t> </a:t>
            </a:r>
            <a:r>
              <a:rPr dirty="0" sz="4500" spc="-85">
                <a:solidFill>
                  <a:srgbClr val="203670"/>
                </a:solidFill>
                <a:latin typeface="Century Gothic"/>
                <a:cs typeface="Century Gothic"/>
              </a:rPr>
              <a:t>PM</a:t>
            </a:r>
            <a:r>
              <a:rPr dirty="0" sz="4500" spc="-755">
                <a:solidFill>
                  <a:srgbClr val="203670"/>
                </a:solidFill>
                <a:latin typeface="Century Gothic"/>
                <a:cs typeface="Century Gothic"/>
              </a:rPr>
              <a:t>P</a:t>
            </a:r>
            <a:r>
              <a:rPr dirty="0" sz="4500" spc="-85">
                <a:solidFill>
                  <a:srgbClr val="203670"/>
                </a:solidFill>
                <a:latin typeface="Century Gothic"/>
                <a:cs typeface="Century Gothic"/>
              </a:rPr>
              <a:t>,</a:t>
            </a:r>
            <a:r>
              <a:rPr dirty="0" sz="4500" spc="-235">
                <a:solidFill>
                  <a:srgbClr val="203670"/>
                </a:solidFill>
                <a:latin typeface="Century Gothic"/>
                <a:cs typeface="Century Gothic"/>
              </a:rPr>
              <a:t> </a:t>
            </a:r>
            <a:r>
              <a:rPr dirty="0" sz="4500" spc="-50">
                <a:solidFill>
                  <a:srgbClr val="203670"/>
                </a:solidFill>
                <a:latin typeface="Century Gothic"/>
                <a:cs typeface="Century Gothic"/>
              </a:rPr>
              <a:t>NCI,</a:t>
            </a:r>
            <a:r>
              <a:rPr dirty="0" sz="4500" spc="-235">
                <a:solidFill>
                  <a:srgbClr val="203670"/>
                </a:solidFill>
                <a:latin typeface="Century Gothic"/>
                <a:cs typeface="Century Gothic"/>
              </a:rPr>
              <a:t> </a:t>
            </a:r>
            <a:r>
              <a:rPr dirty="0" sz="4500" spc="120">
                <a:solidFill>
                  <a:srgbClr val="203670"/>
                </a:solidFill>
                <a:latin typeface="Century Gothic"/>
                <a:cs typeface="Century Gothic"/>
              </a:rPr>
              <a:t>NIH</a:t>
            </a:r>
            <a:endParaRPr sz="4500">
              <a:latin typeface="Century Gothic"/>
              <a:cs typeface="Century Gothic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6851732" y="2420721"/>
            <a:ext cx="5238750" cy="528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3300" spc="-270">
                <a:solidFill>
                  <a:srgbClr val="203670"/>
                </a:solidFill>
                <a:latin typeface="Century Gothic"/>
                <a:cs typeface="Century Gothic"/>
              </a:rPr>
              <a:t>Data</a:t>
            </a:r>
            <a:r>
              <a:rPr dirty="0" sz="3300" spc="-70">
                <a:solidFill>
                  <a:srgbClr val="203670"/>
                </a:solidFill>
                <a:latin typeface="Century Gothic"/>
                <a:cs typeface="Century Gothic"/>
              </a:rPr>
              <a:t> </a:t>
            </a:r>
            <a:r>
              <a:rPr dirty="0" sz="3300" spc="-120">
                <a:solidFill>
                  <a:srgbClr val="203670"/>
                </a:solidFill>
                <a:latin typeface="Century Gothic"/>
                <a:cs typeface="Century Gothic"/>
              </a:rPr>
              <a:t>standards</a:t>
            </a:r>
            <a:r>
              <a:rPr dirty="0" sz="3300" spc="-65">
                <a:solidFill>
                  <a:srgbClr val="203670"/>
                </a:solidFill>
                <a:latin typeface="Century Gothic"/>
                <a:cs typeface="Century Gothic"/>
              </a:rPr>
              <a:t> </a:t>
            </a:r>
            <a:r>
              <a:rPr dirty="0" sz="3300" spc="-114">
                <a:solidFill>
                  <a:srgbClr val="203670"/>
                </a:solidFill>
                <a:latin typeface="Century Gothic"/>
                <a:cs typeface="Century Gothic"/>
              </a:rPr>
              <a:t>perspective</a:t>
            </a:r>
            <a:endParaRPr sz="3300">
              <a:latin typeface="Century Gothic"/>
              <a:cs typeface="Century Gothic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8609493" y="4228600"/>
            <a:ext cx="4241165" cy="11772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4500"/>
              </a:lnSpc>
              <a:spcBef>
                <a:spcPts val="100"/>
              </a:spcBef>
            </a:pPr>
            <a:r>
              <a:rPr dirty="0" sz="3300" spc="-90">
                <a:solidFill>
                  <a:srgbClr val="203670"/>
                </a:solidFill>
                <a:latin typeface="Century Gothic"/>
                <a:cs typeface="Century Gothic"/>
              </a:rPr>
              <a:t>Biospecimen</a:t>
            </a:r>
            <a:r>
              <a:rPr dirty="0" sz="3300" spc="-125">
                <a:solidFill>
                  <a:srgbClr val="203670"/>
                </a:solidFill>
                <a:latin typeface="Century Gothic"/>
                <a:cs typeface="Century Gothic"/>
              </a:rPr>
              <a:t> </a:t>
            </a:r>
            <a:r>
              <a:rPr dirty="0" sz="3300" spc="-345">
                <a:solidFill>
                  <a:srgbClr val="203670"/>
                </a:solidFill>
                <a:latin typeface="Century Gothic"/>
                <a:cs typeface="Century Gothic"/>
              </a:rPr>
              <a:t>data </a:t>
            </a:r>
            <a:r>
              <a:rPr dirty="0" sz="3300" spc="-120">
                <a:solidFill>
                  <a:srgbClr val="203670"/>
                </a:solidFill>
                <a:latin typeface="Century Gothic"/>
                <a:cs typeface="Century Gothic"/>
              </a:rPr>
              <a:t>standards</a:t>
            </a:r>
            <a:r>
              <a:rPr dirty="0" sz="3300" spc="-45">
                <a:solidFill>
                  <a:srgbClr val="203670"/>
                </a:solidFill>
                <a:latin typeface="Century Gothic"/>
                <a:cs typeface="Century Gothic"/>
              </a:rPr>
              <a:t> </a:t>
            </a:r>
            <a:r>
              <a:rPr dirty="0" sz="3300" spc="-125">
                <a:solidFill>
                  <a:srgbClr val="203670"/>
                </a:solidFill>
                <a:latin typeface="Century Gothic"/>
                <a:cs typeface="Century Gothic"/>
              </a:rPr>
              <a:t>perspective</a:t>
            </a:r>
            <a:endParaRPr sz="3300">
              <a:latin typeface="Century Gothic"/>
              <a:cs typeface="Century Gothic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4354548" y="6892866"/>
            <a:ext cx="5128260" cy="11772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4500"/>
              </a:lnSpc>
              <a:spcBef>
                <a:spcPts val="100"/>
              </a:spcBef>
            </a:pPr>
            <a:r>
              <a:rPr dirty="0" sz="3300" spc="-260">
                <a:solidFill>
                  <a:srgbClr val="203670"/>
                </a:solidFill>
                <a:latin typeface="Century Gothic"/>
                <a:cs typeface="Century Gothic"/>
              </a:rPr>
              <a:t>Academic</a:t>
            </a:r>
            <a:r>
              <a:rPr dirty="0" sz="3300" spc="-70">
                <a:solidFill>
                  <a:srgbClr val="203670"/>
                </a:solidFill>
                <a:latin typeface="Century Gothic"/>
                <a:cs typeface="Century Gothic"/>
              </a:rPr>
              <a:t> </a:t>
            </a:r>
            <a:r>
              <a:rPr dirty="0" sz="3300" spc="-100">
                <a:solidFill>
                  <a:srgbClr val="203670"/>
                </a:solidFill>
                <a:latin typeface="Century Gothic"/>
                <a:cs typeface="Century Gothic"/>
              </a:rPr>
              <a:t>librarian/curator </a:t>
            </a:r>
            <a:r>
              <a:rPr dirty="0" sz="3300" spc="-40">
                <a:solidFill>
                  <a:srgbClr val="203670"/>
                </a:solidFill>
                <a:latin typeface="Century Gothic"/>
                <a:cs typeface="Century Gothic"/>
              </a:rPr>
              <a:t>perspective</a:t>
            </a:r>
            <a:endParaRPr sz="3300">
              <a:latin typeface="Century Gothic"/>
              <a:cs typeface="Century Gothic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4029312" y="9639707"/>
            <a:ext cx="4783455" cy="528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3300" spc="-95">
                <a:solidFill>
                  <a:srgbClr val="203670"/>
                </a:solidFill>
                <a:latin typeface="Century Gothic"/>
                <a:cs typeface="Century Gothic"/>
              </a:rPr>
              <a:t>Researcher's</a:t>
            </a:r>
            <a:r>
              <a:rPr dirty="0" sz="3300" spc="-50">
                <a:solidFill>
                  <a:srgbClr val="203670"/>
                </a:solidFill>
                <a:latin typeface="Century Gothic"/>
                <a:cs typeface="Century Gothic"/>
              </a:rPr>
              <a:t> </a:t>
            </a:r>
            <a:r>
              <a:rPr dirty="0" sz="3300" spc="-114">
                <a:solidFill>
                  <a:srgbClr val="203670"/>
                </a:solidFill>
                <a:latin typeface="Century Gothic"/>
                <a:cs typeface="Century Gothic"/>
              </a:rPr>
              <a:t>perspective</a:t>
            </a:r>
            <a:endParaRPr sz="3300">
              <a:latin typeface="Century Gothic"/>
              <a:cs typeface="Century Gothic"/>
            </a:endParaRPr>
          </a:p>
        </p:txBody>
      </p:sp>
      <p:sp>
        <p:nvSpPr>
          <p:cNvPr id="8" name="object 8" descr=""/>
          <p:cNvSpPr/>
          <p:nvPr/>
        </p:nvSpPr>
        <p:spPr>
          <a:xfrm>
            <a:off x="6399456" y="1833954"/>
            <a:ext cx="0" cy="1767839"/>
          </a:xfrm>
          <a:custGeom>
            <a:avLst/>
            <a:gdLst/>
            <a:ahLst/>
            <a:cxnLst/>
            <a:rect l="l" t="t" r="r" b="b"/>
            <a:pathLst>
              <a:path w="0" h="1767839">
                <a:moveTo>
                  <a:pt x="0" y="1767288"/>
                </a:moveTo>
                <a:lnTo>
                  <a:pt x="0" y="0"/>
                </a:lnTo>
              </a:path>
            </a:pathLst>
          </a:custGeom>
          <a:ln w="52354">
            <a:solidFill>
              <a:srgbClr val="1F326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/>
          <p:nvPr/>
        </p:nvSpPr>
        <p:spPr>
          <a:xfrm>
            <a:off x="8227986" y="4003079"/>
            <a:ext cx="0" cy="1767839"/>
          </a:xfrm>
          <a:custGeom>
            <a:avLst/>
            <a:gdLst/>
            <a:ahLst/>
            <a:cxnLst/>
            <a:rect l="l" t="t" r="r" b="b"/>
            <a:pathLst>
              <a:path w="0" h="1767839">
                <a:moveTo>
                  <a:pt x="0" y="1767288"/>
                </a:moveTo>
                <a:lnTo>
                  <a:pt x="0" y="0"/>
                </a:lnTo>
              </a:path>
            </a:pathLst>
          </a:custGeom>
          <a:ln w="52354">
            <a:solidFill>
              <a:srgbClr val="1F326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/>
          <p:nvPr/>
        </p:nvSpPr>
        <p:spPr>
          <a:xfrm>
            <a:off x="14011992" y="6667345"/>
            <a:ext cx="0" cy="1767839"/>
          </a:xfrm>
          <a:custGeom>
            <a:avLst/>
            <a:gdLst/>
            <a:ahLst/>
            <a:cxnLst/>
            <a:rect l="l" t="t" r="r" b="b"/>
            <a:pathLst>
              <a:path w="0" h="1767840">
                <a:moveTo>
                  <a:pt x="0" y="1767288"/>
                </a:moveTo>
                <a:lnTo>
                  <a:pt x="0" y="0"/>
                </a:lnTo>
              </a:path>
            </a:pathLst>
          </a:custGeom>
          <a:ln w="52354">
            <a:solidFill>
              <a:srgbClr val="1F326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/>
          <p:nvPr/>
        </p:nvSpPr>
        <p:spPr>
          <a:xfrm>
            <a:off x="13718116" y="9027233"/>
            <a:ext cx="0" cy="1767839"/>
          </a:xfrm>
          <a:custGeom>
            <a:avLst/>
            <a:gdLst/>
            <a:ahLst/>
            <a:cxnLst/>
            <a:rect l="l" t="t" r="r" b="b"/>
            <a:pathLst>
              <a:path w="0" h="1767840">
                <a:moveTo>
                  <a:pt x="0" y="1767288"/>
                </a:moveTo>
                <a:lnTo>
                  <a:pt x="0" y="0"/>
                </a:lnTo>
              </a:path>
            </a:pathLst>
          </a:custGeom>
          <a:ln w="52354">
            <a:solidFill>
              <a:srgbClr val="1F326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pc="-90"/>
              <a:t>Session</a:t>
            </a:r>
            <a:r>
              <a:rPr dirty="0" spc="-150"/>
              <a:t> </a:t>
            </a:r>
            <a:r>
              <a:rPr dirty="0" spc="125"/>
              <a:t>IV</a:t>
            </a:r>
            <a:r>
              <a:rPr dirty="0" spc="-229"/>
              <a:t> </a:t>
            </a:r>
            <a:r>
              <a:rPr dirty="0" spc="-10"/>
              <a:t>Panel:</a:t>
            </a:r>
          </a:p>
        </p:txBody>
      </p:sp>
      <p:sp>
        <p:nvSpPr>
          <p:cNvPr id="13" name="object 13" descr=""/>
          <p:cNvSpPr txBox="1"/>
          <p:nvPr/>
        </p:nvSpPr>
        <p:spPr>
          <a:xfrm>
            <a:off x="4991040" y="6646491"/>
            <a:ext cx="8668385" cy="1596390"/>
          </a:xfrm>
          <a:prstGeom prst="rect">
            <a:avLst/>
          </a:prstGeom>
        </p:spPr>
        <p:txBody>
          <a:bodyPr wrap="square" lIns="0" tIns="11112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75"/>
              </a:spcBef>
            </a:pPr>
            <a:r>
              <a:rPr dirty="0" sz="4500" b="1">
                <a:solidFill>
                  <a:srgbClr val="203670"/>
                </a:solidFill>
                <a:latin typeface="Arial"/>
                <a:cs typeface="Arial"/>
              </a:rPr>
              <a:t>Jen</a:t>
            </a:r>
            <a:r>
              <a:rPr dirty="0" sz="4500" spc="-45" b="1">
                <a:solidFill>
                  <a:srgbClr val="203670"/>
                </a:solidFill>
                <a:latin typeface="Arial"/>
                <a:cs typeface="Arial"/>
              </a:rPr>
              <a:t> </a:t>
            </a:r>
            <a:r>
              <a:rPr dirty="0" sz="4500" spc="75" b="1">
                <a:solidFill>
                  <a:srgbClr val="203670"/>
                </a:solidFill>
                <a:latin typeface="Arial"/>
                <a:cs typeface="Arial"/>
              </a:rPr>
              <a:t>Darragh</a:t>
            </a:r>
            <a:endParaRPr sz="4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85"/>
              </a:spcBef>
            </a:pPr>
            <a:r>
              <a:rPr dirty="0" sz="4500">
                <a:solidFill>
                  <a:srgbClr val="203670"/>
                </a:solidFill>
                <a:latin typeface="Century Gothic"/>
                <a:cs typeface="Century Gothic"/>
              </a:rPr>
              <a:t>M.L.I.S.,</a:t>
            </a:r>
            <a:r>
              <a:rPr dirty="0" sz="4500" spc="-160">
                <a:solidFill>
                  <a:srgbClr val="203670"/>
                </a:solidFill>
                <a:latin typeface="Century Gothic"/>
                <a:cs typeface="Century Gothic"/>
              </a:rPr>
              <a:t> </a:t>
            </a:r>
            <a:r>
              <a:rPr dirty="0" sz="4500" spc="-80">
                <a:solidFill>
                  <a:srgbClr val="203670"/>
                </a:solidFill>
                <a:latin typeface="Century Gothic"/>
                <a:cs typeface="Century Gothic"/>
              </a:rPr>
              <a:t>Duke</a:t>
            </a:r>
            <a:r>
              <a:rPr dirty="0" sz="4500" spc="-15">
                <a:solidFill>
                  <a:srgbClr val="203670"/>
                </a:solidFill>
                <a:latin typeface="Century Gothic"/>
                <a:cs typeface="Century Gothic"/>
              </a:rPr>
              <a:t> </a:t>
            </a:r>
            <a:r>
              <a:rPr dirty="0" sz="4500">
                <a:solidFill>
                  <a:srgbClr val="203670"/>
                </a:solidFill>
                <a:latin typeface="Century Gothic"/>
                <a:cs typeface="Century Gothic"/>
              </a:rPr>
              <a:t>University</a:t>
            </a:r>
            <a:r>
              <a:rPr dirty="0" sz="4500" spc="-10">
                <a:solidFill>
                  <a:srgbClr val="203670"/>
                </a:solidFill>
                <a:latin typeface="Century Gothic"/>
                <a:cs typeface="Century Gothic"/>
              </a:rPr>
              <a:t> Libraries</a:t>
            </a:r>
            <a:endParaRPr sz="4500">
              <a:latin typeface="Century Gothic"/>
              <a:cs typeface="Century Gothic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4991040" y="9002439"/>
            <a:ext cx="8328025" cy="1596390"/>
          </a:xfrm>
          <a:prstGeom prst="rect">
            <a:avLst/>
          </a:prstGeom>
        </p:spPr>
        <p:txBody>
          <a:bodyPr wrap="square" lIns="0" tIns="11112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75"/>
              </a:spcBef>
            </a:pPr>
            <a:r>
              <a:rPr dirty="0" sz="4500" spc="320" b="1">
                <a:solidFill>
                  <a:srgbClr val="203670"/>
                </a:solidFill>
                <a:latin typeface="Arial"/>
                <a:cs typeface="Arial"/>
              </a:rPr>
              <a:t>M.</a:t>
            </a:r>
            <a:r>
              <a:rPr dirty="0" sz="4500" spc="-365" b="1">
                <a:solidFill>
                  <a:srgbClr val="203670"/>
                </a:solidFill>
                <a:latin typeface="Arial"/>
                <a:cs typeface="Arial"/>
              </a:rPr>
              <a:t> </a:t>
            </a:r>
            <a:r>
              <a:rPr dirty="0" sz="4500" b="1">
                <a:solidFill>
                  <a:srgbClr val="203670"/>
                </a:solidFill>
                <a:latin typeface="Arial"/>
                <a:cs typeface="Arial"/>
              </a:rPr>
              <a:t>Todd</a:t>
            </a:r>
            <a:r>
              <a:rPr dirty="0" sz="4500" spc="-195" b="1">
                <a:solidFill>
                  <a:srgbClr val="203670"/>
                </a:solidFill>
                <a:latin typeface="Arial"/>
                <a:cs typeface="Arial"/>
              </a:rPr>
              <a:t> </a:t>
            </a:r>
            <a:r>
              <a:rPr dirty="0" sz="4500" spc="-10" b="1">
                <a:solidFill>
                  <a:srgbClr val="203670"/>
                </a:solidFill>
                <a:latin typeface="Arial"/>
                <a:cs typeface="Arial"/>
              </a:rPr>
              <a:t>Valerius</a:t>
            </a:r>
            <a:endParaRPr sz="4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85"/>
              </a:spcBef>
            </a:pPr>
            <a:r>
              <a:rPr dirty="0" sz="4500" spc="-30">
                <a:solidFill>
                  <a:srgbClr val="203670"/>
                </a:solidFill>
                <a:latin typeface="Century Gothic"/>
                <a:cs typeface="Century Gothic"/>
              </a:rPr>
              <a:t>Brigham</a:t>
            </a:r>
            <a:r>
              <a:rPr dirty="0" sz="4500" spc="-285">
                <a:solidFill>
                  <a:srgbClr val="203670"/>
                </a:solidFill>
                <a:latin typeface="Century Gothic"/>
                <a:cs typeface="Century Gothic"/>
              </a:rPr>
              <a:t> </a:t>
            </a:r>
            <a:r>
              <a:rPr dirty="0" sz="4500" spc="-330">
                <a:solidFill>
                  <a:srgbClr val="203670"/>
                </a:solidFill>
                <a:latin typeface="Century Gothic"/>
                <a:cs typeface="Century Gothic"/>
              </a:rPr>
              <a:t>and</a:t>
            </a:r>
            <a:r>
              <a:rPr dirty="0" sz="4500" spc="-170">
                <a:solidFill>
                  <a:srgbClr val="203670"/>
                </a:solidFill>
                <a:latin typeface="Century Gothic"/>
                <a:cs typeface="Century Gothic"/>
              </a:rPr>
              <a:t> </a:t>
            </a:r>
            <a:r>
              <a:rPr dirty="0" sz="4500" spc="-35">
                <a:solidFill>
                  <a:srgbClr val="203670"/>
                </a:solidFill>
                <a:latin typeface="Century Gothic"/>
                <a:cs typeface="Century Gothic"/>
              </a:rPr>
              <a:t>Women's</a:t>
            </a:r>
            <a:r>
              <a:rPr dirty="0" sz="4500" spc="-229">
                <a:solidFill>
                  <a:srgbClr val="203670"/>
                </a:solidFill>
                <a:latin typeface="Century Gothic"/>
                <a:cs typeface="Century Gothic"/>
              </a:rPr>
              <a:t> </a:t>
            </a:r>
            <a:r>
              <a:rPr dirty="0" sz="4500" spc="-10">
                <a:solidFill>
                  <a:srgbClr val="203670"/>
                </a:solidFill>
                <a:latin typeface="Century Gothic"/>
                <a:cs typeface="Century Gothic"/>
              </a:rPr>
              <a:t>Hospital</a:t>
            </a:r>
            <a:endParaRPr sz="45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pc="-90"/>
              <a:t>Session</a:t>
            </a:r>
            <a:r>
              <a:rPr dirty="0" spc="-135"/>
              <a:t> </a:t>
            </a:r>
            <a:r>
              <a:rPr dirty="0" spc="125"/>
              <a:t>IV</a:t>
            </a:r>
            <a:r>
              <a:rPr dirty="0" spc="-204"/>
              <a:t> </a:t>
            </a:r>
            <a:r>
              <a:rPr dirty="0"/>
              <a:t>Panel</a:t>
            </a:r>
            <a:r>
              <a:rPr dirty="0" spc="-135"/>
              <a:t> </a:t>
            </a:r>
            <a:r>
              <a:rPr dirty="0" spc="-10"/>
              <a:t>Chair: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1502463" y="2263939"/>
            <a:ext cx="17089120" cy="3166745"/>
          </a:xfrm>
          <a:prstGeom prst="rect">
            <a:avLst/>
          </a:prstGeom>
        </p:spPr>
        <p:txBody>
          <a:bodyPr wrap="square" lIns="0" tIns="11112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75"/>
              </a:spcBef>
            </a:pPr>
            <a:r>
              <a:rPr dirty="0" sz="4500" b="1">
                <a:solidFill>
                  <a:srgbClr val="203670"/>
                </a:solidFill>
                <a:latin typeface="Arial"/>
                <a:cs typeface="Arial"/>
              </a:rPr>
              <a:t>Erik</a:t>
            </a:r>
            <a:r>
              <a:rPr dirty="0" sz="4500" spc="-120" b="1">
                <a:solidFill>
                  <a:srgbClr val="203670"/>
                </a:solidFill>
                <a:latin typeface="Arial"/>
                <a:cs typeface="Arial"/>
              </a:rPr>
              <a:t> </a:t>
            </a:r>
            <a:r>
              <a:rPr dirty="0" sz="4500" spc="-10" b="1">
                <a:solidFill>
                  <a:srgbClr val="203670"/>
                </a:solidFill>
                <a:latin typeface="Arial"/>
                <a:cs typeface="Arial"/>
              </a:rPr>
              <a:t>Schultes</a:t>
            </a:r>
            <a:endParaRPr sz="4500">
              <a:latin typeface="Arial"/>
              <a:cs typeface="Arial"/>
            </a:endParaRPr>
          </a:p>
          <a:p>
            <a:pPr marL="12700" marR="5080">
              <a:lnSpc>
                <a:spcPct val="114500"/>
              </a:lnSpc>
            </a:pPr>
            <a:r>
              <a:rPr dirty="0" sz="4500" spc="-245">
                <a:solidFill>
                  <a:srgbClr val="203670"/>
                </a:solidFill>
                <a:latin typeface="Century Gothic"/>
                <a:cs typeface="Century Gothic"/>
              </a:rPr>
              <a:t>GO</a:t>
            </a:r>
            <a:r>
              <a:rPr dirty="0" sz="4500" spc="-100">
                <a:solidFill>
                  <a:srgbClr val="203670"/>
                </a:solidFill>
                <a:latin typeface="Century Gothic"/>
                <a:cs typeface="Century Gothic"/>
              </a:rPr>
              <a:t> </a:t>
            </a:r>
            <a:r>
              <a:rPr dirty="0" sz="4500">
                <a:solidFill>
                  <a:srgbClr val="203670"/>
                </a:solidFill>
                <a:latin typeface="Century Gothic"/>
                <a:cs typeface="Century Gothic"/>
              </a:rPr>
              <a:t>FAIR</a:t>
            </a:r>
            <a:r>
              <a:rPr dirty="0" sz="4500" spc="-100">
                <a:solidFill>
                  <a:srgbClr val="203670"/>
                </a:solidFill>
                <a:latin typeface="Century Gothic"/>
                <a:cs typeface="Century Gothic"/>
              </a:rPr>
              <a:t> </a:t>
            </a:r>
            <a:r>
              <a:rPr dirty="0" sz="4500" spc="-140">
                <a:solidFill>
                  <a:srgbClr val="203670"/>
                </a:solidFill>
                <a:latin typeface="Century Gothic"/>
                <a:cs typeface="Century Gothic"/>
              </a:rPr>
              <a:t>Foundation,</a:t>
            </a:r>
            <a:r>
              <a:rPr dirty="0" sz="4500" spc="-235">
                <a:solidFill>
                  <a:srgbClr val="203670"/>
                </a:solidFill>
                <a:latin typeface="Century Gothic"/>
                <a:cs typeface="Century Gothic"/>
              </a:rPr>
              <a:t> </a:t>
            </a:r>
            <a:r>
              <a:rPr dirty="0" sz="4500" spc="-105">
                <a:solidFill>
                  <a:srgbClr val="203670"/>
                </a:solidFill>
                <a:latin typeface="Century Gothic"/>
                <a:cs typeface="Century Gothic"/>
              </a:rPr>
              <a:t>Leiden</a:t>
            </a:r>
            <a:r>
              <a:rPr dirty="0" sz="4500" spc="-180">
                <a:solidFill>
                  <a:srgbClr val="203670"/>
                </a:solidFill>
                <a:latin typeface="Century Gothic"/>
                <a:cs typeface="Century Gothic"/>
              </a:rPr>
              <a:t> </a:t>
            </a:r>
            <a:r>
              <a:rPr dirty="0" sz="4500" spc="-355">
                <a:solidFill>
                  <a:srgbClr val="203670"/>
                </a:solidFill>
                <a:latin typeface="Century Gothic"/>
                <a:cs typeface="Century Gothic"/>
              </a:rPr>
              <a:t>Academic</a:t>
            </a:r>
            <a:r>
              <a:rPr dirty="0" sz="4500" spc="-100">
                <a:solidFill>
                  <a:srgbClr val="203670"/>
                </a:solidFill>
                <a:latin typeface="Century Gothic"/>
                <a:cs typeface="Century Gothic"/>
              </a:rPr>
              <a:t> </a:t>
            </a:r>
            <a:r>
              <a:rPr dirty="0" sz="4500" spc="-190">
                <a:solidFill>
                  <a:srgbClr val="203670"/>
                </a:solidFill>
                <a:latin typeface="Century Gothic"/>
                <a:cs typeface="Century Gothic"/>
              </a:rPr>
              <a:t>Center</a:t>
            </a:r>
            <a:r>
              <a:rPr dirty="0" sz="4500" spc="-95">
                <a:solidFill>
                  <a:srgbClr val="203670"/>
                </a:solidFill>
                <a:latin typeface="Century Gothic"/>
                <a:cs typeface="Century Gothic"/>
              </a:rPr>
              <a:t> </a:t>
            </a:r>
            <a:r>
              <a:rPr dirty="0" sz="4500">
                <a:solidFill>
                  <a:srgbClr val="203670"/>
                </a:solidFill>
                <a:latin typeface="Century Gothic"/>
                <a:cs typeface="Century Gothic"/>
              </a:rPr>
              <a:t>for</a:t>
            </a:r>
            <a:r>
              <a:rPr dirty="0" sz="4500" spc="-100">
                <a:solidFill>
                  <a:srgbClr val="203670"/>
                </a:solidFill>
                <a:latin typeface="Century Gothic"/>
                <a:cs typeface="Century Gothic"/>
              </a:rPr>
              <a:t> </a:t>
            </a:r>
            <a:r>
              <a:rPr dirty="0" sz="4500">
                <a:solidFill>
                  <a:srgbClr val="203670"/>
                </a:solidFill>
                <a:latin typeface="Century Gothic"/>
                <a:cs typeface="Century Gothic"/>
              </a:rPr>
              <a:t>Drug</a:t>
            </a:r>
            <a:r>
              <a:rPr dirty="0" sz="4500" spc="-100">
                <a:solidFill>
                  <a:srgbClr val="203670"/>
                </a:solidFill>
                <a:latin typeface="Century Gothic"/>
                <a:cs typeface="Century Gothic"/>
              </a:rPr>
              <a:t> </a:t>
            </a:r>
            <a:r>
              <a:rPr dirty="0" sz="4500" spc="-125">
                <a:solidFill>
                  <a:srgbClr val="203670"/>
                </a:solidFill>
                <a:latin typeface="Century Gothic"/>
                <a:cs typeface="Century Gothic"/>
              </a:rPr>
              <a:t>Research </a:t>
            </a:r>
            <a:r>
              <a:rPr dirty="0" sz="4500" spc="-65">
                <a:solidFill>
                  <a:srgbClr val="203670"/>
                </a:solidFill>
                <a:latin typeface="Century Gothic"/>
                <a:cs typeface="Century Gothic"/>
                <a:hlinkClick r:id="rId2"/>
              </a:rPr>
              <a:t>http://orcid.org/0000-</a:t>
            </a:r>
            <a:r>
              <a:rPr dirty="0" sz="4500" spc="65">
                <a:solidFill>
                  <a:srgbClr val="203670"/>
                </a:solidFill>
                <a:latin typeface="Century Gothic"/>
                <a:cs typeface="Century Gothic"/>
                <a:hlinkClick r:id="rId2"/>
              </a:rPr>
              <a:t>0001-8888-</a:t>
            </a:r>
            <a:r>
              <a:rPr dirty="0" sz="4500" spc="55">
                <a:solidFill>
                  <a:srgbClr val="203670"/>
                </a:solidFill>
                <a:latin typeface="Century Gothic"/>
                <a:cs typeface="Century Gothic"/>
                <a:hlinkClick r:id="rId2"/>
              </a:rPr>
              <a:t>635X</a:t>
            </a:r>
            <a:endParaRPr sz="45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785"/>
              </a:spcBef>
            </a:pPr>
            <a:r>
              <a:rPr dirty="0" sz="4500" spc="-60">
                <a:solidFill>
                  <a:srgbClr val="203670"/>
                </a:solidFill>
                <a:latin typeface="Century Gothic"/>
                <a:cs typeface="Century Gothic"/>
                <a:hlinkClick r:id="rId3"/>
              </a:rPr>
              <a:t>eriks@gofair.foundation</a:t>
            </a:r>
            <a:endParaRPr sz="45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pc="-90"/>
              <a:t>Session</a:t>
            </a:r>
            <a:r>
              <a:rPr dirty="0" spc="-185"/>
              <a:t> </a:t>
            </a:r>
            <a:r>
              <a:rPr dirty="0" spc="-25"/>
              <a:t>IV:</a:t>
            </a:r>
          </a:p>
        </p:txBody>
      </p:sp>
      <p:sp>
        <p:nvSpPr>
          <p:cNvPr id="3" name="object 3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1112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75"/>
              </a:spcBef>
            </a:pPr>
            <a:r>
              <a:rPr dirty="0" spc="-135"/>
              <a:t>Background:</a:t>
            </a:r>
            <a:r>
              <a:rPr dirty="0" spc="-114"/>
              <a:t> </a:t>
            </a:r>
            <a:r>
              <a:rPr dirty="0" spc="145"/>
              <a:t>NIH</a:t>
            </a:r>
            <a:r>
              <a:rPr dirty="0" spc="-110"/>
              <a:t> </a:t>
            </a:r>
            <a:r>
              <a:rPr dirty="0" spc="-330"/>
              <a:t>and</a:t>
            </a:r>
            <a:r>
              <a:rPr dirty="0" spc="-114"/>
              <a:t> </a:t>
            </a:r>
            <a:r>
              <a:rPr dirty="0"/>
              <a:t>NIDDK’s</a:t>
            </a:r>
            <a:r>
              <a:rPr dirty="0" spc="-110"/>
              <a:t> </a:t>
            </a:r>
            <a:r>
              <a:rPr dirty="0" spc="-150"/>
              <a:t>Strategic</a:t>
            </a:r>
            <a:r>
              <a:rPr dirty="0" spc="-114"/>
              <a:t> </a:t>
            </a:r>
            <a:r>
              <a:rPr dirty="0" spc="-10"/>
              <a:t>goals</a:t>
            </a:r>
          </a:p>
          <a:p>
            <a:pPr marL="443865" indent="-431165">
              <a:lnSpc>
                <a:spcPct val="100000"/>
              </a:lnSpc>
              <a:spcBef>
                <a:spcPts val="785"/>
              </a:spcBef>
              <a:buChar char="•"/>
              <a:tabLst>
                <a:tab pos="443865" algn="l"/>
              </a:tabLst>
            </a:pPr>
            <a:r>
              <a:rPr dirty="0" spc="-120"/>
              <a:t>maximize</a:t>
            </a:r>
            <a:r>
              <a:rPr dirty="0" spc="-195"/>
              <a:t> </a:t>
            </a:r>
            <a:r>
              <a:rPr dirty="0" spc="-190"/>
              <a:t>the</a:t>
            </a:r>
            <a:r>
              <a:rPr dirty="0" spc="-120"/>
              <a:t> </a:t>
            </a:r>
            <a:r>
              <a:rPr dirty="0" spc="-250"/>
              <a:t>value</a:t>
            </a:r>
            <a:r>
              <a:rPr dirty="0" spc="-114"/>
              <a:t> </a:t>
            </a:r>
            <a:r>
              <a:rPr dirty="0" spc="-330"/>
              <a:t>and</a:t>
            </a:r>
            <a:r>
              <a:rPr dirty="0" spc="-114"/>
              <a:t> </a:t>
            </a:r>
            <a:r>
              <a:rPr dirty="0" spc="-265"/>
              <a:t>impact</a:t>
            </a:r>
            <a:r>
              <a:rPr dirty="0" spc="-114"/>
              <a:t> </a:t>
            </a:r>
            <a:r>
              <a:rPr dirty="0"/>
              <a:t>of</a:t>
            </a:r>
            <a:r>
              <a:rPr dirty="0" spc="-175"/>
              <a:t> </a:t>
            </a:r>
            <a:r>
              <a:rPr dirty="0" spc="-10"/>
              <a:t>resources</a:t>
            </a:r>
          </a:p>
          <a:p>
            <a:pPr marL="443865" indent="-431165">
              <a:lnSpc>
                <a:spcPct val="100000"/>
              </a:lnSpc>
              <a:spcBef>
                <a:spcPts val="780"/>
              </a:spcBef>
              <a:buChar char="•"/>
              <a:tabLst>
                <a:tab pos="443865" algn="l"/>
              </a:tabLst>
            </a:pPr>
            <a:r>
              <a:rPr dirty="0" spc="-440"/>
              <a:t>advance</a:t>
            </a:r>
            <a:r>
              <a:rPr dirty="0" spc="-110"/>
              <a:t> </a:t>
            </a:r>
            <a:r>
              <a:rPr dirty="0" spc="-190"/>
              <a:t>the</a:t>
            </a:r>
            <a:r>
              <a:rPr dirty="0" spc="-105"/>
              <a:t> </a:t>
            </a:r>
            <a:r>
              <a:rPr dirty="0" spc="-175"/>
              <a:t>biomedical</a:t>
            </a:r>
            <a:r>
              <a:rPr dirty="0" spc="-105"/>
              <a:t> </a:t>
            </a:r>
            <a:r>
              <a:rPr dirty="0" spc="-425"/>
              <a:t>data</a:t>
            </a:r>
            <a:r>
              <a:rPr dirty="0" spc="-105"/>
              <a:t> </a:t>
            </a:r>
            <a:r>
              <a:rPr dirty="0" spc="-25"/>
              <a:t>ecosystem</a:t>
            </a:r>
          </a:p>
          <a:p>
            <a:pPr marL="443865" indent="-431165">
              <a:lnSpc>
                <a:spcPct val="100000"/>
              </a:lnSpc>
              <a:spcBef>
                <a:spcPts val="785"/>
              </a:spcBef>
              <a:buChar char="•"/>
              <a:tabLst>
                <a:tab pos="443865" algn="l"/>
              </a:tabLst>
            </a:pPr>
            <a:r>
              <a:rPr dirty="0" spc="-345"/>
              <a:t>enhance</a:t>
            </a:r>
            <a:r>
              <a:rPr dirty="0" spc="-114"/>
              <a:t> </a:t>
            </a:r>
            <a:r>
              <a:rPr dirty="0" spc="-425"/>
              <a:t>data</a:t>
            </a:r>
            <a:r>
              <a:rPr dirty="0" spc="-114"/>
              <a:t> </a:t>
            </a:r>
            <a:r>
              <a:rPr dirty="0" spc="-80"/>
              <a:t>resources</a:t>
            </a:r>
            <a:r>
              <a:rPr dirty="0" spc="-110"/>
              <a:t> </a:t>
            </a:r>
            <a:r>
              <a:rPr dirty="0" spc="-260"/>
              <a:t>that</a:t>
            </a:r>
            <a:r>
              <a:rPr dirty="0" spc="-114"/>
              <a:t> </a:t>
            </a:r>
            <a:r>
              <a:rPr dirty="0" spc="-200"/>
              <a:t>facilitate</a:t>
            </a:r>
            <a:r>
              <a:rPr dirty="0" spc="-110"/>
              <a:t> </a:t>
            </a:r>
            <a:r>
              <a:rPr dirty="0" spc="-120"/>
              <a:t>research</a:t>
            </a:r>
          </a:p>
          <a:p>
            <a:pPr marL="443865" indent="-431165">
              <a:lnSpc>
                <a:spcPct val="100000"/>
              </a:lnSpc>
              <a:spcBef>
                <a:spcPts val="785"/>
              </a:spcBef>
              <a:buChar char="•"/>
              <a:tabLst>
                <a:tab pos="443865" algn="l"/>
              </a:tabLst>
            </a:pPr>
            <a:r>
              <a:rPr dirty="0" spc="-300"/>
              <a:t>catalyze</a:t>
            </a:r>
            <a:r>
              <a:rPr dirty="0" spc="-114"/>
              <a:t> </a:t>
            </a:r>
            <a:r>
              <a:rPr dirty="0" spc="-190"/>
              <a:t>the</a:t>
            </a:r>
            <a:r>
              <a:rPr dirty="0" spc="-125"/>
              <a:t> </a:t>
            </a:r>
            <a:r>
              <a:rPr dirty="0" spc="-105"/>
              <a:t>scientific</a:t>
            </a:r>
            <a:r>
              <a:rPr dirty="0" spc="-125"/>
              <a:t> </a:t>
            </a:r>
            <a:r>
              <a:rPr dirty="0" spc="-10"/>
              <a:t>discovery</a:t>
            </a:r>
          </a:p>
          <a:p>
            <a:pPr marL="443865" indent="-431165">
              <a:lnSpc>
                <a:spcPct val="100000"/>
              </a:lnSpc>
              <a:spcBef>
                <a:spcPts val="785"/>
              </a:spcBef>
              <a:buChar char="•"/>
              <a:tabLst>
                <a:tab pos="443865" algn="l"/>
              </a:tabLst>
            </a:pPr>
            <a:r>
              <a:rPr dirty="0" spc="-110"/>
              <a:t>improve</a:t>
            </a:r>
            <a:r>
              <a:rPr dirty="0" spc="-170"/>
              <a:t> </a:t>
            </a:r>
            <a:r>
              <a:rPr dirty="0" spc="-190"/>
              <a:t>health</a:t>
            </a:r>
            <a:r>
              <a:rPr dirty="0" spc="-120"/>
              <a:t> </a:t>
            </a:r>
            <a:r>
              <a:rPr dirty="0" spc="-55"/>
              <a:t>outcomes.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326496" y="501599"/>
            <a:ext cx="18229580" cy="513334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4500" spc="-90" b="1">
                <a:solidFill>
                  <a:srgbClr val="203670"/>
                </a:solidFill>
                <a:latin typeface="Arial"/>
                <a:cs typeface="Arial"/>
              </a:rPr>
              <a:t>Session</a:t>
            </a:r>
            <a:r>
              <a:rPr dirty="0" sz="4500" spc="-185" b="1">
                <a:solidFill>
                  <a:srgbClr val="203670"/>
                </a:solidFill>
                <a:latin typeface="Arial"/>
                <a:cs typeface="Arial"/>
              </a:rPr>
              <a:t> </a:t>
            </a:r>
            <a:r>
              <a:rPr dirty="0" sz="4500" spc="-25" b="1">
                <a:solidFill>
                  <a:srgbClr val="203670"/>
                </a:solidFill>
                <a:latin typeface="Arial"/>
                <a:cs typeface="Arial"/>
              </a:rPr>
              <a:t>IV:</a:t>
            </a:r>
            <a:endParaRPr sz="4500">
              <a:latin typeface="Arial"/>
              <a:cs typeface="Arial"/>
            </a:endParaRPr>
          </a:p>
          <a:p>
            <a:pPr marL="1661160">
              <a:lnSpc>
                <a:spcPct val="100000"/>
              </a:lnSpc>
              <a:spcBef>
                <a:spcPts val="4640"/>
              </a:spcBef>
            </a:pPr>
            <a:r>
              <a:rPr dirty="0" sz="4500">
                <a:solidFill>
                  <a:srgbClr val="203670"/>
                </a:solidFill>
                <a:latin typeface="Century Gothic"/>
                <a:cs typeface="Century Gothic"/>
              </a:rPr>
              <a:t>NIH’s</a:t>
            </a:r>
            <a:r>
              <a:rPr dirty="0" sz="4500" spc="-285">
                <a:solidFill>
                  <a:srgbClr val="203670"/>
                </a:solidFill>
                <a:latin typeface="Century Gothic"/>
                <a:cs typeface="Century Gothic"/>
              </a:rPr>
              <a:t> </a:t>
            </a:r>
            <a:r>
              <a:rPr dirty="0" sz="4500" spc="-355">
                <a:solidFill>
                  <a:srgbClr val="203670"/>
                </a:solidFill>
                <a:latin typeface="Century Gothic"/>
                <a:cs typeface="Century Gothic"/>
              </a:rPr>
              <a:t>Data</a:t>
            </a:r>
            <a:r>
              <a:rPr dirty="0" sz="4500" spc="-114">
                <a:solidFill>
                  <a:srgbClr val="203670"/>
                </a:solidFill>
                <a:latin typeface="Century Gothic"/>
                <a:cs typeface="Century Gothic"/>
              </a:rPr>
              <a:t> </a:t>
            </a:r>
            <a:r>
              <a:rPr dirty="0" sz="4500" spc="-305">
                <a:solidFill>
                  <a:srgbClr val="203670"/>
                </a:solidFill>
                <a:latin typeface="Century Gothic"/>
                <a:cs typeface="Century Gothic"/>
              </a:rPr>
              <a:t>Management</a:t>
            </a:r>
            <a:r>
              <a:rPr dirty="0" sz="4500" spc="-114">
                <a:solidFill>
                  <a:srgbClr val="203670"/>
                </a:solidFill>
                <a:latin typeface="Century Gothic"/>
                <a:cs typeface="Century Gothic"/>
              </a:rPr>
              <a:t> </a:t>
            </a:r>
            <a:r>
              <a:rPr dirty="0" sz="4500" spc="-330">
                <a:solidFill>
                  <a:srgbClr val="203670"/>
                </a:solidFill>
                <a:latin typeface="Century Gothic"/>
                <a:cs typeface="Century Gothic"/>
              </a:rPr>
              <a:t>and</a:t>
            </a:r>
            <a:r>
              <a:rPr dirty="0" sz="4500" spc="-114">
                <a:solidFill>
                  <a:srgbClr val="203670"/>
                </a:solidFill>
                <a:latin typeface="Century Gothic"/>
                <a:cs typeface="Century Gothic"/>
              </a:rPr>
              <a:t> </a:t>
            </a:r>
            <a:r>
              <a:rPr dirty="0" sz="4500" spc="-25">
                <a:solidFill>
                  <a:srgbClr val="203670"/>
                </a:solidFill>
                <a:latin typeface="Century Gothic"/>
                <a:cs typeface="Century Gothic"/>
              </a:rPr>
              <a:t>Sharing</a:t>
            </a:r>
            <a:r>
              <a:rPr dirty="0" sz="4500" spc="-160">
                <a:solidFill>
                  <a:srgbClr val="203670"/>
                </a:solidFill>
                <a:latin typeface="Century Gothic"/>
                <a:cs typeface="Century Gothic"/>
              </a:rPr>
              <a:t> </a:t>
            </a:r>
            <a:r>
              <a:rPr dirty="0" sz="4500" spc="-10">
                <a:solidFill>
                  <a:srgbClr val="203670"/>
                </a:solidFill>
                <a:latin typeface="Century Gothic"/>
                <a:cs typeface="Century Gothic"/>
              </a:rPr>
              <a:t>Policy</a:t>
            </a:r>
            <a:endParaRPr sz="4500">
              <a:latin typeface="Century Gothic"/>
              <a:cs typeface="Century Gothic"/>
            </a:endParaRPr>
          </a:p>
          <a:p>
            <a:pPr marL="2092325" indent="-431165">
              <a:lnSpc>
                <a:spcPct val="100000"/>
              </a:lnSpc>
              <a:spcBef>
                <a:spcPts val="785"/>
              </a:spcBef>
              <a:buChar char="•"/>
              <a:tabLst>
                <a:tab pos="2092325" algn="l"/>
              </a:tabLst>
            </a:pPr>
            <a:r>
              <a:rPr dirty="0" sz="4500" spc="-125">
                <a:solidFill>
                  <a:srgbClr val="203670"/>
                </a:solidFill>
                <a:latin typeface="Century Gothic"/>
                <a:cs typeface="Century Gothic"/>
              </a:rPr>
              <a:t>https://sharing.nih.gov/data-</a:t>
            </a:r>
            <a:r>
              <a:rPr dirty="0" sz="4500" spc="-240">
                <a:solidFill>
                  <a:srgbClr val="203670"/>
                </a:solidFill>
                <a:latin typeface="Century Gothic"/>
                <a:cs typeface="Century Gothic"/>
              </a:rPr>
              <a:t>management-</a:t>
            </a:r>
            <a:r>
              <a:rPr dirty="0" sz="4500" spc="-215">
                <a:solidFill>
                  <a:srgbClr val="203670"/>
                </a:solidFill>
                <a:latin typeface="Century Gothic"/>
                <a:cs typeface="Century Gothic"/>
              </a:rPr>
              <a:t>and-</a:t>
            </a:r>
            <a:r>
              <a:rPr dirty="0" sz="4500" spc="-180">
                <a:solidFill>
                  <a:srgbClr val="203670"/>
                </a:solidFill>
                <a:latin typeface="Century Gothic"/>
                <a:cs typeface="Century Gothic"/>
              </a:rPr>
              <a:t>sharing-</a:t>
            </a:r>
            <a:r>
              <a:rPr dirty="0" sz="4500" spc="-65">
                <a:solidFill>
                  <a:srgbClr val="203670"/>
                </a:solidFill>
                <a:latin typeface="Century Gothic"/>
                <a:cs typeface="Century Gothic"/>
              </a:rPr>
              <a:t>policy</a:t>
            </a:r>
            <a:endParaRPr sz="45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203670"/>
              </a:buClr>
              <a:buFont typeface="Century Gothic"/>
              <a:buChar char="•"/>
            </a:pPr>
            <a:endParaRPr sz="5650">
              <a:latin typeface="Century Gothic"/>
              <a:cs typeface="Century Gothic"/>
            </a:endParaRPr>
          </a:p>
          <a:p>
            <a:pPr marL="1661160">
              <a:lnSpc>
                <a:spcPct val="100000"/>
              </a:lnSpc>
            </a:pPr>
            <a:r>
              <a:rPr dirty="0" sz="4500" spc="-215">
                <a:solidFill>
                  <a:srgbClr val="203670"/>
                </a:solidFill>
                <a:latin typeface="Century Gothic"/>
                <a:cs typeface="Century Gothic"/>
              </a:rPr>
              <a:t>Secondary</a:t>
            </a:r>
            <a:r>
              <a:rPr dirty="0" sz="4500" spc="-80">
                <a:solidFill>
                  <a:srgbClr val="203670"/>
                </a:solidFill>
                <a:latin typeface="Century Gothic"/>
                <a:cs typeface="Century Gothic"/>
              </a:rPr>
              <a:t> </a:t>
            </a:r>
            <a:r>
              <a:rPr dirty="0" sz="4500" spc="-45">
                <a:solidFill>
                  <a:srgbClr val="203670"/>
                </a:solidFill>
                <a:latin typeface="Century Gothic"/>
                <a:cs typeface="Century Gothic"/>
              </a:rPr>
              <a:t>research</a:t>
            </a:r>
            <a:endParaRPr sz="4500">
              <a:latin typeface="Century Gothic"/>
              <a:cs typeface="Century Gothic"/>
            </a:endParaRPr>
          </a:p>
          <a:p>
            <a:pPr marL="2092325" indent="-431165">
              <a:lnSpc>
                <a:spcPct val="100000"/>
              </a:lnSpc>
              <a:spcBef>
                <a:spcPts val="785"/>
              </a:spcBef>
              <a:buChar char="•"/>
              <a:tabLst>
                <a:tab pos="2092325" algn="l"/>
              </a:tabLst>
            </a:pPr>
            <a:r>
              <a:rPr dirty="0" sz="4500" spc="-75">
                <a:solidFill>
                  <a:srgbClr val="203670"/>
                </a:solidFill>
                <a:latin typeface="Century Gothic"/>
                <a:cs typeface="Century Gothic"/>
              </a:rPr>
              <a:t>https://repository.niddk.nih.gov/home/</a:t>
            </a:r>
            <a:endParaRPr sz="4500">
              <a:latin typeface="Century Gothic"/>
              <a:cs typeface="Century Gothic"/>
            </a:endParaRPr>
          </a:p>
        </p:txBody>
      </p:sp>
      <p:grpSp>
        <p:nvGrpSpPr>
          <p:cNvPr id="3" name="object 3" descr=""/>
          <p:cNvGrpSpPr/>
          <p:nvPr/>
        </p:nvGrpSpPr>
        <p:grpSpPr>
          <a:xfrm>
            <a:off x="2062148" y="5934474"/>
            <a:ext cx="16967200" cy="5374640"/>
            <a:chOff x="2062148" y="5934474"/>
            <a:chExt cx="16967200" cy="5374640"/>
          </a:xfrm>
        </p:grpSpPr>
        <p:pic>
          <p:nvPicPr>
            <p:cNvPr id="4" name="object 4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062148" y="5934474"/>
              <a:ext cx="16967075" cy="5374081"/>
            </a:xfrm>
            <a:prstGeom prst="rect">
              <a:avLst/>
            </a:prstGeom>
          </p:spPr>
        </p:pic>
        <p:pic>
          <p:nvPicPr>
            <p:cNvPr id="5" name="object 5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114503" y="5965887"/>
              <a:ext cx="16862366" cy="5342668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326496" y="501599"/>
            <a:ext cx="18229580" cy="856615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4500" spc="-90" b="1">
                <a:solidFill>
                  <a:srgbClr val="203670"/>
                </a:solidFill>
                <a:latin typeface="Arial"/>
                <a:cs typeface="Arial"/>
              </a:rPr>
              <a:t>Session</a:t>
            </a:r>
            <a:r>
              <a:rPr dirty="0" sz="4500" spc="-185" b="1">
                <a:solidFill>
                  <a:srgbClr val="203670"/>
                </a:solidFill>
                <a:latin typeface="Arial"/>
                <a:cs typeface="Arial"/>
              </a:rPr>
              <a:t> </a:t>
            </a:r>
            <a:r>
              <a:rPr dirty="0" sz="4500" spc="-25" b="1">
                <a:solidFill>
                  <a:srgbClr val="203670"/>
                </a:solidFill>
                <a:latin typeface="Arial"/>
                <a:cs typeface="Arial"/>
              </a:rPr>
              <a:t>IV:</a:t>
            </a:r>
            <a:endParaRPr sz="4500">
              <a:latin typeface="Arial"/>
              <a:cs typeface="Arial"/>
            </a:endParaRPr>
          </a:p>
          <a:p>
            <a:pPr marL="1661160">
              <a:lnSpc>
                <a:spcPct val="100000"/>
              </a:lnSpc>
              <a:spcBef>
                <a:spcPts val="4640"/>
              </a:spcBef>
            </a:pPr>
            <a:r>
              <a:rPr dirty="0" sz="4500">
                <a:solidFill>
                  <a:srgbClr val="203670"/>
                </a:solidFill>
                <a:latin typeface="Century Gothic"/>
                <a:cs typeface="Century Gothic"/>
              </a:rPr>
              <a:t>NIH’s</a:t>
            </a:r>
            <a:r>
              <a:rPr dirty="0" sz="4500" spc="-285">
                <a:solidFill>
                  <a:srgbClr val="203670"/>
                </a:solidFill>
                <a:latin typeface="Century Gothic"/>
                <a:cs typeface="Century Gothic"/>
              </a:rPr>
              <a:t> </a:t>
            </a:r>
            <a:r>
              <a:rPr dirty="0" sz="4500" spc="-355">
                <a:solidFill>
                  <a:srgbClr val="203670"/>
                </a:solidFill>
                <a:latin typeface="Century Gothic"/>
                <a:cs typeface="Century Gothic"/>
              </a:rPr>
              <a:t>Data</a:t>
            </a:r>
            <a:r>
              <a:rPr dirty="0" sz="4500" spc="-114">
                <a:solidFill>
                  <a:srgbClr val="203670"/>
                </a:solidFill>
                <a:latin typeface="Century Gothic"/>
                <a:cs typeface="Century Gothic"/>
              </a:rPr>
              <a:t> </a:t>
            </a:r>
            <a:r>
              <a:rPr dirty="0" sz="4500" spc="-305">
                <a:solidFill>
                  <a:srgbClr val="203670"/>
                </a:solidFill>
                <a:latin typeface="Century Gothic"/>
                <a:cs typeface="Century Gothic"/>
              </a:rPr>
              <a:t>Management</a:t>
            </a:r>
            <a:r>
              <a:rPr dirty="0" sz="4500" spc="-114">
                <a:solidFill>
                  <a:srgbClr val="203670"/>
                </a:solidFill>
                <a:latin typeface="Century Gothic"/>
                <a:cs typeface="Century Gothic"/>
              </a:rPr>
              <a:t> </a:t>
            </a:r>
            <a:r>
              <a:rPr dirty="0" sz="4500" spc="-330">
                <a:solidFill>
                  <a:srgbClr val="203670"/>
                </a:solidFill>
                <a:latin typeface="Century Gothic"/>
                <a:cs typeface="Century Gothic"/>
              </a:rPr>
              <a:t>and</a:t>
            </a:r>
            <a:r>
              <a:rPr dirty="0" sz="4500" spc="-114">
                <a:solidFill>
                  <a:srgbClr val="203670"/>
                </a:solidFill>
                <a:latin typeface="Century Gothic"/>
                <a:cs typeface="Century Gothic"/>
              </a:rPr>
              <a:t> </a:t>
            </a:r>
            <a:r>
              <a:rPr dirty="0" sz="4500" spc="-25">
                <a:solidFill>
                  <a:srgbClr val="203670"/>
                </a:solidFill>
                <a:latin typeface="Century Gothic"/>
                <a:cs typeface="Century Gothic"/>
              </a:rPr>
              <a:t>Sharing</a:t>
            </a:r>
            <a:r>
              <a:rPr dirty="0" sz="4500" spc="-160">
                <a:solidFill>
                  <a:srgbClr val="203670"/>
                </a:solidFill>
                <a:latin typeface="Century Gothic"/>
                <a:cs typeface="Century Gothic"/>
              </a:rPr>
              <a:t> </a:t>
            </a:r>
            <a:r>
              <a:rPr dirty="0" sz="4500" spc="-10">
                <a:solidFill>
                  <a:srgbClr val="203670"/>
                </a:solidFill>
                <a:latin typeface="Century Gothic"/>
                <a:cs typeface="Century Gothic"/>
              </a:rPr>
              <a:t>Policy</a:t>
            </a:r>
            <a:endParaRPr sz="4500">
              <a:latin typeface="Century Gothic"/>
              <a:cs typeface="Century Gothic"/>
            </a:endParaRPr>
          </a:p>
          <a:p>
            <a:pPr marL="2092325" indent="-431165">
              <a:lnSpc>
                <a:spcPct val="100000"/>
              </a:lnSpc>
              <a:spcBef>
                <a:spcPts val="785"/>
              </a:spcBef>
              <a:buChar char="•"/>
              <a:tabLst>
                <a:tab pos="2092325" algn="l"/>
              </a:tabLst>
            </a:pPr>
            <a:r>
              <a:rPr dirty="0" sz="4500" spc="-125">
                <a:solidFill>
                  <a:srgbClr val="203670"/>
                </a:solidFill>
                <a:latin typeface="Century Gothic"/>
                <a:cs typeface="Century Gothic"/>
              </a:rPr>
              <a:t>https://sharing.nih.gov/data-</a:t>
            </a:r>
            <a:r>
              <a:rPr dirty="0" sz="4500" spc="-240">
                <a:solidFill>
                  <a:srgbClr val="203670"/>
                </a:solidFill>
                <a:latin typeface="Century Gothic"/>
                <a:cs typeface="Century Gothic"/>
              </a:rPr>
              <a:t>management-</a:t>
            </a:r>
            <a:r>
              <a:rPr dirty="0" sz="4500" spc="-215">
                <a:solidFill>
                  <a:srgbClr val="203670"/>
                </a:solidFill>
                <a:latin typeface="Century Gothic"/>
                <a:cs typeface="Century Gothic"/>
              </a:rPr>
              <a:t>and-</a:t>
            </a:r>
            <a:r>
              <a:rPr dirty="0" sz="4500" spc="-180">
                <a:solidFill>
                  <a:srgbClr val="203670"/>
                </a:solidFill>
                <a:latin typeface="Century Gothic"/>
                <a:cs typeface="Century Gothic"/>
              </a:rPr>
              <a:t>sharing-</a:t>
            </a:r>
            <a:r>
              <a:rPr dirty="0" sz="4500" spc="-65">
                <a:solidFill>
                  <a:srgbClr val="203670"/>
                </a:solidFill>
                <a:latin typeface="Century Gothic"/>
                <a:cs typeface="Century Gothic"/>
              </a:rPr>
              <a:t>policy</a:t>
            </a:r>
            <a:endParaRPr sz="45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203670"/>
              </a:buClr>
              <a:buFont typeface="Century Gothic"/>
              <a:buChar char="•"/>
            </a:pPr>
            <a:endParaRPr sz="5650">
              <a:latin typeface="Century Gothic"/>
              <a:cs typeface="Century Gothic"/>
            </a:endParaRPr>
          </a:p>
          <a:p>
            <a:pPr marL="1661160">
              <a:lnSpc>
                <a:spcPct val="100000"/>
              </a:lnSpc>
            </a:pPr>
            <a:r>
              <a:rPr dirty="0" sz="4500" spc="-215">
                <a:solidFill>
                  <a:srgbClr val="203670"/>
                </a:solidFill>
                <a:latin typeface="Century Gothic"/>
                <a:cs typeface="Century Gothic"/>
              </a:rPr>
              <a:t>Secondary</a:t>
            </a:r>
            <a:r>
              <a:rPr dirty="0" sz="4500" spc="-80">
                <a:solidFill>
                  <a:srgbClr val="203670"/>
                </a:solidFill>
                <a:latin typeface="Century Gothic"/>
                <a:cs typeface="Century Gothic"/>
              </a:rPr>
              <a:t> </a:t>
            </a:r>
            <a:r>
              <a:rPr dirty="0" sz="4500" spc="-45">
                <a:solidFill>
                  <a:srgbClr val="203670"/>
                </a:solidFill>
                <a:latin typeface="Century Gothic"/>
                <a:cs typeface="Century Gothic"/>
              </a:rPr>
              <a:t>research</a:t>
            </a:r>
            <a:endParaRPr sz="4500">
              <a:latin typeface="Century Gothic"/>
              <a:cs typeface="Century Gothic"/>
            </a:endParaRPr>
          </a:p>
          <a:p>
            <a:pPr marL="2092325" indent="-431165">
              <a:lnSpc>
                <a:spcPct val="100000"/>
              </a:lnSpc>
              <a:spcBef>
                <a:spcPts val="785"/>
              </a:spcBef>
              <a:buChar char="•"/>
              <a:tabLst>
                <a:tab pos="2092325" algn="l"/>
              </a:tabLst>
            </a:pPr>
            <a:r>
              <a:rPr dirty="0" sz="4500" spc="-75">
                <a:solidFill>
                  <a:srgbClr val="203670"/>
                </a:solidFill>
                <a:latin typeface="Century Gothic"/>
                <a:cs typeface="Century Gothic"/>
              </a:rPr>
              <a:t>https://repository.niddk.nih.gov/home/</a:t>
            </a:r>
            <a:endParaRPr sz="45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6900">
              <a:latin typeface="Century Gothic"/>
              <a:cs typeface="Century Gothic"/>
            </a:endParaRPr>
          </a:p>
          <a:p>
            <a:pPr marL="2065020" marR="570230">
              <a:lnSpc>
                <a:spcPct val="114500"/>
              </a:lnSpc>
              <a:spcBef>
                <a:spcPts val="5"/>
              </a:spcBef>
            </a:pPr>
            <a:r>
              <a:rPr dirty="0" sz="4500" spc="60" b="1">
                <a:solidFill>
                  <a:srgbClr val="203670"/>
                </a:solidFill>
                <a:latin typeface="Arial"/>
                <a:cs typeface="Arial"/>
              </a:rPr>
              <a:t>Goal</a:t>
            </a:r>
            <a:r>
              <a:rPr dirty="0" sz="4500" spc="60">
                <a:solidFill>
                  <a:srgbClr val="203670"/>
                </a:solidFill>
                <a:latin typeface="Century Gothic"/>
                <a:cs typeface="Century Gothic"/>
              </a:rPr>
              <a:t>:</a:t>
            </a:r>
            <a:r>
              <a:rPr dirty="0" sz="4500" spc="-245">
                <a:solidFill>
                  <a:srgbClr val="203670"/>
                </a:solidFill>
                <a:latin typeface="Century Gothic"/>
                <a:cs typeface="Century Gothic"/>
              </a:rPr>
              <a:t> </a:t>
            </a:r>
            <a:r>
              <a:rPr dirty="0" sz="4500" spc="-80">
                <a:solidFill>
                  <a:srgbClr val="203670"/>
                </a:solidFill>
                <a:latin typeface="Century Gothic"/>
                <a:cs typeface="Century Gothic"/>
              </a:rPr>
              <a:t>to</a:t>
            </a:r>
            <a:r>
              <a:rPr dirty="0" sz="4500" spc="-150">
                <a:solidFill>
                  <a:srgbClr val="203670"/>
                </a:solidFill>
                <a:latin typeface="Century Gothic"/>
                <a:cs typeface="Century Gothic"/>
              </a:rPr>
              <a:t> </a:t>
            </a:r>
            <a:r>
              <a:rPr dirty="0" sz="4500">
                <a:solidFill>
                  <a:srgbClr val="203670"/>
                </a:solidFill>
                <a:latin typeface="Century Gothic"/>
                <a:cs typeface="Century Gothic"/>
              </a:rPr>
              <a:t>discuss</a:t>
            </a:r>
            <a:r>
              <a:rPr dirty="0" sz="4500" spc="-145">
                <a:solidFill>
                  <a:srgbClr val="203670"/>
                </a:solidFill>
                <a:latin typeface="Century Gothic"/>
                <a:cs typeface="Century Gothic"/>
              </a:rPr>
              <a:t> </a:t>
            </a:r>
            <a:r>
              <a:rPr dirty="0" sz="4500" spc="-254">
                <a:solidFill>
                  <a:srgbClr val="203670"/>
                </a:solidFill>
                <a:latin typeface="Century Gothic"/>
                <a:cs typeface="Century Gothic"/>
              </a:rPr>
              <a:t>practical</a:t>
            </a:r>
            <a:r>
              <a:rPr dirty="0" sz="4500" spc="-114">
                <a:solidFill>
                  <a:srgbClr val="203670"/>
                </a:solidFill>
                <a:latin typeface="Century Gothic"/>
                <a:cs typeface="Century Gothic"/>
              </a:rPr>
              <a:t> </a:t>
            </a:r>
            <a:r>
              <a:rPr dirty="0" sz="4500" spc="-160">
                <a:solidFill>
                  <a:srgbClr val="203670"/>
                </a:solidFill>
                <a:latin typeface="Century Gothic"/>
                <a:cs typeface="Century Gothic"/>
              </a:rPr>
              <a:t>examples</a:t>
            </a:r>
            <a:r>
              <a:rPr dirty="0" sz="4500" spc="-150">
                <a:solidFill>
                  <a:srgbClr val="203670"/>
                </a:solidFill>
                <a:latin typeface="Century Gothic"/>
                <a:cs typeface="Century Gothic"/>
              </a:rPr>
              <a:t> </a:t>
            </a:r>
            <a:r>
              <a:rPr dirty="0" sz="4500">
                <a:solidFill>
                  <a:srgbClr val="203670"/>
                </a:solidFill>
                <a:latin typeface="Century Gothic"/>
                <a:cs typeface="Century Gothic"/>
              </a:rPr>
              <a:t>of</a:t>
            </a:r>
            <a:r>
              <a:rPr dirty="0" sz="4500" spc="-40">
                <a:solidFill>
                  <a:srgbClr val="203670"/>
                </a:solidFill>
                <a:latin typeface="Century Gothic"/>
                <a:cs typeface="Century Gothic"/>
              </a:rPr>
              <a:t> </a:t>
            </a:r>
            <a:r>
              <a:rPr dirty="0" sz="4500" spc="-190">
                <a:solidFill>
                  <a:srgbClr val="203670"/>
                </a:solidFill>
                <a:latin typeface="Century Gothic"/>
                <a:cs typeface="Century Gothic"/>
              </a:rPr>
              <a:t>the</a:t>
            </a:r>
            <a:r>
              <a:rPr dirty="0" sz="4500" spc="-125">
                <a:solidFill>
                  <a:srgbClr val="203670"/>
                </a:solidFill>
                <a:latin typeface="Century Gothic"/>
                <a:cs typeface="Century Gothic"/>
              </a:rPr>
              <a:t> </a:t>
            </a:r>
            <a:r>
              <a:rPr dirty="0" sz="4500" spc="-195">
                <a:solidFill>
                  <a:srgbClr val="203670"/>
                </a:solidFill>
                <a:latin typeface="Century Gothic"/>
                <a:cs typeface="Century Gothic"/>
              </a:rPr>
              <a:t>application</a:t>
            </a:r>
            <a:r>
              <a:rPr dirty="0" sz="4500" spc="-114">
                <a:solidFill>
                  <a:srgbClr val="203670"/>
                </a:solidFill>
                <a:latin typeface="Century Gothic"/>
                <a:cs typeface="Century Gothic"/>
              </a:rPr>
              <a:t> </a:t>
            </a:r>
            <a:r>
              <a:rPr dirty="0" sz="4500" spc="-25">
                <a:solidFill>
                  <a:srgbClr val="203670"/>
                </a:solidFill>
                <a:latin typeface="Century Gothic"/>
                <a:cs typeface="Century Gothic"/>
              </a:rPr>
              <a:t>of </a:t>
            </a:r>
            <a:r>
              <a:rPr dirty="0" sz="4500">
                <a:solidFill>
                  <a:srgbClr val="203670"/>
                </a:solidFill>
                <a:latin typeface="Century Gothic"/>
                <a:cs typeface="Century Gothic"/>
              </a:rPr>
              <a:t>FAIR</a:t>
            </a:r>
            <a:r>
              <a:rPr dirty="0" sz="4500" spc="-160">
                <a:solidFill>
                  <a:srgbClr val="203670"/>
                </a:solidFill>
                <a:latin typeface="Century Gothic"/>
                <a:cs typeface="Century Gothic"/>
              </a:rPr>
              <a:t> </a:t>
            </a:r>
            <a:r>
              <a:rPr dirty="0" sz="4500" spc="-30">
                <a:solidFill>
                  <a:srgbClr val="203670"/>
                </a:solidFill>
                <a:latin typeface="Century Gothic"/>
                <a:cs typeface="Century Gothic"/>
              </a:rPr>
              <a:t>principles</a:t>
            </a:r>
            <a:r>
              <a:rPr dirty="0" sz="4500" spc="-130">
                <a:solidFill>
                  <a:srgbClr val="203670"/>
                </a:solidFill>
                <a:latin typeface="Century Gothic"/>
                <a:cs typeface="Century Gothic"/>
              </a:rPr>
              <a:t> </a:t>
            </a:r>
            <a:r>
              <a:rPr dirty="0" sz="4500" spc="-80">
                <a:solidFill>
                  <a:srgbClr val="203670"/>
                </a:solidFill>
                <a:latin typeface="Century Gothic"/>
                <a:cs typeface="Century Gothic"/>
              </a:rPr>
              <a:t>to</a:t>
            </a:r>
            <a:r>
              <a:rPr dirty="0" sz="4500" spc="-130">
                <a:solidFill>
                  <a:srgbClr val="203670"/>
                </a:solidFill>
                <a:latin typeface="Century Gothic"/>
                <a:cs typeface="Century Gothic"/>
              </a:rPr>
              <a:t> </a:t>
            </a:r>
            <a:r>
              <a:rPr dirty="0" sz="4500" spc="-100">
                <a:solidFill>
                  <a:srgbClr val="203670"/>
                </a:solidFill>
                <a:latin typeface="Century Gothic"/>
                <a:cs typeface="Century Gothic"/>
              </a:rPr>
              <a:t>biospecimens</a:t>
            </a:r>
            <a:r>
              <a:rPr dirty="0" sz="4500" spc="-130">
                <a:solidFill>
                  <a:srgbClr val="203670"/>
                </a:solidFill>
                <a:latin typeface="Century Gothic"/>
                <a:cs typeface="Century Gothic"/>
              </a:rPr>
              <a:t> </a:t>
            </a:r>
            <a:r>
              <a:rPr dirty="0" sz="4500" spc="-330">
                <a:solidFill>
                  <a:srgbClr val="203670"/>
                </a:solidFill>
                <a:latin typeface="Century Gothic"/>
                <a:cs typeface="Century Gothic"/>
              </a:rPr>
              <a:t>and</a:t>
            </a:r>
            <a:r>
              <a:rPr dirty="0" sz="4500" spc="-114">
                <a:solidFill>
                  <a:srgbClr val="203670"/>
                </a:solidFill>
                <a:latin typeface="Century Gothic"/>
                <a:cs typeface="Century Gothic"/>
              </a:rPr>
              <a:t> </a:t>
            </a:r>
            <a:r>
              <a:rPr dirty="0" sz="4500" spc="-425">
                <a:solidFill>
                  <a:srgbClr val="203670"/>
                </a:solidFill>
                <a:latin typeface="Century Gothic"/>
                <a:cs typeface="Century Gothic"/>
              </a:rPr>
              <a:t>data</a:t>
            </a:r>
            <a:r>
              <a:rPr dirty="0" sz="4500" spc="-114">
                <a:solidFill>
                  <a:srgbClr val="203670"/>
                </a:solidFill>
                <a:latin typeface="Century Gothic"/>
                <a:cs typeface="Century Gothic"/>
              </a:rPr>
              <a:t> </a:t>
            </a:r>
            <a:r>
              <a:rPr dirty="0" sz="4500" spc="50">
                <a:solidFill>
                  <a:srgbClr val="203670"/>
                </a:solidFill>
                <a:latin typeface="Century Gothic"/>
                <a:cs typeface="Century Gothic"/>
              </a:rPr>
              <a:t>in</a:t>
            </a:r>
            <a:r>
              <a:rPr dirty="0" sz="4500" spc="-130">
                <a:solidFill>
                  <a:srgbClr val="203670"/>
                </a:solidFill>
                <a:latin typeface="Century Gothic"/>
                <a:cs typeface="Century Gothic"/>
              </a:rPr>
              <a:t> </a:t>
            </a:r>
            <a:r>
              <a:rPr dirty="0" sz="4500" spc="-175">
                <a:solidFill>
                  <a:srgbClr val="203670"/>
                </a:solidFill>
                <a:latin typeface="Century Gothic"/>
                <a:cs typeface="Century Gothic"/>
              </a:rPr>
              <a:t>preparation</a:t>
            </a:r>
            <a:r>
              <a:rPr dirty="0" sz="4500" spc="-130">
                <a:solidFill>
                  <a:srgbClr val="203670"/>
                </a:solidFill>
                <a:latin typeface="Century Gothic"/>
                <a:cs typeface="Century Gothic"/>
              </a:rPr>
              <a:t> </a:t>
            </a:r>
            <a:r>
              <a:rPr dirty="0" sz="4500" spc="-25">
                <a:solidFill>
                  <a:srgbClr val="203670"/>
                </a:solidFill>
                <a:latin typeface="Century Gothic"/>
                <a:cs typeface="Century Gothic"/>
              </a:rPr>
              <a:t>for </a:t>
            </a:r>
            <a:r>
              <a:rPr dirty="0" sz="4500" spc="-210">
                <a:solidFill>
                  <a:srgbClr val="203670"/>
                </a:solidFill>
                <a:latin typeface="Century Gothic"/>
                <a:cs typeface="Century Gothic"/>
              </a:rPr>
              <a:t>secondary</a:t>
            </a:r>
            <a:r>
              <a:rPr dirty="0" sz="4500" spc="-114">
                <a:solidFill>
                  <a:srgbClr val="203670"/>
                </a:solidFill>
                <a:latin typeface="Century Gothic"/>
                <a:cs typeface="Century Gothic"/>
              </a:rPr>
              <a:t> </a:t>
            </a:r>
            <a:r>
              <a:rPr dirty="0" sz="4500">
                <a:solidFill>
                  <a:srgbClr val="203670"/>
                </a:solidFill>
                <a:latin typeface="Century Gothic"/>
                <a:cs typeface="Century Gothic"/>
              </a:rPr>
              <a:t>uses</a:t>
            </a:r>
            <a:r>
              <a:rPr dirty="0" sz="4500" spc="-260">
                <a:solidFill>
                  <a:srgbClr val="203670"/>
                </a:solidFill>
                <a:latin typeface="Century Gothic"/>
                <a:cs typeface="Century Gothic"/>
              </a:rPr>
              <a:t> </a:t>
            </a:r>
            <a:r>
              <a:rPr dirty="0" sz="4500" spc="-80">
                <a:solidFill>
                  <a:srgbClr val="203670"/>
                </a:solidFill>
                <a:latin typeface="Century Gothic"/>
                <a:cs typeface="Century Gothic"/>
              </a:rPr>
              <a:t>to</a:t>
            </a:r>
            <a:r>
              <a:rPr dirty="0" sz="4500" spc="-150">
                <a:solidFill>
                  <a:srgbClr val="203670"/>
                </a:solidFill>
                <a:latin typeface="Century Gothic"/>
                <a:cs typeface="Century Gothic"/>
              </a:rPr>
              <a:t> </a:t>
            </a:r>
            <a:r>
              <a:rPr dirty="0" sz="4500" spc="-265">
                <a:solidFill>
                  <a:srgbClr val="203670"/>
                </a:solidFill>
                <a:latin typeface="Century Gothic"/>
                <a:cs typeface="Century Gothic"/>
              </a:rPr>
              <a:t>meet</a:t>
            </a:r>
            <a:r>
              <a:rPr dirty="0" sz="4500" spc="-114">
                <a:solidFill>
                  <a:srgbClr val="203670"/>
                </a:solidFill>
                <a:latin typeface="Century Gothic"/>
                <a:cs typeface="Century Gothic"/>
              </a:rPr>
              <a:t> </a:t>
            </a:r>
            <a:r>
              <a:rPr dirty="0" sz="4500" spc="-190">
                <a:solidFill>
                  <a:srgbClr val="203670"/>
                </a:solidFill>
                <a:latin typeface="Century Gothic"/>
                <a:cs typeface="Century Gothic"/>
              </a:rPr>
              <a:t>the</a:t>
            </a:r>
            <a:r>
              <a:rPr dirty="0" sz="4500" spc="-120">
                <a:solidFill>
                  <a:srgbClr val="203670"/>
                </a:solidFill>
                <a:latin typeface="Century Gothic"/>
                <a:cs typeface="Century Gothic"/>
              </a:rPr>
              <a:t> </a:t>
            </a:r>
            <a:r>
              <a:rPr dirty="0" sz="4500" spc="-65">
                <a:solidFill>
                  <a:srgbClr val="203670"/>
                </a:solidFill>
                <a:latin typeface="Century Gothic"/>
                <a:cs typeface="Century Gothic"/>
              </a:rPr>
              <a:t>intent</a:t>
            </a:r>
            <a:r>
              <a:rPr dirty="0" sz="4500" spc="-145">
                <a:solidFill>
                  <a:srgbClr val="203670"/>
                </a:solidFill>
                <a:latin typeface="Century Gothic"/>
                <a:cs typeface="Century Gothic"/>
              </a:rPr>
              <a:t> </a:t>
            </a:r>
            <a:r>
              <a:rPr dirty="0" sz="4500">
                <a:solidFill>
                  <a:srgbClr val="203670"/>
                </a:solidFill>
                <a:latin typeface="Century Gothic"/>
                <a:cs typeface="Century Gothic"/>
              </a:rPr>
              <a:t>of</a:t>
            </a:r>
            <a:r>
              <a:rPr dirty="0" sz="4500" spc="-40">
                <a:solidFill>
                  <a:srgbClr val="203670"/>
                </a:solidFill>
                <a:latin typeface="Century Gothic"/>
                <a:cs typeface="Century Gothic"/>
              </a:rPr>
              <a:t> </a:t>
            </a:r>
            <a:r>
              <a:rPr dirty="0" sz="4500" spc="-190">
                <a:solidFill>
                  <a:srgbClr val="203670"/>
                </a:solidFill>
                <a:latin typeface="Century Gothic"/>
                <a:cs typeface="Century Gothic"/>
              </a:rPr>
              <a:t>the</a:t>
            </a:r>
            <a:r>
              <a:rPr dirty="0" sz="4500" spc="-125">
                <a:solidFill>
                  <a:srgbClr val="203670"/>
                </a:solidFill>
                <a:latin typeface="Century Gothic"/>
                <a:cs typeface="Century Gothic"/>
              </a:rPr>
              <a:t> </a:t>
            </a:r>
            <a:r>
              <a:rPr dirty="0" sz="4500" spc="145">
                <a:solidFill>
                  <a:srgbClr val="203670"/>
                </a:solidFill>
                <a:latin typeface="Century Gothic"/>
                <a:cs typeface="Century Gothic"/>
              </a:rPr>
              <a:t>NIH</a:t>
            </a:r>
            <a:r>
              <a:rPr dirty="0" sz="4500" spc="-145">
                <a:solidFill>
                  <a:srgbClr val="203670"/>
                </a:solidFill>
                <a:latin typeface="Century Gothic"/>
                <a:cs typeface="Century Gothic"/>
              </a:rPr>
              <a:t> </a:t>
            </a:r>
            <a:r>
              <a:rPr dirty="0" sz="4500" spc="60">
                <a:solidFill>
                  <a:srgbClr val="203670"/>
                </a:solidFill>
                <a:latin typeface="Century Gothic"/>
                <a:cs typeface="Century Gothic"/>
              </a:rPr>
              <a:t>DMS</a:t>
            </a:r>
            <a:r>
              <a:rPr dirty="0" sz="4500" spc="-145">
                <a:solidFill>
                  <a:srgbClr val="203670"/>
                </a:solidFill>
                <a:latin typeface="Century Gothic"/>
                <a:cs typeface="Century Gothic"/>
              </a:rPr>
              <a:t> </a:t>
            </a:r>
            <a:r>
              <a:rPr dirty="0" sz="4500" spc="-10">
                <a:solidFill>
                  <a:srgbClr val="203670"/>
                </a:solidFill>
                <a:latin typeface="Century Gothic"/>
                <a:cs typeface="Century Gothic"/>
              </a:rPr>
              <a:t>policy.</a:t>
            </a:r>
            <a:endParaRPr sz="45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61075" y="1654672"/>
            <a:ext cx="4740275" cy="30226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800" spc="-10">
                <a:latin typeface="Arial"/>
                <a:cs typeface="Arial"/>
                <a:hlinkClick r:id="rId2"/>
              </a:rPr>
              <a:t>https://www</a:t>
            </a:r>
            <a:r>
              <a:rPr dirty="0" sz="1800" spc="-10">
                <a:latin typeface="Arial"/>
                <a:cs typeface="Arial"/>
              </a:rPr>
              <a:t>.natur</a:t>
            </a:r>
            <a:r>
              <a:rPr dirty="0" sz="1800" spc="-10">
                <a:latin typeface="Arial"/>
                <a:cs typeface="Arial"/>
                <a:hlinkClick r:id="rId2"/>
              </a:rPr>
              <a:t>e.com/articles/sdata201618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054149" y="8116199"/>
            <a:ext cx="10170160" cy="1646555"/>
          </a:xfrm>
          <a:prstGeom prst="rect">
            <a:avLst/>
          </a:prstGeom>
        </p:spPr>
        <p:txBody>
          <a:bodyPr wrap="square" lIns="0" tIns="698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50"/>
              </a:spcBef>
            </a:pPr>
            <a:r>
              <a:rPr dirty="0" sz="3300" spc="50" b="1">
                <a:solidFill>
                  <a:srgbClr val="F0AA70"/>
                </a:solidFill>
                <a:latin typeface="Arial"/>
                <a:cs typeface="Arial"/>
              </a:rPr>
              <a:t>Machine-</a:t>
            </a:r>
            <a:r>
              <a:rPr dirty="0" sz="3300" b="1">
                <a:solidFill>
                  <a:srgbClr val="F0AA70"/>
                </a:solidFill>
                <a:latin typeface="Arial"/>
                <a:cs typeface="Arial"/>
              </a:rPr>
              <a:t>actionable</a:t>
            </a:r>
            <a:r>
              <a:rPr dirty="0" sz="3300" spc="420" b="1">
                <a:solidFill>
                  <a:srgbClr val="F0AA70"/>
                </a:solidFill>
                <a:latin typeface="Arial"/>
                <a:cs typeface="Arial"/>
              </a:rPr>
              <a:t> </a:t>
            </a:r>
            <a:r>
              <a:rPr dirty="0" sz="3300" spc="75" b="1">
                <a:solidFill>
                  <a:srgbClr val="F0AA70"/>
                </a:solidFill>
                <a:latin typeface="Arial"/>
                <a:cs typeface="Arial"/>
              </a:rPr>
              <a:t>metadata</a:t>
            </a:r>
            <a:endParaRPr sz="3300">
              <a:latin typeface="Arial"/>
              <a:cs typeface="Arial"/>
            </a:endParaRPr>
          </a:p>
          <a:p>
            <a:pPr marL="12700" marR="5080">
              <a:lnSpc>
                <a:spcPts val="3940"/>
              </a:lnSpc>
              <a:spcBef>
                <a:spcPts val="570"/>
              </a:spcBef>
            </a:pPr>
            <a:r>
              <a:rPr dirty="0" sz="3300" spc="-55" b="1">
                <a:solidFill>
                  <a:srgbClr val="FABCB6"/>
                </a:solidFill>
                <a:latin typeface="Arial"/>
                <a:cs typeface="Arial"/>
              </a:rPr>
              <a:t>Technical</a:t>
            </a:r>
            <a:r>
              <a:rPr dirty="0" sz="3300" spc="-20" b="1">
                <a:solidFill>
                  <a:srgbClr val="FABCB6"/>
                </a:solidFill>
                <a:latin typeface="Arial"/>
                <a:cs typeface="Arial"/>
              </a:rPr>
              <a:t> </a:t>
            </a:r>
            <a:r>
              <a:rPr dirty="0" sz="3300" b="1">
                <a:solidFill>
                  <a:srgbClr val="FABCB6"/>
                </a:solidFill>
                <a:latin typeface="Arial"/>
                <a:cs typeface="Arial"/>
              </a:rPr>
              <a:t>infrastructure</a:t>
            </a:r>
            <a:r>
              <a:rPr dirty="0" sz="3300" spc="-20" b="1">
                <a:solidFill>
                  <a:srgbClr val="FABCB6"/>
                </a:solidFill>
                <a:latin typeface="Arial"/>
                <a:cs typeface="Arial"/>
              </a:rPr>
              <a:t> </a:t>
            </a:r>
            <a:r>
              <a:rPr dirty="0" sz="3300" b="1">
                <a:solidFill>
                  <a:srgbClr val="FABCB6"/>
                </a:solidFill>
                <a:latin typeface="Arial"/>
                <a:cs typeface="Arial"/>
              </a:rPr>
              <a:t>(generic</a:t>
            </a:r>
            <a:r>
              <a:rPr dirty="0" sz="3300" spc="-20" b="1">
                <a:solidFill>
                  <a:srgbClr val="FABCB6"/>
                </a:solidFill>
                <a:latin typeface="Arial"/>
                <a:cs typeface="Arial"/>
              </a:rPr>
              <a:t> </a:t>
            </a:r>
            <a:r>
              <a:rPr dirty="0" sz="3300" spc="-10" b="1">
                <a:solidFill>
                  <a:srgbClr val="FABCB6"/>
                </a:solidFill>
                <a:latin typeface="Arial"/>
                <a:cs typeface="Arial"/>
              </a:rPr>
              <a:t>services) </a:t>
            </a:r>
            <a:r>
              <a:rPr dirty="0" sz="3300" b="1">
                <a:solidFill>
                  <a:srgbClr val="B5C3FF"/>
                </a:solidFill>
                <a:latin typeface="Arial"/>
                <a:cs typeface="Arial"/>
              </a:rPr>
              <a:t>Collective</a:t>
            </a:r>
            <a:r>
              <a:rPr dirty="0" sz="3300" spc="-65" b="1">
                <a:solidFill>
                  <a:srgbClr val="B5C3FF"/>
                </a:solidFill>
                <a:latin typeface="Arial"/>
                <a:cs typeface="Arial"/>
              </a:rPr>
              <a:t> </a:t>
            </a:r>
            <a:r>
              <a:rPr dirty="0" sz="3300" spc="-25" b="1">
                <a:solidFill>
                  <a:srgbClr val="B5C3FF"/>
                </a:solidFill>
                <a:latin typeface="Arial"/>
                <a:cs typeface="Arial"/>
              </a:rPr>
              <a:t>decisions</a:t>
            </a:r>
            <a:r>
              <a:rPr dirty="0" sz="3300" spc="-65" b="1">
                <a:solidFill>
                  <a:srgbClr val="B5C3FF"/>
                </a:solidFill>
                <a:latin typeface="Arial"/>
                <a:cs typeface="Arial"/>
              </a:rPr>
              <a:t> </a:t>
            </a:r>
            <a:r>
              <a:rPr dirty="0" sz="3300" spc="55" b="1">
                <a:solidFill>
                  <a:srgbClr val="B5C3FF"/>
                </a:solidFill>
                <a:latin typeface="Arial"/>
                <a:cs typeface="Arial"/>
              </a:rPr>
              <a:t>(domain</a:t>
            </a:r>
            <a:r>
              <a:rPr dirty="0" sz="3300" spc="-60" b="1">
                <a:solidFill>
                  <a:srgbClr val="B5C3FF"/>
                </a:solidFill>
                <a:latin typeface="Arial"/>
                <a:cs typeface="Arial"/>
              </a:rPr>
              <a:t> </a:t>
            </a:r>
            <a:r>
              <a:rPr dirty="0" sz="3300" spc="-20" b="1">
                <a:solidFill>
                  <a:srgbClr val="B5C3FF"/>
                </a:solidFill>
                <a:latin typeface="Arial"/>
                <a:cs typeface="Arial"/>
              </a:rPr>
              <a:t>specific</a:t>
            </a:r>
            <a:r>
              <a:rPr dirty="0" sz="3300" spc="-65" b="1">
                <a:solidFill>
                  <a:srgbClr val="B5C3FF"/>
                </a:solidFill>
                <a:latin typeface="Arial"/>
                <a:cs typeface="Arial"/>
              </a:rPr>
              <a:t> </a:t>
            </a:r>
            <a:r>
              <a:rPr dirty="0" sz="3300" spc="-10" b="1">
                <a:solidFill>
                  <a:srgbClr val="B5C3FF"/>
                </a:solidFill>
                <a:latin typeface="Arial"/>
                <a:cs typeface="Arial"/>
              </a:rPr>
              <a:t>agreements)</a:t>
            </a:r>
            <a:endParaRPr sz="3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3163526" y="2528064"/>
            <a:ext cx="5327015" cy="40570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4500"/>
              </a:lnSpc>
              <a:spcBef>
                <a:spcPts val="100"/>
              </a:spcBef>
            </a:pPr>
            <a:r>
              <a:rPr dirty="0" sz="3300" spc="-100">
                <a:solidFill>
                  <a:srgbClr val="1A4979"/>
                </a:solidFill>
                <a:latin typeface="Century Gothic"/>
                <a:cs typeface="Century Gothic"/>
              </a:rPr>
              <a:t>…the</a:t>
            </a:r>
            <a:r>
              <a:rPr dirty="0" sz="3300" spc="-114">
                <a:solidFill>
                  <a:srgbClr val="1A4979"/>
                </a:solidFill>
                <a:latin typeface="Century Gothic"/>
                <a:cs typeface="Century Gothic"/>
              </a:rPr>
              <a:t> </a:t>
            </a:r>
            <a:r>
              <a:rPr dirty="0" sz="3300">
                <a:solidFill>
                  <a:srgbClr val="1A4979"/>
                </a:solidFill>
                <a:latin typeface="Century Gothic"/>
                <a:cs typeface="Century Gothic"/>
              </a:rPr>
              <a:t>FAIR</a:t>
            </a:r>
            <a:r>
              <a:rPr dirty="0" sz="3300" spc="-110">
                <a:solidFill>
                  <a:srgbClr val="1A4979"/>
                </a:solidFill>
                <a:latin typeface="Century Gothic"/>
                <a:cs typeface="Century Gothic"/>
              </a:rPr>
              <a:t> </a:t>
            </a:r>
            <a:r>
              <a:rPr dirty="0" sz="3300" spc="-30">
                <a:solidFill>
                  <a:srgbClr val="1A4979"/>
                </a:solidFill>
                <a:latin typeface="Century Gothic"/>
                <a:cs typeface="Century Gothic"/>
              </a:rPr>
              <a:t>Principles</a:t>
            </a:r>
            <a:r>
              <a:rPr dirty="0" sz="3300" spc="-114">
                <a:solidFill>
                  <a:srgbClr val="1A4979"/>
                </a:solidFill>
                <a:latin typeface="Century Gothic"/>
                <a:cs typeface="Century Gothic"/>
              </a:rPr>
              <a:t> </a:t>
            </a:r>
            <a:r>
              <a:rPr dirty="0" sz="3300" spc="-25">
                <a:solidFill>
                  <a:srgbClr val="1A4979"/>
                </a:solidFill>
                <a:latin typeface="Century Gothic"/>
                <a:cs typeface="Century Gothic"/>
              </a:rPr>
              <a:t>put </a:t>
            </a:r>
            <a:r>
              <a:rPr dirty="0" sz="3300" spc="-130">
                <a:solidFill>
                  <a:srgbClr val="1A4979"/>
                </a:solidFill>
                <a:latin typeface="Century Gothic"/>
                <a:cs typeface="Century Gothic"/>
              </a:rPr>
              <a:t>specific</a:t>
            </a:r>
            <a:r>
              <a:rPr dirty="0" sz="3300" spc="-65">
                <a:solidFill>
                  <a:srgbClr val="1A4979"/>
                </a:solidFill>
                <a:latin typeface="Century Gothic"/>
                <a:cs typeface="Century Gothic"/>
              </a:rPr>
              <a:t> </a:t>
            </a:r>
            <a:r>
              <a:rPr dirty="0" sz="3300" spc="-95">
                <a:solidFill>
                  <a:srgbClr val="1A4979"/>
                </a:solidFill>
                <a:latin typeface="Century Gothic"/>
                <a:cs typeface="Century Gothic"/>
              </a:rPr>
              <a:t>emphasis</a:t>
            </a:r>
            <a:r>
              <a:rPr dirty="0" sz="3300" spc="-65">
                <a:solidFill>
                  <a:srgbClr val="1A4979"/>
                </a:solidFill>
                <a:latin typeface="Century Gothic"/>
                <a:cs typeface="Century Gothic"/>
              </a:rPr>
              <a:t> </a:t>
            </a:r>
            <a:r>
              <a:rPr dirty="0" sz="3300" spc="-25">
                <a:solidFill>
                  <a:srgbClr val="1A4979"/>
                </a:solidFill>
                <a:latin typeface="Century Gothic"/>
                <a:cs typeface="Century Gothic"/>
              </a:rPr>
              <a:t>on </a:t>
            </a:r>
            <a:r>
              <a:rPr dirty="0" sz="3300" b="1">
                <a:solidFill>
                  <a:srgbClr val="1A4979"/>
                </a:solidFill>
                <a:latin typeface="Arial"/>
                <a:cs typeface="Arial"/>
              </a:rPr>
              <a:t>enhancing</a:t>
            </a:r>
            <a:r>
              <a:rPr dirty="0" sz="3300" spc="-35" b="1">
                <a:solidFill>
                  <a:srgbClr val="1A4979"/>
                </a:solidFill>
                <a:latin typeface="Arial"/>
                <a:cs typeface="Arial"/>
              </a:rPr>
              <a:t> </a:t>
            </a:r>
            <a:r>
              <a:rPr dirty="0" sz="3300" spc="80" b="1">
                <a:solidFill>
                  <a:srgbClr val="1A4979"/>
                </a:solidFill>
                <a:latin typeface="Arial"/>
                <a:cs typeface="Arial"/>
              </a:rPr>
              <a:t>the</a:t>
            </a:r>
            <a:r>
              <a:rPr dirty="0" sz="3300" spc="-30" b="1">
                <a:solidFill>
                  <a:srgbClr val="1A4979"/>
                </a:solidFill>
                <a:latin typeface="Arial"/>
                <a:cs typeface="Arial"/>
              </a:rPr>
              <a:t> </a:t>
            </a:r>
            <a:r>
              <a:rPr dirty="0" sz="3300" spc="65" b="1">
                <a:solidFill>
                  <a:srgbClr val="1A4979"/>
                </a:solidFill>
                <a:latin typeface="Arial"/>
                <a:cs typeface="Arial"/>
              </a:rPr>
              <a:t>ability</a:t>
            </a:r>
            <a:r>
              <a:rPr dirty="0" sz="3300" spc="-30" b="1">
                <a:solidFill>
                  <a:srgbClr val="1A4979"/>
                </a:solidFill>
                <a:latin typeface="Arial"/>
                <a:cs typeface="Arial"/>
              </a:rPr>
              <a:t> </a:t>
            </a:r>
            <a:r>
              <a:rPr dirty="0" sz="3300" spc="50" b="1">
                <a:solidFill>
                  <a:srgbClr val="1A4979"/>
                </a:solidFill>
                <a:latin typeface="Arial"/>
                <a:cs typeface="Arial"/>
              </a:rPr>
              <a:t>of </a:t>
            </a:r>
            <a:r>
              <a:rPr dirty="0" sz="3300" spc="-10" b="1">
                <a:solidFill>
                  <a:srgbClr val="1A4979"/>
                </a:solidFill>
                <a:latin typeface="Arial"/>
                <a:cs typeface="Arial"/>
              </a:rPr>
              <a:t>machines</a:t>
            </a:r>
            <a:r>
              <a:rPr dirty="0" sz="3300" spc="-130" b="1">
                <a:solidFill>
                  <a:srgbClr val="1A4979"/>
                </a:solidFill>
                <a:latin typeface="Arial"/>
                <a:cs typeface="Arial"/>
              </a:rPr>
              <a:t> </a:t>
            </a:r>
            <a:r>
              <a:rPr dirty="0" sz="3300" spc="90" b="1">
                <a:solidFill>
                  <a:srgbClr val="1A4979"/>
                </a:solidFill>
                <a:latin typeface="Arial"/>
                <a:cs typeface="Arial"/>
              </a:rPr>
              <a:t>to</a:t>
            </a:r>
            <a:r>
              <a:rPr dirty="0" sz="3300" spc="-130" b="1">
                <a:solidFill>
                  <a:srgbClr val="1A4979"/>
                </a:solidFill>
                <a:latin typeface="Arial"/>
                <a:cs typeface="Arial"/>
              </a:rPr>
              <a:t> </a:t>
            </a:r>
            <a:r>
              <a:rPr dirty="0" sz="3300" spc="-10" b="1">
                <a:solidFill>
                  <a:srgbClr val="1A4979"/>
                </a:solidFill>
                <a:latin typeface="Arial"/>
                <a:cs typeface="Arial"/>
              </a:rPr>
              <a:t>automatically </a:t>
            </a:r>
            <a:r>
              <a:rPr dirty="0" sz="3300" spc="80" b="1">
                <a:solidFill>
                  <a:srgbClr val="1A4979"/>
                </a:solidFill>
                <a:latin typeface="Arial"/>
                <a:cs typeface="Arial"/>
              </a:rPr>
              <a:t>find</a:t>
            </a:r>
            <a:r>
              <a:rPr dirty="0" sz="3300" spc="-75" b="1">
                <a:solidFill>
                  <a:srgbClr val="1A4979"/>
                </a:solidFill>
                <a:latin typeface="Arial"/>
                <a:cs typeface="Arial"/>
              </a:rPr>
              <a:t> </a:t>
            </a:r>
            <a:r>
              <a:rPr dirty="0" sz="3300" spc="55" b="1">
                <a:solidFill>
                  <a:srgbClr val="1A4979"/>
                </a:solidFill>
                <a:latin typeface="Arial"/>
                <a:cs typeface="Arial"/>
              </a:rPr>
              <a:t>and</a:t>
            </a:r>
            <a:r>
              <a:rPr dirty="0" sz="3300" spc="-70" b="1">
                <a:solidFill>
                  <a:srgbClr val="1A4979"/>
                </a:solidFill>
                <a:latin typeface="Arial"/>
                <a:cs typeface="Arial"/>
              </a:rPr>
              <a:t> </a:t>
            </a:r>
            <a:r>
              <a:rPr dirty="0" sz="3300" spc="-20" b="1">
                <a:solidFill>
                  <a:srgbClr val="1A4979"/>
                </a:solidFill>
                <a:latin typeface="Arial"/>
                <a:cs typeface="Arial"/>
              </a:rPr>
              <a:t>use</a:t>
            </a:r>
            <a:r>
              <a:rPr dirty="0" sz="3300" spc="-75" b="1">
                <a:solidFill>
                  <a:srgbClr val="1A4979"/>
                </a:solidFill>
                <a:latin typeface="Arial"/>
                <a:cs typeface="Arial"/>
              </a:rPr>
              <a:t> </a:t>
            </a:r>
            <a:r>
              <a:rPr dirty="0" sz="3300" spc="80" b="1">
                <a:solidFill>
                  <a:srgbClr val="1A4979"/>
                </a:solidFill>
                <a:latin typeface="Arial"/>
                <a:cs typeface="Arial"/>
              </a:rPr>
              <a:t>the</a:t>
            </a:r>
            <a:r>
              <a:rPr dirty="0" sz="3300" spc="-70" b="1">
                <a:solidFill>
                  <a:srgbClr val="1A4979"/>
                </a:solidFill>
                <a:latin typeface="Arial"/>
                <a:cs typeface="Arial"/>
              </a:rPr>
              <a:t> </a:t>
            </a:r>
            <a:r>
              <a:rPr dirty="0" sz="3300" b="1">
                <a:solidFill>
                  <a:srgbClr val="1A4979"/>
                </a:solidFill>
                <a:latin typeface="Arial"/>
                <a:cs typeface="Arial"/>
              </a:rPr>
              <a:t>data</a:t>
            </a:r>
            <a:r>
              <a:rPr dirty="0" sz="3300">
                <a:solidFill>
                  <a:srgbClr val="1A4979"/>
                </a:solidFill>
                <a:latin typeface="Century Gothic"/>
                <a:cs typeface="Century Gothic"/>
              </a:rPr>
              <a:t>,</a:t>
            </a:r>
            <a:r>
              <a:rPr dirty="0" sz="3300" spc="-170">
                <a:solidFill>
                  <a:srgbClr val="1A4979"/>
                </a:solidFill>
                <a:latin typeface="Century Gothic"/>
                <a:cs typeface="Century Gothic"/>
              </a:rPr>
              <a:t> </a:t>
            </a:r>
            <a:r>
              <a:rPr dirty="0" sz="3300" spc="-25">
                <a:solidFill>
                  <a:srgbClr val="1A4979"/>
                </a:solidFill>
                <a:latin typeface="Century Gothic"/>
                <a:cs typeface="Century Gothic"/>
              </a:rPr>
              <a:t>in </a:t>
            </a:r>
            <a:r>
              <a:rPr dirty="0" sz="3300" spc="-100">
                <a:solidFill>
                  <a:srgbClr val="1A4979"/>
                </a:solidFill>
                <a:latin typeface="Century Gothic"/>
                <a:cs typeface="Century Gothic"/>
              </a:rPr>
              <a:t>addition</a:t>
            </a:r>
            <a:r>
              <a:rPr dirty="0" sz="3300" spc="-120">
                <a:solidFill>
                  <a:srgbClr val="1A4979"/>
                </a:solidFill>
                <a:latin typeface="Century Gothic"/>
                <a:cs typeface="Century Gothic"/>
              </a:rPr>
              <a:t> </a:t>
            </a:r>
            <a:r>
              <a:rPr dirty="0" sz="3300" spc="-95">
                <a:solidFill>
                  <a:srgbClr val="1A4979"/>
                </a:solidFill>
                <a:latin typeface="Century Gothic"/>
                <a:cs typeface="Century Gothic"/>
              </a:rPr>
              <a:t>to</a:t>
            </a:r>
            <a:r>
              <a:rPr dirty="0" sz="3300" spc="-114">
                <a:solidFill>
                  <a:srgbClr val="1A4979"/>
                </a:solidFill>
                <a:latin typeface="Century Gothic"/>
                <a:cs typeface="Century Gothic"/>
              </a:rPr>
              <a:t> </a:t>
            </a:r>
            <a:r>
              <a:rPr dirty="0" sz="3300" spc="-40">
                <a:solidFill>
                  <a:srgbClr val="1A4979"/>
                </a:solidFill>
                <a:latin typeface="Century Gothic"/>
                <a:cs typeface="Century Gothic"/>
              </a:rPr>
              <a:t>supporting</a:t>
            </a:r>
            <a:r>
              <a:rPr dirty="0" sz="3300" spc="-120">
                <a:solidFill>
                  <a:srgbClr val="1A4979"/>
                </a:solidFill>
                <a:latin typeface="Century Gothic"/>
                <a:cs typeface="Century Gothic"/>
              </a:rPr>
              <a:t> </a:t>
            </a:r>
            <a:r>
              <a:rPr dirty="0" sz="3300" spc="55">
                <a:solidFill>
                  <a:srgbClr val="1A4979"/>
                </a:solidFill>
                <a:latin typeface="Century Gothic"/>
                <a:cs typeface="Century Gothic"/>
              </a:rPr>
              <a:t>its </a:t>
            </a:r>
            <a:r>
              <a:rPr dirty="0" sz="3300" spc="-55">
                <a:solidFill>
                  <a:srgbClr val="1A4979"/>
                </a:solidFill>
                <a:latin typeface="Century Gothic"/>
                <a:cs typeface="Century Gothic"/>
              </a:rPr>
              <a:t>reuse</a:t>
            </a:r>
            <a:r>
              <a:rPr dirty="0" sz="3300" spc="-135">
                <a:solidFill>
                  <a:srgbClr val="1A4979"/>
                </a:solidFill>
                <a:latin typeface="Century Gothic"/>
                <a:cs typeface="Century Gothic"/>
              </a:rPr>
              <a:t> </a:t>
            </a:r>
            <a:r>
              <a:rPr dirty="0" sz="3300" spc="-165">
                <a:solidFill>
                  <a:srgbClr val="1A4979"/>
                </a:solidFill>
                <a:latin typeface="Century Gothic"/>
                <a:cs typeface="Century Gothic"/>
              </a:rPr>
              <a:t>by</a:t>
            </a:r>
            <a:r>
              <a:rPr dirty="0" sz="3300" spc="-90">
                <a:solidFill>
                  <a:srgbClr val="1A4979"/>
                </a:solidFill>
                <a:latin typeface="Century Gothic"/>
                <a:cs typeface="Century Gothic"/>
              </a:rPr>
              <a:t> </a:t>
            </a:r>
            <a:r>
              <a:rPr dirty="0" sz="3300" spc="-10">
                <a:solidFill>
                  <a:srgbClr val="1A4979"/>
                </a:solidFill>
                <a:latin typeface="Century Gothic"/>
                <a:cs typeface="Century Gothic"/>
              </a:rPr>
              <a:t>individuals.</a:t>
            </a:r>
            <a:endParaRPr sz="3300">
              <a:latin typeface="Century Gothic"/>
              <a:cs typeface="Century Gothic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7161075" y="1654672"/>
            <a:ext cx="4740275" cy="30226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800" spc="-10">
                <a:latin typeface="Arial"/>
                <a:cs typeface="Arial"/>
                <a:hlinkClick r:id="rId2"/>
              </a:rPr>
              <a:t>https://www</a:t>
            </a:r>
            <a:r>
              <a:rPr dirty="0" sz="1800" spc="-10">
                <a:latin typeface="Arial"/>
                <a:cs typeface="Arial"/>
              </a:rPr>
              <a:t>.natur</a:t>
            </a:r>
            <a:r>
              <a:rPr dirty="0" sz="1800" spc="-10">
                <a:latin typeface="Arial"/>
                <a:cs typeface="Arial"/>
                <a:hlinkClick r:id="rId2"/>
              </a:rPr>
              <a:t>e.com/articles/sdata201618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054149" y="8116199"/>
            <a:ext cx="10170160" cy="1646555"/>
          </a:xfrm>
          <a:prstGeom prst="rect">
            <a:avLst/>
          </a:prstGeom>
        </p:spPr>
        <p:txBody>
          <a:bodyPr wrap="square" lIns="0" tIns="698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50"/>
              </a:spcBef>
            </a:pPr>
            <a:r>
              <a:rPr dirty="0" sz="3300" spc="50" b="1">
                <a:solidFill>
                  <a:srgbClr val="F0AA70"/>
                </a:solidFill>
                <a:latin typeface="Arial"/>
                <a:cs typeface="Arial"/>
              </a:rPr>
              <a:t>Machine-</a:t>
            </a:r>
            <a:r>
              <a:rPr dirty="0" sz="3300" b="1">
                <a:solidFill>
                  <a:srgbClr val="F0AA70"/>
                </a:solidFill>
                <a:latin typeface="Arial"/>
                <a:cs typeface="Arial"/>
              </a:rPr>
              <a:t>actionable</a:t>
            </a:r>
            <a:r>
              <a:rPr dirty="0" sz="3300" spc="420" b="1">
                <a:solidFill>
                  <a:srgbClr val="F0AA70"/>
                </a:solidFill>
                <a:latin typeface="Arial"/>
                <a:cs typeface="Arial"/>
              </a:rPr>
              <a:t> </a:t>
            </a:r>
            <a:r>
              <a:rPr dirty="0" sz="3300" spc="75" b="1">
                <a:solidFill>
                  <a:srgbClr val="F0AA70"/>
                </a:solidFill>
                <a:latin typeface="Arial"/>
                <a:cs typeface="Arial"/>
              </a:rPr>
              <a:t>metadata</a:t>
            </a:r>
            <a:endParaRPr sz="3300">
              <a:latin typeface="Arial"/>
              <a:cs typeface="Arial"/>
            </a:endParaRPr>
          </a:p>
          <a:p>
            <a:pPr marL="12700" marR="5080">
              <a:lnSpc>
                <a:spcPts val="3940"/>
              </a:lnSpc>
              <a:spcBef>
                <a:spcPts val="570"/>
              </a:spcBef>
            </a:pPr>
            <a:r>
              <a:rPr dirty="0" sz="3300" spc="-55" b="1">
                <a:solidFill>
                  <a:srgbClr val="FABCB6"/>
                </a:solidFill>
                <a:latin typeface="Arial"/>
                <a:cs typeface="Arial"/>
              </a:rPr>
              <a:t>Technical</a:t>
            </a:r>
            <a:r>
              <a:rPr dirty="0" sz="3300" spc="-20" b="1">
                <a:solidFill>
                  <a:srgbClr val="FABCB6"/>
                </a:solidFill>
                <a:latin typeface="Arial"/>
                <a:cs typeface="Arial"/>
              </a:rPr>
              <a:t> </a:t>
            </a:r>
            <a:r>
              <a:rPr dirty="0" sz="3300" b="1">
                <a:solidFill>
                  <a:srgbClr val="FABCB6"/>
                </a:solidFill>
                <a:latin typeface="Arial"/>
                <a:cs typeface="Arial"/>
              </a:rPr>
              <a:t>infrastructure</a:t>
            </a:r>
            <a:r>
              <a:rPr dirty="0" sz="3300" spc="-20" b="1">
                <a:solidFill>
                  <a:srgbClr val="FABCB6"/>
                </a:solidFill>
                <a:latin typeface="Arial"/>
                <a:cs typeface="Arial"/>
              </a:rPr>
              <a:t> </a:t>
            </a:r>
            <a:r>
              <a:rPr dirty="0" sz="3300" b="1">
                <a:solidFill>
                  <a:srgbClr val="FABCB6"/>
                </a:solidFill>
                <a:latin typeface="Arial"/>
                <a:cs typeface="Arial"/>
              </a:rPr>
              <a:t>(generic</a:t>
            </a:r>
            <a:r>
              <a:rPr dirty="0" sz="3300" spc="-20" b="1">
                <a:solidFill>
                  <a:srgbClr val="FABCB6"/>
                </a:solidFill>
                <a:latin typeface="Arial"/>
                <a:cs typeface="Arial"/>
              </a:rPr>
              <a:t> </a:t>
            </a:r>
            <a:r>
              <a:rPr dirty="0" sz="3300" spc="-10" b="1">
                <a:solidFill>
                  <a:srgbClr val="FABCB6"/>
                </a:solidFill>
                <a:latin typeface="Arial"/>
                <a:cs typeface="Arial"/>
              </a:rPr>
              <a:t>services) </a:t>
            </a:r>
            <a:r>
              <a:rPr dirty="0" sz="3300" b="1">
                <a:solidFill>
                  <a:srgbClr val="B5C3FF"/>
                </a:solidFill>
                <a:latin typeface="Arial"/>
                <a:cs typeface="Arial"/>
              </a:rPr>
              <a:t>Collective</a:t>
            </a:r>
            <a:r>
              <a:rPr dirty="0" sz="3300" spc="-65" b="1">
                <a:solidFill>
                  <a:srgbClr val="B5C3FF"/>
                </a:solidFill>
                <a:latin typeface="Arial"/>
                <a:cs typeface="Arial"/>
              </a:rPr>
              <a:t> </a:t>
            </a:r>
            <a:r>
              <a:rPr dirty="0" sz="3300" spc="-25" b="1">
                <a:solidFill>
                  <a:srgbClr val="B5C3FF"/>
                </a:solidFill>
                <a:latin typeface="Arial"/>
                <a:cs typeface="Arial"/>
              </a:rPr>
              <a:t>decisions</a:t>
            </a:r>
            <a:r>
              <a:rPr dirty="0" sz="3300" spc="-65" b="1">
                <a:solidFill>
                  <a:srgbClr val="B5C3FF"/>
                </a:solidFill>
                <a:latin typeface="Arial"/>
                <a:cs typeface="Arial"/>
              </a:rPr>
              <a:t> </a:t>
            </a:r>
            <a:r>
              <a:rPr dirty="0" sz="3300" spc="55" b="1">
                <a:solidFill>
                  <a:srgbClr val="B5C3FF"/>
                </a:solidFill>
                <a:latin typeface="Arial"/>
                <a:cs typeface="Arial"/>
              </a:rPr>
              <a:t>(domain</a:t>
            </a:r>
            <a:r>
              <a:rPr dirty="0" sz="3300" spc="-60" b="1">
                <a:solidFill>
                  <a:srgbClr val="B5C3FF"/>
                </a:solidFill>
                <a:latin typeface="Arial"/>
                <a:cs typeface="Arial"/>
              </a:rPr>
              <a:t> </a:t>
            </a:r>
            <a:r>
              <a:rPr dirty="0" sz="3300" spc="-20" b="1">
                <a:solidFill>
                  <a:srgbClr val="B5C3FF"/>
                </a:solidFill>
                <a:latin typeface="Arial"/>
                <a:cs typeface="Arial"/>
              </a:rPr>
              <a:t>specific</a:t>
            </a:r>
            <a:r>
              <a:rPr dirty="0" sz="3300" spc="-65" b="1">
                <a:solidFill>
                  <a:srgbClr val="B5C3FF"/>
                </a:solidFill>
                <a:latin typeface="Arial"/>
                <a:cs typeface="Arial"/>
              </a:rPr>
              <a:t> </a:t>
            </a:r>
            <a:r>
              <a:rPr dirty="0" sz="3300" spc="-10" b="1">
                <a:solidFill>
                  <a:srgbClr val="B5C3FF"/>
                </a:solidFill>
                <a:latin typeface="Arial"/>
                <a:cs typeface="Arial"/>
              </a:rPr>
              <a:t>agreements)</a:t>
            </a:r>
            <a:endParaRPr sz="3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3163526" y="2528064"/>
            <a:ext cx="5327015" cy="40570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4500"/>
              </a:lnSpc>
              <a:spcBef>
                <a:spcPts val="100"/>
              </a:spcBef>
            </a:pPr>
            <a:r>
              <a:rPr dirty="0" sz="3300" spc="-100">
                <a:solidFill>
                  <a:srgbClr val="1A4979"/>
                </a:solidFill>
                <a:latin typeface="Century Gothic"/>
                <a:cs typeface="Century Gothic"/>
              </a:rPr>
              <a:t>…the</a:t>
            </a:r>
            <a:r>
              <a:rPr dirty="0" sz="3300" spc="-114">
                <a:solidFill>
                  <a:srgbClr val="1A4979"/>
                </a:solidFill>
                <a:latin typeface="Century Gothic"/>
                <a:cs typeface="Century Gothic"/>
              </a:rPr>
              <a:t> </a:t>
            </a:r>
            <a:r>
              <a:rPr dirty="0" sz="3300">
                <a:solidFill>
                  <a:srgbClr val="1A4979"/>
                </a:solidFill>
                <a:latin typeface="Century Gothic"/>
                <a:cs typeface="Century Gothic"/>
              </a:rPr>
              <a:t>FAIR</a:t>
            </a:r>
            <a:r>
              <a:rPr dirty="0" sz="3300" spc="-110">
                <a:solidFill>
                  <a:srgbClr val="1A4979"/>
                </a:solidFill>
                <a:latin typeface="Century Gothic"/>
                <a:cs typeface="Century Gothic"/>
              </a:rPr>
              <a:t> </a:t>
            </a:r>
            <a:r>
              <a:rPr dirty="0" sz="3300" spc="-30">
                <a:solidFill>
                  <a:srgbClr val="1A4979"/>
                </a:solidFill>
                <a:latin typeface="Century Gothic"/>
                <a:cs typeface="Century Gothic"/>
              </a:rPr>
              <a:t>Principles</a:t>
            </a:r>
            <a:r>
              <a:rPr dirty="0" sz="3300" spc="-114">
                <a:solidFill>
                  <a:srgbClr val="1A4979"/>
                </a:solidFill>
                <a:latin typeface="Century Gothic"/>
                <a:cs typeface="Century Gothic"/>
              </a:rPr>
              <a:t> </a:t>
            </a:r>
            <a:r>
              <a:rPr dirty="0" sz="3300" spc="-25">
                <a:solidFill>
                  <a:srgbClr val="1A4979"/>
                </a:solidFill>
                <a:latin typeface="Century Gothic"/>
                <a:cs typeface="Century Gothic"/>
              </a:rPr>
              <a:t>put </a:t>
            </a:r>
            <a:r>
              <a:rPr dirty="0" sz="3300" spc="-130">
                <a:solidFill>
                  <a:srgbClr val="1A4979"/>
                </a:solidFill>
                <a:latin typeface="Century Gothic"/>
                <a:cs typeface="Century Gothic"/>
              </a:rPr>
              <a:t>specific</a:t>
            </a:r>
            <a:r>
              <a:rPr dirty="0" sz="3300" spc="-65">
                <a:solidFill>
                  <a:srgbClr val="1A4979"/>
                </a:solidFill>
                <a:latin typeface="Century Gothic"/>
                <a:cs typeface="Century Gothic"/>
              </a:rPr>
              <a:t> </a:t>
            </a:r>
            <a:r>
              <a:rPr dirty="0" sz="3300" spc="-95">
                <a:solidFill>
                  <a:srgbClr val="1A4979"/>
                </a:solidFill>
                <a:latin typeface="Century Gothic"/>
                <a:cs typeface="Century Gothic"/>
              </a:rPr>
              <a:t>emphasis</a:t>
            </a:r>
            <a:r>
              <a:rPr dirty="0" sz="3300" spc="-65">
                <a:solidFill>
                  <a:srgbClr val="1A4979"/>
                </a:solidFill>
                <a:latin typeface="Century Gothic"/>
                <a:cs typeface="Century Gothic"/>
              </a:rPr>
              <a:t> </a:t>
            </a:r>
            <a:r>
              <a:rPr dirty="0" sz="3300" spc="-25">
                <a:solidFill>
                  <a:srgbClr val="1A4979"/>
                </a:solidFill>
                <a:latin typeface="Century Gothic"/>
                <a:cs typeface="Century Gothic"/>
              </a:rPr>
              <a:t>on </a:t>
            </a:r>
            <a:r>
              <a:rPr dirty="0" sz="3300" b="1">
                <a:solidFill>
                  <a:srgbClr val="1A4979"/>
                </a:solidFill>
                <a:latin typeface="Arial"/>
                <a:cs typeface="Arial"/>
              </a:rPr>
              <a:t>enhancing</a:t>
            </a:r>
            <a:r>
              <a:rPr dirty="0" sz="3300" spc="-35" b="1">
                <a:solidFill>
                  <a:srgbClr val="1A4979"/>
                </a:solidFill>
                <a:latin typeface="Arial"/>
                <a:cs typeface="Arial"/>
              </a:rPr>
              <a:t> </a:t>
            </a:r>
            <a:r>
              <a:rPr dirty="0" sz="3300" spc="80" b="1">
                <a:solidFill>
                  <a:srgbClr val="1A4979"/>
                </a:solidFill>
                <a:latin typeface="Arial"/>
                <a:cs typeface="Arial"/>
              </a:rPr>
              <a:t>the</a:t>
            </a:r>
            <a:r>
              <a:rPr dirty="0" sz="3300" spc="-30" b="1">
                <a:solidFill>
                  <a:srgbClr val="1A4979"/>
                </a:solidFill>
                <a:latin typeface="Arial"/>
                <a:cs typeface="Arial"/>
              </a:rPr>
              <a:t> </a:t>
            </a:r>
            <a:r>
              <a:rPr dirty="0" sz="3300" spc="65" b="1">
                <a:solidFill>
                  <a:srgbClr val="1A4979"/>
                </a:solidFill>
                <a:latin typeface="Arial"/>
                <a:cs typeface="Arial"/>
              </a:rPr>
              <a:t>ability</a:t>
            </a:r>
            <a:r>
              <a:rPr dirty="0" sz="3300" spc="-30" b="1">
                <a:solidFill>
                  <a:srgbClr val="1A4979"/>
                </a:solidFill>
                <a:latin typeface="Arial"/>
                <a:cs typeface="Arial"/>
              </a:rPr>
              <a:t> </a:t>
            </a:r>
            <a:r>
              <a:rPr dirty="0" sz="3300" spc="50" b="1">
                <a:solidFill>
                  <a:srgbClr val="1A4979"/>
                </a:solidFill>
                <a:latin typeface="Arial"/>
                <a:cs typeface="Arial"/>
              </a:rPr>
              <a:t>of </a:t>
            </a:r>
            <a:r>
              <a:rPr dirty="0" sz="3300" spc="-10" b="1">
                <a:solidFill>
                  <a:srgbClr val="1A4979"/>
                </a:solidFill>
                <a:latin typeface="Arial"/>
                <a:cs typeface="Arial"/>
              </a:rPr>
              <a:t>machines</a:t>
            </a:r>
            <a:r>
              <a:rPr dirty="0" sz="3300" spc="-130" b="1">
                <a:solidFill>
                  <a:srgbClr val="1A4979"/>
                </a:solidFill>
                <a:latin typeface="Arial"/>
                <a:cs typeface="Arial"/>
              </a:rPr>
              <a:t> </a:t>
            </a:r>
            <a:r>
              <a:rPr dirty="0" sz="3300" spc="90" b="1">
                <a:solidFill>
                  <a:srgbClr val="1A4979"/>
                </a:solidFill>
                <a:latin typeface="Arial"/>
                <a:cs typeface="Arial"/>
              </a:rPr>
              <a:t>to</a:t>
            </a:r>
            <a:r>
              <a:rPr dirty="0" sz="3300" spc="-130" b="1">
                <a:solidFill>
                  <a:srgbClr val="1A4979"/>
                </a:solidFill>
                <a:latin typeface="Arial"/>
                <a:cs typeface="Arial"/>
              </a:rPr>
              <a:t> </a:t>
            </a:r>
            <a:r>
              <a:rPr dirty="0" sz="3300" spc="-10" b="1">
                <a:solidFill>
                  <a:srgbClr val="1A4979"/>
                </a:solidFill>
                <a:latin typeface="Arial"/>
                <a:cs typeface="Arial"/>
              </a:rPr>
              <a:t>automatically </a:t>
            </a:r>
            <a:r>
              <a:rPr dirty="0" sz="3300" spc="80" b="1">
                <a:solidFill>
                  <a:srgbClr val="1A4979"/>
                </a:solidFill>
                <a:latin typeface="Arial"/>
                <a:cs typeface="Arial"/>
              </a:rPr>
              <a:t>find</a:t>
            </a:r>
            <a:r>
              <a:rPr dirty="0" sz="3300" spc="-75" b="1">
                <a:solidFill>
                  <a:srgbClr val="1A4979"/>
                </a:solidFill>
                <a:latin typeface="Arial"/>
                <a:cs typeface="Arial"/>
              </a:rPr>
              <a:t> </a:t>
            </a:r>
            <a:r>
              <a:rPr dirty="0" sz="3300" spc="55" b="1">
                <a:solidFill>
                  <a:srgbClr val="1A4979"/>
                </a:solidFill>
                <a:latin typeface="Arial"/>
                <a:cs typeface="Arial"/>
              </a:rPr>
              <a:t>and</a:t>
            </a:r>
            <a:r>
              <a:rPr dirty="0" sz="3300" spc="-70" b="1">
                <a:solidFill>
                  <a:srgbClr val="1A4979"/>
                </a:solidFill>
                <a:latin typeface="Arial"/>
                <a:cs typeface="Arial"/>
              </a:rPr>
              <a:t> </a:t>
            </a:r>
            <a:r>
              <a:rPr dirty="0" sz="3300" spc="-20" b="1">
                <a:solidFill>
                  <a:srgbClr val="1A4979"/>
                </a:solidFill>
                <a:latin typeface="Arial"/>
                <a:cs typeface="Arial"/>
              </a:rPr>
              <a:t>use</a:t>
            </a:r>
            <a:r>
              <a:rPr dirty="0" sz="3300" spc="-75" b="1">
                <a:solidFill>
                  <a:srgbClr val="1A4979"/>
                </a:solidFill>
                <a:latin typeface="Arial"/>
                <a:cs typeface="Arial"/>
              </a:rPr>
              <a:t> </a:t>
            </a:r>
            <a:r>
              <a:rPr dirty="0" sz="3300" spc="80" b="1">
                <a:solidFill>
                  <a:srgbClr val="1A4979"/>
                </a:solidFill>
                <a:latin typeface="Arial"/>
                <a:cs typeface="Arial"/>
              </a:rPr>
              <a:t>the</a:t>
            </a:r>
            <a:r>
              <a:rPr dirty="0" sz="3300" spc="-70" b="1">
                <a:solidFill>
                  <a:srgbClr val="1A4979"/>
                </a:solidFill>
                <a:latin typeface="Arial"/>
                <a:cs typeface="Arial"/>
              </a:rPr>
              <a:t> </a:t>
            </a:r>
            <a:r>
              <a:rPr dirty="0" sz="3300" b="1">
                <a:solidFill>
                  <a:srgbClr val="1A4979"/>
                </a:solidFill>
                <a:latin typeface="Arial"/>
                <a:cs typeface="Arial"/>
              </a:rPr>
              <a:t>data</a:t>
            </a:r>
            <a:r>
              <a:rPr dirty="0" sz="3300">
                <a:solidFill>
                  <a:srgbClr val="1A4979"/>
                </a:solidFill>
                <a:latin typeface="Century Gothic"/>
                <a:cs typeface="Century Gothic"/>
              </a:rPr>
              <a:t>,</a:t>
            </a:r>
            <a:r>
              <a:rPr dirty="0" sz="3300" spc="-170">
                <a:solidFill>
                  <a:srgbClr val="1A4979"/>
                </a:solidFill>
                <a:latin typeface="Century Gothic"/>
                <a:cs typeface="Century Gothic"/>
              </a:rPr>
              <a:t> </a:t>
            </a:r>
            <a:r>
              <a:rPr dirty="0" sz="3300" spc="-25">
                <a:solidFill>
                  <a:srgbClr val="1A4979"/>
                </a:solidFill>
                <a:latin typeface="Century Gothic"/>
                <a:cs typeface="Century Gothic"/>
              </a:rPr>
              <a:t>in </a:t>
            </a:r>
            <a:r>
              <a:rPr dirty="0" sz="3300" spc="-100">
                <a:solidFill>
                  <a:srgbClr val="1A4979"/>
                </a:solidFill>
                <a:latin typeface="Century Gothic"/>
                <a:cs typeface="Century Gothic"/>
              </a:rPr>
              <a:t>addition</a:t>
            </a:r>
            <a:r>
              <a:rPr dirty="0" sz="3300" spc="-120">
                <a:solidFill>
                  <a:srgbClr val="1A4979"/>
                </a:solidFill>
                <a:latin typeface="Century Gothic"/>
                <a:cs typeface="Century Gothic"/>
              </a:rPr>
              <a:t> </a:t>
            </a:r>
            <a:r>
              <a:rPr dirty="0" sz="3300" spc="-95">
                <a:solidFill>
                  <a:srgbClr val="1A4979"/>
                </a:solidFill>
                <a:latin typeface="Century Gothic"/>
                <a:cs typeface="Century Gothic"/>
              </a:rPr>
              <a:t>to</a:t>
            </a:r>
            <a:r>
              <a:rPr dirty="0" sz="3300" spc="-114">
                <a:solidFill>
                  <a:srgbClr val="1A4979"/>
                </a:solidFill>
                <a:latin typeface="Century Gothic"/>
                <a:cs typeface="Century Gothic"/>
              </a:rPr>
              <a:t> </a:t>
            </a:r>
            <a:r>
              <a:rPr dirty="0" sz="3300" spc="-40">
                <a:solidFill>
                  <a:srgbClr val="1A4979"/>
                </a:solidFill>
                <a:latin typeface="Century Gothic"/>
                <a:cs typeface="Century Gothic"/>
              </a:rPr>
              <a:t>supporting</a:t>
            </a:r>
            <a:r>
              <a:rPr dirty="0" sz="3300" spc="-120">
                <a:solidFill>
                  <a:srgbClr val="1A4979"/>
                </a:solidFill>
                <a:latin typeface="Century Gothic"/>
                <a:cs typeface="Century Gothic"/>
              </a:rPr>
              <a:t> </a:t>
            </a:r>
            <a:r>
              <a:rPr dirty="0" sz="3300" spc="55">
                <a:solidFill>
                  <a:srgbClr val="1A4979"/>
                </a:solidFill>
                <a:latin typeface="Century Gothic"/>
                <a:cs typeface="Century Gothic"/>
              </a:rPr>
              <a:t>its </a:t>
            </a:r>
            <a:r>
              <a:rPr dirty="0" sz="3300" spc="-55">
                <a:solidFill>
                  <a:srgbClr val="1A4979"/>
                </a:solidFill>
                <a:latin typeface="Century Gothic"/>
                <a:cs typeface="Century Gothic"/>
              </a:rPr>
              <a:t>reuse</a:t>
            </a:r>
            <a:r>
              <a:rPr dirty="0" sz="3300" spc="-135">
                <a:solidFill>
                  <a:srgbClr val="1A4979"/>
                </a:solidFill>
                <a:latin typeface="Century Gothic"/>
                <a:cs typeface="Century Gothic"/>
              </a:rPr>
              <a:t> </a:t>
            </a:r>
            <a:r>
              <a:rPr dirty="0" sz="3300" spc="-165">
                <a:solidFill>
                  <a:srgbClr val="1A4979"/>
                </a:solidFill>
                <a:latin typeface="Century Gothic"/>
                <a:cs typeface="Century Gothic"/>
              </a:rPr>
              <a:t>by</a:t>
            </a:r>
            <a:r>
              <a:rPr dirty="0" sz="3300" spc="-90">
                <a:solidFill>
                  <a:srgbClr val="1A4979"/>
                </a:solidFill>
                <a:latin typeface="Century Gothic"/>
                <a:cs typeface="Century Gothic"/>
              </a:rPr>
              <a:t> </a:t>
            </a:r>
            <a:r>
              <a:rPr dirty="0" sz="3300" spc="-10">
                <a:solidFill>
                  <a:srgbClr val="1A4979"/>
                </a:solidFill>
                <a:latin typeface="Century Gothic"/>
                <a:cs typeface="Century Gothic"/>
              </a:rPr>
              <a:t>individuals.</a:t>
            </a:r>
            <a:endParaRPr sz="3300">
              <a:latin typeface="Century Gothic"/>
              <a:cs typeface="Century Gothic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7161075" y="1654672"/>
            <a:ext cx="4740275" cy="30226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800" spc="-10">
                <a:latin typeface="Arial"/>
                <a:cs typeface="Arial"/>
                <a:hlinkClick r:id="rId2"/>
              </a:rPr>
              <a:t>https://www</a:t>
            </a:r>
            <a:r>
              <a:rPr dirty="0" sz="1800" spc="-10">
                <a:latin typeface="Arial"/>
                <a:cs typeface="Arial"/>
              </a:rPr>
              <a:t>.natur</a:t>
            </a:r>
            <a:r>
              <a:rPr dirty="0" sz="1800" spc="-10">
                <a:latin typeface="Arial"/>
                <a:cs typeface="Arial"/>
                <a:hlinkClick r:id="rId2"/>
              </a:rPr>
              <a:t>e.com/articles/sdata201618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3889906" y="8812382"/>
            <a:ext cx="12129135" cy="128206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8250" spc="155" b="1">
                <a:solidFill>
                  <a:srgbClr val="1A4979"/>
                </a:solidFill>
                <a:latin typeface="Arial"/>
                <a:cs typeface="Arial"/>
              </a:rPr>
              <a:t>Automating</a:t>
            </a:r>
            <a:r>
              <a:rPr dirty="0" sz="8250" spc="-220" b="1">
                <a:solidFill>
                  <a:srgbClr val="1A4979"/>
                </a:solidFill>
                <a:latin typeface="Arial"/>
                <a:cs typeface="Arial"/>
              </a:rPr>
              <a:t> </a:t>
            </a:r>
            <a:r>
              <a:rPr dirty="0" sz="8250" spc="-1005" b="1">
                <a:solidFill>
                  <a:srgbClr val="1A4979"/>
                </a:solidFill>
                <a:latin typeface="Arial"/>
                <a:cs typeface="Arial"/>
              </a:rPr>
              <a:t>F</a:t>
            </a:r>
            <a:r>
              <a:rPr dirty="0" sz="8250" spc="-50" b="1">
                <a:solidFill>
                  <a:srgbClr val="1A4979"/>
                </a:solidFill>
                <a:latin typeface="Arial"/>
                <a:cs typeface="Arial"/>
              </a:rPr>
              <a:t>,</a:t>
            </a:r>
            <a:r>
              <a:rPr dirty="0" sz="8250" spc="-620" b="1">
                <a:solidFill>
                  <a:srgbClr val="1A4979"/>
                </a:solidFill>
                <a:latin typeface="Arial"/>
                <a:cs typeface="Arial"/>
              </a:rPr>
              <a:t> </a:t>
            </a:r>
            <a:r>
              <a:rPr dirty="0" sz="8250" spc="80" b="1">
                <a:solidFill>
                  <a:srgbClr val="1A4979"/>
                </a:solidFill>
                <a:latin typeface="Arial"/>
                <a:cs typeface="Arial"/>
              </a:rPr>
              <a:t>A,</a:t>
            </a:r>
            <a:r>
              <a:rPr dirty="0" sz="8250" spc="-465" b="1">
                <a:solidFill>
                  <a:srgbClr val="1A4979"/>
                </a:solidFill>
                <a:latin typeface="Arial"/>
                <a:cs typeface="Arial"/>
              </a:rPr>
              <a:t> </a:t>
            </a:r>
            <a:r>
              <a:rPr dirty="0" sz="8250" spc="320" b="1">
                <a:solidFill>
                  <a:srgbClr val="1A4979"/>
                </a:solidFill>
                <a:latin typeface="Arial"/>
                <a:cs typeface="Arial"/>
              </a:rPr>
              <a:t>I</a:t>
            </a:r>
            <a:r>
              <a:rPr dirty="0" sz="8250" spc="-220" b="1">
                <a:solidFill>
                  <a:srgbClr val="1A4979"/>
                </a:solidFill>
                <a:latin typeface="Arial"/>
                <a:cs typeface="Arial"/>
              </a:rPr>
              <a:t> </a:t>
            </a:r>
            <a:r>
              <a:rPr dirty="0" sz="8250" spc="145" b="1">
                <a:solidFill>
                  <a:srgbClr val="1A4979"/>
                </a:solidFill>
                <a:latin typeface="Arial"/>
                <a:cs typeface="Arial"/>
              </a:rPr>
              <a:t>and</a:t>
            </a:r>
            <a:r>
              <a:rPr dirty="0" sz="8250" spc="-220" b="1">
                <a:solidFill>
                  <a:srgbClr val="1A4979"/>
                </a:solidFill>
                <a:latin typeface="Arial"/>
                <a:cs typeface="Arial"/>
              </a:rPr>
              <a:t> </a:t>
            </a:r>
            <a:r>
              <a:rPr dirty="0" sz="8250" spc="-590" b="1">
                <a:solidFill>
                  <a:srgbClr val="1A4979"/>
                </a:solidFill>
                <a:latin typeface="Arial"/>
                <a:cs typeface="Arial"/>
              </a:rPr>
              <a:t>R</a:t>
            </a:r>
            <a:endParaRPr sz="82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Schultes.NIDDK</dc:title>
  <dcterms:created xsi:type="dcterms:W3CDTF">2023-10-02T21:53:27Z</dcterms:created>
  <dcterms:modified xsi:type="dcterms:W3CDTF">2023-10-02T21:53:27Z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2023-09-20T00:00:00Z</vt:filetime>
  </property>
  <property fmtid="{D5CDD505-2E9C-101B-9397-08002B2CF9AE}" pid="3" name="Creator">
    <vt:lpwstr>Keynote</vt:lpwstr>
  </property>
  <property fmtid="{D5CDD505-2E9C-101B-9397-08002B2CF9AE}" pid="4" name="LastSaved">
    <vt:filetime>2023-10-02T00:00:00Z</vt:filetime>
  </property>
  <property fmtid="{D5CDD505-2E9C-101B-9397-08002B2CF9AE}" pid="5" name="Producer">
    <vt:lpwstr>macOS Version 13.4.1 (c) (Build 22F770820d) Quartz PDFContext</vt:lpwstr>
  </property>
</Properties>
</file>