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14"/>
  </p:notesMasterIdLst>
  <p:sldIdLst>
    <p:sldId id="262" r:id="rId3"/>
    <p:sldId id="325" r:id="rId4"/>
    <p:sldId id="266" r:id="rId5"/>
    <p:sldId id="327" r:id="rId6"/>
    <p:sldId id="328" r:id="rId7"/>
    <p:sldId id="329" r:id="rId8"/>
    <p:sldId id="326" r:id="rId9"/>
    <p:sldId id="332" r:id="rId10"/>
    <p:sldId id="331" r:id="rId11"/>
    <p:sldId id="308" r:id="rId12"/>
    <p:sldId id="30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16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18" autoAdjust="0"/>
    <p:restoredTop sz="77687"/>
  </p:normalViewPr>
  <p:slideViewPr>
    <p:cSldViewPr snapToGrid="0">
      <p:cViewPr varScale="1">
        <p:scale>
          <a:sx n="93" d="100"/>
          <a:sy n="93" d="100"/>
        </p:scale>
        <p:origin x="2032"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90F804-3FC3-2C45-B218-3FC33A84B8F9}" type="datetimeFigureOut">
              <a:rPr lang="en-US" smtClean="0"/>
              <a:t>9/12/23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1C9EDE-8290-524D-A0B7-36298742D577}" type="slidenum">
              <a:rPr lang="en-US" smtClean="0"/>
              <a:t>‹#›</a:t>
            </a:fld>
            <a:endParaRPr lang="en-US"/>
          </a:p>
        </p:txBody>
      </p:sp>
    </p:spTree>
    <p:extLst>
      <p:ext uri="{BB962C8B-B14F-4D97-AF65-F5344CB8AC3E}">
        <p14:creationId xmlns:p14="http://schemas.microsoft.com/office/powerpoint/2010/main" val="905738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u="sng" dirty="0">
                <a:solidFill>
                  <a:schemeClr val="tx1"/>
                </a:solidFill>
              </a:rPr>
              <a:t>Research Work</a:t>
            </a:r>
            <a:r>
              <a:rPr lang="en-US" sz="2400" dirty="0">
                <a:solidFill>
                  <a:schemeClr val="tx1"/>
                </a:solidFill>
              </a:rPr>
              <a:t>: Briefly describe the research work conducted using repository data</a:t>
            </a:r>
          </a:p>
          <a:p>
            <a:pPr marL="285750" indent="-285750">
              <a:buFont typeface="Arial" panose="020B0604020202020204" pitchFamily="34" charset="0"/>
              <a:buChar char="•"/>
            </a:pPr>
            <a:r>
              <a:rPr lang="en-US" sz="2400" b="1" dirty="0">
                <a:solidFill>
                  <a:srgbClr val="AC162C"/>
                </a:solidFill>
              </a:rPr>
              <a:t>High-level description of your research project(s), including the primary aims and knowledge gaps</a:t>
            </a:r>
          </a:p>
          <a:p>
            <a:pPr marL="285750" indent="-285750">
              <a:buFont typeface="Arial" panose="020B0604020202020204" pitchFamily="34" charset="0"/>
              <a:buChar char="•"/>
            </a:pPr>
            <a:r>
              <a:rPr lang="en-US" sz="2400" dirty="0">
                <a:solidFill>
                  <a:schemeClr val="tx1"/>
                </a:solidFill>
              </a:rPr>
              <a:t>How do the repository data accelerate medical breakthroughs and innovation in your research? </a:t>
            </a:r>
          </a:p>
          <a:p>
            <a:pPr marL="0" lvl="0" indent="0">
              <a:buFont typeface="Arial" panose="020B0604020202020204" pitchFamily="34" charset="0"/>
              <a:buNone/>
            </a:pPr>
            <a:endParaRPr lang="en-US" sz="1600" dirty="0"/>
          </a:p>
        </p:txBody>
      </p:sp>
      <p:sp>
        <p:nvSpPr>
          <p:cNvPr id="4" name="Slide Number Placeholder 3"/>
          <p:cNvSpPr>
            <a:spLocks noGrp="1"/>
          </p:cNvSpPr>
          <p:nvPr>
            <p:ph type="sldNum" sz="quarter" idx="5"/>
          </p:nvPr>
        </p:nvSpPr>
        <p:spPr/>
        <p:txBody>
          <a:bodyPr/>
          <a:lstStyle/>
          <a:p>
            <a:fld id="{397F9B8A-9D9F-884F-A385-AF13939930F2}" type="slidenum">
              <a:rPr lang="en-US" smtClean="0"/>
              <a:t>2</a:t>
            </a:fld>
            <a:endParaRPr lang="en-US"/>
          </a:p>
        </p:txBody>
      </p:sp>
    </p:spTree>
    <p:extLst>
      <p:ext uri="{BB962C8B-B14F-4D97-AF65-F5344CB8AC3E}">
        <p14:creationId xmlns:p14="http://schemas.microsoft.com/office/powerpoint/2010/main" val="3238708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solidFill>
                  <a:schemeClr val="tx1"/>
                </a:solidFill>
              </a:rPr>
              <a:t>Research Work</a:t>
            </a:r>
            <a:r>
              <a:rPr lang="en-US" sz="1200" dirty="0">
                <a:solidFill>
                  <a:schemeClr val="tx1"/>
                </a:solidFill>
              </a:rPr>
              <a:t>: Briefly describe the research work conducted using repository data</a:t>
            </a:r>
          </a:p>
          <a:p>
            <a:pPr marL="285750" indent="-285750">
              <a:buFont typeface="Arial" panose="020B0604020202020204" pitchFamily="34" charset="0"/>
              <a:buChar char="•"/>
            </a:pPr>
            <a:r>
              <a:rPr lang="en-US" sz="1200" b="1" dirty="0">
                <a:solidFill>
                  <a:srgbClr val="AC162C"/>
                </a:solidFill>
              </a:rPr>
              <a:t>High-level description of your research project(s), including the primary aims and knowledge gaps</a:t>
            </a:r>
          </a:p>
          <a:p>
            <a:pPr marL="285750" indent="-285750">
              <a:buFont typeface="Arial" panose="020B0604020202020204" pitchFamily="34" charset="0"/>
              <a:buChar char="•"/>
            </a:pPr>
            <a:r>
              <a:rPr lang="en-US" sz="1200" dirty="0">
                <a:solidFill>
                  <a:schemeClr val="tx1"/>
                </a:solidFill>
              </a:rPr>
              <a:t>How do the repository data accelerate medical breakthroughs and innovation in your research? </a:t>
            </a:r>
          </a:p>
        </p:txBody>
      </p:sp>
      <p:sp>
        <p:nvSpPr>
          <p:cNvPr id="4" name="Slide Number Placeholder 3"/>
          <p:cNvSpPr>
            <a:spLocks noGrp="1"/>
          </p:cNvSpPr>
          <p:nvPr>
            <p:ph type="sldNum" sz="quarter" idx="5"/>
          </p:nvPr>
        </p:nvSpPr>
        <p:spPr/>
        <p:txBody>
          <a:bodyPr/>
          <a:lstStyle/>
          <a:p>
            <a:fld id="{397F9B8A-9D9F-884F-A385-AF13939930F2}" type="slidenum">
              <a:rPr lang="en-US" smtClean="0"/>
              <a:t>3</a:t>
            </a:fld>
            <a:endParaRPr lang="en-US"/>
          </a:p>
        </p:txBody>
      </p:sp>
    </p:spTree>
    <p:extLst>
      <p:ext uri="{BB962C8B-B14F-4D97-AF65-F5344CB8AC3E}">
        <p14:creationId xmlns:p14="http://schemas.microsoft.com/office/powerpoint/2010/main" val="637911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solidFill>
                  <a:schemeClr val="tx1"/>
                </a:solidFill>
              </a:rPr>
              <a:t>Overview</a:t>
            </a:r>
            <a:r>
              <a:rPr lang="en-US" dirty="0">
                <a:solidFill>
                  <a:schemeClr val="tx1"/>
                </a:solidFill>
              </a:rPr>
              <a:t>: Briefly describe the resources received and your research work</a:t>
            </a:r>
          </a:p>
          <a:p>
            <a:pPr marL="285750" indent="-285750">
              <a:buFont typeface="Arial" panose="020B0604020202020204" pitchFamily="34" charset="0"/>
              <a:buChar char="•"/>
            </a:pPr>
            <a:r>
              <a:rPr lang="en-US" b="1" dirty="0">
                <a:solidFill>
                  <a:schemeClr val="tx1"/>
                </a:solidFill>
              </a:rPr>
              <a:t>What dataset(s) did you request? Did you request single or multiple studies?</a:t>
            </a:r>
          </a:p>
          <a:p>
            <a:pPr marL="285750" indent="-285750">
              <a:buFont typeface="Arial" panose="020B0604020202020204" pitchFamily="34" charset="0"/>
              <a:buChar char="•"/>
            </a:pPr>
            <a:r>
              <a:rPr lang="en-US" b="1" dirty="0">
                <a:solidFill>
                  <a:schemeClr val="tx1"/>
                </a:solidFill>
              </a:rPr>
              <a:t>What type of work did you conduct with the data you received (secondary analyses, meta-analyses, replication, methods, machine learning, etc.)? </a:t>
            </a:r>
          </a:p>
        </p:txBody>
      </p:sp>
      <p:sp>
        <p:nvSpPr>
          <p:cNvPr id="4" name="Slide Number Placeholder 3"/>
          <p:cNvSpPr>
            <a:spLocks noGrp="1"/>
          </p:cNvSpPr>
          <p:nvPr>
            <p:ph type="sldNum" sz="quarter" idx="5"/>
          </p:nvPr>
        </p:nvSpPr>
        <p:spPr/>
        <p:txBody>
          <a:bodyPr/>
          <a:lstStyle/>
          <a:p>
            <a:fld id="{397F9B8A-9D9F-884F-A385-AF13939930F2}" type="slidenum">
              <a:rPr lang="en-US" smtClean="0"/>
              <a:t>4</a:t>
            </a:fld>
            <a:endParaRPr lang="en-US"/>
          </a:p>
        </p:txBody>
      </p:sp>
    </p:spTree>
    <p:extLst>
      <p:ext uri="{BB962C8B-B14F-4D97-AF65-F5344CB8AC3E}">
        <p14:creationId xmlns:p14="http://schemas.microsoft.com/office/powerpoint/2010/main" val="3787943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solidFill>
                  <a:schemeClr val="tx1"/>
                </a:solidFill>
              </a:rPr>
              <a:t>Research Work</a:t>
            </a:r>
            <a:r>
              <a:rPr lang="en-US" sz="1200" dirty="0">
                <a:solidFill>
                  <a:schemeClr val="tx1"/>
                </a:solidFill>
              </a:rPr>
              <a:t>: Briefly describe the research work conducted using repository data</a:t>
            </a:r>
          </a:p>
          <a:p>
            <a:pPr marL="285750" indent="-285750">
              <a:buFont typeface="Arial" panose="020B0604020202020204" pitchFamily="34" charset="0"/>
              <a:buChar char="•"/>
            </a:pPr>
            <a:r>
              <a:rPr lang="en-US" sz="1200" b="1" dirty="0">
                <a:solidFill>
                  <a:srgbClr val="AC162C"/>
                </a:solidFill>
              </a:rPr>
              <a:t>High-level description of your research project(s), including the primary aims and knowledge gaps</a:t>
            </a:r>
          </a:p>
          <a:p>
            <a:pPr marL="285750" indent="-285750">
              <a:buFont typeface="Arial" panose="020B0604020202020204" pitchFamily="34" charset="0"/>
              <a:buChar char="•"/>
            </a:pPr>
            <a:r>
              <a:rPr lang="en-US" sz="1200" b="0" dirty="0">
                <a:solidFill>
                  <a:schemeClr val="tx1"/>
                </a:solidFill>
              </a:rPr>
              <a:t>How do the repository data accelerate medical breakthroughs and innovation in your research? </a:t>
            </a:r>
          </a:p>
          <a:p>
            <a:endParaRPr lang="en-US" b="0" dirty="0"/>
          </a:p>
        </p:txBody>
      </p:sp>
      <p:sp>
        <p:nvSpPr>
          <p:cNvPr id="4" name="Slide Number Placeholder 3"/>
          <p:cNvSpPr>
            <a:spLocks noGrp="1"/>
          </p:cNvSpPr>
          <p:nvPr>
            <p:ph type="sldNum" sz="quarter" idx="5"/>
          </p:nvPr>
        </p:nvSpPr>
        <p:spPr/>
        <p:txBody>
          <a:bodyPr/>
          <a:lstStyle/>
          <a:p>
            <a:fld id="{397F9B8A-9D9F-884F-A385-AF13939930F2}" type="slidenum">
              <a:rPr lang="en-US" smtClean="0"/>
              <a:t>5</a:t>
            </a:fld>
            <a:endParaRPr lang="en-US"/>
          </a:p>
        </p:txBody>
      </p:sp>
    </p:spTree>
    <p:extLst>
      <p:ext uri="{BB962C8B-B14F-4D97-AF65-F5344CB8AC3E}">
        <p14:creationId xmlns:p14="http://schemas.microsoft.com/office/powerpoint/2010/main" val="429145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solidFill>
                  <a:schemeClr val="tx1"/>
                </a:solidFill>
              </a:rPr>
              <a:t>Research Work</a:t>
            </a:r>
            <a:r>
              <a:rPr lang="en-US" sz="1200" dirty="0">
                <a:solidFill>
                  <a:schemeClr val="tx1"/>
                </a:solidFill>
              </a:rPr>
              <a:t>: Briefly describe the research work conducted using repository data</a:t>
            </a:r>
          </a:p>
          <a:p>
            <a:pPr marL="285750" indent="-285750">
              <a:buFont typeface="Arial" panose="020B0604020202020204" pitchFamily="34" charset="0"/>
              <a:buChar char="•"/>
            </a:pPr>
            <a:r>
              <a:rPr lang="en-US" sz="1200" b="1" dirty="0">
                <a:solidFill>
                  <a:srgbClr val="AC162C"/>
                </a:solidFill>
              </a:rPr>
              <a:t>High-level description of your research project(s), including the primary aims and knowledge gaps</a:t>
            </a:r>
          </a:p>
          <a:p>
            <a:pPr marL="285750" indent="-285750">
              <a:buFont typeface="Arial" panose="020B0604020202020204" pitchFamily="34" charset="0"/>
              <a:buChar char="•"/>
            </a:pPr>
            <a:r>
              <a:rPr lang="en-US" sz="1200" b="0" dirty="0">
                <a:solidFill>
                  <a:schemeClr val="tx1"/>
                </a:solidFill>
              </a:rPr>
              <a:t>How do the repository data accelerate medical breakthroughs and innovation in your research? </a:t>
            </a:r>
          </a:p>
          <a:p>
            <a:endParaRPr lang="en-US" b="0" dirty="0"/>
          </a:p>
        </p:txBody>
      </p:sp>
      <p:sp>
        <p:nvSpPr>
          <p:cNvPr id="4" name="Slide Number Placeholder 3"/>
          <p:cNvSpPr>
            <a:spLocks noGrp="1"/>
          </p:cNvSpPr>
          <p:nvPr>
            <p:ph type="sldNum" sz="quarter" idx="5"/>
          </p:nvPr>
        </p:nvSpPr>
        <p:spPr/>
        <p:txBody>
          <a:bodyPr/>
          <a:lstStyle/>
          <a:p>
            <a:fld id="{397F9B8A-9D9F-884F-A385-AF13939930F2}" type="slidenum">
              <a:rPr lang="en-US" smtClean="0"/>
              <a:t>6</a:t>
            </a:fld>
            <a:endParaRPr lang="en-US"/>
          </a:p>
        </p:txBody>
      </p:sp>
    </p:spTree>
    <p:extLst>
      <p:ext uri="{BB962C8B-B14F-4D97-AF65-F5344CB8AC3E}">
        <p14:creationId xmlns:p14="http://schemas.microsoft.com/office/powerpoint/2010/main" val="1647900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solidFill>
                  <a:schemeClr val="tx1"/>
                </a:solidFill>
              </a:rPr>
              <a:t>Research Work</a:t>
            </a:r>
            <a:r>
              <a:rPr lang="en-US" sz="1200" dirty="0">
                <a:solidFill>
                  <a:schemeClr val="tx1"/>
                </a:solidFill>
              </a:rPr>
              <a:t>: Briefly describe the research work conducted using repository data</a:t>
            </a:r>
          </a:p>
          <a:p>
            <a:pPr marL="285750" indent="-285750">
              <a:buFont typeface="Arial" panose="020B0604020202020204" pitchFamily="34" charset="0"/>
              <a:buChar char="•"/>
            </a:pPr>
            <a:r>
              <a:rPr lang="en-US" sz="1200" b="0" dirty="0">
                <a:solidFill>
                  <a:srgbClr val="AC162C"/>
                </a:solidFill>
              </a:rPr>
              <a:t>High-level description of your research project(s), including the primary aims and knowledge gaps</a:t>
            </a:r>
          </a:p>
          <a:p>
            <a:pPr marL="285750" indent="-285750">
              <a:buFont typeface="Arial" panose="020B0604020202020204" pitchFamily="34" charset="0"/>
              <a:buChar char="•"/>
            </a:pPr>
            <a:r>
              <a:rPr lang="en-US" sz="1200" b="1" dirty="0">
                <a:solidFill>
                  <a:schemeClr val="tx1"/>
                </a:solidFill>
              </a:rPr>
              <a:t>How do the repository data accelerate medical breakthroughs and innovation in your research? </a:t>
            </a:r>
          </a:p>
          <a:p>
            <a:endParaRPr lang="en-US" b="0" dirty="0"/>
          </a:p>
        </p:txBody>
      </p:sp>
      <p:sp>
        <p:nvSpPr>
          <p:cNvPr id="4" name="Slide Number Placeholder 3"/>
          <p:cNvSpPr>
            <a:spLocks noGrp="1"/>
          </p:cNvSpPr>
          <p:nvPr>
            <p:ph type="sldNum" sz="quarter" idx="5"/>
          </p:nvPr>
        </p:nvSpPr>
        <p:spPr/>
        <p:txBody>
          <a:bodyPr/>
          <a:lstStyle/>
          <a:p>
            <a:fld id="{397F9B8A-9D9F-884F-A385-AF13939930F2}" type="slidenum">
              <a:rPr lang="en-US" smtClean="0"/>
              <a:t>7</a:t>
            </a:fld>
            <a:endParaRPr lang="en-US"/>
          </a:p>
        </p:txBody>
      </p:sp>
    </p:spTree>
    <p:extLst>
      <p:ext uri="{BB962C8B-B14F-4D97-AF65-F5344CB8AC3E}">
        <p14:creationId xmlns:p14="http://schemas.microsoft.com/office/powerpoint/2010/main" val="622763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solidFill>
                  <a:schemeClr val="tx1"/>
                </a:solidFill>
              </a:rPr>
              <a:t>Scientific Career Journey</a:t>
            </a:r>
            <a:r>
              <a:rPr lang="en-US" dirty="0">
                <a:solidFill>
                  <a:schemeClr val="tx1"/>
                </a:solidFill>
              </a:rPr>
              <a:t>: Briefly describe your scientific research journey </a:t>
            </a:r>
          </a:p>
          <a:p>
            <a:pPr marL="285750" indent="-285750">
              <a:buFont typeface="Arial" panose="020B0604020202020204" pitchFamily="34" charset="0"/>
              <a:buChar char="•"/>
            </a:pPr>
            <a:r>
              <a:rPr lang="en-US" b="1" dirty="0">
                <a:solidFill>
                  <a:schemeClr val="tx1"/>
                </a:solidFill>
              </a:rPr>
              <a:t>How did access to repository data facilitate your research? </a:t>
            </a:r>
          </a:p>
          <a:p>
            <a:pPr marL="285750" indent="-285750">
              <a:buFont typeface="Arial" panose="020B0604020202020204" pitchFamily="34" charset="0"/>
              <a:buChar char="•"/>
            </a:pPr>
            <a:r>
              <a:rPr lang="en-US" b="1" dirty="0">
                <a:solidFill>
                  <a:schemeClr val="tx1"/>
                </a:solidFill>
              </a:rPr>
              <a:t>What impact, if any, it had on your career journey?</a:t>
            </a:r>
          </a:p>
        </p:txBody>
      </p:sp>
      <p:sp>
        <p:nvSpPr>
          <p:cNvPr id="4" name="Slide Number Placeholder 3"/>
          <p:cNvSpPr>
            <a:spLocks noGrp="1"/>
          </p:cNvSpPr>
          <p:nvPr>
            <p:ph type="sldNum" sz="quarter" idx="5"/>
          </p:nvPr>
        </p:nvSpPr>
        <p:spPr/>
        <p:txBody>
          <a:bodyPr/>
          <a:lstStyle/>
          <a:p>
            <a:fld id="{397F9B8A-9D9F-884F-A385-AF13939930F2}" type="slidenum">
              <a:rPr lang="en-US" smtClean="0"/>
              <a:t>8</a:t>
            </a:fld>
            <a:endParaRPr lang="en-US"/>
          </a:p>
        </p:txBody>
      </p:sp>
    </p:spTree>
    <p:extLst>
      <p:ext uri="{BB962C8B-B14F-4D97-AF65-F5344CB8AC3E}">
        <p14:creationId xmlns:p14="http://schemas.microsoft.com/office/powerpoint/2010/main" val="2833523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solidFill>
                  <a:schemeClr val="tx1"/>
                </a:solidFill>
              </a:rPr>
              <a:t>Helpful Hints</a:t>
            </a:r>
            <a:r>
              <a:rPr lang="en-US" dirty="0">
                <a:solidFill>
                  <a:schemeClr val="tx1"/>
                </a:solidFill>
              </a:rPr>
              <a:t>: List useful hints for (new) investigators seeking access to repository resources. </a:t>
            </a:r>
          </a:p>
        </p:txBody>
      </p:sp>
      <p:sp>
        <p:nvSpPr>
          <p:cNvPr id="4" name="Slide Number Placeholder 3"/>
          <p:cNvSpPr>
            <a:spLocks noGrp="1"/>
          </p:cNvSpPr>
          <p:nvPr>
            <p:ph type="sldNum" sz="quarter" idx="5"/>
          </p:nvPr>
        </p:nvSpPr>
        <p:spPr/>
        <p:txBody>
          <a:bodyPr/>
          <a:lstStyle/>
          <a:p>
            <a:fld id="{397F9B8A-9D9F-884F-A385-AF13939930F2}" type="slidenum">
              <a:rPr lang="en-US" smtClean="0"/>
              <a:t>9</a:t>
            </a:fld>
            <a:endParaRPr lang="en-US"/>
          </a:p>
        </p:txBody>
      </p:sp>
    </p:spTree>
    <p:extLst>
      <p:ext uri="{BB962C8B-B14F-4D97-AF65-F5344CB8AC3E}">
        <p14:creationId xmlns:p14="http://schemas.microsoft.com/office/powerpoint/2010/main" val="1696016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7F9B8A-9D9F-884F-A385-AF13939930F2}" type="slidenum">
              <a:rPr lang="en-US" smtClean="0"/>
              <a:t>11</a:t>
            </a:fld>
            <a:endParaRPr lang="en-US"/>
          </a:p>
        </p:txBody>
      </p:sp>
    </p:spTree>
    <p:extLst>
      <p:ext uri="{BB962C8B-B14F-4D97-AF65-F5344CB8AC3E}">
        <p14:creationId xmlns:p14="http://schemas.microsoft.com/office/powerpoint/2010/main" val="1346656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22C98D4-A55F-4446-9A1E-9F90FF583228}" type="slidenum">
              <a:rPr lang="en-US" smtClean="0"/>
              <a:t>‹#›</a:t>
            </a:fld>
            <a:endParaRPr lang="en-US"/>
          </a:p>
        </p:txBody>
      </p:sp>
    </p:spTree>
    <p:extLst>
      <p:ext uri="{BB962C8B-B14F-4D97-AF65-F5344CB8AC3E}">
        <p14:creationId xmlns:p14="http://schemas.microsoft.com/office/powerpoint/2010/main" val="2695760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lumn Text/Title and One Column with Photo">
    <p:spTree>
      <p:nvGrpSpPr>
        <p:cNvPr id="1" name=""/>
        <p:cNvGrpSpPr/>
        <p:nvPr/>
      </p:nvGrpSpPr>
      <p:grpSpPr>
        <a:xfrm>
          <a:off x="0" y="0"/>
          <a:ext cx="0" cy="0"/>
          <a:chOff x="0" y="0"/>
          <a:chExt cx="0" cy="0"/>
        </a:xfrm>
      </p:grpSpPr>
      <p:sp>
        <p:nvSpPr>
          <p:cNvPr id="2" name="Title 1"/>
          <p:cNvSpPr>
            <a:spLocks noGrp="1"/>
          </p:cNvSpPr>
          <p:nvPr>
            <p:ph type="title"/>
          </p:nvPr>
        </p:nvSpPr>
        <p:spPr>
          <a:xfrm>
            <a:off x="920750" y="0"/>
            <a:ext cx="10661650" cy="549537"/>
          </a:xfrm>
          <a:prstGeom prst="rect">
            <a:avLst/>
          </a:prstGeom>
        </p:spPr>
        <p:txBody>
          <a:bodyPr/>
          <a:lstStyle>
            <a:lvl1pPr algn="ctr">
              <a:defRPr sz="36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Rectangle 3"/>
          <p:cNvSpPr/>
          <p:nvPr/>
        </p:nvSpPr>
        <p:spPr>
          <a:xfrm>
            <a:off x="0" y="0"/>
            <a:ext cx="105833" cy="6918854"/>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76" eaLnBrk="1" fontAlgn="auto" hangingPunct="1">
              <a:spcBef>
                <a:spcPts val="0"/>
              </a:spcBef>
              <a:spcAft>
                <a:spcPts val="0"/>
              </a:spcAft>
              <a:defRPr/>
            </a:pPr>
            <a:endParaRPr lang="en-US" sz="3840">
              <a:latin typeface="Arial" panose="020B0604020202020204" pitchFamily="34" charset="0"/>
              <a:cs typeface="Arial" panose="020B0604020202020204" pitchFamily="34" charset="0"/>
            </a:endParaRPr>
          </a:p>
        </p:txBody>
      </p:sp>
      <p:sp>
        <p:nvSpPr>
          <p:cNvPr id="5" name="Content Placeholder 2"/>
          <p:cNvSpPr>
            <a:spLocks noGrp="1"/>
          </p:cNvSpPr>
          <p:nvPr>
            <p:ph sz="half" idx="1"/>
          </p:nvPr>
        </p:nvSpPr>
        <p:spPr>
          <a:xfrm>
            <a:off x="920750" y="850846"/>
            <a:ext cx="5049858" cy="5394960"/>
          </a:xfrm>
          <a:prstGeom prst="rect">
            <a:avLst/>
          </a:prstGeom>
        </p:spPr>
        <p:txBody>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U Health_horizontal_cmyk.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6751" y="6400271"/>
            <a:ext cx="1299104"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2147094" y="6547115"/>
            <a:ext cx="10605823"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2"/>
          <p:cNvSpPr>
            <a:spLocks noGrp="1"/>
          </p:cNvSpPr>
          <p:nvPr>
            <p:ph sz="half" idx="15"/>
          </p:nvPr>
        </p:nvSpPr>
        <p:spPr>
          <a:xfrm>
            <a:off x="6532543" y="850846"/>
            <a:ext cx="5049858" cy="5394960"/>
          </a:xfrm>
          <a:prstGeom prst="rect">
            <a:avLst/>
          </a:prstGeom>
        </p:spPr>
        <p:txBody>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224D45F5-759E-9B40-8BC8-C55E003065A0}"/>
              </a:ext>
            </a:extLst>
          </p:cNvPr>
          <p:cNvSpPr>
            <a:spLocks noGrp="1"/>
          </p:cNvSpPr>
          <p:nvPr>
            <p:ph type="ftr" sz="quarter" idx="16"/>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3CAF420D-0E8F-634C-A54F-90CD6F4E39A1}"/>
              </a:ext>
            </a:extLst>
          </p:cNvPr>
          <p:cNvSpPr>
            <a:spLocks noGrp="1"/>
          </p:cNvSpPr>
          <p:nvPr>
            <p:ph type="sldNum" sz="quarter" idx="17"/>
          </p:nvPr>
        </p:nvSpPr>
        <p:spPr/>
        <p:txBody>
          <a:bodyPr/>
          <a:lstStyle>
            <a:lvl1pPr>
              <a:defRPr>
                <a:latin typeface="Arial" panose="020B0604020202020204" pitchFamily="34" charset="0"/>
                <a:cs typeface="Arial" panose="020B0604020202020204" pitchFamily="34" charset="0"/>
              </a:defRPr>
            </a:lvl1pPr>
          </a:lstStyle>
          <a:p>
            <a:fld id="{2A2752FC-5FDF-7A42-A4BA-F42577D57800}" type="slidenum">
              <a:rPr lang="en-US" smtClean="0"/>
              <a:t>‹#›</a:t>
            </a:fld>
            <a:endParaRPr lang="en-US"/>
          </a:p>
        </p:txBody>
      </p:sp>
    </p:spTree>
    <p:extLst>
      <p:ext uri="{BB962C8B-B14F-4D97-AF65-F5344CB8AC3E}">
        <p14:creationId xmlns:p14="http://schemas.microsoft.com/office/powerpoint/2010/main" val="2133066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Photo Collage">
    <p:spTree>
      <p:nvGrpSpPr>
        <p:cNvPr id="1" name=""/>
        <p:cNvGrpSpPr/>
        <p:nvPr/>
      </p:nvGrpSpPr>
      <p:grpSpPr>
        <a:xfrm>
          <a:off x="0" y="0"/>
          <a:ext cx="0" cy="0"/>
          <a:chOff x="0" y="0"/>
          <a:chExt cx="0" cy="0"/>
        </a:xfrm>
      </p:grpSpPr>
      <p:sp>
        <p:nvSpPr>
          <p:cNvPr id="2" name="Title 1"/>
          <p:cNvSpPr>
            <a:spLocks noGrp="1"/>
          </p:cNvSpPr>
          <p:nvPr>
            <p:ph type="title"/>
          </p:nvPr>
        </p:nvSpPr>
        <p:spPr>
          <a:xfrm>
            <a:off x="920750" y="0"/>
            <a:ext cx="10661650" cy="549537"/>
          </a:xfrm>
          <a:prstGeom prst="rect">
            <a:avLst/>
          </a:prstGeom>
        </p:spPr>
        <p:txBody>
          <a:bodyPr/>
          <a:lstStyle>
            <a:lvl1pPr algn="ctr">
              <a:defRPr sz="36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Rectangle 3"/>
          <p:cNvSpPr/>
          <p:nvPr/>
        </p:nvSpPr>
        <p:spPr>
          <a:xfrm>
            <a:off x="0" y="0"/>
            <a:ext cx="105833" cy="6918854"/>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76" eaLnBrk="1" fontAlgn="auto" hangingPunct="1">
              <a:spcBef>
                <a:spcPts val="0"/>
              </a:spcBef>
              <a:spcAft>
                <a:spcPts val="0"/>
              </a:spcAft>
              <a:defRPr/>
            </a:pPr>
            <a:endParaRPr lang="en-US" sz="3840">
              <a:latin typeface="Arial" panose="020B0604020202020204" pitchFamily="34" charset="0"/>
              <a:cs typeface="Arial" panose="020B0604020202020204" pitchFamily="34" charset="0"/>
            </a:endParaRPr>
          </a:p>
        </p:txBody>
      </p:sp>
      <p:pic>
        <p:nvPicPr>
          <p:cNvPr id="14" name="Picture 13" descr="U Health_horizontal_cmyk.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6751" y="6400271"/>
            <a:ext cx="1299104"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2147094" y="6547115"/>
            <a:ext cx="10605823"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271542" y="734522"/>
            <a:ext cx="12774135" cy="5477226"/>
          </a:xfrm>
          <a:prstGeom prst="rect">
            <a:avLst/>
          </a:prstGeom>
          <a:solidFill>
            <a:srgbClr val="A21727"/>
          </a:solidFill>
          <a:ln>
            <a:noFill/>
          </a:ln>
          <a:effectLst>
            <a:glow rad="444500">
              <a:schemeClr val="tx1">
                <a:lumMod val="95000"/>
                <a:lumOff val="5000"/>
                <a:alpha val="3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609576" eaLnBrk="1" fontAlgn="auto" hangingPunct="1">
              <a:spcBef>
                <a:spcPts val="0"/>
              </a:spcBef>
              <a:spcAft>
                <a:spcPts val="0"/>
              </a:spcAft>
              <a:defRPr/>
            </a:pPr>
            <a:endParaRPr lang="en-US" sz="240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A7C9C474-9CC0-784C-9E18-9AF838BF1448}"/>
              </a:ext>
            </a:extLst>
          </p:cNvPr>
          <p:cNvSpPr>
            <a:spLocks noGrp="1"/>
          </p:cNvSpPr>
          <p:nvPr>
            <p:ph type="ftr" sz="quarter" idx="10"/>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a:extLst>
              <a:ext uri="{FF2B5EF4-FFF2-40B4-BE49-F238E27FC236}">
                <a16:creationId xmlns:a16="http://schemas.microsoft.com/office/drawing/2014/main" id="{0766BBA2-40B2-ED4D-B3A1-4EECBA9DE5AB}"/>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2A2752FC-5FDF-7A42-A4BA-F42577D57800}" type="slidenum">
              <a:rPr lang="en-US" smtClean="0"/>
              <a:t>‹#›</a:t>
            </a:fld>
            <a:endParaRPr lang="en-US"/>
          </a:p>
        </p:txBody>
      </p:sp>
    </p:spTree>
    <p:extLst>
      <p:ext uri="{BB962C8B-B14F-4D97-AF65-F5344CB8AC3E}">
        <p14:creationId xmlns:p14="http://schemas.microsoft.com/office/powerpoint/2010/main" val="2827542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
        <p:nvSpPr>
          <p:cNvPr id="3" name="Rectangle 2"/>
          <p:cNvSpPr/>
          <p:nvPr/>
        </p:nvSpPr>
        <p:spPr>
          <a:xfrm>
            <a:off x="0" y="1"/>
            <a:ext cx="105833" cy="6858000"/>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76" eaLnBrk="1" fontAlgn="auto" hangingPunct="1">
              <a:spcBef>
                <a:spcPts val="0"/>
              </a:spcBef>
              <a:spcAft>
                <a:spcPts val="0"/>
              </a:spcAft>
              <a:defRPr/>
            </a:pPr>
            <a:endParaRPr lang="en-US" sz="3840">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077336E6-39E3-2045-96B1-FC8E7A526B22}"/>
              </a:ext>
            </a:extLst>
          </p:cNvPr>
          <p:cNvSpPr>
            <a:spLocks noGrp="1"/>
          </p:cNvSpPr>
          <p:nvPr>
            <p:ph type="ftr" sz="quarter" idx="10"/>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a:extLst>
              <a:ext uri="{FF2B5EF4-FFF2-40B4-BE49-F238E27FC236}">
                <a16:creationId xmlns:a16="http://schemas.microsoft.com/office/drawing/2014/main" id="{58E99994-854A-4944-8AA0-50DD387B96BB}"/>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2A2752FC-5FDF-7A42-A4BA-F42577D57800}" type="slidenum">
              <a:rPr lang="en-US" smtClean="0"/>
              <a:t>‹#›</a:t>
            </a:fld>
            <a:endParaRPr lang="en-US"/>
          </a:p>
        </p:txBody>
      </p:sp>
    </p:spTree>
    <p:extLst>
      <p:ext uri="{BB962C8B-B14F-4D97-AF65-F5344CB8AC3E}">
        <p14:creationId xmlns:p14="http://schemas.microsoft.com/office/powerpoint/2010/main" val="3965165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Blank No Footer">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77336E6-39E3-2045-96B1-FC8E7A526B22}"/>
              </a:ext>
            </a:extLst>
          </p:cNvPr>
          <p:cNvSpPr>
            <a:spLocks noGrp="1"/>
          </p:cNvSpPr>
          <p:nvPr>
            <p:ph type="ftr" sz="quarter" idx="10"/>
          </p:nvPr>
        </p:nvSpPr>
        <p:spPr>
          <a:xfrm>
            <a:off x="4038600" y="6577070"/>
            <a:ext cx="4114800" cy="280930"/>
          </a:xfrm>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a:extLst>
              <a:ext uri="{FF2B5EF4-FFF2-40B4-BE49-F238E27FC236}">
                <a16:creationId xmlns:a16="http://schemas.microsoft.com/office/drawing/2014/main" id="{58E99994-854A-4944-8AA0-50DD387B96BB}"/>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2A2752FC-5FDF-7A42-A4BA-F42577D57800}" type="slidenum">
              <a:rPr lang="en-US" smtClean="0"/>
              <a:t>‹#›</a:t>
            </a:fld>
            <a:endParaRPr lang="en-US"/>
          </a:p>
        </p:txBody>
      </p:sp>
    </p:spTree>
    <p:extLst>
      <p:ext uri="{BB962C8B-B14F-4D97-AF65-F5344CB8AC3E}">
        <p14:creationId xmlns:p14="http://schemas.microsoft.com/office/powerpoint/2010/main" val="103382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Slide">
    <p:bg>
      <p:bgPr>
        <a:gradFill>
          <a:gsLst>
            <a:gs pos="60000">
              <a:schemeClr val="tx1">
                <a:lumMod val="80000"/>
                <a:lumOff val="20000"/>
              </a:schemeClr>
            </a:gs>
            <a:gs pos="100000">
              <a:srgbClr val="1E1E1E"/>
            </a:gs>
          </a:gsLst>
          <a:path path="circle">
            <a:fillToRect l="50000" t="50000" r="50000" b="50000"/>
          </a:path>
        </a:gradFill>
        <a:effectLst/>
      </p:bgPr>
    </p:bg>
    <p:spTree>
      <p:nvGrpSpPr>
        <p:cNvPr id="1" name=""/>
        <p:cNvGrpSpPr/>
        <p:nvPr/>
      </p:nvGrpSpPr>
      <p:grpSpPr>
        <a:xfrm>
          <a:off x="0" y="0"/>
          <a:ext cx="0" cy="0"/>
          <a:chOff x="0" y="0"/>
          <a:chExt cx="0" cy="0"/>
        </a:xfrm>
      </p:grpSpPr>
      <p:pic>
        <p:nvPicPr>
          <p:cNvPr id="18" name="Picture 3" descr="U Health_horizontal_whit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6751" y="6391190"/>
            <a:ext cx="1299104" cy="34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0" hasCustomPrompt="1"/>
          </p:nvPr>
        </p:nvSpPr>
        <p:spPr>
          <a:xfrm>
            <a:off x="751719" y="2887927"/>
            <a:ext cx="10699750" cy="1143000"/>
          </a:xfrm>
          <a:prstGeom prst="rect">
            <a:avLst/>
          </a:prstGeom>
        </p:spPr>
        <p:txBody>
          <a:bodyPr/>
          <a:lstStyle>
            <a:lvl1pPr marL="0" indent="0">
              <a:buNone/>
              <a:defRPr sz="3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1" name="Text Placeholder 10"/>
          <p:cNvSpPr>
            <a:spLocks noGrp="1"/>
          </p:cNvSpPr>
          <p:nvPr>
            <p:ph type="body" sz="quarter" idx="11" hasCustomPrompt="1"/>
          </p:nvPr>
        </p:nvSpPr>
        <p:spPr>
          <a:xfrm>
            <a:off x="6101292" y="4255824"/>
            <a:ext cx="5349875" cy="305593"/>
          </a:xfrm>
          <a:prstGeom prst="rect">
            <a:avLst/>
          </a:prstGeom>
        </p:spPr>
        <p:txBody>
          <a:bodyPr>
            <a:noAutofit/>
          </a:bodyPr>
          <a:lstStyle>
            <a:lvl1pPr marL="0" indent="0" algn="r">
              <a:buNone/>
              <a:defRPr sz="1600" b="0" i="1">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EDIT MASTER TEXT STYLES</a:t>
            </a:r>
          </a:p>
        </p:txBody>
      </p:sp>
      <p:cxnSp>
        <p:nvCxnSpPr>
          <p:cNvPr id="15" name="Straight Connector 14"/>
          <p:cNvCxnSpPr/>
          <p:nvPr/>
        </p:nvCxnSpPr>
        <p:spPr>
          <a:xfrm>
            <a:off x="2147094" y="6547115"/>
            <a:ext cx="10605823"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0" y="1"/>
            <a:ext cx="105833" cy="6858000"/>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76" eaLnBrk="1" fontAlgn="auto" hangingPunct="1">
              <a:spcBef>
                <a:spcPts val="0"/>
              </a:spcBef>
              <a:spcAft>
                <a:spcPts val="0"/>
              </a:spcAft>
              <a:defRPr/>
            </a:pPr>
            <a:endParaRPr lang="en-US" sz="384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A8931C2C-0C1F-8549-A3F3-787E6C8F7FAA}"/>
              </a:ext>
            </a:extLst>
          </p:cNvPr>
          <p:cNvSpPr>
            <a:spLocks noGrp="1"/>
          </p:cNvSpPr>
          <p:nvPr>
            <p:ph type="ftr" sz="quarter" idx="12"/>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a:extLst>
              <a:ext uri="{FF2B5EF4-FFF2-40B4-BE49-F238E27FC236}">
                <a16:creationId xmlns:a16="http://schemas.microsoft.com/office/drawing/2014/main" id="{55E16720-39B5-AB4F-B107-F9B39F3A4283}"/>
              </a:ext>
            </a:extLst>
          </p:cNvPr>
          <p:cNvSpPr>
            <a:spLocks noGrp="1"/>
          </p:cNvSpPr>
          <p:nvPr>
            <p:ph type="sldNum" sz="quarter" idx="13"/>
          </p:nvPr>
        </p:nvSpPr>
        <p:spPr/>
        <p:txBody>
          <a:bodyPr/>
          <a:lstStyle>
            <a:lvl1pPr>
              <a:defRPr>
                <a:latin typeface="Arial" panose="020B0604020202020204" pitchFamily="34" charset="0"/>
                <a:cs typeface="Arial" panose="020B0604020202020204" pitchFamily="34" charset="0"/>
              </a:defRPr>
            </a:lvl1pPr>
          </a:lstStyle>
          <a:p>
            <a:fld id="{2A2752FC-5FDF-7A42-A4BA-F42577D57800}" type="slidenum">
              <a:rPr lang="en-US" smtClean="0"/>
              <a:t>‹#›</a:t>
            </a:fld>
            <a:endParaRPr lang="en-US"/>
          </a:p>
        </p:txBody>
      </p:sp>
    </p:spTree>
    <p:extLst>
      <p:ext uri="{BB962C8B-B14F-4D97-AF65-F5344CB8AC3E}">
        <p14:creationId xmlns:p14="http://schemas.microsoft.com/office/powerpoint/2010/main" val="416301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93EDD0-28D2-44F9-AF80-25ED23EF26D2}" type="datetimeFigureOut">
              <a:rPr lang="en-US" smtClean="0"/>
              <a:t>9/12/23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C98D4-A55F-4446-9A1E-9F90FF583228}" type="slidenum">
              <a:rPr lang="en-US" smtClean="0"/>
              <a:t>‹#›</a:t>
            </a:fld>
            <a:endParaRPr lang="en-US"/>
          </a:p>
        </p:txBody>
      </p:sp>
    </p:spTree>
    <p:extLst>
      <p:ext uri="{BB962C8B-B14F-4D97-AF65-F5344CB8AC3E}">
        <p14:creationId xmlns:p14="http://schemas.microsoft.com/office/powerpoint/2010/main" val="2917427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Blank No Footer">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77336E6-39E3-2045-96B1-FC8E7A526B22}"/>
              </a:ext>
            </a:extLst>
          </p:cNvPr>
          <p:cNvSpPr>
            <a:spLocks noGrp="1"/>
          </p:cNvSpPr>
          <p:nvPr>
            <p:ph type="ftr" sz="quarter" idx="10"/>
          </p:nvPr>
        </p:nvSpPr>
        <p:spPr>
          <a:xfrm>
            <a:off x="4038600" y="6577070"/>
            <a:ext cx="4114800" cy="280930"/>
          </a:xfrm>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a:extLst>
              <a:ext uri="{FF2B5EF4-FFF2-40B4-BE49-F238E27FC236}">
                <a16:creationId xmlns:a16="http://schemas.microsoft.com/office/drawing/2014/main" id="{58E99994-854A-4944-8AA0-50DD387B96BB}"/>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2A2752FC-5FDF-7A42-A4BA-F42577D57800}" type="slidenum">
              <a:rPr lang="en-US" smtClean="0"/>
              <a:t>‹#›</a:t>
            </a:fld>
            <a:endParaRPr lang="en-US"/>
          </a:p>
        </p:txBody>
      </p:sp>
    </p:spTree>
    <p:extLst>
      <p:ext uri="{BB962C8B-B14F-4D97-AF65-F5344CB8AC3E}">
        <p14:creationId xmlns:p14="http://schemas.microsoft.com/office/powerpoint/2010/main" val="2233694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Footer Placeholder 11">
            <a:extLst>
              <a:ext uri="{FF2B5EF4-FFF2-40B4-BE49-F238E27FC236}">
                <a16:creationId xmlns:a16="http://schemas.microsoft.com/office/drawing/2014/main" id="{677DECAB-0BEA-8748-A500-8417724A6A27}"/>
              </a:ext>
            </a:extLst>
          </p:cNvPr>
          <p:cNvSpPr>
            <a:spLocks noGrp="1"/>
          </p:cNvSpPr>
          <p:nvPr>
            <p:ph type="ftr" sz="quarter" idx="10"/>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13" name="Slide Number Placeholder 12">
            <a:extLst>
              <a:ext uri="{FF2B5EF4-FFF2-40B4-BE49-F238E27FC236}">
                <a16:creationId xmlns:a16="http://schemas.microsoft.com/office/drawing/2014/main" id="{788350B5-98B1-F74A-BC63-E9EAFE47BE49}"/>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2A2752FC-5FDF-7A42-A4BA-F42577D57800}" type="slidenum">
              <a:rPr lang="en-US" smtClean="0"/>
              <a:t>‹#›</a:t>
            </a:fld>
            <a:endParaRPr lang="en-US"/>
          </a:p>
        </p:txBody>
      </p:sp>
    </p:spTree>
    <p:extLst>
      <p:ext uri="{BB962C8B-B14F-4D97-AF65-F5344CB8AC3E}">
        <p14:creationId xmlns:p14="http://schemas.microsoft.com/office/powerpoint/2010/main" val="2492994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ransition Slide 1">
    <p:bg>
      <p:bgPr>
        <a:gradFill flip="none" rotWithShape="1">
          <a:gsLst>
            <a:gs pos="0">
              <a:srgbClr val="A21727">
                <a:lumMod val="96000"/>
                <a:lumOff val="4000"/>
              </a:srgbClr>
            </a:gs>
            <a:gs pos="100000">
              <a:srgbClr val="A21727"/>
            </a:gs>
          </a:gsLst>
          <a:path path="circle">
            <a:fillToRect l="50000" t="50000" r="50000" b="50000"/>
          </a:path>
          <a:tileRect/>
        </a:gradFill>
        <a:effectLst/>
      </p:bgPr>
    </p:bg>
    <p:spTree>
      <p:nvGrpSpPr>
        <p:cNvPr id="1" name=""/>
        <p:cNvGrpSpPr/>
        <p:nvPr/>
      </p:nvGrpSpPr>
      <p:grpSpPr>
        <a:xfrm>
          <a:off x="0" y="0"/>
          <a:ext cx="0" cy="0"/>
          <a:chOff x="0" y="0"/>
          <a:chExt cx="0" cy="0"/>
        </a:xfrm>
      </p:grpSpPr>
      <p:cxnSp>
        <p:nvCxnSpPr>
          <p:cNvPr id="4" name="Straight Connector 3"/>
          <p:cNvCxnSpPr/>
          <p:nvPr/>
        </p:nvCxnSpPr>
        <p:spPr>
          <a:xfrm flipV="1">
            <a:off x="3028157" y="3944937"/>
            <a:ext cx="6096000" cy="5292"/>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3" descr="U Health_horizontal_whit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49574" y="4173803"/>
            <a:ext cx="2071688" cy="543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0" hasCustomPrompt="1"/>
          </p:nvPr>
        </p:nvSpPr>
        <p:spPr>
          <a:xfrm>
            <a:off x="3028157" y="2622097"/>
            <a:ext cx="6096000" cy="1322840"/>
          </a:xfrm>
          <a:prstGeom prst="rect">
            <a:avLst/>
          </a:prstGeom>
        </p:spPr>
        <p:txBody>
          <a:bodyPr>
            <a:noAutofit/>
          </a:bodyPr>
          <a:lstStyle>
            <a:lvl1pPr marL="0" indent="0" algn="ctr">
              <a:buNone/>
              <a:defRPr sz="6600" b="0" i="0" spc="167"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a:t>
            </a:r>
          </a:p>
        </p:txBody>
      </p:sp>
      <p:sp>
        <p:nvSpPr>
          <p:cNvPr id="7" name="Footer Placeholder 6">
            <a:extLst>
              <a:ext uri="{FF2B5EF4-FFF2-40B4-BE49-F238E27FC236}">
                <a16:creationId xmlns:a16="http://schemas.microsoft.com/office/drawing/2014/main" id="{70F4DB8A-69C5-1348-8BC6-78B1DC846A6B}"/>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8" name="Slide Number Placeholder 7">
            <a:extLst>
              <a:ext uri="{FF2B5EF4-FFF2-40B4-BE49-F238E27FC236}">
                <a16:creationId xmlns:a16="http://schemas.microsoft.com/office/drawing/2014/main" id="{37682F87-828F-A943-A8A3-733E13C742F3}"/>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2A2752FC-5FDF-7A42-A4BA-F42577D57800}" type="slidenum">
              <a:rPr lang="en-US" smtClean="0"/>
              <a:t>‹#›</a:t>
            </a:fld>
            <a:endParaRPr lang="en-US"/>
          </a:p>
        </p:txBody>
      </p:sp>
    </p:spTree>
    <p:extLst>
      <p:ext uri="{BB962C8B-B14F-4D97-AF65-F5344CB8AC3E}">
        <p14:creationId xmlns:p14="http://schemas.microsoft.com/office/powerpoint/2010/main" val="2238928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ransition Slide 2">
    <p:bg>
      <p:bgPr>
        <a:solidFill>
          <a:schemeClr val="bg1"/>
        </a:solid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grayscl/>
            <a:alphaModFix amt="30000"/>
            <a:extLst>
              <a:ext uri="{28A0092B-C50C-407E-A947-70E740481C1C}">
                <a14:useLocalDpi xmlns:a14="http://schemas.microsoft.com/office/drawing/2010/main" val="0"/>
              </a:ext>
            </a:extLst>
          </a:blip>
          <a:srcRect t="2729" r="3588" b="762"/>
          <a:stretch/>
        </p:blipFill>
        <p:spPr bwMode="auto">
          <a:xfrm>
            <a:off x="1" y="-6966"/>
            <a:ext cx="12192000" cy="6864967"/>
          </a:xfrm>
          <a:prstGeom prst="rect">
            <a:avLst/>
          </a:prstGeom>
          <a:noFill/>
          <a:ln>
            <a:noFill/>
          </a:ln>
          <a:extLst>
            <a:ext uri="{909E8E84-426E-40DD-AFC4-6F175D3DCCD1}">
              <a14:hiddenFill xmlns:a14="http://schemas.microsoft.com/office/drawing/2010/main">
                <a:solidFill>
                  <a:srgbClr val="FFFFFF">
                    <a:alpha val="3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0" y="0"/>
            <a:ext cx="105833" cy="6918854"/>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76" eaLnBrk="1" fontAlgn="auto" hangingPunct="1">
              <a:spcBef>
                <a:spcPts val="0"/>
              </a:spcBef>
              <a:spcAft>
                <a:spcPts val="0"/>
              </a:spcAft>
              <a:defRPr/>
            </a:pPr>
            <a:endParaRPr lang="en-US" sz="3840">
              <a:latin typeface="Arial" panose="020B0604020202020204" pitchFamily="34" charset="0"/>
              <a:cs typeface="Arial" panose="020B0604020202020204" pitchFamily="34" charset="0"/>
            </a:endParaRPr>
          </a:p>
        </p:txBody>
      </p:sp>
      <p:sp>
        <p:nvSpPr>
          <p:cNvPr id="9" name="Text Placeholder 8"/>
          <p:cNvSpPr>
            <a:spLocks noGrp="1"/>
          </p:cNvSpPr>
          <p:nvPr>
            <p:ph type="body" sz="quarter" idx="10" hasCustomPrompt="1"/>
          </p:nvPr>
        </p:nvSpPr>
        <p:spPr>
          <a:xfrm>
            <a:off x="3028157" y="2622097"/>
            <a:ext cx="6096000" cy="1328132"/>
          </a:xfrm>
          <a:prstGeom prst="rect">
            <a:avLst/>
          </a:prstGeom>
        </p:spPr>
        <p:txBody>
          <a:bodyPr>
            <a:noAutofit/>
          </a:bodyPr>
          <a:lstStyle>
            <a:lvl1pPr marL="0" indent="0" algn="ctr">
              <a:buNone/>
              <a:defRPr sz="6600" b="0" i="0" spc="167" baseline="0">
                <a:solidFill>
                  <a:srgbClr val="A21727"/>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a:t>
            </a:r>
          </a:p>
        </p:txBody>
      </p:sp>
      <p:pic>
        <p:nvPicPr>
          <p:cNvPr id="19" name="Picture 16" descr="U Health_horizontal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68094" y="4163219"/>
            <a:ext cx="205581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Connector 19"/>
          <p:cNvCxnSpPr/>
          <p:nvPr/>
        </p:nvCxnSpPr>
        <p:spPr>
          <a:xfrm flipV="1">
            <a:off x="3028157" y="3944937"/>
            <a:ext cx="6096000" cy="5292"/>
          </a:xfrm>
          <a:prstGeom prst="line">
            <a:avLst/>
          </a:prstGeom>
          <a:ln w="3175" cmpd="sng">
            <a:solidFill>
              <a:srgbClr val="B01C32"/>
            </a:solidFill>
          </a:ln>
          <a:effectLst/>
        </p:spPr>
        <p:style>
          <a:lnRef idx="2">
            <a:schemeClr val="accent1"/>
          </a:lnRef>
          <a:fillRef idx="0">
            <a:schemeClr val="accent1"/>
          </a:fillRef>
          <a:effectRef idx="1">
            <a:schemeClr val="accent1"/>
          </a:effectRef>
          <a:fontRef idx="minor">
            <a:schemeClr val="tx1"/>
          </a:fontRef>
        </p:style>
      </p:cxnSp>
      <p:sp>
        <p:nvSpPr>
          <p:cNvPr id="5" name="Footer Placeholder 4">
            <a:extLst>
              <a:ext uri="{FF2B5EF4-FFF2-40B4-BE49-F238E27FC236}">
                <a16:creationId xmlns:a16="http://schemas.microsoft.com/office/drawing/2014/main" id="{67583ED8-349A-E94B-BB77-FA502FDC0C69}"/>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B6565583-E20B-8244-AB44-3439861A1F1A}"/>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2A2752FC-5FDF-7A42-A4BA-F42577D57800}" type="slidenum">
              <a:rPr lang="en-US" smtClean="0"/>
              <a:t>‹#›</a:t>
            </a:fld>
            <a:endParaRPr lang="en-US"/>
          </a:p>
        </p:txBody>
      </p:sp>
    </p:spTree>
    <p:extLst>
      <p:ext uri="{BB962C8B-B14F-4D97-AF65-F5344CB8AC3E}">
        <p14:creationId xmlns:p14="http://schemas.microsoft.com/office/powerpoint/2010/main" val="1822075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920750" y="0"/>
            <a:ext cx="10661650" cy="549537"/>
          </a:xfrm>
          <a:prstGeom prst="rect">
            <a:avLst/>
          </a:prstGeom>
        </p:spPr>
        <p:txBody>
          <a:bodyPr/>
          <a:lstStyle>
            <a:lvl1pPr algn="ctr">
              <a:defRPr sz="36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Rectangle 3"/>
          <p:cNvSpPr/>
          <p:nvPr/>
        </p:nvSpPr>
        <p:spPr>
          <a:xfrm>
            <a:off x="0" y="0"/>
            <a:ext cx="105833" cy="6918854"/>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76" eaLnBrk="1" fontAlgn="auto" hangingPunct="1">
              <a:spcBef>
                <a:spcPts val="0"/>
              </a:spcBef>
              <a:spcAft>
                <a:spcPts val="0"/>
              </a:spcAft>
              <a:defRPr/>
            </a:pPr>
            <a:endParaRPr lang="en-US" sz="3840">
              <a:latin typeface="Arial" panose="020B0604020202020204" pitchFamily="34" charset="0"/>
              <a:cs typeface="Arial" panose="020B0604020202020204" pitchFamily="34" charset="0"/>
            </a:endParaRPr>
          </a:p>
        </p:txBody>
      </p:sp>
      <p:sp>
        <p:nvSpPr>
          <p:cNvPr id="5" name="Content Placeholder 2"/>
          <p:cNvSpPr>
            <a:spLocks noGrp="1"/>
          </p:cNvSpPr>
          <p:nvPr>
            <p:ph sz="half" idx="1"/>
          </p:nvPr>
        </p:nvSpPr>
        <p:spPr>
          <a:xfrm>
            <a:off x="969736" y="762966"/>
            <a:ext cx="10563678" cy="5394960"/>
          </a:xfrm>
          <a:prstGeom prst="rect">
            <a:avLst/>
          </a:prstGeom>
        </p:spPr>
        <p:txBody>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U Health_horizontal_cmyk.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6751" y="6400271"/>
            <a:ext cx="1299104"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2147094" y="6547115"/>
            <a:ext cx="10605823"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7" name="Footer Placeholder 6">
            <a:extLst>
              <a:ext uri="{FF2B5EF4-FFF2-40B4-BE49-F238E27FC236}">
                <a16:creationId xmlns:a16="http://schemas.microsoft.com/office/drawing/2014/main" id="{B05C89FA-2F93-ED42-93A2-6954D7AF78F8}"/>
              </a:ext>
            </a:extLst>
          </p:cNvPr>
          <p:cNvSpPr>
            <a:spLocks noGrp="1"/>
          </p:cNvSpPr>
          <p:nvPr>
            <p:ph type="ftr" sz="quarter" idx="10"/>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8" name="Slide Number Placeholder 7">
            <a:extLst>
              <a:ext uri="{FF2B5EF4-FFF2-40B4-BE49-F238E27FC236}">
                <a16:creationId xmlns:a16="http://schemas.microsoft.com/office/drawing/2014/main" id="{99E4651E-A1A8-DD43-B7B8-4E913442806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2A2752FC-5FDF-7A42-A4BA-F42577D57800}" type="slidenum">
              <a:rPr lang="en-US" smtClean="0"/>
              <a:t>‹#›</a:t>
            </a:fld>
            <a:endParaRPr lang="en-US"/>
          </a:p>
        </p:txBody>
      </p:sp>
    </p:spTree>
    <p:extLst>
      <p:ext uri="{BB962C8B-B14F-4D97-AF65-F5344CB8AC3E}">
        <p14:creationId xmlns:p14="http://schemas.microsoft.com/office/powerpoint/2010/main" val="115102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hoto and Footer">
    <p:spTree>
      <p:nvGrpSpPr>
        <p:cNvPr id="1" name=""/>
        <p:cNvGrpSpPr/>
        <p:nvPr/>
      </p:nvGrpSpPr>
      <p:grpSpPr>
        <a:xfrm>
          <a:off x="0" y="0"/>
          <a:ext cx="0" cy="0"/>
          <a:chOff x="0" y="0"/>
          <a:chExt cx="0" cy="0"/>
        </a:xfrm>
      </p:grpSpPr>
      <p:sp>
        <p:nvSpPr>
          <p:cNvPr id="4" name="Rectangle 3"/>
          <p:cNvSpPr/>
          <p:nvPr/>
        </p:nvSpPr>
        <p:spPr>
          <a:xfrm>
            <a:off x="0" y="0"/>
            <a:ext cx="105833" cy="6918854"/>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76" eaLnBrk="1" fontAlgn="auto" hangingPunct="1">
              <a:spcBef>
                <a:spcPts val="0"/>
              </a:spcBef>
              <a:spcAft>
                <a:spcPts val="0"/>
              </a:spcAft>
              <a:defRPr/>
            </a:pPr>
            <a:endParaRPr lang="en-US" sz="3840">
              <a:latin typeface="Arial" panose="020B0604020202020204" pitchFamily="34" charset="0"/>
              <a:cs typeface="Arial" panose="020B0604020202020204" pitchFamily="34" charset="0"/>
            </a:endParaRPr>
          </a:p>
        </p:txBody>
      </p:sp>
      <p:pic>
        <p:nvPicPr>
          <p:cNvPr id="14" name="Picture 13" descr="U Health_horizontal_cmyk.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6751" y="6400271"/>
            <a:ext cx="1299104"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2147094" y="6547115"/>
            <a:ext cx="10605823"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2" name="Footer Placeholder 1">
            <a:extLst>
              <a:ext uri="{FF2B5EF4-FFF2-40B4-BE49-F238E27FC236}">
                <a16:creationId xmlns:a16="http://schemas.microsoft.com/office/drawing/2014/main" id="{1EC71BF8-7128-C844-9D24-C65F901DAD70}"/>
              </a:ext>
            </a:extLst>
          </p:cNvPr>
          <p:cNvSpPr>
            <a:spLocks noGrp="1"/>
          </p:cNvSpPr>
          <p:nvPr>
            <p:ph type="ftr" sz="quarter" idx="10"/>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3" name="Slide Number Placeholder 2">
            <a:extLst>
              <a:ext uri="{FF2B5EF4-FFF2-40B4-BE49-F238E27FC236}">
                <a16:creationId xmlns:a16="http://schemas.microsoft.com/office/drawing/2014/main" id="{D4559FB4-85C2-DF4D-B9A9-91745700B85B}"/>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2A2752FC-5FDF-7A42-A4BA-F42577D57800}" type="slidenum">
              <a:rPr lang="en-US" smtClean="0"/>
              <a:t>‹#›</a:t>
            </a:fld>
            <a:endParaRPr lang="en-US"/>
          </a:p>
        </p:txBody>
      </p:sp>
    </p:spTree>
    <p:extLst>
      <p:ext uri="{BB962C8B-B14F-4D97-AF65-F5344CB8AC3E}">
        <p14:creationId xmlns:p14="http://schemas.microsoft.com/office/powerpoint/2010/main" val="345474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hoto and Title">
    <p:spTree>
      <p:nvGrpSpPr>
        <p:cNvPr id="1" name=""/>
        <p:cNvGrpSpPr/>
        <p:nvPr/>
      </p:nvGrpSpPr>
      <p:grpSpPr>
        <a:xfrm>
          <a:off x="0" y="0"/>
          <a:ext cx="0" cy="0"/>
          <a:chOff x="0" y="0"/>
          <a:chExt cx="0" cy="0"/>
        </a:xfrm>
      </p:grpSpPr>
      <p:sp>
        <p:nvSpPr>
          <p:cNvPr id="2" name="Title 1"/>
          <p:cNvSpPr>
            <a:spLocks noGrp="1"/>
          </p:cNvSpPr>
          <p:nvPr>
            <p:ph type="title"/>
          </p:nvPr>
        </p:nvSpPr>
        <p:spPr>
          <a:xfrm>
            <a:off x="920750" y="0"/>
            <a:ext cx="10661650" cy="549537"/>
          </a:xfrm>
          <a:prstGeom prst="rect">
            <a:avLst/>
          </a:prstGeom>
        </p:spPr>
        <p:txBody>
          <a:bodyPr/>
          <a:lstStyle>
            <a:lvl1pPr algn="ctr">
              <a:defRPr sz="36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Rectangle 3"/>
          <p:cNvSpPr/>
          <p:nvPr/>
        </p:nvSpPr>
        <p:spPr>
          <a:xfrm>
            <a:off x="0" y="0"/>
            <a:ext cx="105833" cy="6918854"/>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76" eaLnBrk="1" fontAlgn="auto" hangingPunct="1">
              <a:spcBef>
                <a:spcPts val="0"/>
              </a:spcBef>
              <a:spcAft>
                <a:spcPts val="0"/>
              </a:spcAft>
              <a:defRPr/>
            </a:pPr>
            <a:endParaRPr lang="en-US" sz="3840">
              <a:latin typeface="Arial" panose="020B0604020202020204" pitchFamily="34" charset="0"/>
              <a:cs typeface="Arial" panose="020B0604020202020204" pitchFamily="34" charset="0"/>
            </a:endParaRPr>
          </a:p>
        </p:txBody>
      </p:sp>
      <p:pic>
        <p:nvPicPr>
          <p:cNvPr id="14" name="Picture 13" descr="U Health_horizontal_cmyk.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6751" y="6400271"/>
            <a:ext cx="1299104"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2147094" y="6547115"/>
            <a:ext cx="10605823"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F8CB0581-7BE8-5044-883B-CABC0839B968}"/>
              </a:ext>
            </a:extLst>
          </p:cNvPr>
          <p:cNvSpPr>
            <a:spLocks noGrp="1"/>
          </p:cNvSpPr>
          <p:nvPr>
            <p:ph type="ftr" sz="quarter" idx="10"/>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a:extLst>
              <a:ext uri="{FF2B5EF4-FFF2-40B4-BE49-F238E27FC236}">
                <a16:creationId xmlns:a16="http://schemas.microsoft.com/office/drawing/2014/main" id="{404F9175-1D18-F64A-B173-B1D546811966}"/>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2A2752FC-5FDF-7A42-A4BA-F42577D57800}" type="slidenum">
              <a:rPr lang="en-US" smtClean="0"/>
              <a:t>‹#›</a:t>
            </a:fld>
            <a:endParaRPr lang="en-US"/>
          </a:p>
        </p:txBody>
      </p:sp>
    </p:spTree>
    <p:extLst>
      <p:ext uri="{BB962C8B-B14F-4D97-AF65-F5344CB8AC3E}">
        <p14:creationId xmlns:p14="http://schemas.microsoft.com/office/powerpoint/2010/main" val="50248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t="8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93EDD0-28D2-44F9-AF80-25ED23EF26D2}" type="datetimeFigureOut">
              <a:rPr lang="en-US" smtClean="0"/>
              <a:t>9/12/23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448800" y="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2C98D4-A55F-4446-9A1E-9F90FF583228}" type="slidenum">
              <a:rPr lang="en-US" smtClean="0"/>
              <a:t>‹#›</a:t>
            </a:fld>
            <a:endParaRPr lang="en-US"/>
          </a:p>
        </p:txBody>
      </p:sp>
    </p:spTree>
    <p:extLst>
      <p:ext uri="{BB962C8B-B14F-4D97-AF65-F5344CB8AC3E}">
        <p14:creationId xmlns:p14="http://schemas.microsoft.com/office/powerpoint/2010/main" val="21646890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312BF1F-2E0B-E04B-95F6-4BBCE229BA84}"/>
              </a:ext>
            </a:extLst>
          </p:cNvPr>
          <p:cNvSpPr>
            <a:spLocks noGrp="1"/>
          </p:cNvSpPr>
          <p:nvPr>
            <p:ph type="ftr" sz="quarter" idx="3"/>
          </p:nvPr>
        </p:nvSpPr>
        <p:spPr>
          <a:xfrm>
            <a:off x="4038600" y="6577070"/>
            <a:ext cx="4114800" cy="28093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5" name="Slide Number Placeholder 4">
            <a:extLst>
              <a:ext uri="{FF2B5EF4-FFF2-40B4-BE49-F238E27FC236}">
                <a16:creationId xmlns:a16="http://schemas.microsoft.com/office/drawing/2014/main" id="{D2D7812B-75F4-954B-86FA-604D2C2CBAC9}"/>
              </a:ext>
            </a:extLst>
          </p:cNvPr>
          <p:cNvSpPr>
            <a:spLocks noGrp="1"/>
          </p:cNvSpPr>
          <p:nvPr>
            <p:ph type="sldNum" sz="quarter" idx="4"/>
          </p:nvPr>
        </p:nvSpPr>
        <p:spPr>
          <a:xfrm>
            <a:off x="11622794" y="0"/>
            <a:ext cx="569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2752FC-5FDF-7A42-A4BA-F42577D57800}" type="slidenum">
              <a:rPr lang="en-US" smtClean="0"/>
              <a:t>‹#›</a:t>
            </a:fld>
            <a:endParaRPr lang="en-US"/>
          </a:p>
        </p:txBody>
      </p:sp>
    </p:spTree>
    <p:extLst>
      <p:ext uri="{BB962C8B-B14F-4D97-AF65-F5344CB8AC3E}">
        <p14:creationId xmlns:p14="http://schemas.microsoft.com/office/powerpoint/2010/main" val="177219542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09576" rtl="0" eaLnBrk="1" latinLnBrk="0" hangingPunct="1">
        <a:spcBef>
          <a:spcPct val="0"/>
        </a:spcBef>
        <a:buNone/>
        <a:defRPr sz="3733" b="0" i="0" kern="1200" cap="all" baseline="0">
          <a:solidFill>
            <a:srgbClr val="B01C32"/>
          </a:solidFill>
          <a:latin typeface="Century Gothic" charset="0"/>
          <a:ea typeface="+mj-ea"/>
          <a:cs typeface="Avenir"/>
        </a:defRPr>
      </a:lvl1pPr>
    </p:titleStyle>
    <p:bodyStyle>
      <a:lvl1pPr marL="457182" indent="-457182" algn="l" defTabSz="609576" rtl="0" eaLnBrk="1" latinLnBrk="0" hangingPunct="1">
        <a:spcBef>
          <a:spcPct val="20000"/>
        </a:spcBef>
        <a:buFont typeface="Arial"/>
        <a:buChar char="•"/>
        <a:defRPr sz="3733" b="0" i="0" kern="1200" baseline="0">
          <a:solidFill>
            <a:schemeClr val="tx1">
              <a:lumMod val="65000"/>
              <a:lumOff val="35000"/>
            </a:schemeClr>
          </a:solidFill>
          <a:latin typeface="Century Gothic" charset="0"/>
          <a:ea typeface="+mn-ea"/>
          <a:cs typeface="Avenir"/>
        </a:defRPr>
      </a:lvl1pPr>
      <a:lvl2pPr marL="990560" indent="-380985" algn="l" defTabSz="609576" rtl="0" eaLnBrk="1" latinLnBrk="0" hangingPunct="1">
        <a:spcBef>
          <a:spcPct val="20000"/>
        </a:spcBef>
        <a:buFont typeface="Arial"/>
        <a:buChar char="–"/>
        <a:defRPr sz="3200" b="0" i="0" kern="1200" baseline="0">
          <a:solidFill>
            <a:schemeClr val="tx1">
              <a:lumMod val="65000"/>
              <a:lumOff val="35000"/>
            </a:schemeClr>
          </a:solidFill>
          <a:latin typeface="Century Gothic" charset="0"/>
          <a:ea typeface="+mn-ea"/>
          <a:cs typeface="Avenir"/>
        </a:defRPr>
      </a:lvl2pPr>
      <a:lvl3pPr marL="1523939" indent="-304788" algn="l" defTabSz="609576" rtl="0" eaLnBrk="1" latinLnBrk="0" hangingPunct="1">
        <a:spcBef>
          <a:spcPct val="20000"/>
        </a:spcBef>
        <a:buFont typeface="Arial"/>
        <a:buChar char="•"/>
        <a:defRPr sz="2667" b="0" i="0" kern="1200" baseline="0">
          <a:solidFill>
            <a:schemeClr val="tx1">
              <a:lumMod val="65000"/>
              <a:lumOff val="35000"/>
            </a:schemeClr>
          </a:solidFill>
          <a:latin typeface="Century Gothic" charset="0"/>
          <a:ea typeface="Century Gothic" charset="0"/>
          <a:cs typeface="Century Gothic" charset="0"/>
        </a:defRPr>
      </a:lvl3pPr>
      <a:lvl4pPr marL="2133515" indent="-304788" algn="l" defTabSz="609576" rtl="0" eaLnBrk="1" latinLnBrk="0" hangingPunct="1">
        <a:spcBef>
          <a:spcPct val="20000"/>
        </a:spcBef>
        <a:buFont typeface="Arial"/>
        <a:buChar char="–"/>
        <a:defRPr sz="2133" b="0" i="0" kern="1200" baseline="0">
          <a:solidFill>
            <a:schemeClr val="tx1">
              <a:lumMod val="65000"/>
              <a:lumOff val="35000"/>
            </a:schemeClr>
          </a:solidFill>
          <a:latin typeface="Century Gothic" charset="0"/>
          <a:ea typeface="+mn-ea"/>
          <a:cs typeface="Avenir"/>
        </a:defRPr>
      </a:lvl4pPr>
      <a:lvl5pPr marL="2743090" indent="-304788" algn="l" defTabSz="609576" rtl="0" eaLnBrk="1" latinLnBrk="0" hangingPunct="1">
        <a:spcBef>
          <a:spcPct val="20000"/>
        </a:spcBef>
        <a:buFont typeface="Arial"/>
        <a:buChar char="»"/>
        <a:defRPr sz="1600" b="0" i="0" kern="1200" baseline="0">
          <a:solidFill>
            <a:schemeClr val="tx1">
              <a:lumMod val="65000"/>
              <a:lumOff val="35000"/>
            </a:schemeClr>
          </a:solidFill>
          <a:latin typeface="Century Gothic" charset="0"/>
          <a:ea typeface="+mn-ea"/>
          <a:cs typeface="Avenir"/>
        </a:defRPr>
      </a:lvl5pPr>
      <a:lvl6pPr marL="3352666" indent="-304788" algn="l" defTabSz="609576" rtl="0" eaLnBrk="1" latinLnBrk="0" hangingPunct="1">
        <a:spcBef>
          <a:spcPct val="20000"/>
        </a:spcBef>
        <a:buFont typeface="Arial"/>
        <a:buChar char="•"/>
        <a:defRPr sz="2667" kern="1200">
          <a:solidFill>
            <a:schemeClr val="tx1"/>
          </a:solidFill>
          <a:latin typeface="+mn-lt"/>
          <a:ea typeface="+mn-ea"/>
          <a:cs typeface="+mn-cs"/>
        </a:defRPr>
      </a:lvl6pPr>
      <a:lvl7pPr marL="3962242" indent="-304788" algn="l" defTabSz="609576" rtl="0" eaLnBrk="1" latinLnBrk="0" hangingPunct="1">
        <a:spcBef>
          <a:spcPct val="20000"/>
        </a:spcBef>
        <a:buFont typeface="Arial"/>
        <a:buChar char="•"/>
        <a:defRPr sz="2667" kern="1200">
          <a:solidFill>
            <a:schemeClr val="tx1"/>
          </a:solidFill>
          <a:latin typeface="+mn-lt"/>
          <a:ea typeface="+mn-ea"/>
          <a:cs typeface="+mn-cs"/>
        </a:defRPr>
      </a:lvl7pPr>
      <a:lvl8pPr marL="4571817" indent="-304788" algn="l" defTabSz="609576" rtl="0" eaLnBrk="1" latinLnBrk="0" hangingPunct="1">
        <a:spcBef>
          <a:spcPct val="20000"/>
        </a:spcBef>
        <a:buFont typeface="Arial"/>
        <a:buChar char="•"/>
        <a:defRPr sz="2667" kern="1200">
          <a:solidFill>
            <a:schemeClr val="tx1"/>
          </a:solidFill>
          <a:latin typeface="+mn-lt"/>
          <a:ea typeface="+mn-ea"/>
          <a:cs typeface="+mn-cs"/>
        </a:defRPr>
      </a:lvl8pPr>
      <a:lvl9pPr marL="5181393" indent="-304788" algn="l" defTabSz="609576"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6" rtl="0" eaLnBrk="1" latinLnBrk="0" hangingPunct="1">
        <a:defRPr sz="2400" kern="1200">
          <a:solidFill>
            <a:schemeClr val="tx1"/>
          </a:solidFill>
          <a:latin typeface="+mn-lt"/>
          <a:ea typeface="+mn-ea"/>
          <a:cs typeface="+mn-cs"/>
        </a:defRPr>
      </a:lvl1pPr>
      <a:lvl2pPr marL="609576" algn="l" defTabSz="609576" rtl="0" eaLnBrk="1" latinLnBrk="0" hangingPunct="1">
        <a:defRPr sz="2400" kern="1200">
          <a:solidFill>
            <a:schemeClr val="tx1"/>
          </a:solidFill>
          <a:latin typeface="+mn-lt"/>
          <a:ea typeface="+mn-ea"/>
          <a:cs typeface="+mn-cs"/>
        </a:defRPr>
      </a:lvl2pPr>
      <a:lvl3pPr marL="1219151" algn="l" defTabSz="609576" rtl="0" eaLnBrk="1" latinLnBrk="0" hangingPunct="1">
        <a:defRPr sz="2400" kern="1200">
          <a:solidFill>
            <a:schemeClr val="tx1"/>
          </a:solidFill>
          <a:latin typeface="+mn-lt"/>
          <a:ea typeface="+mn-ea"/>
          <a:cs typeface="+mn-cs"/>
        </a:defRPr>
      </a:lvl3pPr>
      <a:lvl4pPr marL="1828727" algn="l" defTabSz="609576" rtl="0" eaLnBrk="1" latinLnBrk="0" hangingPunct="1">
        <a:defRPr sz="2400" kern="1200">
          <a:solidFill>
            <a:schemeClr val="tx1"/>
          </a:solidFill>
          <a:latin typeface="+mn-lt"/>
          <a:ea typeface="+mn-ea"/>
          <a:cs typeface="+mn-cs"/>
        </a:defRPr>
      </a:lvl4pPr>
      <a:lvl5pPr marL="2438302" algn="l" defTabSz="609576" rtl="0" eaLnBrk="1" latinLnBrk="0" hangingPunct="1">
        <a:defRPr sz="2400" kern="1200">
          <a:solidFill>
            <a:schemeClr val="tx1"/>
          </a:solidFill>
          <a:latin typeface="+mn-lt"/>
          <a:ea typeface="+mn-ea"/>
          <a:cs typeface="+mn-cs"/>
        </a:defRPr>
      </a:lvl5pPr>
      <a:lvl6pPr marL="3047878" algn="l" defTabSz="609576" rtl="0" eaLnBrk="1" latinLnBrk="0" hangingPunct="1">
        <a:defRPr sz="2400" kern="1200">
          <a:solidFill>
            <a:schemeClr val="tx1"/>
          </a:solidFill>
          <a:latin typeface="+mn-lt"/>
          <a:ea typeface="+mn-ea"/>
          <a:cs typeface="+mn-cs"/>
        </a:defRPr>
      </a:lvl6pPr>
      <a:lvl7pPr marL="3657454" algn="l" defTabSz="609576" rtl="0" eaLnBrk="1" latinLnBrk="0" hangingPunct="1">
        <a:defRPr sz="2400" kern="1200">
          <a:solidFill>
            <a:schemeClr val="tx1"/>
          </a:solidFill>
          <a:latin typeface="+mn-lt"/>
          <a:ea typeface="+mn-ea"/>
          <a:cs typeface="+mn-cs"/>
        </a:defRPr>
      </a:lvl7pPr>
      <a:lvl8pPr marL="4267029" algn="l" defTabSz="609576" rtl="0" eaLnBrk="1" latinLnBrk="0" hangingPunct="1">
        <a:defRPr sz="2400" kern="1200">
          <a:solidFill>
            <a:schemeClr val="tx1"/>
          </a:solidFill>
          <a:latin typeface="+mn-lt"/>
          <a:ea typeface="+mn-ea"/>
          <a:cs typeface="+mn-cs"/>
        </a:defRPr>
      </a:lvl8pPr>
      <a:lvl9pPr marL="4876605" algn="l" defTabSz="609576"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orient="horz" pos="499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2F84E2-CD4B-813B-478F-B73E95A710E1}"/>
              </a:ext>
            </a:extLst>
          </p:cNvPr>
          <p:cNvSpPr/>
          <p:nvPr/>
        </p:nvSpPr>
        <p:spPr>
          <a:xfrm>
            <a:off x="152400" y="3321589"/>
            <a:ext cx="11887200" cy="9144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spcAft>
                <a:spcPts val="600"/>
              </a:spcAft>
            </a:pPr>
            <a:r>
              <a:rPr lang="en-US" sz="2400" b="1" dirty="0">
                <a:solidFill>
                  <a:schemeClr val="tx1"/>
                </a:solidFill>
              </a:rPr>
              <a:t>Investigating Type 1 Diabetes Etiology </a:t>
            </a:r>
          </a:p>
          <a:p>
            <a:pPr algn="ctr">
              <a:spcAft>
                <a:spcPts val="600"/>
              </a:spcAft>
            </a:pPr>
            <a:r>
              <a:rPr lang="en-US" sz="2400" b="1" dirty="0">
                <a:solidFill>
                  <a:schemeClr val="tx1"/>
                </a:solidFill>
              </a:rPr>
              <a:t>Using  Advanced Computational Methods</a:t>
            </a:r>
          </a:p>
        </p:txBody>
      </p:sp>
      <p:pic>
        <p:nvPicPr>
          <p:cNvPr id="5" name="Picture 4" descr="Logo&#10;&#10;Description automatically generated">
            <a:extLst>
              <a:ext uri="{FF2B5EF4-FFF2-40B4-BE49-F238E27FC236}">
                <a16:creationId xmlns:a16="http://schemas.microsoft.com/office/drawing/2014/main" id="{F73FE938-102C-590A-F31F-E9E50CABB777}"/>
              </a:ext>
            </a:extLst>
          </p:cNvPr>
          <p:cNvPicPr>
            <a:picLocks noChangeAspect="1"/>
          </p:cNvPicPr>
          <p:nvPr/>
        </p:nvPicPr>
        <p:blipFill>
          <a:blip r:embed="rId2"/>
          <a:stretch>
            <a:fillRect/>
          </a:stretch>
        </p:blipFill>
        <p:spPr>
          <a:xfrm>
            <a:off x="5313941" y="167697"/>
            <a:ext cx="1564119" cy="1645920"/>
          </a:xfrm>
          <a:prstGeom prst="rect">
            <a:avLst/>
          </a:prstGeom>
        </p:spPr>
      </p:pic>
      <p:pic>
        <p:nvPicPr>
          <p:cNvPr id="6" name="Picture 5" descr="Logo, company name&#10;&#10;Description automatically generated">
            <a:extLst>
              <a:ext uri="{FF2B5EF4-FFF2-40B4-BE49-F238E27FC236}">
                <a16:creationId xmlns:a16="http://schemas.microsoft.com/office/drawing/2014/main" id="{0D73F0BB-E3AB-C556-A6D3-9E73AAACC0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1200"/>
          <a:stretch/>
        </p:blipFill>
        <p:spPr bwMode="auto">
          <a:xfrm>
            <a:off x="3940223" y="1962010"/>
            <a:ext cx="4311555" cy="365760"/>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EC347404-E718-D96C-3F6D-8F1B6B811BE8}"/>
              </a:ext>
            </a:extLst>
          </p:cNvPr>
          <p:cNvSpPr/>
          <p:nvPr/>
        </p:nvSpPr>
        <p:spPr>
          <a:xfrm>
            <a:off x="919480" y="2624556"/>
            <a:ext cx="10353040" cy="54864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spcAft>
                <a:spcPts val="600"/>
              </a:spcAft>
            </a:pPr>
            <a:r>
              <a:rPr lang="en-US" b="1" spc="300" dirty="0">
                <a:solidFill>
                  <a:srgbClr val="414042"/>
                </a:solidFill>
              </a:rPr>
              <a:t>LIGHTENING TALK SESSION II</a:t>
            </a:r>
          </a:p>
        </p:txBody>
      </p:sp>
      <p:cxnSp>
        <p:nvCxnSpPr>
          <p:cNvPr id="8" name="Straight Connector 7">
            <a:extLst>
              <a:ext uri="{FF2B5EF4-FFF2-40B4-BE49-F238E27FC236}">
                <a16:creationId xmlns:a16="http://schemas.microsoft.com/office/drawing/2014/main" id="{8D829A61-935E-D886-CCF1-522E72F490F7}"/>
              </a:ext>
            </a:extLst>
          </p:cNvPr>
          <p:cNvCxnSpPr>
            <a:cxnSpLocks/>
          </p:cNvCxnSpPr>
          <p:nvPr/>
        </p:nvCxnSpPr>
        <p:spPr>
          <a:xfrm>
            <a:off x="2438400" y="4384382"/>
            <a:ext cx="7315200" cy="0"/>
          </a:xfrm>
          <a:prstGeom prst="line">
            <a:avLst/>
          </a:prstGeom>
          <a:ln w="57150">
            <a:solidFill>
              <a:srgbClr val="AC162C"/>
            </a:solidFill>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8FE6A1E9-C6DE-389E-6451-E032AA75574C}"/>
              </a:ext>
            </a:extLst>
          </p:cNvPr>
          <p:cNvSpPr/>
          <p:nvPr/>
        </p:nvSpPr>
        <p:spPr>
          <a:xfrm>
            <a:off x="1295400" y="4532774"/>
            <a:ext cx="9601200" cy="109728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spcAft>
                <a:spcPts val="600"/>
              </a:spcAft>
            </a:pPr>
            <a:r>
              <a:rPr lang="en-US" sz="1800" b="1" dirty="0">
                <a:solidFill>
                  <a:srgbClr val="AC162C"/>
                </a:solidFill>
              </a:rPr>
              <a:t>Sejal Mistry, PhD</a:t>
            </a:r>
          </a:p>
          <a:p>
            <a:pPr algn="ctr">
              <a:spcAft>
                <a:spcPts val="600"/>
              </a:spcAft>
            </a:pPr>
            <a:r>
              <a:rPr lang="en-US" sz="1600" dirty="0">
                <a:solidFill>
                  <a:srgbClr val="414042"/>
                </a:solidFill>
              </a:rPr>
              <a:t>MD-PhD Candidate</a:t>
            </a:r>
          </a:p>
          <a:p>
            <a:pPr algn="ctr">
              <a:spcAft>
                <a:spcPts val="600"/>
              </a:spcAft>
            </a:pPr>
            <a:r>
              <a:rPr lang="en-US" sz="1600" dirty="0">
                <a:solidFill>
                  <a:srgbClr val="414042"/>
                </a:solidFill>
              </a:rPr>
              <a:t>University of Utah Health</a:t>
            </a:r>
          </a:p>
        </p:txBody>
      </p:sp>
      <p:cxnSp>
        <p:nvCxnSpPr>
          <p:cNvPr id="10" name="Straight Connector 9">
            <a:extLst>
              <a:ext uri="{FF2B5EF4-FFF2-40B4-BE49-F238E27FC236}">
                <a16:creationId xmlns:a16="http://schemas.microsoft.com/office/drawing/2014/main" id="{69353781-4DFC-58E1-4C49-0C7BE58F9FCA}"/>
              </a:ext>
            </a:extLst>
          </p:cNvPr>
          <p:cNvCxnSpPr>
            <a:cxnSpLocks/>
          </p:cNvCxnSpPr>
          <p:nvPr/>
        </p:nvCxnSpPr>
        <p:spPr>
          <a:xfrm>
            <a:off x="3352800" y="2476163"/>
            <a:ext cx="5486400" cy="0"/>
          </a:xfrm>
          <a:prstGeom prst="line">
            <a:avLst/>
          </a:prstGeom>
          <a:ln w="57150">
            <a:solidFill>
              <a:schemeClr val="bg1">
                <a:lumMod val="6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51264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860756-7AE3-89B9-B785-416B7687B70E}"/>
              </a:ext>
            </a:extLst>
          </p:cNvPr>
          <p:cNvSpPr>
            <a:spLocks noGrp="1"/>
          </p:cNvSpPr>
          <p:nvPr>
            <p:ph type="sldNum" sz="quarter" idx="11"/>
          </p:nvPr>
        </p:nvSpPr>
        <p:spPr/>
        <p:txBody>
          <a:bodyPr/>
          <a:lstStyle/>
          <a:p>
            <a:fld id="{2A2752FC-5FDF-7A42-A4BA-F42577D57800}" type="slidenum">
              <a:rPr lang="en-US" smtClean="0"/>
              <a:t>10</a:t>
            </a:fld>
            <a:endParaRPr lang="en-US"/>
          </a:p>
        </p:txBody>
      </p:sp>
      <p:cxnSp>
        <p:nvCxnSpPr>
          <p:cNvPr id="10" name="Straight Connector 9">
            <a:extLst>
              <a:ext uri="{FF2B5EF4-FFF2-40B4-BE49-F238E27FC236}">
                <a16:creationId xmlns:a16="http://schemas.microsoft.com/office/drawing/2014/main" id="{9624FB02-4055-719F-1F2F-2BE2C4D91D7E}"/>
              </a:ext>
            </a:extLst>
          </p:cNvPr>
          <p:cNvCxnSpPr>
            <a:cxnSpLocks/>
          </p:cNvCxnSpPr>
          <p:nvPr/>
        </p:nvCxnSpPr>
        <p:spPr>
          <a:xfrm>
            <a:off x="243840" y="6547115"/>
            <a:ext cx="11704320" cy="0"/>
          </a:xfrm>
          <a:prstGeom prst="line">
            <a:avLst/>
          </a:prstGeom>
          <a:ln w="19050" cmpd="sng">
            <a:solidFill>
              <a:srgbClr val="AC162C"/>
            </a:solidFill>
          </a:ln>
          <a:effectLst/>
        </p:spPr>
        <p:style>
          <a:lnRef idx="2">
            <a:schemeClr val="accent1"/>
          </a:lnRef>
          <a:fillRef idx="0">
            <a:schemeClr val="accent1"/>
          </a:fillRef>
          <a:effectRef idx="1">
            <a:schemeClr val="accent1"/>
          </a:effectRef>
          <a:fontRef idx="minor">
            <a:schemeClr val="tx1"/>
          </a:fontRef>
        </p:style>
      </p:cxnSp>
      <p:grpSp>
        <p:nvGrpSpPr>
          <p:cNvPr id="5" name="Group 4">
            <a:extLst>
              <a:ext uri="{FF2B5EF4-FFF2-40B4-BE49-F238E27FC236}">
                <a16:creationId xmlns:a16="http://schemas.microsoft.com/office/drawing/2014/main" id="{D9A0F0E9-53ED-96D3-9663-718BC790F285}"/>
              </a:ext>
            </a:extLst>
          </p:cNvPr>
          <p:cNvGrpSpPr/>
          <p:nvPr/>
        </p:nvGrpSpPr>
        <p:grpSpPr>
          <a:xfrm>
            <a:off x="5953513" y="292204"/>
            <a:ext cx="5669280" cy="2423789"/>
            <a:chOff x="6784785" y="287671"/>
            <a:chExt cx="4572000" cy="2423789"/>
          </a:xfrm>
        </p:grpSpPr>
        <p:sp>
          <p:nvSpPr>
            <p:cNvPr id="2" name="Rectangle 1">
              <a:extLst>
                <a:ext uri="{FF2B5EF4-FFF2-40B4-BE49-F238E27FC236}">
                  <a16:creationId xmlns:a16="http://schemas.microsoft.com/office/drawing/2014/main" id="{284E1949-5E26-E26B-9FBC-E1A5F67B8385}"/>
                </a:ext>
              </a:extLst>
            </p:cNvPr>
            <p:cNvSpPr/>
            <p:nvPr/>
          </p:nvSpPr>
          <p:spPr>
            <a:xfrm>
              <a:off x="6784785" y="699780"/>
              <a:ext cx="4572000" cy="201168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marL="285750" indent="-285750">
                <a:spcAft>
                  <a:spcPts val="1200"/>
                </a:spcAft>
                <a:buFont typeface="Arial" panose="020B0604020202020204" pitchFamily="34" charset="0"/>
                <a:buChar char="•"/>
              </a:pPr>
              <a:r>
                <a:rPr lang="en-US" sz="1400" dirty="0">
                  <a:solidFill>
                    <a:schemeClr val="tx1"/>
                  </a:solidFill>
                </a:rPr>
                <a:t>National Library of Medicine (T15LM007124)</a:t>
              </a:r>
            </a:p>
            <a:p>
              <a:pPr marL="285750" indent="-285750">
                <a:spcAft>
                  <a:spcPts val="1200"/>
                </a:spcAft>
                <a:buFont typeface="Arial" panose="020B0604020202020204" pitchFamily="34" charset="0"/>
                <a:buChar char="•"/>
              </a:pPr>
              <a:r>
                <a:rPr lang="en-US" sz="1400" dirty="0">
                  <a:solidFill>
                    <a:schemeClr val="tx1"/>
                  </a:solidFill>
                </a:rPr>
                <a:t>National Institute of Diabetes and Digestive and Kidney Diseases (F30DK134113)</a:t>
              </a:r>
            </a:p>
            <a:p>
              <a:pPr marL="285750" indent="-285750">
                <a:spcAft>
                  <a:spcPts val="1200"/>
                </a:spcAft>
                <a:buFont typeface="Arial" panose="020B0604020202020204" pitchFamily="34" charset="0"/>
                <a:buChar char="•"/>
              </a:pPr>
              <a:r>
                <a:rPr lang="en-US" sz="1400" dirty="0">
                  <a:solidFill>
                    <a:schemeClr val="tx1"/>
                  </a:solidFill>
                </a:rPr>
                <a:t>National Center for Advancing Translational Sciences (UL1TR002538)</a:t>
              </a:r>
            </a:p>
          </p:txBody>
        </p:sp>
        <p:sp>
          <p:nvSpPr>
            <p:cNvPr id="3" name="Rectangle 2">
              <a:extLst>
                <a:ext uri="{FF2B5EF4-FFF2-40B4-BE49-F238E27FC236}">
                  <a16:creationId xmlns:a16="http://schemas.microsoft.com/office/drawing/2014/main" id="{0585A1CF-E4F1-9157-EEB7-C73335CE4293}"/>
                </a:ext>
              </a:extLst>
            </p:cNvPr>
            <p:cNvSpPr/>
            <p:nvPr/>
          </p:nvSpPr>
          <p:spPr>
            <a:xfrm>
              <a:off x="6784785" y="287671"/>
              <a:ext cx="4572000" cy="412109"/>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5000"/>
                </a:lnSpc>
              </a:pPr>
              <a:r>
                <a:rPr lang="en-US" sz="1600" b="1" dirty="0">
                  <a:solidFill>
                    <a:schemeClr val="tx1"/>
                  </a:solidFill>
                </a:rPr>
                <a:t>Funding</a:t>
              </a:r>
            </a:p>
          </p:txBody>
        </p:sp>
      </p:grpSp>
      <p:grpSp>
        <p:nvGrpSpPr>
          <p:cNvPr id="13" name="Group 12">
            <a:extLst>
              <a:ext uri="{FF2B5EF4-FFF2-40B4-BE49-F238E27FC236}">
                <a16:creationId xmlns:a16="http://schemas.microsoft.com/office/drawing/2014/main" id="{01D1DAE2-761A-FC46-BC68-E805408B74BB}"/>
              </a:ext>
            </a:extLst>
          </p:cNvPr>
          <p:cNvGrpSpPr/>
          <p:nvPr/>
        </p:nvGrpSpPr>
        <p:grpSpPr>
          <a:xfrm>
            <a:off x="5953513" y="2821934"/>
            <a:ext cx="5669280" cy="2058029"/>
            <a:chOff x="835215" y="4975761"/>
            <a:chExt cx="4572000" cy="2058029"/>
          </a:xfrm>
        </p:grpSpPr>
        <p:sp>
          <p:nvSpPr>
            <p:cNvPr id="11" name="Rectangle 10">
              <a:extLst>
                <a:ext uri="{FF2B5EF4-FFF2-40B4-BE49-F238E27FC236}">
                  <a16:creationId xmlns:a16="http://schemas.microsoft.com/office/drawing/2014/main" id="{D906B24D-FB64-D3D4-BE25-F432A0BAE3C1}"/>
                </a:ext>
              </a:extLst>
            </p:cNvPr>
            <p:cNvSpPr/>
            <p:nvPr/>
          </p:nvSpPr>
          <p:spPr>
            <a:xfrm>
              <a:off x="835215" y="5387870"/>
              <a:ext cx="4572000" cy="164592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marL="285750" indent="-285750">
                <a:spcAft>
                  <a:spcPts val="1200"/>
                </a:spcAft>
                <a:buFont typeface="Arial" panose="020B0604020202020204" pitchFamily="34" charset="0"/>
                <a:buChar char="•"/>
              </a:pPr>
              <a:r>
                <a:rPr lang="en-US" sz="1400" dirty="0">
                  <a:solidFill>
                    <a:schemeClr val="tx1"/>
                  </a:solidFill>
                </a:rPr>
                <a:t>University of Utah Center for High Performance Computing</a:t>
              </a:r>
            </a:p>
            <a:p>
              <a:pPr marL="285750" indent="-285750">
                <a:spcAft>
                  <a:spcPts val="1200"/>
                </a:spcAft>
                <a:buFont typeface="Arial" panose="020B0604020202020204" pitchFamily="34" charset="0"/>
                <a:buChar char="•"/>
              </a:pPr>
              <a:r>
                <a:rPr lang="en-US" sz="1400" dirty="0">
                  <a:solidFill>
                    <a:schemeClr val="tx1"/>
                  </a:solidFill>
                </a:rPr>
                <a:t>Protected Environment - NIH Shared Instrumentation Grant (1S10OD021644-01A1)</a:t>
              </a:r>
            </a:p>
          </p:txBody>
        </p:sp>
        <p:sp>
          <p:nvSpPr>
            <p:cNvPr id="12" name="Rectangle 11">
              <a:extLst>
                <a:ext uri="{FF2B5EF4-FFF2-40B4-BE49-F238E27FC236}">
                  <a16:creationId xmlns:a16="http://schemas.microsoft.com/office/drawing/2014/main" id="{5FC399FE-E000-4F86-6FBA-026B11C6F721}"/>
                </a:ext>
              </a:extLst>
            </p:cNvPr>
            <p:cNvSpPr/>
            <p:nvPr/>
          </p:nvSpPr>
          <p:spPr>
            <a:xfrm>
              <a:off x="835215" y="4975761"/>
              <a:ext cx="4572000" cy="412109"/>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5000"/>
                </a:lnSpc>
              </a:pPr>
              <a:r>
                <a:rPr lang="en-US" sz="1600" b="1" dirty="0">
                  <a:solidFill>
                    <a:schemeClr val="tx1"/>
                  </a:solidFill>
                </a:rPr>
                <a:t>Resources &amp; Facilities</a:t>
              </a:r>
            </a:p>
          </p:txBody>
        </p:sp>
      </p:grpSp>
      <p:grpSp>
        <p:nvGrpSpPr>
          <p:cNvPr id="25" name="Group 24">
            <a:extLst>
              <a:ext uri="{FF2B5EF4-FFF2-40B4-BE49-F238E27FC236}">
                <a16:creationId xmlns:a16="http://schemas.microsoft.com/office/drawing/2014/main" id="{BDD3B809-6BF8-D178-C79E-5C8A3348C863}"/>
              </a:ext>
            </a:extLst>
          </p:cNvPr>
          <p:cNvGrpSpPr/>
          <p:nvPr/>
        </p:nvGrpSpPr>
        <p:grpSpPr>
          <a:xfrm>
            <a:off x="569207" y="288080"/>
            <a:ext cx="5120639" cy="1417949"/>
            <a:chOff x="835214" y="287671"/>
            <a:chExt cx="5120639" cy="1417949"/>
          </a:xfrm>
        </p:grpSpPr>
        <p:sp>
          <p:nvSpPr>
            <p:cNvPr id="23" name="Rectangle 22">
              <a:extLst>
                <a:ext uri="{FF2B5EF4-FFF2-40B4-BE49-F238E27FC236}">
                  <a16:creationId xmlns:a16="http://schemas.microsoft.com/office/drawing/2014/main" id="{3615A6BA-1C44-D6B4-C635-46B87348E1D0}"/>
                </a:ext>
              </a:extLst>
            </p:cNvPr>
            <p:cNvSpPr/>
            <p:nvPr/>
          </p:nvSpPr>
          <p:spPr>
            <a:xfrm>
              <a:off x="835214" y="287671"/>
              <a:ext cx="5120639" cy="412109"/>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5000"/>
                </a:lnSpc>
              </a:pPr>
              <a:r>
                <a:rPr lang="en-US" sz="1600" b="1" dirty="0">
                  <a:solidFill>
                    <a:schemeClr val="tx1"/>
                  </a:solidFill>
                </a:rPr>
                <a:t>Mentors</a:t>
              </a:r>
            </a:p>
          </p:txBody>
        </p:sp>
        <p:sp>
          <p:nvSpPr>
            <p:cNvPr id="24" name="Rectangle 23">
              <a:extLst>
                <a:ext uri="{FF2B5EF4-FFF2-40B4-BE49-F238E27FC236}">
                  <a16:creationId xmlns:a16="http://schemas.microsoft.com/office/drawing/2014/main" id="{C98429A3-E97A-8DC4-1BBD-A6996D61FEE8}"/>
                </a:ext>
              </a:extLst>
            </p:cNvPr>
            <p:cNvSpPr/>
            <p:nvPr/>
          </p:nvSpPr>
          <p:spPr>
            <a:xfrm>
              <a:off x="835214" y="699780"/>
              <a:ext cx="5120638" cy="100584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numCol="1" rtlCol="0" anchor="ctr"/>
            <a:lstStyle/>
            <a:p>
              <a:pPr marL="285750" indent="-285750">
                <a:spcAft>
                  <a:spcPts val="1200"/>
                </a:spcAft>
                <a:buFont typeface="Arial" panose="020B0604020202020204" pitchFamily="34" charset="0"/>
                <a:buChar char="•"/>
              </a:pPr>
              <a:r>
                <a:rPr lang="en-US" sz="1400" dirty="0">
                  <a:solidFill>
                    <a:schemeClr val="tx1"/>
                  </a:solidFill>
                </a:rPr>
                <a:t>Julio Facelli, PhD</a:t>
              </a:r>
            </a:p>
            <a:p>
              <a:pPr marL="285750" indent="-285750">
                <a:spcAft>
                  <a:spcPts val="1200"/>
                </a:spcAft>
                <a:buFont typeface="Arial" panose="020B0604020202020204" pitchFamily="34" charset="0"/>
                <a:buChar char="•"/>
              </a:pPr>
              <a:r>
                <a:rPr lang="en-US" sz="1400" dirty="0">
                  <a:solidFill>
                    <a:schemeClr val="tx1"/>
                  </a:solidFill>
                </a:rPr>
                <a:t>Ramkiran Gouripeddi, MBBS, MS</a:t>
              </a:r>
            </a:p>
            <a:p>
              <a:pPr marL="285750" indent="-285750">
                <a:spcAft>
                  <a:spcPts val="1200"/>
                </a:spcAft>
                <a:buFont typeface="Arial" panose="020B0604020202020204" pitchFamily="34" charset="0"/>
                <a:buChar char="•"/>
              </a:pPr>
              <a:r>
                <a:rPr lang="en-US" sz="1400" dirty="0">
                  <a:solidFill>
                    <a:schemeClr val="tx1"/>
                  </a:solidFill>
                </a:rPr>
                <a:t>Vandana Raman, MD</a:t>
              </a:r>
            </a:p>
          </p:txBody>
        </p:sp>
      </p:grpSp>
      <p:grpSp>
        <p:nvGrpSpPr>
          <p:cNvPr id="28" name="Group 27">
            <a:extLst>
              <a:ext uri="{FF2B5EF4-FFF2-40B4-BE49-F238E27FC236}">
                <a16:creationId xmlns:a16="http://schemas.microsoft.com/office/drawing/2014/main" id="{7980A6C2-CC08-28D3-2F59-E2995F9CF3D7}"/>
              </a:ext>
            </a:extLst>
          </p:cNvPr>
          <p:cNvGrpSpPr/>
          <p:nvPr/>
        </p:nvGrpSpPr>
        <p:grpSpPr>
          <a:xfrm>
            <a:off x="5953513" y="4985903"/>
            <a:ext cx="5669280" cy="1509389"/>
            <a:chOff x="5953513" y="5499054"/>
            <a:chExt cx="5669280" cy="1509389"/>
          </a:xfrm>
        </p:grpSpPr>
        <p:sp>
          <p:nvSpPr>
            <p:cNvPr id="26" name="Rectangle 25">
              <a:extLst>
                <a:ext uri="{FF2B5EF4-FFF2-40B4-BE49-F238E27FC236}">
                  <a16:creationId xmlns:a16="http://schemas.microsoft.com/office/drawing/2014/main" id="{40FD9141-F270-8CF6-3E42-679BE263FB70}"/>
                </a:ext>
              </a:extLst>
            </p:cNvPr>
            <p:cNvSpPr/>
            <p:nvPr/>
          </p:nvSpPr>
          <p:spPr>
            <a:xfrm>
              <a:off x="5953513" y="5499054"/>
              <a:ext cx="5669280" cy="412109"/>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5000"/>
                </a:lnSpc>
              </a:pPr>
              <a:r>
                <a:rPr lang="en-US" sz="1600" b="1" dirty="0">
                  <a:solidFill>
                    <a:schemeClr val="tx1"/>
                  </a:solidFill>
                </a:rPr>
                <a:t>Disclosures</a:t>
              </a:r>
            </a:p>
          </p:txBody>
        </p:sp>
        <p:sp>
          <p:nvSpPr>
            <p:cNvPr id="27" name="Rectangle 26">
              <a:extLst>
                <a:ext uri="{FF2B5EF4-FFF2-40B4-BE49-F238E27FC236}">
                  <a16:creationId xmlns:a16="http://schemas.microsoft.com/office/drawing/2014/main" id="{FBF05169-272E-76BF-9CE0-CCB8FA727E80}"/>
                </a:ext>
              </a:extLst>
            </p:cNvPr>
            <p:cNvSpPr/>
            <p:nvPr/>
          </p:nvSpPr>
          <p:spPr>
            <a:xfrm>
              <a:off x="5953513" y="5911163"/>
              <a:ext cx="5669280" cy="109728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marL="285750" indent="-285750">
                <a:spcAft>
                  <a:spcPts val="1200"/>
                </a:spcAft>
                <a:buFont typeface="Arial" panose="020B0604020202020204" pitchFamily="34" charset="0"/>
                <a:buChar char="•"/>
              </a:pPr>
              <a:r>
                <a:rPr lang="en-US" sz="1400" dirty="0"/>
                <a:t>Some figures were generated using Servier Medical Art, licensed under a Creative Commons Attribution 3.0 unported license</a:t>
              </a:r>
            </a:p>
            <a:p>
              <a:pPr marL="285750" indent="-285750">
                <a:spcAft>
                  <a:spcPts val="1200"/>
                </a:spcAft>
                <a:buFont typeface="Arial" panose="020B0604020202020204" pitchFamily="34" charset="0"/>
                <a:buChar char="•"/>
              </a:pPr>
              <a:r>
                <a:rPr lang="en-US" sz="1400" dirty="0"/>
                <a:t>Permission granted from Spring Nature for use of figures from PMID: 36446887</a:t>
              </a:r>
            </a:p>
          </p:txBody>
        </p:sp>
      </p:grpSp>
      <p:grpSp>
        <p:nvGrpSpPr>
          <p:cNvPr id="9" name="Group 8">
            <a:extLst>
              <a:ext uri="{FF2B5EF4-FFF2-40B4-BE49-F238E27FC236}">
                <a16:creationId xmlns:a16="http://schemas.microsoft.com/office/drawing/2014/main" id="{AA0CF5FC-B240-DE3D-2D9D-164B69DAF545}"/>
              </a:ext>
            </a:extLst>
          </p:cNvPr>
          <p:cNvGrpSpPr/>
          <p:nvPr/>
        </p:nvGrpSpPr>
        <p:grpSpPr>
          <a:xfrm>
            <a:off x="569205" y="1888909"/>
            <a:ext cx="5120640" cy="4606383"/>
            <a:chOff x="569205" y="1888909"/>
            <a:chExt cx="5120640" cy="4606383"/>
          </a:xfrm>
        </p:grpSpPr>
        <p:grpSp>
          <p:nvGrpSpPr>
            <p:cNvPr id="22" name="Group 21">
              <a:extLst>
                <a:ext uri="{FF2B5EF4-FFF2-40B4-BE49-F238E27FC236}">
                  <a16:creationId xmlns:a16="http://schemas.microsoft.com/office/drawing/2014/main" id="{50CD9ADD-352B-2DA7-44D0-C5EA1C56C0D4}"/>
                </a:ext>
              </a:extLst>
            </p:cNvPr>
            <p:cNvGrpSpPr/>
            <p:nvPr/>
          </p:nvGrpSpPr>
          <p:grpSpPr>
            <a:xfrm>
              <a:off x="569205" y="1888909"/>
              <a:ext cx="5120640" cy="4606383"/>
              <a:chOff x="521483" y="699780"/>
              <a:chExt cx="5120640" cy="4606383"/>
            </a:xfrm>
          </p:grpSpPr>
          <p:sp>
            <p:nvSpPr>
              <p:cNvPr id="14" name="Rectangle 13">
                <a:extLst>
                  <a:ext uri="{FF2B5EF4-FFF2-40B4-BE49-F238E27FC236}">
                    <a16:creationId xmlns:a16="http://schemas.microsoft.com/office/drawing/2014/main" id="{8B2DD27C-61D4-2493-DC37-12121EC920C0}"/>
                  </a:ext>
                </a:extLst>
              </p:cNvPr>
              <p:cNvSpPr/>
              <p:nvPr/>
            </p:nvSpPr>
            <p:spPr>
              <a:xfrm>
                <a:off x="521483" y="3038374"/>
                <a:ext cx="5120640" cy="226778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1050" dirty="0">
                    <a:solidFill>
                      <a:srgbClr val="000000"/>
                    </a:solidFill>
                    <a:effectLst/>
                    <a:latin typeface="Arial" panose="020B0604020202020204" pitchFamily="34" charset="0"/>
                    <a:ea typeface="Calibri" panose="020F0502020204030204" pitchFamily="34" charset="0"/>
                    <a:cs typeface="Arial" panose="020B0604020202020204" pitchFamily="34" charset="0"/>
                  </a:rPr>
                  <a:t>This research was performed under the auspices of the TEDDY study group, a collaborative clinical study sponsored by the National Institute of Diabetes and Digestive and Kidney Diseases (NIDDK), National Institute of Allergy and Infectious Diseases (NIAID), National Institute of Child Health and Human Development (NICHD), National Institute of Environmental Health Sciences (NIEHS), Juvenile Diabetes Research Foundation (JDRF), and Centers for Disease Control and Prevention (CDC). </a:t>
                </a:r>
              </a:p>
              <a:p>
                <a:endParaRPr lang="en-US" sz="1050" dirty="0">
                  <a:solidFill>
                    <a:srgbClr val="000000"/>
                  </a:solidFill>
                  <a:latin typeface="Arial" panose="020B0604020202020204" pitchFamily="34" charset="0"/>
                  <a:ea typeface="Calibri" panose="020F0502020204030204" pitchFamily="34" charset="0"/>
                  <a:cs typeface="Arial" panose="020B0604020202020204" pitchFamily="34" charset="0"/>
                </a:endParaRPr>
              </a:p>
              <a:p>
                <a:r>
                  <a:rPr lang="en-US" sz="105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data from the TEDDY study reported here were supplied by the NIDDK Central Repository. This manuscript was not prepared in collaboration with Investigators of the TEDDY study and does not necessarily reflect the opinions or views of the TEDDY study, the NIDDK Central Repository, for the NIDDK. We did not receive funding support from the TEDDY study.</a:t>
                </a:r>
                <a:r>
                  <a:rPr lang="en-US" sz="1050" dirty="0">
                    <a:effectLst/>
                    <a:latin typeface="Arial" panose="020B0604020202020204" pitchFamily="34" charset="0"/>
                    <a:cs typeface="Arial" panose="020B0604020202020204" pitchFamily="34" charset="0"/>
                  </a:rPr>
                  <a:t> </a:t>
                </a:r>
                <a:endParaRPr lang="en-US" sz="1050" b="1" dirty="0">
                  <a:solidFill>
                    <a:schemeClr val="tx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69D09A2C-6DC5-F1CD-0D29-5EB85BECCC8E}"/>
                  </a:ext>
                </a:extLst>
              </p:cNvPr>
              <p:cNvSpPr/>
              <p:nvPr/>
            </p:nvSpPr>
            <p:spPr>
              <a:xfrm>
                <a:off x="521483" y="699780"/>
                <a:ext cx="5120640" cy="412109"/>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5000"/>
                  </a:lnSpc>
                </a:pPr>
                <a:r>
                  <a:rPr lang="en-US" sz="1600" b="1" dirty="0">
                    <a:solidFill>
                      <a:schemeClr val="tx1"/>
                    </a:solidFill>
                  </a:rPr>
                  <a:t>Datasets</a:t>
                </a:r>
              </a:p>
            </p:txBody>
          </p:sp>
          <p:grpSp>
            <p:nvGrpSpPr>
              <p:cNvPr id="16" name="Group 15">
                <a:extLst>
                  <a:ext uri="{FF2B5EF4-FFF2-40B4-BE49-F238E27FC236}">
                    <a16:creationId xmlns:a16="http://schemas.microsoft.com/office/drawing/2014/main" id="{9B383174-1EFB-3717-81C3-A64B2C74C362}"/>
                  </a:ext>
                </a:extLst>
              </p:cNvPr>
              <p:cNvGrpSpPr>
                <a:grpSpLocks noChangeAspect="1"/>
              </p:cNvGrpSpPr>
              <p:nvPr/>
            </p:nvGrpSpPr>
            <p:grpSpPr>
              <a:xfrm>
                <a:off x="521483" y="1227186"/>
                <a:ext cx="1856840" cy="1676981"/>
                <a:chOff x="426720" y="731520"/>
                <a:chExt cx="2324609" cy="2099440"/>
              </a:xfrm>
            </p:grpSpPr>
            <p:pic>
              <p:nvPicPr>
                <p:cNvPr id="17" name="Picture 2" descr="TEDDY Study » Diabetes Institute » College of Medicine » University of  Florida">
                  <a:extLst>
                    <a:ext uri="{FF2B5EF4-FFF2-40B4-BE49-F238E27FC236}">
                      <a16:creationId xmlns:a16="http://schemas.microsoft.com/office/drawing/2014/main" id="{CD9C010F-3F87-AF04-C00F-50626D1FE4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 y="731520"/>
                  <a:ext cx="2324609" cy="182972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28EA4F5-96F8-AA55-4F83-7281A083143F}"/>
                    </a:ext>
                  </a:extLst>
                </p:cNvPr>
                <p:cNvSpPr txBox="1"/>
                <p:nvPr/>
              </p:nvSpPr>
              <p:spPr>
                <a:xfrm>
                  <a:off x="426721" y="2561242"/>
                  <a:ext cx="2324608" cy="269718"/>
                </a:xfrm>
                <a:prstGeom prst="rect">
                  <a:avLst/>
                </a:prstGeom>
                <a:noFill/>
              </p:spPr>
              <p:txBody>
                <a:bodyPr wrap="square">
                  <a:spAutoFit/>
                </a:bodyPr>
                <a:lstStyle/>
                <a:p>
                  <a:pPr algn="ctr"/>
                  <a:r>
                    <a:rPr lang="en-US" sz="800" dirty="0"/>
                    <a:t>https://diabetes.ufl.edu/teddy-study/</a:t>
                  </a:r>
                </a:p>
              </p:txBody>
            </p:sp>
          </p:grpSp>
        </p:grpSp>
        <p:pic>
          <p:nvPicPr>
            <p:cNvPr id="8" name="Picture 7">
              <a:extLst>
                <a:ext uri="{FF2B5EF4-FFF2-40B4-BE49-F238E27FC236}">
                  <a16:creationId xmlns:a16="http://schemas.microsoft.com/office/drawing/2014/main" id="{E11E5E86-DE4D-A2E6-514F-479C784CD2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979971" y="2410087"/>
              <a:ext cx="2709873" cy="112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Tree>
    <p:extLst>
      <p:ext uri="{BB962C8B-B14F-4D97-AF65-F5344CB8AC3E}">
        <p14:creationId xmlns:p14="http://schemas.microsoft.com/office/powerpoint/2010/main" val="1604344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288DC1-CB45-2282-C60C-D302993D280B}"/>
              </a:ext>
            </a:extLst>
          </p:cNvPr>
          <p:cNvSpPr/>
          <p:nvPr/>
        </p:nvSpPr>
        <p:spPr>
          <a:xfrm>
            <a:off x="426720" y="3822550"/>
            <a:ext cx="11338560" cy="73152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spcAft>
                <a:spcPts val="600"/>
              </a:spcAft>
            </a:pPr>
            <a:r>
              <a:rPr lang="en-US" sz="2400" b="1" dirty="0">
                <a:solidFill>
                  <a:schemeClr val="tx1"/>
                </a:solidFill>
              </a:rPr>
              <a:t>Questions?</a:t>
            </a:r>
          </a:p>
        </p:txBody>
      </p:sp>
      <p:pic>
        <p:nvPicPr>
          <p:cNvPr id="6" name="Picture 5" descr="Logo&#10;&#10;Description automatically generated">
            <a:extLst>
              <a:ext uri="{FF2B5EF4-FFF2-40B4-BE49-F238E27FC236}">
                <a16:creationId xmlns:a16="http://schemas.microsoft.com/office/drawing/2014/main" id="{26DF1E03-6998-4E8F-4E4B-59EE7B135FBC}"/>
              </a:ext>
            </a:extLst>
          </p:cNvPr>
          <p:cNvPicPr>
            <a:picLocks noChangeAspect="1"/>
          </p:cNvPicPr>
          <p:nvPr/>
        </p:nvPicPr>
        <p:blipFill>
          <a:blip r:embed="rId3"/>
          <a:stretch>
            <a:fillRect/>
          </a:stretch>
        </p:blipFill>
        <p:spPr>
          <a:xfrm>
            <a:off x="5313941" y="419550"/>
            <a:ext cx="1564119" cy="1645920"/>
          </a:xfrm>
          <a:prstGeom prst="rect">
            <a:avLst/>
          </a:prstGeom>
        </p:spPr>
      </p:pic>
      <p:pic>
        <p:nvPicPr>
          <p:cNvPr id="7" name="Picture 6" descr="Logo, company name&#10;&#10;Description automatically generated">
            <a:extLst>
              <a:ext uri="{FF2B5EF4-FFF2-40B4-BE49-F238E27FC236}">
                <a16:creationId xmlns:a16="http://schemas.microsoft.com/office/drawing/2014/main" id="{BB57C9D1-44D0-0593-E415-9B9EE2FE00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91200"/>
          <a:stretch/>
        </p:blipFill>
        <p:spPr bwMode="auto">
          <a:xfrm>
            <a:off x="3940223" y="2276140"/>
            <a:ext cx="4311555" cy="365760"/>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E8451003-D9C5-55D8-8EC0-8A561458DA56}"/>
              </a:ext>
            </a:extLst>
          </p:cNvPr>
          <p:cNvSpPr/>
          <p:nvPr/>
        </p:nvSpPr>
        <p:spPr>
          <a:xfrm>
            <a:off x="2438400" y="3063240"/>
            <a:ext cx="7315200" cy="54864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spcAft>
                <a:spcPts val="600"/>
              </a:spcAft>
            </a:pPr>
            <a:r>
              <a:rPr lang="en-US" sz="1800" b="1" spc="300" dirty="0">
                <a:solidFill>
                  <a:srgbClr val="414042"/>
                </a:solidFill>
              </a:rPr>
              <a:t>THANK YOU!</a:t>
            </a:r>
          </a:p>
        </p:txBody>
      </p:sp>
      <p:cxnSp>
        <p:nvCxnSpPr>
          <p:cNvPr id="9" name="Straight Connector 8">
            <a:extLst>
              <a:ext uri="{FF2B5EF4-FFF2-40B4-BE49-F238E27FC236}">
                <a16:creationId xmlns:a16="http://schemas.microsoft.com/office/drawing/2014/main" id="{3B253688-B1BF-AA7A-7829-5EE4B6EBA2BB}"/>
              </a:ext>
            </a:extLst>
          </p:cNvPr>
          <p:cNvCxnSpPr>
            <a:cxnSpLocks/>
          </p:cNvCxnSpPr>
          <p:nvPr/>
        </p:nvCxnSpPr>
        <p:spPr>
          <a:xfrm>
            <a:off x="2438400" y="4764740"/>
            <a:ext cx="7315200" cy="0"/>
          </a:xfrm>
          <a:prstGeom prst="line">
            <a:avLst/>
          </a:prstGeom>
          <a:ln w="57150">
            <a:solidFill>
              <a:srgbClr val="AC162C"/>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BCA77615-F06D-A0BB-A554-47455BA7F6C6}"/>
              </a:ext>
            </a:extLst>
          </p:cNvPr>
          <p:cNvCxnSpPr>
            <a:cxnSpLocks/>
          </p:cNvCxnSpPr>
          <p:nvPr/>
        </p:nvCxnSpPr>
        <p:spPr>
          <a:xfrm>
            <a:off x="3352800" y="2852570"/>
            <a:ext cx="5486400" cy="0"/>
          </a:xfrm>
          <a:prstGeom prst="line">
            <a:avLst/>
          </a:prstGeom>
          <a:ln w="57150">
            <a:solidFill>
              <a:schemeClr val="bg1">
                <a:lumMod val="6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822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860756-7AE3-89B9-B785-416B7687B70E}"/>
              </a:ext>
            </a:extLst>
          </p:cNvPr>
          <p:cNvSpPr>
            <a:spLocks noGrp="1"/>
          </p:cNvSpPr>
          <p:nvPr>
            <p:ph type="sldNum" sz="quarter" idx="11"/>
          </p:nvPr>
        </p:nvSpPr>
        <p:spPr/>
        <p:txBody>
          <a:bodyPr/>
          <a:lstStyle/>
          <a:p>
            <a:fld id="{2A2752FC-5FDF-7A42-A4BA-F42577D57800}" type="slidenum">
              <a:rPr lang="en-US" smtClean="0"/>
              <a:t>2</a:t>
            </a:fld>
            <a:endParaRPr lang="en-US"/>
          </a:p>
        </p:txBody>
      </p:sp>
      <p:sp>
        <p:nvSpPr>
          <p:cNvPr id="7" name="Rectangle 6">
            <a:extLst>
              <a:ext uri="{FF2B5EF4-FFF2-40B4-BE49-F238E27FC236}">
                <a16:creationId xmlns:a16="http://schemas.microsoft.com/office/drawing/2014/main" id="{E57032CC-8375-2DBA-7388-3B532BC40BB4}"/>
              </a:ext>
            </a:extLst>
          </p:cNvPr>
          <p:cNvSpPr/>
          <p:nvPr/>
        </p:nvSpPr>
        <p:spPr>
          <a:xfrm>
            <a:off x="-1" y="0"/>
            <a:ext cx="12191999" cy="73152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tx1"/>
                </a:solidFill>
              </a:rPr>
              <a:t>Islet autoantibodies are biomarkers in type 1 diabetes mellitus (T1DM), </a:t>
            </a:r>
          </a:p>
          <a:p>
            <a:pPr algn="ctr"/>
            <a:r>
              <a:rPr lang="en-US" sz="2400" dirty="0">
                <a:solidFill>
                  <a:schemeClr val="tx1"/>
                </a:solidFill>
              </a:rPr>
              <a:t>but their clinical utility is limited</a:t>
            </a:r>
          </a:p>
        </p:txBody>
      </p:sp>
      <p:cxnSp>
        <p:nvCxnSpPr>
          <p:cNvPr id="10" name="Straight Connector 9">
            <a:extLst>
              <a:ext uri="{FF2B5EF4-FFF2-40B4-BE49-F238E27FC236}">
                <a16:creationId xmlns:a16="http://schemas.microsoft.com/office/drawing/2014/main" id="{9624FB02-4055-719F-1F2F-2BE2C4D91D7E}"/>
              </a:ext>
            </a:extLst>
          </p:cNvPr>
          <p:cNvCxnSpPr>
            <a:cxnSpLocks/>
          </p:cNvCxnSpPr>
          <p:nvPr/>
        </p:nvCxnSpPr>
        <p:spPr>
          <a:xfrm>
            <a:off x="243840" y="6547115"/>
            <a:ext cx="11704320" cy="0"/>
          </a:xfrm>
          <a:prstGeom prst="line">
            <a:avLst/>
          </a:prstGeom>
          <a:ln w="19050" cmpd="sng">
            <a:solidFill>
              <a:srgbClr val="AC162C"/>
            </a:solidFill>
          </a:ln>
          <a:effectLst/>
        </p:spPr>
        <p:style>
          <a:lnRef idx="2">
            <a:schemeClr val="accent1"/>
          </a:lnRef>
          <a:fillRef idx="0">
            <a:schemeClr val="accent1"/>
          </a:fillRef>
          <a:effectRef idx="1">
            <a:schemeClr val="accent1"/>
          </a:effectRef>
          <a:fontRef idx="minor">
            <a:schemeClr val="tx1"/>
          </a:fontRef>
        </p:style>
      </p:cxnSp>
      <p:grpSp>
        <p:nvGrpSpPr>
          <p:cNvPr id="25" name="Group 24">
            <a:extLst>
              <a:ext uri="{FF2B5EF4-FFF2-40B4-BE49-F238E27FC236}">
                <a16:creationId xmlns:a16="http://schemas.microsoft.com/office/drawing/2014/main" id="{791B898B-7834-762C-9B99-9CD76A316B67}"/>
              </a:ext>
            </a:extLst>
          </p:cNvPr>
          <p:cNvGrpSpPr/>
          <p:nvPr/>
        </p:nvGrpSpPr>
        <p:grpSpPr>
          <a:xfrm>
            <a:off x="1390205" y="1183273"/>
            <a:ext cx="9411591" cy="2194563"/>
            <a:chOff x="1390205" y="1078769"/>
            <a:chExt cx="9411591" cy="2194563"/>
          </a:xfrm>
        </p:grpSpPr>
        <p:cxnSp>
          <p:nvCxnSpPr>
            <p:cNvPr id="3" name="Straight Arrow Connector 2">
              <a:extLst>
                <a:ext uri="{FF2B5EF4-FFF2-40B4-BE49-F238E27FC236}">
                  <a16:creationId xmlns:a16="http://schemas.microsoft.com/office/drawing/2014/main" id="{264B3CBA-8F41-38A6-BBCE-DCFBCBCF02D5}"/>
                </a:ext>
              </a:extLst>
            </p:cNvPr>
            <p:cNvCxnSpPr>
              <a:cxnSpLocks/>
              <a:stCxn id="661" idx="3"/>
              <a:endCxn id="182" idx="1"/>
            </p:cNvCxnSpPr>
            <p:nvPr/>
          </p:nvCxnSpPr>
          <p:spPr>
            <a:xfrm flipV="1">
              <a:off x="3676205" y="2176049"/>
              <a:ext cx="4839591" cy="3"/>
            </a:xfrm>
            <a:prstGeom prst="straightConnector1">
              <a:avLst/>
            </a:prstGeom>
            <a:ln w="25400">
              <a:solidFill>
                <a:schemeClr val="tx1">
                  <a:lumMod val="85000"/>
                  <a:lumOff val="15000"/>
                </a:schemeClr>
              </a:solidFill>
              <a:tailEnd type="triangle"/>
            </a:ln>
          </p:spPr>
          <p:style>
            <a:lnRef idx="1">
              <a:schemeClr val="dk1"/>
            </a:lnRef>
            <a:fillRef idx="0">
              <a:schemeClr val="dk1"/>
            </a:fillRef>
            <a:effectRef idx="0">
              <a:schemeClr val="dk1"/>
            </a:effectRef>
            <a:fontRef idx="minor">
              <a:schemeClr val="tx1"/>
            </a:fontRef>
          </p:style>
        </p:cxnSp>
        <p:grpSp>
          <p:nvGrpSpPr>
            <p:cNvPr id="8" name="Group 7">
              <a:extLst>
                <a:ext uri="{FF2B5EF4-FFF2-40B4-BE49-F238E27FC236}">
                  <a16:creationId xmlns:a16="http://schemas.microsoft.com/office/drawing/2014/main" id="{ED9E7C6A-662D-7F6A-74E6-AA0CC8B62BAA}"/>
                </a:ext>
              </a:extLst>
            </p:cNvPr>
            <p:cNvGrpSpPr/>
            <p:nvPr/>
          </p:nvGrpSpPr>
          <p:grpSpPr>
            <a:xfrm>
              <a:off x="1390205" y="1078772"/>
              <a:ext cx="2286000" cy="2194560"/>
              <a:chOff x="1550337" y="1072970"/>
              <a:chExt cx="2286000" cy="2194560"/>
            </a:xfrm>
          </p:grpSpPr>
          <p:grpSp>
            <p:nvGrpSpPr>
              <p:cNvPr id="660" name="Group 714">
                <a:extLst>
                  <a:ext uri="{FF2B5EF4-FFF2-40B4-BE49-F238E27FC236}">
                    <a16:creationId xmlns:a16="http://schemas.microsoft.com/office/drawing/2014/main" id="{1826E04A-AB02-544F-C334-9C052F047BD9}"/>
                  </a:ext>
                </a:extLst>
              </p:cNvPr>
              <p:cNvGrpSpPr>
                <a:grpSpLocks noChangeAspect="1"/>
              </p:cNvGrpSpPr>
              <p:nvPr/>
            </p:nvGrpSpPr>
            <p:grpSpPr bwMode="auto">
              <a:xfrm>
                <a:off x="1881672" y="1072970"/>
                <a:ext cx="1623330" cy="1554480"/>
                <a:chOff x="1709" y="2778"/>
                <a:chExt cx="1061" cy="1016"/>
              </a:xfrm>
            </p:grpSpPr>
            <p:grpSp>
              <p:nvGrpSpPr>
                <p:cNvPr id="662" name="Group 715">
                  <a:extLst>
                    <a:ext uri="{FF2B5EF4-FFF2-40B4-BE49-F238E27FC236}">
                      <a16:creationId xmlns:a16="http://schemas.microsoft.com/office/drawing/2014/main" id="{9EAF5AD8-F26E-4F22-B0A5-F59CC923D713}"/>
                    </a:ext>
                  </a:extLst>
                </p:cNvPr>
                <p:cNvGrpSpPr>
                  <a:grpSpLocks/>
                </p:cNvGrpSpPr>
                <p:nvPr/>
              </p:nvGrpSpPr>
              <p:grpSpPr bwMode="auto">
                <a:xfrm>
                  <a:off x="1709" y="2778"/>
                  <a:ext cx="1061" cy="1016"/>
                  <a:chOff x="1709" y="2778"/>
                  <a:chExt cx="1061" cy="1016"/>
                </a:xfrm>
              </p:grpSpPr>
              <p:sp>
                <p:nvSpPr>
                  <p:cNvPr id="1005" name="Freeform 716">
                    <a:extLst>
                      <a:ext uri="{FF2B5EF4-FFF2-40B4-BE49-F238E27FC236}">
                        <a16:creationId xmlns:a16="http://schemas.microsoft.com/office/drawing/2014/main" id="{82A315A9-42A7-9E88-DF3D-FDA9E5EB6B82}"/>
                      </a:ext>
                    </a:extLst>
                  </p:cNvPr>
                  <p:cNvSpPr>
                    <a:spLocks/>
                  </p:cNvSpPr>
                  <p:nvPr/>
                </p:nvSpPr>
                <p:spPr bwMode="auto">
                  <a:xfrm>
                    <a:off x="1709" y="2778"/>
                    <a:ext cx="1061" cy="1016"/>
                  </a:xfrm>
                  <a:custGeom>
                    <a:avLst/>
                    <a:gdLst>
                      <a:gd name="T0" fmla="*/ 324 w 1256"/>
                      <a:gd name="T1" fmla="*/ 5 h 1202"/>
                      <a:gd name="T2" fmla="*/ 131 w 1256"/>
                      <a:gd name="T3" fmla="*/ 105 h 1202"/>
                      <a:gd name="T4" fmla="*/ 68 w 1256"/>
                      <a:gd name="T5" fmla="*/ 243 h 1202"/>
                      <a:gd name="T6" fmla="*/ 18 w 1256"/>
                      <a:gd name="T7" fmla="*/ 467 h 1202"/>
                      <a:gd name="T8" fmla="*/ 258 w 1256"/>
                      <a:gd name="T9" fmla="*/ 681 h 1202"/>
                      <a:gd name="T10" fmla="*/ 658 w 1256"/>
                      <a:gd name="T11" fmla="*/ 587 h 1202"/>
                      <a:gd name="T12" fmla="*/ 662 w 1256"/>
                      <a:gd name="T13" fmla="*/ 185 h 1202"/>
                      <a:gd name="T14" fmla="*/ 324 w 1256"/>
                      <a:gd name="T15" fmla="*/ 5 h 12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56" h="1202">
                        <a:moveTo>
                          <a:pt x="538" y="8"/>
                        </a:moveTo>
                        <a:cubicBezTo>
                          <a:pt x="456" y="12"/>
                          <a:pt x="320" y="26"/>
                          <a:pt x="218" y="174"/>
                        </a:cubicBezTo>
                        <a:cubicBezTo>
                          <a:pt x="174" y="238"/>
                          <a:pt x="132" y="370"/>
                          <a:pt x="112" y="402"/>
                        </a:cubicBezTo>
                        <a:cubicBezTo>
                          <a:pt x="92" y="434"/>
                          <a:pt x="0" y="666"/>
                          <a:pt x="30" y="774"/>
                        </a:cubicBezTo>
                        <a:cubicBezTo>
                          <a:pt x="60" y="882"/>
                          <a:pt x="162" y="1054"/>
                          <a:pt x="428" y="1128"/>
                        </a:cubicBezTo>
                        <a:cubicBezTo>
                          <a:pt x="694" y="1202"/>
                          <a:pt x="960" y="1182"/>
                          <a:pt x="1092" y="972"/>
                        </a:cubicBezTo>
                        <a:cubicBezTo>
                          <a:pt x="1224" y="762"/>
                          <a:pt x="1256" y="476"/>
                          <a:pt x="1098" y="306"/>
                        </a:cubicBezTo>
                        <a:cubicBezTo>
                          <a:pt x="940" y="136"/>
                          <a:pt x="692" y="0"/>
                          <a:pt x="538" y="8"/>
                        </a:cubicBezTo>
                      </a:path>
                    </a:pathLst>
                  </a:custGeom>
                  <a:solidFill>
                    <a:srgbClr val="F9F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06" name="Freeform 717">
                    <a:extLst>
                      <a:ext uri="{FF2B5EF4-FFF2-40B4-BE49-F238E27FC236}">
                        <a16:creationId xmlns:a16="http://schemas.microsoft.com/office/drawing/2014/main" id="{9E43D49F-5765-FADC-266E-5CD9270CD236}"/>
                      </a:ext>
                    </a:extLst>
                  </p:cNvPr>
                  <p:cNvSpPr>
                    <a:spLocks/>
                  </p:cNvSpPr>
                  <p:nvPr/>
                </p:nvSpPr>
                <p:spPr bwMode="auto">
                  <a:xfrm>
                    <a:off x="1742" y="2809"/>
                    <a:ext cx="995" cy="952"/>
                  </a:xfrm>
                  <a:custGeom>
                    <a:avLst/>
                    <a:gdLst>
                      <a:gd name="T0" fmla="*/ 304 w 1177"/>
                      <a:gd name="T1" fmla="*/ 4 h 1126"/>
                      <a:gd name="T2" fmla="*/ 123 w 1177"/>
                      <a:gd name="T3" fmla="*/ 99 h 1126"/>
                      <a:gd name="T4" fmla="*/ 63 w 1177"/>
                      <a:gd name="T5" fmla="*/ 228 h 1126"/>
                      <a:gd name="T6" fmla="*/ 17 w 1177"/>
                      <a:gd name="T7" fmla="*/ 438 h 1126"/>
                      <a:gd name="T8" fmla="*/ 243 w 1177"/>
                      <a:gd name="T9" fmla="*/ 639 h 1126"/>
                      <a:gd name="T10" fmla="*/ 618 w 1177"/>
                      <a:gd name="T11" fmla="*/ 550 h 1126"/>
                      <a:gd name="T12" fmla="*/ 621 w 1177"/>
                      <a:gd name="T13" fmla="*/ 173 h 1126"/>
                      <a:gd name="T14" fmla="*/ 304 w 1177"/>
                      <a:gd name="T15" fmla="*/ 4 h 11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77" h="1126">
                        <a:moveTo>
                          <a:pt x="504" y="7"/>
                        </a:moveTo>
                        <a:cubicBezTo>
                          <a:pt x="427" y="11"/>
                          <a:pt x="299" y="24"/>
                          <a:pt x="204" y="163"/>
                        </a:cubicBezTo>
                        <a:cubicBezTo>
                          <a:pt x="163" y="223"/>
                          <a:pt x="123" y="347"/>
                          <a:pt x="105" y="377"/>
                        </a:cubicBezTo>
                        <a:cubicBezTo>
                          <a:pt x="86" y="407"/>
                          <a:pt x="0" y="624"/>
                          <a:pt x="28" y="725"/>
                        </a:cubicBezTo>
                        <a:cubicBezTo>
                          <a:pt x="56" y="827"/>
                          <a:pt x="151" y="988"/>
                          <a:pt x="401" y="1057"/>
                        </a:cubicBezTo>
                        <a:cubicBezTo>
                          <a:pt x="650" y="1126"/>
                          <a:pt x="899" y="1108"/>
                          <a:pt x="1023" y="911"/>
                        </a:cubicBezTo>
                        <a:cubicBezTo>
                          <a:pt x="1147" y="714"/>
                          <a:pt x="1177" y="446"/>
                          <a:pt x="1029" y="287"/>
                        </a:cubicBezTo>
                        <a:cubicBezTo>
                          <a:pt x="881" y="127"/>
                          <a:pt x="648" y="0"/>
                          <a:pt x="504" y="7"/>
                        </a:cubicBezTo>
                      </a:path>
                    </a:pathLst>
                  </a:custGeom>
                  <a:solidFill>
                    <a:srgbClr val="FCEC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07" name="Freeform 718">
                    <a:extLst>
                      <a:ext uri="{FF2B5EF4-FFF2-40B4-BE49-F238E27FC236}">
                        <a16:creationId xmlns:a16="http://schemas.microsoft.com/office/drawing/2014/main" id="{E9C9C8D5-5DD2-8733-22B5-A918729B434F}"/>
                      </a:ext>
                    </a:extLst>
                  </p:cNvPr>
                  <p:cNvSpPr>
                    <a:spLocks/>
                  </p:cNvSpPr>
                  <p:nvPr/>
                </p:nvSpPr>
                <p:spPr bwMode="auto">
                  <a:xfrm>
                    <a:off x="2136" y="2992"/>
                    <a:ext cx="290" cy="161"/>
                  </a:xfrm>
                  <a:custGeom>
                    <a:avLst/>
                    <a:gdLst>
                      <a:gd name="T0" fmla="*/ 4 w 343"/>
                      <a:gd name="T1" fmla="*/ 11 h 191"/>
                      <a:gd name="T2" fmla="*/ 15 w 343"/>
                      <a:gd name="T3" fmla="*/ 31 h 191"/>
                      <a:gd name="T4" fmla="*/ 90 w 343"/>
                      <a:gd name="T5" fmla="*/ 71 h 191"/>
                      <a:gd name="T6" fmla="*/ 152 w 343"/>
                      <a:gd name="T7" fmla="*/ 115 h 191"/>
                      <a:gd name="T8" fmla="*/ 183 w 343"/>
                      <a:gd name="T9" fmla="*/ 78 h 191"/>
                      <a:gd name="T10" fmla="*/ 189 w 343"/>
                      <a:gd name="T11" fmla="*/ 29 h 191"/>
                      <a:gd name="T12" fmla="*/ 87 w 343"/>
                      <a:gd name="T13" fmla="*/ 20 h 191"/>
                      <a:gd name="T14" fmla="*/ 4 w 343"/>
                      <a:gd name="T15" fmla="*/ 11 h 1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3" h="191">
                        <a:moveTo>
                          <a:pt x="7" y="18"/>
                        </a:moveTo>
                        <a:cubicBezTo>
                          <a:pt x="0" y="29"/>
                          <a:pt x="5" y="48"/>
                          <a:pt x="25" y="52"/>
                        </a:cubicBezTo>
                        <a:cubicBezTo>
                          <a:pt x="45" y="56"/>
                          <a:pt x="105" y="83"/>
                          <a:pt x="149" y="119"/>
                        </a:cubicBezTo>
                        <a:cubicBezTo>
                          <a:pt x="193" y="155"/>
                          <a:pt x="232" y="191"/>
                          <a:pt x="252" y="191"/>
                        </a:cubicBezTo>
                        <a:cubicBezTo>
                          <a:pt x="273" y="191"/>
                          <a:pt x="286" y="162"/>
                          <a:pt x="304" y="131"/>
                        </a:cubicBezTo>
                        <a:cubicBezTo>
                          <a:pt x="322" y="100"/>
                          <a:pt x="343" y="61"/>
                          <a:pt x="312" y="48"/>
                        </a:cubicBezTo>
                        <a:cubicBezTo>
                          <a:pt x="280" y="36"/>
                          <a:pt x="196" y="37"/>
                          <a:pt x="144" y="34"/>
                        </a:cubicBezTo>
                        <a:cubicBezTo>
                          <a:pt x="92" y="31"/>
                          <a:pt x="19" y="0"/>
                          <a:pt x="7" y="18"/>
                        </a:cubicBezTo>
                        <a:close/>
                      </a:path>
                    </a:pathLst>
                  </a:custGeom>
                  <a:solidFill>
                    <a:srgbClr val="E778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08" name="Freeform 719">
                    <a:extLst>
                      <a:ext uri="{FF2B5EF4-FFF2-40B4-BE49-F238E27FC236}">
                        <a16:creationId xmlns:a16="http://schemas.microsoft.com/office/drawing/2014/main" id="{E85FF18A-0069-DDB0-F64D-40E81BF164AA}"/>
                      </a:ext>
                    </a:extLst>
                  </p:cNvPr>
                  <p:cNvSpPr>
                    <a:spLocks/>
                  </p:cNvSpPr>
                  <p:nvPr/>
                </p:nvSpPr>
                <p:spPr bwMode="auto">
                  <a:xfrm>
                    <a:off x="2149" y="3006"/>
                    <a:ext cx="253" cy="127"/>
                  </a:xfrm>
                  <a:custGeom>
                    <a:avLst/>
                    <a:gdLst>
                      <a:gd name="T0" fmla="*/ 3 w 300"/>
                      <a:gd name="T1" fmla="*/ 7 h 150"/>
                      <a:gd name="T2" fmla="*/ 21 w 300"/>
                      <a:gd name="T3" fmla="*/ 20 h 150"/>
                      <a:gd name="T4" fmla="*/ 89 w 300"/>
                      <a:gd name="T5" fmla="*/ 58 h 150"/>
                      <a:gd name="T6" fmla="*/ 144 w 300"/>
                      <a:gd name="T7" fmla="*/ 91 h 150"/>
                      <a:gd name="T8" fmla="*/ 166 w 300"/>
                      <a:gd name="T9" fmla="*/ 56 h 150"/>
                      <a:gd name="T10" fmla="*/ 164 w 300"/>
                      <a:gd name="T11" fmla="*/ 29 h 150"/>
                      <a:gd name="T12" fmla="*/ 78 w 300"/>
                      <a:gd name="T13" fmla="*/ 19 h 150"/>
                      <a:gd name="T14" fmla="*/ 3 w 300"/>
                      <a:gd name="T15" fmla="*/ 7 h 1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0" h="150">
                        <a:moveTo>
                          <a:pt x="6" y="12"/>
                        </a:moveTo>
                        <a:cubicBezTo>
                          <a:pt x="0" y="23"/>
                          <a:pt x="19" y="28"/>
                          <a:pt x="36" y="33"/>
                        </a:cubicBezTo>
                        <a:cubicBezTo>
                          <a:pt x="53" y="37"/>
                          <a:pt x="112" y="58"/>
                          <a:pt x="149" y="94"/>
                        </a:cubicBezTo>
                        <a:cubicBezTo>
                          <a:pt x="187" y="130"/>
                          <a:pt x="223" y="150"/>
                          <a:pt x="241" y="150"/>
                        </a:cubicBezTo>
                        <a:cubicBezTo>
                          <a:pt x="258" y="150"/>
                          <a:pt x="263" y="124"/>
                          <a:pt x="278" y="92"/>
                        </a:cubicBezTo>
                        <a:cubicBezTo>
                          <a:pt x="285" y="77"/>
                          <a:pt x="300" y="60"/>
                          <a:pt x="273" y="47"/>
                        </a:cubicBezTo>
                        <a:cubicBezTo>
                          <a:pt x="246" y="35"/>
                          <a:pt x="174" y="35"/>
                          <a:pt x="130" y="32"/>
                        </a:cubicBezTo>
                        <a:cubicBezTo>
                          <a:pt x="86" y="30"/>
                          <a:pt x="13" y="0"/>
                          <a:pt x="6" y="12"/>
                        </a:cubicBezTo>
                        <a:close/>
                      </a:path>
                    </a:pathLst>
                  </a:custGeom>
                  <a:solidFill>
                    <a:srgbClr val="E15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09" name="Freeform 720">
                    <a:extLst>
                      <a:ext uri="{FF2B5EF4-FFF2-40B4-BE49-F238E27FC236}">
                        <a16:creationId xmlns:a16="http://schemas.microsoft.com/office/drawing/2014/main" id="{E53126B1-53F4-7945-DB3F-E82A4328A6E6}"/>
                      </a:ext>
                    </a:extLst>
                  </p:cNvPr>
                  <p:cNvSpPr>
                    <a:spLocks/>
                  </p:cNvSpPr>
                  <p:nvPr/>
                </p:nvSpPr>
                <p:spPr bwMode="auto">
                  <a:xfrm>
                    <a:off x="1954" y="3116"/>
                    <a:ext cx="161" cy="197"/>
                  </a:xfrm>
                  <a:custGeom>
                    <a:avLst/>
                    <a:gdLst>
                      <a:gd name="T0" fmla="*/ 54 w 190"/>
                      <a:gd name="T1" fmla="*/ 3 h 233"/>
                      <a:gd name="T2" fmla="*/ 31 w 190"/>
                      <a:gd name="T3" fmla="*/ 35 h 233"/>
                      <a:gd name="T4" fmla="*/ 5 w 190"/>
                      <a:gd name="T5" fmla="*/ 107 h 233"/>
                      <a:gd name="T6" fmla="*/ 44 w 190"/>
                      <a:gd name="T7" fmla="*/ 137 h 233"/>
                      <a:gd name="T8" fmla="*/ 106 w 190"/>
                      <a:gd name="T9" fmla="*/ 112 h 233"/>
                      <a:gd name="T10" fmla="*/ 101 w 190"/>
                      <a:gd name="T11" fmla="*/ 55 h 233"/>
                      <a:gd name="T12" fmla="*/ 54 w 190"/>
                      <a:gd name="T13" fmla="*/ 3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0" h="233">
                        <a:moveTo>
                          <a:pt x="90" y="3"/>
                        </a:moveTo>
                        <a:cubicBezTo>
                          <a:pt x="73" y="5"/>
                          <a:pt x="67" y="28"/>
                          <a:pt x="51" y="58"/>
                        </a:cubicBezTo>
                        <a:cubicBezTo>
                          <a:pt x="35" y="87"/>
                          <a:pt x="0" y="141"/>
                          <a:pt x="8" y="177"/>
                        </a:cubicBezTo>
                        <a:cubicBezTo>
                          <a:pt x="15" y="213"/>
                          <a:pt x="32" y="233"/>
                          <a:pt x="72" y="227"/>
                        </a:cubicBezTo>
                        <a:cubicBezTo>
                          <a:pt x="113" y="222"/>
                          <a:pt x="159" y="211"/>
                          <a:pt x="175" y="186"/>
                        </a:cubicBezTo>
                        <a:cubicBezTo>
                          <a:pt x="190" y="161"/>
                          <a:pt x="182" y="120"/>
                          <a:pt x="166" y="91"/>
                        </a:cubicBezTo>
                        <a:cubicBezTo>
                          <a:pt x="149" y="62"/>
                          <a:pt x="115" y="0"/>
                          <a:pt x="90" y="3"/>
                        </a:cubicBezTo>
                        <a:close/>
                      </a:path>
                    </a:pathLst>
                  </a:custGeom>
                  <a:solidFill>
                    <a:srgbClr val="E778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10" name="Freeform 721">
                    <a:extLst>
                      <a:ext uri="{FF2B5EF4-FFF2-40B4-BE49-F238E27FC236}">
                        <a16:creationId xmlns:a16="http://schemas.microsoft.com/office/drawing/2014/main" id="{3F9D4B90-8E96-8671-325A-29B5642B642F}"/>
                      </a:ext>
                    </a:extLst>
                  </p:cNvPr>
                  <p:cNvSpPr>
                    <a:spLocks/>
                  </p:cNvSpPr>
                  <p:nvPr/>
                </p:nvSpPr>
                <p:spPr bwMode="auto">
                  <a:xfrm>
                    <a:off x="1970" y="3136"/>
                    <a:ext cx="131" cy="161"/>
                  </a:xfrm>
                  <a:custGeom>
                    <a:avLst/>
                    <a:gdLst>
                      <a:gd name="T0" fmla="*/ 45 w 155"/>
                      <a:gd name="T1" fmla="*/ 3 h 190"/>
                      <a:gd name="T2" fmla="*/ 25 w 155"/>
                      <a:gd name="T3" fmla="*/ 29 h 190"/>
                      <a:gd name="T4" fmla="*/ 3 w 155"/>
                      <a:gd name="T5" fmla="*/ 88 h 190"/>
                      <a:gd name="T6" fmla="*/ 35 w 155"/>
                      <a:gd name="T7" fmla="*/ 114 h 190"/>
                      <a:gd name="T8" fmla="*/ 86 w 155"/>
                      <a:gd name="T9" fmla="*/ 92 h 190"/>
                      <a:gd name="T10" fmla="*/ 81 w 155"/>
                      <a:gd name="T11" fmla="*/ 45 h 190"/>
                      <a:gd name="T12" fmla="*/ 45 w 155"/>
                      <a:gd name="T13" fmla="*/ 3 h 1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5" h="190">
                        <a:moveTo>
                          <a:pt x="74" y="3"/>
                        </a:moveTo>
                        <a:cubicBezTo>
                          <a:pt x="60" y="4"/>
                          <a:pt x="55" y="23"/>
                          <a:pt x="41" y="47"/>
                        </a:cubicBezTo>
                        <a:cubicBezTo>
                          <a:pt x="28" y="71"/>
                          <a:pt x="0" y="115"/>
                          <a:pt x="6" y="145"/>
                        </a:cubicBezTo>
                        <a:cubicBezTo>
                          <a:pt x="12" y="174"/>
                          <a:pt x="26" y="190"/>
                          <a:pt x="59" y="186"/>
                        </a:cubicBezTo>
                        <a:cubicBezTo>
                          <a:pt x="92" y="181"/>
                          <a:pt x="130" y="173"/>
                          <a:pt x="143" y="152"/>
                        </a:cubicBezTo>
                        <a:cubicBezTo>
                          <a:pt x="155" y="132"/>
                          <a:pt x="148" y="98"/>
                          <a:pt x="135" y="74"/>
                        </a:cubicBezTo>
                        <a:cubicBezTo>
                          <a:pt x="122" y="51"/>
                          <a:pt x="94" y="0"/>
                          <a:pt x="74" y="3"/>
                        </a:cubicBezTo>
                        <a:close/>
                      </a:path>
                    </a:pathLst>
                  </a:custGeom>
                  <a:solidFill>
                    <a:srgbClr val="E15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11" name="Freeform 722">
                    <a:extLst>
                      <a:ext uri="{FF2B5EF4-FFF2-40B4-BE49-F238E27FC236}">
                        <a16:creationId xmlns:a16="http://schemas.microsoft.com/office/drawing/2014/main" id="{7D86C97F-B14C-C541-2CF8-021D4846C665}"/>
                      </a:ext>
                    </a:extLst>
                  </p:cNvPr>
                  <p:cNvSpPr>
                    <a:spLocks/>
                  </p:cNvSpPr>
                  <p:nvPr/>
                </p:nvSpPr>
                <p:spPr bwMode="auto">
                  <a:xfrm>
                    <a:off x="2244" y="3422"/>
                    <a:ext cx="237" cy="183"/>
                  </a:xfrm>
                  <a:custGeom>
                    <a:avLst/>
                    <a:gdLst>
                      <a:gd name="T0" fmla="*/ 151 w 280"/>
                      <a:gd name="T1" fmla="*/ 18 h 216"/>
                      <a:gd name="T2" fmla="*/ 101 w 280"/>
                      <a:gd name="T3" fmla="*/ 21 h 216"/>
                      <a:gd name="T4" fmla="*/ 40 w 280"/>
                      <a:gd name="T5" fmla="*/ 58 h 216"/>
                      <a:gd name="T6" fmla="*/ 10 w 280"/>
                      <a:gd name="T7" fmla="*/ 104 h 216"/>
                      <a:gd name="T8" fmla="*/ 99 w 280"/>
                      <a:gd name="T9" fmla="*/ 107 h 216"/>
                      <a:gd name="T10" fmla="*/ 151 w 280"/>
                      <a:gd name="T11" fmla="*/ 18 h 2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0" h="216">
                        <a:moveTo>
                          <a:pt x="248" y="30"/>
                        </a:moveTo>
                        <a:cubicBezTo>
                          <a:pt x="236" y="13"/>
                          <a:pt x="202" y="0"/>
                          <a:pt x="166" y="35"/>
                        </a:cubicBezTo>
                        <a:cubicBezTo>
                          <a:pt x="131" y="70"/>
                          <a:pt x="86" y="86"/>
                          <a:pt x="65" y="96"/>
                        </a:cubicBezTo>
                        <a:cubicBezTo>
                          <a:pt x="44" y="106"/>
                          <a:pt x="0" y="127"/>
                          <a:pt x="17" y="171"/>
                        </a:cubicBezTo>
                        <a:cubicBezTo>
                          <a:pt x="35" y="216"/>
                          <a:pt x="91" y="215"/>
                          <a:pt x="163" y="176"/>
                        </a:cubicBezTo>
                        <a:cubicBezTo>
                          <a:pt x="235" y="136"/>
                          <a:pt x="280" y="72"/>
                          <a:pt x="248" y="30"/>
                        </a:cubicBezTo>
                        <a:close/>
                      </a:path>
                    </a:pathLst>
                  </a:custGeom>
                  <a:solidFill>
                    <a:srgbClr val="E778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12" name="Freeform 723">
                    <a:extLst>
                      <a:ext uri="{FF2B5EF4-FFF2-40B4-BE49-F238E27FC236}">
                        <a16:creationId xmlns:a16="http://schemas.microsoft.com/office/drawing/2014/main" id="{2F118C42-3F02-0E71-EE3B-B3410CF0B7DF}"/>
                      </a:ext>
                    </a:extLst>
                  </p:cNvPr>
                  <p:cNvSpPr>
                    <a:spLocks/>
                  </p:cNvSpPr>
                  <p:nvPr/>
                </p:nvSpPr>
                <p:spPr bwMode="auto">
                  <a:xfrm>
                    <a:off x="2136" y="2992"/>
                    <a:ext cx="290" cy="161"/>
                  </a:xfrm>
                  <a:custGeom>
                    <a:avLst/>
                    <a:gdLst>
                      <a:gd name="T0" fmla="*/ 4 w 343"/>
                      <a:gd name="T1" fmla="*/ 11 h 191"/>
                      <a:gd name="T2" fmla="*/ 15 w 343"/>
                      <a:gd name="T3" fmla="*/ 31 h 191"/>
                      <a:gd name="T4" fmla="*/ 90 w 343"/>
                      <a:gd name="T5" fmla="*/ 71 h 191"/>
                      <a:gd name="T6" fmla="*/ 152 w 343"/>
                      <a:gd name="T7" fmla="*/ 115 h 191"/>
                      <a:gd name="T8" fmla="*/ 183 w 343"/>
                      <a:gd name="T9" fmla="*/ 78 h 191"/>
                      <a:gd name="T10" fmla="*/ 189 w 343"/>
                      <a:gd name="T11" fmla="*/ 29 h 191"/>
                      <a:gd name="T12" fmla="*/ 87 w 343"/>
                      <a:gd name="T13" fmla="*/ 20 h 191"/>
                      <a:gd name="T14" fmla="*/ 4 w 343"/>
                      <a:gd name="T15" fmla="*/ 11 h 1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3" h="191">
                        <a:moveTo>
                          <a:pt x="7" y="18"/>
                        </a:moveTo>
                        <a:cubicBezTo>
                          <a:pt x="0" y="29"/>
                          <a:pt x="5" y="48"/>
                          <a:pt x="25" y="52"/>
                        </a:cubicBezTo>
                        <a:cubicBezTo>
                          <a:pt x="45" y="56"/>
                          <a:pt x="105" y="83"/>
                          <a:pt x="149" y="119"/>
                        </a:cubicBezTo>
                        <a:cubicBezTo>
                          <a:pt x="193" y="155"/>
                          <a:pt x="232" y="191"/>
                          <a:pt x="252" y="191"/>
                        </a:cubicBezTo>
                        <a:cubicBezTo>
                          <a:pt x="273" y="191"/>
                          <a:pt x="286" y="162"/>
                          <a:pt x="304" y="131"/>
                        </a:cubicBezTo>
                        <a:cubicBezTo>
                          <a:pt x="322" y="100"/>
                          <a:pt x="343" y="61"/>
                          <a:pt x="312" y="48"/>
                        </a:cubicBezTo>
                        <a:cubicBezTo>
                          <a:pt x="280" y="36"/>
                          <a:pt x="196" y="37"/>
                          <a:pt x="144" y="34"/>
                        </a:cubicBezTo>
                        <a:cubicBezTo>
                          <a:pt x="92" y="31"/>
                          <a:pt x="19" y="0"/>
                          <a:pt x="7" y="18"/>
                        </a:cubicBezTo>
                        <a:close/>
                      </a:path>
                    </a:pathLst>
                  </a:custGeom>
                  <a:noFill/>
                  <a:ln w="4763" cap="flat">
                    <a:solidFill>
                      <a:srgbClr val="494E4E"/>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a:lnSpc>
                        <a:spcPct val="125000"/>
                      </a:lnSpc>
                    </a:pPr>
                    <a:endParaRPr lang="en-US"/>
                  </a:p>
                </p:txBody>
              </p:sp>
              <p:sp>
                <p:nvSpPr>
                  <p:cNvPr id="1013" name="Freeform 724">
                    <a:extLst>
                      <a:ext uri="{FF2B5EF4-FFF2-40B4-BE49-F238E27FC236}">
                        <a16:creationId xmlns:a16="http://schemas.microsoft.com/office/drawing/2014/main" id="{120DC330-010E-2BA1-4B57-E4E808184547}"/>
                      </a:ext>
                    </a:extLst>
                  </p:cNvPr>
                  <p:cNvSpPr>
                    <a:spLocks/>
                  </p:cNvSpPr>
                  <p:nvPr/>
                </p:nvSpPr>
                <p:spPr bwMode="auto">
                  <a:xfrm>
                    <a:off x="1954" y="3116"/>
                    <a:ext cx="161" cy="197"/>
                  </a:xfrm>
                  <a:custGeom>
                    <a:avLst/>
                    <a:gdLst>
                      <a:gd name="T0" fmla="*/ 54 w 190"/>
                      <a:gd name="T1" fmla="*/ 3 h 233"/>
                      <a:gd name="T2" fmla="*/ 31 w 190"/>
                      <a:gd name="T3" fmla="*/ 35 h 233"/>
                      <a:gd name="T4" fmla="*/ 5 w 190"/>
                      <a:gd name="T5" fmla="*/ 107 h 233"/>
                      <a:gd name="T6" fmla="*/ 44 w 190"/>
                      <a:gd name="T7" fmla="*/ 137 h 233"/>
                      <a:gd name="T8" fmla="*/ 106 w 190"/>
                      <a:gd name="T9" fmla="*/ 112 h 233"/>
                      <a:gd name="T10" fmla="*/ 101 w 190"/>
                      <a:gd name="T11" fmla="*/ 55 h 233"/>
                      <a:gd name="T12" fmla="*/ 54 w 190"/>
                      <a:gd name="T13" fmla="*/ 3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0" h="233">
                        <a:moveTo>
                          <a:pt x="90" y="3"/>
                        </a:moveTo>
                        <a:cubicBezTo>
                          <a:pt x="73" y="5"/>
                          <a:pt x="67" y="28"/>
                          <a:pt x="51" y="58"/>
                        </a:cubicBezTo>
                        <a:cubicBezTo>
                          <a:pt x="35" y="87"/>
                          <a:pt x="0" y="141"/>
                          <a:pt x="8" y="177"/>
                        </a:cubicBezTo>
                        <a:cubicBezTo>
                          <a:pt x="15" y="213"/>
                          <a:pt x="32" y="233"/>
                          <a:pt x="72" y="227"/>
                        </a:cubicBezTo>
                        <a:cubicBezTo>
                          <a:pt x="113" y="222"/>
                          <a:pt x="159" y="211"/>
                          <a:pt x="175" y="186"/>
                        </a:cubicBezTo>
                        <a:cubicBezTo>
                          <a:pt x="190" y="161"/>
                          <a:pt x="182" y="120"/>
                          <a:pt x="166" y="91"/>
                        </a:cubicBezTo>
                        <a:cubicBezTo>
                          <a:pt x="149" y="62"/>
                          <a:pt x="115" y="0"/>
                          <a:pt x="90" y="3"/>
                        </a:cubicBezTo>
                        <a:close/>
                      </a:path>
                    </a:pathLst>
                  </a:custGeom>
                  <a:noFill/>
                  <a:ln w="4763" cap="flat">
                    <a:solidFill>
                      <a:srgbClr val="494E4E"/>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a:lnSpc>
                        <a:spcPct val="125000"/>
                      </a:lnSpc>
                    </a:pPr>
                    <a:endParaRPr lang="en-US"/>
                  </a:p>
                </p:txBody>
              </p:sp>
              <p:sp>
                <p:nvSpPr>
                  <p:cNvPr id="1014" name="Freeform 725">
                    <a:extLst>
                      <a:ext uri="{FF2B5EF4-FFF2-40B4-BE49-F238E27FC236}">
                        <a16:creationId xmlns:a16="http://schemas.microsoft.com/office/drawing/2014/main" id="{B7EB944A-CECB-6A6B-B576-4FB3C297B657}"/>
                      </a:ext>
                    </a:extLst>
                  </p:cNvPr>
                  <p:cNvSpPr>
                    <a:spLocks/>
                  </p:cNvSpPr>
                  <p:nvPr/>
                </p:nvSpPr>
                <p:spPr bwMode="auto">
                  <a:xfrm>
                    <a:off x="2244" y="3422"/>
                    <a:ext cx="237" cy="183"/>
                  </a:xfrm>
                  <a:custGeom>
                    <a:avLst/>
                    <a:gdLst>
                      <a:gd name="T0" fmla="*/ 151 w 280"/>
                      <a:gd name="T1" fmla="*/ 18 h 216"/>
                      <a:gd name="T2" fmla="*/ 101 w 280"/>
                      <a:gd name="T3" fmla="*/ 21 h 216"/>
                      <a:gd name="T4" fmla="*/ 40 w 280"/>
                      <a:gd name="T5" fmla="*/ 58 h 216"/>
                      <a:gd name="T6" fmla="*/ 10 w 280"/>
                      <a:gd name="T7" fmla="*/ 104 h 216"/>
                      <a:gd name="T8" fmla="*/ 99 w 280"/>
                      <a:gd name="T9" fmla="*/ 107 h 216"/>
                      <a:gd name="T10" fmla="*/ 151 w 280"/>
                      <a:gd name="T11" fmla="*/ 18 h 2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0" h="216">
                        <a:moveTo>
                          <a:pt x="248" y="30"/>
                        </a:moveTo>
                        <a:cubicBezTo>
                          <a:pt x="236" y="13"/>
                          <a:pt x="202" y="0"/>
                          <a:pt x="166" y="35"/>
                        </a:cubicBezTo>
                        <a:cubicBezTo>
                          <a:pt x="131" y="70"/>
                          <a:pt x="86" y="86"/>
                          <a:pt x="65" y="96"/>
                        </a:cubicBezTo>
                        <a:cubicBezTo>
                          <a:pt x="44" y="106"/>
                          <a:pt x="0" y="127"/>
                          <a:pt x="17" y="171"/>
                        </a:cubicBezTo>
                        <a:cubicBezTo>
                          <a:pt x="35" y="216"/>
                          <a:pt x="91" y="215"/>
                          <a:pt x="163" y="176"/>
                        </a:cubicBezTo>
                        <a:cubicBezTo>
                          <a:pt x="235" y="136"/>
                          <a:pt x="280" y="72"/>
                          <a:pt x="248" y="30"/>
                        </a:cubicBezTo>
                        <a:close/>
                      </a:path>
                    </a:pathLst>
                  </a:custGeom>
                  <a:noFill/>
                  <a:ln w="4763" cap="flat">
                    <a:solidFill>
                      <a:srgbClr val="494E4E"/>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a:lnSpc>
                        <a:spcPct val="125000"/>
                      </a:lnSpc>
                    </a:pPr>
                    <a:endParaRPr lang="en-US"/>
                  </a:p>
                </p:txBody>
              </p:sp>
              <p:sp>
                <p:nvSpPr>
                  <p:cNvPr id="1015" name="Freeform 726">
                    <a:extLst>
                      <a:ext uri="{FF2B5EF4-FFF2-40B4-BE49-F238E27FC236}">
                        <a16:creationId xmlns:a16="http://schemas.microsoft.com/office/drawing/2014/main" id="{800E227D-FFDD-AA2B-8A10-F7803CEE9160}"/>
                      </a:ext>
                    </a:extLst>
                  </p:cNvPr>
                  <p:cNvSpPr>
                    <a:spLocks/>
                  </p:cNvSpPr>
                  <p:nvPr/>
                </p:nvSpPr>
                <p:spPr bwMode="auto">
                  <a:xfrm>
                    <a:off x="2259" y="3439"/>
                    <a:ext cx="202" cy="154"/>
                  </a:xfrm>
                  <a:custGeom>
                    <a:avLst/>
                    <a:gdLst>
                      <a:gd name="T0" fmla="*/ 131 w 240"/>
                      <a:gd name="T1" fmla="*/ 14 h 182"/>
                      <a:gd name="T2" fmla="*/ 92 w 240"/>
                      <a:gd name="T3" fmla="*/ 19 h 182"/>
                      <a:gd name="T4" fmla="*/ 38 w 240"/>
                      <a:gd name="T5" fmla="*/ 53 h 182"/>
                      <a:gd name="T6" fmla="*/ 10 w 240"/>
                      <a:gd name="T7" fmla="*/ 91 h 182"/>
                      <a:gd name="T8" fmla="*/ 88 w 240"/>
                      <a:gd name="T9" fmla="*/ 85 h 182"/>
                      <a:gd name="T10" fmla="*/ 131 w 240"/>
                      <a:gd name="T11" fmla="*/ 14 h 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0" h="182">
                        <a:moveTo>
                          <a:pt x="220" y="22"/>
                        </a:moveTo>
                        <a:cubicBezTo>
                          <a:pt x="209" y="7"/>
                          <a:pt x="187" y="0"/>
                          <a:pt x="154" y="32"/>
                        </a:cubicBezTo>
                        <a:cubicBezTo>
                          <a:pt x="122" y="63"/>
                          <a:pt x="81" y="78"/>
                          <a:pt x="63" y="87"/>
                        </a:cubicBezTo>
                        <a:cubicBezTo>
                          <a:pt x="44" y="96"/>
                          <a:pt x="0" y="119"/>
                          <a:pt x="17" y="151"/>
                        </a:cubicBezTo>
                        <a:cubicBezTo>
                          <a:pt x="33" y="182"/>
                          <a:pt x="81" y="174"/>
                          <a:pt x="146" y="139"/>
                        </a:cubicBezTo>
                        <a:cubicBezTo>
                          <a:pt x="211" y="103"/>
                          <a:pt x="240" y="48"/>
                          <a:pt x="220" y="22"/>
                        </a:cubicBezTo>
                        <a:close/>
                      </a:path>
                    </a:pathLst>
                  </a:custGeom>
                  <a:solidFill>
                    <a:srgbClr val="E15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16" name="Freeform 727">
                    <a:extLst>
                      <a:ext uri="{FF2B5EF4-FFF2-40B4-BE49-F238E27FC236}">
                        <a16:creationId xmlns:a16="http://schemas.microsoft.com/office/drawing/2014/main" id="{D185E0F6-56C6-D5E3-88FA-EDE665B7EFD3}"/>
                      </a:ext>
                    </a:extLst>
                  </p:cNvPr>
                  <p:cNvSpPr>
                    <a:spLocks/>
                  </p:cNvSpPr>
                  <p:nvPr/>
                </p:nvSpPr>
                <p:spPr bwMode="auto">
                  <a:xfrm>
                    <a:off x="2149" y="3006"/>
                    <a:ext cx="247" cy="68"/>
                  </a:xfrm>
                  <a:custGeom>
                    <a:avLst/>
                    <a:gdLst>
                      <a:gd name="T0" fmla="*/ 56 w 293"/>
                      <a:gd name="T1" fmla="*/ 35 h 80"/>
                      <a:gd name="T2" fmla="*/ 84 w 293"/>
                      <a:gd name="T3" fmla="*/ 39 h 80"/>
                      <a:gd name="T4" fmla="*/ 169 w 293"/>
                      <a:gd name="T5" fmla="*/ 48 h 80"/>
                      <a:gd name="T6" fmla="*/ 169 w 293"/>
                      <a:gd name="T7" fmla="*/ 49 h 80"/>
                      <a:gd name="T8" fmla="*/ 164 w 293"/>
                      <a:gd name="T9" fmla="*/ 29 h 80"/>
                      <a:gd name="T10" fmla="*/ 78 w 293"/>
                      <a:gd name="T11" fmla="*/ 20 h 80"/>
                      <a:gd name="T12" fmla="*/ 3 w 293"/>
                      <a:gd name="T13" fmla="*/ 8 h 80"/>
                      <a:gd name="T14" fmla="*/ 21 w 293"/>
                      <a:gd name="T15" fmla="*/ 20 h 80"/>
                      <a:gd name="T16" fmla="*/ 56 w 293"/>
                      <a:gd name="T17" fmla="*/ 35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3" h="80">
                        <a:moveTo>
                          <a:pt x="93" y="56"/>
                        </a:moveTo>
                        <a:cubicBezTo>
                          <a:pt x="110" y="60"/>
                          <a:pt x="127" y="63"/>
                          <a:pt x="141" y="64"/>
                        </a:cubicBezTo>
                        <a:cubicBezTo>
                          <a:pt x="185" y="67"/>
                          <a:pt x="257" y="67"/>
                          <a:pt x="284" y="79"/>
                        </a:cubicBezTo>
                        <a:cubicBezTo>
                          <a:pt x="284" y="80"/>
                          <a:pt x="284" y="80"/>
                          <a:pt x="284" y="80"/>
                        </a:cubicBezTo>
                        <a:cubicBezTo>
                          <a:pt x="290" y="68"/>
                          <a:pt x="293" y="56"/>
                          <a:pt x="273" y="47"/>
                        </a:cubicBezTo>
                        <a:cubicBezTo>
                          <a:pt x="246" y="35"/>
                          <a:pt x="174" y="35"/>
                          <a:pt x="130" y="32"/>
                        </a:cubicBezTo>
                        <a:cubicBezTo>
                          <a:pt x="86" y="30"/>
                          <a:pt x="13" y="0"/>
                          <a:pt x="6" y="12"/>
                        </a:cubicBezTo>
                        <a:cubicBezTo>
                          <a:pt x="0" y="23"/>
                          <a:pt x="19" y="28"/>
                          <a:pt x="36" y="33"/>
                        </a:cubicBezTo>
                        <a:cubicBezTo>
                          <a:pt x="46" y="35"/>
                          <a:pt x="68" y="43"/>
                          <a:pt x="93" y="56"/>
                        </a:cubicBezTo>
                        <a:close/>
                      </a:path>
                    </a:pathLst>
                  </a:custGeom>
                  <a:solidFill>
                    <a:srgbClr val="D64E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17" name="Freeform 728">
                    <a:extLst>
                      <a:ext uri="{FF2B5EF4-FFF2-40B4-BE49-F238E27FC236}">
                        <a16:creationId xmlns:a16="http://schemas.microsoft.com/office/drawing/2014/main" id="{3914E94C-ECB1-B25E-8D58-D8B930FDAFF9}"/>
                      </a:ext>
                    </a:extLst>
                  </p:cNvPr>
                  <p:cNvSpPr>
                    <a:spLocks/>
                  </p:cNvSpPr>
                  <p:nvPr/>
                </p:nvSpPr>
                <p:spPr bwMode="auto">
                  <a:xfrm>
                    <a:off x="1970" y="3138"/>
                    <a:ext cx="91" cy="156"/>
                  </a:xfrm>
                  <a:custGeom>
                    <a:avLst/>
                    <a:gdLst>
                      <a:gd name="T0" fmla="*/ 24 w 108"/>
                      <a:gd name="T1" fmla="*/ 103 h 184"/>
                      <a:gd name="T2" fmla="*/ 46 w 108"/>
                      <a:gd name="T3" fmla="*/ 44 h 184"/>
                      <a:gd name="T4" fmla="*/ 65 w 108"/>
                      <a:gd name="T5" fmla="*/ 17 h 184"/>
                      <a:gd name="T6" fmla="*/ 44 w 108"/>
                      <a:gd name="T7" fmla="*/ 1 h 184"/>
                      <a:gd name="T8" fmla="*/ 24 w 108"/>
                      <a:gd name="T9" fmla="*/ 27 h 184"/>
                      <a:gd name="T10" fmla="*/ 3 w 108"/>
                      <a:gd name="T11" fmla="*/ 87 h 184"/>
                      <a:gd name="T12" fmla="*/ 27 w 108"/>
                      <a:gd name="T13" fmla="*/ 112 h 184"/>
                      <a:gd name="T14" fmla="*/ 24 w 108"/>
                      <a:gd name="T15" fmla="*/ 103 h 1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8" h="184">
                        <a:moveTo>
                          <a:pt x="41" y="169"/>
                        </a:moveTo>
                        <a:cubicBezTo>
                          <a:pt x="35" y="140"/>
                          <a:pt x="63" y="96"/>
                          <a:pt x="76" y="72"/>
                        </a:cubicBezTo>
                        <a:cubicBezTo>
                          <a:pt x="89" y="48"/>
                          <a:pt x="94" y="30"/>
                          <a:pt x="108" y="27"/>
                        </a:cubicBezTo>
                        <a:cubicBezTo>
                          <a:pt x="96" y="12"/>
                          <a:pt x="84" y="0"/>
                          <a:pt x="74" y="1"/>
                        </a:cubicBezTo>
                        <a:cubicBezTo>
                          <a:pt x="60" y="2"/>
                          <a:pt x="55" y="21"/>
                          <a:pt x="41" y="45"/>
                        </a:cubicBezTo>
                        <a:cubicBezTo>
                          <a:pt x="28" y="69"/>
                          <a:pt x="0" y="113"/>
                          <a:pt x="6" y="143"/>
                        </a:cubicBezTo>
                        <a:cubicBezTo>
                          <a:pt x="11" y="168"/>
                          <a:pt x="22" y="183"/>
                          <a:pt x="45" y="184"/>
                        </a:cubicBezTo>
                        <a:cubicBezTo>
                          <a:pt x="43" y="180"/>
                          <a:pt x="42" y="175"/>
                          <a:pt x="41" y="169"/>
                        </a:cubicBezTo>
                        <a:close/>
                      </a:path>
                    </a:pathLst>
                  </a:custGeom>
                  <a:solidFill>
                    <a:srgbClr val="D64E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18" name="Freeform 729">
                    <a:extLst>
                      <a:ext uri="{FF2B5EF4-FFF2-40B4-BE49-F238E27FC236}">
                        <a16:creationId xmlns:a16="http://schemas.microsoft.com/office/drawing/2014/main" id="{2D06222D-7398-6762-9E18-FC097F22A684}"/>
                      </a:ext>
                    </a:extLst>
                  </p:cNvPr>
                  <p:cNvSpPr>
                    <a:spLocks/>
                  </p:cNvSpPr>
                  <p:nvPr/>
                </p:nvSpPr>
                <p:spPr bwMode="auto">
                  <a:xfrm>
                    <a:off x="2269" y="3450"/>
                    <a:ext cx="192" cy="143"/>
                  </a:xfrm>
                  <a:custGeom>
                    <a:avLst/>
                    <a:gdLst>
                      <a:gd name="T0" fmla="*/ 125 w 227"/>
                      <a:gd name="T1" fmla="*/ 6 h 169"/>
                      <a:gd name="T2" fmla="*/ 119 w 227"/>
                      <a:gd name="T3" fmla="*/ 0 h 169"/>
                      <a:gd name="T4" fmla="*/ 71 w 227"/>
                      <a:gd name="T5" fmla="*/ 58 h 169"/>
                      <a:gd name="T6" fmla="*/ 0 w 227"/>
                      <a:gd name="T7" fmla="*/ 74 h 169"/>
                      <a:gd name="T8" fmla="*/ 3 w 227"/>
                      <a:gd name="T9" fmla="*/ 84 h 169"/>
                      <a:gd name="T10" fmla="*/ 80 w 227"/>
                      <a:gd name="T11" fmla="*/ 77 h 169"/>
                      <a:gd name="T12" fmla="*/ 125 w 227"/>
                      <a:gd name="T13" fmla="*/ 6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169">
                        <a:moveTo>
                          <a:pt x="207" y="9"/>
                        </a:moveTo>
                        <a:cubicBezTo>
                          <a:pt x="205" y="6"/>
                          <a:pt x="201" y="3"/>
                          <a:pt x="197" y="0"/>
                        </a:cubicBezTo>
                        <a:cubicBezTo>
                          <a:pt x="197" y="29"/>
                          <a:pt x="168" y="69"/>
                          <a:pt x="117" y="97"/>
                        </a:cubicBezTo>
                        <a:cubicBezTo>
                          <a:pt x="64" y="125"/>
                          <a:pt x="23" y="136"/>
                          <a:pt x="0" y="122"/>
                        </a:cubicBezTo>
                        <a:cubicBezTo>
                          <a:pt x="0" y="127"/>
                          <a:pt x="1" y="132"/>
                          <a:pt x="4" y="138"/>
                        </a:cubicBezTo>
                        <a:cubicBezTo>
                          <a:pt x="20" y="169"/>
                          <a:pt x="68" y="161"/>
                          <a:pt x="133" y="126"/>
                        </a:cubicBezTo>
                        <a:cubicBezTo>
                          <a:pt x="198" y="90"/>
                          <a:pt x="227" y="35"/>
                          <a:pt x="207" y="9"/>
                        </a:cubicBezTo>
                        <a:close/>
                      </a:path>
                    </a:pathLst>
                  </a:custGeom>
                  <a:solidFill>
                    <a:srgbClr val="D64E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19" name="Freeform 730">
                    <a:extLst>
                      <a:ext uri="{FF2B5EF4-FFF2-40B4-BE49-F238E27FC236}">
                        <a16:creationId xmlns:a16="http://schemas.microsoft.com/office/drawing/2014/main" id="{7DC9EE87-A397-A7C9-2A4D-ECD8DE547DD4}"/>
                      </a:ext>
                    </a:extLst>
                  </p:cNvPr>
                  <p:cNvSpPr>
                    <a:spLocks/>
                  </p:cNvSpPr>
                  <p:nvPr/>
                </p:nvSpPr>
                <p:spPr bwMode="auto">
                  <a:xfrm>
                    <a:off x="2060" y="2806"/>
                    <a:ext cx="262" cy="132"/>
                  </a:xfrm>
                  <a:custGeom>
                    <a:avLst/>
                    <a:gdLst>
                      <a:gd name="T0" fmla="*/ 3 w 310"/>
                      <a:gd name="T1" fmla="*/ 44 h 156"/>
                      <a:gd name="T2" fmla="*/ 21 w 310"/>
                      <a:gd name="T3" fmla="*/ 14 h 156"/>
                      <a:gd name="T4" fmla="*/ 174 w 310"/>
                      <a:gd name="T5" fmla="*/ 27 h 156"/>
                      <a:gd name="T6" fmla="*/ 162 w 310"/>
                      <a:gd name="T7" fmla="*/ 58 h 156"/>
                      <a:gd name="T8" fmla="*/ 46 w 310"/>
                      <a:gd name="T9" fmla="*/ 91 h 156"/>
                      <a:gd name="T10" fmla="*/ 5 w 310"/>
                      <a:gd name="T11" fmla="*/ 77 h 156"/>
                      <a:gd name="T12" fmla="*/ 3 w 310"/>
                      <a:gd name="T13" fmla="*/ 44 h 1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0" h="156">
                        <a:moveTo>
                          <a:pt x="3" y="73"/>
                        </a:moveTo>
                        <a:cubicBezTo>
                          <a:pt x="2" y="60"/>
                          <a:pt x="0" y="32"/>
                          <a:pt x="35" y="23"/>
                        </a:cubicBezTo>
                        <a:cubicBezTo>
                          <a:pt x="70" y="15"/>
                          <a:pt x="192" y="0"/>
                          <a:pt x="289" y="45"/>
                        </a:cubicBezTo>
                        <a:cubicBezTo>
                          <a:pt x="307" y="53"/>
                          <a:pt x="310" y="85"/>
                          <a:pt x="268" y="97"/>
                        </a:cubicBezTo>
                        <a:cubicBezTo>
                          <a:pt x="226" y="110"/>
                          <a:pt x="100" y="143"/>
                          <a:pt x="76" y="149"/>
                        </a:cubicBezTo>
                        <a:cubicBezTo>
                          <a:pt x="52" y="156"/>
                          <a:pt x="17" y="151"/>
                          <a:pt x="8" y="128"/>
                        </a:cubicBezTo>
                        <a:cubicBezTo>
                          <a:pt x="0" y="105"/>
                          <a:pt x="3" y="73"/>
                          <a:pt x="3" y="73"/>
                        </a:cubicBezTo>
                      </a:path>
                    </a:pathLst>
                  </a:custGeom>
                  <a:solidFill>
                    <a:srgbClr val="E37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20" name="Freeform 731">
                    <a:extLst>
                      <a:ext uri="{FF2B5EF4-FFF2-40B4-BE49-F238E27FC236}">
                        <a16:creationId xmlns:a16="http://schemas.microsoft.com/office/drawing/2014/main" id="{5AE6B15B-6E3F-53F7-888E-0734B313F73D}"/>
                      </a:ext>
                    </a:extLst>
                  </p:cNvPr>
                  <p:cNvSpPr>
                    <a:spLocks/>
                  </p:cNvSpPr>
                  <p:nvPr/>
                </p:nvSpPr>
                <p:spPr bwMode="auto">
                  <a:xfrm>
                    <a:off x="1896" y="2820"/>
                    <a:ext cx="166" cy="195"/>
                  </a:xfrm>
                  <a:custGeom>
                    <a:avLst/>
                    <a:gdLst>
                      <a:gd name="T0" fmla="*/ 8 w 196"/>
                      <a:gd name="T1" fmla="*/ 130 h 231"/>
                      <a:gd name="T2" fmla="*/ 30 w 196"/>
                      <a:gd name="T3" fmla="*/ 71 h 231"/>
                      <a:gd name="T4" fmla="*/ 119 w 196"/>
                      <a:gd name="T5" fmla="*/ 29 h 231"/>
                      <a:gd name="T6" fmla="*/ 119 w 196"/>
                      <a:gd name="T7" fmla="*/ 55 h 231"/>
                      <a:gd name="T8" fmla="*/ 108 w 196"/>
                      <a:gd name="T9" fmla="*/ 80 h 231"/>
                      <a:gd name="T10" fmla="*/ 53 w 196"/>
                      <a:gd name="T11" fmla="*/ 120 h 231"/>
                      <a:gd name="T12" fmla="*/ 8 w 196"/>
                      <a:gd name="T13" fmla="*/ 130 h 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6" h="231">
                        <a:moveTo>
                          <a:pt x="13" y="216"/>
                        </a:moveTo>
                        <a:cubicBezTo>
                          <a:pt x="0" y="207"/>
                          <a:pt x="5" y="169"/>
                          <a:pt x="48" y="119"/>
                        </a:cubicBezTo>
                        <a:cubicBezTo>
                          <a:pt x="105" y="53"/>
                          <a:pt x="193" y="0"/>
                          <a:pt x="195" y="47"/>
                        </a:cubicBezTo>
                        <a:cubicBezTo>
                          <a:pt x="195" y="47"/>
                          <a:pt x="196" y="79"/>
                          <a:pt x="196" y="91"/>
                        </a:cubicBezTo>
                        <a:cubicBezTo>
                          <a:pt x="196" y="103"/>
                          <a:pt x="196" y="119"/>
                          <a:pt x="178" y="133"/>
                        </a:cubicBezTo>
                        <a:cubicBezTo>
                          <a:pt x="160" y="146"/>
                          <a:pt x="102" y="183"/>
                          <a:pt x="87" y="199"/>
                        </a:cubicBezTo>
                        <a:cubicBezTo>
                          <a:pt x="72" y="215"/>
                          <a:pt x="33" y="231"/>
                          <a:pt x="13" y="216"/>
                        </a:cubicBezTo>
                      </a:path>
                    </a:pathLst>
                  </a:custGeom>
                  <a:solidFill>
                    <a:srgbClr val="E37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21" name="Freeform 732">
                    <a:extLst>
                      <a:ext uri="{FF2B5EF4-FFF2-40B4-BE49-F238E27FC236}">
                        <a16:creationId xmlns:a16="http://schemas.microsoft.com/office/drawing/2014/main" id="{AC9D2CFB-E0E9-B295-39FC-9DE0BE476800}"/>
                      </a:ext>
                    </a:extLst>
                  </p:cNvPr>
                  <p:cNvSpPr>
                    <a:spLocks/>
                  </p:cNvSpPr>
                  <p:nvPr/>
                </p:nvSpPr>
                <p:spPr bwMode="auto">
                  <a:xfrm>
                    <a:off x="1824" y="2963"/>
                    <a:ext cx="205" cy="193"/>
                  </a:xfrm>
                  <a:custGeom>
                    <a:avLst/>
                    <a:gdLst>
                      <a:gd name="T0" fmla="*/ 75 w 242"/>
                      <a:gd name="T1" fmla="*/ 32 h 228"/>
                      <a:gd name="T2" fmla="*/ 64 w 242"/>
                      <a:gd name="T3" fmla="*/ 30 h 228"/>
                      <a:gd name="T4" fmla="*/ 38 w 242"/>
                      <a:gd name="T5" fmla="*/ 41 h 228"/>
                      <a:gd name="T6" fmla="*/ 11 w 242"/>
                      <a:gd name="T7" fmla="*/ 106 h 228"/>
                      <a:gd name="T8" fmla="*/ 33 w 242"/>
                      <a:gd name="T9" fmla="*/ 136 h 228"/>
                      <a:gd name="T10" fmla="*/ 110 w 242"/>
                      <a:gd name="T11" fmla="*/ 128 h 228"/>
                      <a:gd name="T12" fmla="*/ 134 w 242"/>
                      <a:gd name="T13" fmla="*/ 107 h 228"/>
                      <a:gd name="T14" fmla="*/ 124 w 242"/>
                      <a:gd name="T15" fmla="*/ 45 h 228"/>
                      <a:gd name="T16" fmla="*/ 110 w 242"/>
                      <a:gd name="T17" fmla="*/ 13 h 228"/>
                      <a:gd name="T18" fmla="*/ 75 w 242"/>
                      <a:gd name="T19" fmla="*/ 32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2" h="228">
                        <a:moveTo>
                          <a:pt x="123" y="53"/>
                        </a:moveTo>
                        <a:cubicBezTo>
                          <a:pt x="118" y="54"/>
                          <a:pt x="112" y="53"/>
                          <a:pt x="106" y="51"/>
                        </a:cubicBezTo>
                        <a:cubicBezTo>
                          <a:pt x="91" y="49"/>
                          <a:pt x="72" y="46"/>
                          <a:pt x="63" y="67"/>
                        </a:cubicBezTo>
                        <a:cubicBezTo>
                          <a:pt x="49" y="98"/>
                          <a:pt x="22" y="168"/>
                          <a:pt x="18" y="175"/>
                        </a:cubicBezTo>
                        <a:cubicBezTo>
                          <a:pt x="14" y="182"/>
                          <a:pt x="0" y="228"/>
                          <a:pt x="54" y="224"/>
                        </a:cubicBezTo>
                        <a:cubicBezTo>
                          <a:pt x="107" y="221"/>
                          <a:pt x="172" y="213"/>
                          <a:pt x="182" y="210"/>
                        </a:cubicBezTo>
                        <a:cubicBezTo>
                          <a:pt x="192" y="207"/>
                          <a:pt x="242" y="208"/>
                          <a:pt x="219" y="176"/>
                        </a:cubicBezTo>
                        <a:cubicBezTo>
                          <a:pt x="197" y="144"/>
                          <a:pt x="197" y="116"/>
                          <a:pt x="203" y="74"/>
                        </a:cubicBezTo>
                        <a:cubicBezTo>
                          <a:pt x="209" y="32"/>
                          <a:pt x="201" y="0"/>
                          <a:pt x="181" y="21"/>
                        </a:cubicBezTo>
                        <a:cubicBezTo>
                          <a:pt x="161" y="42"/>
                          <a:pt x="139" y="51"/>
                          <a:pt x="123" y="53"/>
                        </a:cubicBezTo>
                      </a:path>
                    </a:pathLst>
                  </a:custGeom>
                  <a:solidFill>
                    <a:srgbClr val="E37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22" name="Freeform 733">
                    <a:extLst>
                      <a:ext uri="{FF2B5EF4-FFF2-40B4-BE49-F238E27FC236}">
                        <a16:creationId xmlns:a16="http://schemas.microsoft.com/office/drawing/2014/main" id="{8D2663E1-EBB7-C68D-2435-706ADA04B72E}"/>
                      </a:ext>
                    </a:extLst>
                  </p:cNvPr>
                  <p:cNvSpPr>
                    <a:spLocks/>
                  </p:cNvSpPr>
                  <p:nvPr/>
                </p:nvSpPr>
                <p:spPr bwMode="auto">
                  <a:xfrm>
                    <a:off x="1992" y="2920"/>
                    <a:ext cx="149" cy="210"/>
                  </a:xfrm>
                  <a:custGeom>
                    <a:avLst/>
                    <a:gdLst>
                      <a:gd name="T0" fmla="*/ 67 w 177"/>
                      <a:gd name="T1" fmla="*/ 8 h 249"/>
                      <a:gd name="T2" fmla="*/ 32 w 177"/>
                      <a:gd name="T3" fmla="*/ 13 h 249"/>
                      <a:gd name="T4" fmla="*/ 3 w 177"/>
                      <a:gd name="T5" fmla="*/ 47 h 249"/>
                      <a:gd name="T6" fmla="*/ 3 w 177"/>
                      <a:gd name="T7" fmla="*/ 79 h 249"/>
                      <a:gd name="T8" fmla="*/ 9 w 177"/>
                      <a:gd name="T9" fmla="*/ 128 h 249"/>
                      <a:gd name="T10" fmla="*/ 47 w 177"/>
                      <a:gd name="T11" fmla="*/ 129 h 249"/>
                      <a:gd name="T12" fmla="*/ 88 w 177"/>
                      <a:gd name="T13" fmla="*/ 81 h 249"/>
                      <a:gd name="T14" fmla="*/ 105 w 177"/>
                      <a:gd name="T15" fmla="*/ 65 h 249"/>
                      <a:gd name="T16" fmla="*/ 79 w 177"/>
                      <a:gd name="T17" fmla="*/ 33 h 249"/>
                      <a:gd name="T18" fmla="*/ 67 w 177"/>
                      <a:gd name="T19" fmla="*/ 8 h 2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7" h="249">
                        <a:moveTo>
                          <a:pt x="113" y="14"/>
                        </a:moveTo>
                        <a:cubicBezTo>
                          <a:pt x="92" y="7"/>
                          <a:pt x="78" y="0"/>
                          <a:pt x="54" y="22"/>
                        </a:cubicBezTo>
                        <a:cubicBezTo>
                          <a:pt x="30" y="43"/>
                          <a:pt x="4" y="53"/>
                          <a:pt x="5" y="78"/>
                        </a:cubicBezTo>
                        <a:cubicBezTo>
                          <a:pt x="7" y="103"/>
                          <a:pt x="7" y="116"/>
                          <a:pt x="4" y="133"/>
                        </a:cubicBezTo>
                        <a:cubicBezTo>
                          <a:pt x="0" y="150"/>
                          <a:pt x="1" y="200"/>
                          <a:pt x="15" y="213"/>
                        </a:cubicBezTo>
                        <a:cubicBezTo>
                          <a:pt x="29" y="226"/>
                          <a:pt x="54" y="249"/>
                          <a:pt x="79" y="216"/>
                        </a:cubicBezTo>
                        <a:cubicBezTo>
                          <a:pt x="104" y="183"/>
                          <a:pt x="137" y="141"/>
                          <a:pt x="147" y="135"/>
                        </a:cubicBezTo>
                        <a:cubicBezTo>
                          <a:pt x="157" y="128"/>
                          <a:pt x="177" y="128"/>
                          <a:pt x="176" y="108"/>
                        </a:cubicBezTo>
                        <a:cubicBezTo>
                          <a:pt x="175" y="88"/>
                          <a:pt x="151" y="88"/>
                          <a:pt x="133" y="55"/>
                        </a:cubicBezTo>
                        <a:cubicBezTo>
                          <a:pt x="122" y="36"/>
                          <a:pt x="125" y="18"/>
                          <a:pt x="113" y="14"/>
                        </a:cubicBezTo>
                      </a:path>
                    </a:pathLst>
                  </a:custGeom>
                  <a:solidFill>
                    <a:srgbClr val="E37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23" name="Freeform 734">
                    <a:extLst>
                      <a:ext uri="{FF2B5EF4-FFF2-40B4-BE49-F238E27FC236}">
                        <a16:creationId xmlns:a16="http://schemas.microsoft.com/office/drawing/2014/main" id="{5F3D83CC-D93E-C95A-2D00-5147FE2928CF}"/>
                      </a:ext>
                    </a:extLst>
                  </p:cNvPr>
                  <p:cNvSpPr>
                    <a:spLocks/>
                  </p:cNvSpPr>
                  <p:nvPr/>
                </p:nvSpPr>
                <p:spPr bwMode="auto">
                  <a:xfrm>
                    <a:off x="2046" y="3026"/>
                    <a:ext cx="228" cy="136"/>
                  </a:xfrm>
                  <a:custGeom>
                    <a:avLst/>
                    <a:gdLst>
                      <a:gd name="T0" fmla="*/ 76 w 269"/>
                      <a:gd name="T1" fmla="*/ 7 h 161"/>
                      <a:gd name="T2" fmla="*/ 45 w 269"/>
                      <a:gd name="T3" fmla="*/ 12 h 161"/>
                      <a:gd name="T4" fmla="*/ 12 w 269"/>
                      <a:gd name="T5" fmla="*/ 52 h 161"/>
                      <a:gd name="T6" fmla="*/ 14 w 269"/>
                      <a:gd name="T7" fmla="*/ 84 h 161"/>
                      <a:gd name="T8" fmla="*/ 58 w 269"/>
                      <a:gd name="T9" fmla="*/ 90 h 161"/>
                      <a:gd name="T10" fmla="*/ 118 w 269"/>
                      <a:gd name="T11" fmla="*/ 89 h 161"/>
                      <a:gd name="T12" fmla="*/ 150 w 269"/>
                      <a:gd name="T13" fmla="*/ 81 h 161"/>
                      <a:gd name="T14" fmla="*/ 153 w 269"/>
                      <a:gd name="T15" fmla="*/ 46 h 161"/>
                      <a:gd name="T16" fmla="*/ 76 w 269"/>
                      <a:gd name="T17" fmla="*/ 7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161">
                        <a:moveTo>
                          <a:pt x="125" y="11"/>
                        </a:moveTo>
                        <a:cubicBezTo>
                          <a:pt x="116" y="9"/>
                          <a:pt x="87" y="0"/>
                          <a:pt x="73" y="19"/>
                        </a:cubicBezTo>
                        <a:cubicBezTo>
                          <a:pt x="58" y="38"/>
                          <a:pt x="23" y="82"/>
                          <a:pt x="20" y="85"/>
                        </a:cubicBezTo>
                        <a:cubicBezTo>
                          <a:pt x="17" y="87"/>
                          <a:pt x="0" y="117"/>
                          <a:pt x="23" y="139"/>
                        </a:cubicBezTo>
                        <a:cubicBezTo>
                          <a:pt x="45" y="161"/>
                          <a:pt x="62" y="156"/>
                          <a:pt x="94" y="148"/>
                        </a:cubicBezTo>
                        <a:cubicBezTo>
                          <a:pt x="126" y="140"/>
                          <a:pt x="179" y="143"/>
                          <a:pt x="194" y="147"/>
                        </a:cubicBezTo>
                        <a:cubicBezTo>
                          <a:pt x="210" y="150"/>
                          <a:pt x="233" y="158"/>
                          <a:pt x="246" y="135"/>
                        </a:cubicBezTo>
                        <a:cubicBezTo>
                          <a:pt x="260" y="112"/>
                          <a:pt x="269" y="88"/>
                          <a:pt x="253" y="77"/>
                        </a:cubicBezTo>
                        <a:cubicBezTo>
                          <a:pt x="236" y="65"/>
                          <a:pt x="177" y="25"/>
                          <a:pt x="125" y="11"/>
                        </a:cubicBezTo>
                      </a:path>
                    </a:pathLst>
                  </a:custGeom>
                  <a:solidFill>
                    <a:srgbClr val="E37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24" name="Freeform 735">
                    <a:extLst>
                      <a:ext uri="{FF2B5EF4-FFF2-40B4-BE49-F238E27FC236}">
                        <a16:creationId xmlns:a16="http://schemas.microsoft.com/office/drawing/2014/main" id="{03BFB203-3223-5FEC-A41D-2B5D7A5A36F6}"/>
                      </a:ext>
                    </a:extLst>
                  </p:cNvPr>
                  <p:cNvSpPr>
                    <a:spLocks/>
                  </p:cNvSpPr>
                  <p:nvPr/>
                </p:nvSpPr>
                <p:spPr bwMode="auto">
                  <a:xfrm>
                    <a:off x="2079" y="3141"/>
                    <a:ext cx="158" cy="203"/>
                  </a:xfrm>
                  <a:custGeom>
                    <a:avLst/>
                    <a:gdLst>
                      <a:gd name="T0" fmla="*/ 35 w 187"/>
                      <a:gd name="T1" fmla="*/ 6 h 240"/>
                      <a:gd name="T2" fmla="*/ 12 w 187"/>
                      <a:gd name="T3" fmla="*/ 40 h 240"/>
                      <a:gd name="T4" fmla="*/ 15 w 187"/>
                      <a:gd name="T5" fmla="*/ 96 h 240"/>
                      <a:gd name="T6" fmla="*/ 16 w 187"/>
                      <a:gd name="T7" fmla="*/ 121 h 240"/>
                      <a:gd name="T8" fmla="*/ 44 w 187"/>
                      <a:gd name="T9" fmla="*/ 128 h 240"/>
                      <a:gd name="T10" fmla="*/ 95 w 187"/>
                      <a:gd name="T11" fmla="*/ 61 h 240"/>
                      <a:gd name="T12" fmla="*/ 101 w 187"/>
                      <a:gd name="T13" fmla="*/ 8 h 240"/>
                      <a:gd name="T14" fmla="*/ 35 w 187"/>
                      <a:gd name="T15" fmla="*/ 6 h 2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7" h="240">
                        <a:moveTo>
                          <a:pt x="59" y="9"/>
                        </a:moveTo>
                        <a:cubicBezTo>
                          <a:pt x="48" y="10"/>
                          <a:pt x="0" y="23"/>
                          <a:pt x="20" y="66"/>
                        </a:cubicBezTo>
                        <a:cubicBezTo>
                          <a:pt x="40" y="109"/>
                          <a:pt x="41" y="140"/>
                          <a:pt x="25" y="158"/>
                        </a:cubicBezTo>
                        <a:cubicBezTo>
                          <a:pt x="9" y="175"/>
                          <a:pt x="21" y="193"/>
                          <a:pt x="26" y="200"/>
                        </a:cubicBezTo>
                        <a:cubicBezTo>
                          <a:pt x="32" y="207"/>
                          <a:pt x="46" y="240"/>
                          <a:pt x="73" y="212"/>
                        </a:cubicBezTo>
                        <a:cubicBezTo>
                          <a:pt x="100" y="184"/>
                          <a:pt x="139" y="146"/>
                          <a:pt x="158" y="100"/>
                        </a:cubicBezTo>
                        <a:cubicBezTo>
                          <a:pt x="176" y="54"/>
                          <a:pt x="187" y="15"/>
                          <a:pt x="167" y="13"/>
                        </a:cubicBezTo>
                        <a:cubicBezTo>
                          <a:pt x="147" y="12"/>
                          <a:pt x="123" y="0"/>
                          <a:pt x="59" y="9"/>
                        </a:cubicBezTo>
                      </a:path>
                    </a:pathLst>
                  </a:custGeom>
                  <a:solidFill>
                    <a:srgbClr val="A1BE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25" name="Freeform 736">
                    <a:extLst>
                      <a:ext uri="{FF2B5EF4-FFF2-40B4-BE49-F238E27FC236}">
                        <a16:creationId xmlns:a16="http://schemas.microsoft.com/office/drawing/2014/main" id="{9083E424-6D6D-5AC3-F030-D42430084C4A}"/>
                      </a:ext>
                    </a:extLst>
                  </p:cNvPr>
                  <p:cNvSpPr>
                    <a:spLocks/>
                  </p:cNvSpPr>
                  <p:nvPr/>
                </p:nvSpPr>
                <p:spPr bwMode="auto">
                  <a:xfrm>
                    <a:off x="2199" y="3117"/>
                    <a:ext cx="187" cy="177"/>
                  </a:xfrm>
                  <a:custGeom>
                    <a:avLst/>
                    <a:gdLst>
                      <a:gd name="T0" fmla="*/ 65 w 221"/>
                      <a:gd name="T1" fmla="*/ 0 h 209"/>
                      <a:gd name="T2" fmla="*/ 37 w 221"/>
                      <a:gd name="T3" fmla="*/ 19 h 209"/>
                      <a:gd name="T4" fmla="*/ 17 w 221"/>
                      <a:gd name="T5" fmla="*/ 62 h 209"/>
                      <a:gd name="T6" fmla="*/ 17 w 221"/>
                      <a:gd name="T7" fmla="*/ 113 h 209"/>
                      <a:gd name="T8" fmla="*/ 64 w 221"/>
                      <a:gd name="T9" fmla="*/ 112 h 209"/>
                      <a:gd name="T10" fmla="*/ 108 w 221"/>
                      <a:gd name="T11" fmla="*/ 97 h 209"/>
                      <a:gd name="T12" fmla="*/ 129 w 221"/>
                      <a:gd name="T13" fmla="*/ 69 h 209"/>
                      <a:gd name="T14" fmla="*/ 93 w 221"/>
                      <a:gd name="T15" fmla="*/ 21 h 209"/>
                      <a:gd name="T16" fmla="*/ 65 w 221"/>
                      <a:gd name="T17" fmla="*/ 0 h 2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1" h="209">
                        <a:moveTo>
                          <a:pt x="107" y="0"/>
                        </a:moveTo>
                        <a:cubicBezTo>
                          <a:pt x="95" y="0"/>
                          <a:pt x="77" y="7"/>
                          <a:pt x="62" y="32"/>
                        </a:cubicBezTo>
                        <a:cubicBezTo>
                          <a:pt x="47" y="57"/>
                          <a:pt x="37" y="76"/>
                          <a:pt x="28" y="102"/>
                        </a:cubicBezTo>
                        <a:cubicBezTo>
                          <a:pt x="20" y="128"/>
                          <a:pt x="0" y="164"/>
                          <a:pt x="28" y="187"/>
                        </a:cubicBezTo>
                        <a:cubicBezTo>
                          <a:pt x="55" y="209"/>
                          <a:pt x="78" y="200"/>
                          <a:pt x="106" y="184"/>
                        </a:cubicBezTo>
                        <a:cubicBezTo>
                          <a:pt x="134" y="169"/>
                          <a:pt x="157" y="162"/>
                          <a:pt x="178" y="160"/>
                        </a:cubicBezTo>
                        <a:cubicBezTo>
                          <a:pt x="198" y="157"/>
                          <a:pt x="221" y="153"/>
                          <a:pt x="213" y="113"/>
                        </a:cubicBezTo>
                        <a:cubicBezTo>
                          <a:pt x="206" y="73"/>
                          <a:pt x="179" y="49"/>
                          <a:pt x="154" y="34"/>
                        </a:cubicBezTo>
                        <a:cubicBezTo>
                          <a:pt x="128" y="19"/>
                          <a:pt x="107" y="0"/>
                          <a:pt x="107" y="0"/>
                        </a:cubicBezTo>
                      </a:path>
                    </a:pathLst>
                  </a:custGeom>
                  <a:solidFill>
                    <a:srgbClr val="F2CB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26" name="Freeform 737">
                    <a:extLst>
                      <a:ext uri="{FF2B5EF4-FFF2-40B4-BE49-F238E27FC236}">
                        <a16:creationId xmlns:a16="http://schemas.microsoft.com/office/drawing/2014/main" id="{9C40C043-DACD-2F53-EAEF-3131AA53408D}"/>
                      </a:ext>
                    </a:extLst>
                  </p:cNvPr>
                  <p:cNvSpPr>
                    <a:spLocks/>
                  </p:cNvSpPr>
                  <p:nvPr/>
                </p:nvSpPr>
                <p:spPr bwMode="auto">
                  <a:xfrm>
                    <a:off x="2355" y="2943"/>
                    <a:ext cx="201" cy="258"/>
                  </a:xfrm>
                  <a:custGeom>
                    <a:avLst/>
                    <a:gdLst>
                      <a:gd name="T0" fmla="*/ 116 w 238"/>
                      <a:gd name="T1" fmla="*/ 16 h 306"/>
                      <a:gd name="T2" fmla="*/ 80 w 238"/>
                      <a:gd name="T3" fmla="*/ 10 h 306"/>
                      <a:gd name="T4" fmla="*/ 52 w 238"/>
                      <a:gd name="T5" fmla="*/ 51 h 306"/>
                      <a:gd name="T6" fmla="*/ 33 w 238"/>
                      <a:gd name="T7" fmla="*/ 105 h 306"/>
                      <a:gd name="T8" fmla="*/ 12 w 238"/>
                      <a:gd name="T9" fmla="*/ 139 h 306"/>
                      <a:gd name="T10" fmla="*/ 7 w 238"/>
                      <a:gd name="T11" fmla="*/ 166 h 306"/>
                      <a:gd name="T12" fmla="*/ 37 w 238"/>
                      <a:gd name="T13" fmla="*/ 170 h 306"/>
                      <a:gd name="T14" fmla="*/ 86 w 238"/>
                      <a:gd name="T15" fmla="*/ 127 h 306"/>
                      <a:gd name="T16" fmla="*/ 131 w 238"/>
                      <a:gd name="T17" fmla="*/ 73 h 306"/>
                      <a:gd name="T18" fmla="*/ 135 w 238"/>
                      <a:gd name="T19" fmla="*/ 31 h 306"/>
                      <a:gd name="T20" fmla="*/ 116 w 238"/>
                      <a:gd name="T21" fmla="*/ 16 h 3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8" h="306">
                        <a:moveTo>
                          <a:pt x="192" y="27"/>
                        </a:moveTo>
                        <a:cubicBezTo>
                          <a:pt x="180" y="16"/>
                          <a:pt x="155" y="0"/>
                          <a:pt x="134" y="17"/>
                        </a:cubicBezTo>
                        <a:cubicBezTo>
                          <a:pt x="113" y="34"/>
                          <a:pt x="88" y="54"/>
                          <a:pt x="85" y="85"/>
                        </a:cubicBezTo>
                        <a:cubicBezTo>
                          <a:pt x="82" y="116"/>
                          <a:pt x="70" y="143"/>
                          <a:pt x="55" y="175"/>
                        </a:cubicBezTo>
                        <a:cubicBezTo>
                          <a:pt x="40" y="206"/>
                          <a:pt x="27" y="225"/>
                          <a:pt x="19" y="233"/>
                        </a:cubicBezTo>
                        <a:cubicBezTo>
                          <a:pt x="12" y="242"/>
                          <a:pt x="0" y="257"/>
                          <a:pt x="12" y="277"/>
                        </a:cubicBezTo>
                        <a:cubicBezTo>
                          <a:pt x="25" y="298"/>
                          <a:pt x="37" y="306"/>
                          <a:pt x="61" y="284"/>
                        </a:cubicBezTo>
                        <a:cubicBezTo>
                          <a:pt x="84" y="263"/>
                          <a:pt x="127" y="230"/>
                          <a:pt x="143" y="212"/>
                        </a:cubicBezTo>
                        <a:cubicBezTo>
                          <a:pt x="160" y="195"/>
                          <a:pt x="205" y="142"/>
                          <a:pt x="217" y="122"/>
                        </a:cubicBezTo>
                        <a:cubicBezTo>
                          <a:pt x="230" y="102"/>
                          <a:pt x="238" y="64"/>
                          <a:pt x="224" y="52"/>
                        </a:cubicBezTo>
                        <a:cubicBezTo>
                          <a:pt x="210" y="41"/>
                          <a:pt x="192" y="27"/>
                          <a:pt x="192" y="27"/>
                        </a:cubicBezTo>
                      </a:path>
                    </a:pathLst>
                  </a:custGeom>
                  <a:solidFill>
                    <a:srgbClr val="E37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27" name="Freeform 738">
                    <a:extLst>
                      <a:ext uri="{FF2B5EF4-FFF2-40B4-BE49-F238E27FC236}">
                        <a16:creationId xmlns:a16="http://schemas.microsoft.com/office/drawing/2014/main" id="{AFD9E537-5AA3-9602-05AB-4FD77560651B}"/>
                      </a:ext>
                    </a:extLst>
                  </p:cNvPr>
                  <p:cNvSpPr>
                    <a:spLocks/>
                  </p:cNvSpPr>
                  <p:nvPr/>
                </p:nvSpPr>
                <p:spPr bwMode="auto">
                  <a:xfrm>
                    <a:off x="2490" y="3008"/>
                    <a:ext cx="209" cy="246"/>
                  </a:xfrm>
                  <a:custGeom>
                    <a:avLst/>
                    <a:gdLst>
                      <a:gd name="T0" fmla="*/ 100 w 247"/>
                      <a:gd name="T1" fmla="*/ 46 h 291"/>
                      <a:gd name="T2" fmla="*/ 33 w 247"/>
                      <a:gd name="T3" fmla="*/ 30 h 291"/>
                      <a:gd name="T4" fmla="*/ 21 w 247"/>
                      <a:gd name="T5" fmla="*/ 94 h 291"/>
                      <a:gd name="T6" fmla="*/ 54 w 247"/>
                      <a:gd name="T7" fmla="*/ 145 h 291"/>
                      <a:gd name="T8" fmla="*/ 86 w 247"/>
                      <a:gd name="T9" fmla="*/ 169 h 291"/>
                      <a:gd name="T10" fmla="*/ 136 w 247"/>
                      <a:gd name="T11" fmla="*/ 118 h 291"/>
                      <a:gd name="T12" fmla="*/ 100 w 247"/>
                      <a:gd name="T13" fmla="*/ 46 h 2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7" h="291">
                        <a:moveTo>
                          <a:pt x="165" y="76"/>
                        </a:moveTo>
                        <a:cubicBezTo>
                          <a:pt x="151" y="59"/>
                          <a:pt x="107" y="0"/>
                          <a:pt x="54" y="51"/>
                        </a:cubicBezTo>
                        <a:cubicBezTo>
                          <a:pt x="0" y="101"/>
                          <a:pt x="24" y="136"/>
                          <a:pt x="35" y="155"/>
                        </a:cubicBezTo>
                        <a:cubicBezTo>
                          <a:pt x="47" y="175"/>
                          <a:pt x="84" y="223"/>
                          <a:pt x="90" y="239"/>
                        </a:cubicBezTo>
                        <a:cubicBezTo>
                          <a:pt x="97" y="254"/>
                          <a:pt x="109" y="291"/>
                          <a:pt x="143" y="279"/>
                        </a:cubicBezTo>
                        <a:cubicBezTo>
                          <a:pt x="176" y="267"/>
                          <a:pt x="247" y="254"/>
                          <a:pt x="225" y="196"/>
                        </a:cubicBezTo>
                        <a:cubicBezTo>
                          <a:pt x="204" y="138"/>
                          <a:pt x="165" y="76"/>
                          <a:pt x="165" y="76"/>
                        </a:cubicBezTo>
                      </a:path>
                    </a:pathLst>
                  </a:custGeom>
                  <a:solidFill>
                    <a:srgbClr val="F2CB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28" name="Freeform 739">
                    <a:extLst>
                      <a:ext uri="{FF2B5EF4-FFF2-40B4-BE49-F238E27FC236}">
                        <a16:creationId xmlns:a16="http://schemas.microsoft.com/office/drawing/2014/main" id="{300520FF-FE1E-7DF7-7E6A-C9EFBDE1AA0E}"/>
                      </a:ext>
                    </a:extLst>
                  </p:cNvPr>
                  <p:cNvSpPr>
                    <a:spLocks/>
                  </p:cNvSpPr>
                  <p:nvPr/>
                </p:nvSpPr>
                <p:spPr bwMode="auto">
                  <a:xfrm>
                    <a:off x="2381" y="3127"/>
                    <a:ext cx="207" cy="207"/>
                  </a:xfrm>
                  <a:custGeom>
                    <a:avLst/>
                    <a:gdLst>
                      <a:gd name="T0" fmla="*/ 83 w 245"/>
                      <a:gd name="T1" fmla="*/ 3 h 245"/>
                      <a:gd name="T2" fmla="*/ 48 w 245"/>
                      <a:gd name="T3" fmla="*/ 15 h 245"/>
                      <a:gd name="T4" fmla="*/ 18 w 245"/>
                      <a:gd name="T5" fmla="*/ 40 h 245"/>
                      <a:gd name="T6" fmla="*/ 1 w 245"/>
                      <a:gd name="T7" fmla="*/ 72 h 245"/>
                      <a:gd name="T8" fmla="*/ 34 w 245"/>
                      <a:gd name="T9" fmla="*/ 101 h 245"/>
                      <a:gd name="T10" fmla="*/ 64 w 245"/>
                      <a:gd name="T11" fmla="*/ 145 h 245"/>
                      <a:gd name="T12" fmla="*/ 103 w 245"/>
                      <a:gd name="T13" fmla="*/ 117 h 245"/>
                      <a:gd name="T14" fmla="*/ 137 w 245"/>
                      <a:gd name="T15" fmla="*/ 69 h 245"/>
                      <a:gd name="T16" fmla="*/ 112 w 245"/>
                      <a:gd name="T17" fmla="*/ 28 h 245"/>
                      <a:gd name="T18" fmla="*/ 83 w 245"/>
                      <a:gd name="T19" fmla="*/ 3 h 2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5" h="245">
                        <a:moveTo>
                          <a:pt x="137" y="3"/>
                        </a:moveTo>
                        <a:cubicBezTo>
                          <a:pt x="116" y="0"/>
                          <a:pt x="106" y="0"/>
                          <a:pt x="80" y="25"/>
                        </a:cubicBezTo>
                        <a:cubicBezTo>
                          <a:pt x="55" y="50"/>
                          <a:pt x="34" y="64"/>
                          <a:pt x="30" y="66"/>
                        </a:cubicBezTo>
                        <a:cubicBezTo>
                          <a:pt x="25" y="69"/>
                          <a:pt x="0" y="94"/>
                          <a:pt x="1" y="119"/>
                        </a:cubicBezTo>
                        <a:cubicBezTo>
                          <a:pt x="3" y="144"/>
                          <a:pt x="35" y="136"/>
                          <a:pt x="56" y="168"/>
                        </a:cubicBezTo>
                        <a:cubicBezTo>
                          <a:pt x="77" y="199"/>
                          <a:pt x="80" y="237"/>
                          <a:pt x="107" y="241"/>
                        </a:cubicBezTo>
                        <a:cubicBezTo>
                          <a:pt x="135" y="245"/>
                          <a:pt x="141" y="214"/>
                          <a:pt x="170" y="193"/>
                        </a:cubicBezTo>
                        <a:cubicBezTo>
                          <a:pt x="199" y="172"/>
                          <a:pt x="245" y="148"/>
                          <a:pt x="227" y="115"/>
                        </a:cubicBezTo>
                        <a:cubicBezTo>
                          <a:pt x="209" y="82"/>
                          <a:pt x="197" y="58"/>
                          <a:pt x="186" y="46"/>
                        </a:cubicBezTo>
                        <a:cubicBezTo>
                          <a:pt x="174" y="35"/>
                          <a:pt x="169" y="8"/>
                          <a:pt x="137" y="3"/>
                        </a:cubicBezTo>
                      </a:path>
                    </a:pathLst>
                  </a:custGeom>
                  <a:solidFill>
                    <a:srgbClr val="F2CB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29" name="Freeform 740">
                    <a:extLst>
                      <a:ext uri="{FF2B5EF4-FFF2-40B4-BE49-F238E27FC236}">
                        <a16:creationId xmlns:a16="http://schemas.microsoft.com/office/drawing/2014/main" id="{00030533-4C02-C16B-D1AA-531A763A8B56}"/>
                      </a:ext>
                    </a:extLst>
                  </p:cNvPr>
                  <p:cNvSpPr>
                    <a:spLocks/>
                  </p:cNvSpPr>
                  <p:nvPr/>
                </p:nvSpPr>
                <p:spPr bwMode="auto">
                  <a:xfrm>
                    <a:off x="2504" y="3214"/>
                    <a:ext cx="190" cy="176"/>
                  </a:xfrm>
                  <a:custGeom>
                    <a:avLst/>
                    <a:gdLst>
                      <a:gd name="T0" fmla="*/ 135 w 225"/>
                      <a:gd name="T1" fmla="*/ 35 h 208"/>
                      <a:gd name="T2" fmla="*/ 106 w 225"/>
                      <a:gd name="T3" fmla="*/ 10 h 208"/>
                      <a:gd name="T4" fmla="*/ 32 w 225"/>
                      <a:gd name="T5" fmla="*/ 41 h 208"/>
                      <a:gd name="T6" fmla="*/ 7 w 225"/>
                      <a:gd name="T7" fmla="*/ 77 h 208"/>
                      <a:gd name="T8" fmla="*/ 64 w 225"/>
                      <a:gd name="T9" fmla="*/ 109 h 208"/>
                      <a:gd name="T10" fmla="*/ 131 w 225"/>
                      <a:gd name="T11" fmla="*/ 107 h 208"/>
                      <a:gd name="T12" fmla="*/ 135 w 225"/>
                      <a:gd name="T13" fmla="*/ 35 h 2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 h="208">
                        <a:moveTo>
                          <a:pt x="225" y="58"/>
                        </a:moveTo>
                        <a:cubicBezTo>
                          <a:pt x="224" y="40"/>
                          <a:pt x="225" y="0"/>
                          <a:pt x="176" y="17"/>
                        </a:cubicBezTo>
                        <a:cubicBezTo>
                          <a:pt x="128" y="35"/>
                          <a:pt x="82" y="49"/>
                          <a:pt x="53" y="69"/>
                        </a:cubicBezTo>
                        <a:cubicBezTo>
                          <a:pt x="24" y="90"/>
                          <a:pt x="0" y="102"/>
                          <a:pt x="11" y="126"/>
                        </a:cubicBezTo>
                        <a:cubicBezTo>
                          <a:pt x="21" y="151"/>
                          <a:pt x="61" y="176"/>
                          <a:pt x="107" y="181"/>
                        </a:cubicBezTo>
                        <a:cubicBezTo>
                          <a:pt x="154" y="187"/>
                          <a:pt x="209" y="208"/>
                          <a:pt x="217" y="176"/>
                        </a:cubicBezTo>
                        <a:cubicBezTo>
                          <a:pt x="225" y="145"/>
                          <a:pt x="225" y="58"/>
                          <a:pt x="225" y="58"/>
                        </a:cubicBezTo>
                      </a:path>
                    </a:pathLst>
                  </a:custGeom>
                  <a:solidFill>
                    <a:srgbClr val="E37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30" name="Freeform 741">
                    <a:extLst>
                      <a:ext uri="{FF2B5EF4-FFF2-40B4-BE49-F238E27FC236}">
                        <a16:creationId xmlns:a16="http://schemas.microsoft.com/office/drawing/2014/main" id="{3FDEBB4D-6D78-E3D4-E85E-B3F52796AC2D}"/>
                      </a:ext>
                    </a:extLst>
                  </p:cNvPr>
                  <p:cNvSpPr>
                    <a:spLocks/>
                  </p:cNvSpPr>
                  <p:nvPr/>
                </p:nvSpPr>
                <p:spPr bwMode="auto">
                  <a:xfrm>
                    <a:off x="2507" y="3376"/>
                    <a:ext cx="173" cy="197"/>
                  </a:xfrm>
                  <a:custGeom>
                    <a:avLst/>
                    <a:gdLst>
                      <a:gd name="T0" fmla="*/ 123 w 205"/>
                      <a:gd name="T1" fmla="*/ 20 h 234"/>
                      <a:gd name="T2" fmla="*/ 100 w 205"/>
                      <a:gd name="T3" fmla="*/ 2 h 234"/>
                      <a:gd name="T4" fmla="*/ 45 w 205"/>
                      <a:gd name="T5" fmla="*/ 30 h 234"/>
                      <a:gd name="T6" fmla="*/ 3 w 205"/>
                      <a:gd name="T7" fmla="*/ 80 h 234"/>
                      <a:gd name="T8" fmla="*/ 27 w 205"/>
                      <a:gd name="T9" fmla="*/ 103 h 234"/>
                      <a:gd name="T10" fmla="*/ 83 w 205"/>
                      <a:gd name="T11" fmla="*/ 125 h 234"/>
                      <a:gd name="T12" fmla="*/ 123 w 205"/>
                      <a:gd name="T13" fmla="*/ 20 h 2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5" h="234">
                        <a:moveTo>
                          <a:pt x="205" y="33"/>
                        </a:moveTo>
                        <a:cubicBezTo>
                          <a:pt x="205" y="21"/>
                          <a:pt x="198" y="3"/>
                          <a:pt x="167" y="2"/>
                        </a:cubicBezTo>
                        <a:cubicBezTo>
                          <a:pt x="136" y="0"/>
                          <a:pt x="107" y="30"/>
                          <a:pt x="75" y="51"/>
                        </a:cubicBezTo>
                        <a:cubicBezTo>
                          <a:pt x="44" y="71"/>
                          <a:pt x="5" y="110"/>
                          <a:pt x="3" y="134"/>
                        </a:cubicBezTo>
                        <a:cubicBezTo>
                          <a:pt x="0" y="158"/>
                          <a:pt x="20" y="165"/>
                          <a:pt x="45" y="172"/>
                        </a:cubicBezTo>
                        <a:cubicBezTo>
                          <a:pt x="69" y="179"/>
                          <a:pt x="124" y="234"/>
                          <a:pt x="138" y="210"/>
                        </a:cubicBezTo>
                        <a:cubicBezTo>
                          <a:pt x="152" y="185"/>
                          <a:pt x="203" y="73"/>
                          <a:pt x="205" y="33"/>
                        </a:cubicBezTo>
                      </a:path>
                    </a:pathLst>
                  </a:custGeom>
                  <a:solidFill>
                    <a:srgbClr val="E37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31" name="Freeform 742">
                    <a:extLst>
                      <a:ext uri="{FF2B5EF4-FFF2-40B4-BE49-F238E27FC236}">
                        <a16:creationId xmlns:a16="http://schemas.microsoft.com/office/drawing/2014/main" id="{A537BC16-39A3-1294-CD5D-4CF302C37F54}"/>
                      </a:ext>
                    </a:extLst>
                  </p:cNvPr>
                  <p:cNvSpPr>
                    <a:spLocks/>
                  </p:cNvSpPr>
                  <p:nvPr/>
                </p:nvSpPr>
                <p:spPr bwMode="auto">
                  <a:xfrm>
                    <a:off x="2400" y="3504"/>
                    <a:ext cx="212" cy="211"/>
                  </a:xfrm>
                  <a:custGeom>
                    <a:avLst/>
                    <a:gdLst>
                      <a:gd name="T0" fmla="*/ 140 w 251"/>
                      <a:gd name="T1" fmla="*/ 65 h 250"/>
                      <a:gd name="T2" fmla="*/ 132 w 251"/>
                      <a:gd name="T3" fmla="*/ 30 h 250"/>
                      <a:gd name="T4" fmla="*/ 95 w 251"/>
                      <a:gd name="T5" fmla="*/ 10 h 250"/>
                      <a:gd name="T6" fmla="*/ 60 w 251"/>
                      <a:gd name="T7" fmla="*/ 17 h 250"/>
                      <a:gd name="T8" fmla="*/ 40 w 251"/>
                      <a:gd name="T9" fmla="*/ 94 h 250"/>
                      <a:gd name="T10" fmla="*/ 3 w 251"/>
                      <a:gd name="T11" fmla="*/ 133 h 250"/>
                      <a:gd name="T12" fmla="*/ 24 w 251"/>
                      <a:gd name="T13" fmla="*/ 148 h 250"/>
                      <a:gd name="T14" fmla="*/ 140 w 251"/>
                      <a:gd name="T15" fmla="*/ 65 h 2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1" h="250">
                        <a:moveTo>
                          <a:pt x="233" y="108"/>
                        </a:moveTo>
                        <a:cubicBezTo>
                          <a:pt x="238" y="100"/>
                          <a:pt x="251" y="66"/>
                          <a:pt x="219" y="50"/>
                        </a:cubicBezTo>
                        <a:cubicBezTo>
                          <a:pt x="188" y="33"/>
                          <a:pt x="184" y="23"/>
                          <a:pt x="159" y="17"/>
                        </a:cubicBezTo>
                        <a:cubicBezTo>
                          <a:pt x="135" y="11"/>
                          <a:pt x="110" y="0"/>
                          <a:pt x="99" y="28"/>
                        </a:cubicBezTo>
                        <a:cubicBezTo>
                          <a:pt x="88" y="57"/>
                          <a:pt x="93" y="130"/>
                          <a:pt x="66" y="156"/>
                        </a:cubicBezTo>
                        <a:cubicBezTo>
                          <a:pt x="39" y="182"/>
                          <a:pt x="0" y="199"/>
                          <a:pt x="6" y="221"/>
                        </a:cubicBezTo>
                        <a:cubicBezTo>
                          <a:pt x="11" y="243"/>
                          <a:pt x="14" y="250"/>
                          <a:pt x="40" y="245"/>
                        </a:cubicBezTo>
                        <a:cubicBezTo>
                          <a:pt x="65" y="240"/>
                          <a:pt x="170" y="198"/>
                          <a:pt x="233" y="108"/>
                        </a:cubicBezTo>
                      </a:path>
                    </a:pathLst>
                  </a:custGeom>
                  <a:solidFill>
                    <a:srgbClr val="E37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32" name="Freeform 743">
                    <a:extLst>
                      <a:ext uri="{FF2B5EF4-FFF2-40B4-BE49-F238E27FC236}">
                        <a16:creationId xmlns:a16="http://schemas.microsoft.com/office/drawing/2014/main" id="{A726807C-C04A-2311-61F1-53FA63BCA4D8}"/>
                      </a:ext>
                    </a:extLst>
                  </p:cNvPr>
                  <p:cNvSpPr>
                    <a:spLocks/>
                  </p:cNvSpPr>
                  <p:nvPr/>
                </p:nvSpPr>
                <p:spPr bwMode="auto">
                  <a:xfrm>
                    <a:off x="2427" y="3330"/>
                    <a:ext cx="174" cy="189"/>
                  </a:xfrm>
                  <a:custGeom>
                    <a:avLst/>
                    <a:gdLst>
                      <a:gd name="T0" fmla="*/ 31 w 205"/>
                      <a:gd name="T1" fmla="*/ 1 h 224"/>
                      <a:gd name="T2" fmla="*/ 5 w 205"/>
                      <a:gd name="T3" fmla="*/ 25 h 224"/>
                      <a:gd name="T4" fmla="*/ 10 w 205"/>
                      <a:gd name="T5" fmla="*/ 75 h 224"/>
                      <a:gd name="T6" fmla="*/ 26 w 205"/>
                      <a:gd name="T7" fmla="*/ 103 h 224"/>
                      <a:gd name="T8" fmla="*/ 39 w 205"/>
                      <a:gd name="T9" fmla="*/ 132 h 224"/>
                      <a:gd name="T10" fmla="*/ 59 w 205"/>
                      <a:gd name="T11" fmla="*/ 111 h 224"/>
                      <a:gd name="T12" fmla="*/ 99 w 205"/>
                      <a:gd name="T13" fmla="*/ 66 h 224"/>
                      <a:gd name="T14" fmla="*/ 107 w 205"/>
                      <a:gd name="T15" fmla="*/ 24 h 224"/>
                      <a:gd name="T16" fmla="*/ 74 w 205"/>
                      <a:gd name="T17" fmla="*/ 8 h 224"/>
                      <a:gd name="T18" fmla="*/ 31 w 205"/>
                      <a:gd name="T19" fmla="*/ 1 h 2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24">
                        <a:moveTo>
                          <a:pt x="52" y="1"/>
                        </a:moveTo>
                        <a:cubicBezTo>
                          <a:pt x="40" y="2"/>
                          <a:pt x="15" y="1"/>
                          <a:pt x="8" y="41"/>
                        </a:cubicBezTo>
                        <a:cubicBezTo>
                          <a:pt x="2" y="81"/>
                          <a:pt x="0" y="114"/>
                          <a:pt x="17" y="125"/>
                        </a:cubicBezTo>
                        <a:cubicBezTo>
                          <a:pt x="35" y="135"/>
                          <a:pt x="45" y="150"/>
                          <a:pt x="44" y="171"/>
                        </a:cubicBezTo>
                        <a:cubicBezTo>
                          <a:pt x="42" y="192"/>
                          <a:pt x="45" y="217"/>
                          <a:pt x="64" y="220"/>
                        </a:cubicBezTo>
                        <a:cubicBezTo>
                          <a:pt x="84" y="224"/>
                          <a:pt x="95" y="203"/>
                          <a:pt x="97" y="185"/>
                        </a:cubicBezTo>
                        <a:cubicBezTo>
                          <a:pt x="99" y="167"/>
                          <a:pt x="138" y="124"/>
                          <a:pt x="162" y="109"/>
                        </a:cubicBezTo>
                        <a:cubicBezTo>
                          <a:pt x="186" y="94"/>
                          <a:pt x="205" y="47"/>
                          <a:pt x="176" y="40"/>
                        </a:cubicBezTo>
                        <a:cubicBezTo>
                          <a:pt x="148" y="33"/>
                          <a:pt x="128" y="19"/>
                          <a:pt x="121" y="14"/>
                        </a:cubicBezTo>
                        <a:cubicBezTo>
                          <a:pt x="114" y="10"/>
                          <a:pt x="62" y="0"/>
                          <a:pt x="52" y="1"/>
                        </a:cubicBezTo>
                      </a:path>
                    </a:pathLst>
                  </a:custGeom>
                  <a:solidFill>
                    <a:srgbClr val="E37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33" name="Freeform 744">
                    <a:extLst>
                      <a:ext uri="{FF2B5EF4-FFF2-40B4-BE49-F238E27FC236}">
                        <a16:creationId xmlns:a16="http://schemas.microsoft.com/office/drawing/2014/main" id="{1745BCF7-20C3-6F15-E09E-E790E9F58E6C}"/>
                      </a:ext>
                    </a:extLst>
                  </p:cNvPr>
                  <p:cNvSpPr>
                    <a:spLocks/>
                  </p:cNvSpPr>
                  <p:nvPr/>
                </p:nvSpPr>
                <p:spPr bwMode="auto">
                  <a:xfrm>
                    <a:off x="2295" y="3505"/>
                    <a:ext cx="191" cy="182"/>
                  </a:xfrm>
                  <a:custGeom>
                    <a:avLst/>
                    <a:gdLst>
                      <a:gd name="T0" fmla="*/ 128 w 226"/>
                      <a:gd name="T1" fmla="*/ 6 h 215"/>
                      <a:gd name="T2" fmla="*/ 104 w 226"/>
                      <a:gd name="T3" fmla="*/ 15 h 215"/>
                      <a:gd name="T4" fmla="*/ 31 w 226"/>
                      <a:gd name="T5" fmla="*/ 62 h 215"/>
                      <a:gd name="T6" fmla="*/ 19 w 226"/>
                      <a:gd name="T7" fmla="*/ 96 h 215"/>
                      <a:gd name="T8" fmla="*/ 95 w 226"/>
                      <a:gd name="T9" fmla="*/ 110 h 215"/>
                      <a:gd name="T10" fmla="*/ 128 w 226"/>
                      <a:gd name="T11" fmla="*/ 58 h 215"/>
                      <a:gd name="T12" fmla="*/ 128 w 226"/>
                      <a:gd name="T13" fmla="*/ 6 h 2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 h="215">
                        <a:moveTo>
                          <a:pt x="212" y="10"/>
                        </a:moveTo>
                        <a:cubicBezTo>
                          <a:pt x="204" y="8"/>
                          <a:pt x="190" y="0"/>
                          <a:pt x="172" y="25"/>
                        </a:cubicBezTo>
                        <a:cubicBezTo>
                          <a:pt x="155" y="51"/>
                          <a:pt x="78" y="96"/>
                          <a:pt x="52" y="102"/>
                        </a:cubicBezTo>
                        <a:cubicBezTo>
                          <a:pt x="26" y="107"/>
                          <a:pt x="0" y="134"/>
                          <a:pt x="31" y="158"/>
                        </a:cubicBezTo>
                        <a:cubicBezTo>
                          <a:pt x="61" y="181"/>
                          <a:pt x="105" y="215"/>
                          <a:pt x="157" y="181"/>
                        </a:cubicBezTo>
                        <a:cubicBezTo>
                          <a:pt x="209" y="146"/>
                          <a:pt x="209" y="128"/>
                          <a:pt x="212" y="97"/>
                        </a:cubicBezTo>
                        <a:cubicBezTo>
                          <a:pt x="215" y="67"/>
                          <a:pt x="226" y="16"/>
                          <a:pt x="212" y="10"/>
                        </a:cubicBezTo>
                      </a:path>
                    </a:pathLst>
                  </a:custGeom>
                  <a:solidFill>
                    <a:srgbClr val="A1BE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34" name="Freeform 745">
                    <a:extLst>
                      <a:ext uri="{FF2B5EF4-FFF2-40B4-BE49-F238E27FC236}">
                        <a16:creationId xmlns:a16="http://schemas.microsoft.com/office/drawing/2014/main" id="{E9771D98-AE18-6A41-4425-99D645176B1E}"/>
                      </a:ext>
                    </a:extLst>
                  </p:cNvPr>
                  <p:cNvSpPr>
                    <a:spLocks/>
                  </p:cNvSpPr>
                  <p:nvPr/>
                </p:nvSpPr>
                <p:spPr bwMode="auto">
                  <a:xfrm>
                    <a:off x="2248" y="3581"/>
                    <a:ext cx="167" cy="154"/>
                  </a:xfrm>
                  <a:custGeom>
                    <a:avLst/>
                    <a:gdLst>
                      <a:gd name="T0" fmla="*/ 102 w 198"/>
                      <a:gd name="T1" fmla="*/ 102 h 182"/>
                      <a:gd name="T2" fmla="*/ 111 w 198"/>
                      <a:gd name="T3" fmla="*/ 82 h 182"/>
                      <a:gd name="T4" fmla="*/ 60 w 198"/>
                      <a:gd name="T5" fmla="*/ 47 h 182"/>
                      <a:gd name="T6" fmla="*/ 20 w 198"/>
                      <a:gd name="T7" fmla="*/ 6 h 182"/>
                      <a:gd name="T8" fmla="*/ 6 w 198"/>
                      <a:gd name="T9" fmla="*/ 51 h 182"/>
                      <a:gd name="T10" fmla="*/ 29 w 198"/>
                      <a:gd name="T11" fmla="*/ 108 h 182"/>
                      <a:gd name="T12" fmla="*/ 102 w 198"/>
                      <a:gd name="T13" fmla="*/ 102 h 1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8" h="182">
                        <a:moveTo>
                          <a:pt x="169" y="168"/>
                        </a:moveTo>
                        <a:cubicBezTo>
                          <a:pt x="180" y="165"/>
                          <a:pt x="198" y="163"/>
                          <a:pt x="186" y="136"/>
                        </a:cubicBezTo>
                        <a:cubicBezTo>
                          <a:pt x="175" y="109"/>
                          <a:pt x="133" y="105"/>
                          <a:pt x="99" y="78"/>
                        </a:cubicBezTo>
                        <a:cubicBezTo>
                          <a:pt x="65" y="50"/>
                          <a:pt x="53" y="19"/>
                          <a:pt x="33" y="9"/>
                        </a:cubicBezTo>
                        <a:cubicBezTo>
                          <a:pt x="12" y="0"/>
                          <a:pt x="9" y="45"/>
                          <a:pt x="9" y="84"/>
                        </a:cubicBezTo>
                        <a:cubicBezTo>
                          <a:pt x="9" y="123"/>
                          <a:pt x="0" y="175"/>
                          <a:pt x="47" y="178"/>
                        </a:cubicBezTo>
                        <a:cubicBezTo>
                          <a:pt x="93" y="182"/>
                          <a:pt x="169" y="168"/>
                          <a:pt x="169" y="168"/>
                        </a:cubicBezTo>
                      </a:path>
                    </a:pathLst>
                  </a:custGeom>
                  <a:solidFill>
                    <a:srgbClr val="E37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35" name="Freeform 746">
                    <a:extLst>
                      <a:ext uri="{FF2B5EF4-FFF2-40B4-BE49-F238E27FC236}">
                        <a16:creationId xmlns:a16="http://schemas.microsoft.com/office/drawing/2014/main" id="{536D418F-2342-8097-A17E-62F579FE5C05}"/>
                      </a:ext>
                    </a:extLst>
                  </p:cNvPr>
                  <p:cNvSpPr>
                    <a:spLocks/>
                  </p:cNvSpPr>
                  <p:nvPr/>
                </p:nvSpPr>
                <p:spPr bwMode="auto">
                  <a:xfrm>
                    <a:off x="2032" y="3602"/>
                    <a:ext cx="231" cy="132"/>
                  </a:xfrm>
                  <a:custGeom>
                    <a:avLst/>
                    <a:gdLst>
                      <a:gd name="T0" fmla="*/ 160 w 273"/>
                      <a:gd name="T1" fmla="*/ 49 h 156"/>
                      <a:gd name="T2" fmla="*/ 124 w 273"/>
                      <a:gd name="T3" fmla="*/ 36 h 156"/>
                      <a:gd name="T4" fmla="*/ 44 w 273"/>
                      <a:gd name="T5" fmla="*/ 3 h 156"/>
                      <a:gd name="T6" fmla="*/ 11 w 273"/>
                      <a:gd name="T7" fmla="*/ 52 h 156"/>
                      <a:gd name="T8" fmla="*/ 86 w 273"/>
                      <a:gd name="T9" fmla="*/ 85 h 156"/>
                      <a:gd name="T10" fmla="*/ 161 w 273"/>
                      <a:gd name="T11" fmla="*/ 76 h 156"/>
                      <a:gd name="T12" fmla="*/ 160 w 273"/>
                      <a:gd name="T13" fmla="*/ 49 h 1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3" h="156">
                        <a:moveTo>
                          <a:pt x="264" y="81"/>
                        </a:moveTo>
                        <a:cubicBezTo>
                          <a:pt x="262" y="71"/>
                          <a:pt x="250" y="61"/>
                          <a:pt x="203" y="59"/>
                        </a:cubicBezTo>
                        <a:cubicBezTo>
                          <a:pt x="156" y="57"/>
                          <a:pt x="124" y="0"/>
                          <a:pt x="72" y="5"/>
                        </a:cubicBezTo>
                        <a:cubicBezTo>
                          <a:pt x="19" y="10"/>
                          <a:pt x="0" y="69"/>
                          <a:pt x="18" y="85"/>
                        </a:cubicBezTo>
                        <a:cubicBezTo>
                          <a:pt x="37" y="102"/>
                          <a:pt x="67" y="126"/>
                          <a:pt x="143" y="140"/>
                        </a:cubicBezTo>
                        <a:cubicBezTo>
                          <a:pt x="218" y="155"/>
                          <a:pt x="273" y="156"/>
                          <a:pt x="266" y="125"/>
                        </a:cubicBezTo>
                        <a:cubicBezTo>
                          <a:pt x="259" y="93"/>
                          <a:pt x="264" y="81"/>
                          <a:pt x="264" y="81"/>
                        </a:cubicBezTo>
                      </a:path>
                    </a:pathLst>
                  </a:custGeom>
                  <a:solidFill>
                    <a:srgbClr val="E37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36" name="Freeform 747">
                    <a:extLst>
                      <a:ext uri="{FF2B5EF4-FFF2-40B4-BE49-F238E27FC236}">
                        <a16:creationId xmlns:a16="http://schemas.microsoft.com/office/drawing/2014/main" id="{BF9DDAB2-C09C-600A-513C-5E2645B0773D}"/>
                      </a:ext>
                    </a:extLst>
                  </p:cNvPr>
                  <p:cNvSpPr>
                    <a:spLocks/>
                  </p:cNvSpPr>
                  <p:nvPr/>
                </p:nvSpPr>
                <p:spPr bwMode="auto">
                  <a:xfrm>
                    <a:off x="2124" y="3460"/>
                    <a:ext cx="133" cy="199"/>
                  </a:xfrm>
                  <a:custGeom>
                    <a:avLst/>
                    <a:gdLst>
                      <a:gd name="T0" fmla="*/ 58 w 157"/>
                      <a:gd name="T1" fmla="*/ 3 h 236"/>
                      <a:gd name="T2" fmla="*/ 26 w 157"/>
                      <a:gd name="T3" fmla="*/ 38 h 236"/>
                      <a:gd name="T4" fmla="*/ 12 w 157"/>
                      <a:gd name="T5" fmla="*/ 106 h 236"/>
                      <a:gd name="T6" fmla="*/ 56 w 157"/>
                      <a:gd name="T7" fmla="*/ 136 h 236"/>
                      <a:gd name="T8" fmla="*/ 93 w 157"/>
                      <a:gd name="T9" fmla="*/ 120 h 236"/>
                      <a:gd name="T10" fmla="*/ 95 w 157"/>
                      <a:gd name="T11" fmla="*/ 67 h 236"/>
                      <a:gd name="T12" fmla="*/ 58 w 157"/>
                      <a:gd name="T13" fmla="*/ 3 h 2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7" h="236">
                        <a:moveTo>
                          <a:pt x="94" y="3"/>
                        </a:moveTo>
                        <a:cubicBezTo>
                          <a:pt x="80" y="0"/>
                          <a:pt x="62" y="35"/>
                          <a:pt x="44" y="63"/>
                        </a:cubicBezTo>
                        <a:cubicBezTo>
                          <a:pt x="26" y="92"/>
                          <a:pt x="0" y="152"/>
                          <a:pt x="19" y="177"/>
                        </a:cubicBezTo>
                        <a:cubicBezTo>
                          <a:pt x="38" y="201"/>
                          <a:pt x="62" y="224"/>
                          <a:pt x="92" y="227"/>
                        </a:cubicBezTo>
                        <a:cubicBezTo>
                          <a:pt x="122" y="230"/>
                          <a:pt x="153" y="236"/>
                          <a:pt x="154" y="199"/>
                        </a:cubicBezTo>
                        <a:cubicBezTo>
                          <a:pt x="156" y="163"/>
                          <a:pt x="157" y="134"/>
                          <a:pt x="156" y="112"/>
                        </a:cubicBezTo>
                        <a:cubicBezTo>
                          <a:pt x="154" y="91"/>
                          <a:pt x="134" y="10"/>
                          <a:pt x="94" y="3"/>
                        </a:cubicBezTo>
                      </a:path>
                    </a:pathLst>
                  </a:custGeom>
                  <a:solidFill>
                    <a:srgbClr val="E37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37" name="Freeform 748">
                    <a:extLst>
                      <a:ext uri="{FF2B5EF4-FFF2-40B4-BE49-F238E27FC236}">
                        <a16:creationId xmlns:a16="http://schemas.microsoft.com/office/drawing/2014/main" id="{BDA413EE-0DEB-BFDC-92E4-C6579EA05555}"/>
                      </a:ext>
                    </a:extLst>
                  </p:cNvPr>
                  <p:cNvSpPr>
                    <a:spLocks/>
                  </p:cNvSpPr>
                  <p:nvPr/>
                </p:nvSpPr>
                <p:spPr bwMode="auto">
                  <a:xfrm>
                    <a:off x="2219" y="3357"/>
                    <a:ext cx="194" cy="171"/>
                  </a:xfrm>
                  <a:custGeom>
                    <a:avLst/>
                    <a:gdLst>
                      <a:gd name="T0" fmla="*/ 43 w 230"/>
                      <a:gd name="T1" fmla="*/ 3 h 202"/>
                      <a:gd name="T2" fmla="*/ 9 w 230"/>
                      <a:gd name="T3" fmla="*/ 41 h 202"/>
                      <a:gd name="T4" fmla="*/ 9 w 230"/>
                      <a:gd name="T5" fmla="*/ 91 h 202"/>
                      <a:gd name="T6" fmla="*/ 44 w 230"/>
                      <a:gd name="T7" fmla="*/ 111 h 202"/>
                      <a:gd name="T8" fmla="*/ 92 w 230"/>
                      <a:gd name="T9" fmla="*/ 87 h 202"/>
                      <a:gd name="T10" fmla="*/ 121 w 230"/>
                      <a:gd name="T11" fmla="*/ 41 h 202"/>
                      <a:gd name="T12" fmla="*/ 43 w 230"/>
                      <a:gd name="T13" fmla="*/ 3 h 2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0" h="202">
                        <a:moveTo>
                          <a:pt x="72" y="4"/>
                        </a:moveTo>
                        <a:cubicBezTo>
                          <a:pt x="48" y="6"/>
                          <a:pt x="27" y="36"/>
                          <a:pt x="16" y="69"/>
                        </a:cubicBezTo>
                        <a:cubicBezTo>
                          <a:pt x="5" y="102"/>
                          <a:pt x="0" y="124"/>
                          <a:pt x="15" y="150"/>
                        </a:cubicBezTo>
                        <a:cubicBezTo>
                          <a:pt x="29" y="175"/>
                          <a:pt x="39" y="202"/>
                          <a:pt x="73" y="183"/>
                        </a:cubicBezTo>
                        <a:cubicBezTo>
                          <a:pt x="106" y="165"/>
                          <a:pt x="136" y="158"/>
                          <a:pt x="153" y="144"/>
                        </a:cubicBezTo>
                        <a:cubicBezTo>
                          <a:pt x="171" y="130"/>
                          <a:pt x="230" y="101"/>
                          <a:pt x="200" y="69"/>
                        </a:cubicBezTo>
                        <a:cubicBezTo>
                          <a:pt x="171" y="37"/>
                          <a:pt x="134" y="0"/>
                          <a:pt x="72" y="4"/>
                        </a:cubicBezTo>
                      </a:path>
                    </a:pathLst>
                  </a:custGeom>
                  <a:solidFill>
                    <a:srgbClr val="E37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38" name="Freeform 749">
                    <a:extLst>
                      <a:ext uri="{FF2B5EF4-FFF2-40B4-BE49-F238E27FC236}">
                        <a16:creationId xmlns:a16="http://schemas.microsoft.com/office/drawing/2014/main" id="{F6762E82-8390-D616-E273-CB1493C5F796}"/>
                      </a:ext>
                    </a:extLst>
                  </p:cNvPr>
                  <p:cNvSpPr>
                    <a:spLocks/>
                  </p:cNvSpPr>
                  <p:nvPr/>
                </p:nvSpPr>
                <p:spPr bwMode="auto">
                  <a:xfrm>
                    <a:off x="2273" y="3245"/>
                    <a:ext cx="183" cy="191"/>
                  </a:xfrm>
                  <a:custGeom>
                    <a:avLst/>
                    <a:gdLst>
                      <a:gd name="T0" fmla="*/ 107 w 217"/>
                      <a:gd name="T1" fmla="*/ 14 h 225"/>
                      <a:gd name="T2" fmla="*/ 61 w 217"/>
                      <a:gd name="T3" fmla="*/ 3 h 225"/>
                      <a:gd name="T4" fmla="*/ 3 w 217"/>
                      <a:gd name="T5" fmla="*/ 33 h 225"/>
                      <a:gd name="T6" fmla="*/ 29 w 217"/>
                      <a:gd name="T7" fmla="*/ 85 h 225"/>
                      <a:gd name="T8" fmla="*/ 76 w 217"/>
                      <a:gd name="T9" fmla="*/ 117 h 225"/>
                      <a:gd name="T10" fmla="*/ 104 w 217"/>
                      <a:gd name="T11" fmla="*/ 136 h 225"/>
                      <a:gd name="T12" fmla="*/ 113 w 217"/>
                      <a:gd name="T13" fmla="*/ 98 h 225"/>
                      <a:gd name="T14" fmla="*/ 107 w 217"/>
                      <a:gd name="T15" fmla="*/ 14 h 2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7" h="225">
                        <a:moveTo>
                          <a:pt x="179" y="22"/>
                        </a:moveTo>
                        <a:cubicBezTo>
                          <a:pt x="166" y="6"/>
                          <a:pt x="135" y="0"/>
                          <a:pt x="101" y="5"/>
                        </a:cubicBezTo>
                        <a:cubicBezTo>
                          <a:pt x="67" y="11"/>
                          <a:pt x="10" y="25"/>
                          <a:pt x="5" y="54"/>
                        </a:cubicBezTo>
                        <a:cubicBezTo>
                          <a:pt x="0" y="82"/>
                          <a:pt x="10" y="126"/>
                          <a:pt x="48" y="139"/>
                        </a:cubicBezTo>
                        <a:cubicBezTo>
                          <a:pt x="86" y="151"/>
                          <a:pt x="108" y="173"/>
                          <a:pt x="127" y="191"/>
                        </a:cubicBezTo>
                        <a:cubicBezTo>
                          <a:pt x="146" y="208"/>
                          <a:pt x="157" y="225"/>
                          <a:pt x="173" y="222"/>
                        </a:cubicBezTo>
                        <a:cubicBezTo>
                          <a:pt x="188" y="219"/>
                          <a:pt x="186" y="179"/>
                          <a:pt x="188" y="161"/>
                        </a:cubicBezTo>
                        <a:cubicBezTo>
                          <a:pt x="189" y="142"/>
                          <a:pt x="217" y="68"/>
                          <a:pt x="179" y="22"/>
                        </a:cubicBezTo>
                      </a:path>
                    </a:pathLst>
                  </a:custGeom>
                  <a:solidFill>
                    <a:srgbClr val="A1BE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39" name="Freeform 750">
                    <a:extLst>
                      <a:ext uri="{FF2B5EF4-FFF2-40B4-BE49-F238E27FC236}">
                        <a16:creationId xmlns:a16="http://schemas.microsoft.com/office/drawing/2014/main" id="{312BF040-EB16-8E99-2714-DA23DA353EE9}"/>
                      </a:ext>
                    </a:extLst>
                  </p:cNvPr>
                  <p:cNvSpPr>
                    <a:spLocks/>
                  </p:cNvSpPr>
                  <p:nvPr/>
                </p:nvSpPr>
                <p:spPr bwMode="auto">
                  <a:xfrm>
                    <a:off x="2105" y="3273"/>
                    <a:ext cx="182" cy="196"/>
                  </a:xfrm>
                  <a:custGeom>
                    <a:avLst/>
                    <a:gdLst>
                      <a:gd name="T0" fmla="*/ 70 w 216"/>
                      <a:gd name="T1" fmla="*/ 2 h 232"/>
                      <a:gd name="T2" fmla="*/ 39 w 216"/>
                      <a:gd name="T3" fmla="*/ 21 h 232"/>
                      <a:gd name="T4" fmla="*/ 12 w 216"/>
                      <a:gd name="T5" fmla="*/ 80 h 232"/>
                      <a:gd name="T6" fmla="*/ 67 w 216"/>
                      <a:gd name="T7" fmla="*/ 135 h 232"/>
                      <a:gd name="T8" fmla="*/ 97 w 216"/>
                      <a:gd name="T9" fmla="*/ 84 h 232"/>
                      <a:gd name="T10" fmla="*/ 118 w 216"/>
                      <a:gd name="T11" fmla="*/ 60 h 232"/>
                      <a:gd name="T12" fmla="*/ 124 w 216"/>
                      <a:gd name="T13" fmla="*/ 35 h 232"/>
                      <a:gd name="T14" fmla="*/ 96 w 216"/>
                      <a:gd name="T15" fmla="*/ 8 h 232"/>
                      <a:gd name="T16" fmla="*/ 70 w 216"/>
                      <a:gd name="T17" fmla="*/ 2 h 2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 h="232">
                        <a:moveTo>
                          <a:pt x="117" y="2"/>
                        </a:moveTo>
                        <a:cubicBezTo>
                          <a:pt x="105" y="2"/>
                          <a:pt x="81" y="14"/>
                          <a:pt x="65" y="34"/>
                        </a:cubicBezTo>
                        <a:cubicBezTo>
                          <a:pt x="50" y="54"/>
                          <a:pt x="0" y="92"/>
                          <a:pt x="20" y="132"/>
                        </a:cubicBezTo>
                        <a:cubicBezTo>
                          <a:pt x="40" y="172"/>
                          <a:pt x="88" y="232"/>
                          <a:pt x="113" y="224"/>
                        </a:cubicBezTo>
                        <a:cubicBezTo>
                          <a:pt x="139" y="215"/>
                          <a:pt x="145" y="165"/>
                          <a:pt x="163" y="140"/>
                        </a:cubicBezTo>
                        <a:cubicBezTo>
                          <a:pt x="181" y="115"/>
                          <a:pt x="186" y="107"/>
                          <a:pt x="197" y="99"/>
                        </a:cubicBezTo>
                        <a:cubicBezTo>
                          <a:pt x="207" y="91"/>
                          <a:pt x="216" y="83"/>
                          <a:pt x="206" y="58"/>
                        </a:cubicBezTo>
                        <a:cubicBezTo>
                          <a:pt x="195" y="33"/>
                          <a:pt x="190" y="26"/>
                          <a:pt x="160" y="13"/>
                        </a:cubicBezTo>
                        <a:cubicBezTo>
                          <a:pt x="130" y="0"/>
                          <a:pt x="117" y="2"/>
                          <a:pt x="117" y="2"/>
                        </a:cubicBezTo>
                      </a:path>
                    </a:pathLst>
                  </a:custGeom>
                  <a:solidFill>
                    <a:srgbClr val="F2CB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40" name="Freeform 751">
                    <a:extLst>
                      <a:ext uri="{FF2B5EF4-FFF2-40B4-BE49-F238E27FC236}">
                        <a16:creationId xmlns:a16="http://schemas.microsoft.com/office/drawing/2014/main" id="{A833C8D2-DDA1-0BD0-025C-26E9AAC6E3EA}"/>
                      </a:ext>
                    </a:extLst>
                  </p:cNvPr>
                  <p:cNvSpPr>
                    <a:spLocks/>
                  </p:cNvSpPr>
                  <p:nvPr/>
                </p:nvSpPr>
                <p:spPr bwMode="auto">
                  <a:xfrm>
                    <a:off x="1999" y="3408"/>
                    <a:ext cx="194" cy="200"/>
                  </a:xfrm>
                  <a:custGeom>
                    <a:avLst/>
                    <a:gdLst>
                      <a:gd name="T0" fmla="*/ 68 w 229"/>
                      <a:gd name="T1" fmla="*/ 142 h 236"/>
                      <a:gd name="T2" fmla="*/ 36 w 229"/>
                      <a:gd name="T3" fmla="*/ 108 h 236"/>
                      <a:gd name="T4" fmla="*/ 25 w 229"/>
                      <a:gd name="T5" fmla="*/ 31 h 236"/>
                      <a:gd name="T6" fmla="*/ 77 w 229"/>
                      <a:gd name="T7" fmla="*/ 12 h 236"/>
                      <a:gd name="T8" fmla="*/ 109 w 229"/>
                      <a:gd name="T9" fmla="*/ 16 h 236"/>
                      <a:gd name="T10" fmla="*/ 133 w 229"/>
                      <a:gd name="T11" fmla="*/ 51 h 236"/>
                      <a:gd name="T12" fmla="*/ 101 w 229"/>
                      <a:gd name="T13" fmla="*/ 110 h 236"/>
                      <a:gd name="T14" fmla="*/ 68 w 229"/>
                      <a:gd name="T15" fmla="*/ 142 h 2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9" h="236">
                        <a:moveTo>
                          <a:pt x="111" y="234"/>
                        </a:moveTo>
                        <a:cubicBezTo>
                          <a:pt x="95" y="233"/>
                          <a:pt x="80" y="225"/>
                          <a:pt x="60" y="177"/>
                        </a:cubicBezTo>
                        <a:cubicBezTo>
                          <a:pt x="40" y="129"/>
                          <a:pt x="0" y="60"/>
                          <a:pt x="42" y="50"/>
                        </a:cubicBezTo>
                        <a:cubicBezTo>
                          <a:pt x="83" y="40"/>
                          <a:pt x="116" y="25"/>
                          <a:pt x="126" y="20"/>
                        </a:cubicBezTo>
                        <a:cubicBezTo>
                          <a:pt x="136" y="16"/>
                          <a:pt x="157" y="0"/>
                          <a:pt x="180" y="27"/>
                        </a:cubicBezTo>
                        <a:cubicBezTo>
                          <a:pt x="203" y="55"/>
                          <a:pt x="229" y="64"/>
                          <a:pt x="218" y="84"/>
                        </a:cubicBezTo>
                        <a:cubicBezTo>
                          <a:pt x="206" y="105"/>
                          <a:pt x="173" y="153"/>
                          <a:pt x="165" y="181"/>
                        </a:cubicBezTo>
                        <a:cubicBezTo>
                          <a:pt x="156" y="210"/>
                          <a:pt x="150" y="236"/>
                          <a:pt x="111" y="234"/>
                        </a:cubicBezTo>
                      </a:path>
                    </a:pathLst>
                  </a:custGeom>
                  <a:solidFill>
                    <a:srgbClr val="E37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41" name="Freeform 752">
                    <a:extLst>
                      <a:ext uri="{FF2B5EF4-FFF2-40B4-BE49-F238E27FC236}">
                        <a16:creationId xmlns:a16="http://schemas.microsoft.com/office/drawing/2014/main" id="{C484027F-F562-267C-F62A-2244959902E0}"/>
                      </a:ext>
                    </a:extLst>
                  </p:cNvPr>
                  <p:cNvSpPr>
                    <a:spLocks/>
                  </p:cNvSpPr>
                  <p:nvPr/>
                </p:nvSpPr>
                <p:spPr bwMode="auto">
                  <a:xfrm>
                    <a:off x="1947" y="3294"/>
                    <a:ext cx="173" cy="161"/>
                  </a:xfrm>
                  <a:custGeom>
                    <a:avLst/>
                    <a:gdLst>
                      <a:gd name="T0" fmla="*/ 100 w 205"/>
                      <a:gd name="T1" fmla="*/ 0 h 190"/>
                      <a:gd name="T2" fmla="*/ 58 w 205"/>
                      <a:gd name="T3" fmla="*/ 10 h 190"/>
                      <a:gd name="T4" fmla="*/ 25 w 205"/>
                      <a:gd name="T5" fmla="*/ 7 h 190"/>
                      <a:gd name="T6" fmla="*/ 6 w 205"/>
                      <a:gd name="T7" fmla="*/ 16 h 190"/>
                      <a:gd name="T8" fmla="*/ 26 w 205"/>
                      <a:gd name="T9" fmla="*/ 84 h 190"/>
                      <a:gd name="T10" fmla="*/ 67 w 205"/>
                      <a:gd name="T11" fmla="*/ 110 h 190"/>
                      <a:gd name="T12" fmla="*/ 121 w 205"/>
                      <a:gd name="T13" fmla="*/ 78 h 190"/>
                      <a:gd name="T14" fmla="*/ 117 w 205"/>
                      <a:gd name="T15" fmla="*/ 30 h 190"/>
                      <a:gd name="T16" fmla="*/ 100 w 205"/>
                      <a:gd name="T17" fmla="*/ 0 h 1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5" h="190">
                        <a:moveTo>
                          <a:pt x="166" y="0"/>
                        </a:moveTo>
                        <a:cubicBezTo>
                          <a:pt x="154" y="0"/>
                          <a:pt x="119" y="13"/>
                          <a:pt x="97" y="16"/>
                        </a:cubicBezTo>
                        <a:cubicBezTo>
                          <a:pt x="74" y="19"/>
                          <a:pt x="54" y="17"/>
                          <a:pt x="42" y="12"/>
                        </a:cubicBezTo>
                        <a:cubicBezTo>
                          <a:pt x="31" y="6"/>
                          <a:pt x="0" y="4"/>
                          <a:pt x="9" y="26"/>
                        </a:cubicBezTo>
                        <a:cubicBezTo>
                          <a:pt x="18" y="49"/>
                          <a:pt x="40" y="121"/>
                          <a:pt x="44" y="138"/>
                        </a:cubicBezTo>
                        <a:cubicBezTo>
                          <a:pt x="48" y="155"/>
                          <a:pt x="73" y="190"/>
                          <a:pt x="111" y="182"/>
                        </a:cubicBezTo>
                        <a:cubicBezTo>
                          <a:pt x="149" y="175"/>
                          <a:pt x="201" y="152"/>
                          <a:pt x="201" y="127"/>
                        </a:cubicBezTo>
                        <a:cubicBezTo>
                          <a:pt x="201" y="102"/>
                          <a:pt x="205" y="69"/>
                          <a:pt x="195" y="48"/>
                        </a:cubicBezTo>
                        <a:cubicBezTo>
                          <a:pt x="185" y="26"/>
                          <a:pt x="181" y="1"/>
                          <a:pt x="166" y="0"/>
                        </a:cubicBezTo>
                      </a:path>
                    </a:pathLst>
                  </a:custGeom>
                  <a:solidFill>
                    <a:srgbClr val="F2CB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42" name="Freeform 753">
                    <a:extLst>
                      <a:ext uri="{FF2B5EF4-FFF2-40B4-BE49-F238E27FC236}">
                        <a16:creationId xmlns:a16="http://schemas.microsoft.com/office/drawing/2014/main" id="{0AF12735-DB36-FD2B-C73E-2693335CDC6E}"/>
                      </a:ext>
                    </a:extLst>
                  </p:cNvPr>
                  <p:cNvSpPr>
                    <a:spLocks/>
                  </p:cNvSpPr>
                  <p:nvPr/>
                </p:nvSpPr>
                <p:spPr bwMode="auto">
                  <a:xfrm>
                    <a:off x="1841" y="3309"/>
                    <a:ext cx="164" cy="226"/>
                  </a:xfrm>
                  <a:custGeom>
                    <a:avLst/>
                    <a:gdLst>
                      <a:gd name="T0" fmla="*/ 81 w 194"/>
                      <a:gd name="T1" fmla="*/ 6 h 268"/>
                      <a:gd name="T2" fmla="*/ 48 w 194"/>
                      <a:gd name="T3" fmla="*/ 3 h 268"/>
                      <a:gd name="T4" fmla="*/ 21 w 194"/>
                      <a:gd name="T5" fmla="*/ 20 h 268"/>
                      <a:gd name="T6" fmla="*/ 3 w 194"/>
                      <a:gd name="T7" fmla="*/ 43 h 268"/>
                      <a:gd name="T8" fmla="*/ 45 w 194"/>
                      <a:gd name="T9" fmla="*/ 139 h 268"/>
                      <a:gd name="T10" fmla="*/ 85 w 194"/>
                      <a:gd name="T11" fmla="*/ 146 h 268"/>
                      <a:gd name="T12" fmla="*/ 103 w 194"/>
                      <a:gd name="T13" fmla="*/ 77 h 268"/>
                      <a:gd name="T14" fmla="*/ 81 w 194"/>
                      <a:gd name="T15" fmla="*/ 6 h 2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268">
                        <a:moveTo>
                          <a:pt x="134" y="9"/>
                        </a:moveTo>
                        <a:cubicBezTo>
                          <a:pt x="130" y="1"/>
                          <a:pt x="97" y="0"/>
                          <a:pt x="81" y="4"/>
                        </a:cubicBezTo>
                        <a:cubicBezTo>
                          <a:pt x="66" y="7"/>
                          <a:pt x="48" y="23"/>
                          <a:pt x="34" y="34"/>
                        </a:cubicBezTo>
                        <a:cubicBezTo>
                          <a:pt x="20" y="46"/>
                          <a:pt x="0" y="51"/>
                          <a:pt x="3" y="72"/>
                        </a:cubicBezTo>
                        <a:cubicBezTo>
                          <a:pt x="6" y="93"/>
                          <a:pt x="28" y="175"/>
                          <a:pt x="75" y="232"/>
                        </a:cubicBezTo>
                        <a:cubicBezTo>
                          <a:pt x="96" y="257"/>
                          <a:pt x="110" y="268"/>
                          <a:pt x="139" y="243"/>
                        </a:cubicBezTo>
                        <a:cubicBezTo>
                          <a:pt x="168" y="218"/>
                          <a:pt x="194" y="200"/>
                          <a:pt x="170" y="128"/>
                        </a:cubicBezTo>
                        <a:cubicBezTo>
                          <a:pt x="147" y="56"/>
                          <a:pt x="134" y="9"/>
                          <a:pt x="134" y="9"/>
                        </a:cubicBezTo>
                      </a:path>
                    </a:pathLst>
                  </a:custGeom>
                  <a:solidFill>
                    <a:srgbClr val="F2CB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43" name="Freeform 754">
                    <a:extLst>
                      <a:ext uri="{FF2B5EF4-FFF2-40B4-BE49-F238E27FC236}">
                        <a16:creationId xmlns:a16="http://schemas.microsoft.com/office/drawing/2014/main" id="{7BE7F05E-A131-3A26-179F-C743CB76272A}"/>
                      </a:ext>
                    </a:extLst>
                  </p:cNvPr>
                  <p:cNvSpPr>
                    <a:spLocks/>
                  </p:cNvSpPr>
                  <p:nvPr/>
                </p:nvSpPr>
                <p:spPr bwMode="auto">
                  <a:xfrm>
                    <a:off x="1890" y="3452"/>
                    <a:ext cx="173" cy="248"/>
                  </a:xfrm>
                  <a:custGeom>
                    <a:avLst/>
                    <a:gdLst>
                      <a:gd name="T0" fmla="*/ 93 w 205"/>
                      <a:gd name="T1" fmla="*/ 20 h 294"/>
                      <a:gd name="T2" fmla="*/ 71 w 205"/>
                      <a:gd name="T3" fmla="*/ 20 h 294"/>
                      <a:gd name="T4" fmla="*/ 37 w 205"/>
                      <a:gd name="T5" fmla="*/ 53 h 294"/>
                      <a:gd name="T6" fmla="*/ 10 w 205"/>
                      <a:gd name="T7" fmla="*/ 94 h 294"/>
                      <a:gd name="T8" fmla="*/ 12 w 205"/>
                      <a:gd name="T9" fmla="*/ 118 h 294"/>
                      <a:gd name="T10" fmla="*/ 107 w 205"/>
                      <a:gd name="T11" fmla="*/ 143 h 294"/>
                      <a:gd name="T12" fmla="*/ 115 w 205"/>
                      <a:gd name="T13" fmla="*/ 78 h 294"/>
                      <a:gd name="T14" fmla="*/ 93 w 205"/>
                      <a:gd name="T15" fmla="*/ 20 h 2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5" h="294">
                        <a:moveTo>
                          <a:pt x="154" y="33"/>
                        </a:moveTo>
                        <a:cubicBezTo>
                          <a:pt x="152" y="20"/>
                          <a:pt x="138" y="0"/>
                          <a:pt x="119" y="33"/>
                        </a:cubicBezTo>
                        <a:cubicBezTo>
                          <a:pt x="101" y="66"/>
                          <a:pt x="72" y="81"/>
                          <a:pt x="62" y="89"/>
                        </a:cubicBezTo>
                        <a:cubicBezTo>
                          <a:pt x="51" y="97"/>
                          <a:pt x="25" y="145"/>
                          <a:pt x="16" y="155"/>
                        </a:cubicBezTo>
                        <a:cubicBezTo>
                          <a:pt x="8" y="166"/>
                          <a:pt x="0" y="180"/>
                          <a:pt x="20" y="197"/>
                        </a:cubicBezTo>
                        <a:cubicBezTo>
                          <a:pt x="39" y="214"/>
                          <a:pt x="157" y="294"/>
                          <a:pt x="179" y="239"/>
                        </a:cubicBezTo>
                        <a:cubicBezTo>
                          <a:pt x="201" y="183"/>
                          <a:pt x="205" y="159"/>
                          <a:pt x="191" y="129"/>
                        </a:cubicBezTo>
                        <a:cubicBezTo>
                          <a:pt x="176" y="98"/>
                          <a:pt x="156" y="56"/>
                          <a:pt x="154" y="33"/>
                        </a:cubicBezTo>
                      </a:path>
                    </a:pathLst>
                  </a:custGeom>
                  <a:solidFill>
                    <a:srgbClr val="E37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44" name="Freeform 755">
                    <a:extLst>
                      <a:ext uri="{FF2B5EF4-FFF2-40B4-BE49-F238E27FC236}">
                        <a16:creationId xmlns:a16="http://schemas.microsoft.com/office/drawing/2014/main" id="{AE166B32-569B-7FB4-08C2-CBFFD33F6327}"/>
                      </a:ext>
                    </a:extLst>
                  </p:cNvPr>
                  <p:cNvSpPr>
                    <a:spLocks/>
                  </p:cNvSpPr>
                  <p:nvPr/>
                </p:nvSpPr>
                <p:spPr bwMode="auto">
                  <a:xfrm>
                    <a:off x="1748" y="3343"/>
                    <a:ext cx="185" cy="260"/>
                  </a:xfrm>
                  <a:custGeom>
                    <a:avLst/>
                    <a:gdLst>
                      <a:gd name="T0" fmla="*/ 15 w 219"/>
                      <a:gd name="T1" fmla="*/ 65 h 307"/>
                      <a:gd name="T2" fmla="*/ 24 w 219"/>
                      <a:gd name="T3" fmla="*/ 8 h 307"/>
                      <a:gd name="T4" fmla="*/ 68 w 219"/>
                      <a:gd name="T5" fmla="*/ 20 h 307"/>
                      <a:gd name="T6" fmla="*/ 117 w 219"/>
                      <a:gd name="T7" fmla="*/ 123 h 307"/>
                      <a:gd name="T8" fmla="*/ 122 w 219"/>
                      <a:gd name="T9" fmla="*/ 157 h 307"/>
                      <a:gd name="T10" fmla="*/ 87 w 219"/>
                      <a:gd name="T11" fmla="*/ 175 h 307"/>
                      <a:gd name="T12" fmla="*/ 15 w 219"/>
                      <a:gd name="T13" fmla="*/ 65 h 3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9" h="307">
                        <a:moveTo>
                          <a:pt x="25" y="107"/>
                        </a:moveTo>
                        <a:cubicBezTo>
                          <a:pt x="19" y="90"/>
                          <a:pt x="0" y="28"/>
                          <a:pt x="39" y="14"/>
                        </a:cubicBezTo>
                        <a:cubicBezTo>
                          <a:pt x="77" y="0"/>
                          <a:pt x="104" y="8"/>
                          <a:pt x="113" y="33"/>
                        </a:cubicBezTo>
                        <a:cubicBezTo>
                          <a:pt x="121" y="59"/>
                          <a:pt x="119" y="103"/>
                          <a:pt x="193" y="202"/>
                        </a:cubicBezTo>
                        <a:cubicBezTo>
                          <a:pt x="205" y="218"/>
                          <a:pt x="219" y="233"/>
                          <a:pt x="202" y="257"/>
                        </a:cubicBezTo>
                        <a:cubicBezTo>
                          <a:pt x="185" y="281"/>
                          <a:pt x="170" y="307"/>
                          <a:pt x="144" y="289"/>
                        </a:cubicBezTo>
                        <a:cubicBezTo>
                          <a:pt x="117" y="271"/>
                          <a:pt x="57" y="199"/>
                          <a:pt x="25" y="107"/>
                        </a:cubicBezTo>
                      </a:path>
                    </a:pathLst>
                  </a:custGeom>
                  <a:solidFill>
                    <a:srgbClr val="F2CB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45" name="Freeform 756">
                    <a:extLst>
                      <a:ext uri="{FF2B5EF4-FFF2-40B4-BE49-F238E27FC236}">
                        <a16:creationId xmlns:a16="http://schemas.microsoft.com/office/drawing/2014/main" id="{2F3FD9AE-1DDA-8346-52B8-91D11791D407}"/>
                      </a:ext>
                    </a:extLst>
                  </p:cNvPr>
                  <p:cNvSpPr>
                    <a:spLocks/>
                  </p:cNvSpPr>
                  <p:nvPr/>
                </p:nvSpPr>
                <p:spPr bwMode="auto">
                  <a:xfrm>
                    <a:off x="1763" y="3155"/>
                    <a:ext cx="153" cy="201"/>
                  </a:xfrm>
                  <a:custGeom>
                    <a:avLst/>
                    <a:gdLst>
                      <a:gd name="T0" fmla="*/ 46 w 181"/>
                      <a:gd name="T1" fmla="*/ 2 h 238"/>
                      <a:gd name="T2" fmla="*/ 30 w 181"/>
                      <a:gd name="T3" fmla="*/ 24 h 238"/>
                      <a:gd name="T4" fmla="*/ 3 w 181"/>
                      <a:gd name="T5" fmla="*/ 117 h 238"/>
                      <a:gd name="T6" fmla="*/ 28 w 181"/>
                      <a:gd name="T7" fmla="*/ 139 h 238"/>
                      <a:gd name="T8" fmla="*/ 45 w 181"/>
                      <a:gd name="T9" fmla="*/ 138 h 238"/>
                      <a:gd name="T10" fmla="*/ 74 w 181"/>
                      <a:gd name="T11" fmla="*/ 131 h 238"/>
                      <a:gd name="T12" fmla="*/ 90 w 181"/>
                      <a:gd name="T13" fmla="*/ 90 h 238"/>
                      <a:gd name="T14" fmla="*/ 59 w 181"/>
                      <a:gd name="T15" fmla="*/ 35 h 238"/>
                      <a:gd name="T16" fmla="*/ 46 w 181"/>
                      <a:gd name="T17" fmla="*/ 2 h 2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1" h="238">
                        <a:moveTo>
                          <a:pt x="76" y="2"/>
                        </a:moveTo>
                        <a:cubicBezTo>
                          <a:pt x="67" y="0"/>
                          <a:pt x="55" y="21"/>
                          <a:pt x="48" y="39"/>
                        </a:cubicBezTo>
                        <a:cubicBezTo>
                          <a:pt x="41" y="58"/>
                          <a:pt x="9" y="158"/>
                          <a:pt x="4" y="194"/>
                        </a:cubicBezTo>
                        <a:cubicBezTo>
                          <a:pt x="0" y="229"/>
                          <a:pt x="21" y="238"/>
                          <a:pt x="46" y="231"/>
                        </a:cubicBezTo>
                        <a:cubicBezTo>
                          <a:pt x="55" y="229"/>
                          <a:pt x="65" y="229"/>
                          <a:pt x="75" y="229"/>
                        </a:cubicBezTo>
                        <a:cubicBezTo>
                          <a:pt x="92" y="229"/>
                          <a:pt x="110" y="229"/>
                          <a:pt x="123" y="218"/>
                        </a:cubicBezTo>
                        <a:cubicBezTo>
                          <a:pt x="145" y="200"/>
                          <a:pt x="181" y="189"/>
                          <a:pt x="148" y="149"/>
                        </a:cubicBezTo>
                        <a:cubicBezTo>
                          <a:pt x="114" y="109"/>
                          <a:pt x="101" y="74"/>
                          <a:pt x="98" y="57"/>
                        </a:cubicBezTo>
                        <a:cubicBezTo>
                          <a:pt x="95" y="40"/>
                          <a:pt x="98" y="8"/>
                          <a:pt x="76" y="2"/>
                        </a:cubicBezTo>
                      </a:path>
                    </a:pathLst>
                  </a:custGeom>
                  <a:solidFill>
                    <a:srgbClr val="F2CB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46" name="Freeform 757">
                    <a:extLst>
                      <a:ext uri="{FF2B5EF4-FFF2-40B4-BE49-F238E27FC236}">
                        <a16:creationId xmlns:a16="http://schemas.microsoft.com/office/drawing/2014/main" id="{5FBE67DD-1481-497A-8773-D464074994A8}"/>
                      </a:ext>
                    </a:extLst>
                  </p:cNvPr>
                  <p:cNvSpPr>
                    <a:spLocks/>
                  </p:cNvSpPr>
                  <p:nvPr/>
                </p:nvSpPr>
                <p:spPr bwMode="auto">
                  <a:xfrm>
                    <a:off x="1842" y="3136"/>
                    <a:ext cx="166" cy="176"/>
                  </a:xfrm>
                  <a:custGeom>
                    <a:avLst/>
                    <a:gdLst>
                      <a:gd name="T0" fmla="*/ 5 w 196"/>
                      <a:gd name="T1" fmla="*/ 16 h 209"/>
                      <a:gd name="T2" fmla="*/ 3 w 196"/>
                      <a:gd name="T3" fmla="*/ 40 h 209"/>
                      <a:gd name="T4" fmla="*/ 29 w 196"/>
                      <a:gd name="T5" fmla="*/ 97 h 209"/>
                      <a:gd name="T6" fmla="*/ 65 w 196"/>
                      <a:gd name="T7" fmla="*/ 124 h 209"/>
                      <a:gd name="T8" fmla="*/ 86 w 196"/>
                      <a:gd name="T9" fmla="*/ 94 h 209"/>
                      <a:gd name="T10" fmla="*/ 111 w 196"/>
                      <a:gd name="T11" fmla="*/ 21 h 209"/>
                      <a:gd name="T12" fmla="*/ 97 w 196"/>
                      <a:gd name="T13" fmla="*/ 3 h 209"/>
                      <a:gd name="T14" fmla="*/ 25 w 196"/>
                      <a:gd name="T15" fmla="*/ 11 h 209"/>
                      <a:gd name="T16" fmla="*/ 5 w 196"/>
                      <a:gd name="T17" fmla="*/ 16 h 2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6" h="209">
                        <a:moveTo>
                          <a:pt x="8" y="27"/>
                        </a:moveTo>
                        <a:cubicBezTo>
                          <a:pt x="4" y="32"/>
                          <a:pt x="0" y="43"/>
                          <a:pt x="4" y="66"/>
                        </a:cubicBezTo>
                        <a:cubicBezTo>
                          <a:pt x="8" y="90"/>
                          <a:pt x="18" y="129"/>
                          <a:pt x="47" y="162"/>
                        </a:cubicBezTo>
                        <a:cubicBezTo>
                          <a:pt x="77" y="196"/>
                          <a:pt x="90" y="209"/>
                          <a:pt x="108" y="208"/>
                        </a:cubicBezTo>
                        <a:cubicBezTo>
                          <a:pt x="126" y="207"/>
                          <a:pt x="153" y="203"/>
                          <a:pt x="140" y="158"/>
                        </a:cubicBezTo>
                        <a:cubicBezTo>
                          <a:pt x="129" y="120"/>
                          <a:pt x="172" y="56"/>
                          <a:pt x="183" y="36"/>
                        </a:cubicBezTo>
                        <a:cubicBezTo>
                          <a:pt x="194" y="17"/>
                          <a:pt x="196" y="0"/>
                          <a:pt x="161" y="6"/>
                        </a:cubicBezTo>
                        <a:cubicBezTo>
                          <a:pt x="127" y="11"/>
                          <a:pt x="48" y="19"/>
                          <a:pt x="40" y="19"/>
                        </a:cubicBezTo>
                        <a:cubicBezTo>
                          <a:pt x="33" y="20"/>
                          <a:pt x="15" y="18"/>
                          <a:pt x="8" y="27"/>
                        </a:cubicBezTo>
                      </a:path>
                    </a:pathLst>
                  </a:custGeom>
                  <a:solidFill>
                    <a:srgbClr val="F2CB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47" name="Freeform 758">
                    <a:extLst>
                      <a:ext uri="{FF2B5EF4-FFF2-40B4-BE49-F238E27FC236}">
                        <a16:creationId xmlns:a16="http://schemas.microsoft.com/office/drawing/2014/main" id="{A00F6CDC-A012-08ED-CA3F-0E7CADAC5824}"/>
                      </a:ext>
                    </a:extLst>
                  </p:cNvPr>
                  <p:cNvSpPr>
                    <a:spLocks/>
                  </p:cNvSpPr>
                  <p:nvPr/>
                </p:nvSpPr>
                <p:spPr bwMode="auto">
                  <a:xfrm>
                    <a:off x="2090" y="2881"/>
                    <a:ext cx="228" cy="141"/>
                  </a:xfrm>
                  <a:custGeom>
                    <a:avLst/>
                    <a:gdLst>
                      <a:gd name="T0" fmla="*/ 21 w 270"/>
                      <a:gd name="T1" fmla="*/ 37 h 167"/>
                      <a:gd name="T2" fmla="*/ 7 w 270"/>
                      <a:gd name="T3" fmla="*/ 52 h 167"/>
                      <a:gd name="T4" fmla="*/ 46 w 270"/>
                      <a:gd name="T5" fmla="*/ 85 h 167"/>
                      <a:gd name="T6" fmla="*/ 122 w 270"/>
                      <a:gd name="T7" fmla="*/ 94 h 167"/>
                      <a:gd name="T8" fmla="*/ 144 w 270"/>
                      <a:gd name="T9" fmla="*/ 44 h 167"/>
                      <a:gd name="T10" fmla="*/ 140 w 270"/>
                      <a:gd name="T11" fmla="*/ 5 h 167"/>
                      <a:gd name="T12" fmla="*/ 21 w 270"/>
                      <a:gd name="T13" fmla="*/ 37 h 1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0" h="167">
                        <a:moveTo>
                          <a:pt x="35" y="62"/>
                        </a:moveTo>
                        <a:cubicBezTo>
                          <a:pt x="29" y="63"/>
                          <a:pt x="0" y="64"/>
                          <a:pt x="11" y="86"/>
                        </a:cubicBezTo>
                        <a:cubicBezTo>
                          <a:pt x="21" y="108"/>
                          <a:pt x="40" y="139"/>
                          <a:pt x="76" y="142"/>
                        </a:cubicBezTo>
                        <a:cubicBezTo>
                          <a:pt x="112" y="145"/>
                          <a:pt x="181" y="167"/>
                          <a:pt x="204" y="155"/>
                        </a:cubicBezTo>
                        <a:cubicBezTo>
                          <a:pt x="228" y="143"/>
                          <a:pt x="233" y="96"/>
                          <a:pt x="238" y="74"/>
                        </a:cubicBezTo>
                        <a:cubicBezTo>
                          <a:pt x="243" y="51"/>
                          <a:pt x="270" y="0"/>
                          <a:pt x="233" y="8"/>
                        </a:cubicBezTo>
                        <a:cubicBezTo>
                          <a:pt x="196" y="17"/>
                          <a:pt x="55" y="58"/>
                          <a:pt x="35" y="62"/>
                        </a:cubicBezTo>
                      </a:path>
                    </a:pathLst>
                  </a:custGeom>
                  <a:solidFill>
                    <a:srgbClr val="E37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48" name="Freeform 759">
                    <a:extLst>
                      <a:ext uri="{FF2B5EF4-FFF2-40B4-BE49-F238E27FC236}">
                        <a16:creationId xmlns:a16="http://schemas.microsoft.com/office/drawing/2014/main" id="{85ECB7F5-7E4C-FD89-446D-0847B1E39EE1}"/>
                      </a:ext>
                    </a:extLst>
                  </p:cNvPr>
                  <p:cNvSpPr>
                    <a:spLocks/>
                  </p:cNvSpPr>
                  <p:nvPr/>
                </p:nvSpPr>
                <p:spPr bwMode="auto">
                  <a:xfrm>
                    <a:off x="2268" y="2855"/>
                    <a:ext cx="195" cy="177"/>
                  </a:xfrm>
                  <a:custGeom>
                    <a:avLst/>
                    <a:gdLst>
                      <a:gd name="T0" fmla="*/ 63 w 231"/>
                      <a:gd name="T1" fmla="*/ 7 h 209"/>
                      <a:gd name="T2" fmla="*/ 35 w 231"/>
                      <a:gd name="T3" fmla="*/ 8 h 209"/>
                      <a:gd name="T4" fmla="*/ 25 w 231"/>
                      <a:gd name="T5" fmla="*/ 32 h 209"/>
                      <a:gd name="T6" fmla="*/ 14 w 231"/>
                      <a:gd name="T7" fmla="*/ 81 h 209"/>
                      <a:gd name="T8" fmla="*/ 25 w 231"/>
                      <a:gd name="T9" fmla="*/ 119 h 209"/>
                      <a:gd name="T10" fmla="*/ 84 w 231"/>
                      <a:gd name="T11" fmla="*/ 124 h 209"/>
                      <a:gd name="T12" fmla="*/ 117 w 231"/>
                      <a:gd name="T13" fmla="*/ 101 h 209"/>
                      <a:gd name="T14" fmla="*/ 133 w 231"/>
                      <a:gd name="T15" fmla="*/ 56 h 209"/>
                      <a:gd name="T16" fmla="*/ 98 w 231"/>
                      <a:gd name="T17" fmla="*/ 26 h 209"/>
                      <a:gd name="T18" fmla="*/ 63 w 231"/>
                      <a:gd name="T19" fmla="*/ 7 h 2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1" h="209">
                        <a:moveTo>
                          <a:pt x="106" y="12"/>
                        </a:moveTo>
                        <a:cubicBezTo>
                          <a:pt x="92" y="9"/>
                          <a:pt x="67" y="0"/>
                          <a:pt x="59" y="14"/>
                        </a:cubicBezTo>
                        <a:cubicBezTo>
                          <a:pt x="51" y="27"/>
                          <a:pt x="46" y="35"/>
                          <a:pt x="43" y="53"/>
                        </a:cubicBezTo>
                        <a:cubicBezTo>
                          <a:pt x="39" y="71"/>
                          <a:pt x="26" y="109"/>
                          <a:pt x="22" y="133"/>
                        </a:cubicBezTo>
                        <a:cubicBezTo>
                          <a:pt x="18" y="158"/>
                          <a:pt x="0" y="196"/>
                          <a:pt x="41" y="197"/>
                        </a:cubicBezTo>
                        <a:cubicBezTo>
                          <a:pt x="83" y="198"/>
                          <a:pt x="133" y="202"/>
                          <a:pt x="141" y="205"/>
                        </a:cubicBezTo>
                        <a:cubicBezTo>
                          <a:pt x="150" y="209"/>
                          <a:pt x="179" y="209"/>
                          <a:pt x="195" y="166"/>
                        </a:cubicBezTo>
                        <a:cubicBezTo>
                          <a:pt x="211" y="122"/>
                          <a:pt x="231" y="116"/>
                          <a:pt x="220" y="92"/>
                        </a:cubicBezTo>
                        <a:cubicBezTo>
                          <a:pt x="210" y="69"/>
                          <a:pt x="181" y="53"/>
                          <a:pt x="164" y="44"/>
                        </a:cubicBezTo>
                        <a:cubicBezTo>
                          <a:pt x="148" y="35"/>
                          <a:pt x="106" y="12"/>
                          <a:pt x="106" y="12"/>
                        </a:cubicBezTo>
                      </a:path>
                    </a:pathLst>
                  </a:custGeom>
                  <a:solidFill>
                    <a:srgbClr val="E37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49" name="Freeform 760">
                    <a:extLst>
                      <a:ext uri="{FF2B5EF4-FFF2-40B4-BE49-F238E27FC236}">
                        <a16:creationId xmlns:a16="http://schemas.microsoft.com/office/drawing/2014/main" id="{661D0A0E-3DAA-5EEC-AAB1-F24BA13697EF}"/>
                      </a:ext>
                    </a:extLst>
                  </p:cNvPr>
                  <p:cNvSpPr>
                    <a:spLocks/>
                  </p:cNvSpPr>
                  <p:nvPr/>
                </p:nvSpPr>
                <p:spPr bwMode="auto">
                  <a:xfrm>
                    <a:off x="2060" y="2816"/>
                    <a:ext cx="257" cy="120"/>
                  </a:xfrm>
                  <a:custGeom>
                    <a:avLst/>
                    <a:gdLst>
                      <a:gd name="T0" fmla="*/ 3 w 304"/>
                      <a:gd name="T1" fmla="*/ 37 h 142"/>
                      <a:gd name="T2" fmla="*/ 3 w 304"/>
                      <a:gd name="T3" fmla="*/ 36 h 142"/>
                      <a:gd name="T4" fmla="*/ 3 w 304"/>
                      <a:gd name="T5" fmla="*/ 31 h 142"/>
                      <a:gd name="T6" fmla="*/ 6 w 304"/>
                      <a:gd name="T7" fmla="*/ 18 h 142"/>
                      <a:gd name="T8" fmla="*/ 21 w 304"/>
                      <a:gd name="T9" fmla="*/ 8 h 142"/>
                      <a:gd name="T10" fmla="*/ 79 w 304"/>
                      <a:gd name="T11" fmla="*/ 3 h 142"/>
                      <a:gd name="T12" fmla="*/ 173 w 304"/>
                      <a:gd name="T13" fmla="*/ 21 h 142"/>
                      <a:gd name="T14" fmla="*/ 182 w 304"/>
                      <a:gd name="T15" fmla="*/ 32 h 142"/>
                      <a:gd name="T16" fmla="*/ 177 w 304"/>
                      <a:gd name="T17" fmla="*/ 42 h 142"/>
                      <a:gd name="T18" fmla="*/ 161 w 304"/>
                      <a:gd name="T19" fmla="*/ 51 h 142"/>
                      <a:gd name="T20" fmla="*/ 45 w 304"/>
                      <a:gd name="T21" fmla="*/ 82 h 142"/>
                      <a:gd name="T22" fmla="*/ 33 w 304"/>
                      <a:gd name="T23" fmla="*/ 84 h 142"/>
                      <a:gd name="T24" fmla="*/ 16 w 304"/>
                      <a:gd name="T25" fmla="*/ 80 h 142"/>
                      <a:gd name="T26" fmla="*/ 6 w 304"/>
                      <a:gd name="T27" fmla="*/ 69 h 142"/>
                      <a:gd name="T28" fmla="*/ 3 w 304"/>
                      <a:gd name="T29" fmla="*/ 46 h 142"/>
                      <a:gd name="T30" fmla="*/ 3 w 304"/>
                      <a:gd name="T31" fmla="*/ 39 h 142"/>
                      <a:gd name="T32" fmla="*/ 3 w 304"/>
                      <a:gd name="T33" fmla="*/ 37 h 142"/>
                      <a:gd name="T34" fmla="*/ 3 w 304"/>
                      <a:gd name="T35" fmla="*/ 37 h 142"/>
                      <a:gd name="T36" fmla="*/ 3 w 304"/>
                      <a:gd name="T37" fmla="*/ 37 h 142"/>
                      <a:gd name="T38" fmla="*/ 3 w 304"/>
                      <a:gd name="T39" fmla="*/ 36 h 142"/>
                      <a:gd name="T40" fmla="*/ 3 w 304"/>
                      <a:gd name="T41" fmla="*/ 37 h 142"/>
                      <a:gd name="T42" fmla="*/ 1 w 304"/>
                      <a:gd name="T43" fmla="*/ 36 h 142"/>
                      <a:gd name="T44" fmla="*/ 0 w 304"/>
                      <a:gd name="T45" fmla="*/ 46 h 142"/>
                      <a:gd name="T46" fmla="*/ 3 w 304"/>
                      <a:gd name="T47" fmla="*/ 71 h 142"/>
                      <a:gd name="T48" fmla="*/ 16 w 304"/>
                      <a:gd name="T49" fmla="*/ 82 h 142"/>
                      <a:gd name="T50" fmla="*/ 33 w 304"/>
                      <a:gd name="T51" fmla="*/ 85 h 142"/>
                      <a:gd name="T52" fmla="*/ 46 w 304"/>
                      <a:gd name="T53" fmla="*/ 84 h 142"/>
                      <a:gd name="T54" fmla="*/ 162 w 304"/>
                      <a:gd name="T55" fmla="*/ 53 h 142"/>
                      <a:gd name="T56" fmla="*/ 178 w 304"/>
                      <a:gd name="T57" fmla="*/ 44 h 142"/>
                      <a:gd name="T58" fmla="*/ 183 w 304"/>
                      <a:gd name="T59" fmla="*/ 32 h 142"/>
                      <a:gd name="T60" fmla="*/ 175 w 304"/>
                      <a:gd name="T61" fmla="*/ 19 h 142"/>
                      <a:gd name="T62" fmla="*/ 79 w 304"/>
                      <a:gd name="T63" fmla="*/ 0 h 142"/>
                      <a:gd name="T64" fmla="*/ 21 w 304"/>
                      <a:gd name="T65" fmla="*/ 6 h 142"/>
                      <a:gd name="T66" fmla="*/ 4 w 304"/>
                      <a:gd name="T67" fmla="*/ 17 h 142"/>
                      <a:gd name="T68" fmla="*/ 1 w 304"/>
                      <a:gd name="T69" fmla="*/ 31 h 142"/>
                      <a:gd name="T70" fmla="*/ 1 w 304"/>
                      <a:gd name="T71" fmla="*/ 37 h 142"/>
                      <a:gd name="T72" fmla="*/ 3 w 304"/>
                      <a:gd name="T73" fmla="*/ 37 h 142"/>
                      <a:gd name="T74" fmla="*/ 1 w 304"/>
                      <a:gd name="T75" fmla="*/ 36 h 142"/>
                      <a:gd name="T76" fmla="*/ 3 w 304"/>
                      <a:gd name="T77" fmla="*/ 37 h 14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04" h="142">
                        <a:moveTo>
                          <a:pt x="3" y="61"/>
                        </a:moveTo>
                        <a:cubicBezTo>
                          <a:pt x="5" y="60"/>
                          <a:pt x="5" y="60"/>
                          <a:pt x="5" y="60"/>
                        </a:cubicBezTo>
                        <a:cubicBezTo>
                          <a:pt x="5" y="58"/>
                          <a:pt x="5" y="55"/>
                          <a:pt x="5" y="52"/>
                        </a:cubicBezTo>
                        <a:cubicBezTo>
                          <a:pt x="5" y="45"/>
                          <a:pt x="6" y="37"/>
                          <a:pt x="10" y="30"/>
                        </a:cubicBezTo>
                        <a:cubicBezTo>
                          <a:pt x="14" y="23"/>
                          <a:pt x="22" y="17"/>
                          <a:pt x="36" y="13"/>
                        </a:cubicBezTo>
                        <a:cubicBezTo>
                          <a:pt x="52" y="9"/>
                          <a:pt x="87" y="4"/>
                          <a:pt x="130" y="4"/>
                        </a:cubicBezTo>
                        <a:cubicBezTo>
                          <a:pt x="178" y="4"/>
                          <a:pt x="237" y="11"/>
                          <a:pt x="288" y="35"/>
                        </a:cubicBezTo>
                        <a:cubicBezTo>
                          <a:pt x="295" y="38"/>
                          <a:pt x="300" y="45"/>
                          <a:pt x="300" y="53"/>
                        </a:cubicBezTo>
                        <a:cubicBezTo>
                          <a:pt x="300" y="58"/>
                          <a:pt x="297" y="64"/>
                          <a:pt x="292" y="70"/>
                        </a:cubicBezTo>
                        <a:cubicBezTo>
                          <a:pt x="287" y="75"/>
                          <a:pt x="279" y="80"/>
                          <a:pt x="267" y="84"/>
                        </a:cubicBezTo>
                        <a:cubicBezTo>
                          <a:pt x="226" y="96"/>
                          <a:pt x="99" y="129"/>
                          <a:pt x="75" y="136"/>
                        </a:cubicBezTo>
                        <a:cubicBezTo>
                          <a:pt x="69" y="137"/>
                          <a:pt x="62" y="138"/>
                          <a:pt x="55" y="138"/>
                        </a:cubicBezTo>
                        <a:cubicBezTo>
                          <a:pt x="45" y="138"/>
                          <a:pt x="35" y="136"/>
                          <a:pt x="27" y="133"/>
                        </a:cubicBezTo>
                        <a:cubicBezTo>
                          <a:pt x="19" y="129"/>
                          <a:pt x="13" y="123"/>
                          <a:pt x="10" y="115"/>
                        </a:cubicBezTo>
                        <a:cubicBezTo>
                          <a:pt x="5" y="103"/>
                          <a:pt x="4" y="88"/>
                          <a:pt x="4" y="77"/>
                        </a:cubicBezTo>
                        <a:cubicBezTo>
                          <a:pt x="4" y="72"/>
                          <a:pt x="5" y="68"/>
                          <a:pt x="5" y="65"/>
                        </a:cubicBezTo>
                        <a:cubicBezTo>
                          <a:pt x="5" y="64"/>
                          <a:pt x="5" y="63"/>
                          <a:pt x="5" y="62"/>
                        </a:cubicBezTo>
                        <a:cubicBezTo>
                          <a:pt x="5" y="61"/>
                          <a:pt x="5" y="61"/>
                          <a:pt x="5" y="61"/>
                        </a:cubicBezTo>
                        <a:cubicBezTo>
                          <a:pt x="5" y="61"/>
                          <a:pt x="5" y="61"/>
                          <a:pt x="5" y="61"/>
                        </a:cubicBezTo>
                        <a:cubicBezTo>
                          <a:pt x="5" y="60"/>
                          <a:pt x="5" y="60"/>
                          <a:pt x="5" y="60"/>
                        </a:cubicBezTo>
                        <a:cubicBezTo>
                          <a:pt x="3" y="61"/>
                          <a:pt x="3" y="61"/>
                          <a:pt x="3" y="61"/>
                        </a:cubicBezTo>
                        <a:cubicBezTo>
                          <a:pt x="1" y="60"/>
                          <a:pt x="1" y="60"/>
                          <a:pt x="1" y="60"/>
                        </a:cubicBezTo>
                        <a:cubicBezTo>
                          <a:pt x="1" y="60"/>
                          <a:pt x="0" y="67"/>
                          <a:pt x="0" y="77"/>
                        </a:cubicBezTo>
                        <a:cubicBezTo>
                          <a:pt x="0" y="88"/>
                          <a:pt x="1" y="104"/>
                          <a:pt x="6" y="117"/>
                        </a:cubicBezTo>
                        <a:cubicBezTo>
                          <a:pt x="10" y="126"/>
                          <a:pt x="17" y="132"/>
                          <a:pt x="26" y="136"/>
                        </a:cubicBezTo>
                        <a:cubicBezTo>
                          <a:pt x="34" y="140"/>
                          <a:pt x="45" y="142"/>
                          <a:pt x="55" y="142"/>
                        </a:cubicBezTo>
                        <a:cubicBezTo>
                          <a:pt x="63" y="142"/>
                          <a:pt x="70" y="141"/>
                          <a:pt x="76" y="139"/>
                        </a:cubicBezTo>
                        <a:cubicBezTo>
                          <a:pt x="101" y="133"/>
                          <a:pt x="227" y="99"/>
                          <a:pt x="269" y="87"/>
                        </a:cubicBezTo>
                        <a:cubicBezTo>
                          <a:pt x="281" y="84"/>
                          <a:pt x="290" y="78"/>
                          <a:pt x="295" y="72"/>
                        </a:cubicBezTo>
                        <a:cubicBezTo>
                          <a:pt x="301" y="66"/>
                          <a:pt x="304" y="59"/>
                          <a:pt x="304" y="53"/>
                        </a:cubicBezTo>
                        <a:cubicBezTo>
                          <a:pt x="304" y="43"/>
                          <a:pt x="298" y="35"/>
                          <a:pt x="290" y="31"/>
                        </a:cubicBezTo>
                        <a:cubicBezTo>
                          <a:pt x="238" y="7"/>
                          <a:pt x="179" y="0"/>
                          <a:pt x="130" y="0"/>
                        </a:cubicBezTo>
                        <a:cubicBezTo>
                          <a:pt x="87" y="0"/>
                          <a:pt x="51" y="5"/>
                          <a:pt x="35" y="9"/>
                        </a:cubicBezTo>
                        <a:cubicBezTo>
                          <a:pt x="20" y="13"/>
                          <a:pt x="12" y="20"/>
                          <a:pt x="7" y="28"/>
                        </a:cubicBezTo>
                        <a:cubicBezTo>
                          <a:pt x="2" y="36"/>
                          <a:pt x="1" y="45"/>
                          <a:pt x="1" y="52"/>
                        </a:cubicBezTo>
                        <a:cubicBezTo>
                          <a:pt x="1" y="55"/>
                          <a:pt x="1" y="58"/>
                          <a:pt x="1" y="61"/>
                        </a:cubicBezTo>
                        <a:cubicBezTo>
                          <a:pt x="3" y="61"/>
                          <a:pt x="3" y="61"/>
                          <a:pt x="3" y="61"/>
                        </a:cubicBezTo>
                        <a:cubicBezTo>
                          <a:pt x="1" y="60"/>
                          <a:pt x="1" y="60"/>
                          <a:pt x="1" y="60"/>
                        </a:cubicBezTo>
                        <a:cubicBezTo>
                          <a:pt x="3" y="61"/>
                          <a:pt x="3" y="61"/>
                          <a:pt x="3" y="61"/>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50" name="Freeform 761">
                    <a:extLst>
                      <a:ext uri="{FF2B5EF4-FFF2-40B4-BE49-F238E27FC236}">
                        <a16:creationId xmlns:a16="http://schemas.microsoft.com/office/drawing/2014/main" id="{9C4E2CD4-DE00-BCF3-6E29-992A2A22833D}"/>
                      </a:ext>
                    </a:extLst>
                  </p:cNvPr>
                  <p:cNvSpPr>
                    <a:spLocks/>
                  </p:cNvSpPr>
                  <p:nvPr/>
                </p:nvSpPr>
                <p:spPr bwMode="auto">
                  <a:xfrm>
                    <a:off x="1899" y="2842"/>
                    <a:ext cx="164" cy="167"/>
                  </a:xfrm>
                  <a:custGeom>
                    <a:avLst/>
                    <a:gdLst>
                      <a:gd name="T0" fmla="*/ 6 w 194"/>
                      <a:gd name="T1" fmla="*/ 115 h 197"/>
                      <a:gd name="T2" fmla="*/ 6 w 194"/>
                      <a:gd name="T3" fmla="*/ 114 h 197"/>
                      <a:gd name="T4" fmla="*/ 3 w 194"/>
                      <a:gd name="T5" fmla="*/ 106 h 197"/>
                      <a:gd name="T6" fmla="*/ 27 w 194"/>
                      <a:gd name="T7" fmla="*/ 58 h 197"/>
                      <a:gd name="T8" fmla="*/ 69 w 194"/>
                      <a:gd name="T9" fmla="*/ 19 h 197"/>
                      <a:gd name="T10" fmla="*/ 90 w 194"/>
                      <a:gd name="T11" fmla="*/ 7 h 197"/>
                      <a:gd name="T12" fmla="*/ 105 w 194"/>
                      <a:gd name="T13" fmla="*/ 3 h 197"/>
                      <a:gd name="T14" fmla="*/ 112 w 194"/>
                      <a:gd name="T15" fmla="*/ 5 h 197"/>
                      <a:gd name="T16" fmla="*/ 114 w 194"/>
                      <a:gd name="T17" fmla="*/ 12 h 197"/>
                      <a:gd name="T18" fmla="*/ 115 w 194"/>
                      <a:gd name="T19" fmla="*/ 12 h 197"/>
                      <a:gd name="T20" fmla="*/ 114 w 194"/>
                      <a:gd name="T21" fmla="*/ 12 h 197"/>
                      <a:gd name="T22" fmla="*/ 114 w 194"/>
                      <a:gd name="T23" fmla="*/ 22 h 197"/>
                      <a:gd name="T24" fmla="*/ 115 w 194"/>
                      <a:gd name="T25" fmla="*/ 39 h 197"/>
                      <a:gd name="T26" fmla="*/ 115 w 194"/>
                      <a:gd name="T27" fmla="*/ 39 h 197"/>
                      <a:gd name="T28" fmla="*/ 115 w 194"/>
                      <a:gd name="T29" fmla="*/ 39 h 197"/>
                      <a:gd name="T30" fmla="*/ 115 w 194"/>
                      <a:gd name="T31" fmla="*/ 39 h 197"/>
                      <a:gd name="T32" fmla="*/ 115 w 194"/>
                      <a:gd name="T33" fmla="*/ 39 h 197"/>
                      <a:gd name="T34" fmla="*/ 115 w 194"/>
                      <a:gd name="T35" fmla="*/ 39 h 197"/>
                      <a:gd name="T36" fmla="*/ 113 w 194"/>
                      <a:gd name="T37" fmla="*/ 51 h 197"/>
                      <a:gd name="T38" fmla="*/ 104 w 194"/>
                      <a:gd name="T39" fmla="*/ 64 h 197"/>
                      <a:gd name="T40" fmla="*/ 76 w 194"/>
                      <a:gd name="T41" fmla="*/ 82 h 197"/>
                      <a:gd name="T42" fmla="*/ 61 w 194"/>
                      <a:gd name="T43" fmla="*/ 94 h 197"/>
                      <a:gd name="T44" fmla="*/ 48 w 194"/>
                      <a:gd name="T45" fmla="*/ 104 h 197"/>
                      <a:gd name="T46" fmla="*/ 36 w 194"/>
                      <a:gd name="T47" fmla="*/ 114 h 197"/>
                      <a:gd name="T48" fmla="*/ 18 w 194"/>
                      <a:gd name="T49" fmla="*/ 118 h 197"/>
                      <a:gd name="T50" fmla="*/ 6 w 194"/>
                      <a:gd name="T51" fmla="*/ 114 h 197"/>
                      <a:gd name="T52" fmla="*/ 6 w 194"/>
                      <a:gd name="T53" fmla="*/ 115 h 197"/>
                      <a:gd name="T54" fmla="*/ 5 w 194"/>
                      <a:gd name="T55" fmla="*/ 116 h 197"/>
                      <a:gd name="T56" fmla="*/ 18 w 194"/>
                      <a:gd name="T57" fmla="*/ 120 h 197"/>
                      <a:gd name="T58" fmla="*/ 36 w 194"/>
                      <a:gd name="T59" fmla="*/ 115 h 197"/>
                      <a:gd name="T60" fmla="*/ 51 w 194"/>
                      <a:gd name="T61" fmla="*/ 106 h 197"/>
                      <a:gd name="T62" fmla="*/ 62 w 194"/>
                      <a:gd name="T63" fmla="*/ 97 h 197"/>
                      <a:gd name="T64" fmla="*/ 85 w 194"/>
                      <a:gd name="T65" fmla="*/ 79 h 197"/>
                      <a:gd name="T66" fmla="*/ 106 w 194"/>
                      <a:gd name="T67" fmla="*/ 65 h 197"/>
                      <a:gd name="T68" fmla="*/ 115 w 194"/>
                      <a:gd name="T69" fmla="*/ 52 h 197"/>
                      <a:gd name="T70" fmla="*/ 118 w 194"/>
                      <a:gd name="T71" fmla="*/ 39 h 197"/>
                      <a:gd name="T72" fmla="*/ 116 w 194"/>
                      <a:gd name="T73" fmla="*/ 39 h 197"/>
                      <a:gd name="T74" fmla="*/ 118 w 194"/>
                      <a:gd name="T75" fmla="*/ 39 h 197"/>
                      <a:gd name="T76" fmla="*/ 116 w 194"/>
                      <a:gd name="T77" fmla="*/ 39 h 197"/>
                      <a:gd name="T78" fmla="*/ 118 w 194"/>
                      <a:gd name="T79" fmla="*/ 39 h 197"/>
                      <a:gd name="T80" fmla="*/ 118 w 194"/>
                      <a:gd name="T81" fmla="*/ 39 h 197"/>
                      <a:gd name="T82" fmla="*/ 117 w 194"/>
                      <a:gd name="T83" fmla="*/ 12 h 197"/>
                      <a:gd name="T84" fmla="*/ 117 w 194"/>
                      <a:gd name="T85" fmla="*/ 12 h 197"/>
                      <a:gd name="T86" fmla="*/ 113 w 194"/>
                      <a:gd name="T87" fmla="*/ 3 h 197"/>
                      <a:gd name="T88" fmla="*/ 105 w 194"/>
                      <a:gd name="T89" fmla="*/ 0 h 197"/>
                      <a:gd name="T90" fmla="*/ 88 w 194"/>
                      <a:gd name="T91" fmla="*/ 4 h 197"/>
                      <a:gd name="T92" fmla="*/ 25 w 194"/>
                      <a:gd name="T93" fmla="*/ 55 h 197"/>
                      <a:gd name="T94" fmla="*/ 0 w 194"/>
                      <a:gd name="T95" fmla="*/ 106 h 197"/>
                      <a:gd name="T96" fmla="*/ 5 w 194"/>
                      <a:gd name="T97" fmla="*/ 116 h 197"/>
                      <a:gd name="T98" fmla="*/ 6 w 194"/>
                      <a:gd name="T99" fmla="*/ 115 h 1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94" h="197">
                        <a:moveTo>
                          <a:pt x="9" y="189"/>
                        </a:moveTo>
                        <a:cubicBezTo>
                          <a:pt x="10" y="187"/>
                          <a:pt x="10" y="187"/>
                          <a:pt x="10" y="187"/>
                        </a:cubicBezTo>
                        <a:cubicBezTo>
                          <a:pt x="7" y="185"/>
                          <a:pt x="4" y="180"/>
                          <a:pt x="4" y="173"/>
                        </a:cubicBezTo>
                        <a:cubicBezTo>
                          <a:pt x="4" y="156"/>
                          <a:pt x="16" y="128"/>
                          <a:pt x="45" y="94"/>
                        </a:cubicBezTo>
                        <a:cubicBezTo>
                          <a:pt x="66" y="69"/>
                          <a:pt x="91" y="47"/>
                          <a:pt x="115" y="31"/>
                        </a:cubicBezTo>
                        <a:cubicBezTo>
                          <a:pt x="126" y="22"/>
                          <a:pt x="138" y="16"/>
                          <a:pt x="148" y="11"/>
                        </a:cubicBezTo>
                        <a:cubicBezTo>
                          <a:pt x="158" y="7"/>
                          <a:pt x="167" y="4"/>
                          <a:pt x="174" y="4"/>
                        </a:cubicBezTo>
                        <a:cubicBezTo>
                          <a:pt x="179" y="4"/>
                          <a:pt x="182" y="5"/>
                          <a:pt x="185" y="8"/>
                        </a:cubicBezTo>
                        <a:cubicBezTo>
                          <a:pt x="187" y="10"/>
                          <a:pt x="189" y="14"/>
                          <a:pt x="189" y="20"/>
                        </a:cubicBezTo>
                        <a:cubicBezTo>
                          <a:pt x="191" y="20"/>
                          <a:pt x="191" y="20"/>
                          <a:pt x="191" y="20"/>
                        </a:cubicBezTo>
                        <a:cubicBezTo>
                          <a:pt x="189" y="20"/>
                          <a:pt x="189" y="20"/>
                          <a:pt x="189" y="20"/>
                        </a:cubicBezTo>
                        <a:cubicBezTo>
                          <a:pt x="189" y="20"/>
                          <a:pt x="189" y="28"/>
                          <a:pt x="189" y="37"/>
                        </a:cubicBezTo>
                        <a:cubicBezTo>
                          <a:pt x="190" y="47"/>
                          <a:pt x="190" y="58"/>
                          <a:pt x="190" y="64"/>
                        </a:cubicBezTo>
                        <a:cubicBezTo>
                          <a:pt x="191" y="64"/>
                          <a:pt x="191" y="64"/>
                          <a:pt x="191" y="64"/>
                        </a:cubicBezTo>
                        <a:cubicBezTo>
                          <a:pt x="190" y="64"/>
                          <a:pt x="190" y="64"/>
                          <a:pt x="190" y="64"/>
                        </a:cubicBezTo>
                        <a:cubicBezTo>
                          <a:pt x="191" y="64"/>
                          <a:pt x="191" y="64"/>
                          <a:pt x="191" y="64"/>
                        </a:cubicBezTo>
                        <a:cubicBezTo>
                          <a:pt x="190" y="64"/>
                          <a:pt x="190" y="64"/>
                          <a:pt x="190" y="64"/>
                        </a:cubicBezTo>
                        <a:cubicBezTo>
                          <a:pt x="190" y="64"/>
                          <a:pt x="190" y="64"/>
                          <a:pt x="190" y="64"/>
                        </a:cubicBezTo>
                        <a:cubicBezTo>
                          <a:pt x="190" y="70"/>
                          <a:pt x="190" y="77"/>
                          <a:pt x="188" y="84"/>
                        </a:cubicBezTo>
                        <a:cubicBezTo>
                          <a:pt x="185" y="91"/>
                          <a:pt x="181" y="98"/>
                          <a:pt x="173" y="104"/>
                        </a:cubicBezTo>
                        <a:cubicBezTo>
                          <a:pt x="164" y="111"/>
                          <a:pt x="145" y="123"/>
                          <a:pt x="126" y="136"/>
                        </a:cubicBezTo>
                        <a:cubicBezTo>
                          <a:pt x="117" y="143"/>
                          <a:pt x="108" y="149"/>
                          <a:pt x="100" y="155"/>
                        </a:cubicBezTo>
                        <a:cubicBezTo>
                          <a:pt x="92" y="161"/>
                          <a:pt x="85" y="166"/>
                          <a:pt x="81" y="171"/>
                        </a:cubicBezTo>
                        <a:cubicBezTo>
                          <a:pt x="76" y="176"/>
                          <a:pt x="68" y="182"/>
                          <a:pt x="59" y="186"/>
                        </a:cubicBezTo>
                        <a:cubicBezTo>
                          <a:pt x="49" y="190"/>
                          <a:pt x="39" y="193"/>
                          <a:pt x="30" y="193"/>
                        </a:cubicBezTo>
                        <a:cubicBezTo>
                          <a:pt x="22" y="193"/>
                          <a:pt x="15" y="191"/>
                          <a:pt x="10" y="187"/>
                        </a:cubicBezTo>
                        <a:cubicBezTo>
                          <a:pt x="9" y="189"/>
                          <a:pt x="9" y="189"/>
                          <a:pt x="9" y="189"/>
                        </a:cubicBezTo>
                        <a:cubicBezTo>
                          <a:pt x="8" y="191"/>
                          <a:pt x="8" y="191"/>
                          <a:pt x="8" y="191"/>
                        </a:cubicBezTo>
                        <a:cubicBezTo>
                          <a:pt x="14" y="195"/>
                          <a:pt x="22" y="197"/>
                          <a:pt x="30" y="197"/>
                        </a:cubicBezTo>
                        <a:cubicBezTo>
                          <a:pt x="40" y="197"/>
                          <a:pt x="51" y="194"/>
                          <a:pt x="60" y="190"/>
                        </a:cubicBezTo>
                        <a:cubicBezTo>
                          <a:pt x="70" y="185"/>
                          <a:pt x="79" y="179"/>
                          <a:pt x="84" y="173"/>
                        </a:cubicBezTo>
                        <a:cubicBezTo>
                          <a:pt x="88" y="169"/>
                          <a:pt x="94" y="164"/>
                          <a:pt x="102" y="158"/>
                        </a:cubicBezTo>
                        <a:cubicBezTo>
                          <a:pt x="114" y="149"/>
                          <a:pt x="129" y="139"/>
                          <a:pt x="142" y="130"/>
                        </a:cubicBezTo>
                        <a:cubicBezTo>
                          <a:pt x="156" y="121"/>
                          <a:pt x="168" y="112"/>
                          <a:pt x="175" y="107"/>
                        </a:cubicBezTo>
                        <a:cubicBezTo>
                          <a:pt x="184" y="100"/>
                          <a:pt x="189" y="92"/>
                          <a:pt x="191" y="85"/>
                        </a:cubicBezTo>
                        <a:cubicBezTo>
                          <a:pt x="194" y="77"/>
                          <a:pt x="194" y="70"/>
                          <a:pt x="194" y="64"/>
                        </a:cubicBezTo>
                        <a:cubicBezTo>
                          <a:pt x="192" y="64"/>
                          <a:pt x="192" y="64"/>
                          <a:pt x="192" y="64"/>
                        </a:cubicBezTo>
                        <a:cubicBezTo>
                          <a:pt x="194" y="64"/>
                          <a:pt x="194" y="64"/>
                          <a:pt x="194" y="64"/>
                        </a:cubicBezTo>
                        <a:cubicBezTo>
                          <a:pt x="192" y="64"/>
                          <a:pt x="192" y="64"/>
                          <a:pt x="192" y="64"/>
                        </a:cubicBezTo>
                        <a:cubicBezTo>
                          <a:pt x="194" y="64"/>
                          <a:pt x="194" y="64"/>
                          <a:pt x="194" y="64"/>
                        </a:cubicBezTo>
                        <a:cubicBezTo>
                          <a:pt x="194" y="64"/>
                          <a:pt x="194" y="64"/>
                          <a:pt x="194" y="64"/>
                        </a:cubicBezTo>
                        <a:cubicBezTo>
                          <a:pt x="194" y="52"/>
                          <a:pt x="193" y="20"/>
                          <a:pt x="193" y="20"/>
                        </a:cubicBezTo>
                        <a:cubicBezTo>
                          <a:pt x="193" y="19"/>
                          <a:pt x="193" y="19"/>
                          <a:pt x="193" y="19"/>
                        </a:cubicBezTo>
                        <a:cubicBezTo>
                          <a:pt x="193" y="13"/>
                          <a:pt x="191" y="8"/>
                          <a:pt x="187" y="5"/>
                        </a:cubicBezTo>
                        <a:cubicBezTo>
                          <a:pt x="184" y="1"/>
                          <a:pt x="179" y="0"/>
                          <a:pt x="174" y="0"/>
                        </a:cubicBezTo>
                        <a:cubicBezTo>
                          <a:pt x="166" y="0"/>
                          <a:pt x="157" y="3"/>
                          <a:pt x="146" y="7"/>
                        </a:cubicBezTo>
                        <a:cubicBezTo>
                          <a:pt x="115" y="22"/>
                          <a:pt x="74" y="54"/>
                          <a:pt x="42" y="91"/>
                        </a:cubicBezTo>
                        <a:cubicBezTo>
                          <a:pt x="12" y="126"/>
                          <a:pt x="0" y="154"/>
                          <a:pt x="0" y="173"/>
                        </a:cubicBezTo>
                        <a:cubicBezTo>
                          <a:pt x="0" y="181"/>
                          <a:pt x="3" y="187"/>
                          <a:pt x="8" y="191"/>
                        </a:cubicBezTo>
                        <a:cubicBezTo>
                          <a:pt x="9" y="189"/>
                          <a:pt x="9" y="189"/>
                          <a:pt x="9" y="189"/>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51" name="Freeform 762">
                    <a:extLst>
                      <a:ext uri="{FF2B5EF4-FFF2-40B4-BE49-F238E27FC236}">
                        <a16:creationId xmlns:a16="http://schemas.microsoft.com/office/drawing/2014/main" id="{B63A0294-4425-6693-DA19-1C189A6CD2DC}"/>
                      </a:ext>
                    </a:extLst>
                  </p:cNvPr>
                  <p:cNvSpPr>
                    <a:spLocks/>
                  </p:cNvSpPr>
                  <p:nvPr/>
                </p:nvSpPr>
                <p:spPr bwMode="auto">
                  <a:xfrm>
                    <a:off x="1834" y="2974"/>
                    <a:ext cx="182" cy="180"/>
                  </a:xfrm>
                  <a:custGeom>
                    <a:avLst/>
                    <a:gdLst>
                      <a:gd name="T0" fmla="*/ 68 w 215"/>
                      <a:gd name="T1" fmla="*/ 25 h 213"/>
                      <a:gd name="T2" fmla="*/ 67 w 215"/>
                      <a:gd name="T3" fmla="*/ 23 h 213"/>
                      <a:gd name="T4" fmla="*/ 65 w 215"/>
                      <a:gd name="T5" fmla="*/ 23 h 213"/>
                      <a:gd name="T6" fmla="*/ 58 w 215"/>
                      <a:gd name="T7" fmla="*/ 21 h 213"/>
                      <a:gd name="T8" fmla="*/ 47 w 215"/>
                      <a:gd name="T9" fmla="*/ 21 h 213"/>
                      <a:gd name="T10" fmla="*/ 37 w 215"/>
                      <a:gd name="T11" fmla="*/ 23 h 213"/>
                      <a:gd name="T12" fmla="*/ 30 w 215"/>
                      <a:gd name="T13" fmla="*/ 33 h 213"/>
                      <a:gd name="T14" fmla="*/ 14 w 215"/>
                      <a:gd name="T15" fmla="*/ 70 h 213"/>
                      <a:gd name="T16" fmla="*/ 7 w 215"/>
                      <a:gd name="T17" fmla="*/ 88 h 213"/>
                      <a:gd name="T18" fmla="*/ 3 w 215"/>
                      <a:gd name="T19" fmla="*/ 97 h 213"/>
                      <a:gd name="T20" fmla="*/ 1 w 215"/>
                      <a:gd name="T21" fmla="*/ 102 h 213"/>
                      <a:gd name="T22" fmla="*/ 0 w 215"/>
                      <a:gd name="T23" fmla="*/ 111 h 213"/>
                      <a:gd name="T24" fmla="*/ 4 w 215"/>
                      <a:gd name="T25" fmla="*/ 123 h 213"/>
                      <a:gd name="T26" fmla="*/ 21 w 215"/>
                      <a:gd name="T27" fmla="*/ 128 h 213"/>
                      <a:gd name="T28" fmla="*/ 25 w 215"/>
                      <a:gd name="T29" fmla="*/ 128 h 213"/>
                      <a:gd name="T30" fmla="*/ 74 w 215"/>
                      <a:gd name="T31" fmla="*/ 124 h 213"/>
                      <a:gd name="T32" fmla="*/ 93 w 215"/>
                      <a:gd name="T33" fmla="*/ 123 h 213"/>
                      <a:gd name="T34" fmla="*/ 104 w 215"/>
                      <a:gd name="T35" fmla="*/ 120 h 213"/>
                      <a:gd name="T36" fmla="*/ 110 w 215"/>
                      <a:gd name="T37" fmla="*/ 118 h 213"/>
                      <a:gd name="T38" fmla="*/ 124 w 215"/>
                      <a:gd name="T39" fmla="*/ 116 h 213"/>
                      <a:gd name="T40" fmla="*/ 129 w 215"/>
                      <a:gd name="T41" fmla="*/ 113 h 213"/>
                      <a:gd name="T42" fmla="*/ 130 w 215"/>
                      <a:gd name="T43" fmla="*/ 107 h 213"/>
                      <a:gd name="T44" fmla="*/ 127 w 215"/>
                      <a:gd name="T45" fmla="*/ 98 h 213"/>
                      <a:gd name="T46" fmla="*/ 115 w 215"/>
                      <a:gd name="T47" fmla="*/ 60 h 213"/>
                      <a:gd name="T48" fmla="*/ 117 w 215"/>
                      <a:gd name="T49" fmla="*/ 37 h 213"/>
                      <a:gd name="T50" fmla="*/ 119 w 215"/>
                      <a:gd name="T51" fmla="*/ 21 h 213"/>
                      <a:gd name="T52" fmla="*/ 117 w 215"/>
                      <a:gd name="T53" fmla="*/ 6 h 213"/>
                      <a:gd name="T54" fmla="*/ 113 w 215"/>
                      <a:gd name="T55" fmla="*/ 3 h 213"/>
                      <a:gd name="T56" fmla="*/ 109 w 215"/>
                      <a:gd name="T57" fmla="*/ 0 h 213"/>
                      <a:gd name="T58" fmla="*/ 102 w 215"/>
                      <a:gd name="T59" fmla="*/ 4 h 213"/>
                      <a:gd name="T60" fmla="*/ 67 w 215"/>
                      <a:gd name="T61" fmla="*/ 23 h 213"/>
                      <a:gd name="T62" fmla="*/ 68 w 215"/>
                      <a:gd name="T63" fmla="*/ 25 h 213"/>
                      <a:gd name="T64" fmla="*/ 68 w 215"/>
                      <a:gd name="T65" fmla="*/ 25 h 213"/>
                      <a:gd name="T66" fmla="*/ 103 w 215"/>
                      <a:gd name="T67" fmla="*/ 6 h 213"/>
                      <a:gd name="T68" fmla="*/ 109 w 215"/>
                      <a:gd name="T69" fmla="*/ 3 h 213"/>
                      <a:gd name="T70" fmla="*/ 112 w 215"/>
                      <a:gd name="T71" fmla="*/ 3 h 213"/>
                      <a:gd name="T72" fmla="*/ 114 w 215"/>
                      <a:gd name="T73" fmla="*/ 10 h 213"/>
                      <a:gd name="T74" fmla="*/ 116 w 215"/>
                      <a:gd name="T75" fmla="*/ 21 h 213"/>
                      <a:gd name="T76" fmla="*/ 114 w 215"/>
                      <a:gd name="T77" fmla="*/ 37 h 213"/>
                      <a:gd name="T78" fmla="*/ 113 w 215"/>
                      <a:gd name="T79" fmla="*/ 60 h 213"/>
                      <a:gd name="T80" fmla="*/ 124 w 215"/>
                      <a:gd name="T81" fmla="*/ 99 h 213"/>
                      <a:gd name="T82" fmla="*/ 129 w 215"/>
                      <a:gd name="T83" fmla="*/ 107 h 213"/>
                      <a:gd name="T84" fmla="*/ 124 w 215"/>
                      <a:gd name="T85" fmla="*/ 112 h 213"/>
                      <a:gd name="T86" fmla="*/ 113 w 215"/>
                      <a:gd name="T87" fmla="*/ 116 h 213"/>
                      <a:gd name="T88" fmla="*/ 108 w 215"/>
                      <a:gd name="T89" fmla="*/ 117 h 213"/>
                      <a:gd name="T90" fmla="*/ 103 w 215"/>
                      <a:gd name="T91" fmla="*/ 117 h 213"/>
                      <a:gd name="T92" fmla="*/ 93 w 215"/>
                      <a:gd name="T93" fmla="*/ 119 h 213"/>
                      <a:gd name="T94" fmla="*/ 25 w 215"/>
                      <a:gd name="T95" fmla="*/ 127 h 213"/>
                      <a:gd name="T96" fmla="*/ 21 w 215"/>
                      <a:gd name="T97" fmla="*/ 127 h 213"/>
                      <a:gd name="T98" fmla="*/ 6 w 215"/>
                      <a:gd name="T99" fmla="*/ 122 h 213"/>
                      <a:gd name="T100" fmla="*/ 3 w 215"/>
                      <a:gd name="T101" fmla="*/ 111 h 213"/>
                      <a:gd name="T102" fmla="*/ 3 w 215"/>
                      <a:gd name="T103" fmla="*/ 103 h 213"/>
                      <a:gd name="T104" fmla="*/ 5 w 215"/>
                      <a:gd name="T105" fmla="*/ 99 h 213"/>
                      <a:gd name="T106" fmla="*/ 8 w 215"/>
                      <a:gd name="T107" fmla="*/ 89 h 213"/>
                      <a:gd name="T108" fmla="*/ 32 w 215"/>
                      <a:gd name="T109" fmla="*/ 33 h 213"/>
                      <a:gd name="T110" fmla="*/ 39 w 215"/>
                      <a:gd name="T111" fmla="*/ 25 h 213"/>
                      <a:gd name="T112" fmla="*/ 47 w 215"/>
                      <a:gd name="T113" fmla="*/ 23 h 213"/>
                      <a:gd name="T114" fmla="*/ 58 w 215"/>
                      <a:gd name="T115" fmla="*/ 25 h 213"/>
                      <a:gd name="T116" fmla="*/ 65 w 215"/>
                      <a:gd name="T117" fmla="*/ 25 h 213"/>
                      <a:gd name="T118" fmla="*/ 68 w 215"/>
                      <a:gd name="T119" fmla="*/ 25 h 213"/>
                      <a:gd name="T120" fmla="*/ 68 w 215"/>
                      <a:gd name="T121" fmla="*/ 25 h 21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5" h="213">
                        <a:moveTo>
                          <a:pt x="111" y="40"/>
                        </a:moveTo>
                        <a:cubicBezTo>
                          <a:pt x="110" y="38"/>
                          <a:pt x="110" y="38"/>
                          <a:pt x="110" y="38"/>
                        </a:cubicBezTo>
                        <a:cubicBezTo>
                          <a:pt x="110" y="38"/>
                          <a:pt x="109" y="38"/>
                          <a:pt x="108" y="38"/>
                        </a:cubicBezTo>
                        <a:cubicBezTo>
                          <a:pt x="104" y="38"/>
                          <a:pt x="100" y="37"/>
                          <a:pt x="95" y="36"/>
                        </a:cubicBezTo>
                        <a:cubicBezTo>
                          <a:pt x="89" y="35"/>
                          <a:pt x="84" y="34"/>
                          <a:pt x="78" y="34"/>
                        </a:cubicBezTo>
                        <a:cubicBezTo>
                          <a:pt x="72" y="34"/>
                          <a:pt x="67" y="35"/>
                          <a:pt x="62" y="38"/>
                        </a:cubicBezTo>
                        <a:cubicBezTo>
                          <a:pt x="57" y="41"/>
                          <a:pt x="52" y="46"/>
                          <a:pt x="49" y="54"/>
                        </a:cubicBezTo>
                        <a:cubicBezTo>
                          <a:pt x="42" y="69"/>
                          <a:pt x="32" y="94"/>
                          <a:pt x="23" y="116"/>
                        </a:cubicBezTo>
                        <a:cubicBezTo>
                          <a:pt x="18" y="127"/>
                          <a:pt x="14" y="138"/>
                          <a:pt x="11" y="146"/>
                        </a:cubicBezTo>
                        <a:cubicBezTo>
                          <a:pt x="7" y="154"/>
                          <a:pt x="5" y="159"/>
                          <a:pt x="4" y="161"/>
                        </a:cubicBezTo>
                        <a:cubicBezTo>
                          <a:pt x="3" y="163"/>
                          <a:pt x="2" y="166"/>
                          <a:pt x="1" y="169"/>
                        </a:cubicBezTo>
                        <a:cubicBezTo>
                          <a:pt x="0" y="173"/>
                          <a:pt x="0" y="178"/>
                          <a:pt x="0" y="183"/>
                        </a:cubicBezTo>
                        <a:cubicBezTo>
                          <a:pt x="0" y="190"/>
                          <a:pt x="1" y="197"/>
                          <a:pt x="7" y="203"/>
                        </a:cubicBezTo>
                        <a:cubicBezTo>
                          <a:pt x="12" y="209"/>
                          <a:pt x="22" y="213"/>
                          <a:pt x="36" y="213"/>
                        </a:cubicBezTo>
                        <a:cubicBezTo>
                          <a:pt x="38" y="213"/>
                          <a:pt x="40" y="213"/>
                          <a:pt x="42" y="213"/>
                        </a:cubicBezTo>
                        <a:cubicBezTo>
                          <a:pt x="68" y="211"/>
                          <a:pt x="98" y="208"/>
                          <a:pt x="123" y="206"/>
                        </a:cubicBezTo>
                        <a:cubicBezTo>
                          <a:pt x="135" y="204"/>
                          <a:pt x="145" y="203"/>
                          <a:pt x="154" y="202"/>
                        </a:cubicBezTo>
                        <a:cubicBezTo>
                          <a:pt x="162" y="201"/>
                          <a:pt x="168" y="200"/>
                          <a:pt x="171" y="199"/>
                        </a:cubicBezTo>
                        <a:cubicBezTo>
                          <a:pt x="173" y="198"/>
                          <a:pt x="176" y="198"/>
                          <a:pt x="181" y="197"/>
                        </a:cubicBezTo>
                        <a:cubicBezTo>
                          <a:pt x="187" y="196"/>
                          <a:pt x="196" y="195"/>
                          <a:pt x="203" y="192"/>
                        </a:cubicBezTo>
                        <a:cubicBezTo>
                          <a:pt x="206" y="191"/>
                          <a:pt x="209" y="189"/>
                          <a:pt x="211" y="187"/>
                        </a:cubicBezTo>
                        <a:cubicBezTo>
                          <a:pt x="214" y="184"/>
                          <a:pt x="215" y="181"/>
                          <a:pt x="215" y="177"/>
                        </a:cubicBezTo>
                        <a:cubicBezTo>
                          <a:pt x="215" y="173"/>
                          <a:pt x="213" y="167"/>
                          <a:pt x="209" y="162"/>
                        </a:cubicBezTo>
                        <a:cubicBezTo>
                          <a:pt x="195" y="141"/>
                          <a:pt x="190" y="122"/>
                          <a:pt x="190" y="99"/>
                        </a:cubicBezTo>
                        <a:cubicBezTo>
                          <a:pt x="190" y="88"/>
                          <a:pt x="191" y="75"/>
                          <a:pt x="193" y="61"/>
                        </a:cubicBezTo>
                        <a:cubicBezTo>
                          <a:pt x="194" y="52"/>
                          <a:pt x="195" y="44"/>
                          <a:pt x="195" y="36"/>
                        </a:cubicBezTo>
                        <a:cubicBezTo>
                          <a:pt x="195" y="26"/>
                          <a:pt x="194" y="17"/>
                          <a:pt x="192" y="10"/>
                        </a:cubicBezTo>
                        <a:cubicBezTo>
                          <a:pt x="190" y="7"/>
                          <a:pt x="189" y="5"/>
                          <a:pt x="187" y="3"/>
                        </a:cubicBezTo>
                        <a:cubicBezTo>
                          <a:pt x="185" y="1"/>
                          <a:pt x="183" y="0"/>
                          <a:pt x="180" y="0"/>
                        </a:cubicBezTo>
                        <a:cubicBezTo>
                          <a:pt x="176" y="0"/>
                          <a:pt x="172" y="2"/>
                          <a:pt x="168" y="7"/>
                        </a:cubicBezTo>
                        <a:cubicBezTo>
                          <a:pt x="148" y="27"/>
                          <a:pt x="126" y="36"/>
                          <a:pt x="110" y="38"/>
                        </a:cubicBezTo>
                        <a:cubicBezTo>
                          <a:pt x="111" y="40"/>
                          <a:pt x="111" y="40"/>
                          <a:pt x="111" y="40"/>
                        </a:cubicBezTo>
                        <a:cubicBezTo>
                          <a:pt x="111" y="42"/>
                          <a:pt x="111" y="42"/>
                          <a:pt x="111" y="42"/>
                        </a:cubicBezTo>
                        <a:cubicBezTo>
                          <a:pt x="128" y="40"/>
                          <a:pt x="150" y="30"/>
                          <a:pt x="170" y="10"/>
                        </a:cubicBezTo>
                        <a:cubicBezTo>
                          <a:pt x="175" y="5"/>
                          <a:pt x="178" y="4"/>
                          <a:pt x="180" y="4"/>
                        </a:cubicBezTo>
                        <a:cubicBezTo>
                          <a:pt x="182" y="4"/>
                          <a:pt x="183" y="4"/>
                          <a:pt x="184" y="5"/>
                        </a:cubicBezTo>
                        <a:cubicBezTo>
                          <a:pt x="186" y="7"/>
                          <a:pt x="188" y="11"/>
                          <a:pt x="189" y="17"/>
                        </a:cubicBezTo>
                        <a:cubicBezTo>
                          <a:pt x="190" y="22"/>
                          <a:pt x="191" y="28"/>
                          <a:pt x="191" y="36"/>
                        </a:cubicBezTo>
                        <a:cubicBezTo>
                          <a:pt x="191" y="43"/>
                          <a:pt x="190" y="52"/>
                          <a:pt x="189" y="61"/>
                        </a:cubicBezTo>
                        <a:cubicBezTo>
                          <a:pt x="187" y="75"/>
                          <a:pt x="186" y="87"/>
                          <a:pt x="186" y="99"/>
                        </a:cubicBezTo>
                        <a:cubicBezTo>
                          <a:pt x="186" y="122"/>
                          <a:pt x="191" y="142"/>
                          <a:pt x="206" y="164"/>
                        </a:cubicBezTo>
                        <a:cubicBezTo>
                          <a:pt x="210" y="169"/>
                          <a:pt x="211" y="174"/>
                          <a:pt x="211" y="177"/>
                        </a:cubicBezTo>
                        <a:cubicBezTo>
                          <a:pt x="211" y="181"/>
                          <a:pt x="209" y="183"/>
                          <a:pt x="206" y="186"/>
                        </a:cubicBezTo>
                        <a:cubicBezTo>
                          <a:pt x="202" y="189"/>
                          <a:pt x="194" y="191"/>
                          <a:pt x="187" y="192"/>
                        </a:cubicBezTo>
                        <a:cubicBezTo>
                          <a:pt x="184" y="193"/>
                          <a:pt x="180" y="193"/>
                          <a:pt x="177" y="194"/>
                        </a:cubicBezTo>
                        <a:cubicBezTo>
                          <a:pt x="174" y="194"/>
                          <a:pt x="172" y="194"/>
                          <a:pt x="170" y="195"/>
                        </a:cubicBezTo>
                        <a:cubicBezTo>
                          <a:pt x="168" y="196"/>
                          <a:pt x="162" y="197"/>
                          <a:pt x="153" y="198"/>
                        </a:cubicBezTo>
                        <a:cubicBezTo>
                          <a:pt x="128" y="201"/>
                          <a:pt x="81" y="206"/>
                          <a:pt x="41" y="209"/>
                        </a:cubicBezTo>
                        <a:cubicBezTo>
                          <a:pt x="39" y="209"/>
                          <a:pt x="38" y="209"/>
                          <a:pt x="36" y="209"/>
                        </a:cubicBezTo>
                        <a:cubicBezTo>
                          <a:pt x="22" y="209"/>
                          <a:pt x="14" y="206"/>
                          <a:pt x="10" y="201"/>
                        </a:cubicBezTo>
                        <a:cubicBezTo>
                          <a:pt x="5" y="196"/>
                          <a:pt x="4" y="189"/>
                          <a:pt x="4" y="183"/>
                        </a:cubicBezTo>
                        <a:cubicBezTo>
                          <a:pt x="4" y="178"/>
                          <a:pt x="4" y="174"/>
                          <a:pt x="5" y="170"/>
                        </a:cubicBezTo>
                        <a:cubicBezTo>
                          <a:pt x="6" y="167"/>
                          <a:pt x="7" y="164"/>
                          <a:pt x="8" y="163"/>
                        </a:cubicBezTo>
                        <a:cubicBezTo>
                          <a:pt x="9" y="161"/>
                          <a:pt x="11" y="155"/>
                          <a:pt x="14" y="147"/>
                        </a:cubicBezTo>
                        <a:cubicBezTo>
                          <a:pt x="24" y="123"/>
                          <a:pt x="43" y="78"/>
                          <a:pt x="53" y="55"/>
                        </a:cubicBezTo>
                        <a:cubicBezTo>
                          <a:pt x="56" y="48"/>
                          <a:pt x="60" y="44"/>
                          <a:pt x="64" y="42"/>
                        </a:cubicBezTo>
                        <a:cubicBezTo>
                          <a:pt x="68" y="39"/>
                          <a:pt x="73" y="38"/>
                          <a:pt x="78" y="38"/>
                        </a:cubicBezTo>
                        <a:cubicBezTo>
                          <a:pt x="83" y="38"/>
                          <a:pt x="89" y="39"/>
                          <a:pt x="94" y="40"/>
                        </a:cubicBezTo>
                        <a:cubicBezTo>
                          <a:pt x="99" y="41"/>
                          <a:pt x="104" y="42"/>
                          <a:pt x="108" y="42"/>
                        </a:cubicBezTo>
                        <a:cubicBezTo>
                          <a:pt x="109" y="42"/>
                          <a:pt x="110" y="42"/>
                          <a:pt x="111" y="42"/>
                        </a:cubicBezTo>
                        <a:cubicBezTo>
                          <a:pt x="111" y="40"/>
                          <a:pt x="111" y="40"/>
                          <a:pt x="111" y="40"/>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52" name="Freeform 763">
                    <a:extLst>
                      <a:ext uri="{FF2B5EF4-FFF2-40B4-BE49-F238E27FC236}">
                        <a16:creationId xmlns:a16="http://schemas.microsoft.com/office/drawing/2014/main" id="{55D77602-489B-3403-2DFE-6D863AF80479}"/>
                      </a:ext>
                    </a:extLst>
                  </p:cNvPr>
                  <p:cNvSpPr>
                    <a:spLocks/>
                  </p:cNvSpPr>
                  <p:nvPr/>
                </p:nvSpPr>
                <p:spPr bwMode="auto">
                  <a:xfrm>
                    <a:off x="1992" y="2924"/>
                    <a:ext cx="150" cy="195"/>
                  </a:xfrm>
                  <a:custGeom>
                    <a:avLst/>
                    <a:gdLst>
                      <a:gd name="T0" fmla="*/ 67 w 178"/>
                      <a:gd name="T1" fmla="*/ 6 h 230"/>
                      <a:gd name="T2" fmla="*/ 67 w 178"/>
                      <a:gd name="T3" fmla="*/ 4 h 230"/>
                      <a:gd name="T4" fmla="*/ 51 w 178"/>
                      <a:gd name="T5" fmla="*/ 0 h 230"/>
                      <a:gd name="T6" fmla="*/ 32 w 178"/>
                      <a:gd name="T7" fmla="*/ 9 h 230"/>
                      <a:gd name="T8" fmla="*/ 11 w 178"/>
                      <a:gd name="T9" fmla="*/ 25 h 230"/>
                      <a:gd name="T10" fmla="*/ 5 w 178"/>
                      <a:gd name="T11" fmla="*/ 33 h 230"/>
                      <a:gd name="T12" fmla="*/ 3 w 178"/>
                      <a:gd name="T13" fmla="*/ 43 h 230"/>
                      <a:gd name="T14" fmla="*/ 3 w 178"/>
                      <a:gd name="T15" fmla="*/ 45 h 230"/>
                      <a:gd name="T16" fmla="*/ 3 w 178"/>
                      <a:gd name="T17" fmla="*/ 62 h 230"/>
                      <a:gd name="T18" fmla="*/ 2 w 178"/>
                      <a:gd name="T19" fmla="*/ 78 h 230"/>
                      <a:gd name="T20" fmla="*/ 0 w 178"/>
                      <a:gd name="T21" fmla="*/ 92 h 230"/>
                      <a:gd name="T22" fmla="*/ 3 w 178"/>
                      <a:gd name="T23" fmla="*/ 113 h 230"/>
                      <a:gd name="T24" fmla="*/ 8 w 178"/>
                      <a:gd name="T25" fmla="*/ 128 h 230"/>
                      <a:gd name="T26" fmla="*/ 18 w 178"/>
                      <a:gd name="T27" fmla="*/ 136 h 230"/>
                      <a:gd name="T28" fmla="*/ 30 w 178"/>
                      <a:gd name="T29" fmla="*/ 140 h 230"/>
                      <a:gd name="T30" fmla="*/ 48 w 178"/>
                      <a:gd name="T31" fmla="*/ 130 h 230"/>
                      <a:gd name="T32" fmla="*/ 72 w 178"/>
                      <a:gd name="T33" fmla="*/ 98 h 230"/>
                      <a:gd name="T34" fmla="*/ 82 w 178"/>
                      <a:gd name="T35" fmla="*/ 86 h 230"/>
                      <a:gd name="T36" fmla="*/ 88 w 178"/>
                      <a:gd name="T37" fmla="*/ 80 h 230"/>
                      <a:gd name="T38" fmla="*/ 99 w 178"/>
                      <a:gd name="T39" fmla="*/ 75 h 230"/>
                      <a:gd name="T40" fmla="*/ 104 w 178"/>
                      <a:gd name="T41" fmla="*/ 70 h 230"/>
                      <a:gd name="T42" fmla="*/ 106 w 178"/>
                      <a:gd name="T43" fmla="*/ 64 h 230"/>
                      <a:gd name="T44" fmla="*/ 106 w 178"/>
                      <a:gd name="T45" fmla="*/ 63 h 230"/>
                      <a:gd name="T46" fmla="*/ 104 w 178"/>
                      <a:gd name="T47" fmla="*/ 54 h 230"/>
                      <a:gd name="T48" fmla="*/ 93 w 178"/>
                      <a:gd name="T49" fmla="*/ 45 h 230"/>
                      <a:gd name="T50" fmla="*/ 80 w 178"/>
                      <a:gd name="T51" fmla="*/ 31 h 230"/>
                      <a:gd name="T52" fmla="*/ 74 w 178"/>
                      <a:gd name="T53" fmla="*/ 14 h 230"/>
                      <a:gd name="T54" fmla="*/ 72 w 178"/>
                      <a:gd name="T55" fmla="*/ 8 h 230"/>
                      <a:gd name="T56" fmla="*/ 67 w 178"/>
                      <a:gd name="T57" fmla="*/ 4 h 230"/>
                      <a:gd name="T58" fmla="*/ 67 w 178"/>
                      <a:gd name="T59" fmla="*/ 6 h 230"/>
                      <a:gd name="T60" fmla="*/ 67 w 178"/>
                      <a:gd name="T61" fmla="*/ 7 h 230"/>
                      <a:gd name="T62" fmla="*/ 70 w 178"/>
                      <a:gd name="T63" fmla="*/ 9 h 230"/>
                      <a:gd name="T64" fmla="*/ 74 w 178"/>
                      <a:gd name="T65" fmla="*/ 18 h 230"/>
                      <a:gd name="T66" fmla="*/ 78 w 178"/>
                      <a:gd name="T67" fmla="*/ 31 h 230"/>
                      <a:gd name="T68" fmla="*/ 96 w 178"/>
                      <a:gd name="T69" fmla="*/ 50 h 230"/>
                      <a:gd name="T70" fmla="*/ 102 w 178"/>
                      <a:gd name="T71" fmla="*/ 56 h 230"/>
                      <a:gd name="T72" fmla="*/ 104 w 178"/>
                      <a:gd name="T73" fmla="*/ 63 h 230"/>
                      <a:gd name="T74" fmla="*/ 104 w 178"/>
                      <a:gd name="T75" fmla="*/ 64 h 230"/>
                      <a:gd name="T76" fmla="*/ 102 w 178"/>
                      <a:gd name="T77" fmla="*/ 70 h 230"/>
                      <a:gd name="T78" fmla="*/ 96 w 178"/>
                      <a:gd name="T79" fmla="*/ 74 h 230"/>
                      <a:gd name="T80" fmla="*/ 88 w 178"/>
                      <a:gd name="T81" fmla="*/ 78 h 230"/>
                      <a:gd name="T82" fmla="*/ 80 w 178"/>
                      <a:gd name="T83" fmla="*/ 85 h 230"/>
                      <a:gd name="T84" fmla="*/ 47 w 178"/>
                      <a:gd name="T85" fmla="*/ 128 h 230"/>
                      <a:gd name="T86" fmla="*/ 30 w 178"/>
                      <a:gd name="T87" fmla="*/ 138 h 230"/>
                      <a:gd name="T88" fmla="*/ 19 w 178"/>
                      <a:gd name="T89" fmla="*/ 134 h 230"/>
                      <a:gd name="T90" fmla="*/ 9 w 178"/>
                      <a:gd name="T91" fmla="*/ 126 h 230"/>
                      <a:gd name="T92" fmla="*/ 4 w 178"/>
                      <a:gd name="T93" fmla="*/ 112 h 230"/>
                      <a:gd name="T94" fmla="*/ 3 w 178"/>
                      <a:gd name="T95" fmla="*/ 92 h 230"/>
                      <a:gd name="T96" fmla="*/ 3 w 178"/>
                      <a:gd name="T97" fmla="*/ 78 h 230"/>
                      <a:gd name="T98" fmla="*/ 5 w 178"/>
                      <a:gd name="T99" fmla="*/ 62 h 230"/>
                      <a:gd name="T100" fmla="*/ 4 w 178"/>
                      <a:gd name="T101" fmla="*/ 45 h 230"/>
                      <a:gd name="T102" fmla="*/ 4 w 178"/>
                      <a:gd name="T103" fmla="*/ 43 h 230"/>
                      <a:gd name="T104" fmla="*/ 7 w 178"/>
                      <a:gd name="T105" fmla="*/ 34 h 230"/>
                      <a:gd name="T106" fmla="*/ 17 w 178"/>
                      <a:gd name="T107" fmla="*/ 23 h 230"/>
                      <a:gd name="T108" fmla="*/ 34 w 178"/>
                      <a:gd name="T109" fmla="*/ 11 h 230"/>
                      <a:gd name="T110" fmla="*/ 51 w 178"/>
                      <a:gd name="T111" fmla="*/ 3 h 230"/>
                      <a:gd name="T112" fmla="*/ 67 w 178"/>
                      <a:gd name="T113" fmla="*/ 7 h 230"/>
                      <a:gd name="T114" fmla="*/ 67 w 178"/>
                      <a:gd name="T115" fmla="*/ 6 h 23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8" h="230">
                        <a:moveTo>
                          <a:pt x="113" y="9"/>
                        </a:moveTo>
                        <a:cubicBezTo>
                          <a:pt x="113" y="7"/>
                          <a:pt x="113" y="7"/>
                          <a:pt x="113" y="7"/>
                        </a:cubicBezTo>
                        <a:cubicBezTo>
                          <a:pt x="103" y="3"/>
                          <a:pt x="95" y="0"/>
                          <a:pt x="86" y="0"/>
                        </a:cubicBezTo>
                        <a:cubicBezTo>
                          <a:pt x="76" y="0"/>
                          <a:pt x="65" y="4"/>
                          <a:pt x="53" y="15"/>
                        </a:cubicBezTo>
                        <a:cubicBezTo>
                          <a:pt x="41" y="25"/>
                          <a:pt x="29" y="33"/>
                          <a:pt x="19" y="41"/>
                        </a:cubicBezTo>
                        <a:cubicBezTo>
                          <a:pt x="15" y="45"/>
                          <a:pt x="11" y="50"/>
                          <a:pt x="8" y="54"/>
                        </a:cubicBezTo>
                        <a:cubicBezTo>
                          <a:pt x="5" y="59"/>
                          <a:pt x="3" y="65"/>
                          <a:pt x="3" y="71"/>
                        </a:cubicBezTo>
                        <a:cubicBezTo>
                          <a:pt x="3" y="72"/>
                          <a:pt x="3" y="72"/>
                          <a:pt x="3" y="73"/>
                        </a:cubicBezTo>
                        <a:cubicBezTo>
                          <a:pt x="4" y="84"/>
                          <a:pt x="4" y="94"/>
                          <a:pt x="4" y="102"/>
                        </a:cubicBezTo>
                        <a:cubicBezTo>
                          <a:pt x="4" y="111"/>
                          <a:pt x="4" y="119"/>
                          <a:pt x="2" y="128"/>
                        </a:cubicBezTo>
                        <a:cubicBezTo>
                          <a:pt x="1" y="134"/>
                          <a:pt x="0" y="142"/>
                          <a:pt x="0" y="152"/>
                        </a:cubicBezTo>
                        <a:cubicBezTo>
                          <a:pt x="0" y="162"/>
                          <a:pt x="1" y="174"/>
                          <a:pt x="3" y="185"/>
                        </a:cubicBezTo>
                        <a:cubicBezTo>
                          <a:pt x="5" y="195"/>
                          <a:pt x="8" y="205"/>
                          <a:pt x="14" y="210"/>
                        </a:cubicBezTo>
                        <a:cubicBezTo>
                          <a:pt x="18" y="214"/>
                          <a:pt x="24" y="219"/>
                          <a:pt x="30" y="223"/>
                        </a:cubicBezTo>
                        <a:cubicBezTo>
                          <a:pt x="36" y="227"/>
                          <a:pt x="44" y="230"/>
                          <a:pt x="51" y="230"/>
                        </a:cubicBezTo>
                        <a:cubicBezTo>
                          <a:pt x="61" y="230"/>
                          <a:pt x="71" y="225"/>
                          <a:pt x="81" y="212"/>
                        </a:cubicBezTo>
                        <a:cubicBezTo>
                          <a:pt x="93" y="195"/>
                          <a:pt x="108" y="177"/>
                          <a:pt x="120" y="161"/>
                        </a:cubicBezTo>
                        <a:cubicBezTo>
                          <a:pt x="126" y="154"/>
                          <a:pt x="132" y="147"/>
                          <a:pt x="137" y="142"/>
                        </a:cubicBezTo>
                        <a:cubicBezTo>
                          <a:pt x="142" y="137"/>
                          <a:pt x="146" y="133"/>
                          <a:pt x="148" y="131"/>
                        </a:cubicBezTo>
                        <a:cubicBezTo>
                          <a:pt x="152" y="129"/>
                          <a:pt x="160" y="127"/>
                          <a:pt x="166" y="123"/>
                        </a:cubicBezTo>
                        <a:cubicBezTo>
                          <a:pt x="169" y="121"/>
                          <a:pt x="172" y="119"/>
                          <a:pt x="174" y="116"/>
                        </a:cubicBezTo>
                        <a:cubicBezTo>
                          <a:pt x="177" y="113"/>
                          <a:pt x="178" y="109"/>
                          <a:pt x="178" y="104"/>
                        </a:cubicBezTo>
                        <a:cubicBezTo>
                          <a:pt x="178" y="103"/>
                          <a:pt x="178" y="103"/>
                          <a:pt x="178" y="103"/>
                        </a:cubicBezTo>
                        <a:cubicBezTo>
                          <a:pt x="178" y="97"/>
                          <a:pt x="176" y="93"/>
                          <a:pt x="173" y="89"/>
                        </a:cubicBezTo>
                        <a:cubicBezTo>
                          <a:pt x="169" y="84"/>
                          <a:pt x="162" y="80"/>
                          <a:pt x="155" y="74"/>
                        </a:cubicBezTo>
                        <a:cubicBezTo>
                          <a:pt x="149" y="69"/>
                          <a:pt x="141" y="61"/>
                          <a:pt x="134" y="49"/>
                        </a:cubicBezTo>
                        <a:cubicBezTo>
                          <a:pt x="129" y="40"/>
                          <a:pt x="127" y="31"/>
                          <a:pt x="125" y="23"/>
                        </a:cubicBezTo>
                        <a:cubicBezTo>
                          <a:pt x="124" y="19"/>
                          <a:pt x="123" y="16"/>
                          <a:pt x="121" y="13"/>
                        </a:cubicBezTo>
                        <a:cubicBezTo>
                          <a:pt x="119" y="10"/>
                          <a:pt x="117" y="8"/>
                          <a:pt x="113" y="7"/>
                        </a:cubicBezTo>
                        <a:cubicBezTo>
                          <a:pt x="113" y="9"/>
                          <a:pt x="113" y="9"/>
                          <a:pt x="113" y="9"/>
                        </a:cubicBezTo>
                        <a:cubicBezTo>
                          <a:pt x="112" y="11"/>
                          <a:pt x="112" y="11"/>
                          <a:pt x="112" y="11"/>
                        </a:cubicBezTo>
                        <a:cubicBezTo>
                          <a:pt x="115" y="12"/>
                          <a:pt x="116" y="13"/>
                          <a:pt x="118" y="15"/>
                        </a:cubicBezTo>
                        <a:cubicBezTo>
                          <a:pt x="120" y="19"/>
                          <a:pt x="121" y="24"/>
                          <a:pt x="123" y="30"/>
                        </a:cubicBezTo>
                        <a:cubicBezTo>
                          <a:pt x="125" y="36"/>
                          <a:pt x="127" y="44"/>
                          <a:pt x="131" y="51"/>
                        </a:cubicBezTo>
                        <a:cubicBezTo>
                          <a:pt x="140" y="68"/>
                          <a:pt x="151" y="76"/>
                          <a:pt x="160" y="83"/>
                        </a:cubicBezTo>
                        <a:cubicBezTo>
                          <a:pt x="164" y="86"/>
                          <a:pt x="167" y="89"/>
                          <a:pt x="170" y="92"/>
                        </a:cubicBezTo>
                        <a:cubicBezTo>
                          <a:pt x="172" y="95"/>
                          <a:pt x="174" y="98"/>
                          <a:pt x="174" y="103"/>
                        </a:cubicBezTo>
                        <a:cubicBezTo>
                          <a:pt x="174" y="104"/>
                          <a:pt x="174" y="104"/>
                          <a:pt x="174" y="104"/>
                        </a:cubicBezTo>
                        <a:cubicBezTo>
                          <a:pt x="174" y="108"/>
                          <a:pt x="173" y="111"/>
                          <a:pt x="171" y="114"/>
                        </a:cubicBezTo>
                        <a:cubicBezTo>
                          <a:pt x="169" y="118"/>
                          <a:pt x="164" y="120"/>
                          <a:pt x="160" y="122"/>
                        </a:cubicBezTo>
                        <a:cubicBezTo>
                          <a:pt x="155" y="124"/>
                          <a:pt x="150" y="126"/>
                          <a:pt x="146" y="128"/>
                        </a:cubicBezTo>
                        <a:cubicBezTo>
                          <a:pt x="143" y="130"/>
                          <a:pt x="139" y="134"/>
                          <a:pt x="134" y="139"/>
                        </a:cubicBezTo>
                        <a:cubicBezTo>
                          <a:pt x="119" y="155"/>
                          <a:pt x="96" y="185"/>
                          <a:pt x="78" y="210"/>
                        </a:cubicBezTo>
                        <a:cubicBezTo>
                          <a:pt x="68" y="222"/>
                          <a:pt x="60" y="226"/>
                          <a:pt x="51" y="226"/>
                        </a:cubicBezTo>
                        <a:cubicBezTo>
                          <a:pt x="45" y="226"/>
                          <a:pt x="38" y="223"/>
                          <a:pt x="32" y="219"/>
                        </a:cubicBezTo>
                        <a:cubicBezTo>
                          <a:pt x="26" y="216"/>
                          <a:pt x="21" y="211"/>
                          <a:pt x="16" y="207"/>
                        </a:cubicBezTo>
                        <a:cubicBezTo>
                          <a:pt x="12" y="203"/>
                          <a:pt x="9" y="194"/>
                          <a:pt x="7" y="184"/>
                        </a:cubicBezTo>
                        <a:cubicBezTo>
                          <a:pt x="5" y="174"/>
                          <a:pt x="4" y="162"/>
                          <a:pt x="4" y="152"/>
                        </a:cubicBezTo>
                        <a:cubicBezTo>
                          <a:pt x="4" y="142"/>
                          <a:pt x="5" y="134"/>
                          <a:pt x="6" y="129"/>
                        </a:cubicBezTo>
                        <a:cubicBezTo>
                          <a:pt x="8" y="119"/>
                          <a:pt x="8" y="111"/>
                          <a:pt x="8" y="102"/>
                        </a:cubicBezTo>
                        <a:cubicBezTo>
                          <a:pt x="8" y="93"/>
                          <a:pt x="8" y="84"/>
                          <a:pt x="7" y="73"/>
                        </a:cubicBezTo>
                        <a:cubicBezTo>
                          <a:pt x="7" y="72"/>
                          <a:pt x="7" y="71"/>
                          <a:pt x="7" y="71"/>
                        </a:cubicBezTo>
                        <a:cubicBezTo>
                          <a:pt x="7" y="65"/>
                          <a:pt x="9" y="61"/>
                          <a:pt x="11" y="56"/>
                        </a:cubicBezTo>
                        <a:cubicBezTo>
                          <a:pt x="15" y="50"/>
                          <a:pt x="22" y="44"/>
                          <a:pt x="29" y="38"/>
                        </a:cubicBezTo>
                        <a:cubicBezTo>
                          <a:pt x="37" y="32"/>
                          <a:pt x="47" y="26"/>
                          <a:pt x="56" y="18"/>
                        </a:cubicBezTo>
                        <a:cubicBezTo>
                          <a:pt x="68" y="7"/>
                          <a:pt x="77" y="4"/>
                          <a:pt x="86" y="4"/>
                        </a:cubicBezTo>
                        <a:cubicBezTo>
                          <a:pt x="94" y="4"/>
                          <a:pt x="102" y="7"/>
                          <a:pt x="112" y="11"/>
                        </a:cubicBezTo>
                        <a:cubicBezTo>
                          <a:pt x="113" y="9"/>
                          <a:pt x="113" y="9"/>
                          <a:pt x="113" y="9"/>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53" name="Freeform 764">
                    <a:extLst>
                      <a:ext uri="{FF2B5EF4-FFF2-40B4-BE49-F238E27FC236}">
                        <a16:creationId xmlns:a16="http://schemas.microsoft.com/office/drawing/2014/main" id="{47D44FF4-B83C-9D3D-82EC-DA03E8A35A64}"/>
                      </a:ext>
                    </a:extLst>
                  </p:cNvPr>
                  <p:cNvSpPr>
                    <a:spLocks/>
                  </p:cNvSpPr>
                  <p:nvPr/>
                </p:nvSpPr>
                <p:spPr bwMode="auto">
                  <a:xfrm>
                    <a:off x="2054" y="3030"/>
                    <a:ext cx="215" cy="128"/>
                  </a:xfrm>
                  <a:custGeom>
                    <a:avLst/>
                    <a:gdLst>
                      <a:gd name="T0" fmla="*/ 70 w 255"/>
                      <a:gd name="T1" fmla="*/ 3 h 152"/>
                      <a:gd name="T2" fmla="*/ 70 w 255"/>
                      <a:gd name="T3" fmla="*/ 3 h 152"/>
                      <a:gd name="T4" fmla="*/ 55 w 255"/>
                      <a:gd name="T5" fmla="*/ 0 h 152"/>
                      <a:gd name="T6" fmla="*/ 45 w 255"/>
                      <a:gd name="T7" fmla="*/ 3 h 152"/>
                      <a:gd name="T8" fmla="*/ 37 w 255"/>
                      <a:gd name="T9" fmla="*/ 8 h 152"/>
                      <a:gd name="T10" fmla="*/ 19 w 255"/>
                      <a:gd name="T11" fmla="*/ 31 h 152"/>
                      <a:gd name="T12" fmla="*/ 10 w 255"/>
                      <a:gd name="T13" fmla="*/ 42 h 152"/>
                      <a:gd name="T14" fmla="*/ 7 w 255"/>
                      <a:gd name="T15" fmla="*/ 45 h 152"/>
                      <a:gd name="T16" fmla="*/ 6 w 255"/>
                      <a:gd name="T17" fmla="*/ 46 h 152"/>
                      <a:gd name="T18" fmla="*/ 6 w 255"/>
                      <a:gd name="T19" fmla="*/ 47 h 152"/>
                      <a:gd name="T20" fmla="*/ 6 w 255"/>
                      <a:gd name="T21" fmla="*/ 47 h 152"/>
                      <a:gd name="T22" fmla="*/ 6 w 255"/>
                      <a:gd name="T23" fmla="*/ 47 h 152"/>
                      <a:gd name="T24" fmla="*/ 6 w 255"/>
                      <a:gd name="T25" fmla="*/ 47 h 152"/>
                      <a:gd name="T26" fmla="*/ 6 w 255"/>
                      <a:gd name="T27" fmla="*/ 47 h 152"/>
                      <a:gd name="T28" fmla="*/ 6 w 255"/>
                      <a:gd name="T29" fmla="*/ 47 h 152"/>
                      <a:gd name="T30" fmla="*/ 6 w 255"/>
                      <a:gd name="T31" fmla="*/ 47 h 152"/>
                      <a:gd name="T32" fmla="*/ 5 w 255"/>
                      <a:gd name="T33" fmla="*/ 47 h 152"/>
                      <a:gd name="T34" fmla="*/ 3 w 255"/>
                      <a:gd name="T35" fmla="*/ 54 h 152"/>
                      <a:gd name="T36" fmla="*/ 0 w 255"/>
                      <a:gd name="T37" fmla="*/ 64 h 152"/>
                      <a:gd name="T38" fmla="*/ 7 w 255"/>
                      <a:gd name="T39" fmla="*/ 82 h 152"/>
                      <a:gd name="T40" fmla="*/ 18 w 255"/>
                      <a:gd name="T41" fmla="*/ 88 h 152"/>
                      <a:gd name="T42" fmla="*/ 29 w 255"/>
                      <a:gd name="T43" fmla="*/ 91 h 152"/>
                      <a:gd name="T44" fmla="*/ 51 w 255"/>
                      <a:gd name="T45" fmla="*/ 87 h 152"/>
                      <a:gd name="T46" fmla="*/ 83 w 255"/>
                      <a:gd name="T47" fmla="*/ 83 h 152"/>
                      <a:gd name="T48" fmla="*/ 111 w 255"/>
                      <a:gd name="T49" fmla="*/ 85 h 152"/>
                      <a:gd name="T50" fmla="*/ 126 w 255"/>
                      <a:gd name="T51" fmla="*/ 88 h 152"/>
                      <a:gd name="T52" fmla="*/ 136 w 255"/>
                      <a:gd name="T53" fmla="*/ 86 h 152"/>
                      <a:gd name="T54" fmla="*/ 143 w 255"/>
                      <a:gd name="T55" fmla="*/ 78 h 152"/>
                      <a:gd name="T56" fmla="*/ 152 w 255"/>
                      <a:gd name="T57" fmla="*/ 53 h 152"/>
                      <a:gd name="T58" fmla="*/ 148 w 255"/>
                      <a:gd name="T59" fmla="*/ 42 h 152"/>
                      <a:gd name="T60" fmla="*/ 70 w 255"/>
                      <a:gd name="T61" fmla="*/ 3 h 152"/>
                      <a:gd name="T62" fmla="*/ 70 w 255"/>
                      <a:gd name="T63" fmla="*/ 3 h 152"/>
                      <a:gd name="T64" fmla="*/ 70 w 255"/>
                      <a:gd name="T65" fmla="*/ 5 h 152"/>
                      <a:gd name="T66" fmla="*/ 146 w 255"/>
                      <a:gd name="T67" fmla="*/ 43 h 152"/>
                      <a:gd name="T68" fmla="*/ 150 w 255"/>
                      <a:gd name="T69" fmla="*/ 53 h 152"/>
                      <a:gd name="T70" fmla="*/ 142 w 255"/>
                      <a:gd name="T71" fmla="*/ 77 h 152"/>
                      <a:gd name="T72" fmla="*/ 134 w 255"/>
                      <a:gd name="T73" fmla="*/ 84 h 152"/>
                      <a:gd name="T74" fmla="*/ 126 w 255"/>
                      <a:gd name="T75" fmla="*/ 86 h 152"/>
                      <a:gd name="T76" fmla="*/ 111 w 255"/>
                      <a:gd name="T77" fmla="*/ 83 h 152"/>
                      <a:gd name="T78" fmla="*/ 83 w 255"/>
                      <a:gd name="T79" fmla="*/ 82 h 152"/>
                      <a:gd name="T80" fmla="*/ 51 w 255"/>
                      <a:gd name="T81" fmla="*/ 84 h 152"/>
                      <a:gd name="T82" fmla="*/ 29 w 255"/>
                      <a:gd name="T83" fmla="*/ 88 h 152"/>
                      <a:gd name="T84" fmla="*/ 19 w 255"/>
                      <a:gd name="T85" fmla="*/ 87 h 152"/>
                      <a:gd name="T86" fmla="*/ 9 w 255"/>
                      <a:gd name="T87" fmla="*/ 79 h 152"/>
                      <a:gd name="T88" fmla="*/ 3 w 255"/>
                      <a:gd name="T89" fmla="*/ 64 h 152"/>
                      <a:gd name="T90" fmla="*/ 5 w 255"/>
                      <a:gd name="T91" fmla="*/ 53 h 152"/>
                      <a:gd name="T92" fmla="*/ 6 w 255"/>
                      <a:gd name="T93" fmla="*/ 50 h 152"/>
                      <a:gd name="T94" fmla="*/ 7 w 255"/>
                      <a:gd name="T95" fmla="*/ 49 h 152"/>
                      <a:gd name="T96" fmla="*/ 7 w 255"/>
                      <a:gd name="T97" fmla="*/ 48 h 152"/>
                      <a:gd name="T98" fmla="*/ 7 w 255"/>
                      <a:gd name="T99" fmla="*/ 48 h 152"/>
                      <a:gd name="T100" fmla="*/ 8 w 255"/>
                      <a:gd name="T101" fmla="*/ 47 h 152"/>
                      <a:gd name="T102" fmla="*/ 13 w 255"/>
                      <a:gd name="T103" fmla="*/ 42 h 152"/>
                      <a:gd name="T104" fmla="*/ 39 w 255"/>
                      <a:gd name="T105" fmla="*/ 9 h 152"/>
                      <a:gd name="T106" fmla="*/ 46 w 255"/>
                      <a:gd name="T107" fmla="*/ 3 h 152"/>
                      <a:gd name="T108" fmla="*/ 55 w 255"/>
                      <a:gd name="T109" fmla="*/ 3 h 152"/>
                      <a:gd name="T110" fmla="*/ 70 w 255"/>
                      <a:gd name="T111" fmla="*/ 5 h 152"/>
                      <a:gd name="T112" fmla="*/ 70 w 255"/>
                      <a:gd name="T113" fmla="*/ 3 h 15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55" h="152">
                        <a:moveTo>
                          <a:pt x="116" y="6"/>
                        </a:moveTo>
                        <a:cubicBezTo>
                          <a:pt x="117" y="4"/>
                          <a:pt x="117" y="4"/>
                          <a:pt x="117" y="4"/>
                        </a:cubicBezTo>
                        <a:cubicBezTo>
                          <a:pt x="112" y="3"/>
                          <a:pt x="102" y="0"/>
                          <a:pt x="91" y="0"/>
                        </a:cubicBezTo>
                        <a:cubicBezTo>
                          <a:pt x="86" y="0"/>
                          <a:pt x="80" y="1"/>
                          <a:pt x="75" y="3"/>
                        </a:cubicBezTo>
                        <a:cubicBezTo>
                          <a:pt x="70" y="5"/>
                          <a:pt x="66" y="8"/>
                          <a:pt x="62" y="13"/>
                        </a:cubicBezTo>
                        <a:cubicBezTo>
                          <a:pt x="55" y="22"/>
                          <a:pt x="42" y="38"/>
                          <a:pt x="31" y="52"/>
                        </a:cubicBezTo>
                        <a:cubicBezTo>
                          <a:pt x="26" y="59"/>
                          <a:pt x="21" y="65"/>
                          <a:pt x="17" y="70"/>
                        </a:cubicBezTo>
                        <a:cubicBezTo>
                          <a:pt x="15" y="72"/>
                          <a:pt x="13" y="74"/>
                          <a:pt x="12" y="76"/>
                        </a:cubicBezTo>
                        <a:cubicBezTo>
                          <a:pt x="11" y="76"/>
                          <a:pt x="11" y="77"/>
                          <a:pt x="10" y="77"/>
                        </a:cubicBezTo>
                        <a:cubicBezTo>
                          <a:pt x="10" y="78"/>
                          <a:pt x="10" y="78"/>
                          <a:pt x="10" y="78"/>
                        </a:cubicBezTo>
                        <a:cubicBezTo>
                          <a:pt x="10" y="78"/>
                          <a:pt x="10" y="78"/>
                          <a:pt x="10" y="78"/>
                        </a:cubicBezTo>
                        <a:cubicBezTo>
                          <a:pt x="10" y="78"/>
                          <a:pt x="10" y="78"/>
                          <a:pt x="10" y="78"/>
                        </a:cubicBezTo>
                        <a:cubicBezTo>
                          <a:pt x="10" y="78"/>
                          <a:pt x="10" y="78"/>
                          <a:pt x="10" y="78"/>
                        </a:cubicBezTo>
                        <a:cubicBezTo>
                          <a:pt x="10" y="78"/>
                          <a:pt x="10" y="78"/>
                          <a:pt x="10" y="78"/>
                        </a:cubicBezTo>
                        <a:cubicBezTo>
                          <a:pt x="10" y="78"/>
                          <a:pt x="10" y="78"/>
                          <a:pt x="10" y="78"/>
                        </a:cubicBezTo>
                        <a:cubicBezTo>
                          <a:pt x="10" y="78"/>
                          <a:pt x="10" y="78"/>
                          <a:pt x="10" y="78"/>
                        </a:cubicBezTo>
                        <a:cubicBezTo>
                          <a:pt x="9" y="78"/>
                          <a:pt x="9" y="79"/>
                          <a:pt x="8" y="79"/>
                        </a:cubicBezTo>
                        <a:cubicBezTo>
                          <a:pt x="7" y="81"/>
                          <a:pt x="5" y="85"/>
                          <a:pt x="3" y="90"/>
                        </a:cubicBezTo>
                        <a:cubicBezTo>
                          <a:pt x="1" y="95"/>
                          <a:pt x="0" y="101"/>
                          <a:pt x="0" y="107"/>
                        </a:cubicBezTo>
                        <a:cubicBezTo>
                          <a:pt x="0" y="116"/>
                          <a:pt x="3" y="127"/>
                          <a:pt x="12" y="136"/>
                        </a:cubicBezTo>
                        <a:cubicBezTo>
                          <a:pt x="18" y="142"/>
                          <a:pt x="24" y="146"/>
                          <a:pt x="30" y="148"/>
                        </a:cubicBezTo>
                        <a:cubicBezTo>
                          <a:pt x="36" y="151"/>
                          <a:pt x="41" y="152"/>
                          <a:pt x="47" y="152"/>
                        </a:cubicBezTo>
                        <a:cubicBezTo>
                          <a:pt x="58" y="152"/>
                          <a:pt x="70" y="149"/>
                          <a:pt x="85" y="145"/>
                        </a:cubicBezTo>
                        <a:cubicBezTo>
                          <a:pt x="100" y="141"/>
                          <a:pt x="120" y="140"/>
                          <a:pt x="138" y="140"/>
                        </a:cubicBezTo>
                        <a:cubicBezTo>
                          <a:pt x="158" y="140"/>
                          <a:pt x="177" y="142"/>
                          <a:pt x="185" y="143"/>
                        </a:cubicBezTo>
                        <a:cubicBezTo>
                          <a:pt x="192" y="145"/>
                          <a:pt x="201" y="148"/>
                          <a:pt x="210" y="148"/>
                        </a:cubicBezTo>
                        <a:cubicBezTo>
                          <a:pt x="215" y="148"/>
                          <a:pt x="221" y="147"/>
                          <a:pt x="226" y="144"/>
                        </a:cubicBezTo>
                        <a:cubicBezTo>
                          <a:pt x="231" y="142"/>
                          <a:pt x="235" y="138"/>
                          <a:pt x="239" y="131"/>
                        </a:cubicBezTo>
                        <a:cubicBezTo>
                          <a:pt x="247" y="117"/>
                          <a:pt x="254" y="102"/>
                          <a:pt x="254" y="89"/>
                        </a:cubicBezTo>
                        <a:cubicBezTo>
                          <a:pt x="255" y="82"/>
                          <a:pt x="252" y="75"/>
                          <a:pt x="245" y="70"/>
                        </a:cubicBezTo>
                        <a:cubicBezTo>
                          <a:pt x="228" y="59"/>
                          <a:pt x="169" y="19"/>
                          <a:pt x="117" y="4"/>
                        </a:cubicBezTo>
                        <a:cubicBezTo>
                          <a:pt x="116" y="6"/>
                          <a:pt x="116" y="6"/>
                          <a:pt x="116" y="6"/>
                        </a:cubicBezTo>
                        <a:cubicBezTo>
                          <a:pt x="116" y="8"/>
                          <a:pt x="116" y="8"/>
                          <a:pt x="116" y="8"/>
                        </a:cubicBezTo>
                        <a:cubicBezTo>
                          <a:pt x="166" y="22"/>
                          <a:pt x="226" y="62"/>
                          <a:pt x="243" y="73"/>
                        </a:cubicBezTo>
                        <a:cubicBezTo>
                          <a:pt x="248" y="77"/>
                          <a:pt x="250" y="83"/>
                          <a:pt x="250" y="89"/>
                        </a:cubicBezTo>
                        <a:cubicBezTo>
                          <a:pt x="250" y="101"/>
                          <a:pt x="244" y="115"/>
                          <a:pt x="236" y="129"/>
                        </a:cubicBezTo>
                        <a:cubicBezTo>
                          <a:pt x="232" y="135"/>
                          <a:pt x="228" y="139"/>
                          <a:pt x="224" y="141"/>
                        </a:cubicBezTo>
                        <a:cubicBezTo>
                          <a:pt x="220" y="143"/>
                          <a:pt x="215" y="144"/>
                          <a:pt x="210" y="144"/>
                        </a:cubicBezTo>
                        <a:cubicBezTo>
                          <a:pt x="202" y="144"/>
                          <a:pt x="193" y="141"/>
                          <a:pt x="186" y="140"/>
                        </a:cubicBezTo>
                        <a:cubicBezTo>
                          <a:pt x="177" y="138"/>
                          <a:pt x="158" y="136"/>
                          <a:pt x="138" y="136"/>
                        </a:cubicBezTo>
                        <a:cubicBezTo>
                          <a:pt x="119" y="136"/>
                          <a:pt x="100" y="137"/>
                          <a:pt x="84" y="141"/>
                        </a:cubicBezTo>
                        <a:cubicBezTo>
                          <a:pt x="69" y="145"/>
                          <a:pt x="58" y="148"/>
                          <a:pt x="47" y="148"/>
                        </a:cubicBezTo>
                        <a:cubicBezTo>
                          <a:pt x="42" y="148"/>
                          <a:pt x="37" y="147"/>
                          <a:pt x="31" y="145"/>
                        </a:cubicBezTo>
                        <a:cubicBezTo>
                          <a:pt x="26" y="142"/>
                          <a:pt x="21" y="139"/>
                          <a:pt x="15" y="133"/>
                        </a:cubicBezTo>
                        <a:cubicBezTo>
                          <a:pt x="7" y="125"/>
                          <a:pt x="4" y="116"/>
                          <a:pt x="4" y="107"/>
                        </a:cubicBezTo>
                        <a:cubicBezTo>
                          <a:pt x="4" y="100"/>
                          <a:pt x="6" y="94"/>
                          <a:pt x="8" y="89"/>
                        </a:cubicBezTo>
                        <a:cubicBezTo>
                          <a:pt x="9" y="87"/>
                          <a:pt x="10" y="85"/>
                          <a:pt x="10" y="83"/>
                        </a:cubicBezTo>
                        <a:cubicBezTo>
                          <a:pt x="11" y="83"/>
                          <a:pt x="11" y="82"/>
                          <a:pt x="12" y="82"/>
                        </a:cubicBezTo>
                        <a:cubicBezTo>
                          <a:pt x="12" y="81"/>
                          <a:pt x="12" y="81"/>
                          <a:pt x="12" y="81"/>
                        </a:cubicBezTo>
                        <a:cubicBezTo>
                          <a:pt x="12" y="81"/>
                          <a:pt x="12" y="81"/>
                          <a:pt x="12" y="81"/>
                        </a:cubicBezTo>
                        <a:cubicBezTo>
                          <a:pt x="12" y="81"/>
                          <a:pt x="13" y="81"/>
                          <a:pt x="13" y="80"/>
                        </a:cubicBezTo>
                        <a:cubicBezTo>
                          <a:pt x="15" y="78"/>
                          <a:pt x="18" y="75"/>
                          <a:pt x="22" y="70"/>
                        </a:cubicBezTo>
                        <a:cubicBezTo>
                          <a:pt x="35" y="55"/>
                          <a:pt x="55" y="29"/>
                          <a:pt x="65" y="15"/>
                        </a:cubicBezTo>
                        <a:cubicBezTo>
                          <a:pt x="68" y="11"/>
                          <a:pt x="72" y="8"/>
                          <a:pt x="77" y="6"/>
                        </a:cubicBezTo>
                        <a:cubicBezTo>
                          <a:pt x="81" y="5"/>
                          <a:pt x="86" y="4"/>
                          <a:pt x="91" y="4"/>
                        </a:cubicBezTo>
                        <a:cubicBezTo>
                          <a:pt x="101" y="4"/>
                          <a:pt x="111" y="7"/>
                          <a:pt x="116" y="8"/>
                        </a:cubicBezTo>
                        <a:cubicBezTo>
                          <a:pt x="116" y="6"/>
                          <a:pt x="116" y="6"/>
                          <a:pt x="116" y="6"/>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54" name="Freeform 765">
                    <a:extLst>
                      <a:ext uri="{FF2B5EF4-FFF2-40B4-BE49-F238E27FC236}">
                        <a16:creationId xmlns:a16="http://schemas.microsoft.com/office/drawing/2014/main" id="{60066430-AC36-68ED-CFDD-717FFFCC2F40}"/>
                      </a:ext>
                    </a:extLst>
                  </p:cNvPr>
                  <p:cNvSpPr>
                    <a:spLocks/>
                  </p:cNvSpPr>
                  <p:nvPr/>
                </p:nvSpPr>
                <p:spPr bwMode="auto">
                  <a:xfrm>
                    <a:off x="2092" y="3145"/>
                    <a:ext cx="141" cy="187"/>
                  </a:xfrm>
                  <a:custGeom>
                    <a:avLst/>
                    <a:gdLst>
                      <a:gd name="T0" fmla="*/ 28 w 167"/>
                      <a:gd name="T1" fmla="*/ 3 h 221"/>
                      <a:gd name="T2" fmla="*/ 27 w 167"/>
                      <a:gd name="T3" fmla="*/ 3 h 221"/>
                      <a:gd name="T4" fmla="*/ 12 w 167"/>
                      <a:gd name="T5" fmla="*/ 7 h 221"/>
                      <a:gd name="T6" fmla="*/ 3 w 167"/>
                      <a:gd name="T7" fmla="*/ 14 h 221"/>
                      <a:gd name="T8" fmla="*/ 0 w 167"/>
                      <a:gd name="T9" fmla="*/ 25 h 221"/>
                      <a:gd name="T10" fmla="*/ 3 w 167"/>
                      <a:gd name="T11" fmla="*/ 38 h 221"/>
                      <a:gd name="T12" fmla="*/ 13 w 167"/>
                      <a:gd name="T13" fmla="*/ 73 h 221"/>
                      <a:gd name="T14" fmla="*/ 7 w 167"/>
                      <a:gd name="T15" fmla="*/ 92 h 221"/>
                      <a:gd name="T16" fmla="*/ 2 w 167"/>
                      <a:gd name="T17" fmla="*/ 105 h 221"/>
                      <a:gd name="T18" fmla="*/ 7 w 167"/>
                      <a:gd name="T19" fmla="*/ 119 h 221"/>
                      <a:gd name="T20" fmla="*/ 10 w 167"/>
                      <a:gd name="T21" fmla="*/ 123 h 221"/>
                      <a:gd name="T22" fmla="*/ 15 w 167"/>
                      <a:gd name="T23" fmla="*/ 129 h 221"/>
                      <a:gd name="T24" fmla="*/ 24 w 167"/>
                      <a:gd name="T25" fmla="*/ 134 h 221"/>
                      <a:gd name="T26" fmla="*/ 37 w 167"/>
                      <a:gd name="T27" fmla="*/ 127 h 221"/>
                      <a:gd name="T28" fmla="*/ 88 w 167"/>
                      <a:gd name="T29" fmla="*/ 58 h 221"/>
                      <a:gd name="T30" fmla="*/ 97 w 167"/>
                      <a:gd name="T31" fmla="*/ 35 h 221"/>
                      <a:gd name="T32" fmla="*/ 100 w 167"/>
                      <a:gd name="T33" fmla="*/ 15 h 221"/>
                      <a:gd name="T34" fmla="*/ 99 w 167"/>
                      <a:gd name="T35" fmla="*/ 8 h 221"/>
                      <a:gd name="T36" fmla="*/ 93 w 167"/>
                      <a:gd name="T37" fmla="*/ 4 h 221"/>
                      <a:gd name="T38" fmla="*/ 54 w 167"/>
                      <a:gd name="T39" fmla="*/ 0 h 221"/>
                      <a:gd name="T40" fmla="*/ 27 w 167"/>
                      <a:gd name="T41" fmla="*/ 3 h 221"/>
                      <a:gd name="T42" fmla="*/ 28 w 167"/>
                      <a:gd name="T43" fmla="*/ 3 h 221"/>
                      <a:gd name="T44" fmla="*/ 28 w 167"/>
                      <a:gd name="T45" fmla="*/ 4 h 221"/>
                      <a:gd name="T46" fmla="*/ 54 w 167"/>
                      <a:gd name="T47" fmla="*/ 3 h 221"/>
                      <a:gd name="T48" fmla="*/ 93 w 167"/>
                      <a:gd name="T49" fmla="*/ 7 h 221"/>
                      <a:gd name="T50" fmla="*/ 96 w 167"/>
                      <a:gd name="T51" fmla="*/ 9 h 221"/>
                      <a:gd name="T52" fmla="*/ 99 w 167"/>
                      <a:gd name="T53" fmla="*/ 15 h 221"/>
                      <a:gd name="T54" fmla="*/ 95 w 167"/>
                      <a:gd name="T55" fmla="*/ 34 h 221"/>
                      <a:gd name="T56" fmla="*/ 86 w 167"/>
                      <a:gd name="T57" fmla="*/ 58 h 221"/>
                      <a:gd name="T58" fmla="*/ 35 w 167"/>
                      <a:gd name="T59" fmla="*/ 124 h 221"/>
                      <a:gd name="T60" fmla="*/ 24 w 167"/>
                      <a:gd name="T61" fmla="*/ 132 h 221"/>
                      <a:gd name="T62" fmla="*/ 19 w 167"/>
                      <a:gd name="T63" fmla="*/ 129 h 221"/>
                      <a:gd name="T64" fmla="*/ 14 w 167"/>
                      <a:gd name="T65" fmla="*/ 124 h 221"/>
                      <a:gd name="T66" fmla="*/ 9 w 167"/>
                      <a:gd name="T67" fmla="*/ 118 h 221"/>
                      <a:gd name="T68" fmla="*/ 3 w 167"/>
                      <a:gd name="T69" fmla="*/ 105 h 221"/>
                      <a:gd name="T70" fmla="*/ 8 w 167"/>
                      <a:gd name="T71" fmla="*/ 94 h 221"/>
                      <a:gd name="T72" fmla="*/ 15 w 167"/>
                      <a:gd name="T73" fmla="*/ 73 h 221"/>
                      <a:gd name="T74" fmla="*/ 6 w 167"/>
                      <a:gd name="T75" fmla="*/ 37 h 221"/>
                      <a:gd name="T76" fmla="*/ 3 w 167"/>
                      <a:gd name="T77" fmla="*/ 25 h 221"/>
                      <a:gd name="T78" fmla="*/ 6 w 167"/>
                      <a:gd name="T79" fmla="*/ 16 h 221"/>
                      <a:gd name="T80" fmla="*/ 17 w 167"/>
                      <a:gd name="T81" fmla="*/ 7 h 221"/>
                      <a:gd name="T82" fmla="*/ 28 w 167"/>
                      <a:gd name="T83" fmla="*/ 4 h 221"/>
                      <a:gd name="T84" fmla="*/ 28 w 167"/>
                      <a:gd name="T85" fmla="*/ 3 h 2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7" h="221">
                        <a:moveTo>
                          <a:pt x="46" y="5"/>
                        </a:moveTo>
                        <a:cubicBezTo>
                          <a:pt x="45" y="3"/>
                          <a:pt x="45" y="3"/>
                          <a:pt x="45" y="3"/>
                        </a:cubicBezTo>
                        <a:cubicBezTo>
                          <a:pt x="41" y="3"/>
                          <a:pt x="30" y="6"/>
                          <a:pt x="20" y="12"/>
                        </a:cubicBezTo>
                        <a:cubicBezTo>
                          <a:pt x="15" y="15"/>
                          <a:pt x="10" y="19"/>
                          <a:pt x="6" y="24"/>
                        </a:cubicBezTo>
                        <a:cubicBezTo>
                          <a:pt x="3" y="29"/>
                          <a:pt x="0" y="35"/>
                          <a:pt x="0" y="43"/>
                        </a:cubicBezTo>
                        <a:cubicBezTo>
                          <a:pt x="0" y="49"/>
                          <a:pt x="2" y="55"/>
                          <a:pt x="5" y="63"/>
                        </a:cubicBezTo>
                        <a:cubicBezTo>
                          <a:pt x="16" y="86"/>
                          <a:pt x="21" y="105"/>
                          <a:pt x="21" y="121"/>
                        </a:cubicBezTo>
                        <a:cubicBezTo>
                          <a:pt x="21" y="134"/>
                          <a:pt x="17" y="145"/>
                          <a:pt x="11" y="152"/>
                        </a:cubicBezTo>
                        <a:cubicBezTo>
                          <a:pt x="4" y="159"/>
                          <a:pt x="2" y="166"/>
                          <a:pt x="2" y="173"/>
                        </a:cubicBezTo>
                        <a:cubicBezTo>
                          <a:pt x="2" y="184"/>
                          <a:pt x="8" y="192"/>
                          <a:pt x="12" y="197"/>
                        </a:cubicBezTo>
                        <a:cubicBezTo>
                          <a:pt x="13" y="198"/>
                          <a:pt x="14" y="200"/>
                          <a:pt x="16" y="202"/>
                        </a:cubicBezTo>
                        <a:cubicBezTo>
                          <a:pt x="18" y="206"/>
                          <a:pt x="21" y="211"/>
                          <a:pt x="25" y="214"/>
                        </a:cubicBezTo>
                        <a:cubicBezTo>
                          <a:pt x="29" y="218"/>
                          <a:pt x="34" y="221"/>
                          <a:pt x="40" y="221"/>
                        </a:cubicBezTo>
                        <a:cubicBezTo>
                          <a:pt x="46" y="221"/>
                          <a:pt x="53" y="217"/>
                          <a:pt x="61" y="209"/>
                        </a:cubicBezTo>
                        <a:cubicBezTo>
                          <a:pt x="88" y="181"/>
                          <a:pt x="128" y="143"/>
                          <a:pt x="146" y="97"/>
                        </a:cubicBezTo>
                        <a:cubicBezTo>
                          <a:pt x="152" y="83"/>
                          <a:pt x="157" y="69"/>
                          <a:pt x="161" y="57"/>
                        </a:cubicBezTo>
                        <a:cubicBezTo>
                          <a:pt x="164" y="45"/>
                          <a:pt x="167" y="34"/>
                          <a:pt x="167" y="25"/>
                        </a:cubicBezTo>
                        <a:cubicBezTo>
                          <a:pt x="167" y="20"/>
                          <a:pt x="166" y="16"/>
                          <a:pt x="164" y="13"/>
                        </a:cubicBezTo>
                        <a:cubicBezTo>
                          <a:pt x="162" y="9"/>
                          <a:pt x="158" y="7"/>
                          <a:pt x="154" y="7"/>
                        </a:cubicBezTo>
                        <a:cubicBezTo>
                          <a:pt x="140" y="6"/>
                          <a:pt x="123" y="0"/>
                          <a:pt x="90" y="0"/>
                        </a:cubicBezTo>
                        <a:cubicBezTo>
                          <a:pt x="77" y="0"/>
                          <a:pt x="63" y="0"/>
                          <a:pt x="45" y="3"/>
                        </a:cubicBezTo>
                        <a:cubicBezTo>
                          <a:pt x="46" y="5"/>
                          <a:pt x="46" y="5"/>
                          <a:pt x="46" y="5"/>
                        </a:cubicBezTo>
                        <a:cubicBezTo>
                          <a:pt x="46" y="7"/>
                          <a:pt x="46" y="7"/>
                          <a:pt x="46" y="7"/>
                        </a:cubicBezTo>
                        <a:cubicBezTo>
                          <a:pt x="63" y="4"/>
                          <a:pt x="78" y="4"/>
                          <a:pt x="90" y="4"/>
                        </a:cubicBezTo>
                        <a:cubicBezTo>
                          <a:pt x="123" y="4"/>
                          <a:pt x="139" y="10"/>
                          <a:pt x="154" y="11"/>
                        </a:cubicBezTo>
                        <a:cubicBezTo>
                          <a:pt x="157" y="11"/>
                          <a:pt x="159" y="13"/>
                          <a:pt x="160" y="15"/>
                        </a:cubicBezTo>
                        <a:cubicBezTo>
                          <a:pt x="162" y="17"/>
                          <a:pt x="163" y="21"/>
                          <a:pt x="163" y="25"/>
                        </a:cubicBezTo>
                        <a:cubicBezTo>
                          <a:pt x="163" y="33"/>
                          <a:pt x="161" y="44"/>
                          <a:pt x="157" y="56"/>
                        </a:cubicBezTo>
                        <a:cubicBezTo>
                          <a:pt x="153" y="68"/>
                          <a:pt x="148" y="81"/>
                          <a:pt x="143" y="95"/>
                        </a:cubicBezTo>
                        <a:cubicBezTo>
                          <a:pt x="124" y="140"/>
                          <a:pt x="85" y="179"/>
                          <a:pt x="58" y="206"/>
                        </a:cubicBezTo>
                        <a:cubicBezTo>
                          <a:pt x="51" y="214"/>
                          <a:pt x="45" y="217"/>
                          <a:pt x="40" y="217"/>
                        </a:cubicBezTo>
                        <a:cubicBezTo>
                          <a:pt x="37" y="217"/>
                          <a:pt x="34" y="216"/>
                          <a:pt x="31" y="214"/>
                        </a:cubicBezTo>
                        <a:cubicBezTo>
                          <a:pt x="27" y="212"/>
                          <a:pt x="24" y="208"/>
                          <a:pt x="22" y="204"/>
                        </a:cubicBezTo>
                        <a:cubicBezTo>
                          <a:pt x="19" y="200"/>
                          <a:pt x="17" y="197"/>
                          <a:pt x="15" y="194"/>
                        </a:cubicBezTo>
                        <a:cubicBezTo>
                          <a:pt x="12" y="190"/>
                          <a:pt x="6" y="182"/>
                          <a:pt x="6" y="173"/>
                        </a:cubicBezTo>
                        <a:cubicBezTo>
                          <a:pt x="6" y="167"/>
                          <a:pt x="8" y="161"/>
                          <a:pt x="14" y="155"/>
                        </a:cubicBezTo>
                        <a:cubicBezTo>
                          <a:pt x="21" y="146"/>
                          <a:pt x="25" y="135"/>
                          <a:pt x="25" y="121"/>
                        </a:cubicBezTo>
                        <a:cubicBezTo>
                          <a:pt x="25" y="104"/>
                          <a:pt x="20" y="84"/>
                          <a:pt x="9" y="61"/>
                        </a:cubicBezTo>
                        <a:cubicBezTo>
                          <a:pt x="6" y="54"/>
                          <a:pt x="4" y="48"/>
                          <a:pt x="4" y="43"/>
                        </a:cubicBezTo>
                        <a:cubicBezTo>
                          <a:pt x="4" y="36"/>
                          <a:pt x="6" y="31"/>
                          <a:pt x="10" y="26"/>
                        </a:cubicBezTo>
                        <a:cubicBezTo>
                          <a:pt x="14" y="20"/>
                          <a:pt x="22" y="15"/>
                          <a:pt x="29" y="12"/>
                        </a:cubicBezTo>
                        <a:cubicBezTo>
                          <a:pt x="36" y="9"/>
                          <a:pt x="43" y="7"/>
                          <a:pt x="46" y="7"/>
                        </a:cubicBezTo>
                        <a:cubicBezTo>
                          <a:pt x="46" y="5"/>
                          <a:pt x="46" y="5"/>
                          <a:pt x="46" y="5"/>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55" name="Freeform 766">
                    <a:extLst>
                      <a:ext uri="{FF2B5EF4-FFF2-40B4-BE49-F238E27FC236}">
                        <a16:creationId xmlns:a16="http://schemas.microsoft.com/office/drawing/2014/main" id="{6393E3B9-D490-7371-3812-4B027682B6B4}"/>
                      </a:ext>
                    </a:extLst>
                  </p:cNvPr>
                  <p:cNvSpPr>
                    <a:spLocks/>
                  </p:cNvSpPr>
                  <p:nvPr/>
                </p:nvSpPr>
                <p:spPr bwMode="auto">
                  <a:xfrm>
                    <a:off x="2209" y="3115"/>
                    <a:ext cx="174" cy="173"/>
                  </a:xfrm>
                  <a:custGeom>
                    <a:avLst/>
                    <a:gdLst>
                      <a:gd name="T0" fmla="*/ 57 w 206"/>
                      <a:gd name="T1" fmla="*/ 2 h 204"/>
                      <a:gd name="T2" fmla="*/ 57 w 206"/>
                      <a:gd name="T3" fmla="*/ 0 h 204"/>
                      <a:gd name="T4" fmla="*/ 30 w 206"/>
                      <a:gd name="T5" fmla="*/ 20 h 204"/>
                      <a:gd name="T6" fmla="*/ 9 w 206"/>
                      <a:gd name="T7" fmla="*/ 63 h 204"/>
                      <a:gd name="T8" fmla="*/ 0 w 206"/>
                      <a:gd name="T9" fmla="*/ 97 h 204"/>
                      <a:gd name="T10" fmla="*/ 9 w 206"/>
                      <a:gd name="T11" fmla="*/ 116 h 204"/>
                      <a:gd name="T12" fmla="*/ 30 w 206"/>
                      <a:gd name="T13" fmla="*/ 125 h 204"/>
                      <a:gd name="T14" fmla="*/ 57 w 206"/>
                      <a:gd name="T15" fmla="*/ 114 h 204"/>
                      <a:gd name="T16" fmla="*/ 101 w 206"/>
                      <a:gd name="T17" fmla="*/ 100 h 204"/>
                      <a:gd name="T18" fmla="*/ 117 w 206"/>
                      <a:gd name="T19" fmla="*/ 95 h 204"/>
                      <a:gd name="T20" fmla="*/ 122 w 206"/>
                      <a:gd name="T21" fmla="*/ 89 h 204"/>
                      <a:gd name="T22" fmla="*/ 124 w 206"/>
                      <a:gd name="T23" fmla="*/ 78 h 204"/>
                      <a:gd name="T24" fmla="*/ 122 w 206"/>
                      <a:gd name="T25" fmla="*/ 70 h 204"/>
                      <a:gd name="T26" fmla="*/ 87 w 206"/>
                      <a:gd name="T27" fmla="*/ 21 h 204"/>
                      <a:gd name="T28" fmla="*/ 67 w 206"/>
                      <a:gd name="T29" fmla="*/ 7 h 204"/>
                      <a:gd name="T30" fmla="*/ 61 w 206"/>
                      <a:gd name="T31" fmla="*/ 3 h 204"/>
                      <a:gd name="T32" fmla="*/ 59 w 206"/>
                      <a:gd name="T33" fmla="*/ 1 h 204"/>
                      <a:gd name="T34" fmla="*/ 58 w 206"/>
                      <a:gd name="T35" fmla="*/ 1 h 204"/>
                      <a:gd name="T36" fmla="*/ 57 w 206"/>
                      <a:gd name="T37" fmla="*/ 0 h 204"/>
                      <a:gd name="T38" fmla="*/ 57 w 206"/>
                      <a:gd name="T39" fmla="*/ 0 h 204"/>
                      <a:gd name="T40" fmla="*/ 57 w 206"/>
                      <a:gd name="T41" fmla="*/ 2 h 204"/>
                      <a:gd name="T42" fmla="*/ 57 w 206"/>
                      <a:gd name="T43" fmla="*/ 3 h 204"/>
                      <a:gd name="T44" fmla="*/ 85 w 206"/>
                      <a:gd name="T45" fmla="*/ 23 h 204"/>
                      <a:gd name="T46" fmla="*/ 121 w 206"/>
                      <a:gd name="T47" fmla="*/ 70 h 204"/>
                      <a:gd name="T48" fmla="*/ 122 w 206"/>
                      <a:gd name="T49" fmla="*/ 78 h 204"/>
                      <a:gd name="T50" fmla="*/ 120 w 206"/>
                      <a:gd name="T51" fmla="*/ 87 h 204"/>
                      <a:gd name="T52" fmla="*/ 112 w 206"/>
                      <a:gd name="T53" fmla="*/ 94 h 204"/>
                      <a:gd name="T54" fmla="*/ 101 w 206"/>
                      <a:gd name="T55" fmla="*/ 98 h 204"/>
                      <a:gd name="T56" fmla="*/ 57 w 206"/>
                      <a:gd name="T57" fmla="*/ 113 h 204"/>
                      <a:gd name="T58" fmla="*/ 30 w 206"/>
                      <a:gd name="T59" fmla="*/ 122 h 204"/>
                      <a:gd name="T60" fmla="*/ 11 w 206"/>
                      <a:gd name="T61" fmla="*/ 114 h 204"/>
                      <a:gd name="T62" fmla="*/ 3 w 206"/>
                      <a:gd name="T63" fmla="*/ 97 h 204"/>
                      <a:gd name="T64" fmla="*/ 12 w 206"/>
                      <a:gd name="T65" fmla="*/ 64 h 204"/>
                      <a:gd name="T66" fmla="*/ 32 w 206"/>
                      <a:gd name="T67" fmla="*/ 21 h 204"/>
                      <a:gd name="T68" fmla="*/ 57 w 206"/>
                      <a:gd name="T69" fmla="*/ 3 h 204"/>
                      <a:gd name="T70" fmla="*/ 57 w 206"/>
                      <a:gd name="T71" fmla="*/ 2 h 204"/>
                      <a:gd name="T72" fmla="*/ 57 w 206"/>
                      <a:gd name="T73" fmla="*/ 3 h 204"/>
                      <a:gd name="T74" fmla="*/ 57 w 206"/>
                      <a:gd name="T75" fmla="*/ 2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06" h="204">
                        <a:moveTo>
                          <a:pt x="96" y="2"/>
                        </a:moveTo>
                        <a:cubicBezTo>
                          <a:pt x="96" y="0"/>
                          <a:pt x="96" y="0"/>
                          <a:pt x="96" y="0"/>
                        </a:cubicBezTo>
                        <a:cubicBezTo>
                          <a:pt x="83" y="0"/>
                          <a:pt x="65" y="8"/>
                          <a:pt x="50" y="33"/>
                        </a:cubicBezTo>
                        <a:cubicBezTo>
                          <a:pt x="35" y="58"/>
                          <a:pt x="24" y="77"/>
                          <a:pt x="15" y="103"/>
                        </a:cubicBezTo>
                        <a:cubicBezTo>
                          <a:pt x="10" y="119"/>
                          <a:pt x="0" y="139"/>
                          <a:pt x="0" y="158"/>
                        </a:cubicBezTo>
                        <a:cubicBezTo>
                          <a:pt x="0" y="170"/>
                          <a:pt x="4" y="181"/>
                          <a:pt x="15" y="190"/>
                        </a:cubicBezTo>
                        <a:cubicBezTo>
                          <a:pt x="27" y="200"/>
                          <a:pt x="39" y="204"/>
                          <a:pt x="50" y="204"/>
                        </a:cubicBezTo>
                        <a:cubicBezTo>
                          <a:pt x="65" y="204"/>
                          <a:pt x="80" y="197"/>
                          <a:pt x="96" y="188"/>
                        </a:cubicBezTo>
                        <a:cubicBezTo>
                          <a:pt x="123" y="173"/>
                          <a:pt x="147" y="166"/>
                          <a:pt x="167" y="164"/>
                        </a:cubicBezTo>
                        <a:cubicBezTo>
                          <a:pt x="176" y="162"/>
                          <a:pt x="186" y="161"/>
                          <a:pt x="193" y="156"/>
                        </a:cubicBezTo>
                        <a:cubicBezTo>
                          <a:pt x="197" y="154"/>
                          <a:pt x="200" y="151"/>
                          <a:pt x="202" y="146"/>
                        </a:cubicBezTo>
                        <a:cubicBezTo>
                          <a:pt x="205" y="142"/>
                          <a:pt x="206" y="136"/>
                          <a:pt x="206" y="129"/>
                        </a:cubicBezTo>
                        <a:cubicBezTo>
                          <a:pt x="206" y="125"/>
                          <a:pt x="205" y="120"/>
                          <a:pt x="204" y="115"/>
                        </a:cubicBezTo>
                        <a:cubicBezTo>
                          <a:pt x="197" y="74"/>
                          <a:pt x="170" y="50"/>
                          <a:pt x="144" y="34"/>
                        </a:cubicBezTo>
                        <a:cubicBezTo>
                          <a:pt x="131" y="27"/>
                          <a:pt x="119" y="19"/>
                          <a:pt x="111" y="12"/>
                        </a:cubicBezTo>
                        <a:cubicBezTo>
                          <a:pt x="106" y="9"/>
                          <a:pt x="103" y="6"/>
                          <a:pt x="101" y="4"/>
                        </a:cubicBezTo>
                        <a:cubicBezTo>
                          <a:pt x="99" y="3"/>
                          <a:pt x="99" y="2"/>
                          <a:pt x="98" y="1"/>
                        </a:cubicBezTo>
                        <a:cubicBezTo>
                          <a:pt x="97" y="1"/>
                          <a:pt x="97" y="1"/>
                          <a:pt x="97" y="1"/>
                        </a:cubicBezTo>
                        <a:cubicBezTo>
                          <a:pt x="96" y="0"/>
                          <a:pt x="96" y="0"/>
                          <a:pt x="96" y="0"/>
                        </a:cubicBezTo>
                        <a:cubicBezTo>
                          <a:pt x="96" y="0"/>
                          <a:pt x="96" y="0"/>
                          <a:pt x="96" y="0"/>
                        </a:cubicBezTo>
                        <a:cubicBezTo>
                          <a:pt x="96" y="2"/>
                          <a:pt x="96" y="2"/>
                          <a:pt x="96" y="2"/>
                        </a:cubicBezTo>
                        <a:cubicBezTo>
                          <a:pt x="94" y="4"/>
                          <a:pt x="94" y="4"/>
                          <a:pt x="94" y="4"/>
                        </a:cubicBezTo>
                        <a:cubicBezTo>
                          <a:pt x="94" y="4"/>
                          <a:pt x="116" y="23"/>
                          <a:pt x="142" y="38"/>
                        </a:cubicBezTo>
                        <a:cubicBezTo>
                          <a:pt x="167" y="53"/>
                          <a:pt x="193" y="77"/>
                          <a:pt x="200" y="116"/>
                        </a:cubicBezTo>
                        <a:cubicBezTo>
                          <a:pt x="201" y="121"/>
                          <a:pt x="202" y="125"/>
                          <a:pt x="202" y="129"/>
                        </a:cubicBezTo>
                        <a:cubicBezTo>
                          <a:pt x="202" y="136"/>
                          <a:pt x="201" y="141"/>
                          <a:pt x="199" y="144"/>
                        </a:cubicBezTo>
                        <a:cubicBezTo>
                          <a:pt x="196" y="150"/>
                          <a:pt x="191" y="153"/>
                          <a:pt x="186" y="155"/>
                        </a:cubicBezTo>
                        <a:cubicBezTo>
                          <a:pt x="180" y="158"/>
                          <a:pt x="173" y="159"/>
                          <a:pt x="167" y="160"/>
                        </a:cubicBezTo>
                        <a:cubicBezTo>
                          <a:pt x="146" y="162"/>
                          <a:pt x="122" y="169"/>
                          <a:pt x="94" y="185"/>
                        </a:cubicBezTo>
                        <a:cubicBezTo>
                          <a:pt x="78" y="194"/>
                          <a:pt x="64" y="200"/>
                          <a:pt x="50" y="200"/>
                        </a:cubicBezTo>
                        <a:cubicBezTo>
                          <a:pt x="40" y="200"/>
                          <a:pt x="30" y="197"/>
                          <a:pt x="18" y="187"/>
                        </a:cubicBezTo>
                        <a:cubicBezTo>
                          <a:pt x="8" y="179"/>
                          <a:pt x="4" y="169"/>
                          <a:pt x="4" y="158"/>
                        </a:cubicBezTo>
                        <a:cubicBezTo>
                          <a:pt x="4" y="140"/>
                          <a:pt x="14" y="121"/>
                          <a:pt x="19" y="105"/>
                        </a:cubicBezTo>
                        <a:cubicBezTo>
                          <a:pt x="28" y="79"/>
                          <a:pt x="38" y="60"/>
                          <a:pt x="53" y="35"/>
                        </a:cubicBezTo>
                        <a:cubicBezTo>
                          <a:pt x="68" y="11"/>
                          <a:pt x="85" y="4"/>
                          <a:pt x="96" y="4"/>
                        </a:cubicBezTo>
                        <a:cubicBezTo>
                          <a:pt x="96" y="2"/>
                          <a:pt x="96" y="2"/>
                          <a:pt x="96" y="2"/>
                        </a:cubicBezTo>
                        <a:cubicBezTo>
                          <a:pt x="94" y="4"/>
                          <a:pt x="94" y="4"/>
                          <a:pt x="94" y="4"/>
                        </a:cubicBezTo>
                        <a:cubicBezTo>
                          <a:pt x="96" y="2"/>
                          <a:pt x="96" y="2"/>
                          <a:pt x="96" y="2"/>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56" name="Freeform 767">
                    <a:extLst>
                      <a:ext uri="{FF2B5EF4-FFF2-40B4-BE49-F238E27FC236}">
                        <a16:creationId xmlns:a16="http://schemas.microsoft.com/office/drawing/2014/main" id="{8235308A-EAFB-3EA1-7AE6-9AA145EB1B70}"/>
                      </a:ext>
                    </a:extLst>
                  </p:cNvPr>
                  <p:cNvSpPr>
                    <a:spLocks/>
                  </p:cNvSpPr>
                  <p:nvPr/>
                </p:nvSpPr>
                <p:spPr bwMode="auto">
                  <a:xfrm>
                    <a:off x="2359" y="2950"/>
                    <a:ext cx="193" cy="246"/>
                  </a:xfrm>
                  <a:custGeom>
                    <a:avLst/>
                    <a:gdLst>
                      <a:gd name="T0" fmla="*/ 113 w 228"/>
                      <a:gd name="T1" fmla="*/ 12 h 291"/>
                      <a:gd name="T2" fmla="*/ 114 w 228"/>
                      <a:gd name="T3" fmla="*/ 10 h 291"/>
                      <a:gd name="T4" fmla="*/ 91 w 228"/>
                      <a:gd name="T5" fmla="*/ 0 h 291"/>
                      <a:gd name="T6" fmla="*/ 77 w 228"/>
                      <a:gd name="T7" fmla="*/ 5 h 291"/>
                      <a:gd name="T8" fmla="*/ 58 w 228"/>
                      <a:gd name="T9" fmla="*/ 22 h 291"/>
                      <a:gd name="T10" fmla="*/ 47 w 228"/>
                      <a:gd name="T11" fmla="*/ 46 h 291"/>
                      <a:gd name="T12" fmla="*/ 30 w 228"/>
                      <a:gd name="T13" fmla="*/ 100 h 291"/>
                      <a:gd name="T14" fmla="*/ 8 w 228"/>
                      <a:gd name="T15" fmla="*/ 135 h 291"/>
                      <a:gd name="T16" fmla="*/ 0 w 228"/>
                      <a:gd name="T17" fmla="*/ 152 h 291"/>
                      <a:gd name="T18" fmla="*/ 3 w 228"/>
                      <a:gd name="T19" fmla="*/ 163 h 291"/>
                      <a:gd name="T20" fmla="*/ 10 w 228"/>
                      <a:gd name="T21" fmla="*/ 172 h 291"/>
                      <a:gd name="T22" fmla="*/ 19 w 228"/>
                      <a:gd name="T23" fmla="*/ 176 h 291"/>
                      <a:gd name="T24" fmla="*/ 35 w 228"/>
                      <a:gd name="T25" fmla="*/ 168 h 291"/>
                      <a:gd name="T26" fmla="*/ 61 w 228"/>
                      <a:gd name="T27" fmla="*/ 145 h 291"/>
                      <a:gd name="T28" fmla="*/ 85 w 228"/>
                      <a:gd name="T29" fmla="*/ 124 h 291"/>
                      <a:gd name="T30" fmla="*/ 108 w 228"/>
                      <a:gd name="T31" fmla="*/ 97 h 291"/>
                      <a:gd name="T32" fmla="*/ 130 w 228"/>
                      <a:gd name="T33" fmla="*/ 69 h 291"/>
                      <a:gd name="T34" fmla="*/ 138 w 228"/>
                      <a:gd name="T35" fmla="*/ 40 h 291"/>
                      <a:gd name="T36" fmla="*/ 138 w 228"/>
                      <a:gd name="T37" fmla="*/ 32 h 291"/>
                      <a:gd name="T38" fmla="*/ 133 w 228"/>
                      <a:gd name="T39" fmla="*/ 25 h 291"/>
                      <a:gd name="T40" fmla="*/ 120 w 228"/>
                      <a:gd name="T41" fmla="*/ 16 h 291"/>
                      <a:gd name="T42" fmla="*/ 114 w 228"/>
                      <a:gd name="T43" fmla="*/ 10 h 291"/>
                      <a:gd name="T44" fmla="*/ 113 w 228"/>
                      <a:gd name="T45" fmla="*/ 12 h 291"/>
                      <a:gd name="T46" fmla="*/ 114 w 228"/>
                      <a:gd name="T47" fmla="*/ 10 h 291"/>
                      <a:gd name="T48" fmla="*/ 113 w 228"/>
                      <a:gd name="T49" fmla="*/ 12 h 291"/>
                      <a:gd name="T50" fmla="*/ 113 w 228"/>
                      <a:gd name="T51" fmla="*/ 12 h 291"/>
                      <a:gd name="T52" fmla="*/ 133 w 228"/>
                      <a:gd name="T53" fmla="*/ 28 h 291"/>
                      <a:gd name="T54" fmla="*/ 135 w 228"/>
                      <a:gd name="T55" fmla="*/ 33 h 291"/>
                      <a:gd name="T56" fmla="*/ 136 w 228"/>
                      <a:gd name="T57" fmla="*/ 40 h 291"/>
                      <a:gd name="T58" fmla="*/ 129 w 228"/>
                      <a:gd name="T59" fmla="*/ 68 h 291"/>
                      <a:gd name="T60" fmla="*/ 106 w 228"/>
                      <a:gd name="T61" fmla="*/ 96 h 291"/>
                      <a:gd name="T62" fmla="*/ 83 w 228"/>
                      <a:gd name="T63" fmla="*/ 123 h 291"/>
                      <a:gd name="T64" fmla="*/ 59 w 228"/>
                      <a:gd name="T65" fmla="*/ 144 h 291"/>
                      <a:gd name="T66" fmla="*/ 33 w 228"/>
                      <a:gd name="T67" fmla="*/ 166 h 291"/>
                      <a:gd name="T68" fmla="*/ 19 w 228"/>
                      <a:gd name="T69" fmla="*/ 173 h 291"/>
                      <a:gd name="T70" fmla="*/ 12 w 228"/>
                      <a:gd name="T71" fmla="*/ 170 h 291"/>
                      <a:gd name="T72" fmla="*/ 6 w 228"/>
                      <a:gd name="T73" fmla="*/ 162 h 291"/>
                      <a:gd name="T74" fmla="*/ 3 w 228"/>
                      <a:gd name="T75" fmla="*/ 152 h 291"/>
                      <a:gd name="T76" fmla="*/ 10 w 228"/>
                      <a:gd name="T77" fmla="*/ 136 h 291"/>
                      <a:gd name="T78" fmla="*/ 31 w 228"/>
                      <a:gd name="T79" fmla="*/ 101 h 291"/>
                      <a:gd name="T80" fmla="*/ 49 w 228"/>
                      <a:gd name="T81" fmla="*/ 46 h 291"/>
                      <a:gd name="T82" fmla="*/ 60 w 228"/>
                      <a:gd name="T83" fmla="*/ 24 h 291"/>
                      <a:gd name="T84" fmla="*/ 79 w 228"/>
                      <a:gd name="T85" fmla="*/ 7 h 291"/>
                      <a:gd name="T86" fmla="*/ 91 w 228"/>
                      <a:gd name="T87" fmla="*/ 3 h 291"/>
                      <a:gd name="T88" fmla="*/ 113 w 228"/>
                      <a:gd name="T89" fmla="*/ 12 h 291"/>
                      <a:gd name="T90" fmla="*/ 113 w 228"/>
                      <a:gd name="T91" fmla="*/ 12 h 291"/>
                      <a:gd name="T92" fmla="*/ 113 w 228"/>
                      <a:gd name="T93" fmla="*/ 12 h 291"/>
                      <a:gd name="T94" fmla="*/ 113 w 228"/>
                      <a:gd name="T95" fmla="*/ 12 h 29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28" h="291">
                        <a:moveTo>
                          <a:pt x="187" y="19"/>
                        </a:moveTo>
                        <a:cubicBezTo>
                          <a:pt x="188" y="17"/>
                          <a:pt x="188" y="17"/>
                          <a:pt x="188" y="17"/>
                        </a:cubicBezTo>
                        <a:cubicBezTo>
                          <a:pt x="180" y="10"/>
                          <a:pt x="166" y="0"/>
                          <a:pt x="150" y="0"/>
                        </a:cubicBezTo>
                        <a:cubicBezTo>
                          <a:pt x="143" y="0"/>
                          <a:pt x="135" y="2"/>
                          <a:pt x="128" y="8"/>
                        </a:cubicBezTo>
                        <a:cubicBezTo>
                          <a:pt x="117" y="16"/>
                          <a:pt x="106" y="26"/>
                          <a:pt x="96" y="37"/>
                        </a:cubicBezTo>
                        <a:cubicBezTo>
                          <a:pt x="87" y="48"/>
                          <a:pt x="79" y="61"/>
                          <a:pt x="78" y="77"/>
                        </a:cubicBezTo>
                        <a:cubicBezTo>
                          <a:pt x="75" y="107"/>
                          <a:pt x="63" y="135"/>
                          <a:pt x="48" y="166"/>
                        </a:cubicBezTo>
                        <a:cubicBezTo>
                          <a:pt x="33" y="197"/>
                          <a:pt x="20" y="215"/>
                          <a:pt x="13" y="224"/>
                        </a:cubicBezTo>
                        <a:cubicBezTo>
                          <a:pt x="8" y="230"/>
                          <a:pt x="0" y="239"/>
                          <a:pt x="0" y="252"/>
                        </a:cubicBezTo>
                        <a:cubicBezTo>
                          <a:pt x="0" y="257"/>
                          <a:pt x="2" y="264"/>
                          <a:pt x="6" y="270"/>
                        </a:cubicBezTo>
                        <a:cubicBezTo>
                          <a:pt x="9" y="276"/>
                          <a:pt x="13" y="282"/>
                          <a:pt x="17" y="285"/>
                        </a:cubicBezTo>
                        <a:cubicBezTo>
                          <a:pt x="22" y="289"/>
                          <a:pt x="26" y="291"/>
                          <a:pt x="32" y="291"/>
                        </a:cubicBezTo>
                        <a:cubicBezTo>
                          <a:pt x="39" y="291"/>
                          <a:pt x="47" y="287"/>
                          <a:pt x="57" y="278"/>
                        </a:cubicBezTo>
                        <a:cubicBezTo>
                          <a:pt x="69" y="267"/>
                          <a:pt x="85" y="254"/>
                          <a:pt x="101" y="241"/>
                        </a:cubicBezTo>
                        <a:cubicBezTo>
                          <a:pt x="117" y="228"/>
                          <a:pt x="131" y="215"/>
                          <a:pt x="140" y="206"/>
                        </a:cubicBezTo>
                        <a:cubicBezTo>
                          <a:pt x="148" y="197"/>
                          <a:pt x="163" y="179"/>
                          <a:pt x="178" y="161"/>
                        </a:cubicBezTo>
                        <a:cubicBezTo>
                          <a:pt x="193" y="143"/>
                          <a:pt x="208" y="125"/>
                          <a:pt x="214" y="115"/>
                        </a:cubicBezTo>
                        <a:cubicBezTo>
                          <a:pt x="222" y="102"/>
                          <a:pt x="228" y="83"/>
                          <a:pt x="228" y="66"/>
                        </a:cubicBezTo>
                        <a:cubicBezTo>
                          <a:pt x="228" y="61"/>
                          <a:pt x="228" y="57"/>
                          <a:pt x="227" y="53"/>
                        </a:cubicBezTo>
                        <a:cubicBezTo>
                          <a:pt x="225" y="49"/>
                          <a:pt x="223" y="45"/>
                          <a:pt x="220" y="43"/>
                        </a:cubicBezTo>
                        <a:cubicBezTo>
                          <a:pt x="213" y="37"/>
                          <a:pt x="205" y="31"/>
                          <a:pt x="199" y="26"/>
                        </a:cubicBezTo>
                        <a:cubicBezTo>
                          <a:pt x="192" y="21"/>
                          <a:pt x="188" y="17"/>
                          <a:pt x="188" y="17"/>
                        </a:cubicBezTo>
                        <a:cubicBezTo>
                          <a:pt x="187" y="19"/>
                          <a:pt x="187" y="19"/>
                          <a:pt x="187" y="19"/>
                        </a:cubicBezTo>
                        <a:cubicBezTo>
                          <a:pt x="188" y="17"/>
                          <a:pt x="188" y="17"/>
                          <a:pt x="188" y="17"/>
                        </a:cubicBezTo>
                        <a:cubicBezTo>
                          <a:pt x="187" y="19"/>
                          <a:pt x="187" y="19"/>
                          <a:pt x="187" y="19"/>
                        </a:cubicBezTo>
                        <a:cubicBezTo>
                          <a:pt x="186" y="20"/>
                          <a:pt x="186" y="20"/>
                          <a:pt x="186" y="20"/>
                        </a:cubicBezTo>
                        <a:cubicBezTo>
                          <a:pt x="186" y="20"/>
                          <a:pt x="203" y="34"/>
                          <a:pt x="218" y="46"/>
                        </a:cubicBezTo>
                        <a:cubicBezTo>
                          <a:pt x="220" y="48"/>
                          <a:pt x="222" y="50"/>
                          <a:pt x="223" y="54"/>
                        </a:cubicBezTo>
                        <a:cubicBezTo>
                          <a:pt x="224" y="57"/>
                          <a:pt x="224" y="62"/>
                          <a:pt x="224" y="66"/>
                        </a:cubicBezTo>
                        <a:cubicBezTo>
                          <a:pt x="224" y="82"/>
                          <a:pt x="218" y="101"/>
                          <a:pt x="211" y="113"/>
                        </a:cubicBezTo>
                        <a:cubicBezTo>
                          <a:pt x="204" y="123"/>
                          <a:pt x="190" y="141"/>
                          <a:pt x="175" y="159"/>
                        </a:cubicBezTo>
                        <a:cubicBezTo>
                          <a:pt x="160" y="177"/>
                          <a:pt x="145" y="194"/>
                          <a:pt x="137" y="203"/>
                        </a:cubicBezTo>
                        <a:cubicBezTo>
                          <a:pt x="129" y="212"/>
                          <a:pt x="114" y="224"/>
                          <a:pt x="98" y="238"/>
                        </a:cubicBezTo>
                        <a:cubicBezTo>
                          <a:pt x="83" y="251"/>
                          <a:pt x="66" y="264"/>
                          <a:pt x="54" y="275"/>
                        </a:cubicBezTo>
                        <a:cubicBezTo>
                          <a:pt x="45" y="284"/>
                          <a:pt x="37" y="287"/>
                          <a:pt x="32" y="287"/>
                        </a:cubicBezTo>
                        <a:cubicBezTo>
                          <a:pt x="27" y="287"/>
                          <a:pt x="24" y="285"/>
                          <a:pt x="20" y="282"/>
                        </a:cubicBezTo>
                        <a:cubicBezTo>
                          <a:pt x="16" y="279"/>
                          <a:pt x="13" y="274"/>
                          <a:pt x="9" y="268"/>
                        </a:cubicBezTo>
                        <a:cubicBezTo>
                          <a:pt x="5" y="262"/>
                          <a:pt x="4" y="257"/>
                          <a:pt x="4" y="252"/>
                        </a:cubicBezTo>
                        <a:cubicBezTo>
                          <a:pt x="4" y="241"/>
                          <a:pt x="11" y="232"/>
                          <a:pt x="16" y="226"/>
                        </a:cubicBezTo>
                        <a:cubicBezTo>
                          <a:pt x="23" y="218"/>
                          <a:pt x="37" y="199"/>
                          <a:pt x="52" y="168"/>
                        </a:cubicBezTo>
                        <a:cubicBezTo>
                          <a:pt x="67" y="136"/>
                          <a:pt x="79" y="108"/>
                          <a:pt x="82" y="77"/>
                        </a:cubicBezTo>
                        <a:cubicBezTo>
                          <a:pt x="83" y="62"/>
                          <a:pt x="90" y="50"/>
                          <a:pt x="99" y="39"/>
                        </a:cubicBezTo>
                        <a:cubicBezTo>
                          <a:pt x="108" y="29"/>
                          <a:pt x="120" y="19"/>
                          <a:pt x="130" y="11"/>
                        </a:cubicBezTo>
                        <a:cubicBezTo>
                          <a:pt x="137" y="6"/>
                          <a:pt x="143" y="4"/>
                          <a:pt x="150" y="4"/>
                        </a:cubicBezTo>
                        <a:cubicBezTo>
                          <a:pt x="164" y="4"/>
                          <a:pt x="177" y="13"/>
                          <a:pt x="185" y="20"/>
                        </a:cubicBezTo>
                        <a:cubicBezTo>
                          <a:pt x="186" y="20"/>
                          <a:pt x="186" y="20"/>
                          <a:pt x="186" y="20"/>
                        </a:cubicBezTo>
                        <a:cubicBezTo>
                          <a:pt x="186" y="20"/>
                          <a:pt x="186" y="20"/>
                          <a:pt x="186" y="20"/>
                        </a:cubicBezTo>
                        <a:cubicBezTo>
                          <a:pt x="187" y="19"/>
                          <a:pt x="187" y="19"/>
                          <a:pt x="187" y="19"/>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57" name="Freeform 768">
                    <a:extLst>
                      <a:ext uri="{FF2B5EF4-FFF2-40B4-BE49-F238E27FC236}">
                        <a16:creationId xmlns:a16="http://schemas.microsoft.com/office/drawing/2014/main" id="{6CE0F5B0-376C-ABA6-E1D3-8F3D8D5777C3}"/>
                      </a:ext>
                    </a:extLst>
                  </p:cNvPr>
                  <p:cNvSpPr>
                    <a:spLocks/>
                  </p:cNvSpPr>
                  <p:nvPr/>
                </p:nvSpPr>
                <p:spPr bwMode="auto">
                  <a:xfrm>
                    <a:off x="2505" y="3032"/>
                    <a:ext cx="180" cy="215"/>
                  </a:xfrm>
                  <a:custGeom>
                    <a:avLst/>
                    <a:gdLst>
                      <a:gd name="T0" fmla="*/ 89 w 213"/>
                      <a:gd name="T1" fmla="*/ 29 h 254"/>
                      <a:gd name="T2" fmla="*/ 90 w 213"/>
                      <a:gd name="T3" fmla="*/ 27 h 254"/>
                      <a:gd name="T4" fmla="*/ 74 w 213"/>
                      <a:gd name="T5" fmla="*/ 11 h 254"/>
                      <a:gd name="T6" fmla="*/ 48 w 213"/>
                      <a:gd name="T7" fmla="*/ 0 h 254"/>
                      <a:gd name="T8" fmla="*/ 21 w 213"/>
                      <a:gd name="T9" fmla="*/ 12 h 254"/>
                      <a:gd name="T10" fmla="*/ 0 w 213"/>
                      <a:gd name="T11" fmla="*/ 51 h 254"/>
                      <a:gd name="T12" fmla="*/ 10 w 213"/>
                      <a:gd name="T13" fmla="*/ 77 h 254"/>
                      <a:gd name="T14" fmla="*/ 27 w 213"/>
                      <a:gd name="T15" fmla="*/ 104 h 254"/>
                      <a:gd name="T16" fmla="*/ 37 w 213"/>
                      <a:gd name="T17" fmla="*/ 118 h 254"/>
                      <a:gd name="T18" fmla="*/ 42 w 213"/>
                      <a:gd name="T19" fmla="*/ 128 h 254"/>
                      <a:gd name="T20" fmla="*/ 51 w 213"/>
                      <a:gd name="T21" fmla="*/ 144 h 254"/>
                      <a:gd name="T22" fmla="*/ 57 w 213"/>
                      <a:gd name="T23" fmla="*/ 152 h 254"/>
                      <a:gd name="T24" fmla="*/ 68 w 213"/>
                      <a:gd name="T25" fmla="*/ 154 h 254"/>
                      <a:gd name="T26" fmla="*/ 76 w 213"/>
                      <a:gd name="T27" fmla="*/ 152 h 254"/>
                      <a:gd name="T28" fmla="*/ 108 w 213"/>
                      <a:gd name="T29" fmla="*/ 141 h 254"/>
                      <a:gd name="T30" fmla="*/ 123 w 213"/>
                      <a:gd name="T31" fmla="*/ 130 h 254"/>
                      <a:gd name="T32" fmla="*/ 128 w 213"/>
                      <a:gd name="T33" fmla="*/ 113 h 254"/>
                      <a:gd name="T34" fmla="*/ 127 w 213"/>
                      <a:gd name="T35" fmla="*/ 101 h 254"/>
                      <a:gd name="T36" fmla="*/ 90 w 213"/>
                      <a:gd name="T37" fmla="*/ 28 h 254"/>
                      <a:gd name="T38" fmla="*/ 90 w 213"/>
                      <a:gd name="T39" fmla="*/ 27 h 254"/>
                      <a:gd name="T40" fmla="*/ 90 w 213"/>
                      <a:gd name="T41" fmla="*/ 27 h 254"/>
                      <a:gd name="T42" fmla="*/ 89 w 213"/>
                      <a:gd name="T43" fmla="*/ 29 h 254"/>
                      <a:gd name="T44" fmla="*/ 88 w 213"/>
                      <a:gd name="T45" fmla="*/ 30 h 254"/>
                      <a:gd name="T46" fmla="*/ 89 w 213"/>
                      <a:gd name="T47" fmla="*/ 30 h 254"/>
                      <a:gd name="T48" fmla="*/ 124 w 213"/>
                      <a:gd name="T49" fmla="*/ 102 h 254"/>
                      <a:gd name="T50" fmla="*/ 127 w 213"/>
                      <a:gd name="T51" fmla="*/ 113 h 254"/>
                      <a:gd name="T52" fmla="*/ 122 w 213"/>
                      <a:gd name="T53" fmla="*/ 129 h 254"/>
                      <a:gd name="T54" fmla="*/ 99 w 213"/>
                      <a:gd name="T55" fmla="*/ 142 h 254"/>
                      <a:gd name="T56" fmla="*/ 75 w 213"/>
                      <a:gd name="T57" fmla="*/ 151 h 254"/>
                      <a:gd name="T58" fmla="*/ 68 w 213"/>
                      <a:gd name="T59" fmla="*/ 152 h 254"/>
                      <a:gd name="T60" fmla="*/ 59 w 213"/>
                      <a:gd name="T61" fmla="*/ 149 h 254"/>
                      <a:gd name="T62" fmla="*/ 50 w 213"/>
                      <a:gd name="T63" fmla="*/ 138 h 254"/>
                      <a:gd name="T64" fmla="*/ 45 w 213"/>
                      <a:gd name="T65" fmla="*/ 127 h 254"/>
                      <a:gd name="T66" fmla="*/ 39 w 213"/>
                      <a:gd name="T67" fmla="*/ 117 h 254"/>
                      <a:gd name="T68" fmla="*/ 25 w 213"/>
                      <a:gd name="T69" fmla="*/ 95 h 254"/>
                      <a:gd name="T70" fmla="*/ 12 w 213"/>
                      <a:gd name="T71" fmla="*/ 76 h 254"/>
                      <a:gd name="T72" fmla="*/ 3 w 213"/>
                      <a:gd name="T73" fmla="*/ 51 h 254"/>
                      <a:gd name="T74" fmla="*/ 22 w 213"/>
                      <a:gd name="T75" fmla="*/ 14 h 254"/>
                      <a:gd name="T76" fmla="*/ 48 w 213"/>
                      <a:gd name="T77" fmla="*/ 3 h 254"/>
                      <a:gd name="T78" fmla="*/ 72 w 213"/>
                      <a:gd name="T79" fmla="*/ 13 h 254"/>
                      <a:gd name="T80" fmla="*/ 88 w 213"/>
                      <a:gd name="T81" fmla="*/ 30 h 254"/>
                      <a:gd name="T82" fmla="*/ 89 w 213"/>
                      <a:gd name="T83" fmla="*/ 29 h 254"/>
                      <a:gd name="T84" fmla="*/ 88 w 213"/>
                      <a:gd name="T85" fmla="*/ 30 h 254"/>
                      <a:gd name="T86" fmla="*/ 89 w 213"/>
                      <a:gd name="T87" fmla="*/ 29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3" h="254">
                        <a:moveTo>
                          <a:pt x="147" y="47"/>
                        </a:moveTo>
                        <a:cubicBezTo>
                          <a:pt x="148" y="45"/>
                          <a:pt x="148" y="45"/>
                          <a:pt x="148" y="45"/>
                        </a:cubicBezTo>
                        <a:cubicBezTo>
                          <a:pt x="143" y="39"/>
                          <a:pt x="135" y="28"/>
                          <a:pt x="123" y="18"/>
                        </a:cubicBezTo>
                        <a:cubicBezTo>
                          <a:pt x="111" y="8"/>
                          <a:pt x="96" y="0"/>
                          <a:pt x="79" y="0"/>
                        </a:cubicBezTo>
                        <a:cubicBezTo>
                          <a:pt x="65" y="0"/>
                          <a:pt x="50" y="5"/>
                          <a:pt x="35" y="20"/>
                        </a:cubicBezTo>
                        <a:cubicBezTo>
                          <a:pt x="9" y="45"/>
                          <a:pt x="0" y="66"/>
                          <a:pt x="0" y="84"/>
                        </a:cubicBezTo>
                        <a:cubicBezTo>
                          <a:pt x="0" y="103"/>
                          <a:pt x="10" y="117"/>
                          <a:pt x="16" y="127"/>
                        </a:cubicBezTo>
                        <a:cubicBezTo>
                          <a:pt x="21" y="137"/>
                          <a:pt x="34" y="154"/>
                          <a:pt x="45" y="171"/>
                        </a:cubicBezTo>
                        <a:cubicBezTo>
                          <a:pt x="51" y="179"/>
                          <a:pt x="56" y="187"/>
                          <a:pt x="61" y="194"/>
                        </a:cubicBezTo>
                        <a:cubicBezTo>
                          <a:pt x="65" y="201"/>
                          <a:pt x="69" y="207"/>
                          <a:pt x="70" y="210"/>
                        </a:cubicBezTo>
                        <a:cubicBezTo>
                          <a:pt x="73" y="217"/>
                          <a:pt x="77" y="228"/>
                          <a:pt x="84" y="237"/>
                        </a:cubicBezTo>
                        <a:cubicBezTo>
                          <a:pt x="87" y="242"/>
                          <a:pt x="91" y="246"/>
                          <a:pt x="95" y="249"/>
                        </a:cubicBezTo>
                        <a:cubicBezTo>
                          <a:pt x="100" y="252"/>
                          <a:pt x="106" y="254"/>
                          <a:pt x="112" y="254"/>
                        </a:cubicBezTo>
                        <a:cubicBezTo>
                          <a:pt x="116" y="254"/>
                          <a:pt x="121" y="253"/>
                          <a:pt x="126" y="251"/>
                        </a:cubicBezTo>
                        <a:cubicBezTo>
                          <a:pt x="140" y="246"/>
                          <a:pt x="162" y="241"/>
                          <a:pt x="180" y="232"/>
                        </a:cubicBezTo>
                        <a:cubicBezTo>
                          <a:pt x="189" y="227"/>
                          <a:pt x="197" y="221"/>
                          <a:pt x="204" y="214"/>
                        </a:cubicBezTo>
                        <a:cubicBezTo>
                          <a:pt x="210" y="207"/>
                          <a:pt x="213" y="198"/>
                          <a:pt x="213" y="187"/>
                        </a:cubicBezTo>
                        <a:cubicBezTo>
                          <a:pt x="213" y="181"/>
                          <a:pt x="212" y="174"/>
                          <a:pt x="209" y="166"/>
                        </a:cubicBezTo>
                        <a:cubicBezTo>
                          <a:pt x="188" y="108"/>
                          <a:pt x="149" y="46"/>
                          <a:pt x="149" y="46"/>
                        </a:cubicBezTo>
                        <a:cubicBezTo>
                          <a:pt x="149" y="45"/>
                          <a:pt x="149" y="45"/>
                          <a:pt x="149" y="45"/>
                        </a:cubicBezTo>
                        <a:cubicBezTo>
                          <a:pt x="148" y="45"/>
                          <a:pt x="148" y="45"/>
                          <a:pt x="148" y="45"/>
                        </a:cubicBezTo>
                        <a:cubicBezTo>
                          <a:pt x="147" y="47"/>
                          <a:pt x="147" y="47"/>
                          <a:pt x="147" y="47"/>
                        </a:cubicBezTo>
                        <a:cubicBezTo>
                          <a:pt x="145" y="48"/>
                          <a:pt x="145" y="48"/>
                          <a:pt x="145" y="48"/>
                        </a:cubicBezTo>
                        <a:cubicBezTo>
                          <a:pt x="145" y="48"/>
                          <a:pt x="146" y="49"/>
                          <a:pt x="147" y="50"/>
                        </a:cubicBezTo>
                        <a:cubicBezTo>
                          <a:pt x="155" y="63"/>
                          <a:pt x="187" y="117"/>
                          <a:pt x="206" y="168"/>
                        </a:cubicBezTo>
                        <a:cubicBezTo>
                          <a:pt x="208" y="175"/>
                          <a:pt x="209" y="181"/>
                          <a:pt x="209" y="187"/>
                        </a:cubicBezTo>
                        <a:cubicBezTo>
                          <a:pt x="209" y="197"/>
                          <a:pt x="206" y="205"/>
                          <a:pt x="201" y="212"/>
                        </a:cubicBezTo>
                        <a:cubicBezTo>
                          <a:pt x="192" y="222"/>
                          <a:pt x="179" y="229"/>
                          <a:pt x="164" y="234"/>
                        </a:cubicBezTo>
                        <a:cubicBezTo>
                          <a:pt x="150" y="240"/>
                          <a:pt x="135" y="244"/>
                          <a:pt x="124" y="248"/>
                        </a:cubicBezTo>
                        <a:cubicBezTo>
                          <a:pt x="120" y="249"/>
                          <a:pt x="116" y="250"/>
                          <a:pt x="112" y="250"/>
                        </a:cubicBezTo>
                        <a:cubicBezTo>
                          <a:pt x="106" y="250"/>
                          <a:pt x="102" y="248"/>
                          <a:pt x="98" y="246"/>
                        </a:cubicBezTo>
                        <a:cubicBezTo>
                          <a:pt x="91" y="242"/>
                          <a:pt x="86" y="235"/>
                          <a:pt x="83" y="228"/>
                        </a:cubicBezTo>
                        <a:cubicBezTo>
                          <a:pt x="79" y="221"/>
                          <a:pt x="76" y="214"/>
                          <a:pt x="74" y="209"/>
                        </a:cubicBezTo>
                        <a:cubicBezTo>
                          <a:pt x="72" y="205"/>
                          <a:pt x="69" y="199"/>
                          <a:pt x="64" y="192"/>
                        </a:cubicBezTo>
                        <a:cubicBezTo>
                          <a:pt x="57" y="181"/>
                          <a:pt x="48" y="168"/>
                          <a:pt x="40" y="156"/>
                        </a:cubicBezTo>
                        <a:cubicBezTo>
                          <a:pt x="31" y="144"/>
                          <a:pt x="23" y="132"/>
                          <a:pt x="19" y="125"/>
                        </a:cubicBezTo>
                        <a:cubicBezTo>
                          <a:pt x="13" y="115"/>
                          <a:pt x="4" y="102"/>
                          <a:pt x="4" y="84"/>
                        </a:cubicBezTo>
                        <a:cubicBezTo>
                          <a:pt x="4" y="67"/>
                          <a:pt x="12" y="47"/>
                          <a:pt x="37" y="23"/>
                        </a:cubicBezTo>
                        <a:cubicBezTo>
                          <a:pt x="52" y="9"/>
                          <a:pt x="67" y="4"/>
                          <a:pt x="79" y="4"/>
                        </a:cubicBezTo>
                        <a:cubicBezTo>
                          <a:pt x="95" y="4"/>
                          <a:pt x="109" y="11"/>
                          <a:pt x="120" y="21"/>
                        </a:cubicBezTo>
                        <a:cubicBezTo>
                          <a:pt x="132" y="31"/>
                          <a:pt x="140" y="42"/>
                          <a:pt x="145" y="48"/>
                        </a:cubicBezTo>
                        <a:cubicBezTo>
                          <a:pt x="147" y="47"/>
                          <a:pt x="147" y="47"/>
                          <a:pt x="147" y="47"/>
                        </a:cubicBezTo>
                        <a:cubicBezTo>
                          <a:pt x="145" y="48"/>
                          <a:pt x="145" y="48"/>
                          <a:pt x="145" y="48"/>
                        </a:cubicBezTo>
                        <a:cubicBezTo>
                          <a:pt x="147" y="47"/>
                          <a:pt x="147" y="47"/>
                          <a:pt x="147" y="47"/>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58" name="Freeform 769">
                    <a:extLst>
                      <a:ext uri="{FF2B5EF4-FFF2-40B4-BE49-F238E27FC236}">
                        <a16:creationId xmlns:a16="http://schemas.microsoft.com/office/drawing/2014/main" id="{120D0059-FF3C-84C6-185F-D84DE96EC211}"/>
                      </a:ext>
                    </a:extLst>
                  </p:cNvPr>
                  <p:cNvSpPr>
                    <a:spLocks/>
                  </p:cNvSpPr>
                  <p:nvPr/>
                </p:nvSpPr>
                <p:spPr bwMode="auto">
                  <a:xfrm>
                    <a:off x="2380" y="3127"/>
                    <a:ext cx="198" cy="205"/>
                  </a:xfrm>
                  <a:custGeom>
                    <a:avLst/>
                    <a:gdLst>
                      <a:gd name="T0" fmla="*/ 84 w 234"/>
                      <a:gd name="T1" fmla="*/ 3 h 243"/>
                      <a:gd name="T2" fmla="*/ 84 w 234"/>
                      <a:gd name="T3" fmla="*/ 1 h 243"/>
                      <a:gd name="T4" fmla="*/ 74 w 234"/>
                      <a:gd name="T5" fmla="*/ 0 h 243"/>
                      <a:gd name="T6" fmla="*/ 63 w 234"/>
                      <a:gd name="T7" fmla="*/ 3 h 243"/>
                      <a:gd name="T8" fmla="*/ 49 w 234"/>
                      <a:gd name="T9" fmla="*/ 14 h 243"/>
                      <a:gd name="T10" fmla="*/ 18 w 234"/>
                      <a:gd name="T11" fmla="*/ 39 h 243"/>
                      <a:gd name="T12" fmla="*/ 16 w 234"/>
                      <a:gd name="T13" fmla="*/ 40 h 243"/>
                      <a:gd name="T14" fmla="*/ 7 w 234"/>
                      <a:gd name="T15" fmla="*/ 52 h 243"/>
                      <a:gd name="T16" fmla="*/ 0 w 234"/>
                      <a:gd name="T17" fmla="*/ 71 h 243"/>
                      <a:gd name="T18" fmla="*/ 0 w 234"/>
                      <a:gd name="T19" fmla="*/ 71 h 243"/>
                      <a:gd name="T20" fmla="*/ 4 w 234"/>
                      <a:gd name="T21" fmla="*/ 80 h 243"/>
                      <a:gd name="T22" fmla="*/ 18 w 234"/>
                      <a:gd name="T23" fmla="*/ 89 h 243"/>
                      <a:gd name="T24" fmla="*/ 34 w 234"/>
                      <a:gd name="T25" fmla="*/ 102 h 243"/>
                      <a:gd name="T26" fmla="*/ 47 w 234"/>
                      <a:gd name="T27" fmla="*/ 129 h 243"/>
                      <a:gd name="T28" fmla="*/ 54 w 234"/>
                      <a:gd name="T29" fmla="*/ 140 h 243"/>
                      <a:gd name="T30" fmla="*/ 65 w 234"/>
                      <a:gd name="T31" fmla="*/ 146 h 243"/>
                      <a:gd name="T32" fmla="*/ 69 w 234"/>
                      <a:gd name="T33" fmla="*/ 146 h 243"/>
                      <a:gd name="T34" fmla="*/ 79 w 234"/>
                      <a:gd name="T35" fmla="*/ 143 h 243"/>
                      <a:gd name="T36" fmla="*/ 91 w 234"/>
                      <a:gd name="T37" fmla="*/ 131 h 243"/>
                      <a:gd name="T38" fmla="*/ 105 w 234"/>
                      <a:gd name="T39" fmla="*/ 117 h 243"/>
                      <a:gd name="T40" fmla="*/ 128 w 234"/>
                      <a:gd name="T41" fmla="*/ 100 h 243"/>
                      <a:gd name="T42" fmla="*/ 138 w 234"/>
                      <a:gd name="T43" fmla="*/ 89 h 243"/>
                      <a:gd name="T44" fmla="*/ 142 w 234"/>
                      <a:gd name="T45" fmla="*/ 78 h 243"/>
                      <a:gd name="T46" fmla="*/ 140 w 234"/>
                      <a:gd name="T47" fmla="*/ 68 h 243"/>
                      <a:gd name="T48" fmla="*/ 125 w 234"/>
                      <a:gd name="T49" fmla="*/ 43 h 243"/>
                      <a:gd name="T50" fmla="*/ 114 w 234"/>
                      <a:gd name="T51" fmla="*/ 27 h 243"/>
                      <a:gd name="T52" fmla="*/ 104 w 234"/>
                      <a:gd name="T53" fmla="*/ 13 h 243"/>
                      <a:gd name="T54" fmla="*/ 84 w 234"/>
                      <a:gd name="T55" fmla="*/ 1 h 243"/>
                      <a:gd name="T56" fmla="*/ 84 w 234"/>
                      <a:gd name="T57" fmla="*/ 3 h 243"/>
                      <a:gd name="T58" fmla="*/ 83 w 234"/>
                      <a:gd name="T59" fmla="*/ 3 h 243"/>
                      <a:gd name="T60" fmla="*/ 102 w 234"/>
                      <a:gd name="T61" fmla="*/ 14 h 243"/>
                      <a:gd name="T62" fmla="*/ 113 w 234"/>
                      <a:gd name="T63" fmla="*/ 29 h 243"/>
                      <a:gd name="T64" fmla="*/ 124 w 234"/>
                      <a:gd name="T65" fmla="*/ 44 h 243"/>
                      <a:gd name="T66" fmla="*/ 137 w 234"/>
                      <a:gd name="T67" fmla="*/ 70 h 243"/>
                      <a:gd name="T68" fmla="*/ 140 w 234"/>
                      <a:gd name="T69" fmla="*/ 78 h 243"/>
                      <a:gd name="T70" fmla="*/ 136 w 234"/>
                      <a:gd name="T71" fmla="*/ 89 h 243"/>
                      <a:gd name="T72" fmla="*/ 103 w 234"/>
                      <a:gd name="T73" fmla="*/ 116 h 243"/>
                      <a:gd name="T74" fmla="*/ 85 w 234"/>
                      <a:gd name="T75" fmla="*/ 134 h 243"/>
                      <a:gd name="T76" fmla="*/ 77 w 234"/>
                      <a:gd name="T77" fmla="*/ 141 h 243"/>
                      <a:gd name="T78" fmla="*/ 69 w 234"/>
                      <a:gd name="T79" fmla="*/ 143 h 243"/>
                      <a:gd name="T80" fmla="*/ 66 w 234"/>
                      <a:gd name="T81" fmla="*/ 143 h 243"/>
                      <a:gd name="T82" fmla="*/ 57 w 234"/>
                      <a:gd name="T83" fmla="*/ 139 h 243"/>
                      <a:gd name="T84" fmla="*/ 47 w 234"/>
                      <a:gd name="T85" fmla="*/ 121 h 243"/>
                      <a:gd name="T86" fmla="*/ 36 w 234"/>
                      <a:gd name="T87" fmla="*/ 100 h 243"/>
                      <a:gd name="T88" fmla="*/ 14 w 234"/>
                      <a:gd name="T89" fmla="*/ 84 h 243"/>
                      <a:gd name="T90" fmla="*/ 6 w 234"/>
                      <a:gd name="T91" fmla="*/ 79 h 243"/>
                      <a:gd name="T92" fmla="*/ 3 w 234"/>
                      <a:gd name="T93" fmla="*/ 71 h 243"/>
                      <a:gd name="T94" fmla="*/ 3 w 234"/>
                      <a:gd name="T95" fmla="*/ 71 h 243"/>
                      <a:gd name="T96" fmla="*/ 10 w 234"/>
                      <a:gd name="T97" fmla="*/ 51 h 243"/>
                      <a:gd name="T98" fmla="*/ 16 w 234"/>
                      <a:gd name="T99" fmla="*/ 44 h 243"/>
                      <a:gd name="T100" fmla="*/ 18 w 234"/>
                      <a:gd name="T101" fmla="*/ 42 h 243"/>
                      <a:gd name="T102" fmla="*/ 19 w 234"/>
                      <a:gd name="T103" fmla="*/ 40 h 243"/>
                      <a:gd name="T104" fmla="*/ 50 w 234"/>
                      <a:gd name="T105" fmla="*/ 16 h 243"/>
                      <a:gd name="T106" fmla="*/ 64 w 234"/>
                      <a:gd name="T107" fmla="*/ 5 h 243"/>
                      <a:gd name="T108" fmla="*/ 74 w 234"/>
                      <a:gd name="T109" fmla="*/ 3 h 243"/>
                      <a:gd name="T110" fmla="*/ 83 w 234"/>
                      <a:gd name="T111" fmla="*/ 3 h 243"/>
                      <a:gd name="T112" fmla="*/ 84 w 234"/>
                      <a:gd name="T113" fmla="*/ 3 h 2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34" h="243">
                        <a:moveTo>
                          <a:pt x="138" y="3"/>
                        </a:moveTo>
                        <a:cubicBezTo>
                          <a:pt x="138" y="1"/>
                          <a:pt x="138" y="1"/>
                          <a:pt x="138" y="1"/>
                        </a:cubicBezTo>
                        <a:cubicBezTo>
                          <a:pt x="133" y="0"/>
                          <a:pt x="128" y="0"/>
                          <a:pt x="123" y="0"/>
                        </a:cubicBezTo>
                        <a:cubicBezTo>
                          <a:pt x="117" y="0"/>
                          <a:pt x="111" y="1"/>
                          <a:pt x="104" y="5"/>
                        </a:cubicBezTo>
                        <a:cubicBezTo>
                          <a:pt x="97" y="8"/>
                          <a:pt x="90" y="14"/>
                          <a:pt x="80" y="24"/>
                        </a:cubicBezTo>
                        <a:cubicBezTo>
                          <a:pt x="54" y="48"/>
                          <a:pt x="34" y="62"/>
                          <a:pt x="30" y="65"/>
                        </a:cubicBezTo>
                        <a:cubicBezTo>
                          <a:pt x="29" y="65"/>
                          <a:pt x="28" y="66"/>
                          <a:pt x="27" y="67"/>
                        </a:cubicBezTo>
                        <a:cubicBezTo>
                          <a:pt x="23" y="70"/>
                          <a:pt x="17" y="77"/>
                          <a:pt x="11" y="86"/>
                        </a:cubicBezTo>
                        <a:cubicBezTo>
                          <a:pt x="5" y="95"/>
                          <a:pt x="0" y="106"/>
                          <a:pt x="0" y="117"/>
                        </a:cubicBezTo>
                        <a:cubicBezTo>
                          <a:pt x="0" y="118"/>
                          <a:pt x="0" y="118"/>
                          <a:pt x="0" y="119"/>
                        </a:cubicBezTo>
                        <a:cubicBezTo>
                          <a:pt x="1" y="126"/>
                          <a:pt x="3" y="131"/>
                          <a:pt x="7" y="134"/>
                        </a:cubicBezTo>
                        <a:cubicBezTo>
                          <a:pt x="13" y="140"/>
                          <a:pt x="21" y="142"/>
                          <a:pt x="30" y="147"/>
                        </a:cubicBezTo>
                        <a:cubicBezTo>
                          <a:pt x="39" y="151"/>
                          <a:pt x="48" y="157"/>
                          <a:pt x="55" y="169"/>
                        </a:cubicBezTo>
                        <a:cubicBezTo>
                          <a:pt x="66" y="184"/>
                          <a:pt x="71" y="201"/>
                          <a:pt x="78" y="215"/>
                        </a:cubicBezTo>
                        <a:cubicBezTo>
                          <a:pt x="82" y="222"/>
                          <a:pt x="85" y="228"/>
                          <a:pt x="90" y="233"/>
                        </a:cubicBezTo>
                        <a:cubicBezTo>
                          <a:pt x="95" y="238"/>
                          <a:pt x="101" y="242"/>
                          <a:pt x="108" y="243"/>
                        </a:cubicBezTo>
                        <a:cubicBezTo>
                          <a:pt x="110" y="243"/>
                          <a:pt x="112" y="243"/>
                          <a:pt x="113" y="243"/>
                        </a:cubicBezTo>
                        <a:cubicBezTo>
                          <a:pt x="120" y="243"/>
                          <a:pt x="125" y="241"/>
                          <a:pt x="130" y="238"/>
                        </a:cubicBezTo>
                        <a:cubicBezTo>
                          <a:pt x="137" y="233"/>
                          <a:pt x="142" y="226"/>
                          <a:pt x="149" y="218"/>
                        </a:cubicBezTo>
                        <a:cubicBezTo>
                          <a:pt x="155" y="210"/>
                          <a:pt x="162" y="202"/>
                          <a:pt x="172" y="195"/>
                        </a:cubicBezTo>
                        <a:cubicBezTo>
                          <a:pt x="184" y="186"/>
                          <a:pt x="200" y="177"/>
                          <a:pt x="212" y="166"/>
                        </a:cubicBezTo>
                        <a:cubicBezTo>
                          <a:pt x="218" y="161"/>
                          <a:pt x="224" y="155"/>
                          <a:pt x="228" y="149"/>
                        </a:cubicBezTo>
                        <a:cubicBezTo>
                          <a:pt x="232" y="143"/>
                          <a:pt x="234" y="136"/>
                          <a:pt x="234" y="130"/>
                        </a:cubicBezTo>
                        <a:cubicBezTo>
                          <a:pt x="234" y="124"/>
                          <a:pt x="233" y="119"/>
                          <a:pt x="230" y="114"/>
                        </a:cubicBezTo>
                        <a:cubicBezTo>
                          <a:pt x="221" y="97"/>
                          <a:pt x="213" y="83"/>
                          <a:pt x="207" y="72"/>
                        </a:cubicBezTo>
                        <a:cubicBezTo>
                          <a:pt x="200" y="60"/>
                          <a:pt x="194" y="51"/>
                          <a:pt x="188" y="45"/>
                        </a:cubicBezTo>
                        <a:cubicBezTo>
                          <a:pt x="183" y="40"/>
                          <a:pt x="178" y="30"/>
                          <a:pt x="171" y="21"/>
                        </a:cubicBezTo>
                        <a:cubicBezTo>
                          <a:pt x="164" y="12"/>
                          <a:pt x="154" y="4"/>
                          <a:pt x="138" y="1"/>
                        </a:cubicBezTo>
                        <a:cubicBezTo>
                          <a:pt x="138" y="3"/>
                          <a:pt x="138" y="3"/>
                          <a:pt x="138" y="3"/>
                        </a:cubicBezTo>
                        <a:cubicBezTo>
                          <a:pt x="137" y="5"/>
                          <a:pt x="137" y="5"/>
                          <a:pt x="137" y="5"/>
                        </a:cubicBezTo>
                        <a:cubicBezTo>
                          <a:pt x="153" y="7"/>
                          <a:pt x="162" y="15"/>
                          <a:pt x="168" y="24"/>
                        </a:cubicBezTo>
                        <a:cubicBezTo>
                          <a:pt x="175" y="32"/>
                          <a:pt x="179" y="42"/>
                          <a:pt x="185" y="48"/>
                        </a:cubicBezTo>
                        <a:cubicBezTo>
                          <a:pt x="191" y="53"/>
                          <a:pt x="197" y="62"/>
                          <a:pt x="203" y="74"/>
                        </a:cubicBezTo>
                        <a:cubicBezTo>
                          <a:pt x="210" y="85"/>
                          <a:pt x="217" y="99"/>
                          <a:pt x="226" y="116"/>
                        </a:cubicBezTo>
                        <a:cubicBezTo>
                          <a:pt x="229" y="121"/>
                          <a:pt x="230" y="125"/>
                          <a:pt x="230" y="130"/>
                        </a:cubicBezTo>
                        <a:cubicBezTo>
                          <a:pt x="230" y="136"/>
                          <a:pt x="228" y="141"/>
                          <a:pt x="224" y="147"/>
                        </a:cubicBezTo>
                        <a:cubicBezTo>
                          <a:pt x="213" y="164"/>
                          <a:pt x="188" y="178"/>
                          <a:pt x="170" y="192"/>
                        </a:cubicBezTo>
                        <a:cubicBezTo>
                          <a:pt x="156" y="201"/>
                          <a:pt x="147" y="214"/>
                          <a:pt x="139" y="223"/>
                        </a:cubicBezTo>
                        <a:cubicBezTo>
                          <a:pt x="135" y="228"/>
                          <a:pt x="131" y="232"/>
                          <a:pt x="127" y="235"/>
                        </a:cubicBezTo>
                        <a:cubicBezTo>
                          <a:pt x="123" y="238"/>
                          <a:pt x="119" y="239"/>
                          <a:pt x="113" y="239"/>
                        </a:cubicBezTo>
                        <a:cubicBezTo>
                          <a:pt x="112" y="239"/>
                          <a:pt x="110" y="239"/>
                          <a:pt x="109" y="239"/>
                        </a:cubicBezTo>
                        <a:cubicBezTo>
                          <a:pt x="102" y="238"/>
                          <a:pt x="97" y="235"/>
                          <a:pt x="93" y="231"/>
                        </a:cubicBezTo>
                        <a:cubicBezTo>
                          <a:pt x="87" y="224"/>
                          <a:pt x="82" y="214"/>
                          <a:pt x="77" y="203"/>
                        </a:cubicBezTo>
                        <a:cubicBezTo>
                          <a:pt x="72" y="191"/>
                          <a:pt x="67" y="178"/>
                          <a:pt x="59" y="166"/>
                        </a:cubicBezTo>
                        <a:cubicBezTo>
                          <a:pt x="48" y="150"/>
                          <a:pt x="34" y="144"/>
                          <a:pt x="23" y="139"/>
                        </a:cubicBezTo>
                        <a:cubicBezTo>
                          <a:pt x="18" y="137"/>
                          <a:pt x="13" y="134"/>
                          <a:pt x="10" y="131"/>
                        </a:cubicBezTo>
                        <a:cubicBezTo>
                          <a:pt x="7" y="128"/>
                          <a:pt x="5" y="125"/>
                          <a:pt x="4" y="119"/>
                        </a:cubicBezTo>
                        <a:cubicBezTo>
                          <a:pt x="4" y="118"/>
                          <a:pt x="4" y="118"/>
                          <a:pt x="4" y="117"/>
                        </a:cubicBezTo>
                        <a:cubicBezTo>
                          <a:pt x="4" y="106"/>
                          <a:pt x="10" y="94"/>
                          <a:pt x="17" y="85"/>
                        </a:cubicBezTo>
                        <a:cubicBezTo>
                          <a:pt x="20" y="80"/>
                          <a:pt x="23" y="76"/>
                          <a:pt x="26" y="73"/>
                        </a:cubicBezTo>
                        <a:cubicBezTo>
                          <a:pt x="27" y="72"/>
                          <a:pt x="29" y="71"/>
                          <a:pt x="30" y="70"/>
                        </a:cubicBezTo>
                        <a:cubicBezTo>
                          <a:pt x="31" y="69"/>
                          <a:pt x="32" y="68"/>
                          <a:pt x="32" y="68"/>
                        </a:cubicBezTo>
                        <a:cubicBezTo>
                          <a:pt x="36" y="65"/>
                          <a:pt x="57" y="52"/>
                          <a:pt x="83" y="27"/>
                        </a:cubicBezTo>
                        <a:cubicBezTo>
                          <a:pt x="92" y="17"/>
                          <a:pt x="99" y="12"/>
                          <a:pt x="106" y="8"/>
                        </a:cubicBezTo>
                        <a:cubicBezTo>
                          <a:pt x="112" y="5"/>
                          <a:pt x="117" y="4"/>
                          <a:pt x="123" y="4"/>
                        </a:cubicBezTo>
                        <a:cubicBezTo>
                          <a:pt x="128" y="4"/>
                          <a:pt x="132" y="4"/>
                          <a:pt x="137" y="5"/>
                        </a:cubicBezTo>
                        <a:cubicBezTo>
                          <a:pt x="138" y="3"/>
                          <a:pt x="138" y="3"/>
                          <a:pt x="138" y="3"/>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59" name="Freeform 770">
                    <a:extLst>
                      <a:ext uri="{FF2B5EF4-FFF2-40B4-BE49-F238E27FC236}">
                        <a16:creationId xmlns:a16="http://schemas.microsoft.com/office/drawing/2014/main" id="{959F352A-A517-0F07-FFD0-9CA84DBFB7C0}"/>
                      </a:ext>
                    </a:extLst>
                  </p:cNvPr>
                  <p:cNvSpPr>
                    <a:spLocks/>
                  </p:cNvSpPr>
                  <p:nvPr/>
                </p:nvSpPr>
                <p:spPr bwMode="auto">
                  <a:xfrm>
                    <a:off x="2509" y="3223"/>
                    <a:ext cx="187" cy="156"/>
                  </a:xfrm>
                  <a:custGeom>
                    <a:avLst/>
                    <a:gdLst>
                      <a:gd name="T0" fmla="*/ 133 w 221"/>
                      <a:gd name="T1" fmla="*/ 29 h 184"/>
                      <a:gd name="T2" fmla="*/ 134 w 221"/>
                      <a:gd name="T3" fmla="*/ 29 h 184"/>
                      <a:gd name="T4" fmla="*/ 132 w 221"/>
                      <a:gd name="T5" fmla="*/ 11 h 184"/>
                      <a:gd name="T6" fmla="*/ 126 w 221"/>
                      <a:gd name="T7" fmla="*/ 3 h 184"/>
                      <a:gd name="T8" fmla="*/ 116 w 221"/>
                      <a:gd name="T9" fmla="*/ 0 h 184"/>
                      <a:gd name="T10" fmla="*/ 103 w 221"/>
                      <a:gd name="T11" fmla="*/ 3 h 184"/>
                      <a:gd name="T12" fmla="*/ 28 w 221"/>
                      <a:gd name="T13" fmla="*/ 35 h 184"/>
                      <a:gd name="T14" fmla="*/ 8 w 221"/>
                      <a:gd name="T15" fmla="*/ 49 h 184"/>
                      <a:gd name="T16" fmla="*/ 3 w 221"/>
                      <a:gd name="T17" fmla="*/ 55 h 184"/>
                      <a:gd name="T18" fmla="*/ 0 w 221"/>
                      <a:gd name="T19" fmla="*/ 64 h 184"/>
                      <a:gd name="T20" fmla="*/ 3 w 221"/>
                      <a:gd name="T21" fmla="*/ 70 h 184"/>
                      <a:gd name="T22" fmla="*/ 24 w 221"/>
                      <a:gd name="T23" fmla="*/ 92 h 184"/>
                      <a:gd name="T24" fmla="*/ 61 w 221"/>
                      <a:gd name="T25" fmla="*/ 105 h 184"/>
                      <a:gd name="T26" fmla="*/ 109 w 221"/>
                      <a:gd name="T27" fmla="*/ 112 h 184"/>
                      <a:gd name="T28" fmla="*/ 123 w 221"/>
                      <a:gd name="T29" fmla="*/ 110 h 184"/>
                      <a:gd name="T30" fmla="*/ 129 w 221"/>
                      <a:gd name="T31" fmla="*/ 102 h 184"/>
                      <a:gd name="T32" fmla="*/ 133 w 221"/>
                      <a:gd name="T33" fmla="*/ 59 h 184"/>
                      <a:gd name="T34" fmla="*/ 134 w 221"/>
                      <a:gd name="T35" fmla="*/ 29 h 184"/>
                      <a:gd name="T36" fmla="*/ 134 w 221"/>
                      <a:gd name="T37" fmla="*/ 29 h 184"/>
                      <a:gd name="T38" fmla="*/ 134 w 221"/>
                      <a:gd name="T39" fmla="*/ 29 h 184"/>
                      <a:gd name="T40" fmla="*/ 133 w 221"/>
                      <a:gd name="T41" fmla="*/ 29 h 184"/>
                      <a:gd name="T42" fmla="*/ 132 w 221"/>
                      <a:gd name="T43" fmla="*/ 29 h 184"/>
                      <a:gd name="T44" fmla="*/ 132 w 221"/>
                      <a:gd name="T45" fmla="*/ 37 h 184"/>
                      <a:gd name="T46" fmla="*/ 130 w 221"/>
                      <a:gd name="T47" fmla="*/ 70 h 184"/>
                      <a:gd name="T48" fmla="*/ 127 w 221"/>
                      <a:gd name="T49" fmla="*/ 101 h 184"/>
                      <a:gd name="T50" fmla="*/ 121 w 221"/>
                      <a:gd name="T51" fmla="*/ 108 h 184"/>
                      <a:gd name="T52" fmla="*/ 109 w 221"/>
                      <a:gd name="T53" fmla="*/ 110 h 184"/>
                      <a:gd name="T54" fmla="*/ 62 w 221"/>
                      <a:gd name="T55" fmla="*/ 102 h 184"/>
                      <a:gd name="T56" fmla="*/ 25 w 221"/>
                      <a:gd name="T57" fmla="*/ 90 h 184"/>
                      <a:gd name="T58" fmla="*/ 3 w 221"/>
                      <a:gd name="T59" fmla="*/ 70 h 184"/>
                      <a:gd name="T60" fmla="*/ 3 w 221"/>
                      <a:gd name="T61" fmla="*/ 64 h 184"/>
                      <a:gd name="T62" fmla="*/ 4 w 221"/>
                      <a:gd name="T63" fmla="*/ 57 h 184"/>
                      <a:gd name="T64" fmla="*/ 14 w 221"/>
                      <a:gd name="T65" fmla="*/ 47 h 184"/>
                      <a:gd name="T66" fmla="*/ 30 w 221"/>
                      <a:gd name="T67" fmla="*/ 36 h 184"/>
                      <a:gd name="T68" fmla="*/ 104 w 221"/>
                      <a:gd name="T69" fmla="*/ 5 h 184"/>
                      <a:gd name="T70" fmla="*/ 116 w 221"/>
                      <a:gd name="T71" fmla="*/ 3 h 184"/>
                      <a:gd name="T72" fmla="*/ 124 w 221"/>
                      <a:gd name="T73" fmla="*/ 6 h 184"/>
                      <a:gd name="T74" fmla="*/ 130 w 221"/>
                      <a:gd name="T75" fmla="*/ 17 h 184"/>
                      <a:gd name="T76" fmla="*/ 132 w 221"/>
                      <a:gd name="T77" fmla="*/ 29 h 184"/>
                      <a:gd name="T78" fmla="*/ 133 w 221"/>
                      <a:gd name="T79" fmla="*/ 29 h 184"/>
                      <a:gd name="T80" fmla="*/ 132 w 221"/>
                      <a:gd name="T81" fmla="*/ 29 h 184"/>
                      <a:gd name="T82" fmla="*/ 133 w 221"/>
                      <a:gd name="T83" fmla="*/ 29 h 1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21" h="184">
                        <a:moveTo>
                          <a:pt x="219" y="47"/>
                        </a:moveTo>
                        <a:cubicBezTo>
                          <a:pt x="221" y="47"/>
                          <a:pt x="221" y="47"/>
                          <a:pt x="221" y="47"/>
                        </a:cubicBezTo>
                        <a:cubicBezTo>
                          <a:pt x="221" y="40"/>
                          <a:pt x="221" y="28"/>
                          <a:pt x="217" y="18"/>
                        </a:cubicBezTo>
                        <a:cubicBezTo>
                          <a:pt x="215" y="14"/>
                          <a:pt x="212" y="9"/>
                          <a:pt x="208" y="6"/>
                        </a:cubicBezTo>
                        <a:cubicBezTo>
                          <a:pt x="204" y="2"/>
                          <a:pt x="198" y="0"/>
                          <a:pt x="191" y="0"/>
                        </a:cubicBezTo>
                        <a:cubicBezTo>
                          <a:pt x="185" y="0"/>
                          <a:pt x="178" y="2"/>
                          <a:pt x="170" y="5"/>
                        </a:cubicBezTo>
                        <a:cubicBezTo>
                          <a:pt x="121" y="22"/>
                          <a:pt x="76" y="36"/>
                          <a:pt x="46" y="57"/>
                        </a:cubicBezTo>
                        <a:cubicBezTo>
                          <a:pt x="34" y="65"/>
                          <a:pt x="23" y="73"/>
                          <a:pt x="14" y="80"/>
                        </a:cubicBezTo>
                        <a:cubicBezTo>
                          <a:pt x="10" y="84"/>
                          <a:pt x="6" y="87"/>
                          <a:pt x="4" y="91"/>
                        </a:cubicBezTo>
                        <a:cubicBezTo>
                          <a:pt x="1" y="95"/>
                          <a:pt x="0" y="100"/>
                          <a:pt x="0" y="104"/>
                        </a:cubicBezTo>
                        <a:cubicBezTo>
                          <a:pt x="0" y="108"/>
                          <a:pt x="1" y="112"/>
                          <a:pt x="3" y="116"/>
                        </a:cubicBezTo>
                        <a:cubicBezTo>
                          <a:pt x="8" y="129"/>
                          <a:pt x="21" y="141"/>
                          <a:pt x="39" y="152"/>
                        </a:cubicBezTo>
                        <a:cubicBezTo>
                          <a:pt x="56" y="162"/>
                          <a:pt x="78" y="169"/>
                          <a:pt x="101" y="172"/>
                        </a:cubicBezTo>
                        <a:cubicBezTo>
                          <a:pt x="128" y="176"/>
                          <a:pt x="159" y="184"/>
                          <a:pt x="181" y="184"/>
                        </a:cubicBezTo>
                        <a:cubicBezTo>
                          <a:pt x="189" y="184"/>
                          <a:pt x="196" y="183"/>
                          <a:pt x="202" y="180"/>
                        </a:cubicBezTo>
                        <a:cubicBezTo>
                          <a:pt x="207" y="178"/>
                          <a:pt x="211" y="173"/>
                          <a:pt x="213" y="166"/>
                        </a:cubicBezTo>
                        <a:cubicBezTo>
                          <a:pt x="217" y="150"/>
                          <a:pt x="219" y="120"/>
                          <a:pt x="220" y="95"/>
                        </a:cubicBezTo>
                        <a:cubicBezTo>
                          <a:pt x="221" y="69"/>
                          <a:pt x="221" y="47"/>
                          <a:pt x="221" y="47"/>
                        </a:cubicBezTo>
                        <a:cubicBezTo>
                          <a:pt x="221" y="47"/>
                          <a:pt x="221" y="47"/>
                          <a:pt x="221" y="47"/>
                        </a:cubicBezTo>
                        <a:cubicBezTo>
                          <a:pt x="221" y="47"/>
                          <a:pt x="221" y="47"/>
                          <a:pt x="221" y="47"/>
                        </a:cubicBezTo>
                        <a:cubicBezTo>
                          <a:pt x="219" y="47"/>
                          <a:pt x="219" y="47"/>
                          <a:pt x="219" y="47"/>
                        </a:cubicBezTo>
                        <a:cubicBezTo>
                          <a:pt x="217" y="47"/>
                          <a:pt x="217" y="47"/>
                          <a:pt x="217" y="47"/>
                        </a:cubicBezTo>
                        <a:cubicBezTo>
                          <a:pt x="217" y="47"/>
                          <a:pt x="217" y="53"/>
                          <a:pt x="217" y="61"/>
                        </a:cubicBezTo>
                        <a:cubicBezTo>
                          <a:pt x="217" y="74"/>
                          <a:pt x="216" y="94"/>
                          <a:pt x="215" y="114"/>
                        </a:cubicBezTo>
                        <a:cubicBezTo>
                          <a:pt x="214" y="134"/>
                          <a:pt x="212" y="153"/>
                          <a:pt x="209" y="165"/>
                        </a:cubicBezTo>
                        <a:cubicBezTo>
                          <a:pt x="208" y="171"/>
                          <a:pt x="204" y="174"/>
                          <a:pt x="200" y="177"/>
                        </a:cubicBezTo>
                        <a:cubicBezTo>
                          <a:pt x="195" y="179"/>
                          <a:pt x="189" y="180"/>
                          <a:pt x="181" y="180"/>
                        </a:cubicBezTo>
                        <a:cubicBezTo>
                          <a:pt x="160" y="180"/>
                          <a:pt x="129" y="172"/>
                          <a:pt x="102" y="168"/>
                        </a:cubicBezTo>
                        <a:cubicBezTo>
                          <a:pt x="79" y="166"/>
                          <a:pt x="57" y="158"/>
                          <a:pt x="41" y="148"/>
                        </a:cubicBezTo>
                        <a:cubicBezTo>
                          <a:pt x="24" y="138"/>
                          <a:pt x="11" y="126"/>
                          <a:pt x="6" y="115"/>
                        </a:cubicBezTo>
                        <a:cubicBezTo>
                          <a:pt x="5" y="111"/>
                          <a:pt x="4" y="107"/>
                          <a:pt x="4" y="104"/>
                        </a:cubicBezTo>
                        <a:cubicBezTo>
                          <a:pt x="4" y="100"/>
                          <a:pt x="5" y="97"/>
                          <a:pt x="7" y="93"/>
                        </a:cubicBezTo>
                        <a:cubicBezTo>
                          <a:pt x="11" y="88"/>
                          <a:pt x="16" y="83"/>
                          <a:pt x="23" y="78"/>
                        </a:cubicBezTo>
                        <a:cubicBezTo>
                          <a:pt x="31" y="72"/>
                          <a:pt x="39" y="67"/>
                          <a:pt x="48" y="60"/>
                        </a:cubicBezTo>
                        <a:cubicBezTo>
                          <a:pt x="77" y="40"/>
                          <a:pt x="123" y="25"/>
                          <a:pt x="171" y="8"/>
                        </a:cubicBezTo>
                        <a:cubicBezTo>
                          <a:pt x="179" y="6"/>
                          <a:pt x="186" y="4"/>
                          <a:pt x="191" y="4"/>
                        </a:cubicBezTo>
                        <a:cubicBezTo>
                          <a:pt x="198" y="4"/>
                          <a:pt x="202" y="6"/>
                          <a:pt x="206" y="9"/>
                        </a:cubicBezTo>
                        <a:cubicBezTo>
                          <a:pt x="211" y="13"/>
                          <a:pt x="214" y="20"/>
                          <a:pt x="215" y="27"/>
                        </a:cubicBezTo>
                        <a:cubicBezTo>
                          <a:pt x="217" y="34"/>
                          <a:pt x="217" y="42"/>
                          <a:pt x="217" y="47"/>
                        </a:cubicBezTo>
                        <a:cubicBezTo>
                          <a:pt x="219" y="47"/>
                          <a:pt x="219" y="47"/>
                          <a:pt x="219" y="47"/>
                        </a:cubicBezTo>
                        <a:cubicBezTo>
                          <a:pt x="217" y="47"/>
                          <a:pt x="217" y="47"/>
                          <a:pt x="217" y="47"/>
                        </a:cubicBezTo>
                        <a:cubicBezTo>
                          <a:pt x="219" y="47"/>
                          <a:pt x="219" y="47"/>
                          <a:pt x="219" y="47"/>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60" name="Freeform 771">
                    <a:extLst>
                      <a:ext uri="{FF2B5EF4-FFF2-40B4-BE49-F238E27FC236}">
                        <a16:creationId xmlns:a16="http://schemas.microsoft.com/office/drawing/2014/main" id="{AF5CF09D-BD26-9AFD-3F83-96964DE70C28}"/>
                      </a:ext>
                    </a:extLst>
                  </p:cNvPr>
                  <p:cNvSpPr>
                    <a:spLocks/>
                  </p:cNvSpPr>
                  <p:nvPr/>
                </p:nvSpPr>
                <p:spPr bwMode="auto">
                  <a:xfrm>
                    <a:off x="2507" y="3376"/>
                    <a:ext cx="175" cy="184"/>
                  </a:xfrm>
                  <a:custGeom>
                    <a:avLst/>
                    <a:gdLst>
                      <a:gd name="T0" fmla="*/ 123 w 207"/>
                      <a:gd name="T1" fmla="*/ 20 h 218"/>
                      <a:gd name="T2" fmla="*/ 125 w 207"/>
                      <a:gd name="T3" fmla="*/ 20 h 218"/>
                      <a:gd name="T4" fmla="*/ 125 w 207"/>
                      <a:gd name="T5" fmla="*/ 19 h 218"/>
                      <a:gd name="T6" fmla="*/ 120 w 207"/>
                      <a:gd name="T7" fmla="*/ 7 h 218"/>
                      <a:gd name="T8" fmla="*/ 101 w 207"/>
                      <a:gd name="T9" fmla="*/ 0 h 218"/>
                      <a:gd name="T10" fmla="*/ 100 w 207"/>
                      <a:gd name="T11" fmla="*/ 0 h 218"/>
                      <a:gd name="T12" fmla="*/ 72 w 207"/>
                      <a:gd name="T13" fmla="*/ 10 h 218"/>
                      <a:gd name="T14" fmla="*/ 45 w 207"/>
                      <a:gd name="T15" fmla="*/ 30 h 218"/>
                      <a:gd name="T16" fmla="*/ 16 w 207"/>
                      <a:gd name="T17" fmla="*/ 54 h 218"/>
                      <a:gd name="T18" fmla="*/ 6 w 207"/>
                      <a:gd name="T19" fmla="*/ 68 h 218"/>
                      <a:gd name="T20" fmla="*/ 1 w 207"/>
                      <a:gd name="T21" fmla="*/ 80 h 218"/>
                      <a:gd name="T22" fmla="*/ 0 w 207"/>
                      <a:gd name="T23" fmla="*/ 83 h 218"/>
                      <a:gd name="T24" fmla="*/ 3 w 207"/>
                      <a:gd name="T25" fmla="*/ 91 h 218"/>
                      <a:gd name="T26" fmla="*/ 12 w 207"/>
                      <a:gd name="T27" fmla="*/ 100 h 218"/>
                      <a:gd name="T28" fmla="*/ 26 w 207"/>
                      <a:gd name="T29" fmla="*/ 105 h 218"/>
                      <a:gd name="T30" fmla="*/ 37 w 207"/>
                      <a:gd name="T31" fmla="*/ 110 h 218"/>
                      <a:gd name="T32" fmla="*/ 57 w 207"/>
                      <a:gd name="T33" fmla="*/ 123 h 218"/>
                      <a:gd name="T34" fmla="*/ 68 w 207"/>
                      <a:gd name="T35" fmla="*/ 129 h 218"/>
                      <a:gd name="T36" fmla="*/ 76 w 207"/>
                      <a:gd name="T37" fmla="*/ 131 h 218"/>
                      <a:gd name="T38" fmla="*/ 81 w 207"/>
                      <a:gd name="T39" fmla="*/ 130 h 218"/>
                      <a:gd name="T40" fmla="*/ 85 w 207"/>
                      <a:gd name="T41" fmla="*/ 127 h 218"/>
                      <a:gd name="T42" fmla="*/ 107 w 207"/>
                      <a:gd name="T43" fmla="*/ 77 h 218"/>
                      <a:gd name="T44" fmla="*/ 119 w 207"/>
                      <a:gd name="T45" fmla="*/ 45 h 218"/>
                      <a:gd name="T46" fmla="*/ 125 w 207"/>
                      <a:gd name="T47" fmla="*/ 20 h 218"/>
                      <a:gd name="T48" fmla="*/ 123 w 207"/>
                      <a:gd name="T49" fmla="*/ 20 h 218"/>
                      <a:gd name="T50" fmla="*/ 123 w 207"/>
                      <a:gd name="T51" fmla="*/ 20 h 218"/>
                      <a:gd name="T52" fmla="*/ 118 w 207"/>
                      <a:gd name="T53" fmla="*/ 44 h 218"/>
                      <a:gd name="T54" fmla="*/ 99 w 207"/>
                      <a:gd name="T55" fmla="*/ 92 h 218"/>
                      <a:gd name="T56" fmla="*/ 82 w 207"/>
                      <a:gd name="T57" fmla="*/ 126 h 218"/>
                      <a:gd name="T58" fmla="*/ 80 w 207"/>
                      <a:gd name="T59" fmla="*/ 128 h 218"/>
                      <a:gd name="T60" fmla="*/ 76 w 207"/>
                      <a:gd name="T61" fmla="*/ 129 h 218"/>
                      <a:gd name="T62" fmla="*/ 65 w 207"/>
                      <a:gd name="T63" fmla="*/ 126 h 218"/>
                      <a:gd name="T64" fmla="*/ 45 w 207"/>
                      <a:gd name="T65" fmla="*/ 112 h 218"/>
                      <a:gd name="T66" fmla="*/ 27 w 207"/>
                      <a:gd name="T67" fmla="*/ 102 h 218"/>
                      <a:gd name="T68" fmla="*/ 10 w 207"/>
                      <a:gd name="T69" fmla="*/ 95 h 218"/>
                      <a:gd name="T70" fmla="*/ 4 w 207"/>
                      <a:gd name="T71" fmla="*/ 90 h 218"/>
                      <a:gd name="T72" fmla="*/ 3 w 207"/>
                      <a:gd name="T73" fmla="*/ 83 h 218"/>
                      <a:gd name="T74" fmla="*/ 3 w 207"/>
                      <a:gd name="T75" fmla="*/ 80 h 218"/>
                      <a:gd name="T76" fmla="*/ 7 w 207"/>
                      <a:gd name="T77" fmla="*/ 69 h 218"/>
                      <a:gd name="T78" fmla="*/ 46 w 207"/>
                      <a:gd name="T79" fmla="*/ 32 h 218"/>
                      <a:gd name="T80" fmla="*/ 73 w 207"/>
                      <a:gd name="T81" fmla="*/ 12 h 218"/>
                      <a:gd name="T82" fmla="*/ 100 w 207"/>
                      <a:gd name="T83" fmla="*/ 3 h 218"/>
                      <a:gd name="T84" fmla="*/ 101 w 207"/>
                      <a:gd name="T85" fmla="*/ 3 h 218"/>
                      <a:gd name="T86" fmla="*/ 118 w 207"/>
                      <a:gd name="T87" fmla="*/ 8 h 218"/>
                      <a:gd name="T88" fmla="*/ 123 w 207"/>
                      <a:gd name="T89" fmla="*/ 19 h 218"/>
                      <a:gd name="T90" fmla="*/ 123 w 207"/>
                      <a:gd name="T91" fmla="*/ 20 h 218"/>
                      <a:gd name="T92" fmla="*/ 123 w 207"/>
                      <a:gd name="T93" fmla="*/ 20 h 2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07" h="218">
                        <a:moveTo>
                          <a:pt x="205" y="33"/>
                        </a:moveTo>
                        <a:cubicBezTo>
                          <a:pt x="207" y="33"/>
                          <a:pt x="207" y="33"/>
                          <a:pt x="207" y="33"/>
                        </a:cubicBezTo>
                        <a:cubicBezTo>
                          <a:pt x="207" y="33"/>
                          <a:pt x="207" y="32"/>
                          <a:pt x="207" y="32"/>
                        </a:cubicBezTo>
                        <a:cubicBezTo>
                          <a:pt x="207" y="25"/>
                          <a:pt x="205" y="17"/>
                          <a:pt x="199" y="11"/>
                        </a:cubicBezTo>
                        <a:cubicBezTo>
                          <a:pt x="193" y="5"/>
                          <a:pt x="183" y="0"/>
                          <a:pt x="167" y="0"/>
                        </a:cubicBezTo>
                        <a:cubicBezTo>
                          <a:pt x="166" y="0"/>
                          <a:pt x="166" y="0"/>
                          <a:pt x="165" y="0"/>
                        </a:cubicBezTo>
                        <a:cubicBezTo>
                          <a:pt x="149" y="0"/>
                          <a:pt x="134" y="7"/>
                          <a:pt x="119" y="17"/>
                        </a:cubicBezTo>
                        <a:cubicBezTo>
                          <a:pt x="104" y="27"/>
                          <a:pt x="89" y="39"/>
                          <a:pt x="74" y="49"/>
                        </a:cubicBezTo>
                        <a:cubicBezTo>
                          <a:pt x="58" y="60"/>
                          <a:pt x="41" y="74"/>
                          <a:pt x="26" y="90"/>
                        </a:cubicBezTo>
                        <a:cubicBezTo>
                          <a:pt x="19" y="97"/>
                          <a:pt x="13" y="105"/>
                          <a:pt x="9" y="113"/>
                        </a:cubicBezTo>
                        <a:cubicBezTo>
                          <a:pt x="4" y="120"/>
                          <a:pt x="1" y="127"/>
                          <a:pt x="1" y="134"/>
                        </a:cubicBezTo>
                        <a:cubicBezTo>
                          <a:pt x="0" y="135"/>
                          <a:pt x="0" y="136"/>
                          <a:pt x="0" y="138"/>
                        </a:cubicBezTo>
                        <a:cubicBezTo>
                          <a:pt x="0" y="143"/>
                          <a:pt x="2" y="148"/>
                          <a:pt x="4" y="152"/>
                        </a:cubicBezTo>
                        <a:cubicBezTo>
                          <a:pt x="8" y="158"/>
                          <a:pt x="13" y="162"/>
                          <a:pt x="20" y="166"/>
                        </a:cubicBezTo>
                        <a:cubicBezTo>
                          <a:pt x="27" y="169"/>
                          <a:pt x="35" y="171"/>
                          <a:pt x="44" y="174"/>
                        </a:cubicBezTo>
                        <a:cubicBezTo>
                          <a:pt x="49" y="175"/>
                          <a:pt x="55" y="179"/>
                          <a:pt x="62" y="183"/>
                        </a:cubicBezTo>
                        <a:cubicBezTo>
                          <a:pt x="72" y="189"/>
                          <a:pt x="84" y="198"/>
                          <a:pt x="95" y="205"/>
                        </a:cubicBezTo>
                        <a:cubicBezTo>
                          <a:pt x="101" y="209"/>
                          <a:pt x="107" y="212"/>
                          <a:pt x="112" y="214"/>
                        </a:cubicBezTo>
                        <a:cubicBezTo>
                          <a:pt x="117" y="216"/>
                          <a:pt x="122" y="218"/>
                          <a:pt x="127" y="218"/>
                        </a:cubicBezTo>
                        <a:cubicBezTo>
                          <a:pt x="129" y="218"/>
                          <a:pt x="132" y="217"/>
                          <a:pt x="134" y="216"/>
                        </a:cubicBezTo>
                        <a:cubicBezTo>
                          <a:pt x="136" y="215"/>
                          <a:pt x="138" y="213"/>
                          <a:pt x="140" y="211"/>
                        </a:cubicBezTo>
                        <a:cubicBezTo>
                          <a:pt x="147" y="198"/>
                          <a:pt x="163" y="164"/>
                          <a:pt x="178" y="128"/>
                        </a:cubicBezTo>
                        <a:cubicBezTo>
                          <a:pt x="185" y="110"/>
                          <a:pt x="192" y="91"/>
                          <a:pt x="197" y="75"/>
                        </a:cubicBezTo>
                        <a:cubicBezTo>
                          <a:pt x="203" y="58"/>
                          <a:pt x="206" y="43"/>
                          <a:pt x="207" y="33"/>
                        </a:cubicBezTo>
                        <a:cubicBezTo>
                          <a:pt x="205" y="33"/>
                          <a:pt x="205" y="33"/>
                          <a:pt x="205" y="33"/>
                        </a:cubicBezTo>
                        <a:cubicBezTo>
                          <a:pt x="203" y="33"/>
                          <a:pt x="203" y="33"/>
                          <a:pt x="203" y="33"/>
                        </a:cubicBezTo>
                        <a:cubicBezTo>
                          <a:pt x="202" y="43"/>
                          <a:pt x="199" y="57"/>
                          <a:pt x="194" y="73"/>
                        </a:cubicBezTo>
                        <a:cubicBezTo>
                          <a:pt x="186" y="98"/>
                          <a:pt x="174" y="127"/>
                          <a:pt x="163" y="153"/>
                        </a:cubicBezTo>
                        <a:cubicBezTo>
                          <a:pt x="152" y="178"/>
                          <a:pt x="141" y="200"/>
                          <a:pt x="136" y="209"/>
                        </a:cubicBezTo>
                        <a:cubicBezTo>
                          <a:pt x="135" y="211"/>
                          <a:pt x="134" y="212"/>
                          <a:pt x="132" y="213"/>
                        </a:cubicBezTo>
                        <a:cubicBezTo>
                          <a:pt x="131" y="213"/>
                          <a:pt x="129" y="214"/>
                          <a:pt x="127" y="214"/>
                        </a:cubicBezTo>
                        <a:cubicBezTo>
                          <a:pt x="122" y="214"/>
                          <a:pt x="115" y="212"/>
                          <a:pt x="108" y="208"/>
                        </a:cubicBezTo>
                        <a:cubicBezTo>
                          <a:pt x="98" y="203"/>
                          <a:pt x="86" y="194"/>
                          <a:pt x="75" y="187"/>
                        </a:cubicBezTo>
                        <a:cubicBezTo>
                          <a:pt x="63" y="179"/>
                          <a:pt x="53" y="172"/>
                          <a:pt x="45" y="170"/>
                        </a:cubicBezTo>
                        <a:cubicBezTo>
                          <a:pt x="34" y="167"/>
                          <a:pt x="23" y="163"/>
                          <a:pt x="16" y="159"/>
                        </a:cubicBezTo>
                        <a:cubicBezTo>
                          <a:pt x="12" y="156"/>
                          <a:pt x="9" y="153"/>
                          <a:pt x="7" y="150"/>
                        </a:cubicBezTo>
                        <a:cubicBezTo>
                          <a:pt x="6" y="147"/>
                          <a:pt x="4" y="143"/>
                          <a:pt x="4" y="138"/>
                        </a:cubicBezTo>
                        <a:cubicBezTo>
                          <a:pt x="4" y="137"/>
                          <a:pt x="4" y="135"/>
                          <a:pt x="5" y="134"/>
                        </a:cubicBezTo>
                        <a:cubicBezTo>
                          <a:pt x="5" y="129"/>
                          <a:pt x="8" y="122"/>
                          <a:pt x="12" y="115"/>
                        </a:cubicBezTo>
                        <a:cubicBezTo>
                          <a:pt x="25" y="93"/>
                          <a:pt x="53" y="68"/>
                          <a:pt x="76" y="53"/>
                        </a:cubicBezTo>
                        <a:cubicBezTo>
                          <a:pt x="92" y="42"/>
                          <a:pt x="107" y="30"/>
                          <a:pt x="121" y="20"/>
                        </a:cubicBezTo>
                        <a:cubicBezTo>
                          <a:pt x="136" y="11"/>
                          <a:pt x="150" y="4"/>
                          <a:pt x="165" y="4"/>
                        </a:cubicBezTo>
                        <a:cubicBezTo>
                          <a:pt x="166" y="4"/>
                          <a:pt x="166" y="4"/>
                          <a:pt x="167" y="4"/>
                        </a:cubicBezTo>
                        <a:cubicBezTo>
                          <a:pt x="182" y="4"/>
                          <a:pt x="191" y="9"/>
                          <a:pt x="196" y="14"/>
                        </a:cubicBezTo>
                        <a:cubicBezTo>
                          <a:pt x="201" y="19"/>
                          <a:pt x="203" y="26"/>
                          <a:pt x="203" y="32"/>
                        </a:cubicBezTo>
                        <a:cubicBezTo>
                          <a:pt x="203" y="32"/>
                          <a:pt x="203" y="32"/>
                          <a:pt x="203" y="33"/>
                        </a:cubicBezTo>
                        <a:cubicBezTo>
                          <a:pt x="205" y="33"/>
                          <a:pt x="205" y="33"/>
                          <a:pt x="205" y="33"/>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61" name="Freeform 772">
                    <a:extLst>
                      <a:ext uri="{FF2B5EF4-FFF2-40B4-BE49-F238E27FC236}">
                        <a16:creationId xmlns:a16="http://schemas.microsoft.com/office/drawing/2014/main" id="{C2E49ADE-40C6-90C6-0411-B8B1E9709D38}"/>
                      </a:ext>
                    </a:extLst>
                  </p:cNvPr>
                  <p:cNvSpPr>
                    <a:spLocks/>
                  </p:cNvSpPr>
                  <p:nvPr/>
                </p:nvSpPr>
                <p:spPr bwMode="auto">
                  <a:xfrm>
                    <a:off x="2402" y="3511"/>
                    <a:ext cx="202" cy="203"/>
                  </a:xfrm>
                  <a:custGeom>
                    <a:avLst/>
                    <a:gdLst>
                      <a:gd name="T0" fmla="*/ 139 w 239"/>
                      <a:gd name="T1" fmla="*/ 60 h 241"/>
                      <a:gd name="T2" fmla="*/ 139 w 239"/>
                      <a:gd name="T3" fmla="*/ 61 h 241"/>
                      <a:gd name="T4" fmla="*/ 142 w 239"/>
                      <a:gd name="T5" fmla="*/ 55 h 241"/>
                      <a:gd name="T6" fmla="*/ 145 w 239"/>
                      <a:gd name="T7" fmla="*/ 45 h 241"/>
                      <a:gd name="T8" fmla="*/ 141 w 239"/>
                      <a:gd name="T9" fmla="*/ 34 h 241"/>
                      <a:gd name="T10" fmla="*/ 131 w 239"/>
                      <a:gd name="T11" fmla="*/ 24 h 241"/>
                      <a:gd name="T12" fmla="*/ 112 w 239"/>
                      <a:gd name="T13" fmla="*/ 12 h 241"/>
                      <a:gd name="T14" fmla="*/ 95 w 239"/>
                      <a:gd name="T15" fmla="*/ 4 h 241"/>
                      <a:gd name="T16" fmla="*/ 73 w 239"/>
                      <a:gd name="T17" fmla="*/ 0 h 241"/>
                      <a:gd name="T18" fmla="*/ 63 w 239"/>
                      <a:gd name="T19" fmla="*/ 3 h 241"/>
                      <a:gd name="T20" fmla="*/ 57 w 239"/>
                      <a:gd name="T21" fmla="*/ 12 h 241"/>
                      <a:gd name="T22" fmla="*/ 53 w 239"/>
                      <a:gd name="T23" fmla="*/ 29 h 241"/>
                      <a:gd name="T24" fmla="*/ 48 w 239"/>
                      <a:gd name="T25" fmla="*/ 61 h 241"/>
                      <a:gd name="T26" fmla="*/ 37 w 239"/>
                      <a:gd name="T27" fmla="*/ 88 h 241"/>
                      <a:gd name="T28" fmla="*/ 14 w 239"/>
                      <a:gd name="T29" fmla="*/ 107 h 241"/>
                      <a:gd name="T30" fmla="*/ 3 w 239"/>
                      <a:gd name="T31" fmla="*/ 115 h 241"/>
                      <a:gd name="T32" fmla="*/ 0 w 239"/>
                      <a:gd name="T33" fmla="*/ 125 h 241"/>
                      <a:gd name="T34" fmla="*/ 1 w 239"/>
                      <a:gd name="T35" fmla="*/ 128 h 241"/>
                      <a:gd name="T36" fmla="*/ 5 w 239"/>
                      <a:gd name="T37" fmla="*/ 140 h 241"/>
                      <a:gd name="T38" fmla="*/ 8 w 239"/>
                      <a:gd name="T39" fmla="*/ 142 h 241"/>
                      <a:gd name="T40" fmla="*/ 14 w 239"/>
                      <a:gd name="T41" fmla="*/ 144 h 241"/>
                      <a:gd name="T42" fmla="*/ 22 w 239"/>
                      <a:gd name="T43" fmla="*/ 142 h 241"/>
                      <a:gd name="T44" fmla="*/ 42 w 239"/>
                      <a:gd name="T45" fmla="*/ 136 h 241"/>
                      <a:gd name="T46" fmla="*/ 139 w 239"/>
                      <a:gd name="T47" fmla="*/ 61 h 241"/>
                      <a:gd name="T48" fmla="*/ 139 w 239"/>
                      <a:gd name="T49" fmla="*/ 60 h 241"/>
                      <a:gd name="T50" fmla="*/ 138 w 239"/>
                      <a:gd name="T51" fmla="*/ 59 h 241"/>
                      <a:gd name="T52" fmla="*/ 72 w 239"/>
                      <a:gd name="T53" fmla="*/ 120 h 241"/>
                      <a:gd name="T54" fmla="*/ 41 w 239"/>
                      <a:gd name="T55" fmla="*/ 134 h 241"/>
                      <a:gd name="T56" fmla="*/ 21 w 239"/>
                      <a:gd name="T57" fmla="*/ 141 h 241"/>
                      <a:gd name="T58" fmla="*/ 14 w 239"/>
                      <a:gd name="T59" fmla="*/ 142 h 241"/>
                      <a:gd name="T60" fmla="*/ 10 w 239"/>
                      <a:gd name="T61" fmla="*/ 141 h 241"/>
                      <a:gd name="T62" fmla="*/ 6 w 239"/>
                      <a:gd name="T63" fmla="*/ 136 h 241"/>
                      <a:gd name="T64" fmla="*/ 3 w 239"/>
                      <a:gd name="T65" fmla="*/ 127 h 241"/>
                      <a:gd name="T66" fmla="*/ 3 w 239"/>
                      <a:gd name="T67" fmla="*/ 125 h 241"/>
                      <a:gd name="T68" fmla="*/ 6 w 239"/>
                      <a:gd name="T69" fmla="*/ 117 h 241"/>
                      <a:gd name="T70" fmla="*/ 21 w 239"/>
                      <a:gd name="T71" fmla="*/ 104 h 241"/>
                      <a:gd name="T72" fmla="*/ 39 w 239"/>
                      <a:gd name="T73" fmla="*/ 89 h 241"/>
                      <a:gd name="T74" fmla="*/ 48 w 239"/>
                      <a:gd name="T75" fmla="*/ 72 h 241"/>
                      <a:gd name="T76" fmla="*/ 54 w 239"/>
                      <a:gd name="T77" fmla="*/ 40 h 241"/>
                      <a:gd name="T78" fmla="*/ 59 w 239"/>
                      <a:gd name="T79" fmla="*/ 13 h 241"/>
                      <a:gd name="T80" fmla="*/ 65 w 239"/>
                      <a:gd name="T81" fmla="*/ 4 h 241"/>
                      <a:gd name="T82" fmla="*/ 73 w 239"/>
                      <a:gd name="T83" fmla="*/ 3 h 241"/>
                      <a:gd name="T84" fmla="*/ 95 w 239"/>
                      <a:gd name="T85" fmla="*/ 7 h 241"/>
                      <a:gd name="T86" fmla="*/ 111 w 239"/>
                      <a:gd name="T87" fmla="*/ 13 h 241"/>
                      <a:gd name="T88" fmla="*/ 130 w 239"/>
                      <a:gd name="T89" fmla="*/ 26 h 241"/>
                      <a:gd name="T90" fmla="*/ 139 w 239"/>
                      <a:gd name="T91" fmla="*/ 35 h 241"/>
                      <a:gd name="T92" fmla="*/ 142 w 239"/>
                      <a:gd name="T93" fmla="*/ 45 h 241"/>
                      <a:gd name="T94" fmla="*/ 141 w 239"/>
                      <a:gd name="T95" fmla="*/ 54 h 241"/>
                      <a:gd name="T96" fmla="*/ 138 w 239"/>
                      <a:gd name="T97" fmla="*/ 59 h 241"/>
                      <a:gd name="T98" fmla="*/ 139 w 239"/>
                      <a:gd name="T99" fmla="*/ 60 h 2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39" h="241">
                        <a:moveTo>
                          <a:pt x="230" y="100"/>
                        </a:moveTo>
                        <a:cubicBezTo>
                          <a:pt x="231" y="101"/>
                          <a:pt x="231" y="101"/>
                          <a:pt x="231" y="101"/>
                        </a:cubicBezTo>
                        <a:cubicBezTo>
                          <a:pt x="233" y="99"/>
                          <a:pt x="235" y="95"/>
                          <a:pt x="236" y="91"/>
                        </a:cubicBezTo>
                        <a:cubicBezTo>
                          <a:pt x="238" y="86"/>
                          <a:pt x="239" y="81"/>
                          <a:pt x="239" y="75"/>
                        </a:cubicBezTo>
                        <a:cubicBezTo>
                          <a:pt x="239" y="69"/>
                          <a:pt x="238" y="62"/>
                          <a:pt x="234" y="56"/>
                        </a:cubicBezTo>
                        <a:cubicBezTo>
                          <a:pt x="231" y="50"/>
                          <a:pt x="225" y="44"/>
                          <a:pt x="217" y="40"/>
                        </a:cubicBezTo>
                        <a:cubicBezTo>
                          <a:pt x="202" y="32"/>
                          <a:pt x="193" y="25"/>
                          <a:pt x="185" y="20"/>
                        </a:cubicBezTo>
                        <a:cubicBezTo>
                          <a:pt x="177" y="14"/>
                          <a:pt x="169" y="10"/>
                          <a:pt x="157" y="7"/>
                        </a:cubicBezTo>
                        <a:cubicBezTo>
                          <a:pt x="145" y="4"/>
                          <a:pt x="132" y="0"/>
                          <a:pt x="121" y="0"/>
                        </a:cubicBezTo>
                        <a:cubicBezTo>
                          <a:pt x="115" y="0"/>
                          <a:pt x="110" y="1"/>
                          <a:pt x="105" y="4"/>
                        </a:cubicBezTo>
                        <a:cubicBezTo>
                          <a:pt x="101" y="7"/>
                          <a:pt x="97" y="12"/>
                          <a:pt x="94" y="20"/>
                        </a:cubicBezTo>
                        <a:cubicBezTo>
                          <a:pt x="91" y="27"/>
                          <a:pt x="90" y="37"/>
                          <a:pt x="88" y="48"/>
                        </a:cubicBezTo>
                        <a:cubicBezTo>
                          <a:pt x="86" y="65"/>
                          <a:pt x="84" y="85"/>
                          <a:pt x="81" y="103"/>
                        </a:cubicBezTo>
                        <a:cubicBezTo>
                          <a:pt x="77" y="121"/>
                          <a:pt x="71" y="137"/>
                          <a:pt x="62" y="146"/>
                        </a:cubicBezTo>
                        <a:cubicBezTo>
                          <a:pt x="49" y="159"/>
                          <a:pt x="34" y="169"/>
                          <a:pt x="22" y="179"/>
                        </a:cubicBezTo>
                        <a:cubicBezTo>
                          <a:pt x="16" y="184"/>
                          <a:pt x="10" y="188"/>
                          <a:pt x="6" y="193"/>
                        </a:cubicBezTo>
                        <a:cubicBezTo>
                          <a:pt x="3" y="198"/>
                          <a:pt x="0" y="203"/>
                          <a:pt x="0" y="209"/>
                        </a:cubicBezTo>
                        <a:cubicBezTo>
                          <a:pt x="0" y="211"/>
                          <a:pt x="0" y="212"/>
                          <a:pt x="1" y="214"/>
                        </a:cubicBezTo>
                        <a:cubicBezTo>
                          <a:pt x="3" y="223"/>
                          <a:pt x="5" y="229"/>
                          <a:pt x="8" y="234"/>
                        </a:cubicBezTo>
                        <a:cubicBezTo>
                          <a:pt x="10" y="236"/>
                          <a:pt x="12" y="238"/>
                          <a:pt x="14" y="239"/>
                        </a:cubicBezTo>
                        <a:cubicBezTo>
                          <a:pt x="17" y="240"/>
                          <a:pt x="20" y="241"/>
                          <a:pt x="23" y="241"/>
                        </a:cubicBezTo>
                        <a:cubicBezTo>
                          <a:pt x="27" y="241"/>
                          <a:pt x="32" y="240"/>
                          <a:pt x="37" y="239"/>
                        </a:cubicBezTo>
                        <a:cubicBezTo>
                          <a:pt x="44" y="238"/>
                          <a:pt x="55" y="234"/>
                          <a:pt x="70" y="228"/>
                        </a:cubicBezTo>
                        <a:cubicBezTo>
                          <a:pt x="113" y="210"/>
                          <a:pt x="184" y="169"/>
                          <a:pt x="231" y="101"/>
                        </a:cubicBezTo>
                        <a:cubicBezTo>
                          <a:pt x="230" y="100"/>
                          <a:pt x="230" y="100"/>
                          <a:pt x="230" y="100"/>
                        </a:cubicBezTo>
                        <a:cubicBezTo>
                          <a:pt x="228" y="99"/>
                          <a:pt x="228" y="99"/>
                          <a:pt x="228" y="99"/>
                        </a:cubicBezTo>
                        <a:cubicBezTo>
                          <a:pt x="197" y="144"/>
                          <a:pt x="155" y="176"/>
                          <a:pt x="118" y="199"/>
                        </a:cubicBezTo>
                        <a:cubicBezTo>
                          <a:pt x="100" y="210"/>
                          <a:pt x="82" y="218"/>
                          <a:pt x="68" y="224"/>
                        </a:cubicBezTo>
                        <a:cubicBezTo>
                          <a:pt x="54" y="230"/>
                          <a:pt x="43" y="234"/>
                          <a:pt x="36" y="235"/>
                        </a:cubicBezTo>
                        <a:cubicBezTo>
                          <a:pt x="31" y="236"/>
                          <a:pt x="27" y="237"/>
                          <a:pt x="23" y="237"/>
                        </a:cubicBezTo>
                        <a:cubicBezTo>
                          <a:pt x="20" y="237"/>
                          <a:pt x="18" y="236"/>
                          <a:pt x="16" y="235"/>
                        </a:cubicBezTo>
                        <a:cubicBezTo>
                          <a:pt x="13" y="234"/>
                          <a:pt x="11" y="232"/>
                          <a:pt x="9" y="228"/>
                        </a:cubicBezTo>
                        <a:cubicBezTo>
                          <a:pt x="8" y="224"/>
                          <a:pt x="6" y="219"/>
                          <a:pt x="5" y="213"/>
                        </a:cubicBezTo>
                        <a:cubicBezTo>
                          <a:pt x="4" y="212"/>
                          <a:pt x="4" y="210"/>
                          <a:pt x="4" y="209"/>
                        </a:cubicBezTo>
                        <a:cubicBezTo>
                          <a:pt x="4" y="205"/>
                          <a:pt x="6" y="200"/>
                          <a:pt x="10" y="196"/>
                        </a:cubicBezTo>
                        <a:cubicBezTo>
                          <a:pt x="15" y="189"/>
                          <a:pt x="24" y="182"/>
                          <a:pt x="34" y="174"/>
                        </a:cubicBezTo>
                        <a:cubicBezTo>
                          <a:pt x="44" y="167"/>
                          <a:pt x="55" y="159"/>
                          <a:pt x="65" y="149"/>
                        </a:cubicBezTo>
                        <a:cubicBezTo>
                          <a:pt x="72" y="142"/>
                          <a:pt x="77" y="133"/>
                          <a:pt x="80" y="121"/>
                        </a:cubicBezTo>
                        <a:cubicBezTo>
                          <a:pt x="85" y="105"/>
                          <a:pt x="88" y="85"/>
                          <a:pt x="90" y="67"/>
                        </a:cubicBezTo>
                        <a:cubicBezTo>
                          <a:pt x="92" y="48"/>
                          <a:pt x="94" y="31"/>
                          <a:pt x="98" y="21"/>
                        </a:cubicBezTo>
                        <a:cubicBezTo>
                          <a:pt x="100" y="14"/>
                          <a:pt x="104" y="10"/>
                          <a:pt x="108" y="7"/>
                        </a:cubicBezTo>
                        <a:cubicBezTo>
                          <a:pt x="111" y="5"/>
                          <a:pt x="116" y="4"/>
                          <a:pt x="121" y="4"/>
                        </a:cubicBezTo>
                        <a:cubicBezTo>
                          <a:pt x="131" y="4"/>
                          <a:pt x="144" y="8"/>
                          <a:pt x="156" y="11"/>
                        </a:cubicBezTo>
                        <a:cubicBezTo>
                          <a:pt x="168" y="14"/>
                          <a:pt x="175" y="18"/>
                          <a:pt x="183" y="23"/>
                        </a:cubicBezTo>
                        <a:cubicBezTo>
                          <a:pt x="190" y="28"/>
                          <a:pt x="200" y="35"/>
                          <a:pt x="215" y="44"/>
                        </a:cubicBezTo>
                        <a:cubicBezTo>
                          <a:pt x="223" y="48"/>
                          <a:pt x="228" y="53"/>
                          <a:pt x="231" y="58"/>
                        </a:cubicBezTo>
                        <a:cubicBezTo>
                          <a:pt x="234" y="63"/>
                          <a:pt x="235" y="69"/>
                          <a:pt x="235" y="75"/>
                        </a:cubicBezTo>
                        <a:cubicBezTo>
                          <a:pt x="235" y="80"/>
                          <a:pt x="234" y="85"/>
                          <a:pt x="233" y="90"/>
                        </a:cubicBezTo>
                        <a:cubicBezTo>
                          <a:pt x="231" y="94"/>
                          <a:pt x="229" y="97"/>
                          <a:pt x="228" y="99"/>
                        </a:cubicBezTo>
                        <a:cubicBezTo>
                          <a:pt x="230" y="100"/>
                          <a:pt x="230" y="100"/>
                          <a:pt x="230" y="100"/>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62" name="Freeform 773">
                    <a:extLst>
                      <a:ext uri="{FF2B5EF4-FFF2-40B4-BE49-F238E27FC236}">
                        <a16:creationId xmlns:a16="http://schemas.microsoft.com/office/drawing/2014/main" id="{347F06DE-4B74-5AF1-5036-C427A6D85E4E}"/>
                      </a:ext>
                    </a:extLst>
                  </p:cNvPr>
                  <p:cNvSpPr>
                    <a:spLocks/>
                  </p:cNvSpPr>
                  <p:nvPr/>
                </p:nvSpPr>
                <p:spPr bwMode="auto">
                  <a:xfrm>
                    <a:off x="2429" y="3329"/>
                    <a:ext cx="162" cy="189"/>
                  </a:xfrm>
                  <a:custGeom>
                    <a:avLst/>
                    <a:gdLst>
                      <a:gd name="T0" fmla="*/ 31 w 191"/>
                      <a:gd name="T1" fmla="*/ 2 h 224"/>
                      <a:gd name="T2" fmla="*/ 31 w 191"/>
                      <a:gd name="T3" fmla="*/ 0 h 224"/>
                      <a:gd name="T4" fmla="*/ 15 w 191"/>
                      <a:gd name="T5" fmla="*/ 3 h 224"/>
                      <a:gd name="T6" fmla="*/ 3 w 191"/>
                      <a:gd name="T7" fmla="*/ 25 h 224"/>
                      <a:gd name="T8" fmla="*/ 0 w 191"/>
                      <a:gd name="T9" fmla="*/ 52 h 224"/>
                      <a:gd name="T10" fmla="*/ 3 w 191"/>
                      <a:gd name="T11" fmla="*/ 68 h 224"/>
                      <a:gd name="T12" fmla="*/ 8 w 191"/>
                      <a:gd name="T13" fmla="*/ 76 h 224"/>
                      <a:gd name="T14" fmla="*/ 20 w 191"/>
                      <a:gd name="T15" fmla="*/ 87 h 224"/>
                      <a:gd name="T16" fmla="*/ 25 w 191"/>
                      <a:gd name="T17" fmla="*/ 101 h 224"/>
                      <a:gd name="T18" fmla="*/ 25 w 191"/>
                      <a:gd name="T19" fmla="*/ 103 h 224"/>
                      <a:gd name="T20" fmla="*/ 24 w 191"/>
                      <a:gd name="T21" fmla="*/ 110 h 224"/>
                      <a:gd name="T22" fmla="*/ 26 w 191"/>
                      <a:gd name="T23" fmla="*/ 126 h 224"/>
                      <a:gd name="T24" fmla="*/ 31 w 191"/>
                      <a:gd name="T25" fmla="*/ 131 h 224"/>
                      <a:gd name="T26" fmla="*/ 38 w 191"/>
                      <a:gd name="T27" fmla="*/ 134 h 224"/>
                      <a:gd name="T28" fmla="*/ 41 w 191"/>
                      <a:gd name="T29" fmla="*/ 134 h 224"/>
                      <a:gd name="T30" fmla="*/ 54 w 191"/>
                      <a:gd name="T31" fmla="*/ 127 h 224"/>
                      <a:gd name="T32" fmla="*/ 59 w 191"/>
                      <a:gd name="T33" fmla="*/ 112 h 224"/>
                      <a:gd name="T34" fmla="*/ 64 w 191"/>
                      <a:gd name="T35" fmla="*/ 102 h 224"/>
                      <a:gd name="T36" fmla="*/ 98 w 191"/>
                      <a:gd name="T37" fmla="*/ 68 h 224"/>
                      <a:gd name="T38" fmla="*/ 111 w 191"/>
                      <a:gd name="T39" fmla="*/ 53 h 224"/>
                      <a:gd name="T40" fmla="*/ 116 w 191"/>
                      <a:gd name="T41" fmla="*/ 36 h 224"/>
                      <a:gd name="T42" fmla="*/ 115 w 191"/>
                      <a:gd name="T43" fmla="*/ 29 h 224"/>
                      <a:gd name="T44" fmla="*/ 107 w 191"/>
                      <a:gd name="T45" fmla="*/ 24 h 224"/>
                      <a:gd name="T46" fmla="*/ 85 w 191"/>
                      <a:gd name="T47" fmla="*/ 15 h 224"/>
                      <a:gd name="T48" fmla="*/ 74 w 191"/>
                      <a:gd name="T49" fmla="*/ 8 h 224"/>
                      <a:gd name="T50" fmla="*/ 70 w 191"/>
                      <a:gd name="T51" fmla="*/ 7 h 224"/>
                      <a:gd name="T52" fmla="*/ 50 w 191"/>
                      <a:gd name="T53" fmla="*/ 3 h 224"/>
                      <a:gd name="T54" fmla="*/ 39 w 191"/>
                      <a:gd name="T55" fmla="*/ 1 h 224"/>
                      <a:gd name="T56" fmla="*/ 31 w 191"/>
                      <a:gd name="T57" fmla="*/ 0 h 224"/>
                      <a:gd name="T58" fmla="*/ 31 w 191"/>
                      <a:gd name="T59" fmla="*/ 0 h 224"/>
                      <a:gd name="T60" fmla="*/ 31 w 191"/>
                      <a:gd name="T61" fmla="*/ 2 h 224"/>
                      <a:gd name="T62" fmla="*/ 31 w 191"/>
                      <a:gd name="T63" fmla="*/ 3 h 224"/>
                      <a:gd name="T64" fmla="*/ 31 w 191"/>
                      <a:gd name="T65" fmla="*/ 3 h 224"/>
                      <a:gd name="T66" fmla="*/ 40 w 191"/>
                      <a:gd name="T67" fmla="*/ 3 h 224"/>
                      <a:gd name="T68" fmla="*/ 59 w 191"/>
                      <a:gd name="T69" fmla="*/ 7 h 224"/>
                      <a:gd name="T70" fmla="*/ 67 w 191"/>
                      <a:gd name="T71" fmla="*/ 9 h 224"/>
                      <a:gd name="T72" fmla="*/ 70 w 191"/>
                      <a:gd name="T73" fmla="*/ 10 h 224"/>
                      <a:gd name="T74" fmla="*/ 72 w 191"/>
                      <a:gd name="T75" fmla="*/ 10 h 224"/>
                      <a:gd name="T76" fmla="*/ 84 w 191"/>
                      <a:gd name="T77" fmla="*/ 17 h 224"/>
                      <a:gd name="T78" fmla="*/ 107 w 191"/>
                      <a:gd name="T79" fmla="*/ 25 h 224"/>
                      <a:gd name="T80" fmla="*/ 112 w 191"/>
                      <a:gd name="T81" fmla="*/ 30 h 224"/>
                      <a:gd name="T82" fmla="*/ 115 w 191"/>
                      <a:gd name="T83" fmla="*/ 36 h 224"/>
                      <a:gd name="T84" fmla="*/ 109 w 191"/>
                      <a:gd name="T85" fmla="*/ 52 h 224"/>
                      <a:gd name="T86" fmla="*/ 98 w 191"/>
                      <a:gd name="T87" fmla="*/ 65 h 224"/>
                      <a:gd name="T88" fmla="*/ 72 w 191"/>
                      <a:gd name="T89" fmla="*/ 88 h 224"/>
                      <a:gd name="T90" fmla="*/ 62 w 191"/>
                      <a:gd name="T91" fmla="*/ 101 h 224"/>
                      <a:gd name="T92" fmla="*/ 57 w 191"/>
                      <a:gd name="T93" fmla="*/ 111 h 224"/>
                      <a:gd name="T94" fmla="*/ 52 w 191"/>
                      <a:gd name="T95" fmla="*/ 126 h 224"/>
                      <a:gd name="T96" fmla="*/ 41 w 191"/>
                      <a:gd name="T97" fmla="*/ 132 h 224"/>
                      <a:gd name="T98" fmla="*/ 38 w 191"/>
                      <a:gd name="T99" fmla="*/ 132 h 224"/>
                      <a:gd name="T100" fmla="*/ 32 w 191"/>
                      <a:gd name="T101" fmla="*/ 129 h 224"/>
                      <a:gd name="T102" fmla="*/ 28 w 191"/>
                      <a:gd name="T103" fmla="*/ 121 h 224"/>
                      <a:gd name="T104" fmla="*/ 26 w 191"/>
                      <a:gd name="T105" fmla="*/ 110 h 224"/>
                      <a:gd name="T106" fmla="*/ 26 w 191"/>
                      <a:gd name="T107" fmla="*/ 103 h 224"/>
                      <a:gd name="T108" fmla="*/ 26 w 191"/>
                      <a:gd name="T109" fmla="*/ 101 h 224"/>
                      <a:gd name="T110" fmla="*/ 22 w 191"/>
                      <a:gd name="T111" fmla="*/ 86 h 224"/>
                      <a:gd name="T112" fmla="*/ 10 w 191"/>
                      <a:gd name="T113" fmla="*/ 75 h 224"/>
                      <a:gd name="T114" fmla="*/ 4 w 191"/>
                      <a:gd name="T115" fmla="*/ 67 h 224"/>
                      <a:gd name="T116" fmla="*/ 3 w 191"/>
                      <a:gd name="T117" fmla="*/ 52 h 224"/>
                      <a:gd name="T118" fmla="*/ 5 w 191"/>
                      <a:gd name="T119" fmla="*/ 25 h 224"/>
                      <a:gd name="T120" fmla="*/ 17 w 191"/>
                      <a:gd name="T121" fmla="*/ 6 h 224"/>
                      <a:gd name="T122" fmla="*/ 31 w 191"/>
                      <a:gd name="T123" fmla="*/ 3 h 224"/>
                      <a:gd name="T124" fmla="*/ 31 w 191"/>
                      <a:gd name="T125" fmla="*/ 2 h 2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1" h="224">
                        <a:moveTo>
                          <a:pt x="50" y="2"/>
                        </a:moveTo>
                        <a:cubicBezTo>
                          <a:pt x="50" y="0"/>
                          <a:pt x="50" y="0"/>
                          <a:pt x="50" y="0"/>
                        </a:cubicBezTo>
                        <a:cubicBezTo>
                          <a:pt x="44" y="0"/>
                          <a:pt x="34" y="0"/>
                          <a:pt x="25" y="5"/>
                        </a:cubicBezTo>
                        <a:cubicBezTo>
                          <a:pt x="16" y="11"/>
                          <a:pt x="8" y="21"/>
                          <a:pt x="4" y="41"/>
                        </a:cubicBezTo>
                        <a:cubicBezTo>
                          <a:pt x="2" y="58"/>
                          <a:pt x="0" y="74"/>
                          <a:pt x="0" y="88"/>
                        </a:cubicBezTo>
                        <a:cubicBezTo>
                          <a:pt x="0" y="97"/>
                          <a:pt x="0" y="105"/>
                          <a:pt x="3" y="112"/>
                        </a:cubicBezTo>
                        <a:cubicBezTo>
                          <a:pt x="5" y="119"/>
                          <a:pt x="9" y="124"/>
                          <a:pt x="14" y="127"/>
                        </a:cubicBezTo>
                        <a:cubicBezTo>
                          <a:pt x="23" y="132"/>
                          <a:pt x="29" y="138"/>
                          <a:pt x="33" y="145"/>
                        </a:cubicBezTo>
                        <a:cubicBezTo>
                          <a:pt x="38" y="151"/>
                          <a:pt x="40" y="159"/>
                          <a:pt x="40" y="168"/>
                        </a:cubicBezTo>
                        <a:cubicBezTo>
                          <a:pt x="40" y="169"/>
                          <a:pt x="40" y="171"/>
                          <a:pt x="40" y="172"/>
                        </a:cubicBezTo>
                        <a:cubicBezTo>
                          <a:pt x="40" y="175"/>
                          <a:pt x="39" y="178"/>
                          <a:pt x="39" y="182"/>
                        </a:cubicBezTo>
                        <a:cubicBezTo>
                          <a:pt x="40" y="191"/>
                          <a:pt x="41" y="200"/>
                          <a:pt x="44" y="208"/>
                        </a:cubicBezTo>
                        <a:cubicBezTo>
                          <a:pt x="45" y="212"/>
                          <a:pt x="48" y="215"/>
                          <a:pt x="51" y="218"/>
                        </a:cubicBezTo>
                        <a:cubicBezTo>
                          <a:pt x="54" y="220"/>
                          <a:pt x="58" y="222"/>
                          <a:pt x="62" y="223"/>
                        </a:cubicBezTo>
                        <a:cubicBezTo>
                          <a:pt x="64" y="223"/>
                          <a:pt x="65" y="224"/>
                          <a:pt x="67" y="224"/>
                        </a:cubicBezTo>
                        <a:cubicBezTo>
                          <a:pt x="76" y="224"/>
                          <a:pt x="84" y="218"/>
                          <a:pt x="88" y="211"/>
                        </a:cubicBezTo>
                        <a:cubicBezTo>
                          <a:pt x="93" y="204"/>
                          <a:pt x="96" y="195"/>
                          <a:pt x="97" y="187"/>
                        </a:cubicBezTo>
                        <a:cubicBezTo>
                          <a:pt x="98" y="183"/>
                          <a:pt x="100" y="177"/>
                          <a:pt x="105" y="170"/>
                        </a:cubicBezTo>
                        <a:cubicBezTo>
                          <a:pt x="117" y="150"/>
                          <a:pt x="143" y="123"/>
                          <a:pt x="161" y="112"/>
                        </a:cubicBezTo>
                        <a:cubicBezTo>
                          <a:pt x="169" y="107"/>
                          <a:pt x="177" y="98"/>
                          <a:pt x="182" y="89"/>
                        </a:cubicBezTo>
                        <a:cubicBezTo>
                          <a:pt x="187" y="80"/>
                          <a:pt x="191" y="70"/>
                          <a:pt x="191" y="61"/>
                        </a:cubicBezTo>
                        <a:cubicBezTo>
                          <a:pt x="191" y="56"/>
                          <a:pt x="190" y="51"/>
                          <a:pt x="187" y="47"/>
                        </a:cubicBezTo>
                        <a:cubicBezTo>
                          <a:pt x="184" y="43"/>
                          <a:pt x="180" y="40"/>
                          <a:pt x="175" y="39"/>
                        </a:cubicBezTo>
                        <a:cubicBezTo>
                          <a:pt x="161" y="36"/>
                          <a:pt x="149" y="30"/>
                          <a:pt x="139" y="25"/>
                        </a:cubicBezTo>
                        <a:cubicBezTo>
                          <a:pt x="130" y="20"/>
                          <a:pt x="123" y="16"/>
                          <a:pt x="120" y="14"/>
                        </a:cubicBezTo>
                        <a:cubicBezTo>
                          <a:pt x="119" y="13"/>
                          <a:pt x="117" y="12"/>
                          <a:pt x="115" y="12"/>
                        </a:cubicBezTo>
                        <a:cubicBezTo>
                          <a:pt x="108" y="9"/>
                          <a:pt x="95" y="6"/>
                          <a:pt x="82" y="4"/>
                        </a:cubicBezTo>
                        <a:cubicBezTo>
                          <a:pt x="75" y="3"/>
                          <a:pt x="69" y="2"/>
                          <a:pt x="64" y="1"/>
                        </a:cubicBezTo>
                        <a:cubicBezTo>
                          <a:pt x="59" y="0"/>
                          <a:pt x="54" y="0"/>
                          <a:pt x="51" y="0"/>
                        </a:cubicBezTo>
                        <a:cubicBezTo>
                          <a:pt x="51" y="0"/>
                          <a:pt x="51" y="0"/>
                          <a:pt x="50" y="0"/>
                        </a:cubicBezTo>
                        <a:cubicBezTo>
                          <a:pt x="50" y="2"/>
                          <a:pt x="50" y="2"/>
                          <a:pt x="50" y="2"/>
                        </a:cubicBezTo>
                        <a:cubicBezTo>
                          <a:pt x="51" y="4"/>
                          <a:pt x="51" y="4"/>
                          <a:pt x="51" y="4"/>
                        </a:cubicBezTo>
                        <a:cubicBezTo>
                          <a:pt x="51" y="4"/>
                          <a:pt x="51" y="4"/>
                          <a:pt x="51" y="4"/>
                        </a:cubicBezTo>
                        <a:cubicBezTo>
                          <a:pt x="54" y="4"/>
                          <a:pt x="59" y="4"/>
                          <a:pt x="66" y="5"/>
                        </a:cubicBezTo>
                        <a:cubicBezTo>
                          <a:pt x="75" y="7"/>
                          <a:pt x="87" y="9"/>
                          <a:pt x="97" y="11"/>
                        </a:cubicBezTo>
                        <a:cubicBezTo>
                          <a:pt x="102" y="12"/>
                          <a:pt x="107" y="13"/>
                          <a:pt x="110" y="15"/>
                        </a:cubicBezTo>
                        <a:cubicBezTo>
                          <a:pt x="112" y="15"/>
                          <a:pt x="114" y="16"/>
                          <a:pt x="115" y="16"/>
                        </a:cubicBezTo>
                        <a:cubicBezTo>
                          <a:pt x="116" y="16"/>
                          <a:pt x="117" y="17"/>
                          <a:pt x="118" y="17"/>
                        </a:cubicBezTo>
                        <a:cubicBezTo>
                          <a:pt x="121" y="19"/>
                          <a:pt x="128" y="24"/>
                          <a:pt x="138" y="29"/>
                        </a:cubicBezTo>
                        <a:cubicBezTo>
                          <a:pt x="147" y="34"/>
                          <a:pt x="159" y="39"/>
                          <a:pt x="174" y="43"/>
                        </a:cubicBezTo>
                        <a:cubicBezTo>
                          <a:pt x="179" y="44"/>
                          <a:pt x="182" y="46"/>
                          <a:pt x="184" y="49"/>
                        </a:cubicBezTo>
                        <a:cubicBezTo>
                          <a:pt x="186" y="52"/>
                          <a:pt x="187" y="56"/>
                          <a:pt x="187" y="61"/>
                        </a:cubicBezTo>
                        <a:cubicBezTo>
                          <a:pt x="187" y="69"/>
                          <a:pt x="184" y="78"/>
                          <a:pt x="178" y="87"/>
                        </a:cubicBezTo>
                        <a:cubicBezTo>
                          <a:pt x="173" y="96"/>
                          <a:pt x="166" y="104"/>
                          <a:pt x="159" y="108"/>
                        </a:cubicBezTo>
                        <a:cubicBezTo>
                          <a:pt x="147" y="116"/>
                          <a:pt x="131" y="131"/>
                          <a:pt x="118" y="146"/>
                        </a:cubicBezTo>
                        <a:cubicBezTo>
                          <a:pt x="111" y="153"/>
                          <a:pt x="106" y="161"/>
                          <a:pt x="101" y="168"/>
                        </a:cubicBezTo>
                        <a:cubicBezTo>
                          <a:pt x="97" y="175"/>
                          <a:pt x="94" y="181"/>
                          <a:pt x="93" y="186"/>
                        </a:cubicBezTo>
                        <a:cubicBezTo>
                          <a:pt x="92" y="194"/>
                          <a:pt x="90" y="203"/>
                          <a:pt x="85" y="209"/>
                        </a:cubicBezTo>
                        <a:cubicBezTo>
                          <a:pt x="81" y="215"/>
                          <a:pt x="75" y="220"/>
                          <a:pt x="67" y="220"/>
                        </a:cubicBezTo>
                        <a:cubicBezTo>
                          <a:pt x="66" y="220"/>
                          <a:pt x="64" y="219"/>
                          <a:pt x="63" y="219"/>
                        </a:cubicBezTo>
                        <a:cubicBezTo>
                          <a:pt x="59" y="218"/>
                          <a:pt x="56" y="217"/>
                          <a:pt x="53" y="215"/>
                        </a:cubicBezTo>
                        <a:cubicBezTo>
                          <a:pt x="50" y="212"/>
                          <a:pt x="47" y="207"/>
                          <a:pt x="46" y="201"/>
                        </a:cubicBezTo>
                        <a:cubicBezTo>
                          <a:pt x="44" y="195"/>
                          <a:pt x="43" y="188"/>
                          <a:pt x="43" y="182"/>
                        </a:cubicBezTo>
                        <a:cubicBezTo>
                          <a:pt x="43" y="178"/>
                          <a:pt x="44" y="175"/>
                          <a:pt x="44" y="172"/>
                        </a:cubicBezTo>
                        <a:cubicBezTo>
                          <a:pt x="44" y="171"/>
                          <a:pt x="44" y="169"/>
                          <a:pt x="44" y="168"/>
                        </a:cubicBezTo>
                        <a:cubicBezTo>
                          <a:pt x="44" y="159"/>
                          <a:pt x="41" y="150"/>
                          <a:pt x="37" y="143"/>
                        </a:cubicBezTo>
                        <a:cubicBezTo>
                          <a:pt x="32" y="135"/>
                          <a:pt x="25" y="129"/>
                          <a:pt x="17" y="124"/>
                        </a:cubicBezTo>
                        <a:cubicBezTo>
                          <a:pt x="12" y="121"/>
                          <a:pt x="9" y="117"/>
                          <a:pt x="7" y="111"/>
                        </a:cubicBezTo>
                        <a:cubicBezTo>
                          <a:pt x="4" y="104"/>
                          <a:pt x="4" y="97"/>
                          <a:pt x="4" y="88"/>
                        </a:cubicBezTo>
                        <a:cubicBezTo>
                          <a:pt x="4" y="74"/>
                          <a:pt x="5" y="59"/>
                          <a:pt x="8" y="42"/>
                        </a:cubicBezTo>
                        <a:cubicBezTo>
                          <a:pt x="11" y="23"/>
                          <a:pt x="19" y="14"/>
                          <a:pt x="27" y="9"/>
                        </a:cubicBezTo>
                        <a:cubicBezTo>
                          <a:pt x="35" y="4"/>
                          <a:pt x="44" y="4"/>
                          <a:pt x="51" y="4"/>
                        </a:cubicBezTo>
                        <a:cubicBezTo>
                          <a:pt x="50" y="2"/>
                          <a:pt x="50" y="2"/>
                          <a:pt x="50" y="2"/>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63" name="Freeform 774">
                    <a:extLst>
                      <a:ext uri="{FF2B5EF4-FFF2-40B4-BE49-F238E27FC236}">
                        <a16:creationId xmlns:a16="http://schemas.microsoft.com/office/drawing/2014/main" id="{0CA1AB9A-1D42-1816-53D0-6FB6CD03978E}"/>
                      </a:ext>
                    </a:extLst>
                  </p:cNvPr>
                  <p:cNvSpPr>
                    <a:spLocks/>
                  </p:cNvSpPr>
                  <p:nvPr/>
                </p:nvSpPr>
                <p:spPr bwMode="auto">
                  <a:xfrm>
                    <a:off x="2308" y="3509"/>
                    <a:ext cx="174" cy="162"/>
                  </a:xfrm>
                  <a:custGeom>
                    <a:avLst/>
                    <a:gdLst>
                      <a:gd name="T0" fmla="*/ 118 w 206"/>
                      <a:gd name="T1" fmla="*/ 3 h 192"/>
                      <a:gd name="T2" fmla="*/ 119 w 206"/>
                      <a:gd name="T3" fmla="*/ 3 h 192"/>
                      <a:gd name="T4" fmla="*/ 111 w 206"/>
                      <a:gd name="T5" fmla="*/ 0 h 192"/>
                      <a:gd name="T6" fmla="*/ 103 w 206"/>
                      <a:gd name="T7" fmla="*/ 3 h 192"/>
                      <a:gd name="T8" fmla="*/ 94 w 206"/>
                      <a:gd name="T9" fmla="*/ 12 h 192"/>
                      <a:gd name="T10" fmla="*/ 80 w 206"/>
                      <a:gd name="T11" fmla="*/ 25 h 192"/>
                      <a:gd name="T12" fmla="*/ 48 w 206"/>
                      <a:gd name="T13" fmla="*/ 45 h 192"/>
                      <a:gd name="T14" fmla="*/ 22 w 206"/>
                      <a:gd name="T15" fmla="*/ 57 h 192"/>
                      <a:gd name="T16" fmla="*/ 7 w 206"/>
                      <a:gd name="T17" fmla="*/ 64 h 192"/>
                      <a:gd name="T18" fmla="*/ 0 w 206"/>
                      <a:gd name="T19" fmla="*/ 78 h 192"/>
                      <a:gd name="T20" fmla="*/ 8 w 206"/>
                      <a:gd name="T21" fmla="*/ 93 h 192"/>
                      <a:gd name="T22" fmla="*/ 57 w 206"/>
                      <a:gd name="T23" fmla="*/ 116 h 192"/>
                      <a:gd name="T24" fmla="*/ 86 w 206"/>
                      <a:gd name="T25" fmla="*/ 106 h 192"/>
                      <a:gd name="T26" fmla="*/ 114 w 206"/>
                      <a:gd name="T27" fmla="*/ 80 h 192"/>
                      <a:gd name="T28" fmla="*/ 120 w 206"/>
                      <a:gd name="T29" fmla="*/ 56 h 192"/>
                      <a:gd name="T30" fmla="*/ 124 w 206"/>
                      <a:gd name="T31" fmla="*/ 16 h 192"/>
                      <a:gd name="T32" fmla="*/ 123 w 206"/>
                      <a:gd name="T33" fmla="*/ 7 h 192"/>
                      <a:gd name="T34" fmla="*/ 122 w 206"/>
                      <a:gd name="T35" fmla="*/ 3 h 192"/>
                      <a:gd name="T36" fmla="*/ 119 w 206"/>
                      <a:gd name="T37" fmla="*/ 3 h 192"/>
                      <a:gd name="T38" fmla="*/ 119 w 206"/>
                      <a:gd name="T39" fmla="*/ 3 h 192"/>
                      <a:gd name="T40" fmla="*/ 119 w 206"/>
                      <a:gd name="T41" fmla="*/ 3 h 192"/>
                      <a:gd name="T42" fmla="*/ 118 w 206"/>
                      <a:gd name="T43" fmla="*/ 3 h 192"/>
                      <a:gd name="T44" fmla="*/ 118 w 206"/>
                      <a:gd name="T45" fmla="*/ 3 h 192"/>
                      <a:gd name="T46" fmla="*/ 120 w 206"/>
                      <a:gd name="T47" fmla="*/ 6 h 192"/>
                      <a:gd name="T48" fmla="*/ 122 w 206"/>
                      <a:gd name="T49" fmla="*/ 16 h 192"/>
                      <a:gd name="T50" fmla="*/ 117 w 206"/>
                      <a:gd name="T51" fmla="*/ 56 h 192"/>
                      <a:gd name="T52" fmla="*/ 112 w 206"/>
                      <a:gd name="T53" fmla="*/ 79 h 192"/>
                      <a:gd name="T54" fmla="*/ 85 w 206"/>
                      <a:gd name="T55" fmla="*/ 105 h 192"/>
                      <a:gd name="T56" fmla="*/ 57 w 206"/>
                      <a:gd name="T57" fmla="*/ 113 h 192"/>
                      <a:gd name="T58" fmla="*/ 10 w 206"/>
                      <a:gd name="T59" fmla="*/ 90 h 192"/>
                      <a:gd name="T60" fmla="*/ 3 w 206"/>
                      <a:gd name="T61" fmla="*/ 78 h 192"/>
                      <a:gd name="T62" fmla="*/ 8 w 206"/>
                      <a:gd name="T63" fmla="*/ 66 h 192"/>
                      <a:gd name="T64" fmla="*/ 22 w 206"/>
                      <a:gd name="T65" fmla="*/ 59 h 192"/>
                      <a:gd name="T66" fmla="*/ 39 w 206"/>
                      <a:gd name="T67" fmla="*/ 52 h 192"/>
                      <a:gd name="T68" fmla="*/ 72 w 206"/>
                      <a:gd name="T69" fmla="*/ 34 h 192"/>
                      <a:gd name="T70" fmla="*/ 95 w 206"/>
                      <a:gd name="T71" fmla="*/ 13 h 192"/>
                      <a:gd name="T72" fmla="*/ 104 w 206"/>
                      <a:gd name="T73" fmla="*/ 4 h 192"/>
                      <a:gd name="T74" fmla="*/ 111 w 206"/>
                      <a:gd name="T75" fmla="*/ 3 h 192"/>
                      <a:gd name="T76" fmla="*/ 118 w 206"/>
                      <a:gd name="T77" fmla="*/ 4 h 192"/>
                      <a:gd name="T78" fmla="*/ 118 w 206"/>
                      <a:gd name="T79" fmla="*/ 3 h 192"/>
                      <a:gd name="T80" fmla="*/ 118 w 206"/>
                      <a:gd name="T81" fmla="*/ 3 h 192"/>
                      <a:gd name="T82" fmla="*/ 118 w 206"/>
                      <a:gd name="T83" fmla="*/ 3 h 1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6" h="192">
                        <a:moveTo>
                          <a:pt x="197" y="5"/>
                        </a:moveTo>
                        <a:cubicBezTo>
                          <a:pt x="198" y="3"/>
                          <a:pt x="198" y="3"/>
                          <a:pt x="198" y="3"/>
                        </a:cubicBezTo>
                        <a:cubicBezTo>
                          <a:pt x="194" y="2"/>
                          <a:pt x="190" y="0"/>
                          <a:pt x="184" y="0"/>
                        </a:cubicBezTo>
                        <a:cubicBezTo>
                          <a:pt x="180" y="0"/>
                          <a:pt x="175" y="1"/>
                          <a:pt x="171" y="4"/>
                        </a:cubicBezTo>
                        <a:cubicBezTo>
                          <a:pt x="166" y="7"/>
                          <a:pt x="161" y="12"/>
                          <a:pt x="156" y="19"/>
                        </a:cubicBezTo>
                        <a:cubicBezTo>
                          <a:pt x="151" y="25"/>
                          <a:pt x="143" y="33"/>
                          <a:pt x="133" y="41"/>
                        </a:cubicBezTo>
                        <a:cubicBezTo>
                          <a:pt x="118" y="52"/>
                          <a:pt x="99" y="65"/>
                          <a:pt x="81" y="75"/>
                        </a:cubicBezTo>
                        <a:cubicBezTo>
                          <a:pt x="63" y="85"/>
                          <a:pt x="46" y="93"/>
                          <a:pt x="37" y="95"/>
                        </a:cubicBezTo>
                        <a:cubicBezTo>
                          <a:pt x="28" y="97"/>
                          <a:pt x="18" y="101"/>
                          <a:pt x="12" y="107"/>
                        </a:cubicBezTo>
                        <a:cubicBezTo>
                          <a:pt x="5" y="113"/>
                          <a:pt x="0" y="121"/>
                          <a:pt x="0" y="130"/>
                        </a:cubicBezTo>
                        <a:cubicBezTo>
                          <a:pt x="0" y="138"/>
                          <a:pt x="4" y="147"/>
                          <a:pt x="14" y="154"/>
                        </a:cubicBezTo>
                        <a:cubicBezTo>
                          <a:pt x="36" y="171"/>
                          <a:pt x="63" y="192"/>
                          <a:pt x="96" y="192"/>
                        </a:cubicBezTo>
                        <a:cubicBezTo>
                          <a:pt x="111" y="192"/>
                          <a:pt x="127" y="188"/>
                          <a:pt x="143" y="177"/>
                        </a:cubicBezTo>
                        <a:cubicBezTo>
                          <a:pt x="169" y="160"/>
                          <a:pt x="182" y="147"/>
                          <a:pt x="190" y="134"/>
                        </a:cubicBezTo>
                        <a:cubicBezTo>
                          <a:pt x="197" y="120"/>
                          <a:pt x="198" y="108"/>
                          <a:pt x="199" y="92"/>
                        </a:cubicBezTo>
                        <a:cubicBezTo>
                          <a:pt x="201" y="73"/>
                          <a:pt x="206" y="46"/>
                          <a:pt x="206" y="26"/>
                        </a:cubicBezTo>
                        <a:cubicBezTo>
                          <a:pt x="206" y="21"/>
                          <a:pt x="206" y="16"/>
                          <a:pt x="205" y="12"/>
                        </a:cubicBezTo>
                        <a:cubicBezTo>
                          <a:pt x="204" y="10"/>
                          <a:pt x="203" y="8"/>
                          <a:pt x="202" y="6"/>
                        </a:cubicBezTo>
                        <a:cubicBezTo>
                          <a:pt x="201" y="5"/>
                          <a:pt x="200" y="4"/>
                          <a:pt x="198" y="3"/>
                        </a:cubicBezTo>
                        <a:cubicBezTo>
                          <a:pt x="198" y="3"/>
                          <a:pt x="198" y="3"/>
                          <a:pt x="198" y="3"/>
                        </a:cubicBezTo>
                        <a:cubicBezTo>
                          <a:pt x="198" y="3"/>
                          <a:pt x="198" y="3"/>
                          <a:pt x="198" y="3"/>
                        </a:cubicBezTo>
                        <a:cubicBezTo>
                          <a:pt x="197" y="5"/>
                          <a:pt x="197" y="5"/>
                          <a:pt x="197" y="5"/>
                        </a:cubicBezTo>
                        <a:cubicBezTo>
                          <a:pt x="196" y="6"/>
                          <a:pt x="196" y="6"/>
                          <a:pt x="196" y="6"/>
                        </a:cubicBezTo>
                        <a:cubicBezTo>
                          <a:pt x="197" y="7"/>
                          <a:pt x="198" y="8"/>
                          <a:pt x="199" y="9"/>
                        </a:cubicBezTo>
                        <a:cubicBezTo>
                          <a:pt x="201" y="12"/>
                          <a:pt x="202" y="18"/>
                          <a:pt x="202" y="26"/>
                        </a:cubicBezTo>
                        <a:cubicBezTo>
                          <a:pt x="202" y="45"/>
                          <a:pt x="197" y="73"/>
                          <a:pt x="195" y="92"/>
                        </a:cubicBezTo>
                        <a:cubicBezTo>
                          <a:pt x="194" y="107"/>
                          <a:pt x="193" y="119"/>
                          <a:pt x="186" y="132"/>
                        </a:cubicBezTo>
                        <a:cubicBezTo>
                          <a:pt x="179" y="144"/>
                          <a:pt x="166" y="157"/>
                          <a:pt x="141" y="174"/>
                        </a:cubicBezTo>
                        <a:cubicBezTo>
                          <a:pt x="125" y="184"/>
                          <a:pt x="110" y="188"/>
                          <a:pt x="96" y="188"/>
                        </a:cubicBezTo>
                        <a:cubicBezTo>
                          <a:pt x="65" y="188"/>
                          <a:pt x="38" y="167"/>
                          <a:pt x="17" y="151"/>
                        </a:cubicBezTo>
                        <a:cubicBezTo>
                          <a:pt x="7" y="144"/>
                          <a:pt x="4" y="137"/>
                          <a:pt x="4" y="130"/>
                        </a:cubicBezTo>
                        <a:cubicBezTo>
                          <a:pt x="4" y="123"/>
                          <a:pt x="8" y="116"/>
                          <a:pt x="14" y="110"/>
                        </a:cubicBezTo>
                        <a:cubicBezTo>
                          <a:pt x="21" y="105"/>
                          <a:pt x="29" y="100"/>
                          <a:pt x="37" y="98"/>
                        </a:cubicBezTo>
                        <a:cubicBezTo>
                          <a:pt x="44" y="97"/>
                          <a:pt x="54" y="93"/>
                          <a:pt x="65" y="88"/>
                        </a:cubicBezTo>
                        <a:cubicBezTo>
                          <a:pt x="82" y="79"/>
                          <a:pt x="102" y="68"/>
                          <a:pt x="119" y="56"/>
                        </a:cubicBezTo>
                        <a:cubicBezTo>
                          <a:pt x="137" y="44"/>
                          <a:pt x="152" y="31"/>
                          <a:pt x="159" y="21"/>
                        </a:cubicBezTo>
                        <a:cubicBezTo>
                          <a:pt x="164" y="14"/>
                          <a:pt x="169" y="10"/>
                          <a:pt x="173" y="7"/>
                        </a:cubicBezTo>
                        <a:cubicBezTo>
                          <a:pt x="177" y="5"/>
                          <a:pt x="181" y="4"/>
                          <a:pt x="184" y="4"/>
                        </a:cubicBezTo>
                        <a:cubicBezTo>
                          <a:pt x="189" y="4"/>
                          <a:pt x="193" y="6"/>
                          <a:pt x="197" y="7"/>
                        </a:cubicBezTo>
                        <a:cubicBezTo>
                          <a:pt x="197" y="5"/>
                          <a:pt x="197" y="5"/>
                          <a:pt x="197" y="5"/>
                        </a:cubicBezTo>
                        <a:cubicBezTo>
                          <a:pt x="196" y="6"/>
                          <a:pt x="196" y="6"/>
                          <a:pt x="196" y="6"/>
                        </a:cubicBezTo>
                        <a:cubicBezTo>
                          <a:pt x="197" y="5"/>
                          <a:pt x="197" y="5"/>
                          <a:pt x="197" y="5"/>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64" name="Freeform 775">
                    <a:extLst>
                      <a:ext uri="{FF2B5EF4-FFF2-40B4-BE49-F238E27FC236}">
                        <a16:creationId xmlns:a16="http://schemas.microsoft.com/office/drawing/2014/main" id="{97953B50-DCB6-052B-DE37-7BBCAEC2A372}"/>
                      </a:ext>
                    </a:extLst>
                  </p:cNvPr>
                  <p:cNvSpPr>
                    <a:spLocks/>
                  </p:cNvSpPr>
                  <p:nvPr/>
                </p:nvSpPr>
                <p:spPr bwMode="auto">
                  <a:xfrm>
                    <a:off x="2253" y="3586"/>
                    <a:ext cx="157" cy="148"/>
                  </a:xfrm>
                  <a:custGeom>
                    <a:avLst/>
                    <a:gdLst>
                      <a:gd name="T0" fmla="*/ 98 w 186"/>
                      <a:gd name="T1" fmla="*/ 98 h 175"/>
                      <a:gd name="T2" fmla="*/ 98 w 186"/>
                      <a:gd name="T3" fmla="*/ 100 h 175"/>
                      <a:gd name="T4" fmla="*/ 107 w 186"/>
                      <a:gd name="T5" fmla="*/ 96 h 175"/>
                      <a:gd name="T6" fmla="*/ 111 w 186"/>
                      <a:gd name="T7" fmla="*/ 93 h 175"/>
                      <a:gd name="T8" fmla="*/ 112 w 186"/>
                      <a:gd name="T9" fmla="*/ 88 h 175"/>
                      <a:gd name="T10" fmla="*/ 110 w 186"/>
                      <a:gd name="T11" fmla="*/ 78 h 175"/>
                      <a:gd name="T12" fmla="*/ 101 w 186"/>
                      <a:gd name="T13" fmla="*/ 68 h 175"/>
                      <a:gd name="T14" fmla="*/ 80 w 186"/>
                      <a:gd name="T15" fmla="*/ 57 h 175"/>
                      <a:gd name="T16" fmla="*/ 57 w 186"/>
                      <a:gd name="T17" fmla="*/ 42 h 175"/>
                      <a:gd name="T18" fmla="*/ 34 w 186"/>
                      <a:gd name="T19" fmla="*/ 18 h 175"/>
                      <a:gd name="T20" fmla="*/ 16 w 186"/>
                      <a:gd name="T21" fmla="*/ 2 h 175"/>
                      <a:gd name="T22" fmla="*/ 13 w 186"/>
                      <a:gd name="T23" fmla="*/ 0 h 175"/>
                      <a:gd name="T24" fmla="*/ 9 w 186"/>
                      <a:gd name="T25" fmla="*/ 2 h 175"/>
                      <a:gd name="T26" fmla="*/ 4 w 186"/>
                      <a:gd name="T27" fmla="*/ 8 h 175"/>
                      <a:gd name="T28" fmla="*/ 2 w 186"/>
                      <a:gd name="T29" fmla="*/ 25 h 175"/>
                      <a:gd name="T30" fmla="*/ 1 w 186"/>
                      <a:gd name="T31" fmla="*/ 47 h 175"/>
                      <a:gd name="T32" fmla="*/ 0 w 186"/>
                      <a:gd name="T33" fmla="*/ 67 h 175"/>
                      <a:gd name="T34" fmla="*/ 4 w 186"/>
                      <a:gd name="T35" fmla="*/ 92 h 175"/>
                      <a:gd name="T36" fmla="*/ 12 w 186"/>
                      <a:gd name="T37" fmla="*/ 101 h 175"/>
                      <a:gd name="T38" fmla="*/ 25 w 186"/>
                      <a:gd name="T39" fmla="*/ 105 h 175"/>
                      <a:gd name="T40" fmla="*/ 35 w 186"/>
                      <a:gd name="T41" fmla="*/ 106 h 175"/>
                      <a:gd name="T42" fmla="*/ 98 w 186"/>
                      <a:gd name="T43" fmla="*/ 100 h 175"/>
                      <a:gd name="T44" fmla="*/ 98 w 186"/>
                      <a:gd name="T45" fmla="*/ 100 h 175"/>
                      <a:gd name="T46" fmla="*/ 98 w 186"/>
                      <a:gd name="T47" fmla="*/ 100 h 175"/>
                      <a:gd name="T48" fmla="*/ 98 w 186"/>
                      <a:gd name="T49" fmla="*/ 98 h 175"/>
                      <a:gd name="T50" fmla="*/ 98 w 186"/>
                      <a:gd name="T51" fmla="*/ 96 h 175"/>
                      <a:gd name="T52" fmla="*/ 91 w 186"/>
                      <a:gd name="T53" fmla="*/ 98 h 175"/>
                      <a:gd name="T54" fmla="*/ 35 w 186"/>
                      <a:gd name="T55" fmla="*/ 104 h 175"/>
                      <a:gd name="T56" fmla="*/ 25 w 186"/>
                      <a:gd name="T57" fmla="*/ 103 h 175"/>
                      <a:gd name="T58" fmla="*/ 14 w 186"/>
                      <a:gd name="T59" fmla="*/ 100 h 175"/>
                      <a:gd name="T60" fmla="*/ 5 w 186"/>
                      <a:gd name="T61" fmla="*/ 86 h 175"/>
                      <a:gd name="T62" fmla="*/ 3 w 186"/>
                      <a:gd name="T63" fmla="*/ 67 h 175"/>
                      <a:gd name="T64" fmla="*/ 3 w 186"/>
                      <a:gd name="T65" fmla="*/ 47 h 175"/>
                      <a:gd name="T66" fmla="*/ 5 w 186"/>
                      <a:gd name="T67" fmla="*/ 16 h 175"/>
                      <a:gd name="T68" fmla="*/ 8 w 186"/>
                      <a:gd name="T69" fmla="*/ 6 h 175"/>
                      <a:gd name="T70" fmla="*/ 10 w 186"/>
                      <a:gd name="T71" fmla="*/ 3 h 175"/>
                      <a:gd name="T72" fmla="*/ 13 w 186"/>
                      <a:gd name="T73" fmla="*/ 3 h 175"/>
                      <a:gd name="T74" fmla="*/ 16 w 186"/>
                      <a:gd name="T75" fmla="*/ 3 h 175"/>
                      <a:gd name="T76" fmla="*/ 32 w 186"/>
                      <a:gd name="T77" fmla="*/ 19 h 175"/>
                      <a:gd name="T78" fmla="*/ 55 w 186"/>
                      <a:gd name="T79" fmla="*/ 44 h 175"/>
                      <a:gd name="T80" fmla="*/ 87 w 186"/>
                      <a:gd name="T81" fmla="*/ 63 h 175"/>
                      <a:gd name="T82" fmla="*/ 99 w 186"/>
                      <a:gd name="T83" fmla="*/ 69 h 175"/>
                      <a:gd name="T84" fmla="*/ 107 w 186"/>
                      <a:gd name="T85" fmla="*/ 79 h 175"/>
                      <a:gd name="T86" fmla="*/ 110 w 186"/>
                      <a:gd name="T87" fmla="*/ 88 h 175"/>
                      <a:gd name="T88" fmla="*/ 108 w 186"/>
                      <a:gd name="T89" fmla="*/ 92 h 175"/>
                      <a:gd name="T90" fmla="*/ 103 w 186"/>
                      <a:gd name="T91" fmla="*/ 95 h 175"/>
                      <a:gd name="T92" fmla="*/ 98 w 186"/>
                      <a:gd name="T93" fmla="*/ 96 h 175"/>
                      <a:gd name="T94" fmla="*/ 98 w 186"/>
                      <a:gd name="T95" fmla="*/ 98 h 175"/>
                      <a:gd name="T96" fmla="*/ 98 w 186"/>
                      <a:gd name="T97" fmla="*/ 96 h 175"/>
                      <a:gd name="T98" fmla="*/ 98 w 186"/>
                      <a:gd name="T99" fmla="*/ 98 h 1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6" h="175">
                        <a:moveTo>
                          <a:pt x="163" y="162"/>
                        </a:moveTo>
                        <a:cubicBezTo>
                          <a:pt x="163" y="164"/>
                          <a:pt x="163" y="164"/>
                          <a:pt x="163" y="164"/>
                        </a:cubicBezTo>
                        <a:cubicBezTo>
                          <a:pt x="167" y="163"/>
                          <a:pt x="173" y="162"/>
                          <a:pt x="178" y="159"/>
                        </a:cubicBezTo>
                        <a:cubicBezTo>
                          <a:pt x="180" y="158"/>
                          <a:pt x="182" y="156"/>
                          <a:pt x="184" y="154"/>
                        </a:cubicBezTo>
                        <a:cubicBezTo>
                          <a:pt x="185" y="152"/>
                          <a:pt x="186" y="149"/>
                          <a:pt x="186" y="145"/>
                        </a:cubicBezTo>
                        <a:cubicBezTo>
                          <a:pt x="186" y="141"/>
                          <a:pt x="185" y="136"/>
                          <a:pt x="182" y="129"/>
                        </a:cubicBezTo>
                        <a:cubicBezTo>
                          <a:pt x="179" y="122"/>
                          <a:pt x="174" y="117"/>
                          <a:pt x="168" y="112"/>
                        </a:cubicBezTo>
                        <a:cubicBezTo>
                          <a:pt x="158" y="105"/>
                          <a:pt x="146" y="100"/>
                          <a:pt x="133" y="93"/>
                        </a:cubicBezTo>
                        <a:cubicBezTo>
                          <a:pt x="120" y="87"/>
                          <a:pt x="107" y="80"/>
                          <a:pt x="94" y="70"/>
                        </a:cubicBezTo>
                        <a:cubicBezTo>
                          <a:pt x="77" y="56"/>
                          <a:pt x="66" y="42"/>
                          <a:pt x="56" y="29"/>
                        </a:cubicBezTo>
                        <a:cubicBezTo>
                          <a:pt x="46" y="17"/>
                          <a:pt x="38" y="6"/>
                          <a:pt x="27" y="2"/>
                        </a:cubicBezTo>
                        <a:cubicBezTo>
                          <a:pt x="25" y="1"/>
                          <a:pt x="23" y="0"/>
                          <a:pt x="21" y="0"/>
                        </a:cubicBezTo>
                        <a:cubicBezTo>
                          <a:pt x="19" y="0"/>
                          <a:pt x="17" y="1"/>
                          <a:pt x="15" y="2"/>
                        </a:cubicBezTo>
                        <a:cubicBezTo>
                          <a:pt x="11" y="5"/>
                          <a:pt x="9" y="9"/>
                          <a:pt x="7" y="14"/>
                        </a:cubicBezTo>
                        <a:cubicBezTo>
                          <a:pt x="5" y="22"/>
                          <a:pt x="3" y="32"/>
                          <a:pt x="2" y="43"/>
                        </a:cubicBezTo>
                        <a:cubicBezTo>
                          <a:pt x="1" y="54"/>
                          <a:pt x="1" y="66"/>
                          <a:pt x="1" y="78"/>
                        </a:cubicBezTo>
                        <a:cubicBezTo>
                          <a:pt x="1" y="89"/>
                          <a:pt x="0" y="100"/>
                          <a:pt x="0" y="111"/>
                        </a:cubicBezTo>
                        <a:cubicBezTo>
                          <a:pt x="0" y="126"/>
                          <a:pt x="2" y="141"/>
                          <a:pt x="7" y="153"/>
                        </a:cubicBezTo>
                        <a:cubicBezTo>
                          <a:pt x="10" y="159"/>
                          <a:pt x="14" y="164"/>
                          <a:pt x="19" y="167"/>
                        </a:cubicBezTo>
                        <a:cubicBezTo>
                          <a:pt x="25" y="171"/>
                          <a:pt x="32" y="173"/>
                          <a:pt x="41" y="174"/>
                        </a:cubicBezTo>
                        <a:cubicBezTo>
                          <a:pt x="46" y="175"/>
                          <a:pt x="52" y="175"/>
                          <a:pt x="58" y="175"/>
                        </a:cubicBezTo>
                        <a:cubicBezTo>
                          <a:pt x="104" y="175"/>
                          <a:pt x="163" y="164"/>
                          <a:pt x="163" y="164"/>
                        </a:cubicBezTo>
                        <a:cubicBezTo>
                          <a:pt x="163" y="164"/>
                          <a:pt x="163" y="164"/>
                          <a:pt x="163" y="164"/>
                        </a:cubicBezTo>
                        <a:cubicBezTo>
                          <a:pt x="163" y="164"/>
                          <a:pt x="163" y="164"/>
                          <a:pt x="163" y="164"/>
                        </a:cubicBezTo>
                        <a:cubicBezTo>
                          <a:pt x="163" y="162"/>
                          <a:pt x="163" y="162"/>
                          <a:pt x="163" y="162"/>
                        </a:cubicBezTo>
                        <a:cubicBezTo>
                          <a:pt x="162" y="160"/>
                          <a:pt x="162" y="160"/>
                          <a:pt x="162" y="160"/>
                        </a:cubicBezTo>
                        <a:cubicBezTo>
                          <a:pt x="162" y="160"/>
                          <a:pt x="159" y="161"/>
                          <a:pt x="152" y="162"/>
                        </a:cubicBezTo>
                        <a:cubicBezTo>
                          <a:pt x="134" y="165"/>
                          <a:pt x="92" y="171"/>
                          <a:pt x="58" y="171"/>
                        </a:cubicBezTo>
                        <a:cubicBezTo>
                          <a:pt x="52" y="171"/>
                          <a:pt x="46" y="171"/>
                          <a:pt x="41" y="170"/>
                        </a:cubicBezTo>
                        <a:cubicBezTo>
                          <a:pt x="33" y="169"/>
                          <a:pt x="26" y="167"/>
                          <a:pt x="22" y="164"/>
                        </a:cubicBezTo>
                        <a:cubicBezTo>
                          <a:pt x="14" y="159"/>
                          <a:pt x="10" y="152"/>
                          <a:pt x="8" y="143"/>
                        </a:cubicBezTo>
                        <a:cubicBezTo>
                          <a:pt x="5" y="133"/>
                          <a:pt x="4" y="123"/>
                          <a:pt x="4" y="111"/>
                        </a:cubicBezTo>
                        <a:cubicBezTo>
                          <a:pt x="4" y="100"/>
                          <a:pt x="5" y="89"/>
                          <a:pt x="5" y="78"/>
                        </a:cubicBezTo>
                        <a:cubicBezTo>
                          <a:pt x="5" y="60"/>
                          <a:pt x="6" y="41"/>
                          <a:pt x="8" y="27"/>
                        </a:cubicBezTo>
                        <a:cubicBezTo>
                          <a:pt x="9" y="20"/>
                          <a:pt x="11" y="14"/>
                          <a:pt x="14" y="10"/>
                        </a:cubicBezTo>
                        <a:cubicBezTo>
                          <a:pt x="15" y="8"/>
                          <a:pt x="16" y="6"/>
                          <a:pt x="17" y="6"/>
                        </a:cubicBezTo>
                        <a:cubicBezTo>
                          <a:pt x="18" y="5"/>
                          <a:pt x="20" y="4"/>
                          <a:pt x="21" y="4"/>
                        </a:cubicBezTo>
                        <a:cubicBezTo>
                          <a:pt x="23" y="4"/>
                          <a:pt x="24" y="4"/>
                          <a:pt x="26" y="5"/>
                        </a:cubicBezTo>
                        <a:cubicBezTo>
                          <a:pt x="35" y="9"/>
                          <a:pt x="43" y="19"/>
                          <a:pt x="53" y="32"/>
                        </a:cubicBezTo>
                        <a:cubicBezTo>
                          <a:pt x="63" y="44"/>
                          <a:pt x="74" y="59"/>
                          <a:pt x="91" y="73"/>
                        </a:cubicBezTo>
                        <a:cubicBezTo>
                          <a:pt x="109" y="87"/>
                          <a:pt x="128" y="95"/>
                          <a:pt x="144" y="103"/>
                        </a:cubicBezTo>
                        <a:cubicBezTo>
                          <a:pt x="152" y="107"/>
                          <a:pt x="160" y="111"/>
                          <a:pt x="165" y="115"/>
                        </a:cubicBezTo>
                        <a:cubicBezTo>
                          <a:pt x="171" y="120"/>
                          <a:pt x="176" y="125"/>
                          <a:pt x="178" y="131"/>
                        </a:cubicBezTo>
                        <a:cubicBezTo>
                          <a:pt x="181" y="137"/>
                          <a:pt x="182" y="141"/>
                          <a:pt x="182" y="145"/>
                        </a:cubicBezTo>
                        <a:cubicBezTo>
                          <a:pt x="182" y="148"/>
                          <a:pt x="181" y="150"/>
                          <a:pt x="180" y="152"/>
                        </a:cubicBezTo>
                        <a:cubicBezTo>
                          <a:pt x="179" y="154"/>
                          <a:pt x="176" y="156"/>
                          <a:pt x="172" y="157"/>
                        </a:cubicBezTo>
                        <a:cubicBezTo>
                          <a:pt x="169" y="159"/>
                          <a:pt x="165" y="159"/>
                          <a:pt x="162" y="160"/>
                        </a:cubicBezTo>
                        <a:cubicBezTo>
                          <a:pt x="163" y="162"/>
                          <a:pt x="163" y="162"/>
                          <a:pt x="163" y="162"/>
                        </a:cubicBezTo>
                        <a:cubicBezTo>
                          <a:pt x="162" y="160"/>
                          <a:pt x="162" y="160"/>
                          <a:pt x="162" y="160"/>
                        </a:cubicBezTo>
                        <a:cubicBezTo>
                          <a:pt x="163" y="162"/>
                          <a:pt x="163" y="162"/>
                          <a:pt x="163" y="162"/>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65" name="Freeform 776">
                    <a:extLst>
                      <a:ext uri="{FF2B5EF4-FFF2-40B4-BE49-F238E27FC236}">
                        <a16:creationId xmlns:a16="http://schemas.microsoft.com/office/drawing/2014/main" id="{A401A89A-E7B4-9C2D-F8D9-4D2E609FE5BE}"/>
                      </a:ext>
                    </a:extLst>
                  </p:cNvPr>
                  <p:cNvSpPr>
                    <a:spLocks/>
                  </p:cNvSpPr>
                  <p:nvPr/>
                </p:nvSpPr>
                <p:spPr bwMode="auto">
                  <a:xfrm>
                    <a:off x="2040" y="3605"/>
                    <a:ext cx="219" cy="125"/>
                  </a:xfrm>
                  <a:custGeom>
                    <a:avLst/>
                    <a:gdLst>
                      <a:gd name="T0" fmla="*/ 152 w 260"/>
                      <a:gd name="T1" fmla="*/ 46 h 149"/>
                      <a:gd name="T2" fmla="*/ 153 w 260"/>
                      <a:gd name="T3" fmla="*/ 46 h 149"/>
                      <a:gd name="T4" fmla="*/ 151 w 260"/>
                      <a:gd name="T5" fmla="*/ 41 h 149"/>
                      <a:gd name="T6" fmla="*/ 140 w 260"/>
                      <a:gd name="T7" fmla="*/ 34 h 149"/>
                      <a:gd name="T8" fmla="*/ 115 w 260"/>
                      <a:gd name="T9" fmla="*/ 32 h 149"/>
                      <a:gd name="T10" fmla="*/ 80 w 260"/>
                      <a:gd name="T11" fmla="*/ 15 h 149"/>
                      <a:gd name="T12" fmla="*/ 41 w 260"/>
                      <a:gd name="T13" fmla="*/ 0 h 149"/>
                      <a:gd name="T14" fmla="*/ 38 w 260"/>
                      <a:gd name="T15" fmla="*/ 0 h 149"/>
                      <a:gd name="T16" fmla="*/ 9 w 260"/>
                      <a:gd name="T17" fmla="*/ 14 h 149"/>
                      <a:gd name="T18" fmla="*/ 0 w 260"/>
                      <a:gd name="T19" fmla="*/ 38 h 149"/>
                      <a:gd name="T20" fmla="*/ 5 w 260"/>
                      <a:gd name="T21" fmla="*/ 49 h 149"/>
                      <a:gd name="T22" fmla="*/ 29 w 260"/>
                      <a:gd name="T23" fmla="*/ 66 h 149"/>
                      <a:gd name="T24" fmla="*/ 80 w 260"/>
                      <a:gd name="T25" fmla="*/ 82 h 149"/>
                      <a:gd name="T26" fmla="*/ 128 w 260"/>
                      <a:gd name="T27" fmla="*/ 88 h 149"/>
                      <a:gd name="T28" fmla="*/ 147 w 260"/>
                      <a:gd name="T29" fmla="*/ 86 h 149"/>
                      <a:gd name="T30" fmla="*/ 153 w 260"/>
                      <a:gd name="T31" fmla="*/ 81 h 149"/>
                      <a:gd name="T32" fmla="*/ 155 w 260"/>
                      <a:gd name="T33" fmla="*/ 76 h 149"/>
                      <a:gd name="T34" fmla="*/ 155 w 260"/>
                      <a:gd name="T35" fmla="*/ 72 h 149"/>
                      <a:gd name="T36" fmla="*/ 152 w 260"/>
                      <a:gd name="T37" fmla="*/ 55 h 149"/>
                      <a:gd name="T38" fmla="*/ 153 w 260"/>
                      <a:gd name="T39" fmla="*/ 49 h 149"/>
                      <a:gd name="T40" fmla="*/ 153 w 260"/>
                      <a:gd name="T41" fmla="*/ 47 h 149"/>
                      <a:gd name="T42" fmla="*/ 153 w 260"/>
                      <a:gd name="T43" fmla="*/ 46 h 149"/>
                      <a:gd name="T44" fmla="*/ 153 w 260"/>
                      <a:gd name="T45" fmla="*/ 46 h 149"/>
                      <a:gd name="T46" fmla="*/ 153 w 260"/>
                      <a:gd name="T47" fmla="*/ 46 h 149"/>
                      <a:gd name="T48" fmla="*/ 153 w 260"/>
                      <a:gd name="T49" fmla="*/ 46 h 149"/>
                      <a:gd name="T50" fmla="*/ 152 w 260"/>
                      <a:gd name="T51" fmla="*/ 46 h 149"/>
                      <a:gd name="T52" fmla="*/ 151 w 260"/>
                      <a:gd name="T53" fmla="*/ 46 h 149"/>
                      <a:gd name="T54" fmla="*/ 150 w 260"/>
                      <a:gd name="T55" fmla="*/ 55 h 149"/>
                      <a:gd name="T56" fmla="*/ 152 w 260"/>
                      <a:gd name="T57" fmla="*/ 72 h 149"/>
                      <a:gd name="T58" fmla="*/ 153 w 260"/>
                      <a:gd name="T59" fmla="*/ 76 h 149"/>
                      <a:gd name="T60" fmla="*/ 151 w 260"/>
                      <a:gd name="T61" fmla="*/ 80 h 149"/>
                      <a:gd name="T62" fmla="*/ 143 w 260"/>
                      <a:gd name="T63" fmla="*/ 84 h 149"/>
                      <a:gd name="T64" fmla="*/ 128 w 260"/>
                      <a:gd name="T65" fmla="*/ 86 h 149"/>
                      <a:gd name="T66" fmla="*/ 80 w 260"/>
                      <a:gd name="T67" fmla="*/ 80 h 149"/>
                      <a:gd name="T68" fmla="*/ 30 w 260"/>
                      <a:gd name="T69" fmla="*/ 64 h 149"/>
                      <a:gd name="T70" fmla="*/ 7 w 260"/>
                      <a:gd name="T71" fmla="*/ 48 h 149"/>
                      <a:gd name="T72" fmla="*/ 3 w 260"/>
                      <a:gd name="T73" fmla="*/ 38 h 149"/>
                      <a:gd name="T74" fmla="*/ 11 w 260"/>
                      <a:gd name="T75" fmla="*/ 16 h 149"/>
                      <a:gd name="T76" fmla="*/ 38 w 260"/>
                      <a:gd name="T77" fmla="*/ 3 h 149"/>
                      <a:gd name="T78" fmla="*/ 41 w 260"/>
                      <a:gd name="T79" fmla="*/ 3 h 149"/>
                      <a:gd name="T80" fmla="*/ 78 w 260"/>
                      <a:gd name="T81" fmla="*/ 18 h 149"/>
                      <a:gd name="T82" fmla="*/ 115 w 260"/>
                      <a:gd name="T83" fmla="*/ 34 h 149"/>
                      <a:gd name="T84" fmla="*/ 143 w 260"/>
                      <a:gd name="T85" fmla="*/ 39 h 149"/>
                      <a:gd name="T86" fmla="*/ 150 w 260"/>
                      <a:gd name="T87" fmla="*/ 42 h 149"/>
                      <a:gd name="T88" fmla="*/ 151 w 260"/>
                      <a:gd name="T89" fmla="*/ 46 h 149"/>
                      <a:gd name="T90" fmla="*/ 152 w 260"/>
                      <a:gd name="T91" fmla="*/ 46 h 149"/>
                      <a:gd name="T92" fmla="*/ 151 w 260"/>
                      <a:gd name="T93" fmla="*/ 46 h 149"/>
                      <a:gd name="T94" fmla="*/ 152 w 260"/>
                      <a:gd name="T95" fmla="*/ 46 h 14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60" h="149">
                        <a:moveTo>
                          <a:pt x="255" y="78"/>
                        </a:moveTo>
                        <a:cubicBezTo>
                          <a:pt x="257" y="78"/>
                          <a:pt x="257" y="78"/>
                          <a:pt x="257" y="78"/>
                        </a:cubicBezTo>
                        <a:cubicBezTo>
                          <a:pt x="256" y="75"/>
                          <a:pt x="255" y="72"/>
                          <a:pt x="253" y="70"/>
                        </a:cubicBezTo>
                        <a:cubicBezTo>
                          <a:pt x="249" y="66"/>
                          <a:pt x="243" y="62"/>
                          <a:pt x="234" y="59"/>
                        </a:cubicBezTo>
                        <a:cubicBezTo>
                          <a:pt x="224" y="57"/>
                          <a:pt x="212" y="55"/>
                          <a:pt x="194" y="54"/>
                        </a:cubicBezTo>
                        <a:cubicBezTo>
                          <a:pt x="172" y="53"/>
                          <a:pt x="154" y="40"/>
                          <a:pt x="134" y="26"/>
                        </a:cubicBezTo>
                        <a:cubicBezTo>
                          <a:pt x="115" y="13"/>
                          <a:pt x="94" y="0"/>
                          <a:pt x="69" y="0"/>
                        </a:cubicBezTo>
                        <a:cubicBezTo>
                          <a:pt x="67" y="0"/>
                          <a:pt x="65" y="0"/>
                          <a:pt x="63" y="0"/>
                        </a:cubicBezTo>
                        <a:cubicBezTo>
                          <a:pt x="42" y="2"/>
                          <a:pt x="27" y="12"/>
                          <a:pt x="16" y="24"/>
                        </a:cubicBezTo>
                        <a:cubicBezTo>
                          <a:pt x="6" y="36"/>
                          <a:pt x="0" y="51"/>
                          <a:pt x="0" y="64"/>
                        </a:cubicBezTo>
                        <a:cubicBezTo>
                          <a:pt x="0" y="72"/>
                          <a:pt x="3" y="79"/>
                          <a:pt x="8" y="84"/>
                        </a:cubicBezTo>
                        <a:cubicBezTo>
                          <a:pt x="17" y="92"/>
                          <a:pt x="30" y="102"/>
                          <a:pt x="49" y="112"/>
                        </a:cubicBezTo>
                        <a:cubicBezTo>
                          <a:pt x="69" y="122"/>
                          <a:pt x="96" y="132"/>
                          <a:pt x="134" y="139"/>
                        </a:cubicBezTo>
                        <a:cubicBezTo>
                          <a:pt x="165" y="145"/>
                          <a:pt x="193" y="149"/>
                          <a:pt x="215" y="149"/>
                        </a:cubicBezTo>
                        <a:cubicBezTo>
                          <a:pt x="228" y="149"/>
                          <a:pt x="239" y="148"/>
                          <a:pt x="247" y="144"/>
                        </a:cubicBezTo>
                        <a:cubicBezTo>
                          <a:pt x="251" y="142"/>
                          <a:pt x="254" y="140"/>
                          <a:pt x="256" y="137"/>
                        </a:cubicBezTo>
                        <a:cubicBezTo>
                          <a:pt x="259" y="134"/>
                          <a:pt x="260" y="131"/>
                          <a:pt x="260" y="127"/>
                        </a:cubicBezTo>
                        <a:cubicBezTo>
                          <a:pt x="260" y="125"/>
                          <a:pt x="260" y="123"/>
                          <a:pt x="259" y="121"/>
                        </a:cubicBezTo>
                        <a:cubicBezTo>
                          <a:pt x="256" y="108"/>
                          <a:pt x="255" y="99"/>
                          <a:pt x="255" y="92"/>
                        </a:cubicBezTo>
                        <a:cubicBezTo>
                          <a:pt x="255" y="87"/>
                          <a:pt x="256" y="84"/>
                          <a:pt x="256" y="82"/>
                        </a:cubicBezTo>
                        <a:cubicBezTo>
                          <a:pt x="256" y="81"/>
                          <a:pt x="257" y="80"/>
                          <a:pt x="257" y="80"/>
                        </a:cubicBezTo>
                        <a:cubicBezTo>
                          <a:pt x="257" y="79"/>
                          <a:pt x="257" y="79"/>
                          <a:pt x="257" y="79"/>
                        </a:cubicBezTo>
                        <a:cubicBezTo>
                          <a:pt x="257" y="79"/>
                          <a:pt x="257" y="79"/>
                          <a:pt x="257" y="79"/>
                        </a:cubicBezTo>
                        <a:cubicBezTo>
                          <a:pt x="257" y="78"/>
                          <a:pt x="257" y="78"/>
                          <a:pt x="257" y="78"/>
                        </a:cubicBezTo>
                        <a:cubicBezTo>
                          <a:pt x="257" y="78"/>
                          <a:pt x="257" y="78"/>
                          <a:pt x="257" y="78"/>
                        </a:cubicBezTo>
                        <a:cubicBezTo>
                          <a:pt x="255" y="78"/>
                          <a:pt x="255" y="78"/>
                          <a:pt x="255" y="78"/>
                        </a:cubicBezTo>
                        <a:cubicBezTo>
                          <a:pt x="253" y="77"/>
                          <a:pt x="253" y="77"/>
                          <a:pt x="253" y="77"/>
                        </a:cubicBezTo>
                        <a:cubicBezTo>
                          <a:pt x="253" y="78"/>
                          <a:pt x="251" y="82"/>
                          <a:pt x="251" y="92"/>
                        </a:cubicBezTo>
                        <a:cubicBezTo>
                          <a:pt x="251" y="99"/>
                          <a:pt x="252" y="109"/>
                          <a:pt x="255" y="122"/>
                        </a:cubicBezTo>
                        <a:cubicBezTo>
                          <a:pt x="256" y="124"/>
                          <a:pt x="256" y="125"/>
                          <a:pt x="256" y="127"/>
                        </a:cubicBezTo>
                        <a:cubicBezTo>
                          <a:pt x="256" y="130"/>
                          <a:pt x="255" y="133"/>
                          <a:pt x="253" y="135"/>
                        </a:cubicBezTo>
                        <a:cubicBezTo>
                          <a:pt x="251" y="138"/>
                          <a:pt x="246" y="141"/>
                          <a:pt x="240" y="142"/>
                        </a:cubicBezTo>
                        <a:cubicBezTo>
                          <a:pt x="233" y="144"/>
                          <a:pt x="225" y="145"/>
                          <a:pt x="215" y="145"/>
                        </a:cubicBezTo>
                        <a:cubicBezTo>
                          <a:pt x="194" y="145"/>
                          <a:pt x="166" y="141"/>
                          <a:pt x="134" y="135"/>
                        </a:cubicBezTo>
                        <a:cubicBezTo>
                          <a:pt x="97" y="128"/>
                          <a:pt x="70" y="119"/>
                          <a:pt x="51" y="109"/>
                        </a:cubicBezTo>
                        <a:cubicBezTo>
                          <a:pt x="32" y="99"/>
                          <a:pt x="20" y="89"/>
                          <a:pt x="11" y="81"/>
                        </a:cubicBezTo>
                        <a:cubicBezTo>
                          <a:pt x="7" y="77"/>
                          <a:pt x="4" y="71"/>
                          <a:pt x="4" y="64"/>
                        </a:cubicBezTo>
                        <a:cubicBezTo>
                          <a:pt x="4" y="52"/>
                          <a:pt x="9" y="38"/>
                          <a:pt x="19" y="27"/>
                        </a:cubicBezTo>
                        <a:cubicBezTo>
                          <a:pt x="29" y="15"/>
                          <a:pt x="44" y="6"/>
                          <a:pt x="63" y="4"/>
                        </a:cubicBezTo>
                        <a:cubicBezTo>
                          <a:pt x="65" y="4"/>
                          <a:pt x="67" y="4"/>
                          <a:pt x="69" y="4"/>
                        </a:cubicBezTo>
                        <a:cubicBezTo>
                          <a:pt x="93" y="4"/>
                          <a:pt x="112" y="16"/>
                          <a:pt x="132" y="30"/>
                        </a:cubicBezTo>
                        <a:cubicBezTo>
                          <a:pt x="151" y="43"/>
                          <a:pt x="170" y="57"/>
                          <a:pt x="194" y="58"/>
                        </a:cubicBezTo>
                        <a:cubicBezTo>
                          <a:pt x="217" y="59"/>
                          <a:pt x="232" y="62"/>
                          <a:pt x="240" y="66"/>
                        </a:cubicBezTo>
                        <a:cubicBezTo>
                          <a:pt x="245" y="68"/>
                          <a:pt x="248" y="70"/>
                          <a:pt x="250" y="72"/>
                        </a:cubicBezTo>
                        <a:cubicBezTo>
                          <a:pt x="252" y="74"/>
                          <a:pt x="253" y="76"/>
                          <a:pt x="253" y="79"/>
                        </a:cubicBezTo>
                        <a:cubicBezTo>
                          <a:pt x="255" y="78"/>
                          <a:pt x="255" y="78"/>
                          <a:pt x="255" y="78"/>
                        </a:cubicBezTo>
                        <a:cubicBezTo>
                          <a:pt x="253" y="77"/>
                          <a:pt x="253" y="77"/>
                          <a:pt x="253" y="77"/>
                        </a:cubicBezTo>
                        <a:cubicBezTo>
                          <a:pt x="255" y="78"/>
                          <a:pt x="255" y="78"/>
                          <a:pt x="255" y="78"/>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66" name="Freeform 777">
                    <a:extLst>
                      <a:ext uri="{FF2B5EF4-FFF2-40B4-BE49-F238E27FC236}">
                        <a16:creationId xmlns:a16="http://schemas.microsoft.com/office/drawing/2014/main" id="{C750E874-1DCF-9612-C41B-24DB47664F81}"/>
                      </a:ext>
                    </a:extLst>
                  </p:cNvPr>
                  <p:cNvSpPr>
                    <a:spLocks/>
                  </p:cNvSpPr>
                  <p:nvPr/>
                </p:nvSpPr>
                <p:spPr bwMode="auto">
                  <a:xfrm>
                    <a:off x="2133" y="3461"/>
                    <a:ext cx="125" cy="194"/>
                  </a:xfrm>
                  <a:custGeom>
                    <a:avLst/>
                    <a:gdLst>
                      <a:gd name="T0" fmla="*/ 51 w 147"/>
                      <a:gd name="T1" fmla="*/ 2 h 230"/>
                      <a:gd name="T2" fmla="*/ 51 w 147"/>
                      <a:gd name="T3" fmla="*/ 0 h 230"/>
                      <a:gd name="T4" fmla="*/ 51 w 147"/>
                      <a:gd name="T5" fmla="*/ 0 h 230"/>
                      <a:gd name="T6" fmla="*/ 43 w 147"/>
                      <a:gd name="T7" fmla="*/ 3 h 230"/>
                      <a:gd name="T8" fmla="*/ 31 w 147"/>
                      <a:gd name="T9" fmla="*/ 18 h 230"/>
                      <a:gd name="T10" fmla="*/ 19 w 147"/>
                      <a:gd name="T11" fmla="*/ 36 h 230"/>
                      <a:gd name="T12" fmla="*/ 7 w 147"/>
                      <a:gd name="T13" fmla="*/ 62 h 230"/>
                      <a:gd name="T14" fmla="*/ 0 w 147"/>
                      <a:gd name="T15" fmla="*/ 91 h 230"/>
                      <a:gd name="T16" fmla="*/ 3 w 147"/>
                      <a:gd name="T17" fmla="*/ 106 h 230"/>
                      <a:gd name="T18" fmla="*/ 24 w 147"/>
                      <a:gd name="T19" fmla="*/ 126 h 230"/>
                      <a:gd name="T20" fmla="*/ 50 w 147"/>
                      <a:gd name="T21" fmla="*/ 137 h 230"/>
                      <a:gd name="T22" fmla="*/ 68 w 147"/>
                      <a:gd name="T23" fmla="*/ 138 h 230"/>
                      <a:gd name="T24" fmla="*/ 82 w 147"/>
                      <a:gd name="T25" fmla="*/ 134 h 230"/>
                      <a:gd name="T26" fmla="*/ 88 w 147"/>
                      <a:gd name="T27" fmla="*/ 129 h 230"/>
                      <a:gd name="T28" fmla="*/ 89 w 147"/>
                      <a:gd name="T29" fmla="*/ 119 h 230"/>
                      <a:gd name="T30" fmla="*/ 90 w 147"/>
                      <a:gd name="T31" fmla="*/ 79 h 230"/>
                      <a:gd name="T32" fmla="*/ 90 w 147"/>
                      <a:gd name="T33" fmla="*/ 67 h 230"/>
                      <a:gd name="T34" fmla="*/ 80 w 147"/>
                      <a:gd name="T35" fmla="*/ 30 h 230"/>
                      <a:gd name="T36" fmla="*/ 68 w 147"/>
                      <a:gd name="T37" fmla="*/ 11 h 230"/>
                      <a:gd name="T38" fmla="*/ 51 w 147"/>
                      <a:gd name="T39" fmla="*/ 0 h 230"/>
                      <a:gd name="T40" fmla="*/ 51 w 147"/>
                      <a:gd name="T41" fmla="*/ 2 h 230"/>
                      <a:gd name="T42" fmla="*/ 51 w 147"/>
                      <a:gd name="T43" fmla="*/ 3 h 230"/>
                      <a:gd name="T44" fmla="*/ 66 w 147"/>
                      <a:gd name="T45" fmla="*/ 12 h 230"/>
                      <a:gd name="T46" fmla="*/ 82 w 147"/>
                      <a:gd name="T47" fmla="*/ 42 h 230"/>
                      <a:gd name="T48" fmla="*/ 88 w 147"/>
                      <a:gd name="T49" fmla="*/ 67 h 230"/>
                      <a:gd name="T50" fmla="*/ 88 w 147"/>
                      <a:gd name="T51" fmla="*/ 79 h 230"/>
                      <a:gd name="T52" fmla="*/ 87 w 147"/>
                      <a:gd name="T53" fmla="*/ 119 h 230"/>
                      <a:gd name="T54" fmla="*/ 84 w 147"/>
                      <a:gd name="T55" fmla="*/ 128 h 230"/>
                      <a:gd name="T56" fmla="*/ 78 w 147"/>
                      <a:gd name="T57" fmla="*/ 134 h 230"/>
                      <a:gd name="T58" fmla="*/ 68 w 147"/>
                      <a:gd name="T59" fmla="*/ 136 h 230"/>
                      <a:gd name="T60" fmla="*/ 51 w 147"/>
                      <a:gd name="T61" fmla="*/ 134 h 230"/>
                      <a:gd name="T62" fmla="*/ 26 w 147"/>
                      <a:gd name="T63" fmla="*/ 125 h 230"/>
                      <a:gd name="T64" fmla="*/ 7 w 147"/>
                      <a:gd name="T65" fmla="*/ 105 h 230"/>
                      <a:gd name="T66" fmla="*/ 3 w 147"/>
                      <a:gd name="T67" fmla="*/ 91 h 230"/>
                      <a:gd name="T68" fmla="*/ 9 w 147"/>
                      <a:gd name="T69" fmla="*/ 63 h 230"/>
                      <a:gd name="T70" fmla="*/ 22 w 147"/>
                      <a:gd name="T71" fmla="*/ 38 h 230"/>
                      <a:gd name="T72" fmla="*/ 37 w 147"/>
                      <a:gd name="T73" fmla="*/ 13 h 230"/>
                      <a:gd name="T74" fmla="*/ 44 w 147"/>
                      <a:gd name="T75" fmla="*/ 6 h 230"/>
                      <a:gd name="T76" fmla="*/ 51 w 147"/>
                      <a:gd name="T77" fmla="*/ 3 h 230"/>
                      <a:gd name="T78" fmla="*/ 51 w 147"/>
                      <a:gd name="T79" fmla="*/ 3 h 230"/>
                      <a:gd name="T80" fmla="*/ 51 w 147"/>
                      <a:gd name="T81" fmla="*/ 2 h 2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7" h="230">
                        <a:moveTo>
                          <a:pt x="83" y="2"/>
                        </a:moveTo>
                        <a:cubicBezTo>
                          <a:pt x="84" y="0"/>
                          <a:pt x="84" y="0"/>
                          <a:pt x="84" y="0"/>
                        </a:cubicBezTo>
                        <a:cubicBezTo>
                          <a:pt x="83" y="0"/>
                          <a:pt x="83" y="0"/>
                          <a:pt x="82" y="0"/>
                        </a:cubicBezTo>
                        <a:cubicBezTo>
                          <a:pt x="78" y="0"/>
                          <a:pt x="74" y="2"/>
                          <a:pt x="70" y="6"/>
                        </a:cubicBezTo>
                        <a:cubicBezTo>
                          <a:pt x="63" y="11"/>
                          <a:pt x="57" y="20"/>
                          <a:pt x="51" y="30"/>
                        </a:cubicBezTo>
                        <a:cubicBezTo>
                          <a:pt x="44" y="40"/>
                          <a:pt x="38" y="51"/>
                          <a:pt x="31" y="61"/>
                        </a:cubicBezTo>
                        <a:cubicBezTo>
                          <a:pt x="24" y="72"/>
                          <a:pt x="17" y="88"/>
                          <a:pt x="10" y="104"/>
                        </a:cubicBezTo>
                        <a:cubicBezTo>
                          <a:pt x="4" y="120"/>
                          <a:pt x="0" y="138"/>
                          <a:pt x="0" y="152"/>
                        </a:cubicBezTo>
                        <a:cubicBezTo>
                          <a:pt x="0" y="162"/>
                          <a:pt x="2" y="170"/>
                          <a:pt x="6" y="177"/>
                        </a:cubicBezTo>
                        <a:cubicBezTo>
                          <a:pt x="16" y="189"/>
                          <a:pt x="27" y="201"/>
                          <a:pt x="39" y="210"/>
                        </a:cubicBezTo>
                        <a:cubicBezTo>
                          <a:pt x="52" y="220"/>
                          <a:pt x="66" y="227"/>
                          <a:pt x="81" y="228"/>
                        </a:cubicBezTo>
                        <a:cubicBezTo>
                          <a:pt x="91" y="229"/>
                          <a:pt x="101" y="230"/>
                          <a:pt x="110" y="230"/>
                        </a:cubicBezTo>
                        <a:cubicBezTo>
                          <a:pt x="119" y="230"/>
                          <a:pt x="128" y="229"/>
                          <a:pt x="134" y="224"/>
                        </a:cubicBezTo>
                        <a:cubicBezTo>
                          <a:pt x="137" y="222"/>
                          <a:pt x="140" y="218"/>
                          <a:pt x="142" y="214"/>
                        </a:cubicBezTo>
                        <a:cubicBezTo>
                          <a:pt x="144" y="210"/>
                          <a:pt x="145" y="205"/>
                          <a:pt x="145" y="198"/>
                        </a:cubicBezTo>
                        <a:cubicBezTo>
                          <a:pt x="146" y="173"/>
                          <a:pt x="147" y="151"/>
                          <a:pt x="147" y="132"/>
                        </a:cubicBezTo>
                        <a:cubicBezTo>
                          <a:pt x="147" y="125"/>
                          <a:pt x="147" y="118"/>
                          <a:pt x="147" y="111"/>
                        </a:cubicBezTo>
                        <a:cubicBezTo>
                          <a:pt x="146" y="100"/>
                          <a:pt x="141" y="75"/>
                          <a:pt x="130" y="51"/>
                        </a:cubicBezTo>
                        <a:cubicBezTo>
                          <a:pt x="125" y="38"/>
                          <a:pt x="119" y="27"/>
                          <a:pt x="111" y="18"/>
                        </a:cubicBezTo>
                        <a:cubicBezTo>
                          <a:pt x="104" y="8"/>
                          <a:pt x="94" y="2"/>
                          <a:pt x="84" y="0"/>
                        </a:cubicBezTo>
                        <a:cubicBezTo>
                          <a:pt x="83" y="2"/>
                          <a:pt x="83" y="2"/>
                          <a:pt x="83" y="2"/>
                        </a:cubicBezTo>
                        <a:cubicBezTo>
                          <a:pt x="83" y="4"/>
                          <a:pt x="83" y="4"/>
                          <a:pt x="83" y="4"/>
                        </a:cubicBezTo>
                        <a:cubicBezTo>
                          <a:pt x="92" y="5"/>
                          <a:pt x="101" y="11"/>
                          <a:pt x="108" y="20"/>
                        </a:cubicBezTo>
                        <a:cubicBezTo>
                          <a:pt x="119" y="33"/>
                          <a:pt x="128" y="52"/>
                          <a:pt x="133" y="70"/>
                        </a:cubicBezTo>
                        <a:cubicBezTo>
                          <a:pt x="139" y="87"/>
                          <a:pt x="142" y="104"/>
                          <a:pt x="143" y="112"/>
                        </a:cubicBezTo>
                        <a:cubicBezTo>
                          <a:pt x="143" y="118"/>
                          <a:pt x="143" y="125"/>
                          <a:pt x="143" y="132"/>
                        </a:cubicBezTo>
                        <a:cubicBezTo>
                          <a:pt x="143" y="150"/>
                          <a:pt x="142" y="173"/>
                          <a:pt x="141" y="198"/>
                        </a:cubicBezTo>
                        <a:cubicBezTo>
                          <a:pt x="141" y="204"/>
                          <a:pt x="140" y="209"/>
                          <a:pt x="138" y="213"/>
                        </a:cubicBezTo>
                        <a:cubicBezTo>
                          <a:pt x="136" y="218"/>
                          <a:pt x="132" y="221"/>
                          <a:pt x="127" y="223"/>
                        </a:cubicBezTo>
                        <a:cubicBezTo>
                          <a:pt x="122" y="226"/>
                          <a:pt x="116" y="226"/>
                          <a:pt x="110" y="226"/>
                        </a:cubicBezTo>
                        <a:cubicBezTo>
                          <a:pt x="101" y="226"/>
                          <a:pt x="91" y="225"/>
                          <a:pt x="82" y="224"/>
                        </a:cubicBezTo>
                        <a:cubicBezTo>
                          <a:pt x="67" y="223"/>
                          <a:pt x="54" y="216"/>
                          <a:pt x="42" y="207"/>
                        </a:cubicBezTo>
                        <a:cubicBezTo>
                          <a:pt x="30" y="198"/>
                          <a:pt x="19" y="186"/>
                          <a:pt x="10" y="174"/>
                        </a:cubicBezTo>
                        <a:cubicBezTo>
                          <a:pt x="5" y="169"/>
                          <a:pt x="4" y="161"/>
                          <a:pt x="4" y="152"/>
                        </a:cubicBezTo>
                        <a:cubicBezTo>
                          <a:pt x="4" y="138"/>
                          <a:pt x="8" y="121"/>
                          <a:pt x="14" y="105"/>
                        </a:cubicBezTo>
                        <a:cubicBezTo>
                          <a:pt x="20" y="89"/>
                          <a:pt x="28" y="74"/>
                          <a:pt x="35" y="63"/>
                        </a:cubicBezTo>
                        <a:cubicBezTo>
                          <a:pt x="43" y="50"/>
                          <a:pt x="52" y="34"/>
                          <a:pt x="60" y="23"/>
                        </a:cubicBezTo>
                        <a:cubicBezTo>
                          <a:pt x="64" y="17"/>
                          <a:pt x="68" y="12"/>
                          <a:pt x="72" y="9"/>
                        </a:cubicBezTo>
                        <a:cubicBezTo>
                          <a:pt x="76" y="5"/>
                          <a:pt x="79" y="4"/>
                          <a:pt x="82" y="4"/>
                        </a:cubicBezTo>
                        <a:cubicBezTo>
                          <a:pt x="82" y="4"/>
                          <a:pt x="83" y="4"/>
                          <a:pt x="83" y="4"/>
                        </a:cubicBezTo>
                        <a:cubicBezTo>
                          <a:pt x="83" y="2"/>
                          <a:pt x="83" y="2"/>
                          <a:pt x="83" y="2"/>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67" name="Freeform 778">
                    <a:extLst>
                      <a:ext uri="{FF2B5EF4-FFF2-40B4-BE49-F238E27FC236}">
                        <a16:creationId xmlns:a16="http://schemas.microsoft.com/office/drawing/2014/main" id="{D4BE4596-66C2-C0D7-EAC6-78C5E53E525B}"/>
                      </a:ext>
                    </a:extLst>
                  </p:cNvPr>
                  <p:cNvSpPr>
                    <a:spLocks/>
                  </p:cNvSpPr>
                  <p:nvPr/>
                </p:nvSpPr>
                <p:spPr bwMode="auto">
                  <a:xfrm>
                    <a:off x="2222" y="3359"/>
                    <a:ext cx="174" cy="159"/>
                  </a:xfrm>
                  <a:custGeom>
                    <a:avLst/>
                    <a:gdLst>
                      <a:gd name="T0" fmla="*/ 41 w 206"/>
                      <a:gd name="T1" fmla="*/ 2 h 189"/>
                      <a:gd name="T2" fmla="*/ 41 w 206"/>
                      <a:gd name="T3" fmla="*/ 0 h 189"/>
                      <a:gd name="T4" fmla="*/ 20 w 206"/>
                      <a:gd name="T5" fmla="*/ 13 h 189"/>
                      <a:gd name="T6" fmla="*/ 6 w 206"/>
                      <a:gd name="T7" fmla="*/ 40 h 189"/>
                      <a:gd name="T8" fmla="*/ 0 w 206"/>
                      <a:gd name="T9" fmla="*/ 69 h 189"/>
                      <a:gd name="T10" fmla="*/ 6 w 206"/>
                      <a:gd name="T11" fmla="*/ 88 h 189"/>
                      <a:gd name="T12" fmla="*/ 15 w 206"/>
                      <a:gd name="T13" fmla="*/ 105 h 189"/>
                      <a:gd name="T14" fmla="*/ 21 w 206"/>
                      <a:gd name="T15" fmla="*/ 110 h 189"/>
                      <a:gd name="T16" fmla="*/ 30 w 206"/>
                      <a:gd name="T17" fmla="*/ 113 h 189"/>
                      <a:gd name="T18" fmla="*/ 42 w 206"/>
                      <a:gd name="T19" fmla="*/ 109 h 189"/>
                      <a:gd name="T20" fmla="*/ 70 w 206"/>
                      <a:gd name="T21" fmla="*/ 96 h 189"/>
                      <a:gd name="T22" fmla="*/ 91 w 206"/>
                      <a:gd name="T23" fmla="*/ 86 h 189"/>
                      <a:gd name="T24" fmla="*/ 111 w 206"/>
                      <a:gd name="T25" fmla="*/ 72 h 189"/>
                      <a:gd name="T26" fmla="*/ 120 w 206"/>
                      <a:gd name="T27" fmla="*/ 61 h 189"/>
                      <a:gd name="T28" fmla="*/ 124 w 206"/>
                      <a:gd name="T29" fmla="*/ 51 h 189"/>
                      <a:gd name="T30" fmla="*/ 119 w 206"/>
                      <a:gd name="T31" fmla="*/ 40 h 189"/>
                      <a:gd name="T32" fmla="*/ 90 w 206"/>
                      <a:gd name="T33" fmla="*/ 13 h 189"/>
                      <a:gd name="T34" fmla="*/ 46 w 206"/>
                      <a:gd name="T35" fmla="*/ 0 h 189"/>
                      <a:gd name="T36" fmla="*/ 41 w 206"/>
                      <a:gd name="T37" fmla="*/ 0 h 189"/>
                      <a:gd name="T38" fmla="*/ 41 w 206"/>
                      <a:gd name="T39" fmla="*/ 2 h 189"/>
                      <a:gd name="T40" fmla="*/ 41 w 206"/>
                      <a:gd name="T41" fmla="*/ 3 h 189"/>
                      <a:gd name="T42" fmla="*/ 46 w 206"/>
                      <a:gd name="T43" fmla="*/ 3 h 189"/>
                      <a:gd name="T44" fmla="*/ 89 w 206"/>
                      <a:gd name="T45" fmla="*/ 15 h 189"/>
                      <a:gd name="T46" fmla="*/ 117 w 206"/>
                      <a:gd name="T47" fmla="*/ 41 h 189"/>
                      <a:gd name="T48" fmla="*/ 122 w 206"/>
                      <a:gd name="T49" fmla="*/ 51 h 189"/>
                      <a:gd name="T50" fmla="*/ 118 w 206"/>
                      <a:gd name="T51" fmla="*/ 61 h 189"/>
                      <a:gd name="T52" fmla="*/ 103 w 206"/>
                      <a:gd name="T53" fmla="*/ 73 h 189"/>
                      <a:gd name="T54" fmla="*/ 90 w 206"/>
                      <a:gd name="T55" fmla="*/ 83 h 189"/>
                      <a:gd name="T56" fmla="*/ 68 w 206"/>
                      <a:gd name="T57" fmla="*/ 94 h 189"/>
                      <a:gd name="T58" fmla="*/ 41 w 206"/>
                      <a:gd name="T59" fmla="*/ 107 h 189"/>
                      <a:gd name="T60" fmla="*/ 30 w 206"/>
                      <a:gd name="T61" fmla="*/ 110 h 189"/>
                      <a:gd name="T62" fmla="*/ 23 w 206"/>
                      <a:gd name="T63" fmla="*/ 109 h 189"/>
                      <a:gd name="T64" fmla="*/ 14 w 206"/>
                      <a:gd name="T65" fmla="*/ 100 h 189"/>
                      <a:gd name="T66" fmla="*/ 7 w 206"/>
                      <a:gd name="T67" fmla="*/ 87 h 189"/>
                      <a:gd name="T68" fmla="*/ 3 w 206"/>
                      <a:gd name="T69" fmla="*/ 69 h 189"/>
                      <a:gd name="T70" fmla="*/ 8 w 206"/>
                      <a:gd name="T71" fmla="*/ 40 h 189"/>
                      <a:gd name="T72" fmla="*/ 21 w 206"/>
                      <a:gd name="T73" fmla="*/ 14 h 189"/>
                      <a:gd name="T74" fmla="*/ 41 w 206"/>
                      <a:gd name="T75" fmla="*/ 3 h 189"/>
                      <a:gd name="T76" fmla="*/ 41 w 206"/>
                      <a:gd name="T77" fmla="*/ 2 h 18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06" h="189">
                        <a:moveTo>
                          <a:pt x="68" y="2"/>
                        </a:moveTo>
                        <a:cubicBezTo>
                          <a:pt x="67" y="0"/>
                          <a:pt x="67" y="0"/>
                          <a:pt x="67" y="0"/>
                        </a:cubicBezTo>
                        <a:cubicBezTo>
                          <a:pt x="55" y="1"/>
                          <a:pt x="43" y="10"/>
                          <a:pt x="33" y="22"/>
                        </a:cubicBezTo>
                        <a:cubicBezTo>
                          <a:pt x="24" y="34"/>
                          <a:pt x="15" y="50"/>
                          <a:pt x="10" y="67"/>
                        </a:cubicBezTo>
                        <a:cubicBezTo>
                          <a:pt x="4" y="85"/>
                          <a:pt x="0" y="100"/>
                          <a:pt x="0" y="115"/>
                        </a:cubicBezTo>
                        <a:cubicBezTo>
                          <a:pt x="0" y="126"/>
                          <a:pt x="2" y="137"/>
                          <a:pt x="9" y="149"/>
                        </a:cubicBezTo>
                        <a:cubicBezTo>
                          <a:pt x="14" y="158"/>
                          <a:pt x="19" y="168"/>
                          <a:pt x="25" y="176"/>
                        </a:cubicBezTo>
                        <a:cubicBezTo>
                          <a:pt x="28" y="180"/>
                          <a:pt x="32" y="183"/>
                          <a:pt x="35" y="186"/>
                        </a:cubicBezTo>
                        <a:cubicBezTo>
                          <a:pt x="39" y="188"/>
                          <a:pt x="44" y="189"/>
                          <a:pt x="49" y="189"/>
                        </a:cubicBezTo>
                        <a:cubicBezTo>
                          <a:pt x="55" y="189"/>
                          <a:pt x="62" y="187"/>
                          <a:pt x="70" y="183"/>
                        </a:cubicBezTo>
                        <a:cubicBezTo>
                          <a:pt x="87" y="174"/>
                          <a:pt x="102" y="168"/>
                          <a:pt x="116" y="162"/>
                        </a:cubicBezTo>
                        <a:cubicBezTo>
                          <a:pt x="130" y="156"/>
                          <a:pt x="141" y="151"/>
                          <a:pt x="151" y="144"/>
                        </a:cubicBezTo>
                        <a:cubicBezTo>
                          <a:pt x="158" y="138"/>
                          <a:pt x="171" y="130"/>
                          <a:pt x="184" y="120"/>
                        </a:cubicBezTo>
                        <a:cubicBezTo>
                          <a:pt x="190" y="115"/>
                          <a:pt x="195" y="110"/>
                          <a:pt x="199" y="104"/>
                        </a:cubicBezTo>
                        <a:cubicBezTo>
                          <a:pt x="204" y="98"/>
                          <a:pt x="206" y="92"/>
                          <a:pt x="206" y="85"/>
                        </a:cubicBezTo>
                        <a:cubicBezTo>
                          <a:pt x="206" y="79"/>
                          <a:pt x="204" y="72"/>
                          <a:pt x="198" y="66"/>
                        </a:cubicBezTo>
                        <a:cubicBezTo>
                          <a:pt x="184" y="51"/>
                          <a:pt x="168" y="34"/>
                          <a:pt x="149" y="22"/>
                        </a:cubicBezTo>
                        <a:cubicBezTo>
                          <a:pt x="129" y="9"/>
                          <a:pt x="106" y="0"/>
                          <a:pt x="77" y="0"/>
                        </a:cubicBezTo>
                        <a:cubicBezTo>
                          <a:pt x="74" y="0"/>
                          <a:pt x="71" y="0"/>
                          <a:pt x="67" y="0"/>
                        </a:cubicBezTo>
                        <a:cubicBezTo>
                          <a:pt x="68" y="2"/>
                          <a:pt x="68" y="2"/>
                          <a:pt x="68" y="2"/>
                        </a:cubicBezTo>
                        <a:cubicBezTo>
                          <a:pt x="68" y="4"/>
                          <a:pt x="68" y="4"/>
                          <a:pt x="68" y="4"/>
                        </a:cubicBezTo>
                        <a:cubicBezTo>
                          <a:pt x="71" y="4"/>
                          <a:pt x="74" y="4"/>
                          <a:pt x="77" y="4"/>
                        </a:cubicBezTo>
                        <a:cubicBezTo>
                          <a:pt x="105" y="4"/>
                          <a:pt x="128" y="13"/>
                          <a:pt x="147" y="25"/>
                        </a:cubicBezTo>
                        <a:cubicBezTo>
                          <a:pt x="166" y="37"/>
                          <a:pt x="181" y="53"/>
                          <a:pt x="195" y="69"/>
                        </a:cubicBezTo>
                        <a:cubicBezTo>
                          <a:pt x="200" y="75"/>
                          <a:pt x="202" y="80"/>
                          <a:pt x="202" y="85"/>
                        </a:cubicBezTo>
                        <a:cubicBezTo>
                          <a:pt x="202" y="91"/>
                          <a:pt x="200" y="96"/>
                          <a:pt x="196" y="102"/>
                        </a:cubicBezTo>
                        <a:cubicBezTo>
                          <a:pt x="190" y="110"/>
                          <a:pt x="181" y="117"/>
                          <a:pt x="172" y="124"/>
                        </a:cubicBezTo>
                        <a:cubicBezTo>
                          <a:pt x="163" y="130"/>
                          <a:pt x="154" y="136"/>
                          <a:pt x="148" y="140"/>
                        </a:cubicBezTo>
                        <a:cubicBezTo>
                          <a:pt x="140" y="147"/>
                          <a:pt x="128" y="152"/>
                          <a:pt x="114" y="158"/>
                        </a:cubicBezTo>
                        <a:cubicBezTo>
                          <a:pt x="101" y="164"/>
                          <a:pt x="85" y="170"/>
                          <a:pt x="68" y="179"/>
                        </a:cubicBezTo>
                        <a:cubicBezTo>
                          <a:pt x="60" y="184"/>
                          <a:pt x="54" y="185"/>
                          <a:pt x="49" y="185"/>
                        </a:cubicBezTo>
                        <a:cubicBezTo>
                          <a:pt x="45" y="185"/>
                          <a:pt x="41" y="184"/>
                          <a:pt x="38" y="182"/>
                        </a:cubicBezTo>
                        <a:cubicBezTo>
                          <a:pt x="33" y="179"/>
                          <a:pt x="28" y="174"/>
                          <a:pt x="24" y="168"/>
                        </a:cubicBezTo>
                        <a:cubicBezTo>
                          <a:pt x="20" y="162"/>
                          <a:pt x="16" y="154"/>
                          <a:pt x="12" y="147"/>
                        </a:cubicBezTo>
                        <a:cubicBezTo>
                          <a:pt x="6" y="136"/>
                          <a:pt x="4" y="126"/>
                          <a:pt x="4" y="115"/>
                        </a:cubicBezTo>
                        <a:cubicBezTo>
                          <a:pt x="4" y="101"/>
                          <a:pt x="8" y="86"/>
                          <a:pt x="14" y="68"/>
                        </a:cubicBezTo>
                        <a:cubicBezTo>
                          <a:pt x="19" y="52"/>
                          <a:pt x="27" y="36"/>
                          <a:pt x="36" y="24"/>
                        </a:cubicBezTo>
                        <a:cubicBezTo>
                          <a:pt x="46" y="13"/>
                          <a:pt x="57" y="5"/>
                          <a:pt x="68" y="4"/>
                        </a:cubicBezTo>
                        <a:cubicBezTo>
                          <a:pt x="68" y="2"/>
                          <a:pt x="68" y="2"/>
                          <a:pt x="68" y="2"/>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68" name="Freeform 779">
                    <a:extLst>
                      <a:ext uri="{FF2B5EF4-FFF2-40B4-BE49-F238E27FC236}">
                        <a16:creationId xmlns:a16="http://schemas.microsoft.com/office/drawing/2014/main" id="{C52581A1-13CE-054B-6827-D33096D4FA63}"/>
                      </a:ext>
                    </a:extLst>
                  </p:cNvPr>
                  <p:cNvSpPr>
                    <a:spLocks/>
                  </p:cNvSpPr>
                  <p:nvPr/>
                </p:nvSpPr>
                <p:spPr bwMode="auto">
                  <a:xfrm>
                    <a:off x="2275" y="3246"/>
                    <a:ext cx="168" cy="189"/>
                  </a:xfrm>
                  <a:custGeom>
                    <a:avLst/>
                    <a:gdLst>
                      <a:gd name="T0" fmla="*/ 106 w 199"/>
                      <a:gd name="T1" fmla="*/ 13 h 223"/>
                      <a:gd name="T2" fmla="*/ 107 w 199"/>
                      <a:gd name="T3" fmla="*/ 12 h 223"/>
                      <a:gd name="T4" fmla="*/ 94 w 199"/>
                      <a:gd name="T5" fmla="*/ 3 h 223"/>
                      <a:gd name="T6" fmla="*/ 74 w 199"/>
                      <a:gd name="T7" fmla="*/ 0 h 223"/>
                      <a:gd name="T8" fmla="*/ 59 w 199"/>
                      <a:gd name="T9" fmla="*/ 2 h 223"/>
                      <a:gd name="T10" fmla="*/ 24 w 199"/>
                      <a:gd name="T11" fmla="*/ 11 h 223"/>
                      <a:gd name="T12" fmla="*/ 8 w 199"/>
                      <a:gd name="T13" fmla="*/ 20 h 223"/>
                      <a:gd name="T14" fmla="*/ 1 w 199"/>
                      <a:gd name="T15" fmla="*/ 32 h 223"/>
                      <a:gd name="T16" fmla="*/ 0 w 199"/>
                      <a:gd name="T17" fmla="*/ 41 h 223"/>
                      <a:gd name="T18" fmla="*/ 6 w 199"/>
                      <a:gd name="T19" fmla="*/ 67 h 223"/>
                      <a:gd name="T20" fmla="*/ 27 w 199"/>
                      <a:gd name="T21" fmla="*/ 85 h 223"/>
                      <a:gd name="T22" fmla="*/ 75 w 199"/>
                      <a:gd name="T23" fmla="*/ 116 h 223"/>
                      <a:gd name="T24" fmla="*/ 88 w 199"/>
                      <a:gd name="T25" fmla="*/ 130 h 223"/>
                      <a:gd name="T26" fmla="*/ 94 w 199"/>
                      <a:gd name="T27" fmla="*/ 134 h 223"/>
                      <a:gd name="T28" fmla="*/ 100 w 199"/>
                      <a:gd name="T29" fmla="*/ 136 h 223"/>
                      <a:gd name="T30" fmla="*/ 103 w 199"/>
                      <a:gd name="T31" fmla="*/ 136 h 223"/>
                      <a:gd name="T32" fmla="*/ 106 w 199"/>
                      <a:gd name="T33" fmla="*/ 134 h 223"/>
                      <a:gd name="T34" fmla="*/ 110 w 199"/>
                      <a:gd name="T35" fmla="*/ 126 h 223"/>
                      <a:gd name="T36" fmla="*/ 112 w 199"/>
                      <a:gd name="T37" fmla="*/ 111 h 223"/>
                      <a:gd name="T38" fmla="*/ 113 w 199"/>
                      <a:gd name="T39" fmla="*/ 97 h 223"/>
                      <a:gd name="T40" fmla="*/ 117 w 199"/>
                      <a:gd name="T41" fmla="*/ 80 h 223"/>
                      <a:gd name="T42" fmla="*/ 120 w 199"/>
                      <a:gd name="T43" fmla="*/ 51 h 223"/>
                      <a:gd name="T44" fmla="*/ 107 w 199"/>
                      <a:gd name="T45" fmla="*/ 12 h 223"/>
                      <a:gd name="T46" fmla="*/ 106 w 199"/>
                      <a:gd name="T47" fmla="*/ 13 h 223"/>
                      <a:gd name="T48" fmla="*/ 106 w 199"/>
                      <a:gd name="T49" fmla="*/ 14 h 223"/>
                      <a:gd name="T50" fmla="*/ 117 w 199"/>
                      <a:gd name="T51" fmla="*/ 51 h 223"/>
                      <a:gd name="T52" fmla="*/ 114 w 199"/>
                      <a:gd name="T53" fmla="*/ 79 h 223"/>
                      <a:gd name="T54" fmla="*/ 111 w 199"/>
                      <a:gd name="T55" fmla="*/ 97 h 223"/>
                      <a:gd name="T56" fmla="*/ 110 w 199"/>
                      <a:gd name="T57" fmla="*/ 120 h 223"/>
                      <a:gd name="T58" fmla="*/ 107 w 199"/>
                      <a:gd name="T59" fmla="*/ 130 h 223"/>
                      <a:gd name="T60" fmla="*/ 105 w 199"/>
                      <a:gd name="T61" fmla="*/ 132 h 223"/>
                      <a:gd name="T62" fmla="*/ 103 w 199"/>
                      <a:gd name="T63" fmla="*/ 134 h 223"/>
                      <a:gd name="T64" fmla="*/ 100 w 199"/>
                      <a:gd name="T65" fmla="*/ 134 h 223"/>
                      <a:gd name="T66" fmla="*/ 95 w 199"/>
                      <a:gd name="T67" fmla="*/ 132 h 223"/>
                      <a:gd name="T68" fmla="*/ 75 w 199"/>
                      <a:gd name="T69" fmla="*/ 114 h 223"/>
                      <a:gd name="T70" fmla="*/ 29 w 199"/>
                      <a:gd name="T71" fmla="*/ 82 h 223"/>
                      <a:gd name="T72" fmla="*/ 8 w 199"/>
                      <a:gd name="T73" fmla="*/ 66 h 223"/>
                      <a:gd name="T74" fmla="*/ 3 w 199"/>
                      <a:gd name="T75" fmla="*/ 41 h 223"/>
                      <a:gd name="T76" fmla="*/ 3 w 199"/>
                      <a:gd name="T77" fmla="*/ 32 h 223"/>
                      <a:gd name="T78" fmla="*/ 10 w 199"/>
                      <a:gd name="T79" fmla="*/ 22 h 223"/>
                      <a:gd name="T80" fmla="*/ 34 w 199"/>
                      <a:gd name="T81" fmla="*/ 10 h 223"/>
                      <a:gd name="T82" fmla="*/ 60 w 199"/>
                      <a:gd name="T83" fmla="*/ 3 h 223"/>
                      <a:gd name="T84" fmla="*/ 74 w 199"/>
                      <a:gd name="T85" fmla="*/ 3 h 223"/>
                      <a:gd name="T86" fmla="*/ 94 w 199"/>
                      <a:gd name="T87" fmla="*/ 6 h 223"/>
                      <a:gd name="T88" fmla="*/ 106 w 199"/>
                      <a:gd name="T89" fmla="*/ 14 h 223"/>
                      <a:gd name="T90" fmla="*/ 106 w 199"/>
                      <a:gd name="T91" fmla="*/ 13 h 2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99" h="223">
                        <a:moveTo>
                          <a:pt x="177" y="21"/>
                        </a:moveTo>
                        <a:cubicBezTo>
                          <a:pt x="179" y="20"/>
                          <a:pt x="179" y="20"/>
                          <a:pt x="179" y="20"/>
                        </a:cubicBezTo>
                        <a:cubicBezTo>
                          <a:pt x="174" y="13"/>
                          <a:pt x="166" y="8"/>
                          <a:pt x="156" y="5"/>
                        </a:cubicBezTo>
                        <a:cubicBezTo>
                          <a:pt x="147" y="2"/>
                          <a:pt x="135" y="0"/>
                          <a:pt x="123" y="0"/>
                        </a:cubicBezTo>
                        <a:cubicBezTo>
                          <a:pt x="115" y="0"/>
                          <a:pt x="107" y="1"/>
                          <a:pt x="98" y="2"/>
                        </a:cubicBezTo>
                        <a:cubicBezTo>
                          <a:pt x="81" y="5"/>
                          <a:pt x="59" y="10"/>
                          <a:pt x="39" y="18"/>
                        </a:cubicBezTo>
                        <a:cubicBezTo>
                          <a:pt x="30" y="22"/>
                          <a:pt x="21" y="27"/>
                          <a:pt x="14" y="33"/>
                        </a:cubicBezTo>
                        <a:cubicBezTo>
                          <a:pt x="8" y="38"/>
                          <a:pt x="3" y="45"/>
                          <a:pt x="1" y="53"/>
                        </a:cubicBezTo>
                        <a:cubicBezTo>
                          <a:pt x="1" y="57"/>
                          <a:pt x="0" y="62"/>
                          <a:pt x="0" y="67"/>
                        </a:cubicBezTo>
                        <a:cubicBezTo>
                          <a:pt x="0" y="81"/>
                          <a:pt x="3" y="96"/>
                          <a:pt x="10" y="110"/>
                        </a:cubicBezTo>
                        <a:cubicBezTo>
                          <a:pt x="18" y="123"/>
                          <a:pt x="29" y="134"/>
                          <a:pt x="45" y="139"/>
                        </a:cubicBezTo>
                        <a:cubicBezTo>
                          <a:pt x="83" y="151"/>
                          <a:pt x="105" y="173"/>
                          <a:pt x="124" y="191"/>
                        </a:cubicBezTo>
                        <a:cubicBezTo>
                          <a:pt x="133" y="199"/>
                          <a:pt x="140" y="207"/>
                          <a:pt x="146" y="213"/>
                        </a:cubicBezTo>
                        <a:cubicBezTo>
                          <a:pt x="150" y="216"/>
                          <a:pt x="153" y="219"/>
                          <a:pt x="156" y="220"/>
                        </a:cubicBezTo>
                        <a:cubicBezTo>
                          <a:pt x="160" y="222"/>
                          <a:pt x="163" y="223"/>
                          <a:pt x="167" y="223"/>
                        </a:cubicBezTo>
                        <a:cubicBezTo>
                          <a:pt x="168" y="223"/>
                          <a:pt x="170" y="223"/>
                          <a:pt x="171" y="223"/>
                        </a:cubicBezTo>
                        <a:cubicBezTo>
                          <a:pt x="173" y="222"/>
                          <a:pt x="176" y="221"/>
                          <a:pt x="177" y="220"/>
                        </a:cubicBezTo>
                        <a:cubicBezTo>
                          <a:pt x="180" y="217"/>
                          <a:pt x="182" y="213"/>
                          <a:pt x="183" y="208"/>
                        </a:cubicBezTo>
                        <a:cubicBezTo>
                          <a:pt x="185" y="200"/>
                          <a:pt x="186" y="192"/>
                          <a:pt x="187" y="183"/>
                        </a:cubicBezTo>
                        <a:cubicBezTo>
                          <a:pt x="187" y="174"/>
                          <a:pt x="187" y="166"/>
                          <a:pt x="188" y="160"/>
                        </a:cubicBezTo>
                        <a:cubicBezTo>
                          <a:pt x="188" y="155"/>
                          <a:pt x="191" y="144"/>
                          <a:pt x="194" y="131"/>
                        </a:cubicBezTo>
                        <a:cubicBezTo>
                          <a:pt x="196" y="117"/>
                          <a:pt x="199" y="101"/>
                          <a:pt x="199" y="84"/>
                        </a:cubicBezTo>
                        <a:cubicBezTo>
                          <a:pt x="199" y="62"/>
                          <a:pt x="194" y="39"/>
                          <a:pt x="179" y="20"/>
                        </a:cubicBezTo>
                        <a:cubicBezTo>
                          <a:pt x="177" y="21"/>
                          <a:pt x="177" y="21"/>
                          <a:pt x="177" y="21"/>
                        </a:cubicBezTo>
                        <a:cubicBezTo>
                          <a:pt x="176" y="22"/>
                          <a:pt x="176" y="22"/>
                          <a:pt x="176" y="22"/>
                        </a:cubicBezTo>
                        <a:cubicBezTo>
                          <a:pt x="190" y="40"/>
                          <a:pt x="195" y="63"/>
                          <a:pt x="195" y="84"/>
                        </a:cubicBezTo>
                        <a:cubicBezTo>
                          <a:pt x="195" y="101"/>
                          <a:pt x="192" y="117"/>
                          <a:pt x="190" y="130"/>
                        </a:cubicBezTo>
                        <a:cubicBezTo>
                          <a:pt x="187" y="143"/>
                          <a:pt x="184" y="154"/>
                          <a:pt x="184" y="159"/>
                        </a:cubicBezTo>
                        <a:cubicBezTo>
                          <a:pt x="183" y="169"/>
                          <a:pt x="183" y="183"/>
                          <a:pt x="182" y="196"/>
                        </a:cubicBezTo>
                        <a:cubicBezTo>
                          <a:pt x="181" y="202"/>
                          <a:pt x="180" y="208"/>
                          <a:pt x="178" y="212"/>
                        </a:cubicBezTo>
                        <a:cubicBezTo>
                          <a:pt x="177" y="214"/>
                          <a:pt x="176" y="216"/>
                          <a:pt x="174" y="217"/>
                        </a:cubicBezTo>
                        <a:cubicBezTo>
                          <a:pt x="173" y="218"/>
                          <a:pt x="172" y="219"/>
                          <a:pt x="170" y="219"/>
                        </a:cubicBezTo>
                        <a:cubicBezTo>
                          <a:pt x="169" y="219"/>
                          <a:pt x="168" y="219"/>
                          <a:pt x="167" y="219"/>
                        </a:cubicBezTo>
                        <a:cubicBezTo>
                          <a:pt x="164" y="219"/>
                          <a:pt x="161" y="218"/>
                          <a:pt x="158" y="217"/>
                        </a:cubicBezTo>
                        <a:cubicBezTo>
                          <a:pt x="149" y="212"/>
                          <a:pt x="140" y="201"/>
                          <a:pt x="126" y="188"/>
                        </a:cubicBezTo>
                        <a:cubicBezTo>
                          <a:pt x="107" y="170"/>
                          <a:pt x="85" y="148"/>
                          <a:pt x="47" y="136"/>
                        </a:cubicBezTo>
                        <a:cubicBezTo>
                          <a:pt x="31" y="131"/>
                          <a:pt x="21" y="120"/>
                          <a:pt x="14" y="108"/>
                        </a:cubicBezTo>
                        <a:cubicBezTo>
                          <a:pt x="7" y="95"/>
                          <a:pt x="4" y="80"/>
                          <a:pt x="4" y="67"/>
                        </a:cubicBezTo>
                        <a:cubicBezTo>
                          <a:pt x="4" y="62"/>
                          <a:pt x="5" y="58"/>
                          <a:pt x="5" y="53"/>
                        </a:cubicBezTo>
                        <a:cubicBezTo>
                          <a:pt x="6" y="47"/>
                          <a:pt x="11" y="41"/>
                          <a:pt x="17" y="36"/>
                        </a:cubicBezTo>
                        <a:cubicBezTo>
                          <a:pt x="26" y="28"/>
                          <a:pt x="40" y="21"/>
                          <a:pt x="56" y="17"/>
                        </a:cubicBezTo>
                        <a:cubicBezTo>
                          <a:pt x="71" y="12"/>
                          <a:pt x="86" y="9"/>
                          <a:pt x="99" y="6"/>
                        </a:cubicBezTo>
                        <a:cubicBezTo>
                          <a:pt x="107" y="5"/>
                          <a:pt x="115" y="4"/>
                          <a:pt x="123" y="4"/>
                        </a:cubicBezTo>
                        <a:cubicBezTo>
                          <a:pt x="135" y="4"/>
                          <a:pt x="146" y="6"/>
                          <a:pt x="155" y="9"/>
                        </a:cubicBezTo>
                        <a:cubicBezTo>
                          <a:pt x="164" y="12"/>
                          <a:pt x="171" y="17"/>
                          <a:pt x="176" y="22"/>
                        </a:cubicBezTo>
                        <a:cubicBezTo>
                          <a:pt x="177" y="21"/>
                          <a:pt x="177" y="21"/>
                          <a:pt x="177" y="21"/>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69" name="Freeform 780">
                    <a:extLst>
                      <a:ext uri="{FF2B5EF4-FFF2-40B4-BE49-F238E27FC236}">
                        <a16:creationId xmlns:a16="http://schemas.microsoft.com/office/drawing/2014/main" id="{652A2BE0-D217-73F7-4A14-6BA616356F38}"/>
                      </a:ext>
                    </a:extLst>
                  </p:cNvPr>
                  <p:cNvSpPr>
                    <a:spLocks/>
                  </p:cNvSpPr>
                  <p:nvPr/>
                </p:nvSpPr>
                <p:spPr bwMode="auto">
                  <a:xfrm>
                    <a:off x="2116" y="3273"/>
                    <a:ext cx="169" cy="192"/>
                  </a:xfrm>
                  <a:custGeom>
                    <a:avLst/>
                    <a:gdLst>
                      <a:gd name="T0" fmla="*/ 63 w 200"/>
                      <a:gd name="T1" fmla="*/ 2 h 227"/>
                      <a:gd name="T2" fmla="*/ 63 w 200"/>
                      <a:gd name="T3" fmla="*/ 0 h 227"/>
                      <a:gd name="T4" fmla="*/ 47 w 200"/>
                      <a:gd name="T5" fmla="*/ 6 h 227"/>
                      <a:gd name="T6" fmla="*/ 30 w 200"/>
                      <a:gd name="T7" fmla="*/ 20 h 227"/>
                      <a:gd name="T8" fmla="*/ 13 w 200"/>
                      <a:gd name="T9" fmla="*/ 40 h 227"/>
                      <a:gd name="T10" fmla="*/ 0 w 200"/>
                      <a:gd name="T11" fmla="*/ 69 h 227"/>
                      <a:gd name="T12" fmla="*/ 3 w 200"/>
                      <a:gd name="T13" fmla="*/ 80 h 227"/>
                      <a:gd name="T14" fmla="*/ 29 w 200"/>
                      <a:gd name="T15" fmla="*/ 118 h 227"/>
                      <a:gd name="T16" fmla="*/ 44 w 200"/>
                      <a:gd name="T17" fmla="*/ 132 h 227"/>
                      <a:gd name="T18" fmla="*/ 57 w 200"/>
                      <a:gd name="T19" fmla="*/ 137 h 227"/>
                      <a:gd name="T20" fmla="*/ 61 w 200"/>
                      <a:gd name="T21" fmla="*/ 137 h 227"/>
                      <a:gd name="T22" fmla="*/ 72 w 200"/>
                      <a:gd name="T23" fmla="*/ 128 h 227"/>
                      <a:gd name="T24" fmla="*/ 81 w 200"/>
                      <a:gd name="T25" fmla="*/ 107 h 227"/>
                      <a:gd name="T26" fmla="*/ 91 w 200"/>
                      <a:gd name="T27" fmla="*/ 85 h 227"/>
                      <a:gd name="T28" fmla="*/ 103 w 200"/>
                      <a:gd name="T29" fmla="*/ 69 h 227"/>
                      <a:gd name="T30" fmla="*/ 112 w 200"/>
                      <a:gd name="T31" fmla="*/ 61 h 227"/>
                      <a:gd name="T32" fmla="*/ 117 w 200"/>
                      <a:gd name="T33" fmla="*/ 55 h 227"/>
                      <a:gd name="T34" fmla="*/ 121 w 200"/>
                      <a:gd name="T35" fmla="*/ 47 h 227"/>
                      <a:gd name="T36" fmla="*/ 117 w 200"/>
                      <a:gd name="T37" fmla="*/ 35 h 227"/>
                      <a:gd name="T38" fmla="*/ 108 w 200"/>
                      <a:gd name="T39" fmla="*/ 18 h 227"/>
                      <a:gd name="T40" fmla="*/ 90 w 200"/>
                      <a:gd name="T41" fmla="*/ 7 h 227"/>
                      <a:gd name="T42" fmla="*/ 63 w 200"/>
                      <a:gd name="T43" fmla="*/ 0 h 227"/>
                      <a:gd name="T44" fmla="*/ 63 w 200"/>
                      <a:gd name="T45" fmla="*/ 0 h 227"/>
                      <a:gd name="T46" fmla="*/ 63 w 200"/>
                      <a:gd name="T47" fmla="*/ 2 h 227"/>
                      <a:gd name="T48" fmla="*/ 63 w 200"/>
                      <a:gd name="T49" fmla="*/ 0 h 227"/>
                      <a:gd name="T50" fmla="*/ 63 w 200"/>
                      <a:gd name="T51" fmla="*/ 2 h 227"/>
                      <a:gd name="T52" fmla="*/ 63 w 200"/>
                      <a:gd name="T53" fmla="*/ 3 h 227"/>
                      <a:gd name="T54" fmla="*/ 63 w 200"/>
                      <a:gd name="T55" fmla="*/ 3 h 227"/>
                      <a:gd name="T56" fmla="*/ 63 w 200"/>
                      <a:gd name="T57" fmla="*/ 3 h 227"/>
                      <a:gd name="T58" fmla="*/ 88 w 200"/>
                      <a:gd name="T59" fmla="*/ 9 h 227"/>
                      <a:gd name="T60" fmla="*/ 106 w 200"/>
                      <a:gd name="T61" fmla="*/ 19 h 227"/>
                      <a:gd name="T62" fmla="*/ 115 w 200"/>
                      <a:gd name="T63" fmla="*/ 36 h 227"/>
                      <a:gd name="T64" fmla="*/ 118 w 200"/>
                      <a:gd name="T65" fmla="*/ 47 h 227"/>
                      <a:gd name="T66" fmla="*/ 116 w 200"/>
                      <a:gd name="T67" fmla="*/ 53 h 227"/>
                      <a:gd name="T68" fmla="*/ 110 w 200"/>
                      <a:gd name="T69" fmla="*/ 59 h 227"/>
                      <a:gd name="T70" fmla="*/ 101 w 200"/>
                      <a:gd name="T71" fmla="*/ 68 h 227"/>
                      <a:gd name="T72" fmla="*/ 90 w 200"/>
                      <a:gd name="T73" fmla="*/ 85 h 227"/>
                      <a:gd name="T74" fmla="*/ 76 w 200"/>
                      <a:gd name="T75" fmla="*/ 113 h 227"/>
                      <a:gd name="T76" fmla="*/ 69 w 200"/>
                      <a:gd name="T77" fmla="*/ 127 h 227"/>
                      <a:gd name="T78" fmla="*/ 61 w 200"/>
                      <a:gd name="T79" fmla="*/ 134 h 227"/>
                      <a:gd name="T80" fmla="*/ 57 w 200"/>
                      <a:gd name="T81" fmla="*/ 135 h 227"/>
                      <a:gd name="T82" fmla="*/ 45 w 200"/>
                      <a:gd name="T83" fmla="*/ 129 h 227"/>
                      <a:gd name="T84" fmla="*/ 6 w 200"/>
                      <a:gd name="T85" fmla="*/ 80 h 227"/>
                      <a:gd name="T86" fmla="*/ 3 w 200"/>
                      <a:gd name="T87" fmla="*/ 69 h 227"/>
                      <a:gd name="T88" fmla="*/ 14 w 200"/>
                      <a:gd name="T89" fmla="*/ 41 h 227"/>
                      <a:gd name="T90" fmla="*/ 33 w 200"/>
                      <a:gd name="T91" fmla="*/ 21 h 227"/>
                      <a:gd name="T92" fmla="*/ 48 w 200"/>
                      <a:gd name="T93" fmla="*/ 7 h 227"/>
                      <a:gd name="T94" fmla="*/ 63 w 200"/>
                      <a:gd name="T95" fmla="*/ 3 h 227"/>
                      <a:gd name="T96" fmla="*/ 63 w 200"/>
                      <a:gd name="T97" fmla="*/ 3 h 227"/>
                      <a:gd name="T98" fmla="*/ 63 w 200"/>
                      <a:gd name="T99" fmla="*/ 3 h 227"/>
                      <a:gd name="T100" fmla="*/ 63 w 200"/>
                      <a:gd name="T101" fmla="*/ 2 h 2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0" h="227">
                        <a:moveTo>
                          <a:pt x="104" y="2"/>
                        </a:moveTo>
                        <a:cubicBezTo>
                          <a:pt x="104" y="0"/>
                          <a:pt x="104" y="0"/>
                          <a:pt x="104" y="0"/>
                        </a:cubicBezTo>
                        <a:cubicBezTo>
                          <a:pt x="97" y="0"/>
                          <a:pt x="88" y="3"/>
                          <a:pt x="78" y="9"/>
                        </a:cubicBezTo>
                        <a:cubicBezTo>
                          <a:pt x="69" y="15"/>
                          <a:pt x="59" y="23"/>
                          <a:pt x="51" y="33"/>
                        </a:cubicBezTo>
                        <a:cubicBezTo>
                          <a:pt x="45" y="41"/>
                          <a:pt x="32" y="53"/>
                          <a:pt x="21" y="66"/>
                        </a:cubicBezTo>
                        <a:cubicBezTo>
                          <a:pt x="10" y="80"/>
                          <a:pt x="0" y="96"/>
                          <a:pt x="0" y="113"/>
                        </a:cubicBezTo>
                        <a:cubicBezTo>
                          <a:pt x="0" y="119"/>
                          <a:pt x="2" y="126"/>
                          <a:pt x="5" y="133"/>
                        </a:cubicBezTo>
                        <a:cubicBezTo>
                          <a:pt x="15" y="152"/>
                          <a:pt x="30" y="175"/>
                          <a:pt x="47" y="194"/>
                        </a:cubicBezTo>
                        <a:cubicBezTo>
                          <a:pt x="55" y="203"/>
                          <a:pt x="63" y="211"/>
                          <a:pt x="72" y="217"/>
                        </a:cubicBezTo>
                        <a:cubicBezTo>
                          <a:pt x="80" y="223"/>
                          <a:pt x="88" y="227"/>
                          <a:pt x="95" y="227"/>
                        </a:cubicBezTo>
                        <a:cubicBezTo>
                          <a:pt x="97" y="227"/>
                          <a:pt x="99" y="226"/>
                          <a:pt x="101" y="226"/>
                        </a:cubicBezTo>
                        <a:cubicBezTo>
                          <a:pt x="108" y="223"/>
                          <a:pt x="113" y="218"/>
                          <a:pt x="118" y="212"/>
                        </a:cubicBezTo>
                        <a:cubicBezTo>
                          <a:pt x="125" y="202"/>
                          <a:pt x="130" y="189"/>
                          <a:pt x="135" y="176"/>
                        </a:cubicBezTo>
                        <a:cubicBezTo>
                          <a:pt x="140" y="163"/>
                          <a:pt x="145" y="150"/>
                          <a:pt x="152" y="141"/>
                        </a:cubicBezTo>
                        <a:cubicBezTo>
                          <a:pt x="161" y="128"/>
                          <a:pt x="166" y="120"/>
                          <a:pt x="171" y="114"/>
                        </a:cubicBezTo>
                        <a:cubicBezTo>
                          <a:pt x="176" y="108"/>
                          <a:pt x="180" y="105"/>
                          <a:pt x="185" y="101"/>
                        </a:cubicBezTo>
                        <a:cubicBezTo>
                          <a:pt x="188" y="98"/>
                          <a:pt x="192" y="95"/>
                          <a:pt x="195" y="91"/>
                        </a:cubicBezTo>
                        <a:cubicBezTo>
                          <a:pt x="198" y="88"/>
                          <a:pt x="200" y="83"/>
                          <a:pt x="200" y="77"/>
                        </a:cubicBezTo>
                        <a:cubicBezTo>
                          <a:pt x="200" y="72"/>
                          <a:pt x="198" y="65"/>
                          <a:pt x="195" y="57"/>
                        </a:cubicBezTo>
                        <a:cubicBezTo>
                          <a:pt x="189" y="45"/>
                          <a:pt x="185" y="36"/>
                          <a:pt x="179" y="30"/>
                        </a:cubicBezTo>
                        <a:cubicBezTo>
                          <a:pt x="172" y="23"/>
                          <a:pt x="163" y="18"/>
                          <a:pt x="148" y="11"/>
                        </a:cubicBezTo>
                        <a:cubicBezTo>
                          <a:pt x="123" y="1"/>
                          <a:pt x="110" y="0"/>
                          <a:pt x="105" y="0"/>
                        </a:cubicBezTo>
                        <a:cubicBezTo>
                          <a:pt x="104" y="0"/>
                          <a:pt x="104" y="0"/>
                          <a:pt x="104" y="0"/>
                        </a:cubicBezTo>
                        <a:cubicBezTo>
                          <a:pt x="104" y="2"/>
                          <a:pt x="104" y="2"/>
                          <a:pt x="104" y="2"/>
                        </a:cubicBezTo>
                        <a:cubicBezTo>
                          <a:pt x="104" y="0"/>
                          <a:pt x="104" y="0"/>
                          <a:pt x="104" y="0"/>
                        </a:cubicBezTo>
                        <a:cubicBezTo>
                          <a:pt x="104" y="2"/>
                          <a:pt x="104" y="2"/>
                          <a:pt x="104" y="2"/>
                        </a:cubicBezTo>
                        <a:cubicBezTo>
                          <a:pt x="104" y="4"/>
                          <a:pt x="104" y="4"/>
                          <a:pt x="104" y="4"/>
                        </a:cubicBezTo>
                        <a:cubicBezTo>
                          <a:pt x="104" y="4"/>
                          <a:pt x="104" y="4"/>
                          <a:pt x="104" y="4"/>
                        </a:cubicBezTo>
                        <a:cubicBezTo>
                          <a:pt x="104" y="4"/>
                          <a:pt x="105" y="4"/>
                          <a:pt x="105" y="4"/>
                        </a:cubicBezTo>
                        <a:cubicBezTo>
                          <a:pt x="109" y="4"/>
                          <a:pt x="122" y="4"/>
                          <a:pt x="146" y="15"/>
                        </a:cubicBezTo>
                        <a:cubicBezTo>
                          <a:pt x="161" y="21"/>
                          <a:pt x="170" y="26"/>
                          <a:pt x="176" y="32"/>
                        </a:cubicBezTo>
                        <a:cubicBezTo>
                          <a:pt x="182" y="38"/>
                          <a:pt x="186" y="46"/>
                          <a:pt x="191" y="59"/>
                        </a:cubicBezTo>
                        <a:cubicBezTo>
                          <a:pt x="194" y="66"/>
                          <a:pt x="196" y="72"/>
                          <a:pt x="196" y="77"/>
                        </a:cubicBezTo>
                        <a:cubicBezTo>
                          <a:pt x="196" y="82"/>
                          <a:pt x="194" y="86"/>
                          <a:pt x="192" y="89"/>
                        </a:cubicBezTo>
                        <a:cubicBezTo>
                          <a:pt x="189" y="92"/>
                          <a:pt x="186" y="95"/>
                          <a:pt x="182" y="98"/>
                        </a:cubicBezTo>
                        <a:cubicBezTo>
                          <a:pt x="177" y="102"/>
                          <a:pt x="173" y="106"/>
                          <a:pt x="168" y="112"/>
                        </a:cubicBezTo>
                        <a:cubicBezTo>
                          <a:pt x="163" y="118"/>
                          <a:pt x="157" y="126"/>
                          <a:pt x="148" y="139"/>
                        </a:cubicBezTo>
                        <a:cubicBezTo>
                          <a:pt x="139" y="151"/>
                          <a:pt x="133" y="170"/>
                          <a:pt x="126" y="187"/>
                        </a:cubicBezTo>
                        <a:cubicBezTo>
                          <a:pt x="123" y="196"/>
                          <a:pt x="119" y="203"/>
                          <a:pt x="115" y="209"/>
                        </a:cubicBezTo>
                        <a:cubicBezTo>
                          <a:pt x="110" y="216"/>
                          <a:pt x="105" y="220"/>
                          <a:pt x="100" y="222"/>
                        </a:cubicBezTo>
                        <a:cubicBezTo>
                          <a:pt x="98" y="222"/>
                          <a:pt x="97" y="223"/>
                          <a:pt x="95" y="223"/>
                        </a:cubicBezTo>
                        <a:cubicBezTo>
                          <a:pt x="89" y="223"/>
                          <a:pt x="82" y="219"/>
                          <a:pt x="74" y="214"/>
                        </a:cubicBezTo>
                        <a:cubicBezTo>
                          <a:pt x="50" y="197"/>
                          <a:pt x="23" y="159"/>
                          <a:pt x="9" y="131"/>
                        </a:cubicBezTo>
                        <a:cubicBezTo>
                          <a:pt x="6" y="125"/>
                          <a:pt x="4" y="119"/>
                          <a:pt x="4" y="113"/>
                        </a:cubicBezTo>
                        <a:cubicBezTo>
                          <a:pt x="4" y="97"/>
                          <a:pt x="13" y="82"/>
                          <a:pt x="24" y="69"/>
                        </a:cubicBezTo>
                        <a:cubicBezTo>
                          <a:pt x="35" y="56"/>
                          <a:pt x="47" y="44"/>
                          <a:pt x="54" y="36"/>
                        </a:cubicBezTo>
                        <a:cubicBezTo>
                          <a:pt x="62" y="26"/>
                          <a:pt x="71" y="18"/>
                          <a:pt x="81" y="12"/>
                        </a:cubicBezTo>
                        <a:cubicBezTo>
                          <a:pt x="90" y="7"/>
                          <a:pt x="98" y="4"/>
                          <a:pt x="104" y="4"/>
                        </a:cubicBezTo>
                        <a:cubicBezTo>
                          <a:pt x="104" y="4"/>
                          <a:pt x="104" y="4"/>
                          <a:pt x="104" y="4"/>
                        </a:cubicBezTo>
                        <a:cubicBezTo>
                          <a:pt x="104" y="4"/>
                          <a:pt x="104" y="4"/>
                          <a:pt x="104" y="4"/>
                        </a:cubicBezTo>
                        <a:cubicBezTo>
                          <a:pt x="104" y="2"/>
                          <a:pt x="104" y="2"/>
                          <a:pt x="104" y="2"/>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70" name="Freeform 781">
                    <a:extLst>
                      <a:ext uri="{FF2B5EF4-FFF2-40B4-BE49-F238E27FC236}">
                        <a16:creationId xmlns:a16="http://schemas.microsoft.com/office/drawing/2014/main" id="{0920ADC2-FD0A-6E6B-5DC0-518827A27E33}"/>
                      </a:ext>
                    </a:extLst>
                  </p:cNvPr>
                  <p:cNvSpPr>
                    <a:spLocks/>
                  </p:cNvSpPr>
                  <p:nvPr/>
                </p:nvSpPr>
                <p:spPr bwMode="auto">
                  <a:xfrm>
                    <a:off x="2018" y="3417"/>
                    <a:ext cx="169" cy="191"/>
                  </a:xfrm>
                  <a:custGeom>
                    <a:avLst/>
                    <a:gdLst>
                      <a:gd name="T0" fmla="*/ 53 w 200"/>
                      <a:gd name="T1" fmla="*/ 135 h 226"/>
                      <a:gd name="T2" fmla="*/ 53 w 200"/>
                      <a:gd name="T3" fmla="*/ 134 h 226"/>
                      <a:gd name="T4" fmla="*/ 41 w 200"/>
                      <a:gd name="T5" fmla="*/ 128 h 226"/>
                      <a:gd name="T6" fmla="*/ 25 w 200"/>
                      <a:gd name="T7" fmla="*/ 100 h 226"/>
                      <a:gd name="T8" fmla="*/ 10 w 200"/>
                      <a:gd name="T9" fmla="*/ 68 h 226"/>
                      <a:gd name="T10" fmla="*/ 3 w 200"/>
                      <a:gd name="T11" fmla="*/ 39 h 226"/>
                      <a:gd name="T12" fmla="*/ 4 w 200"/>
                      <a:gd name="T13" fmla="*/ 30 h 226"/>
                      <a:gd name="T14" fmla="*/ 12 w 200"/>
                      <a:gd name="T15" fmla="*/ 25 h 226"/>
                      <a:gd name="T16" fmla="*/ 63 w 200"/>
                      <a:gd name="T17" fmla="*/ 7 h 226"/>
                      <a:gd name="T18" fmla="*/ 69 w 200"/>
                      <a:gd name="T19" fmla="*/ 4 h 226"/>
                      <a:gd name="T20" fmla="*/ 79 w 200"/>
                      <a:gd name="T21" fmla="*/ 3 h 226"/>
                      <a:gd name="T22" fmla="*/ 95 w 200"/>
                      <a:gd name="T23" fmla="*/ 12 h 226"/>
                      <a:gd name="T24" fmla="*/ 111 w 200"/>
                      <a:gd name="T25" fmla="*/ 28 h 226"/>
                      <a:gd name="T26" fmla="*/ 117 w 200"/>
                      <a:gd name="T27" fmla="*/ 34 h 226"/>
                      <a:gd name="T28" fmla="*/ 118 w 200"/>
                      <a:gd name="T29" fmla="*/ 39 h 226"/>
                      <a:gd name="T30" fmla="*/ 117 w 200"/>
                      <a:gd name="T31" fmla="*/ 44 h 226"/>
                      <a:gd name="T32" fmla="*/ 100 w 200"/>
                      <a:gd name="T33" fmla="*/ 72 h 226"/>
                      <a:gd name="T34" fmla="*/ 85 w 200"/>
                      <a:gd name="T35" fmla="*/ 104 h 226"/>
                      <a:gd name="T36" fmla="*/ 76 w 200"/>
                      <a:gd name="T37" fmla="*/ 125 h 226"/>
                      <a:gd name="T38" fmla="*/ 68 w 200"/>
                      <a:gd name="T39" fmla="*/ 132 h 226"/>
                      <a:gd name="T40" fmla="*/ 57 w 200"/>
                      <a:gd name="T41" fmla="*/ 134 h 226"/>
                      <a:gd name="T42" fmla="*/ 53 w 200"/>
                      <a:gd name="T43" fmla="*/ 134 h 226"/>
                      <a:gd name="T44" fmla="*/ 53 w 200"/>
                      <a:gd name="T45" fmla="*/ 135 h 226"/>
                      <a:gd name="T46" fmla="*/ 53 w 200"/>
                      <a:gd name="T47" fmla="*/ 136 h 226"/>
                      <a:gd name="T48" fmla="*/ 57 w 200"/>
                      <a:gd name="T49" fmla="*/ 136 h 226"/>
                      <a:gd name="T50" fmla="*/ 69 w 200"/>
                      <a:gd name="T51" fmla="*/ 134 h 226"/>
                      <a:gd name="T52" fmla="*/ 81 w 200"/>
                      <a:gd name="T53" fmla="*/ 122 h 226"/>
                      <a:gd name="T54" fmla="*/ 88 w 200"/>
                      <a:gd name="T55" fmla="*/ 104 h 226"/>
                      <a:gd name="T56" fmla="*/ 103 w 200"/>
                      <a:gd name="T57" fmla="*/ 73 h 226"/>
                      <a:gd name="T58" fmla="*/ 118 w 200"/>
                      <a:gd name="T59" fmla="*/ 45 h 226"/>
                      <a:gd name="T60" fmla="*/ 121 w 200"/>
                      <a:gd name="T61" fmla="*/ 39 h 226"/>
                      <a:gd name="T62" fmla="*/ 118 w 200"/>
                      <a:gd name="T63" fmla="*/ 33 h 226"/>
                      <a:gd name="T64" fmla="*/ 108 w 200"/>
                      <a:gd name="T65" fmla="*/ 22 h 226"/>
                      <a:gd name="T66" fmla="*/ 95 w 200"/>
                      <a:gd name="T67" fmla="*/ 10 h 226"/>
                      <a:gd name="T68" fmla="*/ 79 w 200"/>
                      <a:gd name="T69" fmla="*/ 0 h 226"/>
                      <a:gd name="T70" fmla="*/ 68 w 200"/>
                      <a:gd name="T71" fmla="*/ 3 h 226"/>
                      <a:gd name="T72" fmla="*/ 63 w 200"/>
                      <a:gd name="T73" fmla="*/ 6 h 226"/>
                      <a:gd name="T74" fmla="*/ 12 w 200"/>
                      <a:gd name="T75" fmla="*/ 23 h 226"/>
                      <a:gd name="T76" fmla="*/ 3 w 200"/>
                      <a:gd name="T77" fmla="*/ 29 h 226"/>
                      <a:gd name="T78" fmla="*/ 0 w 200"/>
                      <a:gd name="T79" fmla="*/ 39 h 226"/>
                      <a:gd name="T80" fmla="*/ 8 w 200"/>
                      <a:gd name="T81" fmla="*/ 68 h 226"/>
                      <a:gd name="T82" fmla="*/ 21 w 200"/>
                      <a:gd name="T83" fmla="*/ 101 h 226"/>
                      <a:gd name="T84" fmla="*/ 39 w 200"/>
                      <a:gd name="T85" fmla="*/ 130 h 226"/>
                      <a:gd name="T86" fmla="*/ 53 w 200"/>
                      <a:gd name="T87" fmla="*/ 136 h 226"/>
                      <a:gd name="T88" fmla="*/ 53 w 200"/>
                      <a:gd name="T89" fmla="*/ 135 h 2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0" h="226">
                        <a:moveTo>
                          <a:pt x="89" y="224"/>
                        </a:moveTo>
                        <a:cubicBezTo>
                          <a:pt x="89" y="222"/>
                          <a:pt x="89" y="222"/>
                          <a:pt x="89" y="222"/>
                        </a:cubicBezTo>
                        <a:cubicBezTo>
                          <a:pt x="81" y="222"/>
                          <a:pt x="74" y="220"/>
                          <a:pt x="67" y="212"/>
                        </a:cubicBezTo>
                        <a:cubicBezTo>
                          <a:pt x="59" y="204"/>
                          <a:pt x="50" y="190"/>
                          <a:pt x="40" y="166"/>
                        </a:cubicBezTo>
                        <a:cubicBezTo>
                          <a:pt x="33" y="150"/>
                          <a:pt x="24" y="131"/>
                          <a:pt x="17" y="113"/>
                        </a:cubicBezTo>
                        <a:cubicBezTo>
                          <a:pt x="9" y="95"/>
                          <a:pt x="4" y="77"/>
                          <a:pt x="4" y="64"/>
                        </a:cubicBezTo>
                        <a:cubicBezTo>
                          <a:pt x="4" y="58"/>
                          <a:pt x="5" y="53"/>
                          <a:pt x="7" y="50"/>
                        </a:cubicBezTo>
                        <a:cubicBezTo>
                          <a:pt x="10" y="46"/>
                          <a:pt x="14" y="43"/>
                          <a:pt x="20" y="42"/>
                        </a:cubicBezTo>
                        <a:cubicBezTo>
                          <a:pt x="62" y="31"/>
                          <a:pt x="95" y="16"/>
                          <a:pt x="104" y="12"/>
                        </a:cubicBezTo>
                        <a:cubicBezTo>
                          <a:pt x="108" y="11"/>
                          <a:pt x="111" y="9"/>
                          <a:pt x="115" y="7"/>
                        </a:cubicBezTo>
                        <a:cubicBezTo>
                          <a:pt x="120" y="5"/>
                          <a:pt x="125" y="4"/>
                          <a:pt x="130" y="4"/>
                        </a:cubicBezTo>
                        <a:cubicBezTo>
                          <a:pt x="138" y="4"/>
                          <a:pt x="147" y="7"/>
                          <a:pt x="156" y="19"/>
                        </a:cubicBezTo>
                        <a:cubicBezTo>
                          <a:pt x="166" y="31"/>
                          <a:pt x="176" y="39"/>
                          <a:pt x="184" y="46"/>
                        </a:cubicBezTo>
                        <a:cubicBezTo>
                          <a:pt x="188" y="49"/>
                          <a:pt x="191" y="53"/>
                          <a:pt x="193" y="56"/>
                        </a:cubicBezTo>
                        <a:cubicBezTo>
                          <a:pt x="195" y="59"/>
                          <a:pt x="196" y="62"/>
                          <a:pt x="196" y="65"/>
                        </a:cubicBezTo>
                        <a:cubicBezTo>
                          <a:pt x="196" y="68"/>
                          <a:pt x="196" y="70"/>
                          <a:pt x="194" y="73"/>
                        </a:cubicBezTo>
                        <a:cubicBezTo>
                          <a:pt x="188" y="84"/>
                          <a:pt x="177" y="101"/>
                          <a:pt x="166" y="119"/>
                        </a:cubicBezTo>
                        <a:cubicBezTo>
                          <a:pt x="156" y="137"/>
                          <a:pt x="145" y="156"/>
                          <a:pt x="141" y="171"/>
                        </a:cubicBezTo>
                        <a:cubicBezTo>
                          <a:pt x="137" y="184"/>
                          <a:pt x="133" y="197"/>
                          <a:pt x="127" y="207"/>
                        </a:cubicBezTo>
                        <a:cubicBezTo>
                          <a:pt x="123" y="212"/>
                          <a:pt x="119" y="215"/>
                          <a:pt x="114" y="218"/>
                        </a:cubicBezTo>
                        <a:cubicBezTo>
                          <a:pt x="108" y="221"/>
                          <a:pt x="102" y="222"/>
                          <a:pt x="93" y="222"/>
                        </a:cubicBezTo>
                        <a:cubicBezTo>
                          <a:pt x="92" y="222"/>
                          <a:pt x="90" y="222"/>
                          <a:pt x="89" y="222"/>
                        </a:cubicBezTo>
                        <a:cubicBezTo>
                          <a:pt x="89" y="224"/>
                          <a:pt x="89" y="224"/>
                          <a:pt x="89" y="224"/>
                        </a:cubicBezTo>
                        <a:cubicBezTo>
                          <a:pt x="89" y="226"/>
                          <a:pt x="89" y="226"/>
                          <a:pt x="89" y="226"/>
                        </a:cubicBezTo>
                        <a:cubicBezTo>
                          <a:pt x="90" y="226"/>
                          <a:pt x="92" y="226"/>
                          <a:pt x="93" y="226"/>
                        </a:cubicBezTo>
                        <a:cubicBezTo>
                          <a:pt x="102" y="226"/>
                          <a:pt x="109" y="224"/>
                          <a:pt x="115" y="222"/>
                        </a:cubicBezTo>
                        <a:cubicBezTo>
                          <a:pt x="124" y="217"/>
                          <a:pt x="130" y="210"/>
                          <a:pt x="135" y="201"/>
                        </a:cubicBezTo>
                        <a:cubicBezTo>
                          <a:pt x="139" y="192"/>
                          <a:pt x="142" y="182"/>
                          <a:pt x="145" y="172"/>
                        </a:cubicBezTo>
                        <a:cubicBezTo>
                          <a:pt x="149" y="158"/>
                          <a:pt x="159" y="139"/>
                          <a:pt x="170" y="121"/>
                        </a:cubicBezTo>
                        <a:cubicBezTo>
                          <a:pt x="181" y="103"/>
                          <a:pt x="192" y="86"/>
                          <a:pt x="197" y="75"/>
                        </a:cubicBezTo>
                        <a:cubicBezTo>
                          <a:pt x="199" y="72"/>
                          <a:pt x="200" y="68"/>
                          <a:pt x="200" y="65"/>
                        </a:cubicBezTo>
                        <a:cubicBezTo>
                          <a:pt x="200" y="61"/>
                          <a:pt x="199" y="57"/>
                          <a:pt x="196" y="54"/>
                        </a:cubicBezTo>
                        <a:cubicBezTo>
                          <a:pt x="193" y="48"/>
                          <a:pt x="187" y="43"/>
                          <a:pt x="180" y="37"/>
                        </a:cubicBezTo>
                        <a:cubicBezTo>
                          <a:pt x="174" y="31"/>
                          <a:pt x="166" y="25"/>
                          <a:pt x="159" y="16"/>
                        </a:cubicBezTo>
                        <a:cubicBezTo>
                          <a:pt x="149" y="4"/>
                          <a:pt x="139" y="0"/>
                          <a:pt x="130" y="0"/>
                        </a:cubicBezTo>
                        <a:cubicBezTo>
                          <a:pt x="124" y="0"/>
                          <a:pt x="118" y="1"/>
                          <a:pt x="114" y="3"/>
                        </a:cubicBezTo>
                        <a:cubicBezTo>
                          <a:pt x="109" y="5"/>
                          <a:pt x="106" y="7"/>
                          <a:pt x="103" y="9"/>
                        </a:cubicBezTo>
                        <a:cubicBezTo>
                          <a:pt x="93" y="13"/>
                          <a:pt x="60" y="28"/>
                          <a:pt x="19" y="38"/>
                        </a:cubicBezTo>
                        <a:cubicBezTo>
                          <a:pt x="12" y="39"/>
                          <a:pt x="7" y="43"/>
                          <a:pt x="4" y="47"/>
                        </a:cubicBezTo>
                        <a:cubicBezTo>
                          <a:pt x="1" y="52"/>
                          <a:pt x="0" y="58"/>
                          <a:pt x="0" y="64"/>
                        </a:cubicBezTo>
                        <a:cubicBezTo>
                          <a:pt x="0" y="79"/>
                          <a:pt x="6" y="96"/>
                          <a:pt x="13" y="114"/>
                        </a:cubicBezTo>
                        <a:cubicBezTo>
                          <a:pt x="20" y="133"/>
                          <a:pt x="30" y="152"/>
                          <a:pt x="36" y="168"/>
                        </a:cubicBezTo>
                        <a:cubicBezTo>
                          <a:pt x="46" y="192"/>
                          <a:pt x="55" y="206"/>
                          <a:pt x="64" y="215"/>
                        </a:cubicBezTo>
                        <a:cubicBezTo>
                          <a:pt x="72" y="223"/>
                          <a:pt x="81" y="226"/>
                          <a:pt x="89" y="226"/>
                        </a:cubicBezTo>
                        <a:cubicBezTo>
                          <a:pt x="89" y="224"/>
                          <a:pt x="89" y="224"/>
                          <a:pt x="89" y="224"/>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71" name="Freeform 782">
                    <a:extLst>
                      <a:ext uri="{FF2B5EF4-FFF2-40B4-BE49-F238E27FC236}">
                        <a16:creationId xmlns:a16="http://schemas.microsoft.com/office/drawing/2014/main" id="{DEB94DA1-AD1E-89FB-D5A3-E9369BE34583}"/>
                      </a:ext>
                    </a:extLst>
                  </p:cNvPr>
                  <p:cNvSpPr>
                    <a:spLocks/>
                  </p:cNvSpPr>
                  <p:nvPr/>
                </p:nvSpPr>
                <p:spPr bwMode="auto">
                  <a:xfrm>
                    <a:off x="1951" y="3293"/>
                    <a:ext cx="167" cy="159"/>
                  </a:xfrm>
                  <a:custGeom>
                    <a:avLst/>
                    <a:gdLst>
                      <a:gd name="T0" fmla="*/ 97 w 198"/>
                      <a:gd name="T1" fmla="*/ 2 h 188"/>
                      <a:gd name="T2" fmla="*/ 97 w 198"/>
                      <a:gd name="T3" fmla="*/ 0 h 188"/>
                      <a:gd name="T4" fmla="*/ 97 w 198"/>
                      <a:gd name="T5" fmla="*/ 0 h 188"/>
                      <a:gd name="T6" fmla="*/ 89 w 198"/>
                      <a:gd name="T7" fmla="*/ 2 h 188"/>
                      <a:gd name="T8" fmla="*/ 55 w 198"/>
                      <a:gd name="T9" fmla="*/ 10 h 188"/>
                      <a:gd name="T10" fmla="*/ 42 w 198"/>
                      <a:gd name="T11" fmla="*/ 10 h 188"/>
                      <a:gd name="T12" fmla="*/ 23 w 198"/>
                      <a:gd name="T13" fmla="*/ 7 h 188"/>
                      <a:gd name="T14" fmla="*/ 12 w 198"/>
                      <a:gd name="T15" fmla="*/ 5 h 188"/>
                      <a:gd name="T16" fmla="*/ 4 w 198"/>
                      <a:gd name="T17" fmla="*/ 7 h 188"/>
                      <a:gd name="T18" fmla="*/ 2 w 198"/>
                      <a:gd name="T19" fmla="*/ 9 h 188"/>
                      <a:gd name="T20" fmla="*/ 0 w 198"/>
                      <a:gd name="T21" fmla="*/ 13 h 188"/>
                      <a:gd name="T22" fmla="*/ 2 w 198"/>
                      <a:gd name="T23" fmla="*/ 18 h 188"/>
                      <a:gd name="T24" fmla="*/ 13 w 198"/>
                      <a:gd name="T25" fmla="*/ 53 h 188"/>
                      <a:gd name="T26" fmla="*/ 22 w 198"/>
                      <a:gd name="T27" fmla="*/ 85 h 188"/>
                      <a:gd name="T28" fmla="*/ 33 w 198"/>
                      <a:gd name="T29" fmla="*/ 103 h 188"/>
                      <a:gd name="T30" fmla="*/ 57 w 198"/>
                      <a:gd name="T31" fmla="*/ 113 h 188"/>
                      <a:gd name="T32" fmla="*/ 63 w 198"/>
                      <a:gd name="T33" fmla="*/ 112 h 188"/>
                      <a:gd name="T34" fmla="*/ 100 w 198"/>
                      <a:gd name="T35" fmla="*/ 100 h 188"/>
                      <a:gd name="T36" fmla="*/ 113 w 198"/>
                      <a:gd name="T37" fmla="*/ 90 h 188"/>
                      <a:gd name="T38" fmla="*/ 119 w 198"/>
                      <a:gd name="T39" fmla="*/ 78 h 188"/>
                      <a:gd name="T40" fmla="*/ 119 w 198"/>
                      <a:gd name="T41" fmla="*/ 55 h 188"/>
                      <a:gd name="T42" fmla="*/ 116 w 198"/>
                      <a:gd name="T43" fmla="*/ 30 h 188"/>
                      <a:gd name="T44" fmla="*/ 107 w 198"/>
                      <a:gd name="T45" fmla="*/ 10 h 188"/>
                      <a:gd name="T46" fmla="*/ 103 w 198"/>
                      <a:gd name="T47" fmla="*/ 3 h 188"/>
                      <a:gd name="T48" fmla="*/ 97 w 198"/>
                      <a:gd name="T49" fmla="*/ 0 h 188"/>
                      <a:gd name="T50" fmla="*/ 97 w 198"/>
                      <a:gd name="T51" fmla="*/ 2 h 188"/>
                      <a:gd name="T52" fmla="*/ 97 w 198"/>
                      <a:gd name="T53" fmla="*/ 3 h 188"/>
                      <a:gd name="T54" fmla="*/ 102 w 198"/>
                      <a:gd name="T55" fmla="*/ 5 h 188"/>
                      <a:gd name="T56" fmla="*/ 107 w 198"/>
                      <a:gd name="T57" fmla="*/ 16 h 188"/>
                      <a:gd name="T58" fmla="*/ 113 w 198"/>
                      <a:gd name="T59" fmla="*/ 30 h 188"/>
                      <a:gd name="T60" fmla="*/ 116 w 198"/>
                      <a:gd name="T61" fmla="*/ 55 h 188"/>
                      <a:gd name="T62" fmla="*/ 116 w 198"/>
                      <a:gd name="T63" fmla="*/ 78 h 188"/>
                      <a:gd name="T64" fmla="*/ 111 w 198"/>
                      <a:gd name="T65" fmla="*/ 88 h 188"/>
                      <a:gd name="T66" fmla="*/ 90 w 198"/>
                      <a:gd name="T67" fmla="*/ 101 h 188"/>
                      <a:gd name="T68" fmla="*/ 63 w 198"/>
                      <a:gd name="T69" fmla="*/ 110 h 188"/>
                      <a:gd name="T70" fmla="*/ 57 w 198"/>
                      <a:gd name="T71" fmla="*/ 112 h 188"/>
                      <a:gd name="T72" fmla="*/ 35 w 198"/>
                      <a:gd name="T73" fmla="*/ 101 h 188"/>
                      <a:gd name="T74" fmla="*/ 25 w 198"/>
                      <a:gd name="T75" fmla="*/ 85 h 188"/>
                      <a:gd name="T76" fmla="*/ 15 w 198"/>
                      <a:gd name="T77" fmla="*/ 52 h 188"/>
                      <a:gd name="T78" fmla="*/ 3 w 198"/>
                      <a:gd name="T79" fmla="*/ 17 h 188"/>
                      <a:gd name="T80" fmla="*/ 3 w 198"/>
                      <a:gd name="T81" fmla="*/ 13 h 188"/>
                      <a:gd name="T82" fmla="*/ 3 w 198"/>
                      <a:gd name="T83" fmla="*/ 10 h 188"/>
                      <a:gd name="T84" fmla="*/ 7 w 198"/>
                      <a:gd name="T85" fmla="*/ 8 h 188"/>
                      <a:gd name="T86" fmla="*/ 12 w 198"/>
                      <a:gd name="T87" fmla="*/ 7 h 188"/>
                      <a:gd name="T88" fmla="*/ 22 w 198"/>
                      <a:gd name="T89" fmla="*/ 9 h 188"/>
                      <a:gd name="T90" fmla="*/ 42 w 198"/>
                      <a:gd name="T91" fmla="*/ 13 h 188"/>
                      <a:gd name="T92" fmla="*/ 56 w 198"/>
                      <a:gd name="T93" fmla="*/ 12 h 188"/>
                      <a:gd name="T94" fmla="*/ 78 w 198"/>
                      <a:gd name="T95" fmla="*/ 7 h 188"/>
                      <a:gd name="T96" fmla="*/ 89 w 198"/>
                      <a:gd name="T97" fmla="*/ 3 h 188"/>
                      <a:gd name="T98" fmla="*/ 97 w 198"/>
                      <a:gd name="T99" fmla="*/ 3 h 188"/>
                      <a:gd name="T100" fmla="*/ 97 w 198"/>
                      <a:gd name="T101" fmla="*/ 3 h 188"/>
                      <a:gd name="T102" fmla="*/ 97 w 198"/>
                      <a:gd name="T103" fmla="*/ 2 h 1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8" h="188">
                        <a:moveTo>
                          <a:pt x="161" y="2"/>
                        </a:moveTo>
                        <a:cubicBezTo>
                          <a:pt x="161" y="0"/>
                          <a:pt x="161" y="0"/>
                          <a:pt x="161" y="0"/>
                        </a:cubicBezTo>
                        <a:cubicBezTo>
                          <a:pt x="161" y="0"/>
                          <a:pt x="161" y="0"/>
                          <a:pt x="161" y="0"/>
                        </a:cubicBezTo>
                        <a:cubicBezTo>
                          <a:pt x="157" y="0"/>
                          <a:pt x="152" y="1"/>
                          <a:pt x="147" y="2"/>
                        </a:cubicBezTo>
                        <a:cubicBezTo>
                          <a:pt x="131" y="6"/>
                          <a:pt x="108" y="14"/>
                          <a:pt x="91" y="16"/>
                        </a:cubicBezTo>
                        <a:cubicBezTo>
                          <a:pt x="84" y="17"/>
                          <a:pt x="77" y="17"/>
                          <a:pt x="70" y="17"/>
                        </a:cubicBezTo>
                        <a:cubicBezTo>
                          <a:pt x="57" y="17"/>
                          <a:pt x="45" y="15"/>
                          <a:pt x="38" y="12"/>
                        </a:cubicBezTo>
                        <a:cubicBezTo>
                          <a:pt x="34" y="9"/>
                          <a:pt x="27" y="8"/>
                          <a:pt x="20" y="8"/>
                        </a:cubicBezTo>
                        <a:cubicBezTo>
                          <a:pt x="15" y="8"/>
                          <a:pt x="10" y="9"/>
                          <a:pt x="7" y="11"/>
                        </a:cubicBezTo>
                        <a:cubicBezTo>
                          <a:pt x="5" y="12"/>
                          <a:pt x="3" y="13"/>
                          <a:pt x="2" y="15"/>
                        </a:cubicBezTo>
                        <a:cubicBezTo>
                          <a:pt x="1" y="17"/>
                          <a:pt x="0" y="19"/>
                          <a:pt x="0" y="21"/>
                        </a:cubicBezTo>
                        <a:cubicBezTo>
                          <a:pt x="0" y="24"/>
                          <a:pt x="1" y="26"/>
                          <a:pt x="2" y="29"/>
                        </a:cubicBezTo>
                        <a:cubicBezTo>
                          <a:pt x="7" y="40"/>
                          <a:pt x="14" y="64"/>
                          <a:pt x="21" y="87"/>
                        </a:cubicBezTo>
                        <a:cubicBezTo>
                          <a:pt x="28" y="110"/>
                          <a:pt x="35" y="132"/>
                          <a:pt x="37" y="141"/>
                        </a:cubicBezTo>
                        <a:cubicBezTo>
                          <a:pt x="39" y="149"/>
                          <a:pt x="45" y="160"/>
                          <a:pt x="55" y="170"/>
                        </a:cubicBezTo>
                        <a:cubicBezTo>
                          <a:pt x="65" y="180"/>
                          <a:pt x="79" y="188"/>
                          <a:pt x="95" y="188"/>
                        </a:cubicBezTo>
                        <a:cubicBezTo>
                          <a:pt x="99" y="188"/>
                          <a:pt x="102" y="187"/>
                          <a:pt x="106" y="186"/>
                        </a:cubicBezTo>
                        <a:cubicBezTo>
                          <a:pt x="125" y="182"/>
                          <a:pt x="148" y="175"/>
                          <a:pt x="166" y="165"/>
                        </a:cubicBezTo>
                        <a:cubicBezTo>
                          <a:pt x="175" y="160"/>
                          <a:pt x="183" y="154"/>
                          <a:pt x="188" y="148"/>
                        </a:cubicBezTo>
                        <a:cubicBezTo>
                          <a:pt x="194" y="142"/>
                          <a:pt x="198" y="136"/>
                          <a:pt x="198" y="129"/>
                        </a:cubicBezTo>
                        <a:cubicBezTo>
                          <a:pt x="198" y="117"/>
                          <a:pt x="198" y="104"/>
                          <a:pt x="198" y="91"/>
                        </a:cubicBezTo>
                        <a:cubicBezTo>
                          <a:pt x="198" y="76"/>
                          <a:pt x="197" y="61"/>
                          <a:pt x="192" y="49"/>
                        </a:cubicBezTo>
                        <a:cubicBezTo>
                          <a:pt x="187" y="38"/>
                          <a:pt x="183" y="27"/>
                          <a:pt x="179" y="17"/>
                        </a:cubicBezTo>
                        <a:cubicBezTo>
                          <a:pt x="177" y="13"/>
                          <a:pt x="175" y="9"/>
                          <a:pt x="172" y="6"/>
                        </a:cubicBezTo>
                        <a:cubicBezTo>
                          <a:pt x="169" y="2"/>
                          <a:pt x="166" y="0"/>
                          <a:pt x="161" y="0"/>
                        </a:cubicBezTo>
                        <a:cubicBezTo>
                          <a:pt x="161" y="2"/>
                          <a:pt x="161" y="2"/>
                          <a:pt x="161" y="2"/>
                        </a:cubicBezTo>
                        <a:cubicBezTo>
                          <a:pt x="161" y="4"/>
                          <a:pt x="161" y="4"/>
                          <a:pt x="161" y="4"/>
                        </a:cubicBezTo>
                        <a:cubicBezTo>
                          <a:pt x="164" y="4"/>
                          <a:pt x="167" y="6"/>
                          <a:pt x="169" y="8"/>
                        </a:cubicBezTo>
                        <a:cubicBezTo>
                          <a:pt x="173" y="12"/>
                          <a:pt x="176" y="19"/>
                          <a:pt x="179" y="26"/>
                        </a:cubicBezTo>
                        <a:cubicBezTo>
                          <a:pt x="181" y="34"/>
                          <a:pt x="184" y="43"/>
                          <a:pt x="188" y="51"/>
                        </a:cubicBezTo>
                        <a:cubicBezTo>
                          <a:pt x="193" y="62"/>
                          <a:pt x="194" y="76"/>
                          <a:pt x="194" y="91"/>
                        </a:cubicBezTo>
                        <a:cubicBezTo>
                          <a:pt x="194" y="104"/>
                          <a:pt x="194" y="117"/>
                          <a:pt x="194" y="129"/>
                        </a:cubicBezTo>
                        <a:cubicBezTo>
                          <a:pt x="194" y="134"/>
                          <a:pt x="191" y="140"/>
                          <a:pt x="185" y="146"/>
                        </a:cubicBezTo>
                        <a:cubicBezTo>
                          <a:pt x="177" y="154"/>
                          <a:pt x="164" y="162"/>
                          <a:pt x="150" y="168"/>
                        </a:cubicBezTo>
                        <a:cubicBezTo>
                          <a:pt x="135" y="175"/>
                          <a:pt x="119" y="180"/>
                          <a:pt x="105" y="182"/>
                        </a:cubicBezTo>
                        <a:cubicBezTo>
                          <a:pt x="102" y="183"/>
                          <a:pt x="98" y="184"/>
                          <a:pt x="95" y="184"/>
                        </a:cubicBezTo>
                        <a:cubicBezTo>
                          <a:pt x="80" y="184"/>
                          <a:pt x="67" y="176"/>
                          <a:pt x="58" y="167"/>
                        </a:cubicBezTo>
                        <a:cubicBezTo>
                          <a:pt x="49" y="158"/>
                          <a:pt x="43" y="147"/>
                          <a:pt x="41" y="140"/>
                        </a:cubicBezTo>
                        <a:cubicBezTo>
                          <a:pt x="39" y="131"/>
                          <a:pt x="32" y="109"/>
                          <a:pt x="25" y="86"/>
                        </a:cubicBezTo>
                        <a:cubicBezTo>
                          <a:pt x="18" y="63"/>
                          <a:pt x="11" y="39"/>
                          <a:pt x="6" y="28"/>
                        </a:cubicBezTo>
                        <a:cubicBezTo>
                          <a:pt x="5" y="25"/>
                          <a:pt x="4" y="23"/>
                          <a:pt x="4" y="21"/>
                        </a:cubicBezTo>
                        <a:cubicBezTo>
                          <a:pt x="4" y="19"/>
                          <a:pt x="5" y="18"/>
                          <a:pt x="5" y="17"/>
                        </a:cubicBezTo>
                        <a:cubicBezTo>
                          <a:pt x="7" y="15"/>
                          <a:pt x="8" y="14"/>
                          <a:pt x="11" y="13"/>
                        </a:cubicBezTo>
                        <a:cubicBezTo>
                          <a:pt x="13" y="12"/>
                          <a:pt x="17" y="12"/>
                          <a:pt x="20" y="12"/>
                        </a:cubicBezTo>
                        <a:cubicBezTo>
                          <a:pt x="26" y="12"/>
                          <a:pt x="33" y="13"/>
                          <a:pt x="37" y="15"/>
                        </a:cubicBezTo>
                        <a:cubicBezTo>
                          <a:pt x="45" y="19"/>
                          <a:pt x="56" y="21"/>
                          <a:pt x="70" y="21"/>
                        </a:cubicBezTo>
                        <a:cubicBezTo>
                          <a:pt x="77" y="21"/>
                          <a:pt x="84" y="21"/>
                          <a:pt x="92" y="20"/>
                        </a:cubicBezTo>
                        <a:cubicBezTo>
                          <a:pt x="103" y="18"/>
                          <a:pt x="117" y="14"/>
                          <a:pt x="130" y="11"/>
                        </a:cubicBezTo>
                        <a:cubicBezTo>
                          <a:pt x="137" y="9"/>
                          <a:pt x="143" y="7"/>
                          <a:pt x="148" y="6"/>
                        </a:cubicBezTo>
                        <a:cubicBezTo>
                          <a:pt x="153" y="5"/>
                          <a:pt x="158" y="4"/>
                          <a:pt x="161" y="4"/>
                        </a:cubicBezTo>
                        <a:cubicBezTo>
                          <a:pt x="161" y="4"/>
                          <a:pt x="161" y="4"/>
                          <a:pt x="161" y="4"/>
                        </a:cubicBezTo>
                        <a:cubicBezTo>
                          <a:pt x="161" y="2"/>
                          <a:pt x="161" y="2"/>
                          <a:pt x="161" y="2"/>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72" name="Freeform 783">
                    <a:extLst>
                      <a:ext uri="{FF2B5EF4-FFF2-40B4-BE49-F238E27FC236}">
                        <a16:creationId xmlns:a16="http://schemas.microsoft.com/office/drawing/2014/main" id="{8CA41F32-3643-5079-A076-082BF669ECFD}"/>
                      </a:ext>
                    </a:extLst>
                  </p:cNvPr>
                  <p:cNvSpPr>
                    <a:spLocks/>
                  </p:cNvSpPr>
                  <p:nvPr/>
                </p:nvSpPr>
                <p:spPr bwMode="auto">
                  <a:xfrm>
                    <a:off x="1842" y="3309"/>
                    <a:ext cx="153" cy="219"/>
                  </a:xfrm>
                  <a:custGeom>
                    <a:avLst/>
                    <a:gdLst>
                      <a:gd name="T0" fmla="*/ 80 w 181"/>
                      <a:gd name="T1" fmla="*/ 6 h 259"/>
                      <a:gd name="T2" fmla="*/ 81 w 181"/>
                      <a:gd name="T3" fmla="*/ 6 h 259"/>
                      <a:gd name="T4" fmla="*/ 79 w 181"/>
                      <a:gd name="T5" fmla="*/ 3 h 259"/>
                      <a:gd name="T6" fmla="*/ 71 w 181"/>
                      <a:gd name="T7" fmla="*/ 1 h 259"/>
                      <a:gd name="T8" fmla="*/ 62 w 181"/>
                      <a:gd name="T9" fmla="*/ 0 h 259"/>
                      <a:gd name="T10" fmla="*/ 48 w 181"/>
                      <a:gd name="T11" fmla="*/ 2 h 259"/>
                      <a:gd name="T12" fmla="*/ 33 w 181"/>
                      <a:gd name="T13" fmla="*/ 9 h 259"/>
                      <a:gd name="T14" fmla="*/ 19 w 181"/>
                      <a:gd name="T15" fmla="*/ 20 h 259"/>
                      <a:gd name="T16" fmla="*/ 7 w 181"/>
                      <a:gd name="T17" fmla="*/ 29 h 259"/>
                      <a:gd name="T18" fmla="*/ 3 w 181"/>
                      <a:gd name="T19" fmla="*/ 34 h 259"/>
                      <a:gd name="T20" fmla="*/ 0 w 181"/>
                      <a:gd name="T21" fmla="*/ 41 h 259"/>
                      <a:gd name="T22" fmla="*/ 0 w 181"/>
                      <a:gd name="T23" fmla="*/ 44 h 259"/>
                      <a:gd name="T24" fmla="*/ 12 w 181"/>
                      <a:gd name="T25" fmla="*/ 85 h 259"/>
                      <a:gd name="T26" fmla="*/ 44 w 181"/>
                      <a:gd name="T27" fmla="*/ 141 h 259"/>
                      <a:gd name="T28" fmla="*/ 54 w 181"/>
                      <a:gd name="T29" fmla="*/ 152 h 259"/>
                      <a:gd name="T30" fmla="*/ 66 w 181"/>
                      <a:gd name="T31" fmla="*/ 156 h 259"/>
                      <a:gd name="T32" fmla="*/ 84 w 181"/>
                      <a:gd name="T33" fmla="*/ 148 h 259"/>
                      <a:gd name="T34" fmla="*/ 101 w 181"/>
                      <a:gd name="T35" fmla="*/ 131 h 259"/>
                      <a:gd name="T36" fmla="*/ 108 w 181"/>
                      <a:gd name="T37" fmla="*/ 107 h 259"/>
                      <a:gd name="T38" fmla="*/ 104 w 181"/>
                      <a:gd name="T39" fmla="*/ 77 h 259"/>
                      <a:gd name="T40" fmla="*/ 87 w 181"/>
                      <a:gd name="T41" fmla="*/ 25 h 259"/>
                      <a:gd name="T42" fmla="*/ 83 w 181"/>
                      <a:gd name="T43" fmla="*/ 10 h 259"/>
                      <a:gd name="T44" fmla="*/ 81 w 181"/>
                      <a:gd name="T45" fmla="*/ 6 h 259"/>
                      <a:gd name="T46" fmla="*/ 81 w 181"/>
                      <a:gd name="T47" fmla="*/ 6 h 259"/>
                      <a:gd name="T48" fmla="*/ 81 w 181"/>
                      <a:gd name="T49" fmla="*/ 6 h 259"/>
                      <a:gd name="T50" fmla="*/ 80 w 181"/>
                      <a:gd name="T51" fmla="*/ 6 h 259"/>
                      <a:gd name="T52" fmla="*/ 79 w 181"/>
                      <a:gd name="T53" fmla="*/ 6 h 259"/>
                      <a:gd name="T54" fmla="*/ 101 w 181"/>
                      <a:gd name="T55" fmla="*/ 78 h 259"/>
                      <a:gd name="T56" fmla="*/ 107 w 181"/>
                      <a:gd name="T57" fmla="*/ 107 h 259"/>
                      <a:gd name="T58" fmla="*/ 99 w 181"/>
                      <a:gd name="T59" fmla="*/ 130 h 259"/>
                      <a:gd name="T60" fmla="*/ 83 w 181"/>
                      <a:gd name="T61" fmla="*/ 146 h 259"/>
                      <a:gd name="T62" fmla="*/ 66 w 181"/>
                      <a:gd name="T63" fmla="*/ 155 h 259"/>
                      <a:gd name="T64" fmla="*/ 57 w 181"/>
                      <a:gd name="T65" fmla="*/ 151 h 259"/>
                      <a:gd name="T66" fmla="*/ 45 w 181"/>
                      <a:gd name="T67" fmla="*/ 139 h 259"/>
                      <a:gd name="T68" fmla="*/ 14 w 181"/>
                      <a:gd name="T69" fmla="*/ 84 h 259"/>
                      <a:gd name="T70" fmla="*/ 3 w 181"/>
                      <a:gd name="T71" fmla="*/ 44 h 259"/>
                      <a:gd name="T72" fmla="*/ 3 w 181"/>
                      <a:gd name="T73" fmla="*/ 41 h 259"/>
                      <a:gd name="T74" fmla="*/ 3 w 181"/>
                      <a:gd name="T75" fmla="*/ 35 h 259"/>
                      <a:gd name="T76" fmla="*/ 12 w 181"/>
                      <a:gd name="T77" fmla="*/ 29 h 259"/>
                      <a:gd name="T78" fmla="*/ 21 w 181"/>
                      <a:gd name="T79" fmla="*/ 21 h 259"/>
                      <a:gd name="T80" fmla="*/ 35 w 181"/>
                      <a:gd name="T81" fmla="*/ 11 h 259"/>
                      <a:gd name="T82" fmla="*/ 48 w 181"/>
                      <a:gd name="T83" fmla="*/ 3 h 259"/>
                      <a:gd name="T84" fmla="*/ 62 w 181"/>
                      <a:gd name="T85" fmla="*/ 3 h 259"/>
                      <a:gd name="T86" fmla="*/ 73 w 181"/>
                      <a:gd name="T87" fmla="*/ 3 h 259"/>
                      <a:gd name="T88" fmla="*/ 77 w 181"/>
                      <a:gd name="T89" fmla="*/ 5 h 259"/>
                      <a:gd name="T90" fmla="*/ 79 w 181"/>
                      <a:gd name="T91" fmla="*/ 6 h 259"/>
                      <a:gd name="T92" fmla="*/ 80 w 181"/>
                      <a:gd name="T93" fmla="*/ 6 h 259"/>
                      <a:gd name="T94" fmla="*/ 79 w 181"/>
                      <a:gd name="T95" fmla="*/ 6 h 259"/>
                      <a:gd name="T96" fmla="*/ 80 w 181"/>
                      <a:gd name="T97" fmla="*/ 6 h 2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1" h="259">
                        <a:moveTo>
                          <a:pt x="133" y="9"/>
                        </a:moveTo>
                        <a:cubicBezTo>
                          <a:pt x="135" y="9"/>
                          <a:pt x="135" y="9"/>
                          <a:pt x="135" y="9"/>
                        </a:cubicBezTo>
                        <a:cubicBezTo>
                          <a:pt x="134" y="7"/>
                          <a:pt x="132" y="5"/>
                          <a:pt x="130" y="4"/>
                        </a:cubicBezTo>
                        <a:cubicBezTo>
                          <a:pt x="127" y="3"/>
                          <a:pt x="122" y="1"/>
                          <a:pt x="117" y="1"/>
                        </a:cubicBezTo>
                        <a:cubicBezTo>
                          <a:pt x="113" y="0"/>
                          <a:pt x="107" y="0"/>
                          <a:pt x="102" y="0"/>
                        </a:cubicBezTo>
                        <a:cubicBezTo>
                          <a:pt x="94" y="0"/>
                          <a:pt x="86" y="0"/>
                          <a:pt x="80" y="2"/>
                        </a:cubicBezTo>
                        <a:cubicBezTo>
                          <a:pt x="72" y="4"/>
                          <a:pt x="63" y="9"/>
                          <a:pt x="55" y="15"/>
                        </a:cubicBezTo>
                        <a:cubicBezTo>
                          <a:pt x="47" y="20"/>
                          <a:pt x="39" y="27"/>
                          <a:pt x="32" y="33"/>
                        </a:cubicBezTo>
                        <a:cubicBezTo>
                          <a:pt x="26" y="38"/>
                          <a:pt x="18" y="42"/>
                          <a:pt x="11" y="47"/>
                        </a:cubicBezTo>
                        <a:cubicBezTo>
                          <a:pt x="8" y="50"/>
                          <a:pt x="5" y="53"/>
                          <a:pt x="3" y="56"/>
                        </a:cubicBezTo>
                        <a:cubicBezTo>
                          <a:pt x="1" y="59"/>
                          <a:pt x="0" y="64"/>
                          <a:pt x="0" y="68"/>
                        </a:cubicBezTo>
                        <a:cubicBezTo>
                          <a:pt x="0" y="70"/>
                          <a:pt x="0" y="71"/>
                          <a:pt x="0" y="72"/>
                        </a:cubicBezTo>
                        <a:cubicBezTo>
                          <a:pt x="1" y="83"/>
                          <a:pt x="8" y="109"/>
                          <a:pt x="19" y="139"/>
                        </a:cubicBezTo>
                        <a:cubicBezTo>
                          <a:pt x="31" y="170"/>
                          <a:pt x="49" y="205"/>
                          <a:pt x="72" y="233"/>
                        </a:cubicBezTo>
                        <a:cubicBezTo>
                          <a:pt x="79" y="241"/>
                          <a:pt x="85" y="247"/>
                          <a:pt x="90" y="252"/>
                        </a:cubicBezTo>
                        <a:cubicBezTo>
                          <a:pt x="96" y="256"/>
                          <a:pt x="102" y="259"/>
                          <a:pt x="109" y="259"/>
                        </a:cubicBezTo>
                        <a:cubicBezTo>
                          <a:pt x="118" y="259"/>
                          <a:pt x="128" y="255"/>
                          <a:pt x="139" y="245"/>
                        </a:cubicBezTo>
                        <a:cubicBezTo>
                          <a:pt x="150" y="236"/>
                          <a:pt x="160" y="227"/>
                          <a:pt x="168" y="217"/>
                        </a:cubicBezTo>
                        <a:cubicBezTo>
                          <a:pt x="175" y="207"/>
                          <a:pt x="181" y="194"/>
                          <a:pt x="180" y="177"/>
                        </a:cubicBezTo>
                        <a:cubicBezTo>
                          <a:pt x="180" y="163"/>
                          <a:pt x="178" y="148"/>
                          <a:pt x="171" y="128"/>
                        </a:cubicBezTo>
                        <a:cubicBezTo>
                          <a:pt x="159" y="92"/>
                          <a:pt x="150" y="62"/>
                          <a:pt x="144" y="41"/>
                        </a:cubicBezTo>
                        <a:cubicBezTo>
                          <a:pt x="141" y="31"/>
                          <a:pt x="139" y="23"/>
                          <a:pt x="137" y="17"/>
                        </a:cubicBezTo>
                        <a:cubicBezTo>
                          <a:pt x="136" y="12"/>
                          <a:pt x="135" y="9"/>
                          <a:pt x="135" y="9"/>
                        </a:cubicBezTo>
                        <a:cubicBezTo>
                          <a:pt x="135" y="9"/>
                          <a:pt x="135" y="9"/>
                          <a:pt x="135" y="9"/>
                        </a:cubicBezTo>
                        <a:cubicBezTo>
                          <a:pt x="135" y="9"/>
                          <a:pt x="135" y="9"/>
                          <a:pt x="135" y="9"/>
                        </a:cubicBezTo>
                        <a:cubicBezTo>
                          <a:pt x="133" y="9"/>
                          <a:pt x="133" y="9"/>
                          <a:pt x="133" y="9"/>
                        </a:cubicBezTo>
                        <a:cubicBezTo>
                          <a:pt x="131" y="10"/>
                          <a:pt x="131" y="10"/>
                          <a:pt x="131" y="10"/>
                        </a:cubicBezTo>
                        <a:cubicBezTo>
                          <a:pt x="131" y="10"/>
                          <a:pt x="144" y="57"/>
                          <a:pt x="167" y="129"/>
                        </a:cubicBezTo>
                        <a:cubicBezTo>
                          <a:pt x="174" y="149"/>
                          <a:pt x="176" y="164"/>
                          <a:pt x="176" y="177"/>
                        </a:cubicBezTo>
                        <a:cubicBezTo>
                          <a:pt x="176" y="193"/>
                          <a:pt x="172" y="205"/>
                          <a:pt x="165" y="215"/>
                        </a:cubicBezTo>
                        <a:cubicBezTo>
                          <a:pt x="157" y="224"/>
                          <a:pt x="147" y="232"/>
                          <a:pt x="137" y="242"/>
                        </a:cubicBezTo>
                        <a:cubicBezTo>
                          <a:pt x="125" y="251"/>
                          <a:pt x="117" y="255"/>
                          <a:pt x="109" y="255"/>
                        </a:cubicBezTo>
                        <a:cubicBezTo>
                          <a:pt x="104" y="255"/>
                          <a:pt x="98" y="253"/>
                          <a:pt x="93" y="249"/>
                        </a:cubicBezTo>
                        <a:cubicBezTo>
                          <a:pt x="87" y="244"/>
                          <a:pt x="82" y="238"/>
                          <a:pt x="75" y="230"/>
                        </a:cubicBezTo>
                        <a:cubicBezTo>
                          <a:pt x="52" y="202"/>
                          <a:pt x="35" y="168"/>
                          <a:pt x="23" y="138"/>
                        </a:cubicBezTo>
                        <a:cubicBezTo>
                          <a:pt x="12" y="108"/>
                          <a:pt x="5" y="82"/>
                          <a:pt x="4" y="72"/>
                        </a:cubicBezTo>
                        <a:cubicBezTo>
                          <a:pt x="4" y="71"/>
                          <a:pt x="4" y="69"/>
                          <a:pt x="4" y="68"/>
                        </a:cubicBezTo>
                        <a:cubicBezTo>
                          <a:pt x="4" y="64"/>
                          <a:pt x="5" y="61"/>
                          <a:pt x="6" y="58"/>
                        </a:cubicBezTo>
                        <a:cubicBezTo>
                          <a:pt x="9" y="54"/>
                          <a:pt x="13" y="50"/>
                          <a:pt x="19" y="47"/>
                        </a:cubicBezTo>
                        <a:cubicBezTo>
                          <a:pt x="24" y="43"/>
                          <a:pt x="29" y="40"/>
                          <a:pt x="35" y="36"/>
                        </a:cubicBezTo>
                        <a:cubicBezTo>
                          <a:pt x="42" y="30"/>
                          <a:pt x="49" y="23"/>
                          <a:pt x="57" y="18"/>
                        </a:cubicBezTo>
                        <a:cubicBezTo>
                          <a:pt x="65" y="12"/>
                          <a:pt x="73" y="7"/>
                          <a:pt x="81" y="6"/>
                        </a:cubicBezTo>
                        <a:cubicBezTo>
                          <a:pt x="86" y="4"/>
                          <a:pt x="94" y="4"/>
                          <a:pt x="102" y="4"/>
                        </a:cubicBezTo>
                        <a:cubicBezTo>
                          <a:pt x="109" y="4"/>
                          <a:pt x="116" y="4"/>
                          <a:pt x="121" y="6"/>
                        </a:cubicBezTo>
                        <a:cubicBezTo>
                          <a:pt x="124" y="6"/>
                          <a:pt x="126" y="7"/>
                          <a:pt x="128" y="8"/>
                        </a:cubicBezTo>
                        <a:cubicBezTo>
                          <a:pt x="130" y="9"/>
                          <a:pt x="131" y="10"/>
                          <a:pt x="131" y="10"/>
                        </a:cubicBezTo>
                        <a:cubicBezTo>
                          <a:pt x="133" y="9"/>
                          <a:pt x="133" y="9"/>
                          <a:pt x="133" y="9"/>
                        </a:cubicBezTo>
                        <a:cubicBezTo>
                          <a:pt x="131" y="10"/>
                          <a:pt x="131" y="10"/>
                          <a:pt x="131" y="10"/>
                        </a:cubicBezTo>
                        <a:cubicBezTo>
                          <a:pt x="133" y="9"/>
                          <a:pt x="133" y="9"/>
                          <a:pt x="133" y="9"/>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73" name="Freeform 784">
                    <a:extLst>
                      <a:ext uri="{FF2B5EF4-FFF2-40B4-BE49-F238E27FC236}">
                        <a16:creationId xmlns:a16="http://schemas.microsoft.com/office/drawing/2014/main" id="{4F619411-52DE-63DA-16EA-A6C5630642F8}"/>
                      </a:ext>
                    </a:extLst>
                  </p:cNvPr>
                  <p:cNvSpPr>
                    <a:spLocks/>
                  </p:cNvSpPr>
                  <p:nvPr/>
                </p:nvSpPr>
                <p:spPr bwMode="auto">
                  <a:xfrm>
                    <a:off x="1894" y="3463"/>
                    <a:ext cx="166" cy="208"/>
                  </a:xfrm>
                  <a:custGeom>
                    <a:avLst/>
                    <a:gdLst>
                      <a:gd name="T0" fmla="*/ 91 w 196"/>
                      <a:gd name="T1" fmla="*/ 12 h 247"/>
                      <a:gd name="T2" fmla="*/ 91 w 196"/>
                      <a:gd name="T3" fmla="*/ 12 h 247"/>
                      <a:gd name="T4" fmla="*/ 89 w 196"/>
                      <a:gd name="T5" fmla="*/ 4 h 247"/>
                      <a:gd name="T6" fmla="*/ 86 w 196"/>
                      <a:gd name="T7" fmla="*/ 2 h 247"/>
                      <a:gd name="T8" fmla="*/ 81 w 196"/>
                      <a:gd name="T9" fmla="*/ 0 h 247"/>
                      <a:gd name="T10" fmla="*/ 75 w 196"/>
                      <a:gd name="T11" fmla="*/ 3 h 247"/>
                      <a:gd name="T12" fmla="*/ 69 w 196"/>
                      <a:gd name="T13" fmla="*/ 11 h 247"/>
                      <a:gd name="T14" fmla="*/ 49 w 196"/>
                      <a:gd name="T15" fmla="*/ 34 h 247"/>
                      <a:gd name="T16" fmla="*/ 34 w 196"/>
                      <a:gd name="T17" fmla="*/ 44 h 247"/>
                      <a:gd name="T18" fmla="*/ 27 w 196"/>
                      <a:gd name="T19" fmla="*/ 51 h 247"/>
                      <a:gd name="T20" fmla="*/ 15 w 196"/>
                      <a:gd name="T21" fmla="*/ 70 h 247"/>
                      <a:gd name="T22" fmla="*/ 6 w 196"/>
                      <a:gd name="T23" fmla="*/ 84 h 247"/>
                      <a:gd name="T24" fmla="*/ 0 w 196"/>
                      <a:gd name="T25" fmla="*/ 97 h 247"/>
                      <a:gd name="T26" fmla="*/ 8 w 196"/>
                      <a:gd name="T27" fmla="*/ 111 h 247"/>
                      <a:gd name="T28" fmla="*/ 41 w 196"/>
                      <a:gd name="T29" fmla="*/ 132 h 247"/>
                      <a:gd name="T30" fmla="*/ 86 w 196"/>
                      <a:gd name="T31" fmla="*/ 147 h 247"/>
                      <a:gd name="T32" fmla="*/ 99 w 196"/>
                      <a:gd name="T33" fmla="*/ 145 h 247"/>
                      <a:gd name="T34" fmla="*/ 107 w 196"/>
                      <a:gd name="T35" fmla="*/ 135 h 247"/>
                      <a:gd name="T36" fmla="*/ 119 w 196"/>
                      <a:gd name="T37" fmla="*/ 90 h 247"/>
                      <a:gd name="T38" fmla="*/ 113 w 196"/>
                      <a:gd name="T39" fmla="*/ 69 h 247"/>
                      <a:gd name="T40" fmla="*/ 101 w 196"/>
                      <a:gd name="T41" fmla="*/ 38 h 247"/>
                      <a:gd name="T42" fmla="*/ 91 w 196"/>
                      <a:gd name="T43" fmla="*/ 12 h 247"/>
                      <a:gd name="T44" fmla="*/ 91 w 196"/>
                      <a:gd name="T45" fmla="*/ 12 h 247"/>
                      <a:gd name="T46" fmla="*/ 90 w 196"/>
                      <a:gd name="T47" fmla="*/ 13 h 247"/>
                      <a:gd name="T48" fmla="*/ 97 w 196"/>
                      <a:gd name="T49" fmla="*/ 40 h 247"/>
                      <a:gd name="T50" fmla="*/ 112 w 196"/>
                      <a:gd name="T51" fmla="*/ 70 h 247"/>
                      <a:gd name="T52" fmla="*/ 117 w 196"/>
                      <a:gd name="T53" fmla="*/ 90 h 247"/>
                      <a:gd name="T54" fmla="*/ 105 w 196"/>
                      <a:gd name="T55" fmla="*/ 134 h 247"/>
                      <a:gd name="T56" fmla="*/ 97 w 196"/>
                      <a:gd name="T57" fmla="*/ 142 h 247"/>
                      <a:gd name="T58" fmla="*/ 86 w 196"/>
                      <a:gd name="T59" fmla="*/ 146 h 247"/>
                      <a:gd name="T60" fmla="*/ 42 w 196"/>
                      <a:gd name="T61" fmla="*/ 131 h 247"/>
                      <a:gd name="T62" fmla="*/ 10 w 196"/>
                      <a:gd name="T63" fmla="*/ 109 h 247"/>
                      <a:gd name="T64" fmla="*/ 3 w 196"/>
                      <a:gd name="T65" fmla="*/ 97 h 247"/>
                      <a:gd name="T66" fmla="*/ 8 w 196"/>
                      <a:gd name="T67" fmla="*/ 85 h 247"/>
                      <a:gd name="T68" fmla="*/ 14 w 196"/>
                      <a:gd name="T69" fmla="*/ 77 h 247"/>
                      <a:gd name="T70" fmla="*/ 25 w 196"/>
                      <a:gd name="T71" fmla="*/ 59 h 247"/>
                      <a:gd name="T72" fmla="*/ 30 w 196"/>
                      <a:gd name="T73" fmla="*/ 51 h 247"/>
                      <a:gd name="T74" fmla="*/ 36 w 196"/>
                      <a:gd name="T75" fmla="*/ 47 h 247"/>
                      <a:gd name="T76" fmla="*/ 51 w 196"/>
                      <a:gd name="T77" fmla="*/ 35 h 247"/>
                      <a:gd name="T78" fmla="*/ 70 w 196"/>
                      <a:gd name="T79" fmla="*/ 13 h 247"/>
                      <a:gd name="T80" fmla="*/ 77 w 196"/>
                      <a:gd name="T81" fmla="*/ 5 h 247"/>
                      <a:gd name="T82" fmla="*/ 81 w 196"/>
                      <a:gd name="T83" fmla="*/ 3 h 247"/>
                      <a:gd name="T84" fmla="*/ 84 w 196"/>
                      <a:gd name="T85" fmla="*/ 3 h 247"/>
                      <a:gd name="T86" fmla="*/ 87 w 196"/>
                      <a:gd name="T87" fmla="*/ 7 h 247"/>
                      <a:gd name="T88" fmla="*/ 90 w 196"/>
                      <a:gd name="T89" fmla="*/ 13 h 247"/>
                      <a:gd name="T90" fmla="*/ 91 w 196"/>
                      <a:gd name="T91" fmla="*/ 12 h 2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96" h="247">
                        <a:moveTo>
                          <a:pt x="149" y="20"/>
                        </a:moveTo>
                        <a:cubicBezTo>
                          <a:pt x="151" y="20"/>
                          <a:pt x="151" y="20"/>
                          <a:pt x="151" y="20"/>
                        </a:cubicBezTo>
                        <a:cubicBezTo>
                          <a:pt x="150" y="16"/>
                          <a:pt x="148" y="11"/>
                          <a:pt x="146" y="7"/>
                        </a:cubicBezTo>
                        <a:cubicBezTo>
                          <a:pt x="144" y="5"/>
                          <a:pt x="143" y="4"/>
                          <a:pt x="141" y="2"/>
                        </a:cubicBezTo>
                        <a:cubicBezTo>
                          <a:pt x="139" y="1"/>
                          <a:pt x="136" y="0"/>
                          <a:pt x="134" y="0"/>
                        </a:cubicBezTo>
                        <a:cubicBezTo>
                          <a:pt x="131" y="0"/>
                          <a:pt x="127" y="2"/>
                          <a:pt x="124" y="5"/>
                        </a:cubicBezTo>
                        <a:cubicBezTo>
                          <a:pt x="120" y="8"/>
                          <a:pt x="116" y="12"/>
                          <a:pt x="113" y="19"/>
                        </a:cubicBezTo>
                        <a:cubicBezTo>
                          <a:pt x="104" y="35"/>
                          <a:pt x="92" y="47"/>
                          <a:pt x="81" y="56"/>
                        </a:cubicBezTo>
                        <a:cubicBezTo>
                          <a:pt x="71" y="65"/>
                          <a:pt x="61" y="70"/>
                          <a:pt x="56" y="74"/>
                        </a:cubicBezTo>
                        <a:cubicBezTo>
                          <a:pt x="52" y="77"/>
                          <a:pt x="49" y="81"/>
                          <a:pt x="45" y="87"/>
                        </a:cubicBezTo>
                        <a:cubicBezTo>
                          <a:pt x="38" y="96"/>
                          <a:pt x="31" y="107"/>
                          <a:pt x="25" y="118"/>
                        </a:cubicBezTo>
                        <a:cubicBezTo>
                          <a:pt x="18" y="128"/>
                          <a:pt x="13" y="137"/>
                          <a:pt x="10" y="141"/>
                        </a:cubicBezTo>
                        <a:cubicBezTo>
                          <a:pt x="5" y="147"/>
                          <a:pt x="0" y="154"/>
                          <a:pt x="0" y="162"/>
                        </a:cubicBezTo>
                        <a:cubicBezTo>
                          <a:pt x="0" y="170"/>
                          <a:pt x="4" y="177"/>
                          <a:pt x="13" y="186"/>
                        </a:cubicBezTo>
                        <a:cubicBezTo>
                          <a:pt x="21" y="192"/>
                          <a:pt x="42" y="207"/>
                          <a:pt x="67" y="221"/>
                        </a:cubicBezTo>
                        <a:cubicBezTo>
                          <a:pt x="92" y="235"/>
                          <a:pt x="120" y="247"/>
                          <a:pt x="142" y="247"/>
                        </a:cubicBezTo>
                        <a:cubicBezTo>
                          <a:pt x="150" y="247"/>
                          <a:pt x="157" y="246"/>
                          <a:pt x="163" y="242"/>
                        </a:cubicBezTo>
                        <a:cubicBezTo>
                          <a:pt x="169" y="239"/>
                          <a:pt x="173" y="234"/>
                          <a:pt x="176" y="226"/>
                        </a:cubicBezTo>
                        <a:cubicBezTo>
                          <a:pt x="189" y="193"/>
                          <a:pt x="196" y="171"/>
                          <a:pt x="196" y="151"/>
                        </a:cubicBezTo>
                        <a:cubicBezTo>
                          <a:pt x="196" y="139"/>
                          <a:pt x="193" y="127"/>
                          <a:pt x="187" y="115"/>
                        </a:cubicBezTo>
                        <a:cubicBezTo>
                          <a:pt x="180" y="100"/>
                          <a:pt x="172" y="82"/>
                          <a:pt x="165" y="64"/>
                        </a:cubicBezTo>
                        <a:cubicBezTo>
                          <a:pt x="158" y="47"/>
                          <a:pt x="152" y="31"/>
                          <a:pt x="151" y="20"/>
                        </a:cubicBezTo>
                        <a:cubicBezTo>
                          <a:pt x="149" y="20"/>
                          <a:pt x="149" y="20"/>
                          <a:pt x="149" y="20"/>
                        </a:cubicBezTo>
                        <a:cubicBezTo>
                          <a:pt x="147" y="21"/>
                          <a:pt x="147" y="21"/>
                          <a:pt x="147" y="21"/>
                        </a:cubicBezTo>
                        <a:cubicBezTo>
                          <a:pt x="148" y="32"/>
                          <a:pt x="154" y="49"/>
                          <a:pt x="161" y="66"/>
                        </a:cubicBezTo>
                        <a:cubicBezTo>
                          <a:pt x="168" y="83"/>
                          <a:pt x="177" y="101"/>
                          <a:pt x="184" y="117"/>
                        </a:cubicBezTo>
                        <a:cubicBezTo>
                          <a:pt x="189" y="129"/>
                          <a:pt x="192" y="139"/>
                          <a:pt x="192" y="151"/>
                        </a:cubicBezTo>
                        <a:cubicBezTo>
                          <a:pt x="192" y="170"/>
                          <a:pt x="186" y="191"/>
                          <a:pt x="172" y="225"/>
                        </a:cubicBezTo>
                        <a:cubicBezTo>
                          <a:pt x="170" y="231"/>
                          <a:pt x="166" y="236"/>
                          <a:pt x="161" y="239"/>
                        </a:cubicBezTo>
                        <a:cubicBezTo>
                          <a:pt x="156" y="242"/>
                          <a:pt x="149" y="243"/>
                          <a:pt x="142" y="243"/>
                        </a:cubicBezTo>
                        <a:cubicBezTo>
                          <a:pt x="121" y="243"/>
                          <a:pt x="93" y="231"/>
                          <a:pt x="69" y="218"/>
                        </a:cubicBezTo>
                        <a:cubicBezTo>
                          <a:pt x="44" y="204"/>
                          <a:pt x="23" y="189"/>
                          <a:pt x="16" y="183"/>
                        </a:cubicBezTo>
                        <a:cubicBezTo>
                          <a:pt x="7" y="175"/>
                          <a:pt x="4" y="168"/>
                          <a:pt x="4" y="162"/>
                        </a:cubicBezTo>
                        <a:cubicBezTo>
                          <a:pt x="4" y="155"/>
                          <a:pt x="8" y="149"/>
                          <a:pt x="13" y="143"/>
                        </a:cubicBezTo>
                        <a:cubicBezTo>
                          <a:pt x="15" y="141"/>
                          <a:pt x="18" y="136"/>
                          <a:pt x="22" y="130"/>
                        </a:cubicBezTo>
                        <a:cubicBezTo>
                          <a:pt x="28" y="120"/>
                          <a:pt x="35" y="109"/>
                          <a:pt x="42" y="99"/>
                        </a:cubicBezTo>
                        <a:cubicBezTo>
                          <a:pt x="45" y="94"/>
                          <a:pt x="48" y="89"/>
                          <a:pt x="51" y="85"/>
                        </a:cubicBezTo>
                        <a:cubicBezTo>
                          <a:pt x="54" y="82"/>
                          <a:pt x="56" y="79"/>
                          <a:pt x="58" y="78"/>
                        </a:cubicBezTo>
                        <a:cubicBezTo>
                          <a:pt x="63" y="74"/>
                          <a:pt x="73" y="68"/>
                          <a:pt x="84" y="59"/>
                        </a:cubicBezTo>
                        <a:cubicBezTo>
                          <a:pt x="95" y="50"/>
                          <a:pt x="107" y="37"/>
                          <a:pt x="116" y="21"/>
                        </a:cubicBezTo>
                        <a:cubicBezTo>
                          <a:pt x="120" y="14"/>
                          <a:pt x="123" y="10"/>
                          <a:pt x="126" y="8"/>
                        </a:cubicBezTo>
                        <a:cubicBezTo>
                          <a:pt x="129" y="5"/>
                          <a:pt x="132" y="4"/>
                          <a:pt x="134" y="4"/>
                        </a:cubicBezTo>
                        <a:cubicBezTo>
                          <a:pt x="135" y="4"/>
                          <a:pt x="137" y="5"/>
                          <a:pt x="138" y="6"/>
                        </a:cubicBezTo>
                        <a:cubicBezTo>
                          <a:pt x="141" y="7"/>
                          <a:pt x="142" y="9"/>
                          <a:pt x="144" y="12"/>
                        </a:cubicBezTo>
                        <a:cubicBezTo>
                          <a:pt x="145" y="15"/>
                          <a:pt x="146" y="18"/>
                          <a:pt x="147" y="21"/>
                        </a:cubicBezTo>
                        <a:cubicBezTo>
                          <a:pt x="149" y="20"/>
                          <a:pt x="149" y="20"/>
                          <a:pt x="149" y="20"/>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74" name="Freeform 785">
                    <a:extLst>
                      <a:ext uri="{FF2B5EF4-FFF2-40B4-BE49-F238E27FC236}">
                        <a16:creationId xmlns:a16="http://schemas.microsoft.com/office/drawing/2014/main" id="{8B9B01FD-6B48-491A-DFDE-3D9B492E41CA}"/>
                      </a:ext>
                    </a:extLst>
                  </p:cNvPr>
                  <p:cNvSpPr>
                    <a:spLocks/>
                  </p:cNvSpPr>
                  <p:nvPr/>
                </p:nvSpPr>
                <p:spPr bwMode="auto">
                  <a:xfrm>
                    <a:off x="1759" y="3348"/>
                    <a:ext cx="168" cy="246"/>
                  </a:xfrm>
                  <a:custGeom>
                    <a:avLst/>
                    <a:gdLst>
                      <a:gd name="T0" fmla="*/ 7 w 199"/>
                      <a:gd name="T1" fmla="*/ 61 h 292"/>
                      <a:gd name="T2" fmla="*/ 8 w 199"/>
                      <a:gd name="T3" fmla="*/ 61 h 292"/>
                      <a:gd name="T4" fmla="*/ 3 w 199"/>
                      <a:gd name="T5" fmla="*/ 31 h 292"/>
                      <a:gd name="T6" fmla="*/ 6 w 199"/>
                      <a:gd name="T7" fmla="*/ 16 h 292"/>
                      <a:gd name="T8" fmla="*/ 16 w 199"/>
                      <a:gd name="T9" fmla="*/ 7 h 292"/>
                      <a:gd name="T10" fmla="*/ 36 w 199"/>
                      <a:gd name="T11" fmla="*/ 3 h 292"/>
                      <a:gd name="T12" fmla="*/ 51 w 199"/>
                      <a:gd name="T13" fmla="*/ 6 h 292"/>
                      <a:gd name="T14" fmla="*/ 59 w 199"/>
                      <a:gd name="T15" fmla="*/ 17 h 292"/>
                      <a:gd name="T16" fmla="*/ 68 w 199"/>
                      <a:gd name="T17" fmla="*/ 51 h 292"/>
                      <a:gd name="T18" fmla="*/ 107 w 199"/>
                      <a:gd name="T19" fmla="*/ 119 h 292"/>
                      <a:gd name="T20" fmla="*/ 114 w 199"/>
                      <a:gd name="T21" fmla="*/ 128 h 292"/>
                      <a:gd name="T22" fmla="*/ 117 w 199"/>
                      <a:gd name="T23" fmla="*/ 137 h 292"/>
                      <a:gd name="T24" fmla="*/ 112 w 199"/>
                      <a:gd name="T25" fmla="*/ 150 h 292"/>
                      <a:gd name="T26" fmla="*/ 101 w 199"/>
                      <a:gd name="T27" fmla="*/ 165 h 292"/>
                      <a:gd name="T28" fmla="*/ 95 w 199"/>
                      <a:gd name="T29" fmla="*/ 170 h 292"/>
                      <a:gd name="T30" fmla="*/ 89 w 199"/>
                      <a:gd name="T31" fmla="*/ 173 h 292"/>
                      <a:gd name="T32" fmla="*/ 79 w 199"/>
                      <a:gd name="T33" fmla="*/ 169 h 292"/>
                      <a:gd name="T34" fmla="*/ 45 w 199"/>
                      <a:gd name="T35" fmla="*/ 131 h 292"/>
                      <a:gd name="T36" fmla="*/ 8 w 199"/>
                      <a:gd name="T37" fmla="*/ 61 h 292"/>
                      <a:gd name="T38" fmla="*/ 7 w 199"/>
                      <a:gd name="T39" fmla="*/ 61 h 292"/>
                      <a:gd name="T40" fmla="*/ 6 w 199"/>
                      <a:gd name="T41" fmla="*/ 62 h 292"/>
                      <a:gd name="T42" fmla="*/ 43 w 199"/>
                      <a:gd name="T43" fmla="*/ 133 h 292"/>
                      <a:gd name="T44" fmla="*/ 78 w 199"/>
                      <a:gd name="T45" fmla="*/ 171 h 292"/>
                      <a:gd name="T46" fmla="*/ 89 w 199"/>
                      <a:gd name="T47" fmla="*/ 174 h 292"/>
                      <a:gd name="T48" fmla="*/ 96 w 199"/>
                      <a:gd name="T49" fmla="*/ 173 h 292"/>
                      <a:gd name="T50" fmla="*/ 106 w 199"/>
                      <a:gd name="T51" fmla="*/ 163 h 292"/>
                      <a:gd name="T52" fmla="*/ 115 w 199"/>
                      <a:gd name="T53" fmla="*/ 151 h 292"/>
                      <a:gd name="T54" fmla="*/ 120 w 199"/>
                      <a:gd name="T55" fmla="*/ 137 h 292"/>
                      <a:gd name="T56" fmla="*/ 117 w 199"/>
                      <a:gd name="T57" fmla="*/ 127 h 292"/>
                      <a:gd name="T58" fmla="*/ 110 w 199"/>
                      <a:gd name="T59" fmla="*/ 117 h 292"/>
                      <a:gd name="T60" fmla="*/ 71 w 199"/>
                      <a:gd name="T61" fmla="*/ 51 h 292"/>
                      <a:gd name="T62" fmla="*/ 62 w 199"/>
                      <a:gd name="T63" fmla="*/ 17 h 292"/>
                      <a:gd name="T64" fmla="*/ 52 w 199"/>
                      <a:gd name="T65" fmla="*/ 4 h 292"/>
                      <a:gd name="T66" fmla="*/ 36 w 199"/>
                      <a:gd name="T67" fmla="*/ 0 h 292"/>
                      <a:gd name="T68" fmla="*/ 15 w 199"/>
                      <a:gd name="T69" fmla="*/ 4 h 292"/>
                      <a:gd name="T70" fmla="*/ 3 w 199"/>
                      <a:gd name="T71" fmla="*/ 15 h 292"/>
                      <a:gd name="T72" fmla="*/ 0 w 199"/>
                      <a:gd name="T73" fmla="*/ 31 h 292"/>
                      <a:gd name="T74" fmla="*/ 6 w 199"/>
                      <a:gd name="T75" fmla="*/ 62 h 292"/>
                      <a:gd name="T76" fmla="*/ 7 w 199"/>
                      <a:gd name="T77" fmla="*/ 61 h 29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99" h="292">
                        <a:moveTo>
                          <a:pt x="12" y="102"/>
                        </a:moveTo>
                        <a:cubicBezTo>
                          <a:pt x="14" y="102"/>
                          <a:pt x="14" y="102"/>
                          <a:pt x="14" y="102"/>
                        </a:cubicBezTo>
                        <a:cubicBezTo>
                          <a:pt x="10" y="93"/>
                          <a:pt x="4" y="72"/>
                          <a:pt x="4" y="52"/>
                        </a:cubicBezTo>
                        <a:cubicBezTo>
                          <a:pt x="4" y="43"/>
                          <a:pt x="5" y="34"/>
                          <a:pt x="9" y="27"/>
                        </a:cubicBezTo>
                        <a:cubicBezTo>
                          <a:pt x="12" y="20"/>
                          <a:pt x="18" y="14"/>
                          <a:pt x="27" y="11"/>
                        </a:cubicBezTo>
                        <a:cubicBezTo>
                          <a:pt x="39" y="6"/>
                          <a:pt x="51" y="4"/>
                          <a:pt x="60" y="4"/>
                        </a:cubicBezTo>
                        <a:cubicBezTo>
                          <a:pt x="70" y="4"/>
                          <a:pt x="78" y="6"/>
                          <a:pt x="84" y="10"/>
                        </a:cubicBezTo>
                        <a:cubicBezTo>
                          <a:pt x="91" y="15"/>
                          <a:pt x="95" y="21"/>
                          <a:pt x="98" y="29"/>
                        </a:cubicBezTo>
                        <a:cubicBezTo>
                          <a:pt x="102" y="41"/>
                          <a:pt x="104" y="59"/>
                          <a:pt x="113" y="86"/>
                        </a:cubicBezTo>
                        <a:cubicBezTo>
                          <a:pt x="123" y="113"/>
                          <a:pt x="141" y="149"/>
                          <a:pt x="179" y="198"/>
                        </a:cubicBezTo>
                        <a:cubicBezTo>
                          <a:pt x="183" y="203"/>
                          <a:pt x="187" y="208"/>
                          <a:pt x="190" y="214"/>
                        </a:cubicBezTo>
                        <a:cubicBezTo>
                          <a:pt x="193" y="219"/>
                          <a:pt x="195" y="224"/>
                          <a:pt x="195" y="230"/>
                        </a:cubicBezTo>
                        <a:cubicBezTo>
                          <a:pt x="195" y="236"/>
                          <a:pt x="193" y="243"/>
                          <a:pt x="187" y="251"/>
                        </a:cubicBezTo>
                        <a:cubicBezTo>
                          <a:pt x="181" y="260"/>
                          <a:pt x="175" y="269"/>
                          <a:pt x="168" y="276"/>
                        </a:cubicBezTo>
                        <a:cubicBezTo>
                          <a:pt x="165" y="280"/>
                          <a:pt x="161" y="283"/>
                          <a:pt x="158" y="285"/>
                        </a:cubicBezTo>
                        <a:cubicBezTo>
                          <a:pt x="155" y="287"/>
                          <a:pt x="151" y="288"/>
                          <a:pt x="147" y="288"/>
                        </a:cubicBezTo>
                        <a:cubicBezTo>
                          <a:pt x="143" y="288"/>
                          <a:pt x="138" y="286"/>
                          <a:pt x="132" y="282"/>
                        </a:cubicBezTo>
                        <a:cubicBezTo>
                          <a:pt x="119" y="274"/>
                          <a:pt x="97" y="251"/>
                          <a:pt x="75" y="220"/>
                        </a:cubicBezTo>
                        <a:cubicBezTo>
                          <a:pt x="53" y="188"/>
                          <a:pt x="29" y="147"/>
                          <a:pt x="14" y="102"/>
                        </a:cubicBezTo>
                        <a:cubicBezTo>
                          <a:pt x="12" y="102"/>
                          <a:pt x="12" y="102"/>
                          <a:pt x="12" y="102"/>
                        </a:cubicBezTo>
                        <a:cubicBezTo>
                          <a:pt x="10" y="103"/>
                          <a:pt x="10" y="103"/>
                          <a:pt x="10" y="103"/>
                        </a:cubicBezTo>
                        <a:cubicBezTo>
                          <a:pt x="26" y="149"/>
                          <a:pt x="49" y="190"/>
                          <a:pt x="72" y="222"/>
                        </a:cubicBezTo>
                        <a:cubicBezTo>
                          <a:pt x="94" y="254"/>
                          <a:pt x="116" y="276"/>
                          <a:pt x="129" y="286"/>
                        </a:cubicBezTo>
                        <a:cubicBezTo>
                          <a:pt x="136" y="290"/>
                          <a:pt x="142" y="292"/>
                          <a:pt x="147" y="292"/>
                        </a:cubicBezTo>
                        <a:cubicBezTo>
                          <a:pt x="152" y="292"/>
                          <a:pt x="156" y="291"/>
                          <a:pt x="160" y="288"/>
                        </a:cubicBezTo>
                        <a:cubicBezTo>
                          <a:pt x="166" y="285"/>
                          <a:pt x="171" y="280"/>
                          <a:pt x="176" y="273"/>
                        </a:cubicBezTo>
                        <a:cubicBezTo>
                          <a:pt x="181" y="267"/>
                          <a:pt x="186" y="260"/>
                          <a:pt x="191" y="253"/>
                        </a:cubicBezTo>
                        <a:cubicBezTo>
                          <a:pt x="196" y="245"/>
                          <a:pt x="199" y="237"/>
                          <a:pt x="199" y="230"/>
                        </a:cubicBezTo>
                        <a:cubicBezTo>
                          <a:pt x="199" y="223"/>
                          <a:pt x="197" y="217"/>
                          <a:pt x="193" y="212"/>
                        </a:cubicBezTo>
                        <a:cubicBezTo>
                          <a:pt x="190" y="206"/>
                          <a:pt x="186" y="201"/>
                          <a:pt x="182" y="196"/>
                        </a:cubicBezTo>
                        <a:cubicBezTo>
                          <a:pt x="145" y="146"/>
                          <a:pt x="127" y="111"/>
                          <a:pt x="117" y="84"/>
                        </a:cubicBezTo>
                        <a:cubicBezTo>
                          <a:pt x="108" y="58"/>
                          <a:pt x="106" y="41"/>
                          <a:pt x="102" y="28"/>
                        </a:cubicBezTo>
                        <a:cubicBezTo>
                          <a:pt x="99" y="19"/>
                          <a:pt x="94" y="12"/>
                          <a:pt x="87" y="7"/>
                        </a:cubicBezTo>
                        <a:cubicBezTo>
                          <a:pt x="79" y="2"/>
                          <a:pt x="71" y="0"/>
                          <a:pt x="60" y="0"/>
                        </a:cubicBezTo>
                        <a:cubicBezTo>
                          <a:pt x="50" y="0"/>
                          <a:pt x="38" y="2"/>
                          <a:pt x="25" y="7"/>
                        </a:cubicBezTo>
                        <a:cubicBezTo>
                          <a:pt x="15" y="11"/>
                          <a:pt x="9" y="17"/>
                          <a:pt x="5" y="25"/>
                        </a:cubicBezTo>
                        <a:cubicBezTo>
                          <a:pt x="1" y="33"/>
                          <a:pt x="0" y="43"/>
                          <a:pt x="0" y="52"/>
                        </a:cubicBezTo>
                        <a:cubicBezTo>
                          <a:pt x="0" y="73"/>
                          <a:pt x="7" y="94"/>
                          <a:pt x="10" y="103"/>
                        </a:cubicBezTo>
                        <a:cubicBezTo>
                          <a:pt x="12" y="102"/>
                          <a:pt x="12" y="102"/>
                          <a:pt x="12" y="102"/>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75" name="Freeform 786">
                    <a:extLst>
                      <a:ext uri="{FF2B5EF4-FFF2-40B4-BE49-F238E27FC236}">
                        <a16:creationId xmlns:a16="http://schemas.microsoft.com/office/drawing/2014/main" id="{0B7B0986-DB3E-0E56-78C4-9156C92C0BD5}"/>
                      </a:ext>
                    </a:extLst>
                  </p:cNvPr>
                  <p:cNvSpPr>
                    <a:spLocks/>
                  </p:cNvSpPr>
                  <p:nvPr/>
                </p:nvSpPr>
                <p:spPr bwMode="auto">
                  <a:xfrm>
                    <a:off x="1765" y="3155"/>
                    <a:ext cx="136" cy="199"/>
                  </a:xfrm>
                  <a:custGeom>
                    <a:avLst/>
                    <a:gdLst>
                      <a:gd name="T0" fmla="*/ 45 w 161"/>
                      <a:gd name="T1" fmla="*/ 2 h 235"/>
                      <a:gd name="T2" fmla="*/ 45 w 161"/>
                      <a:gd name="T3" fmla="*/ 0 h 235"/>
                      <a:gd name="T4" fmla="*/ 44 w 161"/>
                      <a:gd name="T5" fmla="*/ 0 h 235"/>
                      <a:gd name="T6" fmla="*/ 39 w 161"/>
                      <a:gd name="T7" fmla="*/ 3 h 235"/>
                      <a:gd name="T8" fmla="*/ 32 w 161"/>
                      <a:gd name="T9" fmla="*/ 12 h 235"/>
                      <a:gd name="T10" fmla="*/ 26 w 161"/>
                      <a:gd name="T11" fmla="*/ 23 h 235"/>
                      <a:gd name="T12" fmla="*/ 13 w 161"/>
                      <a:gd name="T13" fmla="*/ 66 h 235"/>
                      <a:gd name="T14" fmla="*/ 0 w 161"/>
                      <a:gd name="T15" fmla="*/ 117 h 235"/>
                      <a:gd name="T16" fmla="*/ 0 w 161"/>
                      <a:gd name="T17" fmla="*/ 124 h 235"/>
                      <a:gd name="T18" fmla="*/ 5 w 161"/>
                      <a:gd name="T19" fmla="*/ 138 h 235"/>
                      <a:gd name="T20" fmla="*/ 18 w 161"/>
                      <a:gd name="T21" fmla="*/ 143 h 235"/>
                      <a:gd name="T22" fmla="*/ 26 w 161"/>
                      <a:gd name="T23" fmla="*/ 141 h 235"/>
                      <a:gd name="T24" fmla="*/ 44 w 161"/>
                      <a:gd name="T25" fmla="*/ 141 h 235"/>
                      <a:gd name="T26" fmla="*/ 45 w 161"/>
                      <a:gd name="T27" fmla="*/ 141 h 235"/>
                      <a:gd name="T28" fmla="*/ 60 w 161"/>
                      <a:gd name="T29" fmla="*/ 139 h 235"/>
                      <a:gd name="T30" fmla="*/ 74 w 161"/>
                      <a:gd name="T31" fmla="*/ 133 h 235"/>
                      <a:gd name="T32" fmla="*/ 89 w 161"/>
                      <a:gd name="T33" fmla="*/ 122 h 235"/>
                      <a:gd name="T34" fmla="*/ 95 w 161"/>
                      <a:gd name="T35" fmla="*/ 116 h 235"/>
                      <a:gd name="T36" fmla="*/ 97 w 161"/>
                      <a:gd name="T37" fmla="*/ 108 h 235"/>
                      <a:gd name="T38" fmla="*/ 89 w 161"/>
                      <a:gd name="T39" fmla="*/ 89 h 235"/>
                      <a:gd name="T40" fmla="*/ 59 w 161"/>
                      <a:gd name="T41" fmla="*/ 35 h 235"/>
                      <a:gd name="T42" fmla="*/ 57 w 161"/>
                      <a:gd name="T43" fmla="*/ 15 h 235"/>
                      <a:gd name="T44" fmla="*/ 53 w 161"/>
                      <a:gd name="T45" fmla="*/ 6 h 235"/>
                      <a:gd name="T46" fmla="*/ 45 w 161"/>
                      <a:gd name="T47" fmla="*/ 0 h 235"/>
                      <a:gd name="T48" fmla="*/ 45 w 161"/>
                      <a:gd name="T49" fmla="*/ 2 h 235"/>
                      <a:gd name="T50" fmla="*/ 44 w 161"/>
                      <a:gd name="T51" fmla="*/ 3 h 235"/>
                      <a:gd name="T52" fmla="*/ 52 w 161"/>
                      <a:gd name="T53" fmla="*/ 7 h 235"/>
                      <a:gd name="T54" fmla="*/ 56 w 161"/>
                      <a:gd name="T55" fmla="*/ 21 h 235"/>
                      <a:gd name="T56" fmla="*/ 57 w 161"/>
                      <a:gd name="T57" fmla="*/ 35 h 235"/>
                      <a:gd name="T58" fmla="*/ 87 w 161"/>
                      <a:gd name="T59" fmla="*/ 91 h 235"/>
                      <a:gd name="T60" fmla="*/ 95 w 161"/>
                      <a:gd name="T61" fmla="*/ 108 h 235"/>
                      <a:gd name="T62" fmla="*/ 93 w 161"/>
                      <a:gd name="T63" fmla="*/ 114 h 235"/>
                      <a:gd name="T64" fmla="*/ 84 w 161"/>
                      <a:gd name="T65" fmla="*/ 124 h 235"/>
                      <a:gd name="T66" fmla="*/ 72 w 161"/>
                      <a:gd name="T67" fmla="*/ 131 h 235"/>
                      <a:gd name="T68" fmla="*/ 60 w 161"/>
                      <a:gd name="T69" fmla="*/ 137 h 235"/>
                      <a:gd name="T70" fmla="*/ 45 w 161"/>
                      <a:gd name="T71" fmla="*/ 138 h 235"/>
                      <a:gd name="T72" fmla="*/ 44 w 161"/>
                      <a:gd name="T73" fmla="*/ 138 h 235"/>
                      <a:gd name="T74" fmla="*/ 25 w 161"/>
                      <a:gd name="T75" fmla="*/ 139 h 235"/>
                      <a:gd name="T76" fmla="*/ 18 w 161"/>
                      <a:gd name="T77" fmla="*/ 141 h 235"/>
                      <a:gd name="T78" fmla="*/ 7 w 161"/>
                      <a:gd name="T79" fmla="*/ 137 h 235"/>
                      <a:gd name="T80" fmla="*/ 3 w 161"/>
                      <a:gd name="T81" fmla="*/ 124 h 235"/>
                      <a:gd name="T82" fmla="*/ 3 w 161"/>
                      <a:gd name="T83" fmla="*/ 118 h 235"/>
                      <a:gd name="T84" fmla="*/ 15 w 161"/>
                      <a:gd name="T85" fmla="*/ 68 h 235"/>
                      <a:gd name="T86" fmla="*/ 30 w 161"/>
                      <a:gd name="T87" fmla="*/ 25 h 235"/>
                      <a:gd name="T88" fmla="*/ 36 w 161"/>
                      <a:gd name="T89" fmla="*/ 9 h 235"/>
                      <a:gd name="T90" fmla="*/ 41 w 161"/>
                      <a:gd name="T91" fmla="*/ 4 h 235"/>
                      <a:gd name="T92" fmla="*/ 44 w 161"/>
                      <a:gd name="T93" fmla="*/ 3 h 235"/>
                      <a:gd name="T94" fmla="*/ 44 w 161"/>
                      <a:gd name="T95" fmla="*/ 3 h 235"/>
                      <a:gd name="T96" fmla="*/ 45 w 161"/>
                      <a:gd name="T97" fmla="*/ 2 h 23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61" h="235">
                        <a:moveTo>
                          <a:pt x="74" y="2"/>
                        </a:moveTo>
                        <a:cubicBezTo>
                          <a:pt x="74" y="0"/>
                          <a:pt x="74" y="0"/>
                          <a:pt x="74" y="0"/>
                        </a:cubicBezTo>
                        <a:cubicBezTo>
                          <a:pt x="74" y="0"/>
                          <a:pt x="73" y="0"/>
                          <a:pt x="72" y="0"/>
                        </a:cubicBezTo>
                        <a:cubicBezTo>
                          <a:pt x="69" y="0"/>
                          <a:pt x="67" y="1"/>
                          <a:pt x="64" y="4"/>
                        </a:cubicBezTo>
                        <a:cubicBezTo>
                          <a:pt x="61" y="7"/>
                          <a:pt x="57" y="12"/>
                          <a:pt x="53" y="19"/>
                        </a:cubicBezTo>
                        <a:cubicBezTo>
                          <a:pt x="50" y="25"/>
                          <a:pt x="47" y="32"/>
                          <a:pt x="44" y="38"/>
                        </a:cubicBezTo>
                        <a:cubicBezTo>
                          <a:pt x="40" y="48"/>
                          <a:pt x="31" y="77"/>
                          <a:pt x="21" y="109"/>
                        </a:cubicBezTo>
                        <a:cubicBezTo>
                          <a:pt x="12" y="141"/>
                          <a:pt x="3" y="175"/>
                          <a:pt x="0" y="193"/>
                        </a:cubicBezTo>
                        <a:cubicBezTo>
                          <a:pt x="0" y="197"/>
                          <a:pt x="0" y="200"/>
                          <a:pt x="0" y="203"/>
                        </a:cubicBezTo>
                        <a:cubicBezTo>
                          <a:pt x="0" y="214"/>
                          <a:pt x="3" y="222"/>
                          <a:pt x="8" y="228"/>
                        </a:cubicBezTo>
                        <a:cubicBezTo>
                          <a:pt x="14" y="233"/>
                          <a:pt x="21" y="235"/>
                          <a:pt x="30" y="235"/>
                        </a:cubicBezTo>
                        <a:cubicBezTo>
                          <a:pt x="34" y="235"/>
                          <a:pt x="39" y="235"/>
                          <a:pt x="44" y="233"/>
                        </a:cubicBezTo>
                        <a:cubicBezTo>
                          <a:pt x="53" y="231"/>
                          <a:pt x="63" y="231"/>
                          <a:pt x="73" y="231"/>
                        </a:cubicBezTo>
                        <a:cubicBezTo>
                          <a:pt x="73" y="231"/>
                          <a:pt x="74" y="231"/>
                          <a:pt x="74" y="231"/>
                        </a:cubicBezTo>
                        <a:cubicBezTo>
                          <a:pt x="83" y="231"/>
                          <a:pt x="91" y="231"/>
                          <a:pt x="99" y="229"/>
                        </a:cubicBezTo>
                        <a:cubicBezTo>
                          <a:pt x="108" y="228"/>
                          <a:pt x="116" y="225"/>
                          <a:pt x="123" y="219"/>
                        </a:cubicBezTo>
                        <a:cubicBezTo>
                          <a:pt x="130" y="213"/>
                          <a:pt x="140" y="208"/>
                          <a:pt x="147" y="201"/>
                        </a:cubicBezTo>
                        <a:cubicBezTo>
                          <a:pt x="151" y="198"/>
                          <a:pt x="155" y="195"/>
                          <a:pt x="157" y="191"/>
                        </a:cubicBezTo>
                        <a:cubicBezTo>
                          <a:pt x="160" y="187"/>
                          <a:pt x="161" y="182"/>
                          <a:pt x="161" y="177"/>
                        </a:cubicBezTo>
                        <a:cubicBezTo>
                          <a:pt x="161" y="169"/>
                          <a:pt x="157" y="159"/>
                          <a:pt x="147" y="147"/>
                        </a:cubicBezTo>
                        <a:cubicBezTo>
                          <a:pt x="114" y="108"/>
                          <a:pt x="101" y="73"/>
                          <a:pt x="98" y="57"/>
                        </a:cubicBezTo>
                        <a:cubicBezTo>
                          <a:pt x="96" y="48"/>
                          <a:pt x="97" y="36"/>
                          <a:pt x="94" y="25"/>
                        </a:cubicBezTo>
                        <a:cubicBezTo>
                          <a:pt x="93" y="19"/>
                          <a:pt x="91" y="14"/>
                          <a:pt x="88" y="10"/>
                        </a:cubicBezTo>
                        <a:cubicBezTo>
                          <a:pt x="85" y="5"/>
                          <a:pt x="80" y="2"/>
                          <a:pt x="74" y="0"/>
                        </a:cubicBezTo>
                        <a:cubicBezTo>
                          <a:pt x="74" y="2"/>
                          <a:pt x="74" y="2"/>
                          <a:pt x="74" y="2"/>
                        </a:cubicBezTo>
                        <a:cubicBezTo>
                          <a:pt x="73" y="4"/>
                          <a:pt x="73" y="4"/>
                          <a:pt x="73" y="4"/>
                        </a:cubicBezTo>
                        <a:cubicBezTo>
                          <a:pt x="78" y="5"/>
                          <a:pt x="82" y="8"/>
                          <a:pt x="85" y="12"/>
                        </a:cubicBezTo>
                        <a:cubicBezTo>
                          <a:pt x="89" y="18"/>
                          <a:pt x="91" y="26"/>
                          <a:pt x="92" y="34"/>
                        </a:cubicBezTo>
                        <a:cubicBezTo>
                          <a:pt x="93" y="42"/>
                          <a:pt x="93" y="51"/>
                          <a:pt x="94" y="57"/>
                        </a:cubicBezTo>
                        <a:cubicBezTo>
                          <a:pt x="97" y="75"/>
                          <a:pt x="110" y="110"/>
                          <a:pt x="144" y="150"/>
                        </a:cubicBezTo>
                        <a:cubicBezTo>
                          <a:pt x="154" y="162"/>
                          <a:pt x="157" y="170"/>
                          <a:pt x="157" y="177"/>
                        </a:cubicBezTo>
                        <a:cubicBezTo>
                          <a:pt x="157" y="182"/>
                          <a:pt x="156" y="185"/>
                          <a:pt x="154" y="189"/>
                        </a:cubicBezTo>
                        <a:cubicBezTo>
                          <a:pt x="151" y="194"/>
                          <a:pt x="145" y="198"/>
                          <a:pt x="139" y="203"/>
                        </a:cubicBezTo>
                        <a:cubicBezTo>
                          <a:pt x="133" y="207"/>
                          <a:pt x="126" y="211"/>
                          <a:pt x="120" y="216"/>
                        </a:cubicBezTo>
                        <a:cubicBezTo>
                          <a:pt x="114" y="221"/>
                          <a:pt x="106" y="224"/>
                          <a:pt x="99" y="226"/>
                        </a:cubicBezTo>
                        <a:cubicBezTo>
                          <a:pt x="91" y="227"/>
                          <a:pt x="83" y="227"/>
                          <a:pt x="74" y="227"/>
                        </a:cubicBezTo>
                        <a:cubicBezTo>
                          <a:pt x="74" y="227"/>
                          <a:pt x="73" y="227"/>
                          <a:pt x="73" y="227"/>
                        </a:cubicBezTo>
                        <a:cubicBezTo>
                          <a:pt x="63" y="227"/>
                          <a:pt x="53" y="227"/>
                          <a:pt x="43" y="229"/>
                        </a:cubicBezTo>
                        <a:cubicBezTo>
                          <a:pt x="38" y="231"/>
                          <a:pt x="34" y="231"/>
                          <a:pt x="30" y="231"/>
                        </a:cubicBezTo>
                        <a:cubicBezTo>
                          <a:pt x="22" y="231"/>
                          <a:pt x="16" y="229"/>
                          <a:pt x="11" y="225"/>
                        </a:cubicBezTo>
                        <a:cubicBezTo>
                          <a:pt x="7" y="221"/>
                          <a:pt x="4" y="214"/>
                          <a:pt x="4" y="203"/>
                        </a:cubicBezTo>
                        <a:cubicBezTo>
                          <a:pt x="4" y="200"/>
                          <a:pt x="4" y="197"/>
                          <a:pt x="4" y="194"/>
                        </a:cubicBezTo>
                        <a:cubicBezTo>
                          <a:pt x="7" y="176"/>
                          <a:pt x="16" y="142"/>
                          <a:pt x="25" y="111"/>
                        </a:cubicBezTo>
                        <a:cubicBezTo>
                          <a:pt x="35" y="79"/>
                          <a:pt x="44" y="49"/>
                          <a:pt x="48" y="40"/>
                        </a:cubicBezTo>
                        <a:cubicBezTo>
                          <a:pt x="51" y="31"/>
                          <a:pt x="56" y="22"/>
                          <a:pt x="60" y="15"/>
                        </a:cubicBezTo>
                        <a:cubicBezTo>
                          <a:pt x="63" y="12"/>
                          <a:pt x="65" y="9"/>
                          <a:pt x="67" y="7"/>
                        </a:cubicBezTo>
                        <a:cubicBezTo>
                          <a:pt x="69" y="5"/>
                          <a:pt x="71" y="4"/>
                          <a:pt x="72" y="4"/>
                        </a:cubicBezTo>
                        <a:cubicBezTo>
                          <a:pt x="73" y="4"/>
                          <a:pt x="73" y="4"/>
                          <a:pt x="73" y="4"/>
                        </a:cubicBezTo>
                        <a:cubicBezTo>
                          <a:pt x="74" y="2"/>
                          <a:pt x="74" y="2"/>
                          <a:pt x="74" y="2"/>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76" name="Freeform 787">
                    <a:extLst>
                      <a:ext uri="{FF2B5EF4-FFF2-40B4-BE49-F238E27FC236}">
                        <a16:creationId xmlns:a16="http://schemas.microsoft.com/office/drawing/2014/main" id="{990D6F01-AF40-1EA2-D0DD-17F424F87AA5}"/>
                      </a:ext>
                    </a:extLst>
                  </p:cNvPr>
                  <p:cNvSpPr>
                    <a:spLocks/>
                  </p:cNvSpPr>
                  <p:nvPr/>
                </p:nvSpPr>
                <p:spPr bwMode="auto">
                  <a:xfrm>
                    <a:off x="1842" y="3138"/>
                    <a:ext cx="162" cy="175"/>
                  </a:xfrm>
                  <a:custGeom>
                    <a:avLst/>
                    <a:gdLst>
                      <a:gd name="T0" fmla="*/ 5 w 192"/>
                      <a:gd name="T1" fmla="*/ 14 h 207"/>
                      <a:gd name="T2" fmla="*/ 4 w 192"/>
                      <a:gd name="T3" fmla="*/ 14 h 207"/>
                      <a:gd name="T4" fmla="*/ 0 w 192"/>
                      <a:gd name="T5" fmla="*/ 28 h 207"/>
                      <a:gd name="T6" fmla="*/ 2 w 192"/>
                      <a:gd name="T7" fmla="*/ 39 h 207"/>
                      <a:gd name="T8" fmla="*/ 28 w 192"/>
                      <a:gd name="T9" fmla="*/ 97 h 207"/>
                      <a:gd name="T10" fmla="*/ 48 w 192"/>
                      <a:gd name="T11" fmla="*/ 118 h 207"/>
                      <a:gd name="T12" fmla="*/ 64 w 192"/>
                      <a:gd name="T13" fmla="*/ 125 h 207"/>
                      <a:gd name="T14" fmla="*/ 65 w 192"/>
                      <a:gd name="T15" fmla="*/ 125 h 207"/>
                      <a:gd name="T16" fmla="*/ 79 w 192"/>
                      <a:gd name="T17" fmla="*/ 123 h 207"/>
                      <a:gd name="T18" fmla="*/ 85 w 192"/>
                      <a:gd name="T19" fmla="*/ 116 h 207"/>
                      <a:gd name="T20" fmla="*/ 87 w 192"/>
                      <a:gd name="T21" fmla="*/ 107 h 207"/>
                      <a:gd name="T22" fmla="*/ 85 w 192"/>
                      <a:gd name="T23" fmla="*/ 93 h 207"/>
                      <a:gd name="T24" fmla="*/ 84 w 192"/>
                      <a:gd name="T25" fmla="*/ 85 h 207"/>
                      <a:gd name="T26" fmla="*/ 95 w 192"/>
                      <a:gd name="T27" fmla="*/ 48 h 207"/>
                      <a:gd name="T28" fmla="*/ 111 w 192"/>
                      <a:gd name="T29" fmla="*/ 21 h 207"/>
                      <a:gd name="T30" fmla="*/ 116 w 192"/>
                      <a:gd name="T31" fmla="*/ 8 h 207"/>
                      <a:gd name="T32" fmla="*/ 112 w 192"/>
                      <a:gd name="T33" fmla="*/ 3 h 207"/>
                      <a:gd name="T34" fmla="*/ 104 w 192"/>
                      <a:gd name="T35" fmla="*/ 0 h 207"/>
                      <a:gd name="T36" fmla="*/ 97 w 192"/>
                      <a:gd name="T37" fmla="*/ 1 h 207"/>
                      <a:gd name="T38" fmla="*/ 24 w 192"/>
                      <a:gd name="T39" fmla="*/ 8 h 207"/>
                      <a:gd name="T40" fmla="*/ 14 w 192"/>
                      <a:gd name="T41" fmla="*/ 9 h 207"/>
                      <a:gd name="T42" fmla="*/ 4 w 192"/>
                      <a:gd name="T43" fmla="*/ 14 h 207"/>
                      <a:gd name="T44" fmla="*/ 5 w 192"/>
                      <a:gd name="T45" fmla="*/ 14 h 207"/>
                      <a:gd name="T46" fmla="*/ 6 w 192"/>
                      <a:gd name="T47" fmla="*/ 15 h 207"/>
                      <a:gd name="T48" fmla="*/ 14 w 192"/>
                      <a:gd name="T49" fmla="*/ 12 h 207"/>
                      <a:gd name="T50" fmla="*/ 25 w 192"/>
                      <a:gd name="T51" fmla="*/ 11 h 207"/>
                      <a:gd name="T52" fmla="*/ 98 w 192"/>
                      <a:gd name="T53" fmla="*/ 3 h 207"/>
                      <a:gd name="T54" fmla="*/ 104 w 192"/>
                      <a:gd name="T55" fmla="*/ 3 h 207"/>
                      <a:gd name="T56" fmla="*/ 111 w 192"/>
                      <a:gd name="T57" fmla="*/ 3 h 207"/>
                      <a:gd name="T58" fmla="*/ 113 w 192"/>
                      <a:gd name="T59" fmla="*/ 8 h 207"/>
                      <a:gd name="T60" fmla="*/ 109 w 192"/>
                      <a:gd name="T61" fmla="*/ 19 h 207"/>
                      <a:gd name="T62" fmla="*/ 94 w 192"/>
                      <a:gd name="T63" fmla="*/ 48 h 207"/>
                      <a:gd name="T64" fmla="*/ 82 w 192"/>
                      <a:gd name="T65" fmla="*/ 85 h 207"/>
                      <a:gd name="T66" fmla="*/ 83 w 192"/>
                      <a:gd name="T67" fmla="*/ 94 h 207"/>
                      <a:gd name="T68" fmla="*/ 84 w 192"/>
                      <a:gd name="T69" fmla="*/ 107 h 207"/>
                      <a:gd name="T70" fmla="*/ 83 w 192"/>
                      <a:gd name="T71" fmla="*/ 115 h 207"/>
                      <a:gd name="T72" fmla="*/ 75 w 192"/>
                      <a:gd name="T73" fmla="*/ 121 h 207"/>
                      <a:gd name="T74" fmla="*/ 65 w 192"/>
                      <a:gd name="T75" fmla="*/ 123 h 207"/>
                      <a:gd name="T76" fmla="*/ 64 w 192"/>
                      <a:gd name="T77" fmla="*/ 123 h 207"/>
                      <a:gd name="T78" fmla="*/ 50 w 192"/>
                      <a:gd name="T79" fmla="*/ 117 h 207"/>
                      <a:gd name="T80" fmla="*/ 30 w 192"/>
                      <a:gd name="T81" fmla="*/ 96 h 207"/>
                      <a:gd name="T82" fmla="*/ 3 w 192"/>
                      <a:gd name="T83" fmla="*/ 38 h 207"/>
                      <a:gd name="T84" fmla="*/ 3 w 192"/>
                      <a:gd name="T85" fmla="*/ 28 h 207"/>
                      <a:gd name="T86" fmla="*/ 6 w 192"/>
                      <a:gd name="T87" fmla="*/ 15 h 207"/>
                      <a:gd name="T88" fmla="*/ 5 w 192"/>
                      <a:gd name="T89" fmla="*/ 14 h 2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92" h="207">
                        <a:moveTo>
                          <a:pt x="8" y="24"/>
                        </a:moveTo>
                        <a:cubicBezTo>
                          <a:pt x="7" y="23"/>
                          <a:pt x="7" y="23"/>
                          <a:pt x="7" y="23"/>
                        </a:cubicBezTo>
                        <a:cubicBezTo>
                          <a:pt x="4" y="27"/>
                          <a:pt x="0" y="34"/>
                          <a:pt x="0" y="46"/>
                        </a:cubicBezTo>
                        <a:cubicBezTo>
                          <a:pt x="0" y="51"/>
                          <a:pt x="1" y="57"/>
                          <a:pt x="2" y="64"/>
                        </a:cubicBezTo>
                        <a:cubicBezTo>
                          <a:pt x="6" y="87"/>
                          <a:pt x="16" y="127"/>
                          <a:pt x="46" y="161"/>
                        </a:cubicBezTo>
                        <a:cubicBezTo>
                          <a:pt x="61" y="177"/>
                          <a:pt x="71" y="189"/>
                          <a:pt x="80" y="196"/>
                        </a:cubicBezTo>
                        <a:cubicBezTo>
                          <a:pt x="89" y="204"/>
                          <a:pt x="98" y="207"/>
                          <a:pt x="107" y="207"/>
                        </a:cubicBezTo>
                        <a:cubicBezTo>
                          <a:pt x="107" y="207"/>
                          <a:pt x="108" y="207"/>
                          <a:pt x="108" y="207"/>
                        </a:cubicBezTo>
                        <a:cubicBezTo>
                          <a:pt x="115" y="207"/>
                          <a:pt x="125" y="206"/>
                          <a:pt x="132" y="202"/>
                        </a:cubicBezTo>
                        <a:cubicBezTo>
                          <a:pt x="136" y="200"/>
                          <a:pt x="139" y="196"/>
                          <a:pt x="142" y="192"/>
                        </a:cubicBezTo>
                        <a:cubicBezTo>
                          <a:pt x="144" y="188"/>
                          <a:pt x="145" y="182"/>
                          <a:pt x="145" y="176"/>
                        </a:cubicBezTo>
                        <a:cubicBezTo>
                          <a:pt x="145" y="170"/>
                          <a:pt x="144" y="162"/>
                          <a:pt x="142" y="154"/>
                        </a:cubicBezTo>
                        <a:cubicBezTo>
                          <a:pt x="141" y="150"/>
                          <a:pt x="140" y="146"/>
                          <a:pt x="140" y="141"/>
                        </a:cubicBezTo>
                        <a:cubicBezTo>
                          <a:pt x="140" y="123"/>
                          <a:pt x="149" y="100"/>
                          <a:pt x="159" y="80"/>
                        </a:cubicBezTo>
                        <a:cubicBezTo>
                          <a:pt x="169" y="60"/>
                          <a:pt x="180" y="43"/>
                          <a:pt x="185" y="34"/>
                        </a:cubicBezTo>
                        <a:cubicBezTo>
                          <a:pt x="189" y="27"/>
                          <a:pt x="192" y="19"/>
                          <a:pt x="192" y="13"/>
                        </a:cubicBezTo>
                        <a:cubicBezTo>
                          <a:pt x="192" y="9"/>
                          <a:pt x="191" y="6"/>
                          <a:pt x="187" y="3"/>
                        </a:cubicBezTo>
                        <a:cubicBezTo>
                          <a:pt x="184" y="1"/>
                          <a:pt x="180" y="0"/>
                          <a:pt x="173" y="0"/>
                        </a:cubicBezTo>
                        <a:cubicBezTo>
                          <a:pt x="170" y="0"/>
                          <a:pt x="166" y="0"/>
                          <a:pt x="161" y="1"/>
                        </a:cubicBezTo>
                        <a:cubicBezTo>
                          <a:pt x="126" y="7"/>
                          <a:pt x="48" y="14"/>
                          <a:pt x="40" y="14"/>
                        </a:cubicBezTo>
                        <a:cubicBezTo>
                          <a:pt x="37" y="15"/>
                          <a:pt x="30" y="14"/>
                          <a:pt x="24" y="15"/>
                        </a:cubicBezTo>
                        <a:cubicBezTo>
                          <a:pt x="18" y="16"/>
                          <a:pt x="11" y="18"/>
                          <a:pt x="7" y="23"/>
                        </a:cubicBezTo>
                        <a:cubicBezTo>
                          <a:pt x="8" y="24"/>
                          <a:pt x="8" y="24"/>
                          <a:pt x="8" y="24"/>
                        </a:cubicBezTo>
                        <a:cubicBezTo>
                          <a:pt x="10" y="25"/>
                          <a:pt x="10" y="25"/>
                          <a:pt x="10" y="25"/>
                        </a:cubicBezTo>
                        <a:cubicBezTo>
                          <a:pt x="13" y="21"/>
                          <a:pt x="18" y="20"/>
                          <a:pt x="24" y="19"/>
                        </a:cubicBezTo>
                        <a:cubicBezTo>
                          <a:pt x="30" y="18"/>
                          <a:pt x="36" y="19"/>
                          <a:pt x="41" y="18"/>
                        </a:cubicBezTo>
                        <a:cubicBezTo>
                          <a:pt x="48" y="18"/>
                          <a:pt x="127" y="11"/>
                          <a:pt x="162" y="5"/>
                        </a:cubicBezTo>
                        <a:cubicBezTo>
                          <a:pt x="166" y="4"/>
                          <a:pt x="170" y="4"/>
                          <a:pt x="173" y="4"/>
                        </a:cubicBezTo>
                        <a:cubicBezTo>
                          <a:pt x="179" y="4"/>
                          <a:pt x="183" y="5"/>
                          <a:pt x="185" y="6"/>
                        </a:cubicBezTo>
                        <a:cubicBezTo>
                          <a:pt x="187" y="8"/>
                          <a:pt x="188" y="10"/>
                          <a:pt x="188" y="13"/>
                        </a:cubicBezTo>
                        <a:cubicBezTo>
                          <a:pt x="188" y="18"/>
                          <a:pt x="185" y="25"/>
                          <a:pt x="181" y="32"/>
                        </a:cubicBezTo>
                        <a:cubicBezTo>
                          <a:pt x="176" y="41"/>
                          <a:pt x="165" y="58"/>
                          <a:pt x="155" y="79"/>
                        </a:cubicBezTo>
                        <a:cubicBezTo>
                          <a:pt x="145" y="99"/>
                          <a:pt x="136" y="122"/>
                          <a:pt x="136" y="141"/>
                        </a:cubicBezTo>
                        <a:cubicBezTo>
                          <a:pt x="136" y="146"/>
                          <a:pt x="137" y="151"/>
                          <a:pt x="138" y="155"/>
                        </a:cubicBezTo>
                        <a:cubicBezTo>
                          <a:pt x="140" y="163"/>
                          <a:pt x="141" y="170"/>
                          <a:pt x="141" y="176"/>
                        </a:cubicBezTo>
                        <a:cubicBezTo>
                          <a:pt x="141" y="182"/>
                          <a:pt x="140" y="187"/>
                          <a:pt x="138" y="190"/>
                        </a:cubicBezTo>
                        <a:cubicBezTo>
                          <a:pt x="135" y="196"/>
                          <a:pt x="131" y="199"/>
                          <a:pt x="125" y="200"/>
                        </a:cubicBezTo>
                        <a:cubicBezTo>
                          <a:pt x="120" y="202"/>
                          <a:pt x="113" y="203"/>
                          <a:pt x="108" y="203"/>
                        </a:cubicBezTo>
                        <a:cubicBezTo>
                          <a:pt x="108" y="203"/>
                          <a:pt x="107" y="203"/>
                          <a:pt x="107" y="203"/>
                        </a:cubicBezTo>
                        <a:cubicBezTo>
                          <a:pt x="99" y="203"/>
                          <a:pt x="92" y="200"/>
                          <a:pt x="83" y="193"/>
                        </a:cubicBezTo>
                        <a:cubicBezTo>
                          <a:pt x="74" y="186"/>
                          <a:pt x="64" y="174"/>
                          <a:pt x="49" y="158"/>
                        </a:cubicBezTo>
                        <a:cubicBezTo>
                          <a:pt x="19" y="125"/>
                          <a:pt x="10" y="86"/>
                          <a:pt x="6" y="63"/>
                        </a:cubicBezTo>
                        <a:cubicBezTo>
                          <a:pt x="5" y="56"/>
                          <a:pt x="4" y="51"/>
                          <a:pt x="4" y="46"/>
                        </a:cubicBezTo>
                        <a:cubicBezTo>
                          <a:pt x="4" y="35"/>
                          <a:pt x="7" y="29"/>
                          <a:pt x="10" y="25"/>
                        </a:cubicBezTo>
                        <a:cubicBezTo>
                          <a:pt x="8" y="24"/>
                          <a:pt x="8" y="24"/>
                          <a:pt x="8" y="24"/>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77" name="Freeform 788">
                    <a:extLst>
                      <a:ext uri="{FF2B5EF4-FFF2-40B4-BE49-F238E27FC236}">
                        <a16:creationId xmlns:a16="http://schemas.microsoft.com/office/drawing/2014/main" id="{C1B85239-CA83-541D-B7E5-7883E389A706}"/>
                      </a:ext>
                    </a:extLst>
                  </p:cNvPr>
                  <p:cNvSpPr>
                    <a:spLocks/>
                  </p:cNvSpPr>
                  <p:nvPr/>
                </p:nvSpPr>
                <p:spPr bwMode="auto">
                  <a:xfrm>
                    <a:off x="2095" y="2885"/>
                    <a:ext cx="209" cy="132"/>
                  </a:xfrm>
                  <a:custGeom>
                    <a:avLst/>
                    <a:gdLst>
                      <a:gd name="T0" fmla="*/ 17 w 248"/>
                      <a:gd name="T1" fmla="*/ 35 h 156"/>
                      <a:gd name="T2" fmla="*/ 17 w 248"/>
                      <a:gd name="T3" fmla="*/ 34 h 156"/>
                      <a:gd name="T4" fmla="*/ 13 w 248"/>
                      <a:gd name="T5" fmla="*/ 34 h 156"/>
                      <a:gd name="T6" fmla="*/ 5 w 248"/>
                      <a:gd name="T7" fmla="*/ 36 h 156"/>
                      <a:gd name="T8" fmla="*/ 3 w 248"/>
                      <a:gd name="T9" fmla="*/ 40 h 156"/>
                      <a:gd name="T10" fmla="*/ 0 w 248"/>
                      <a:gd name="T11" fmla="*/ 44 h 156"/>
                      <a:gd name="T12" fmla="*/ 3 w 248"/>
                      <a:gd name="T13" fmla="*/ 49 h 156"/>
                      <a:gd name="T14" fmla="*/ 16 w 248"/>
                      <a:gd name="T15" fmla="*/ 71 h 156"/>
                      <a:gd name="T16" fmla="*/ 42 w 248"/>
                      <a:gd name="T17" fmla="*/ 85 h 156"/>
                      <a:gd name="T18" fmla="*/ 74 w 248"/>
                      <a:gd name="T19" fmla="*/ 90 h 156"/>
                      <a:gd name="T20" fmla="*/ 106 w 248"/>
                      <a:gd name="T21" fmla="*/ 95 h 156"/>
                      <a:gd name="T22" fmla="*/ 120 w 248"/>
                      <a:gd name="T23" fmla="*/ 92 h 156"/>
                      <a:gd name="T24" fmla="*/ 129 w 248"/>
                      <a:gd name="T25" fmla="*/ 82 h 156"/>
                      <a:gd name="T26" fmla="*/ 136 w 248"/>
                      <a:gd name="T27" fmla="*/ 61 h 156"/>
                      <a:gd name="T28" fmla="*/ 140 w 248"/>
                      <a:gd name="T29" fmla="*/ 41 h 156"/>
                      <a:gd name="T30" fmla="*/ 145 w 248"/>
                      <a:gd name="T31" fmla="*/ 25 h 156"/>
                      <a:gd name="T32" fmla="*/ 148 w 248"/>
                      <a:gd name="T33" fmla="*/ 10 h 156"/>
                      <a:gd name="T34" fmla="*/ 147 w 248"/>
                      <a:gd name="T35" fmla="*/ 3 h 156"/>
                      <a:gd name="T36" fmla="*/ 140 w 248"/>
                      <a:gd name="T37" fmla="*/ 0 h 156"/>
                      <a:gd name="T38" fmla="*/ 136 w 248"/>
                      <a:gd name="T39" fmla="*/ 1 h 156"/>
                      <a:gd name="T40" fmla="*/ 72 w 248"/>
                      <a:gd name="T41" fmla="*/ 18 h 156"/>
                      <a:gd name="T42" fmla="*/ 38 w 248"/>
                      <a:gd name="T43" fmla="*/ 28 h 156"/>
                      <a:gd name="T44" fmla="*/ 17 w 248"/>
                      <a:gd name="T45" fmla="*/ 34 h 156"/>
                      <a:gd name="T46" fmla="*/ 17 w 248"/>
                      <a:gd name="T47" fmla="*/ 35 h 156"/>
                      <a:gd name="T48" fmla="*/ 18 w 248"/>
                      <a:gd name="T49" fmla="*/ 36 h 156"/>
                      <a:gd name="T50" fmla="*/ 39 w 248"/>
                      <a:gd name="T51" fmla="*/ 30 h 156"/>
                      <a:gd name="T52" fmla="*/ 137 w 248"/>
                      <a:gd name="T53" fmla="*/ 3 h 156"/>
                      <a:gd name="T54" fmla="*/ 140 w 248"/>
                      <a:gd name="T55" fmla="*/ 3 h 156"/>
                      <a:gd name="T56" fmla="*/ 145 w 248"/>
                      <a:gd name="T57" fmla="*/ 4 h 156"/>
                      <a:gd name="T58" fmla="*/ 147 w 248"/>
                      <a:gd name="T59" fmla="*/ 10 h 156"/>
                      <a:gd name="T60" fmla="*/ 142 w 248"/>
                      <a:gd name="T61" fmla="*/ 25 h 156"/>
                      <a:gd name="T62" fmla="*/ 137 w 248"/>
                      <a:gd name="T63" fmla="*/ 41 h 156"/>
                      <a:gd name="T64" fmla="*/ 131 w 248"/>
                      <a:gd name="T65" fmla="*/ 68 h 156"/>
                      <a:gd name="T66" fmla="*/ 126 w 248"/>
                      <a:gd name="T67" fmla="*/ 81 h 156"/>
                      <a:gd name="T68" fmla="*/ 118 w 248"/>
                      <a:gd name="T69" fmla="*/ 90 h 156"/>
                      <a:gd name="T70" fmla="*/ 106 w 248"/>
                      <a:gd name="T71" fmla="*/ 92 h 156"/>
                      <a:gd name="T72" fmla="*/ 74 w 248"/>
                      <a:gd name="T73" fmla="*/ 87 h 156"/>
                      <a:gd name="T74" fmla="*/ 42 w 248"/>
                      <a:gd name="T75" fmla="*/ 81 h 156"/>
                      <a:gd name="T76" fmla="*/ 17 w 248"/>
                      <a:gd name="T77" fmla="*/ 69 h 156"/>
                      <a:gd name="T78" fmla="*/ 3 w 248"/>
                      <a:gd name="T79" fmla="*/ 49 h 156"/>
                      <a:gd name="T80" fmla="*/ 3 w 248"/>
                      <a:gd name="T81" fmla="*/ 44 h 156"/>
                      <a:gd name="T82" fmla="*/ 4 w 248"/>
                      <a:gd name="T83" fmla="*/ 40 h 156"/>
                      <a:gd name="T84" fmla="*/ 11 w 248"/>
                      <a:gd name="T85" fmla="*/ 37 h 156"/>
                      <a:gd name="T86" fmla="*/ 18 w 248"/>
                      <a:gd name="T87" fmla="*/ 36 h 156"/>
                      <a:gd name="T88" fmla="*/ 17 w 248"/>
                      <a:gd name="T89" fmla="*/ 35 h 1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48" h="156">
                        <a:moveTo>
                          <a:pt x="29" y="57"/>
                        </a:moveTo>
                        <a:cubicBezTo>
                          <a:pt x="29" y="55"/>
                          <a:pt x="29" y="55"/>
                          <a:pt x="29" y="55"/>
                        </a:cubicBezTo>
                        <a:cubicBezTo>
                          <a:pt x="28" y="55"/>
                          <a:pt x="25" y="55"/>
                          <a:pt x="22" y="56"/>
                        </a:cubicBezTo>
                        <a:cubicBezTo>
                          <a:pt x="18" y="57"/>
                          <a:pt x="13" y="58"/>
                          <a:pt x="8" y="60"/>
                        </a:cubicBezTo>
                        <a:cubicBezTo>
                          <a:pt x="6" y="61"/>
                          <a:pt x="4" y="63"/>
                          <a:pt x="3" y="65"/>
                        </a:cubicBezTo>
                        <a:cubicBezTo>
                          <a:pt x="1" y="67"/>
                          <a:pt x="0" y="70"/>
                          <a:pt x="0" y="73"/>
                        </a:cubicBezTo>
                        <a:cubicBezTo>
                          <a:pt x="0" y="75"/>
                          <a:pt x="1" y="79"/>
                          <a:pt x="3" y="82"/>
                        </a:cubicBezTo>
                        <a:cubicBezTo>
                          <a:pt x="8" y="93"/>
                          <a:pt x="16" y="106"/>
                          <a:pt x="27" y="117"/>
                        </a:cubicBezTo>
                        <a:cubicBezTo>
                          <a:pt x="37" y="128"/>
                          <a:pt x="51" y="137"/>
                          <a:pt x="70" y="139"/>
                        </a:cubicBezTo>
                        <a:cubicBezTo>
                          <a:pt x="84" y="140"/>
                          <a:pt x="103" y="144"/>
                          <a:pt x="123" y="148"/>
                        </a:cubicBezTo>
                        <a:cubicBezTo>
                          <a:pt x="142" y="152"/>
                          <a:pt x="162" y="156"/>
                          <a:pt x="178" y="156"/>
                        </a:cubicBezTo>
                        <a:cubicBezTo>
                          <a:pt x="186" y="156"/>
                          <a:pt x="194" y="155"/>
                          <a:pt x="199" y="152"/>
                        </a:cubicBezTo>
                        <a:cubicBezTo>
                          <a:pt x="206" y="149"/>
                          <a:pt x="211" y="143"/>
                          <a:pt x="215" y="136"/>
                        </a:cubicBezTo>
                        <a:cubicBezTo>
                          <a:pt x="221" y="126"/>
                          <a:pt x="225" y="114"/>
                          <a:pt x="227" y="101"/>
                        </a:cubicBezTo>
                        <a:cubicBezTo>
                          <a:pt x="230" y="89"/>
                          <a:pt x="232" y="77"/>
                          <a:pt x="234" y="69"/>
                        </a:cubicBezTo>
                        <a:cubicBezTo>
                          <a:pt x="235" y="62"/>
                          <a:pt x="239" y="53"/>
                          <a:pt x="242" y="43"/>
                        </a:cubicBezTo>
                        <a:cubicBezTo>
                          <a:pt x="245" y="34"/>
                          <a:pt x="248" y="24"/>
                          <a:pt x="248" y="16"/>
                        </a:cubicBezTo>
                        <a:cubicBezTo>
                          <a:pt x="248" y="12"/>
                          <a:pt x="247" y="8"/>
                          <a:pt x="245" y="5"/>
                        </a:cubicBezTo>
                        <a:cubicBezTo>
                          <a:pt x="243" y="2"/>
                          <a:pt x="239" y="0"/>
                          <a:pt x="234" y="0"/>
                        </a:cubicBezTo>
                        <a:cubicBezTo>
                          <a:pt x="232" y="0"/>
                          <a:pt x="230" y="1"/>
                          <a:pt x="227" y="1"/>
                        </a:cubicBezTo>
                        <a:cubicBezTo>
                          <a:pt x="208" y="6"/>
                          <a:pt x="164" y="18"/>
                          <a:pt x="121" y="30"/>
                        </a:cubicBezTo>
                        <a:cubicBezTo>
                          <a:pt x="100" y="36"/>
                          <a:pt x="79" y="41"/>
                          <a:pt x="63" y="46"/>
                        </a:cubicBezTo>
                        <a:cubicBezTo>
                          <a:pt x="46" y="50"/>
                          <a:pt x="33" y="54"/>
                          <a:pt x="29" y="55"/>
                        </a:cubicBezTo>
                        <a:cubicBezTo>
                          <a:pt x="29" y="57"/>
                          <a:pt x="29" y="57"/>
                          <a:pt x="29" y="57"/>
                        </a:cubicBezTo>
                        <a:cubicBezTo>
                          <a:pt x="30" y="59"/>
                          <a:pt x="30" y="59"/>
                          <a:pt x="30" y="59"/>
                        </a:cubicBezTo>
                        <a:cubicBezTo>
                          <a:pt x="35" y="58"/>
                          <a:pt x="47" y="54"/>
                          <a:pt x="64" y="50"/>
                        </a:cubicBezTo>
                        <a:cubicBezTo>
                          <a:pt x="113" y="36"/>
                          <a:pt x="200" y="12"/>
                          <a:pt x="228" y="5"/>
                        </a:cubicBezTo>
                        <a:cubicBezTo>
                          <a:pt x="230" y="5"/>
                          <a:pt x="233" y="4"/>
                          <a:pt x="234" y="4"/>
                        </a:cubicBezTo>
                        <a:cubicBezTo>
                          <a:pt x="238" y="4"/>
                          <a:pt x="241" y="6"/>
                          <a:pt x="242" y="7"/>
                        </a:cubicBezTo>
                        <a:cubicBezTo>
                          <a:pt x="243" y="9"/>
                          <a:pt x="244" y="12"/>
                          <a:pt x="244" y="16"/>
                        </a:cubicBezTo>
                        <a:cubicBezTo>
                          <a:pt x="244" y="23"/>
                          <a:pt x="242" y="32"/>
                          <a:pt x="238" y="42"/>
                        </a:cubicBezTo>
                        <a:cubicBezTo>
                          <a:pt x="235" y="52"/>
                          <a:pt x="232" y="61"/>
                          <a:pt x="230" y="68"/>
                        </a:cubicBezTo>
                        <a:cubicBezTo>
                          <a:pt x="228" y="79"/>
                          <a:pt x="225" y="97"/>
                          <a:pt x="220" y="112"/>
                        </a:cubicBezTo>
                        <a:cubicBezTo>
                          <a:pt x="218" y="120"/>
                          <a:pt x="215" y="128"/>
                          <a:pt x="211" y="134"/>
                        </a:cubicBezTo>
                        <a:cubicBezTo>
                          <a:pt x="207" y="140"/>
                          <a:pt x="203" y="145"/>
                          <a:pt x="197" y="148"/>
                        </a:cubicBezTo>
                        <a:cubicBezTo>
                          <a:pt x="193" y="151"/>
                          <a:pt x="186" y="152"/>
                          <a:pt x="178" y="152"/>
                        </a:cubicBezTo>
                        <a:cubicBezTo>
                          <a:pt x="163" y="152"/>
                          <a:pt x="143" y="148"/>
                          <a:pt x="123" y="144"/>
                        </a:cubicBezTo>
                        <a:cubicBezTo>
                          <a:pt x="104" y="140"/>
                          <a:pt x="85" y="136"/>
                          <a:pt x="70" y="135"/>
                        </a:cubicBezTo>
                        <a:cubicBezTo>
                          <a:pt x="53" y="133"/>
                          <a:pt x="40" y="125"/>
                          <a:pt x="29" y="115"/>
                        </a:cubicBezTo>
                        <a:cubicBezTo>
                          <a:pt x="19" y="104"/>
                          <a:pt x="12" y="91"/>
                          <a:pt x="6" y="80"/>
                        </a:cubicBezTo>
                        <a:cubicBezTo>
                          <a:pt x="5" y="77"/>
                          <a:pt x="4" y="75"/>
                          <a:pt x="4" y="73"/>
                        </a:cubicBezTo>
                        <a:cubicBezTo>
                          <a:pt x="4" y="70"/>
                          <a:pt x="5" y="68"/>
                          <a:pt x="7" y="66"/>
                        </a:cubicBezTo>
                        <a:cubicBezTo>
                          <a:pt x="10" y="63"/>
                          <a:pt x="14" y="62"/>
                          <a:pt x="19" y="61"/>
                        </a:cubicBezTo>
                        <a:cubicBezTo>
                          <a:pt x="23" y="60"/>
                          <a:pt x="27" y="59"/>
                          <a:pt x="30" y="59"/>
                        </a:cubicBezTo>
                        <a:cubicBezTo>
                          <a:pt x="29" y="57"/>
                          <a:pt x="29" y="57"/>
                          <a:pt x="29" y="57"/>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78" name="Freeform 789">
                    <a:extLst>
                      <a:ext uri="{FF2B5EF4-FFF2-40B4-BE49-F238E27FC236}">
                        <a16:creationId xmlns:a16="http://schemas.microsoft.com/office/drawing/2014/main" id="{CC1A7CDC-2550-9494-57F7-7C67EE5152A4}"/>
                      </a:ext>
                    </a:extLst>
                  </p:cNvPr>
                  <p:cNvSpPr>
                    <a:spLocks/>
                  </p:cNvSpPr>
                  <p:nvPr/>
                </p:nvSpPr>
                <p:spPr bwMode="auto">
                  <a:xfrm>
                    <a:off x="2279" y="2859"/>
                    <a:ext cx="179" cy="173"/>
                  </a:xfrm>
                  <a:custGeom>
                    <a:avLst/>
                    <a:gdLst>
                      <a:gd name="T0" fmla="*/ 57 w 212"/>
                      <a:gd name="T1" fmla="*/ 4 h 204"/>
                      <a:gd name="T2" fmla="*/ 57 w 212"/>
                      <a:gd name="T3" fmla="*/ 3 h 204"/>
                      <a:gd name="T4" fmla="*/ 37 w 212"/>
                      <a:gd name="T5" fmla="*/ 0 h 204"/>
                      <a:gd name="T6" fmla="*/ 31 w 212"/>
                      <a:gd name="T7" fmla="*/ 1 h 204"/>
                      <a:gd name="T8" fmla="*/ 26 w 212"/>
                      <a:gd name="T9" fmla="*/ 5 h 204"/>
                      <a:gd name="T10" fmla="*/ 17 w 212"/>
                      <a:gd name="T11" fmla="*/ 30 h 204"/>
                      <a:gd name="T12" fmla="*/ 10 w 212"/>
                      <a:gd name="T13" fmla="*/ 52 h 204"/>
                      <a:gd name="T14" fmla="*/ 4 w 212"/>
                      <a:gd name="T15" fmla="*/ 78 h 204"/>
                      <a:gd name="T16" fmla="*/ 3 w 212"/>
                      <a:gd name="T17" fmla="*/ 91 h 204"/>
                      <a:gd name="T18" fmla="*/ 0 w 212"/>
                      <a:gd name="T19" fmla="*/ 103 h 204"/>
                      <a:gd name="T20" fmla="*/ 3 w 212"/>
                      <a:gd name="T21" fmla="*/ 114 h 204"/>
                      <a:gd name="T22" fmla="*/ 17 w 212"/>
                      <a:gd name="T23" fmla="*/ 119 h 204"/>
                      <a:gd name="T24" fmla="*/ 54 w 212"/>
                      <a:gd name="T25" fmla="*/ 120 h 204"/>
                      <a:gd name="T26" fmla="*/ 69 w 212"/>
                      <a:gd name="T27" fmla="*/ 121 h 204"/>
                      <a:gd name="T28" fmla="*/ 74 w 212"/>
                      <a:gd name="T29" fmla="*/ 122 h 204"/>
                      <a:gd name="T30" fmla="*/ 77 w 212"/>
                      <a:gd name="T31" fmla="*/ 123 h 204"/>
                      <a:gd name="T32" fmla="*/ 83 w 212"/>
                      <a:gd name="T33" fmla="*/ 125 h 204"/>
                      <a:gd name="T34" fmla="*/ 97 w 212"/>
                      <a:gd name="T35" fmla="*/ 119 h 204"/>
                      <a:gd name="T36" fmla="*/ 111 w 212"/>
                      <a:gd name="T37" fmla="*/ 98 h 204"/>
                      <a:gd name="T38" fmla="*/ 122 w 212"/>
                      <a:gd name="T39" fmla="*/ 75 h 204"/>
                      <a:gd name="T40" fmla="*/ 126 w 212"/>
                      <a:gd name="T41" fmla="*/ 68 h 204"/>
                      <a:gd name="T42" fmla="*/ 127 w 212"/>
                      <a:gd name="T43" fmla="*/ 60 h 204"/>
                      <a:gd name="T44" fmla="*/ 126 w 212"/>
                      <a:gd name="T45" fmla="*/ 53 h 204"/>
                      <a:gd name="T46" fmla="*/ 111 w 212"/>
                      <a:gd name="T47" fmla="*/ 34 h 204"/>
                      <a:gd name="T48" fmla="*/ 91 w 212"/>
                      <a:gd name="T49" fmla="*/ 22 h 204"/>
                      <a:gd name="T50" fmla="*/ 71 w 212"/>
                      <a:gd name="T51" fmla="*/ 11 h 204"/>
                      <a:gd name="T52" fmla="*/ 61 w 212"/>
                      <a:gd name="T53" fmla="*/ 6 h 204"/>
                      <a:gd name="T54" fmla="*/ 57 w 212"/>
                      <a:gd name="T55" fmla="*/ 3 h 204"/>
                      <a:gd name="T56" fmla="*/ 57 w 212"/>
                      <a:gd name="T57" fmla="*/ 3 h 204"/>
                      <a:gd name="T58" fmla="*/ 57 w 212"/>
                      <a:gd name="T59" fmla="*/ 3 h 204"/>
                      <a:gd name="T60" fmla="*/ 57 w 212"/>
                      <a:gd name="T61" fmla="*/ 4 h 204"/>
                      <a:gd name="T62" fmla="*/ 56 w 212"/>
                      <a:gd name="T63" fmla="*/ 5 h 204"/>
                      <a:gd name="T64" fmla="*/ 90 w 212"/>
                      <a:gd name="T65" fmla="*/ 25 h 204"/>
                      <a:gd name="T66" fmla="*/ 109 w 212"/>
                      <a:gd name="T67" fmla="*/ 36 h 204"/>
                      <a:gd name="T68" fmla="*/ 124 w 212"/>
                      <a:gd name="T69" fmla="*/ 54 h 204"/>
                      <a:gd name="T70" fmla="*/ 126 w 212"/>
                      <a:gd name="T71" fmla="*/ 60 h 204"/>
                      <a:gd name="T72" fmla="*/ 124 w 212"/>
                      <a:gd name="T73" fmla="*/ 67 h 204"/>
                      <a:gd name="T74" fmla="*/ 108 w 212"/>
                      <a:gd name="T75" fmla="*/ 98 h 204"/>
                      <a:gd name="T76" fmla="*/ 95 w 212"/>
                      <a:gd name="T77" fmla="*/ 117 h 204"/>
                      <a:gd name="T78" fmla="*/ 83 w 212"/>
                      <a:gd name="T79" fmla="*/ 122 h 204"/>
                      <a:gd name="T80" fmla="*/ 78 w 212"/>
                      <a:gd name="T81" fmla="*/ 120 h 204"/>
                      <a:gd name="T82" fmla="*/ 75 w 212"/>
                      <a:gd name="T83" fmla="*/ 120 h 204"/>
                      <a:gd name="T84" fmla="*/ 50 w 212"/>
                      <a:gd name="T85" fmla="*/ 117 h 204"/>
                      <a:gd name="T86" fmla="*/ 17 w 212"/>
                      <a:gd name="T87" fmla="*/ 116 h 204"/>
                      <a:gd name="T88" fmla="*/ 6 w 212"/>
                      <a:gd name="T89" fmla="*/ 112 h 204"/>
                      <a:gd name="T90" fmla="*/ 3 w 212"/>
                      <a:gd name="T91" fmla="*/ 103 h 204"/>
                      <a:gd name="T92" fmla="*/ 4 w 212"/>
                      <a:gd name="T93" fmla="*/ 91 h 204"/>
                      <a:gd name="T94" fmla="*/ 7 w 212"/>
                      <a:gd name="T95" fmla="*/ 78 h 204"/>
                      <a:gd name="T96" fmla="*/ 13 w 212"/>
                      <a:gd name="T97" fmla="*/ 53 h 204"/>
                      <a:gd name="T98" fmla="*/ 19 w 212"/>
                      <a:gd name="T99" fmla="*/ 31 h 204"/>
                      <a:gd name="T100" fmla="*/ 30 w 212"/>
                      <a:gd name="T101" fmla="*/ 6 h 204"/>
                      <a:gd name="T102" fmla="*/ 32 w 212"/>
                      <a:gd name="T103" fmla="*/ 3 h 204"/>
                      <a:gd name="T104" fmla="*/ 37 w 212"/>
                      <a:gd name="T105" fmla="*/ 3 h 204"/>
                      <a:gd name="T106" fmla="*/ 56 w 212"/>
                      <a:gd name="T107" fmla="*/ 6 h 204"/>
                      <a:gd name="T108" fmla="*/ 57 w 212"/>
                      <a:gd name="T109" fmla="*/ 4 h 204"/>
                      <a:gd name="T110" fmla="*/ 56 w 212"/>
                      <a:gd name="T111" fmla="*/ 5 h 204"/>
                      <a:gd name="T112" fmla="*/ 57 w 212"/>
                      <a:gd name="T113" fmla="*/ 4 h 2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2" h="204">
                        <a:moveTo>
                          <a:pt x="93" y="7"/>
                        </a:moveTo>
                        <a:cubicBezTo>
                          <a:pt x="93" y="5"/>
                          <a:pt x="93" y="5"/>
                          <a:pt x="93" y="5"/>
                        </a:cubicBezTo>
                        <a:cubicBezTo>
                          <a:pt x="85" y="3"/>
                          <a:pt x="73" y="0"/>
                          <a:pt x="62" y="0"/>
                        </a:cubicBezTo>
                        <a:cubicBezTo>
                          <a:pt x="58" y="0"/>
                          <a:pt x="55" y="0"/>
                          <a:pt x="52" y="1"/>
                        </a:cubicBezTo>
                        <a:cubicBezTo>
                          <a:pt x="49" y="2"/>
                          <a:pt x="46" y="4"/>
                          <a:pt x="44" y="8"/>
                        </a:cubicBezTo>
                        <a:cubicBezTo>
                          <a:pt x="36" y="21"/>
                          <a:pt x="31" y="30"/>
                          <a:pt x="28" y="48"/>
                        </a:cubicBezTo>
                        <a:cubicBezTo>
                          <a:pt x="26" y="56"/>
                          <a:pt x="22" y="70"/>
                          <a:pt x="17" y="85"/>
                        </a:cubicBezTo>
                        <a:cubicBezTo>
                          <a:pt x="13" y="100"/>
                          <a:pt x="9" y="115"/>
                          <a:pt x="7" y="128"/>
                        </a:cubicBezTo>
                        <a:cubicBezTo>
                          <a:pt x="6" y="134"/>
                          <a:pt x="4" y="141"/>
                          <a:pt x="3" y="148"/>
                        </a:cubicBezTo>
                        <a:cubicBezTo>
                          <a:pt x="1" y="155"/>
                          <a:pt x="0" y="162"/>
                          <a:pt x="0" y="169"/>
                        </a:cubicBezTo>
                        <a:cubicBezTo>
                          <a:pt x="0" y="175"/>
                          <a:pt x="1" y="182"/>
                          <a:pt x="6" y="186"/>
                        </a:cubicBezTo>
                        <a:cubicBezTo>
                          <a:pt x="10" y="191"/>
                          <a:pt x="17" y="194"/>
                          <a:pt x="28" y="194"/>
                        </a:cubicBezTo>
                        <a:cubicBezTo>
                          <a:pt x="49" y="194"/>
                          <a:pt x="72" y="196"/>
                          <a:pt x="90" y="197"/>
                        </a:cubicBezTo>
                        <a:cubicBezTo>
                          <a:pt x="100" y="198"/>
                          <a:pt x="108" y="199"/>
                          <a:pt x="115" y="199"/>
                        </a:cubicBezTo>
                        <a:cubicBezTo>
                          <a:pt x="118" y="200"/>
                          <a:pt x="121" y="200"/>
                          <a:pt x="123" y="201"/>
                        </a:cubicBezTo>
                        <a:cubicBezTo>
                          <a:pt x="125" y="201"/>
                          <a:pt x="127" y="202"/>
                          <a:pt x="128" y="202"/>
                        </a:cubicBezTo>
                        <a:cubicBezTo>
                          <a:pt x="130" y="203"/>
                          <a:pt x="133" y="204"/>
                          <a:pt x="137" y="204"/>
                        </a:cubicBezTo>
                        <a:cubicBezTo>
                          <a:pt x="144" y="204"/>
                          <a:pt x="152" y="202"/>
                          <a:pt x="161" y="195"/>
                        </a:cubicBezTo>
                        <a:cubicBezTo>
                          <a:pt x="169" y="189"/>
                          <a:pt x="178" y="178"/>
                          <a:pt x="184" y="161"/>
                        </a:cubicBezTo>
                        <a:cubicBezTo>
                          <a:pt x="190" y="144"/>
                          <a:pt x="197" y="133"/>
                          <a:pt x="203" y="124"/>
                        </a:cubicBezTo>
                        <a:cubicBezTo>
                          <a:pt x="205" y="119"/>
                          <a:pt x="208" y="115"/>
                          <a:pt x="210" y="111"/>
                        </a:cubicBezTo>
                        <a:cubicBezTo>
                          <a:pt x="211" y="107"/>
                          <a:pt x="212" y="104"/>
                          <a:pt x="212" y="99"/>
                        </a:cubicBezTo>
                        <a:cubicBezTo>
                          <a:pt x="212" y="95"/>
                          <a:pt x="211" y="91"/>
                          <a:pt x="209" y="86"/>
                        </a:cubicBezTo>
                        <a:cubicBezTo>
                          <a:pt x="204" y="74"/>
                          <a:pt x="194" y="64"/>
                          <a:pt x="183" y="56"/>
                        </a:cubicBezTo>
                        <a:cubicBezTo>
                          <a:pt x="172" y="48"/>
                          <a:pt x="161" y="42"/>
                          <a:pt x="152" y="37"/>
                        </a:cubicBezTo>
                        <a:cubicBezTo>
                          <a:pt x="144" y="33"/>
                          <a:pt x="130" y="25"/>
                          <a:pt x="117" y="18"/>
                        </a:cubicBezTo>
                        <a:cubicBezTo>
                          <a:pt x="111" y="14"/>
                          <a:pt x="105" y="11"/>
                          <a:pt x="101" y="9"/>
                        </a:cubicBezTo>
                        <a:cubicBezTo>
                          <a:pt x="96" y="7"/>
                          <a:pt x="94" y="5"/>
                          <a:pt x="94" y="5"/>
                        </a:cubicBezTo>
                        <a:cubicBezTo>
                          <a:pt x="93" y="5"/>
                          <a:pt x="93" y="5"/>
                          <a:pt x="93" y="5"/>
                        </a:cubicBezTo>
                        <a:cubicBezTo>
                          <a:pt x="93" y="5"/>
                          <a:pt x="93" y="5"/>
                          <a:pt x="93" y="5"/>
                        </a:cubicBezTo>
                        <a:cubicBezTo>
                          <a:pt x="93" y="7"/>
                          <a:pt x="93" y="7"/>
                          <a:pt x="93" y="7"/>
                        </a:cubicBezTo>
                        <a:cubicBezTo>
                          <a:pt x="92" y="8"/>
                          <a:pt x="92" y="8"/>
                          <a:pt x="92" y="8"/>
                        </a:cubicBezTo>
                        <a:cubicBezTo>
                          <a:pt x="92" y="9"/>
                          <a:pt x="134" y="32"/>
                          <a:pt x="151" y="41"/>
                        </a:cubicBezTo>
                        <a:cubicBezTo>
                          <a:pt x="159" y="45"/>
                          <a:pt x="170" y="51"/>
                          <a:pt x="181" y="59"/>
                        </a:cubicBezTo>
                        <a:cubicBezTo>
                          <a:pt x="191" y="67"/>
                          <a:pt x="201" y="77"/>
                          <a:pt x="206" y="88"/>
                        </a:cubicBezTo>
                        <a:cubicBezTo>
                          <a:pt x="208" y="92"/>
                          <a:pt x="208" y="96"/>
                          <a:pt x="208" y="99"/>
                        </a:cubicBezTo>
                        <a:cubicBezTo>
                          <a:pt x="208" y="103"/>
                          <a:pt x="208" y="106"/>
                          <a:pt x="206" y="110"/>
                        </a:cubicBezTo>
                        <a:cubicBezTo>
                          <a:pt x="201" y="120"/>
                          <a:pt x="190" y="133"/>
                          <a:pt x="180" y="160"/>
                        </a:cubicBezTo>
                        <a:cubicBezTo>
                          <a:pt x="174" y="176"/>
                          <a:pt x="166" y="186"/>
                          <a:pt x="158" y="192"/>
                        </a:cubicBezTo>
                        <a:cubicBezTo>
                          <a:pt x="151" y="198"/>
                          <a:pt x="143" y="200"/>
                          <a:pt x="137" y="200"/>
                        </a:cubicBezTo>
                        <a:cubicBezTo>
                          <a:pt x="134" y="200"/>
                          <a:pt x="131" y="199"/>
                          <a:pt x="129" y="198"/>
                        </a:cubicBezTo>
                        <a:cubicBezTo>
                          <a:pt x="128" y="198"/>
                          <a:pt x="126" y="197"/>
                          <a:pt x="124" y="197"/>
                        </a:cubicBezTo>
                        <a:cubicBezTo>
                          <a:pt x="115" y="195"/>
                          <a:pt x="101" y="194"/>
                          <a:pt x="83" y="192"/>
                        </a:cubicBezTo>
                        <a:cubicBezTo>
                          <a:pt x="66" y="191"/>
                          <a:pt x="46" y="190"/>
                          <a:pt x="28" y="190"/>
                        </a:cubicBezTo>
                        <a:cubicBezTo>
                          <a:pt x="18" y="190"/>
                          <a:pt x="12" y="187"/>
                          <a:pt x="9" y="184"/>
                        </a:cubicBezTo>
                        <a:cubicBezTo>
                          <a:pt x="5" y="180"/>
                          <a:pt x="4" y="175"/>
                          <a:pt x="4" y="169"/>
                        </a:cubicBezTo>
                        <a:cubicBezTo>
                          <a:pt x="4" y="163"/>
                          <a:pt x="5" y="156"/>
                          <a:pt x="7" y="149"/>
                        </a:cubicBezTo>
                        <a:cubicBezTo>
                          <a:pt x="8" y="142"/>
                          <a:pt x="10" y="135"/>
                          <a:pt x="11" y="129"/>
                        </a:cubicBezTo>
                        <a:cubicBezTo>
                          <a:pt x="13" y="116"/>
                          <a:pt x="17" y="101"/>
                          <a:pt x="21" y="86"/>
                        </a:cubicBezTo>
                        <a:cubicBezTo>
                          <a:pt x="25" y="71"/>
                          <a:pt x="30" y="58"/>
                          <a:pt x="31" y="49"/>
                        </a:cubicBezTo>
                        <a:cubicBezTo>
                          <a:pt x="35" y="31"/>
                          <a:pt x="39" y="23"/>
                          <a:pt x="48" y="10"/>
                        </a:cubicBezTo>
                        <a:cubicBezTo>
                          <a:pt x="49" y="7"/>
                          <a:pt x="51" y="6"/>
                          <a:pt x="53" y="5"/>
                        </a:cubicBezTo>
                        <a:cubicBezTo>
                          <a:pt x="56" y="4"/>
                          <a:pt x="59" y="4"/>
                          <a:pt x="62" y="4"/>
                        </a:cubicBezTo>
                        <a:cubicBezTo>
                          <a:pt x="72" y="4"/>
                          <a:pt x="84" y="7"/>
                          <a:pt x="92" y="9"/>
                        </a:cubicBezTo>
                        <a:cubicBezTo>
                          <a:pt x="93" y="7"/>
                          <a:pt x="93" y="7"/>
                          <a:pt x="93" y="7"/>
                        </a:cubicBezTo>
                        <a:cubicBezTo>
                          <a:pt x="92" y="8"/>
                          <a:pt x="92" y="8"/>
                          <a:pt x="92" y="8"/>
                        </a:cubicBezTo>
                        <a:cubicBezTo>
                          <a:pt x="93" y="7"/>
                          <a:pt x="93" y="7"/>
                          <a:pt x="93" y="7"/>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79" name="Freeform 790">
                    <a:extLst>
                      <a:ext uri="{FF2B5EF4-FFF2-40B4-BE49-F238E27FC236}">
                        <a16:creationId xmlns:a16="http://schemas.microsoft.com/office/drawing/2014/main" id="{B30E98AC-A8C4-4AAA-1618-27411A3EFDAF}"/>
                      </a:ext>
                    </a:extLst>
                  </p:cNvPr>
                  <p:cNvSpPr>
                    <a:spLocks/>
                  </p:cNvSpPr>
                  <p:nvPr/>
                </p:nvSpPr>
                <p:spPr bwMode="auto">
                  <a:xfrm>
                    <a:off x="2081" y="2839"/>
                    <a:ext cx="98" cy="64"/>
                  </a:xfrm>
                  <a:custGeom>
                    <a:avLst/>
                    <a:gdLst>
                      <a:gd name="T0" fmla="*/ 68 w 116"/>
                      <a:gd name="T1" fmla="*/ 17 h 76"/>
                      <a:gd name="T2" fmla="*/ 38 w 116"/>
                      <a:gd name="T3" fmla="*/ 43 h 76"/>
                      <a:gd name="T4" fmla="*/ 3 w 116"/>
                      <a:gd name="T5" fmla="*/ 29 h 76"/>
                      <a:gd name="T6" fmla="*/ 31 w 116"/>
                      <a:gd name="T7" fmla="*/ 3 h 76"/>
                      <a:gd name="T8" fmla="*/ 68 w 116"/>
                      <a:gd name="T9" fmla="*/ 17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76">
                        <a:moveTo>
                          <a:pt x="113" y="29"/>
                        </a:moveTo>
                        <a:cubicBezTo>
                          <a:pt x="116" y="47"/>
                          <a:pt x="94" y="66"/>
                          <a:pt x="63" y="71"/>
                        </a:cubicBezTo>
                        <a:cubicBezTo>
                          <a:pt x="33" y="76"/>
                          <a:pt x="6" y="66"/>
                          <a:pt x="3" y="47"/>
                        </a:cubicBezTo>
                        <a:cubicBezTo>
                          <a:pt x="0" y="29"/>
                          <a:pt x="22" y="10"/>
                          <a:pt x="52" y="5"/>
                        </a:cubicBezTo>
                        <a:cubicBezTo>
                          <a:pt x="83" y="0"/>
                          <a:pt x="110" y="11"/>
                          <a:pt x="113" y="29"/>
                        </a:cubicBezTo>
                      </a:path>
                    </a:pathLst>
                  </a:custGeom>
                  <a:solidFill>
                    <a:srgbClr val="9250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80" name="Freeform 791">
                    <a:extLst>
                      <a:ext uri="{FF2B5EF4-FFF2-40B4-BE49-F238E27FC236}">
                        <a16:creationId xmlns:a16="http://schemas.microsoft.com/office/drawing/2014/main" id="{8C0FFE79-3521-CEE0-47F3-0B2953EF5E7A}"/>
                      </a:ext>
                    </a:extLst>
                  </p:cNvPr>
                  <p:cNvSpPr>
                    <a:spLocks/>
                  </p:cNvSpPr>
                  <p:nvPr/>
                </p:nvSpPr>
                <p:spPr bwMode="auto">
                  <a:xfrm>
                    <a:off x="2082" y="2858"/>
                    <a:ext cx="91" cy="44"/>
                  </a:xfrm>
                  <a:custGeom>
                    <a:avLst/>
                    <a:gdLst>
                      <a:gd name="T0" fmla="*/ 41 w 108"/>
                      <a:gd name="T1" fmla="*/ 22 h 53"/>
                      <a:gd name="T2" fmla="*/ 5 w 108"/>
                      <a:gd name="T3" fmla="*/ 9 h 53"/>
                      <a:gd name="T4" fmla="*/ 7 w 108"/>
                      <a:gd name="T5" fmla="*/ 0 h 53"/>
                      <a:gd name="T6" fmla="*/ 2 w 108"/>
                      <a:gd name="T7" fmla="*/ 14 h 53"/>
                      <a:gd name="T8" fmla="*/ 37 w 108"/>
                      <a:gd name="T9" fmla="*/ 27 h 53"/>
                      <a:gd name="T10" fmla="*/ 65 w 108"/>
                      <a:gd name="T11" fmla="*/ 12 h 53"/>
                      <a:gd name="T12" fmla="*/ 41 w 108"/>
                      <a:gd name="T13" fmla="*/ 22 h 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 h="53">
                        <a:moveTo>
                          <a:pt x="69" y="40"/>
                        </a:moveTo>
                        <a:cubicBezTo>
                          <a:pt x="38" y="45"/>
                          <a:pt x="11" y="34"/>
                          <a:pt x="8" y="16"/>
                        </a:cubicBezTo>
                        <a:cubicBezTo>
                          <a:pt x="8" y="11"/>
                          <a:pt x="9" y="5"/>
                          <a:pt x="12" y="0"/>
                        </a:cubicBezTo>
                        <a:cubicBezTo>
                          <a:pt x="4" y="7"/>
                          <a:pt x="0" y="16"/>
                          <a:pt x="2" y="24"/>
                        </a:cubicBezTo>
                        <a:cubicBezTo>
                          <a:pt x="5" y="43"/>
                          <a:pt x="32" y="53"/>
                          <a:pt x="62" y="48"/>
                        </a:cubicBezTo>
                        <a:cubicBezTo>
                          <a:pt x="83" y="45"/>
                          <a:pt x="101" y="34"/>
                          <a:pt x="108" y="22"/>
                        </a:cubicBezTo>
                        <a:cubicBezTo>
                          <a:pt x="99" y="31"/>
                          <a:pt x="85" y="37"/>
                          <a:pt x="69" y="40"/>
                        </a:cubicBezTo>
                      </a:path>
                    </a:pathLst>
                  </a:custGeom>
                  <a:solidFill>
                    <a:srgbClr val="7831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81" name="Freeform 792">
                    <a:extLst>
                      <a:ext uri="{FF2B5EF4-FFF2-40B4-BE49-F238E27FC236}">
                        <a16:creationId xmlns:a16="http://schemas.microsoft.com/office/drawing/2014/main" id="{FAC22C65-A2B6-AC87-66A7-3556E294EA66}"/>
                      </a:ext>
                    </a:extLst>
                  </p:cNvPr>
                  <p:cNvSpPr>
                    <a:spLocks/>
                  </p:cNvSpPr>
                  <p:nvPr/>
                </p:nvSpPr>
                <p:spPr bwMode="auto">
                  <a:xfrm>
                    <a:off x="2112" y="2847"/>
                    <a:ext cx="55" cy="31"/>
                  </a:xfrm>
                  <a:custGeom>
                    <a:avLst/>
                    <a:gdLst>
                      <a:gd name="T0" fmla="*/ 38 w 66"/>
                      <a:gd name="T1" fmla="*/ 11 h 37"/>
                      <a:gd name="T2" fmla="*/ 19 w 66"/>
                      <a:gd name="T3" fmla="*/ 22 h 37"/>
                      <a:gd name="T4" fmla="*/ 0 w 66"/>
                      <a:gd name="T5" fmla="*/ 11 h 37"/>
                      <a:gd name="T6" fmla="*/ 19 w 66"/>
                      <a:gd name="T7" fmla="*/ 0 h 37"/>
                      <a:gd name="T8" fmla="*/ 38 w 66"/>
                      <a:gd name="T9" fmla="*/ 11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7">
                        <a:moveTo>
                          <a:pt x="65" y="19"/>
                        </a:moveTo>
                        <a:cubicBezTo>
                          <a:pt x="65" y="29"/>
                          <a:pt x="50" y="37"/>
                          <a:pt x="32" y="37"/>
                        </a:cubicBezTo>
                        <a:cubicBezTo>
                          <a:pt x="14" y="36"/>
                          <a:pt x="0" y="28"/>
                          <a:pt x="0" y="18"/>
                        </a:cubicBezTo>
                        <a:cubicBezTo>
                          <a:pt x="0" y="8"/>
                          <a:pt x="15" y="0"/>
                          <a:pt x="33" y="0"/>
                        </a:cubicBezTo>
                        <a:cubicBezTo>
                          <a:pt x="51" y="0"/>
                          <a:pt x="66" y="9"/>
                          <a:pt x="65" y="19"/>
                        </a:cubicBezTo>
                      </a:path>
                    </a:pathLst>
                  </a:custGeom>
                  <a:solidFill>
                    <a:srgbClr val="A35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82" name="Freeform 793">
                    <a:extLst>
                      <a:ext uri="{FF2B5EF4-FFF2-40B4-BE49-F238E27FC236}">
                        <a16:creationId xmlns:a16="http://schemas.microsoft.com/office/drawing/2014/main" id="{F9B5DF6B-32D1-CD48-288E-6676C218500A}"/>
                      </a:ext>
                    </a:extLst>
                  </p:cNvPr>
                  <p:cNvSpPr>
                    <a:spLocks/>
                  </p:cNvSpPr>
                  <p:nvPr/>
                </p:nvSpPr>
                <p:spPr bwMode="auto">
                  <a:xfrm>
                    <a:off x="2110" y="2850"/>
                    <a:ext cx="9" cy="9"/>
                  </a:xfrm>
                  <a:custGeom>
                    <a:avLst/>
                    <a:gdLst>
                      <a:gd name="T0" fmla="*/ 6 w 11"/>
                      <a:gd name="T1" fmla="*/ 2 h 11"/>
                      <a:gd name="T2" fmla="*/ 3 w 11"/>
                      <a:gd name="T3" fmla="*/ 6 h 11"/>
                      <a:gd name="T4" fmla="*/ 1 w 11"/>
                      <a:gd name="T5" fmla="*/ 3 h 11"/>
                      <a:gd name="T6" fmla="*/ 2 w 11"/>
                      <a:gd name="T7" fmla="*/ 1 h 11"/>
                      <a:gd name="T8" fmla="*/ 6 w 11"/>
                      <a:gd name="T9" fmla="*/ 2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1">
                        <a:moveTo>
                          <a:pt x="10" y="5"/>
                        </a:moveTo>
                        <a:cubicBezTo>
                          <a:pt x="11" y="7"/>
                          <a:pt x="9" y="10"/>
                          <a:pt x="6" y="10"/>
                        </a:cubicBezTo>
                        <a:cubicBezTo>
                          <a:pt x="4" y="11"/>
                          <a:pt x="1" y="9"/>
                          <a:pt x="1" y="6"/>
                        </a:cubicBezTo>
                        <a:cubicBezTo>
                          <a:pt x="0" y="4"/>
                          <a:pt x="2" y="1"/>
                          <a:pt x="5" y="1"/>
                        </a:cubicBezTo>
                        <a:cubicBezTo>
                          <a:pt x="8" y="0"/>
                          <a:pt x="10" y="2"/>
                          <a:pt x="1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83" name="Freeform 794">
                    <a:extLst>
                      <a:ext uri="{FF2B5EF4-FFF2-40B4-BE49-F238E27FC236}">
                        <a16:creationId xmlns:a16="http://schemas.microsoft.com/office/drawing/2014/main" id="{7640814F-A3DF-1727-E29E-C1087D6A238E}"/>
                      </a:ext>
                    </a:extLst>
                  </p:cNvPr>
                  <p:cNvSpPr>
                    <a:spLocks/>
                  </p:cNvSpPr>
                  <p:nvPr/>
                </p:nvSpPr>
                <p:spPr bwMode="auto">
                  <a:xfrm>
                    <a:off x="2109" y="2862"/>
                    <a:ext cx="6" cy="6"/>
                  </a:xfrm>
                  <a:custGeom>
                    <a:avLst/>
                    <a:gdLst>
                      <a:gd name="T0" fmla="*/ 4 w 7"/>
                      <a:gd name="T1" fmla="*/ 3 h 7"/>
                      <a:gd name="T2" fmla="*/ 3 w 7"/>
                      <a:gd name="T3" fmla="*/ 4 h 7"/>
                      <a:gd name="T4" fmla="*/ 1 w 7"/>
                      <a:gd name="T5" fmla="*/ 3 h 7"/>
                      <a:gd name="T6" fmla="*/ 3 w 7"/>
                      <a:gd name="T7" fmla="*/ 1 h 7"/>
                      <a:gd name="T8" fmla="*/ 4 w 7"/>
                      <a:gd name="T9" fmla="*/ 3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7" y="3"/>
                        </a:moveTo>
                        <a:cubicBezTo>
                          <a:pt x="7" y="5"/>
                          <a:pt x="6" y="6"/>
                          <a:pt x="4" y="7"/>
                        </a:cubicBezTo>
                        <a:cubicBezTo>
                          <a:pt x="2" y="7"/>
                          <a:pt x="1" y="6"/>
                          <a:pt x="1" y="4"/>
                        </a:cubicBezTo>
                        <a:cubicBezTo>
                          <a:pt x="0" y="2"/>
                          <a:pt x="1" y="1"/>
                          <a:pt x="3" y="1"/>
                        </a:cubicBezTo>
                        <a:cubicBezTo>
                          <a:pt x="5" y="0"/>
                          <a:pt x="6" y="1"/>
                          <a:pt x="7"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84" name="Freeform 795">
                    <a:extLst>
                      <a:ext uri="{FF2B5EF4-FFF2-40B4-BE49-F238E27FC236}">
                        <a16:creationId xmlns:a16="http://schemas.microsoft.com/office/drawing/2014/main" id="{0CB5209B-8429-466F-21EF-CAD25F0CFB01}"/>
                      </a:ext>
                    </a:extLst>
                  </p:cNvPr>
                  <p:cNvSpPr>
                    <a:spLocks/>
                  </p:cNvSpPr>
                  <p:nvPr/>
                </p:nvSpPr>
                <p:spPr bwMode="auto">
                  <a:xfrm>
                    <a:off x="2082" y="2841"/>
                    <a:ext cx="95" cy="60"/>
                  </a:xfrm>
                  <a:custGeom>
                    <a:avLst/>
                    <a:gdLst>
                      <a:gd name="T0" fmla="*/ 66 w 113"/>
                      <a:gd name="T1" fmla="*/ 16 h 71"/>
                      <a:gd name="T2" fmla="*/ 66 w 113"/>
                      <a:gd name="T3" fmla="*/ 16 h 71"/>
                      <a:gd name="T4" fmla="*/ 66 w 113"/>
                      <a:gd name="T5" fmla="*/ 18 h 71"/>
                      <a:gd name="T6" fmla="*/ 58 w 113"/>
                      <a:gd name="T7" fmla="*/ 32 h 71"/>
                      <a:gd name="T8" fmla="*/ 37 w 113"/>
                      <a:gd name="T9" fmla="*/ 41 h 71"/>
                      <a:gd name="T10" fmla="*/ 29 w 113"/>
                      <a:gd name="T11" fmla="*/ 41 h 71"/>
                      <a:gd name="T12" fmla="*/ 10 w 113"/>
                      <a:gd name="T13" fmla="*/ 37 h 71"/>
                      <a:gd name="T14" fmla="*/ 3 w 113"/>
                      <a:gd name="T15" fmla="*/ 26 h 71"/>
                      <a:gd name="T16" fmla="*/ 2 w 113"/>
                      <a:gd name="T17" fmla="*/ 25 h 71"/>
                      <a:gd name="T18" fmla="*/ 9 w 113"/>
                      <a:gd name="T19" fmla="*/ 11 h 71"/>
                      <a:gd name="T20" fmla="*/ 30 w 113"/>
                      <a:gd name="T21" fmla="*/ 3 h 71"/>
                      <a:gd name="T22" fmla="*/ 39 w 113"/>
                      <a:gd name="T23" fmla="*/ 2 h 71"/>
                      <a:gd name="T24" fmla="*/ 57 w 113"/>
                      <a:gd name="T25" fmla="*/ 6 h 71"/>
                      <a:gd name="T26" fmla="*/ 66 w 113"/>
                      <a:gd name="T27" fmla="*/ 16 h 71"/>
                      <a:gd name="T28" fmla="*/ 66 w 113"/>
                      <a:gd name="T29" fmla="*/ 16 h 71"/>
                      <a:gd name="T30" fmla="*/ 67 w 113"/>
                      <a:gd name="T31" fmla="*/ 16 h 71"/>
                      <a:gd name="T32" fmla="*/ 58 w 113"/>
                      <a:gd name="T33" fmla="*/ 4 h 71"/>
                      <a:gd name="T34" fmla="*/ 39 w 113"/>
                      <a:gd name="T35" fmla="*/ 0 h 71"/>
                      <a:gd name="T36" fmla="*/ 30 w 113"/>
                      <a:gd name="T37" fmla="*/ 2 h 71"/>
                      <a:gd name="T38" fmla="*/ 9 w 113"/>
                      <a:gd name="T39" fmla="*/ 10 h 71"/>
                      <a:gd name="T40" fmla="*/ 0 w 113"/>
                      <a:gd name="T41" fmla="*/ 25 h 71"/>
                      <a:gd name="T42" fmla="*/ 1 w 113"/>
                      <a:gd name="T43" fmla="*/ 27 h 71"/>
                      <a:gd name="T44" fmla="*/ 9 w 113"/>
                      <a:gd name="T45" fmla="*/ 39 h 71"/>
                      <a:gd name="T46" fmla="*/ 29 w 113"/>
                      <a:gd name="T47" fmla="*/ 43 h 71"/>
                      <a:gd name="T48" fmla="*/ 37 w 113"/>
                      <a:gd name="T49" fmla="*/ 42 h 71"/>
                      <a:gd name="T50" fmla="*/ 58 w 113"/>
                      <a:gd name="T51" fmla="*/ 33 h 71"/>
                      <a:gd name="T52" fmla="*/ 67 w 113"/>
                      <a:gd name="T53" fmla="*/ 18 h 71"/>
                      <a:gd name="T54" fmla="*/ 67 w 113"/>
                      <a:gd name="T55" fmla="*/ 16 h 71"/>
                      <a:gd name="T56" fmla="*/ 66 w 113"/>
                      <a:gd name="T57" fmla="*/ 16 h 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3" h="71">
                        <a:moveTo>
                          <a:pt x="112" y="27"/>
                        </a:moveTo>
                        <a:cubicBezTo>
                          <a:pt x="111" y="27"/>
                          <a:pt x="111" y="27"/>
                          <a:pt x="111" y="27"/>
                        </a:cubicBezTo>
                        <a:cubicBezTo>
                          <a:pt x="111" y="28"/>
                          <a:pt x="111" y="29"/>
                          <a:pt x="111" y="30"/>
                        </a:cubicBezTo>
                        <a:cubicBezTo>
                          <a:pt x="111" y="38"/>
                          <a:pt x="106" y="46"/>
                          <a:pt x="97" y="53"/>
                        </a:cubicBezTo>
                        <a:cubicBezTo>
                          <a:pt x="88" y="60"/>
                          <a:pt x="76" y="65"/>
                          <a:pt x="62" y="67"/>
                        </a:cubicBezTo>
                        <a:cubicBezTo>
                          <a:pt x="57" y="68"/>
                          <a:pt x="52" y="69"/>
                          <a:pt x="47" y="69"/>
                        </a:cubicBezTo>
                        <a:cubicBezTo>
                          <a:pt x="36" y="69"/>
                          <a:pt x="25" y="66"/>
                          <a:pt x="17" y="62"/>
                        </a:cubicBezTo>
                        <a:cubicBezTo>
                          <a:pt x="9" y="58"/>
                          <a:pt x="4" y="52"/>
                          <a:pt x="3" y="44"/>
                        </a:cubicBezTo>
                        <a:cubicBezTo>
                          <a:pt x="3" y="43"/>
                          <a:pt x="2" y="42"/>
                          <a:pt x="2" y="41"/>
                        </a:cubicBezTo>
                        <a:cubicBezTo>
                          <a:pt x="2" y="33"/>
                          <a:pt x="8" y="25"/>
                          <a:pt x="16" y="18"/>
                        </a:cubicBezTo>
                        <a:cubicBezTo>
                          <a:pt x="25" y="11"/>
                          <a:pt x="37" y="6"/>
                          <a:pt x="51" y="4"/>
                        </a:cubicBezTo>
                        <a:cubicBezTo>
                          <a:pt x="56" y="3"/>
                          <a:pt x="61" y="2"/>
                          <a:pt x="66" y="2"/>
                        </a:cubicBezTo>
                        <a:cubicBezTo>
                          <a:pt x="78" y="2"/>
                          <a:pt x="88" y="5"/>
                          <a:pt x="96" y="9"/>
                        </a:cubicBezTo>
                        <a:cubicBezTo>
                          <a:pt x="104" y="13"/>
                          <a:pt x="109" y="20"/>
                          <a:pt x="111" y="27"/>
                        </a:cubicBezTo>
                        <a:cubicBezTo>
                          <a:pt x="112" y="27"/>
                          <a:pt x="112" y="27"/>
                          <a:pt x="112" y="27"/>
                        </a:cubicBezTo>
                        <a:cubicBezTo>
                          <a:pt x="113" y="26"/>
                          <a:pt x="113" y="26"/>
                          <a:pt x="113" y="26"/>
                        </a:cubicBezTo>
                        <a:cubicBezTo>
                          <a:pt x="111" y="18"/>
                          <a:pt x="106" y="12"/>
                          <a:pt x="97" y="7"/>
                        </a:cubicBezTo>
                        <a:cubicBezTo>
                          <a:pt x="89" y="3"/>
                          <a:pt x="78" y="0"/>
                          <a:pt x="66" y="0"/>
                        </a:cubicBezTo>
                        <a:cubicBezTo>
                          <a:pt x="61" y="0"/>
                          <a:pt x="56" y="1"/>
                          <a:pt x="51" y="2"/>
                        </a:cubicBezTo>
                        <a:cubicBezTo>
                          <a:pt x="37" y="4"/>
                          <a:pt x="24" y="9"/>
                          <a:pt x="15" y="17"/>
                        </a:cubicBezTo>
                        <a:cubicBezTo>
                          <a:pt x="6" y="24"/>
                          <a:pt x="0" y="32"/>
                          <a:pt x="0" y="41"/>
                        </a:cubicBezTo>
                        <a:cubicBezTo>
                          <a:pt x="0" y="43"/>
                          <a:pt x="1" y="44"/>
                          <a:pt x="1" y="45"/>
                        </a:cubicBezTo>
                        <a:cubicBezTo>
                          <a:pt x="2" y="53"/>
                          <a:pt x="8" y="59"/>
                          <a:pt x="16" y="64"/>
                        </a:cubicBezTo>
                        <a:cubicBezTo>
                          <a:pt x="24" y="68"/>
                          <a:pt x="35" y="71"/>
                          <a:pt x="47" y="71"/>
                        </a:cubicBezTo>
                        <a:cubicBezTo>
                          <a:pt x="52" y="71"/>
                          <a:pt x="57" y="70"/>
                          <a:pt x="62" y="70"/>
                        </a:cubicBezTo>
                        <a:cubicBezTo>
                          <a:pt x="77" y="67"/>
                          <a:pt x="89" y="62"/>
                          <a:pt x="98" y="55"/>
                        </a:cubicBezTo>
                        <a:cubicBezTo>
                          <a:pt x="107" y="48"/>
                          <a:pt x="113" y="39"/>
                          <a:pt x="113" y="30"/>
                        </a:cubicBezTo>
                        <a:cubicBezTo>
                          <a:pt x="113" y="29"/>
                          <a:pt x="113" y="27"/>
                          <a:pt x="113" y="26"/>
                        </a:cubicBezTo>
                        <a:cubicBezTo>
                          <a:pt x="112" y="27"/>
                          <a:pt x="112" y="27"/>
                          <a:pt x="112" y="27"/>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85" name="Freeform 796">
                    <a:extLst>
                      <a:ext uri="{FF2B5EF4-FFF2-40B4-BE49-F238E27FC236}">
                        <a16:creationId xmlns:a16="http://schemas.microsoft.com/office/drawing/2014/main" id="{91B7DAF9-94B4-87CB-9F34-05A3AC1D9301}"/>
                      </a:ext>
                    </a:extLst>
                  </p:cNvPr>
                  <p:cNvSpPr>
                    <a:spLocks/>
                  </p:cNvSpPr>
                  <p:nvPr/>
                </p:nvSpPr>
                <p:spPr bwMode="auto">
                  <a:xfrm>
                    <a:off x="1959" y="2891"/>
                    <a:ext cx="71" cy="61"/>
                  </a:xfrm>
                  <a:custGeom>
                    <a:avLst/>
                    <a:gdLst>
                      <a:gd name="T0" fmla="*/ 47 w 84"/>
                      <a:gd name="T1" fmla="*/ 11 h 73"/>
                      <a:gd name="T2" fmla="*/ 33 w 84"/>
                      <a:gd name="T3" fmla="*/ 36 h 73"/>
                      <a:gd name="T4" fmla="*/ 3 w 84"/>
                      <a:gd name="T5" fmla="*/ 32 h 73"/>
                      <a:gd name="T6" fmla="*/ 18 w 84"/>
                      <a:gd name="T7" fmla="*/ 7 h 73"/>
                      <a:gd name="T8" fmla="*/ 47 w 84"/>
                      <a:gd name="T9" fmla="*/ 11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73">
                        <a:moveTo>
                          <a:pt x="78" y="18"/>
                        </a:moveTo>
                        <a:cubicBezTo>
                          <a:pt x="84" y="32"/>
                          <a:pt x="74" y="52"/>
                          <a:pt x="54" y="62"/>
                        </a:cubicBezTo>
                        <a:cubicBezTo>
                          <a:pt x="34" y="73"/>
                          <a:pt x="13" y="70"/>
                          <a:pt x="6" y="55"/>
                        </a:cubicBezTo>
                        <a:cubicBezTo>
                          <a:pt x="0" y="41"/>
                          <a:pt x="11" y="21"/>
                          <a:pt x="30" y="11"/>
                        </a:cubicBezTo>
                        <a:cubicBezTo>
                          <a:pt x="50" y="0"/>
                          <a:pt x="71" y="4"/>
                          <a:pt x="78" y="18"/>
                        </a:cubicBezTo>
                      </a:path>
                    </a:pathLst>
                  </a:custGeom>
                  <a:solidFill>
                    <a:srgbClr val="9250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86" name="Freeform 797">
                    <a:extLst>
                      <a:ext uri="{FF2B5EF4-FFF2-40B4-BE49-F238E27FC236}">
                        <a16:creationId xmlns:a16="http://schemas.microsoft.com/office/drawing/2014/main" id="{22FF3BFA-7AD8-89E2-DF6F-5D6DDDB0A3D2}"/>
                      </a:ext>
                    </a:extLst>
                  </p:cNvPr>
                  <p:cNvSpPr>
                    <a:spLocks/>
                  </p:cNvSpPr>
                  <p:nvPr/>
                </p:nvSpPr>
                <p:spPr bwMode="auto">
                  <a:xfrm>
                    <a:off x="1962" y="2917"/>
                    <a:ext cx="64" cy="34"/>
                  </a:xfrm>
                  <a:custGeom>
                    <a:avLst/>
                    <a:gdLst>
                      <a:gd name="T0" fmla="*/ 32 w 76"/>
                      <a:gd name="T1" fmla="*/ 13 h 41"/>
                      <a:gd name="T2" fmla="*/ 3 w 76"/>
                      <a:gd name="T3" fmla="*/ 9 h 41"/>
                      <a:gd name="T4" fmla="*/ 3 w 76"/>
                      <a:gd name="T5" fmla="*/ 2 h 41"/>
                      <a:gd name="T6" fmla="*/ 3 w 76"/>
                      <a:gd name="T7" fmla="*/ 14 h 41"/>
                      <a:gd name="T8" fmla="*/ 29 w 76"/>
                      <a:gd name="T9" fmla="*/ 18 h 41"/>
                      <a:gd name="T10" fmla="*/ 45 w 76"/>
                      <a:gd name="T11" fmla="*/ 0 h 41"/>
                      <a:gd name="T12" fmla="*/ 32 w 76"/>
                      <a:gd name="T13" fmla="*/ 13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41">
                        <a:moveTo>
                          <a:pt x="53" y="23"/>
                        </a:moveTo>
                        <a:cubicBezTo>
                          <a:pt x="33" y="33"/>
                          <a:pt x="12" y="30"/>
                          <a:pt x="6" y="16"/>
                        </a:cubicBezTo>
                        <a:cubicBezTo>
                          <a:pt x="4" y="11"/>
                          <a:pt x="3" y="7"/>
                          <a:pt x="4" y="2"/>
                        </a:cubicBezTo>
                        <a:cubicBezTo>
                          <a:pt x="1" y="9"/>
                          <a:pt x="0" y="17"/>
                          <a:pt x="3" y="24"/>
                        </a:cubicBezTo>
                        <a:cubicBezTo>
                          <a:pt x="9" y="38"/>
                          <a:pt x="31" y="41"/>
                          <a:pt x="50" y="31"/>
                        </a:cubicBezTo>
                        <a:cubicBezTo>
                          <a:pt x="64" y="23"/>
                          <a:pt x="74" y="11"/>
                          <a:pt x="76" y="0"/>
                        </a:cubicBezTo>
                        <a:cubicBezTo>
                          <a:pt x="72" y="9"/>
                          <a:pt x="64" y="17"/>
                          <a:pt x="53" y="23"/>
                        </a:cubicBezTo>
                      </a:path>
                    </a:pathLst>
                  </a:custGeom>
                  <a:solidFill>
                    <a:srgbClr val="7831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87" name="Freeform 798">
                    <a:extLst>
                      <a:ext uri="{FF2B5EF4-FFF2-40B4-BE49-F238E27FC236}">
                        <a16:creationId xmlns:a16="http://schemas.microsoft.com/office/drawing/2014/main" id="{A604D3BA-94C4-1BAB-315C-7911415BB59F}"/>
                      </a:ext>
                    </a:extLst>
                  </p:cNvPr>
                  <p:cNvSpPr>
                    <a:spLocks/>
                  </p:cNvSpPr>
                  <p:nvPr/>
                </p:nvSpPr>
                <p:spPr bwMode="auto">
                  <a:xfrm>
                    <a:off x="1978" y="2896"/>
                    <a:ext cx="42" cy="32"/>
                  </a:xfrm>
                  <a:custGeom>
                    <a:avLst/>
                    <a:gdLst>
                      <a:gd name="T0" fmla="*/ 29 w 50"/>
                      <a:gd name="T1" fmla="*/ 8 h 37"/>
                      <a:gd name="T2" fmla="*/ 17 w 50"/>
                      <a:gd name="T3" fmla="*/ 22 h 37"/>
                      <a:gd name="T4" fmla="*/ 2 w 50"/>
                      <a:gd name="T5" fmla="*/ 16 h 37"/>
                      <a:gd name="T6" fmla="*/ 13 w 50"/>
                      <a:gd name="T7" fmla="*/ 3 h 37"/>
                      <a:gd name="T8" fmla="*/ 29 w 50"/>
                      <a:gd name="T9" fmla="*/ 8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37">
                        <a:moveTo>
                          <a:pt x="48" y="12"/>
                        </a:moveTo>
                        <a:cubicBezTo>
                          <a:pt x="50" y="21"/>
                          <a:pt x="42" y="30"/>
                          <a:pt x="29" y="33"/>
                        </a:cubicBezTo>
                        <a:cubicBezTo>
                          <a:pt x="17" y="37"/>
                          <a:pt x="4" y="33"/>
                          <a:pt x="2" y="25"/>
                        </a:cubicBezTo>
                        <a:cubicBezTo>
                          <a:pt x="0" y="16"/>
                          <a:pt x="8" y="7"/>
                          <a:pt x="21" y="3"/>
                        </a:cubicBezTo>
                        <a:cubicBezTo>
                          <a:pt x="33" y="0"/>
                          <a:pt x="45" y="4"/>
                          <a:pt x="48" y="12"/>
                        </a:cubicBezTo>
                      </a:path>
                    </a:pathLst>
                  </a:custGeom>
                  <a:solidFill>
                    <a:srgbClr val="A35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88" name="Freeform 799">
                    <a:extLst>
                      <a:ext uri="{FF2B5EF4-FFF2-40B4-BE49-F238E27FC236}">
                        <a16:creationId xmlns:a16="http://schemas.microsoft.com/office/drawing/2014/main" id="{FA6EEF5E-F276-9569-A3C9-C2980457CFA2}"/>
                      </a:ext>
                    </a:extLst>
                  </p:cNvPr>
                  <p:cNvSpPr>
                    <a:spLocks/>
                  </p:cNvSpPr>
                  <p:nvPr/>
                </p:nvSpPr>
                <p:spPr bwMode="auto">
                  <a:xfrm>
                    <a:off x="1977" y="2907"/>
                    <a:ext cx="7" cy="8"/>
                  </a:xfrm>
                  <a:custGeom>
                    <a:avLst/>
                    <a:gdLst>
                      <a:gd name="T0" fmla="*/ 4 w 8"/>
                      <a:gd name="T1" fmla="*/ 2 h 10"/>
                      <a:gd name="T2" fmla="*/ 4 w 8"/>
                      <a:gd name="T3" fmla="*/ 5 h 10"/>
                      <a:gd name="T4" fmla="*/ 1 w 8"/>
                      <a:gd name="T5" fmla="*/ 4 h 10"/>
                      <a:gd name="T6" fmla="*/ 2 w 8"/>
                      <a:gd name="T7" fmla="*/ 1 h 10"/>
                      <a:gd name="T8" fmla="*/ 4 w 8"/>
                      <a:gd name="T9" fmla="*/ 2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0">
                        <a:moveTo>
                          <a:pt x="7" y="3"/>
                        </a:moveTo>
                        <a:cubicBezTo>
                          <a:pt x="8" y="6"/>
                          <a:pt x="7" y="8"/>
                          <a:pt x="5" y="9"/>
                        </a:cubicBezTo>
                        <a:cubicBezTo>
                          <a:pt x="4" y="10"/>
                          <a:pt x="2" y="9"/>
                          <a:pt x="1" y="7"/>
                        </a:cubicBezTo>
                        <a:cubicBezTo>
                          <a:pt x="0" y="5"/>
                          <a:pt x="0" y="2"/>
                          <a:pt x="2" y="1"/>
                        </a:cubicBezTo>
                        <a:cubicBezTo>
                          <a:pt x="4" y="0"/>
                          <a:pt x="6" y="1"/>
                          <a:pt x="7"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89" name="Freeform 800">
                    <a:extLst>
                      <a:ext uri="{FF2B5EF4-FFF2-40B4-BE49-F238E27FC236}">
                        <a16:creationId xmlns:a16="http://schemas.microsoft.com/office/drawing/2014/main" id="{B530F7A8-C885-B9C7-DB5F-920AD2D75D2D}"/>
                      </a:ext>
                    </a:extLst>
                  </p:cNvPr>
                  <p:cNvSpPr>
                    <a:spLocks/>
                  </p:cNvSpPr>
                  <p:nvPr/>
                </p:nvSpPr>
                <p:spPr bwMode="auto">
                  <a:xfrm>
                    <a:off x="1979" y="2918"/>
                    <a:ext cx="4" cy="5"/>
                  </a:xfrm>
                  <a:custGeom>
                    <a:avLst/>
                    <a:gdLst>
                      <a:gd name="T0" fmla="*/ 2 w 5"/>
                      <a:gd name="T1" fmla="*/ 2 h 6"/>
                      <a:gd name="T2" fmla="*/ 2 w 5"/>
                      <a:gd name="T3" fmla="*/ 3 h 6"/>
                      <a:gd name="T4" fmla="*/ 1 w 5"/>
                      <a:gd name="T5" fmla="*/ 3 h 6"/>
                      <a:gd name="T6" fmla="*/ 1 w 5"/>
                      <a:gd name="T7" fmla="*/ 0 h 6"/>
                      <a:gd name="T8" fmla="*/ 2 w 5"/>
                      <a:gd name="T9" fmla="*/ 2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6">
                        <a:moveTo>
                          <a:pt x="5" y="2"/>
                        </a:moveTo>
                        <a:cubicBezTo>
                          <a:pt x="5" y="3"/>
                          <a:pt x="5" y="4"/>
                          <a:pt x="4" y="5"/>
                        </a:cubicBezTo>
                        <a:cubicBezTo>
                          <a:pt x="3" y="6"/>
                          <a:pt x="1" y="5"/>
                          <a:pt x="1" y="4"/>
                        </a:cubicBezTo>
                        <a:cubicBezTo>
                          <a:pt x="0" y="2"/>
                          <a:pt x="0" y="1"/>
                          <a:pt x="1" y="0"/>
                        </a:cubicBezTo>
                        <a:cubicBezTo>
                          <a:pt x="3" y="0"/>
                          <a:pt x="4" y="0"/>
                          <a:pt x="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90" name="Freeform 801">
                    <a:extLst>
                      <a:ext uri="{FF2B5EF4-FFF2-40B4-BE49-F238E27FC236}">
                        <a16:creationId xmlns:a16="http://schemas.microsoft.com/office/drawing/2014/main" id="{8C20321E-C263-1530-F495-CFDDFD134732}"/>
                      </a:ext>
                    </a:extLst>
                  </p:cNvPr>
                  <p:cNvSpPr>
                    <a:spLocks/>
                  </p:cNvSpPr>
                  <p:nvPr/>
                </p:nvSpPr>
                <p:spPr bwMode="auto">
                  <a:xfrm>
                    <a:off x="1962" y="2893"/>
                    <a:ext cx="65" cy="56"/>
                  </a:xfrm>
                  <a:custGeom>
                    <a:avLst/>
                    <a:gdLst>
                      <a:gd name="T0" fmla="*/ 45 w 77"/>
                      <a:gd name="T1" fmla="*/ 8 h 66"/>
                      <a:gd name="T2" fmla="*/ 44 w 77"/>
                      <a:gd name="T3" fmla="*/ 9 h 66"/>
                      <a:gd name="T4" fmla="*/ 46 w 77"/>
                      <a:gd name="T5" fmla="*/ 14 h 66"/>
                      <a:gd name="T6" fmla="*/ 30 w 77"/>
                      <a:gd name="T7" fmla="*/ 36 h 66"/>
                      <a:gd name="T8" fmla="*/ 16 w 77"/>
                      <a:gd name="T9" fmla="*/ 39 h 66"/>
                      <a:gd name="T10" fmla="*/ 3 w 77"/>
                      <a:gd name="T11" fmla="*/ 31 h 66"/>
                      <a:gd name="T12" fmla="*/ 2 w 77"/>
                      <a:gd name="T13" fmla="*/ 26 h 66"/>
                      <a:gd name="T14" fmla="*/ 16 w 77"/>
                      <a:gd name="T15" fmla="*/ 5 h 66"/>
                      <a:gd name="T16" fmla="*/ 30 w 77"/>
                      <a:gd name="T17" fmla="*/ 2 h 66"/>
                      <a:gd name="T18" fmla="*/ 44 w 77"/>
                      <a:gd name="T19" fmla="*/ 9 h 66"/>
                      <a:gd name="T20" fmla="*/ 45 w 77"/>
                      <a:gd name="T21" fmla="*/ 8 h 66"/>
                      <a:gd name="T22" fmla="*/ 45 w 77"/>
                      <a:gd name="T23" fmla="*/ 8 h 66"/>
                      <a:gd name="T24" fmla="*/ 30 w 77"/>
                      <a:gd name="T25" fmla="*/ 0 h 66"/>
                      <a:gd name="T26" fmla="*/ 16 w 77"/>
                      <a:gd name="T27" fmla="*/ 4 h 66"/>
                      <a:gd name="T28" fmla="*/ 0 w 77"/>
                      <a:gd name="T29" fmla="*/ 26 h 66"/>
                      <a:gd name="T30" fmla="*/ 2 w 77"/>
                      <a:gd name="T31" fmla="*/ 31 h 66"/>
                      <a:gd name="T32" fmla="*/ 16 w 77"/>
                      <a:gd name="T33" fmla="*/ 41 h 66"/>
                      <a:gd name="T34" fmla="*/ 30 w 77"/>
                      <a:gd name="T35" fmla="*/ 36 h 66"/>
                      <a:gd name="T36" fmla="*/ 46 w 77"/>
                      <a:gd name="T37" fmla="*/ 14 h 66"/>
                      <a:gd name="T38" fmla="*/ 45 w 77"/>
                      <a:gd name="T39" fmla="*/ 8 h 66"/>
                      <a:gd name="T40" fmla="*/ 45 w 77"/>
                      <a:gd name="T41" fmla="*/ 8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7" h="66">
                        <a:moveTo>
                          <a:pt x="75" y="14"/>
                        </a:moveTo>
                        <a:cubicBezTo>
                          <a:pt x="74" y="15"/>
                          <a:pt x="74" y="15"/>
                          <a:pt x="74" y="15"/>
                        </a:cubicBezTo>
                        <a:cubicBezTo>
                          <a:pt x="75" y="17"/>
                          <a:pt x="76" y="20"/>
                          <a:pt x="76" y="23"/>
                        </a:cubicBezTo>
                        <a:cubicBezTo>
                          <a:pt x="76" y="36"/>
                          <a:pt x="66" y="50"/>
                          <a:pt x="50" y="58"/>
                        </a:cubicBezTo>
                        <a:cubicBezTo>
                          <a:pt x="43" y="62"/>
                          <a:pt x="35" y="64"/>
                          <a:pt x="27" y="64"/>
                        </a:cubicBezTo>
                        <a:cubicBezTo>
                          <a:pt x="16" y="64"/>
                          <a:pt x="8" y="60"/>
                          <a:pt x="4" y="51"/>
                        </a:cubicBezTo>
                        <a:cubicBezTo>
                          <a:pt x="3" y="49"/>
                          <a:pt x="2" y="46"/>
                          <a:pt x="2" y="43"/>
                        </a:cubicBezTo>
                        <a:cubicBezTo>
                          <a:pt x="2" y="30"/>
                          <a:pt x="12" y="16"/>
                          <a:pt x="27" y="8"/>
                        </a:cubicBezTo>
                        <a:cubicBezTo>
                          <a:pt x="35" y="4"/>
                          <a:pt x="43" y="2"/>
                          <a:pt x="50" y="2"/>
                        </a:cubicBezTo>
                        <a:cubicBezTo>
                          <a:pt x="61" y="2"/>
                          <a:pt x="70" y="6"/>
                          <a:pt x="74" y="15"/>
                        </a:cubicBezTo>
                        <a:cubicBezTo>
                          <a:pt x="75" y="14"/>
                          <a:pt x="75" y="14"/>
                          <a:pt x="75" y="14"/>
                        </a:cubicBezTo>
                        <a:cubicBezTo>
                          <a:pt x="75" y="14"/>
                          <a:pt x="75" y="14"/>
                          <a:pt x="75" y="14"/>
                        </a:cubicBezTo>
                        <a:cubicBezTo>
                          <a:pt x="71" y="5"/>
                          <a:pt x="62" y="0"/>
                          <a:pt x="50" y="0"/>
                        </a:cubicBezTo>
                        <a:cubicBezTo>
                          <a:pt x="43" y="0"/>
                          <a:pt x="35" y="2"/>
                          <a:pt x="27" y="7"/>
                        </a:cubicBezTo>
                        <a:cubicBezTo>
                          <a:pt x="11" y="15"/>
                          <a:pt x="0" y="30"/>
                          <a:pt x="0" y="43"/>
                        </a:cubicBezTo>
                        <a:cubicBezTo>
                          <a:pt x="0" y="46"/>
                          <a:pt x="1" y="49"/>
                          <a:pt x="2" y="52"/>
                        </a:cubicBezTo>
                        <a:cubicBezTo>
                          <a:pt x="6" y="61"/>
                          <a:pt x="16" y="66"/>
                          <a:pt x="27" y="66"/>
                        </a:cubicBezTo>
                        <a:cubicBezTo>
                          <a:pt x="35" y="66"/>
                          <a:pt x="43" y="64"/>
                          <a:pt x="51" y="60"/>
                        </a:cubicBezTo>
                        <a:cubicBezTo>
                          <a:pt x="67" y="51"/>
                          <a:pt x="77" y="37"/>
                          <a:pt x="77" y="23"/>
                        </a:cubicBezTo>
                        <a:cubicBezTo>
                          <a:pt x="77" y="20"/>
                          <a:pt x="77" y="17"/>
                          <a:pt x="75" y="14"/>
                        </a:cubicBezTo>
                        <a:cubicBezTo>
                          <a:pt x="75" y="14"/>
                          <a:pt x="75" y="14"/>
                          <a:pt x="75" y="14"/>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91" name="Freeform 802">
                    <a:extLst>
                      <a:ext uri="{FF2B5EF4-FFF2-40B4-BE49-F238E27FC236}">
                        <a16:creationId xmlns:a16="http://schemas.microsoft.com/office/drawing/2014/main" id="{9B996E1F-8BAD-C9EA-777B-7FC629A88A27}"/>
                      </a:ext>
                    </a:extLst>
                  </p:cNvPr>
                  <p:cNvSpPr>
                    <a:spLocks/>
                  </p:cNvSpPr>
                  <p:nvPr/>
                </p:nvSpPr>
                <p:spPr bwMode="auto">
                  <a:xfrm>
                    <a:off x="2022" y="2962"/>
                    <a:ext cx="68" cy="89"/>
                  </a:xfrm>
                  <a:custGeom>
                    <a:avLst/>
                    <a:gdLst>
                      <a:gd name="T0" fmla="*/ 34 w 80"/>
                      <a:gd name="T1" fmla="*/ 3 h 105"/>
                      <a:gd name="T2" fmla="*/ 43 w 80"/>
                      <a:gd name="T3" fmla="*/ 36 h 105"/>
                      <a:gd name="T4" fmla="*/ 14 w 80"/>
                      <a:gd name="T5" fmla="*/ 62 h 105"/>
                      <a:gd name="T6" fmla="*/ 5 w 80"/>
                      <a:gd name="T7" fmla="*/ 28 h 105"/>
                      <a:gd name="T8" fmla="*/ 34 w 80"/>
                      <a:gd name="T9" fmla="*/ 3 h 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105">
                        <a:moveTo>
                          <a:pt x="55" y="4"/>
                        </a:moveTo>
                        <a:cubicBezTo>
                          <a:pt x="73" y="7"/>
                          <a:pt x="80" y="32"/>
                          <a:pt x="71" y="59"/>
                        </a:cubicBezTo>
                        <a:cubicBezTo>
                          <a:pt x="62" y="86"/>
                          <a:pt x="41" y="105"/>
                          <a:pt x="24" y="101"/>
                        </a:cubicBezTo>
                        <a:cubicBezTo>
                          <a:pt x="7" y="97"/>
                          <a:pt x="0" y="72"/>
                          <a:pt x="8" y="46"/>
                        </a:cubicBezTo>
                        <a:cubicBezTo>
                          <a:pt x="17" y="19"/>
                          <a:pt x="38" y="0"/>
                          <a:pt x="55" y="4"/>
                        </a:cubicBezTo>
                      </a:path>
                    </a:pathLst>
                  </a:custGeom>
                  <a:solidFill>
                    <a:srgbClr val="9250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92" name="Freeform 803">
                    <a:extLst>
                      <a:ext uri="{FF2B5EF4-FFF2-40B4-BE49-F238E27FC236}">
                        <a16:creationId xmlns:a16="http://schemas.microsoft.com/office/drawing/2014/main" id="{DA99CC1D-1970-4A15-06ED-3F4F1620641B}"/>
                      </a:ext>
                    </a:extLst>
                  </p:cNvPr>
                  <p:cNvSpPr>
                    <a:spLocks/>
                  </p:cNvSpPr>
                  <p:nvPr/>
                </p:nvSpPr>
                <p:spPr bwMode="auto">
                  <a:xfrm>
                    <a:off x="2027" y="2972"/>
                    <a:ext cx="59" cy="79"/>
                  </a:xfrm>
                  <a:custGeom>
                    <a:avLst/>
                    <a:gdLst>
                      <a:gd name="T0" fmla="*/ 36 w 70"/>
                      <a:gd name="T1" fmla="*/ 24 h 93"/>
                      <a:gd name="T2" fmla="*/ 8 w 70"/>
                      <a:gd name="T3" fmla="*/ 50 h 93"/>
                      <a:gd name="T4" fmla="*/ 0 w 70"/>
                      <a:gd name="T5" fmla="*/ 44 h 93"/>
                      <a:gd name="T6" fmla="*/ 10 w 70"/>
                      <a:gd name="T7" fmla="*/ 55 h 93"/>
                      <a:gd name="T8" fmla="*/ 39 w 70"/>
                      <a:gd name="T9" fmla="*/ 29 h 93"/>
                      <a:gd name="T10" fmla="*/ 36 w 70"/>
                      <a:gd name="T11" fmla="*/ 0 h 93"/>
                      <a:gd name="T12" fmla="*/ 36 w 70"/>
                      <a:gd name="T13" fmla="*/ 24 h 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93">
                        <a:moveTo>
                          <a:pt x="60" y="39"/>
                        </a:moveTo>
                        <a:cubicBezTo>
                          <a:pt x="51" y="65"/>
                          <a:pt x="30" y="84"/>
                          <a:pt x="13" y="81"/>
                        </a:cubicBezTo>
                        <a:cubicBezTo>
                          <a:pt x="8" y="79"/>
                          <a:pt x="3" y="76"/>
                          <a:pt x="0" y="72"/>
                        </a:cubicBezTo>
                        <a:cubicBezTo>
                          <a:pt x="3" y="81"/>
                          <a:pt x="9" y="87"/>
                          <a:pt x="17" y="89"/>
                        </a:cubicBezTo>
                        <a:cubicBezTo>
                          <a:pt x="34" y="93"/>
                          <a:pt x="55" y="74"/>
                          <a:pt x="64" y="47"/>
                        </a:cubicBezTo>
                        <a:cubicBezTo>
                          <a:pt x="70" y="28"/>
                          <a:pt x="68" y="10"/>
                          <a:pt x="61" y="0"/>
                        </a:cubicBezTo>
                        <a:cubicBezTo>
                          <a:pt x="65" y="10"/>
                          <a:pt x="64" y="24"/>
                          <a:pt x="60" y="39"/>
                        </a:cubicBezTo>
                      </a:path>
                    </a:pathLst>
                  </a:custGeom>
                  <a:solidFill>
                    <a:srgbClr val="7831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93" name="Freeform 804">
                    <a:extLst>
                      <a:ext uri="{FF2B5EF4-FFF2-40B4-BE49-F238E27FC236}">
                        <a16:creationId xmlns:a16="http://schemas.microsoft.com/office/drawing/2014/main" id="{76E328D2-7A30-97B3-3379-50944A8D9502}"/>
                      </a:ext>
                    </a:extLst>
                  </p:cNvPr>
                  <p:cNvSpPr>
                    <a:spLocks/>
                  </p:cNvSpPr>
                  <p:nvPr/>
                </p:nvSpPr>
                <p:spPr bwMode="auto">
                  <a:xfrm>
                    <a:off x="2031" y="2970"/>
                    <a:ext cx="41" cy="51"/>
                  </a:xfrm>
                  <a:custGeom>
                    <a:avLst/>
                    <a:gdLst>
                      <a:gd name="T0" fmla="*/ 23 w 48"/>
                      <a:gd name="T1" fmla="*/ 3 h 61"/>
                      <a:gd name="T2" fmla="*/ 25 w 48"/>
                      <a:gd name="T3" fmla="*/ 22 h 61"/>
                      <a:gd name="T4" fmla="*/ 6 w 48"/>
                      <a:gd name="T5" fmla="*/ 33 h 61"/>
                      <a:gd name="T6" fmla="*/ 5 w 48"/>
                      <a:gd name="T7" fmla="*/ 14 h 61"/>
                      <a:gd name="T8" fmla="*/ 23 w 48"/>
                      <a:gd name="T9" fmla="*/ 3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61">
                        <a:moveTo>
                          <a:pt x="38" y="4"/>
                        </a:moveTo>
                        <a:cubicBezTo>
                          <a:pt x="47" y="7"/>
                          <a:pt x="48" y="22"/>
                          <a:pt x="40" y="37"/>
                        </a:cubicBezTo>
                        <a:cubicBezTo>
                          <a:pt x="31" y="52"/>
                          <a:pt x="18" y="61"/>
                          <a:pt x="9" y="57"/>
                        </a:cubicBezTo>
                        <a:cubicBezTo>
                          <a:pt x="0" y="54"/>
                          <a:pt x="0" y="39"/>
                          <a:pt x="8" y="24"/>
                        </a:cubicBezTo>
                        <a:cubicBezTo>
                          <a:pt x="16" y="9"/>
                          <a:pt x="30" y="0"/>
                          <a:pt x="38" y="4"/>
                        </a:cubicBezTo>
                      </a:path>
                    </a:pathLst>
                  </a:custGeom>
                  <a:solidFill>
                    <a:srgbClr val="A35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94" name="Freeform 805">
                    <a:extLst>
                      <a:ext uri="{FF2B5EF4-FFF2-40B4-BE49-F238E27FC236}">
                        <a16:creationId xmlns:a16="http://schemas.microsoft.com/office/drawing/2014/main" id="{0984F565-6FCF-F772-390A-A8A95187BD5D}"/>
                      </a:ext>
                    </a:extLst>
                  </p:cNvPr>
                  <p:cNvSpPr>
                    <a:spLocks/>
                  </p:cNvSpPr>
                  <p:nvPr/>
                </p:nvSpPr>
                <p:spPr bwMode="auto">
                  <a:xfrm>
                    <a:off x="2030" y="3010"/>
                    <a:ext cx="9" cy="7"/>
                  </a:xfrm>
                  <a:custGeom>
                    <a:avLst/>
                    <a:gdLst>
                      <a:gd name="T0" fmla="*/ 4 w 11"/>
                      <a:gd name="T1" fmla="*/ 0 h 9"/>
                      <a:gd name="T2" fmla="*/ 6 w 11"/>
                      <a:gd name="T3" fmla="*/ 3 h 9"/>
                      <a:gd name="T4" fmla="*/ 2 w 11"/>
                      <a:gd name="T5" fmla="*/ 4 h 9"/>
                      <a:gd name="T6" fmla="*/ 1 w 11"/>
                      <a:gd name="T7" fmla="*/ 2 h 9"/>
                      <a:gd name="T8" fmla="*/ 4 w 11"/>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9">
                        <a:moveTo>
                          <a:pt x="7" y="0"/>
                        </a:moveTo>
                        <a:cubicBezTo>
                          <a:pt x="9" y="1"/>
                          <a:pt x="11" y="3"/>
                          <a:pt x="10" y="6"/>
                        </a:cubicBezTo>
                        <a:cubicBezTo>
                          <a:pt x="9" y="8"/>
                          <a:pt x="7" y="9"/>
                          <a:pt x="4" y="9"/>
                        </a:cubicBezTo>
                        <a:cubicBezTo>
                          <a:pt x="2" y="8"/>
                          <a:pt x="0" y="6"/>
                          <a:pt x="1" y="4"/>
                        </a:cubicBezTo>
                        <a:cubicBezTo>
                          <a:pt x="2" y="1"/>
                          <a:pt x="4" y="0"/>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95" name="Freeform 806">
                    <a:extLst>
                      <a:ext uri="{FF2B5EF4-FFF2-40B4-BE49-F238E27FC236}">
                        <a16:creationId xmlns:a16="http://schemas.microsoft.com/office/drawing/2014/main" id="{31EA9848-6A12-B8AB-070E-8A3F7797B607}"/>
                      </a:ext>
                    </a:extLst>
                  </p:cNvPr>
                  <p:cNvSpPr>
                    <a:spLocks/>
                  </p:cNvSpPr>
                  <p:nvPr/>
                </p:nvSpPr>
                <p:spPr bwMode="auto">
                  <a:xfrm>
                    <a:off x="2039" y="3016"/>
                    <a:ext cx="6" cy="5"/>
                  </a:xfrm>
                  <a:custGeom>
                    <a:avLst/>
                    <a:gdLst>
                      <a:gd name="T0" fmla="*/ 3 w 7"/>
                      <a:gd name="T1" fmla="*/ 1 h 6"/>
                      <a:gd name="T2" fmla="*/ 4 w 7"/>
                      <a:gd name="T3" fmla="*/ 3 h 6"/>
                      <a:gd name="T4" fmla="*/ 3 w 7"/>
                      <a:gd name="T5" fmla="*/ 3 h 6"/>
                      <a:gd name="T6" fmla="*/ 1 w 7"/>
                      <a:gd name="T7" fmla="*/ 3 h 6"/>
                      <a:gd name="T8" fmla="*/ 3 w 7"/>
                      <a:gd name="T9" fmla="*/ 1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5" y="1"/>
                        </a:moveTo>
                        <a:cubicBezTo>
                          <a:pt x="6" y="1"/>
                          <a:pt x="7" y="2"/>
                          <a:pt x="7" y="4"/>
                        </a:cubicBezTo>
                        <a:cubicBezTo>
                          <a:pt x="6" y="5"/>
                          <a:pt x="4" y="6"/>
                          <a:pt x="3" y="6"/>
                        </a:cubicBezTo>
                        <a:cubicBezTo>
                          <a:pt x="1" y="6"/>
                          <a:pt x="0" y="4"/>
                          <a:pt x="1" y="3"/>
                        </a:cubicBezTo>
                        <a:cubicBezTo>
                          <a:pt x="1" y="1"/>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96" name="Freeform 807">
                    <a:extLst>
                      <a:ext uri="{FF2B5EF4-FFF2-40B4-BE49-F238E27FC236}">
                        <a16:creationId xmlns:a16="http://schemas.microsoft.com/office/drawing/2014/main" id="{A2BC0CD5-B79D-4865-7D0D-8C6F71E22C0B}"/>
                      </a:ext>
                    </a:extLst>
                  </p:cNvPr>
                  <p:cNvSpPr>
                    <a:spLocks/>
                  </p:cNvSpPr>
                  <p:nvPr/>
                </p:nvSpPr>
                <p:spPr bwMode="auto">
                  <a:xfrm>
                    <a:off x="2025" y="2964"/>
                    <a:ext cx="60" cy="85"/>
                  </a:xfrm>
                  <a:custGeom>
                    <a:avLst/>
                    <a:gdLst>
                      <a:gd name="T0" fmla="*/ 30 w 72"/>
                      <a:gd name="T1" fmla="*/ 1 h 100"/>
                      <a:gd name="T2" fmla="*/ 30 w 72"/>
                      <a:gd name="T3" fmla="*/ 2 h 100"/>
                      <a:gd name="T4" fmla="*/ 38 w 72"/>
                      <a:gd name="T5" fmla="*/ 8 h 100"/>
                      <a:gd name="T6" fmla="*/ 40 w 72"/>
                      <a:gd name="T7" fmla="*/ 21 h 100"/>
                      <a:gd name="T8" fmla="*/ 38 w 72"/>
                      <a:gd name="T9" fmla="*/ 35 h 100"/>
                      <a:gd name="T10" fmla="*/ 28 w 72"/>
                      <a:gd name="T11" fmla="*/ 54 h 100"/>
                      <a:gd name="T12" fmla="*/ 15 w 72"/>
                      <a:gd name="T13" fmla="*/ 60 h 100"/>
                      <a:gd name="T14" fmla="*/ 13 w 72"/>
                      <a:gd name="T15" fmla="*/ 60 h 100"/>
                      <a:gd name="T16" fmla="*/ 4 w 72"/>
                      <a:gd name="T17" fmla="*/ 54 h 100"/>
                      <a:gd name="T18" fmla="*/ 2 w 72"/>
                      <a:gd name="T19" fmla="*/ 41 h 100"/>
                      <a:gd name="T20" fmla="*/ 3 w 72"/>
                      <a:gd name="T21" fmla="*/ 26 h 100"/>
                      <a:gd name="T22" fmla="*/ 13 w 72"/>
                      <a:gd name="T23" fmla="*/ 9 h 100"/>
                      <a:gd name="T24" fmla="*/ 28 w 72"/>
                      <a:gd name="T25" fmla="*/ 2 h 100"/>
                      <a:gd name="T26" fmla="*/ 30 w 72"/>
                      <a:gd name="T27" fmla="*/ 2 h 100"/>
                      <a:gd name="T28" fmla="*/ 30 w 72"/>
                      <a:gd name="T29" fmla="*/ 1 h 100"/>
                      <a:gd name="T30" fmla="*/ 30 w 72"/>
                      <a:gd name="T31" fmla="*/ 0 h 100"/>
                      <a:gd name="T32" fmla="*/ 28 w 72"/>
                      <a:gd name="T33" fmla="*/ 0 h 100"/>
                      <a:gd name="T34" fmla="*/ 13 w 72"/>
                      <a:gd name="T35" fmla="*/ 8 h 100"/>
                      <a:gd name="T36" fmla="*/ 3 w 72"/>
                      <a:gd name="T37" fmla="*/ 26 h 100"/>
                      <a:gd name="T38" fmla="*/ 0 w 72"/>
                      <a:gd name="T39" fmla="*/ 41 h 100"/>
                      <a:gd name="T40" fmla="*/ 3 w 72"/>
                      <a:gd name="T41" fmla="*/ 54 h 100"/>
                      <a:gd name="T42" fmla="*/ 12 w 72"/>
                      <a:gd name="T43" fmla="*/ 61 h 100"/>
                      <a:gd name="T44" fmla="*/ 15 w 72"/>
                      <a:gd name="T45" fmla="*/ 61 h 100"/>
                      <a:gd name="T46" fmla="*/ 29 w 72"/>
                      <a:gd name="T47" fmla="*/ 54 h 100"/>
                      <a:gd name="T48" fmla="*/ 40 w 72"/>
                      <a:gd name="T49" fmla="*/ 35 h 100"/>
                      <a:gd name="T50" fmla="*/ 42 w 72"/>
                      <a:gd name="T51" fmla="*/ 21 h 100"/>
                      <a:gd name="T52" fmla="*/ 39 w 72"/>
                      <a:gd name="T53" fmla="*/ 8 h 100"/>
                      <a:gd name="T54" fmla="*/ 30 w 72"/>
                      <a:gd name="T55" fmla="*/ 0 h 100"/>
                      <a:gd name="T56" fmla="*/ 30 w 72"/>
                      <a:gd name="T57" fmla="*/ 1 h 1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2" h="100">
                        <a:moveTo>
                          <a:pt x="52" y="1"/>
                        </a:moveTo>
                        <a:cubicBezTo>
                          <a:pt x="51" y="2"/>
                          <a:pt x="51" y="2"/>
                          <a:pt x="51" y="2"/>
                        </a:cubicBezTo>
                        <a:cubicBezTo>
                          <a:pt x="57" y="4"/>
                          <a:pt x="62" y="7"/>
                          <a:pt x="65" y="13"/>
                        </a:cubicBezTo>
                        <a:cubicBezTo>
                          <a:pt x="68" y="19"/>
                          <a:pt x="70" y="26"/>
                          <a:pt x="70" y="34"/>
                        </a:cubicBezTo>
                        <a:cubicBezTo>
                          <a:pt x="70" y="41"/>
                          <a:pt x="69" y="49"/>
                          <a:pt x="66" y="57"/>
                        </a:cubicBezTo>
                        <a:cubicBezTo>
                          <a:pt x="62" y="69"/>
                          <a:pt x="56" y="79"/>
                          <a:pt x="48" y="87"/>
                        </a:cubicBezTo>
                        <a:cubicBezTo>
                          <a:pt x="41" y="94"/>
                          <a:pt x="33" y="98"/>
                          <a:pt x="25" y="98"/>
                        </a:cubicBezTo>
                        <a:cubicBezTo>
                          <a:pt x="23" y="98"/>
                          <a:pt x="22" y="98"/>
                          <a:pt x="21" y="98"/>
                        </a:cubicBezTo>
                        <a:cubicBezTo>
                          <a:pt x="15" y="97"/>
                          <a:pt x="10" y="93"/>
                          <a:pt x="7" y="87"/>
                        </a:cubicBezTo>
                        <a:cubicBezTo>
                          <a:pt x="4" y="82"/>
                          <a:pt x="2" y="74"/>
                          <a:pt x="2" y="66"/>
                        </a:cubicBezTo>
                        <a:cubicBezTo>
                          <a:pt x="2" y="59"/>
                          <a:pt x="3" y="51"/>
                          <a:pt x="6" y="44"/>
                        </a:cubicBezTo>
                        <a:cubicBezTo>
                          <a:pt x="10" y="32"/>
                          <a:pt x="16" y="21"/>
                          <a:pt x="23" y="14"/>
                        </a:cubicBezTo>
                        <a:cubicBezTo>
                          <a:pt x="31" y="6"/>
                          <a:pt x="39" y="2"/>
                          <a:pt x="47" y="2"/>
                        </a:cubicBezTo>
                        <a:cubicBezTo>
                          <a:pt x="49" y="2"/>
                          <a:pt x="50" y="2"/>
                          <a:pt x="51" y="2"/>
                        </a:cubicBezTo>
                        <a:cubicBezTo>
                          <a:pt x="52" y="1"/>
                          <a:pt x="52" y="1"/>
                          <a:pt x="52" y="1"/>
                        </a:cubicBezTo>
                        <a:cubicBezTo>
                          <a:pt x="52" y="0"/>
                          <a:pt x="52" y="0"/>
                          <a:pt x="52" y="0"/>
                        </a:cubicBezTo>
                        <a:cubicBezTo>
                          <a:pt x="50" y="0"/>
                          <a:pt x="49" y="0"/>
                          <a:pt x="47" y="0"/>
                        </a:cubicBezTo>
                        <a:cubicBezTo>
                          <a:pt x="39" y="0"/>
                          <a:pt x="30" y="5"/>
                          <a:pt x="22" y="12"/>
                        </a:cubicBezTo>
                        <a:cubicBezTo>
                          <a:pt x="14" y="20"/>
                          <a:pt x="8" y="31"/>
                          <a:pt x="4" y="43"/>
                        </a:cubicBezTo>
                        <a:cubicBezTo>
                          <a:pt x="1" y="51"/>
                          <a:pt x="0" y="59"/>
                          <a:pt x="0" y="66"/>
                        </a:cubicBezTo>
                        <a:cubicBezTo>
                          <a:pt x="0" y="75"/>
                          <a:pt x="2" y="82"/>
                          <a:pt x="5" y="88"/>
                        </a:cubicBezTo>
                        <a:cubicBezTo>
                          <a:pt x="9" y="94"/>
                          <a:pt x="14" y="99"/>
                          <a:pt x="20" y="100"/>
                        </a:cubicBezTo>
                        <a:cubicBezTo>
                          <a:pt x="22" y="100"/>
                          <a:pt x="23" y="100"/>
                          <a:pt x="25" y="100"/>
                        </a:cubicBezTo>
                        <a:cubicBezTo>
                          <a:pt x="33" y="100"/>
                          <a:pt x="42" y="96"/>
                          <a:pt x="50" y="88"/>
                        </a:cubicBezTo>
                        <a:cubicBezTo>
                          <a:pt x="58" y="80"/>
                          <a:pt x="64" y="70"/>
                          <a:pt x="68" y="57"/>
                        </a:cubicBezTo>
                        <a:cubicBezTo>
                          <a:pt x="71" y="49"/>
                          <a:pt x="72" y="42"/>
                          <a:pt x="72" y="34"/>
                        </a:cubicBezTo>
                        <a:cubicBezTo>
                          <a:pt x="72" y="26"/>
                          <a:pt x="70" y="18"/>
                          <a:pt x="67" y="12"/>
                        </a:cubicBezTo>
                        <a:cubicBezTo>
                          <a:pt x="63" y="6"/>
                          <a:pt x="58" y="2"/>
                          <a:pt x="52" y="0"/>
                        </a:cubicBezTo>
                        <a:cubicBezTo>
                          <a:pt x="52" y="1"/>
                          <a:pt x="52" y="1"/>
                          <a:pt x="52" y="1"/>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97" name="Freeform 808">
                    <a:extLst>
                      <a:ext uri="{FF2B5EF4-FFF2-40B4-BE49-F238E27FC236}">
                        <a16:creationId xmlns:a16="http://schemas.microsoft.com/office/drawing/2014/main" id="{47A1A3A0-E486-C5EF-5E74-A8E989399B3E}"/>
                      </a:ext>
                    </a:extLst>
                  </p:cNvPr>
                  <p:cNvSpPr>
                    <a:spLocks/>
                  </p:cNvSpPr>
                  <p:nvPr/>
                </p:nvSpPr>
                <p:spPr bwMode="auto">
                  <a:xfrm>
                    <a:off x="1888" y="3062"/>
                    <a:ext cx="72" cy="52"/>
                  </a:xfrm>
                  <a:custGeom>
                    <a:avLst/>
                    <a:gdLst>
                      <a:gd name="T0" fmla="*/ 35 w 86"/>
                      <a:gd name="T1" fmla="*/ 2 h 62"/>
                      <a:gd name="T2" fmla="*/ 45 w 86"/>
                      <a:gd name="T3" fmla="*/ 20 h 62"/>
                      <a:gd name="T4" fmla="*/ 15 w 86"/>
                      <a:gd name="T5" fmla="*/ 35 h 62"/>
                      <a:gd name="T6" fmla="*/ 6 w 86"/>
                      <a:gd name="T7" fmla="*/ 16 h 62"/>
                      <a:gd name="T8" fmla="*/ 35 w 86"/>
                      <a:gd name="T9" fmla="*/ 2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62">
                        <a:moveTo>
                          <a:pt x="60" y="2"/>
                        </a:moveTo>
                        <a:cubicBezTo>
                          <a:pt x="79" y="5"/>
                          <a:pt x="86" y="19"/>
                          <a:pt x="77" y="35"/>
                        </a:cubicBezTo>
                        <a:cubicBezTo>
                          <a:pt x="67" y="51"/>
                          <a:pt x="45" y="62"/>
                          <a:pt x="26" y="60"/>
                        </a:cubicBezTo>
                        <a:cubicBezTo>
                          <a:pt x="7" y="57"/>
                          <a:pt x="0" y="43"/>
                          <a:pt x="9" y="27"/>
                        </a:cubicBezTo>
                        <a:cubicBezTo>
                          <a:pt x="19" y="11"/>
                          <a:pt x="41" y="0"/>
                          <a:pt x="60" y="2"/>
                        </a:cubicBezTo>
                      </a:path>
                    </a:pathLst>
                  </a:custGeom>
                  <a:solidFill>
                    <a:srgbClr val="9250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98" name="Freeform 809">
                    <a:extLst>
                      <a:ext uri="{FF2B5EF4-FFF2-40B4-BE49-F238E27FC236}">
                        <a16:creationId xmlns:a16="http://schemas.microsoft.com/office/drawing/2014/main" id="{A5B97900-4E66-5D3B-D481-E967E0FAA789}"/>
                      </a:ext>
                    </a:extLst>
                  </p:cNvPr>
                  <p:cNvSpPr>
                    <a:spLocks/>
                  </p:cNvSpPr>
                  <p:nvPr/>
                </p:nvSpPr>
                <p:spPr bwMode="auto">
                  <a:xfrm>
                    <a:off x="1894" y="3068"/>
                    <a:ext cx="63" cy="46"/>
                  </a:xfrm>
                  <a:custGeom>
                    <a:avLst/>
                    <a:gdLst>
                      <a:gd name="T0" fmla="*/ 38 w 75"/>
                      <a:gd name="T1" fmla="*/ 13 h 55"/>
                      <a:gd name="T2" fmla="*/ 8 w 75"/>
                      <a:gd name="T3" fmla="*/ 28 h 55"/>
                      <a:gd name="T4" fmla="*/ 0 w 75"/>
                      <a:gd name="T5" fmla="*/ 25 h 55"/>
                      <a:gd name="T6" fmla="*/ 11 w 75"/>
                      <a:gd name="T7" fmla="*/ 30 h 55"/>
                      <a:gd name="T8" fmla="*/ 41 w 75"/>
                      <a:gd name="T9" fmla="*/ 16 h 55"/>
                      <a:gd name="T10" fmla="*/ 39 w 75"/>
                      <a:gd name="T11" fmla="*/ 0 h 55"/>
                      <a:gd name="T12" fmla="*/ 38 w 75"/>
                      <a:gd name="T13" fmla="*/ 13 h 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55">
                        <a:moveTo>
                          <a:pt x="64" y="23"/>
                        </a:moveTo>
                        <a:cubicBezTo>
                          <a:pt x="55" y="39"/>
                          <a:pt x="32" y="50"/>
                          <a:pt x="14" y="48"/>
                        </a:cubicBezTo>
                        <a:cubicBezTo>
                          <a:pt x="8" y="47"/>
                          <a:pt x="3" y="45"/>
                          <a:pt x="0" y="43"/>
                        </a:cubicBezTo>
                        <a:cubicBezTo>
                          <a:pt x="3" y="48"/>
                          <a:pt x="10" y="51"/>
                          <a:pt x="18" y="52"/>
                        </a:cubicBezTo>
                        <a:cubicBezTo>
                          <a:pt x="37" y="55"/>
                          <a:pt x="60" y="44"/>
                          <a:pt x="69" y="28"/>
                        </a:cubicBezTo>
                        <a:cubicBezTo>
                          <a:pt x="75" y="17"/>
                          <a:pt x="74" y="6"/>
                          <a:pt x="66" y="0"/>
                        </a:cubicBezTo>
                        <a:cubicBezTo>
                          <a:pt x="69" y="6"/>
                          <a:pt x="69" y="14"/>
                          <a:pt x="64" y="23"/>
                        </a:cubicBezTo>
                      </a:path>
                    </a:pathLst>
                  </a:custGeom>
                  <a:solidFill>
                    <a:srgbClr val="7831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99" name="Freeform 810">
                    <a:extLst>
                      <a:ext uri="{FF2B5EF4-FFF2-40B4-BE49-F238E27FC236}">
                        <a16:creationId xmlns:a16="http://schemas.microsoft.com/office/drawing/2014/main" id="{FEC75782-2444-DC04-4F0E-1AED5EC9DA4C}"/>
                      </a:ext>
                    </a:extLst>
                  </p:cNvPr>
                  <p:cNvSpPr>
                    <a:spLocks/>
                  </p:cNvSpPr>
                  <p:nvPr/>
                </p:nvSpPr>
                <p:spPr bwMode="auto">
                  <a:xfrm>
                    <a:off x="1898" y="3066"/>
                    <a:ext cx="44" cy="31"/>
                  </a:xfrm>
                  <a:custGeom>
                    <a:avLst/>
                    <a:gdLst>
                      <a:gd name="T0" fmla="*/ 25 w 52"/>
                      <a:gd name="T1" fmla="*/ 3 h 36"/>
                      <a:gd name="T2" fmla="*/ 25 w 52"/>
                      <a:gd name="T3" fmla="*/ 14 h 36"/>
                      <a:gd name="T4" fmla="*/ 6 w 52"/>
                      <a:gd name="T5" fmla="*/ 22 h 36"/>
                      <a:gd name="T6" fmla="*/ 6 w 52"/>
                      <a:gd name="T7" fmla="*/ 9 h 36"/>
                      <a:gd name="T8" fmla="*/ 25 w 52"/>
                      <a:gd name="T9" fmla="*/ 3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36">
                        <a:moveTo>
                          <a:pt x="42" y="3"/>
                        </a:moveTo>
                        <a:cubicBezTo>
                          <a:pt x="51" y="5"/>
                          <a:pt x="52" y="14"/>
                          <a:pt x="43" y="22"/>
                        </a:cubicBezTo>
                        <a:cubicBezTo>
                          <a:pt x="34" y="31"/>
                          <a:pt x="19" y="36"/>
                          <a:pt x="10" y="34"/>
                        </a:cubicBezTo>
                        <a:cubicBezTo>
                          <a:pt x="0" y="32"/>
                          <a:pt x="0" y="23"/>
                          <a:pt x="9" y="15"/>
                        </a:cubicBezTo>
                        <a:cubicBezTo>
                          <a:pt x="17" y="6"/>
                          <a:pt x="32" y="0"/>
                          <a:pt x="42" y="3"/>
                        </a:cubicBezTo>
                      </a:path>
                    </a:pathLst>
                  </a:custGeom>
                  <a:solidFill>
                    <a:srgbClr val="A35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00" name="Freeform 811">
                    <a:extLst>
                      <a:ext uri="{FF2B5EF4-FFF2-40B4-BE49-F238E27FC236}">
                        <a16:creationId xmlns:a16="http://schemas.microsoft.com/office/drawing/2014/main" id="{6190199F-36F7-D300-9542-766D20A0E87F}"/>
                      </a:ext>
                    </a:extLst>
                  </p:cNvPr>
                  <p:cNvSpPr>
                    <a:spLocks/>
                  </p:cNvSpPr>
                  <p:nvPr/>
                </p:nvSpPr>
                <p:spPr bwMode="auto">
                  <a:xfrm>
                    <a:off x="1896" y="3090"/>
                    <a:ext cx="10" cy="5"/>
                  </a:xfrm>
                  <a:custGeom>
                    <a:avLst/>
                    <a:gdLst>
                      <a:gd name="T0" fmla="*/ 4 w 12"/>
                      <a:gd name="T1" fmla="*/ 0 h 6"/>
                      <a:gd name="T2" fmla="*/ 7 w 12"/>
                      <a:gd name="T3" fmla="*/ 3 h 6"/>
                      <a:gd name="T4" fmla="*/ 3 w 12"/>
                      <a:gd name="T5" fmla="*/ 3 h 6"/>
                      <a:gd name="T6" fmla="*/ 1 w 12"/>
                      <a:gd name="T7" fmla="*/ 2 h 6"/>
                      <a:gd name="T8" fmla="*/ 4 w 1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7" y="0"/>
                        </a:moveTo>
                        <a:cubicBezTo>
                          <a:pt x="10" y="1"/>
                          <a:pt x="12" y="2"/>
                          <a:pt x="11" y="3"/>
                        </a:cubicBezTo>
                        <a:cubicBezTo>
                          <a:pt x="10" y="5"/>
                          <a:pt x="7" y="6"/>
                          <a:pt x="4" y="5"/>
                        </a:cubicBezTo>
                        <a:cubicBezTo>
                          <a:pt x="2" y="5"/>
                          <a:pt x="0" y="4"/>
                          <a:pt x="1" y="2"/>
                        </a:cubicBezTo>
                        <a:cubicBezTo>
                          <a:pt x="2" y="1"/>
                          <a:pt x="5" y="0"/>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01" name="Freeform 812">
                    <a:extLst>
                      <a:ext uri="{FF2B5EF4-FFF2-40B4-BE49-F238E27FC236}">
                        <a16:creationId xmlns:a16="http://schemas.microsoft.com/office/drawing/2014/main" id="{EDE0256F-6567-D5CB-6D22-BA0DD81277DB}"/>
                      </a:ext>
                    </a:extLst>
                  </p:cNvPr>
                  <p:cNvSpPr>
                    <a:spLocks/>
                  </p:cNvSpPr>
                  <p:nvPr/>
                </p:nvSpPr>
                <p:spPr bwMode="auto">
                  <a:xfrm>
                    <a:off x="1906" y="3094"/>
                    <a:ext cx="6" cy="4"/>
                  </a:xfrm>
                  <a:custGeom>
                    <a:avLst/>
                    <a:gdLst>
                      <a:gd name="T0" fmla="*/ 3 w 7"/>
                      <a:gd name="T1" fmla="*/ 0 h 4"/>
                      <a:gd name="T2" fmla="*/ 4 w 7"/>
                      <a:gd name="T3" fmla="*/ 2 h 4"/>
                      <a:gd name="T4" fmla="*/ 3 w 7"/>
                      <a:gd name="T5" fmla="*/ 3 h 4"/>
                      <a:gd name="T6" fmla="*/ 1 w 7"/>
                      <a:gd name="T7" fmla="*/ 1 h 4"/>
                      <a:gd name="T8" fmla="*/ 3 w 7"/>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5" y="0"/>
                        </a:moveTo>
                        <a:cubicBezTo>
                          <a:pt x="7" y="0"/>
                          <a:pt x="7" y="1"/>
                          <a:pt x="7" y="2"/>
                        </a:cubicBezTo>
                        <a:cubicBezTo>
                          <a:pt x="6" y="3"/>
                          <a:pt x="5" y="4"/>
                          <a:pt x="3" y="3"/>
                        </a:cubicBezTo>
                        <a:cubicBezTo>
                          <a:pt x="1" y="3"/>
                          <a:pt x="0" y="2"/>
                          <a:pt x="1" y="1"/>
                        </a:cubicBezTo>
                        <a:cubicBezTo>
                          <a:pt x="1" y="0"/>
                          <a:pt x="3" y="0"/>
                          <a:pt x="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02" name="Freeform 813">
                    <a:extLst>
                      <a:ext uri="{FF2B5EF4-FFF2-40B4-BE49-F238E27FC236}">
                        <a16:creationId xmlns:a16="http://schemas.microsoft.com/office/drawing/2014/main" id="{619F8FE6-F124-726D-CC62-AFDB384487CC}"/>
                      </a:ext>
                    </a:extLst>
                  </p:cNvPr>
                  <p:cNvSpPr>
                    <a:spLocks/>
                  </p:cNvSpPr>
                  <p:nvPr/>
                </p:nvSpPr>
                <p:spPr bwMode="auto">
                  <a:xfrm>
                    <a:off x="1891" y="3063"/>
                    <a:ext cx="65" cy="51"/>
                  </a:xfrm>
                  <a:custGeom>
                    <a:avLst/>
                    <a:gdLst>
                      <a:gd name="T0" fmla="*/ 33 w 77"/>
                      <a:gd name="T1" fmla="*/ 1 h 60"/>
                      <a:gd name="T2" fmla="*/ 33 w 77"/>
                      <a:gd name="T3" fmla="*/ 2 h 60"/>
                      <a:gd name="T4" fmla="*/ 45 w 77"/>
                      <a:gd name="T5" fmla="*/ 13 h 60"/>
                      <a:gd name="T6" fmla="*/ 43 w 77"/>
                      <a:gd name="T7" fmla="*/ 20 h 60"/>
                      <a:gd name="T8" fmla="*/ 16 w 77"/>
                      <a:gd name="T9" fmla="*/ 36 h 60"/>
                      <a:gd name="T10" fmla="*/ 13 w 77"/>
                      <a:gd name="T11" fmla="*/ 36 h 60"/>
                      <a:gd name="T12" fmla="*/ 1 w 77"/>
                      <a:gd name="T13" fmla="*/ 24 h 60"/>
                      <a:gd name="T14" fmla="*/ 3 w 77"/>
                      <a:gd name="T15" fmla="*/ 16 h 60"/>
                      <a:gd name="T16" fmla="*/ 30 w 77"/>
                      <a:gd name="T17" fmla="*/ 2 h 60"/>
                      <a:gd name="T18" fmla="*/ 33 w 77"/>
                      <a:gd name="T19" fmla="*/ 2 h 60"/>
                      <a:gd name="T20" fmla="*/ 33 w 77"/>
                      <a:gd name="T21" fmla="*/ 1 h 60"/>
                      <a:gd name="T22" fmla="*/ 33 w 77"/>
                      <a:gd name="T23" fmla="*/ 0 h 60"/>
                      <a:gd name="T24" fmla="*/ 30 w 77"/>
                      <a:gd name="T25" fmla="*/ 0 h 60"/>
                      <a:gd name="T26" fmla="*/ 3 w 77"/>
                      <a:gd name="T27" fmla="*/ 15 h 60"/>
                      <a:gd name="T28" fmla="*/ 0 w 77"/>
                      <a:gd name="T29" fmla="*/ 24 h 60"/>
                      <a:gd name="T30" fmla="*/ 13 w 77"/>
                      <a:gd name="T31" fmla="*/ 37 h 60"/>
                      <a:gd name="T32" fmla="*/ 16 w 77"/>
                      <a:gd name="T33" fmla="*/ 37 h 60"/>
                      <a:gd name="T34" fmla="*/ 44 w 77"/>
                      <a:gd name="T35" fmla="*/ 21 h 60"/>
                      <a:gd name="T36" fmla="*/ 46 w 77"/>
                      <a:gd name="T37" fmla="*/ 13 h 60"/>
                      <a:gd name="T38" fmla="*/ 33 w 77"/>
                      <a:gd name="T39" fmla="*/ 0 h 60"/>
                      <a:gd name="T40" fmla="*/ 33 w 77"/>
                      <a:gd name="T41" fmla="*/ 1 h 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7" h="60">
                        <a:moveTo>
                          <a:pt x="55" y="1"/>
                        </a:moveTo>
                        <a:cubicBezTo>
                          <a:pt x="55" y="2"/>
                          <a:pt x="55" y="2"/>
                          <a:pt x="55" y="2"/>
                        </a:cubicBezTo>
                        <a:cubicBezTo>
                          <a:pt x="68" y="4"/>
                          <a:pt x="75" y="11"/>
                          <a:pt x="75" y="21"/>
                        </a:cubicBezTo>
                        <a:cubicBezTo>
                          <a:pt x="75" y="25"/>
                          <a:pt x="74" y="29"/>
                          <a:pt x="71" y="33"/>
                        </a:cubicBezTo>
                        <a:cubicBezTo>
                          <a:pt x="63" y="48"/>
                          <a:pt x="44" y="58"/>
                          <a:pt x="26" y="58"/>
                        </a:cubicBezTo>
                        <a:cubicBezTo>
                          <a:pt x="25" y="58"/>
                          <a:pt x="23" y="58"/>
                          <a:pt x="21" y="58"/>
                        </a:cubicBezTo>
                        <a:cubicBezTo>
                          <a:pt x="8" y="56"/>
                          <a:pt x="1" y="49"/>
                          <a:pt x="1" y="39"/>
                        </a:cubicBezTo>
                        <a:cubicBezTo>
                          <a:pt x="1" y="35"/>
                          <a:pt x="3" y="31"/>
                          <a:pt x="5" y="26"/>
                        </a:cubicBezTo>
                        <a:cubicBezTo>
                          <a:pt x="14" y="12"/>
                          <a:pt x="33" y="2"/>
                          <a:pt x="50" y="2"/>
                        </a:cubicBezTo>
                        <a:cubicBezTo>
                          <a:pt x="52" y="2"/>
                          <a:pt x="54" y="2"/>
                          <a:pt x="55" y="2"/>
                        </a:cubicBezTo>
                        <a:cubicBezTo>
                          <a:pt x="55" y="1"/>
                          <a:pt x="55" y="1"/>
                          <a:pt x="55" y="1"/>
                        </a:cubicBezTo>
                        <a:cubicBezTo>
                          <a:pt x="55" y="0"/>
                          <a:pt x="55" y="0"/>
                          <a:pt x="55" y="0"/>
                        </a:cubicBezTo>
                        <a:cubicBezTo>
                          <a:pt x="54" y="0"/>
                          <a:pt x="52" y="0"/>
                          <a:pt x="50" y="0"/>
                        </a:cubicBezTo>
                        <a:cubicBezTo>
                          <a:pt x="32" y="0"/>
                          <a:pt x="13" y="11"/>
                          <a:pt x="4" y="25"/>
                        </a:cubicBezTo>
                        <a:cubicBezTo>
                          <a:pt x="1" y="30"/>
                          <a:pt x="0" y="35"/>
                          <a:pt x="0" y="39"/>
                        </a:cubicBezTo>
                        <a:cubicBezTo>
                          <a:pt x="0" y="50"/>
                          <a:pt x="8" y="58"/>
                          <a:pt x="21" y="59"/>
                        </a:cubicBezTo>
                        <a:cubicBezTo>
                          <a:pt x="23" y="59"/>
                          <a:pt x="25" y="60"/>
                          <a:pt x="26" y="60"/>
                        </a:cubicBezTo>
                        <a:cubicBezTo>
                          <a:pt x="44" y="60"/>
                          <a:pt x="64" y="49"/>
                          <a:pt x="73" y="34"/>
                        </a:cubicBezTo>
                        <a:cubicBezTo>
                          <a:pt x="76" y="30"/>
                          <a:pt x="77" y="25"/>
                          <a:pt x="77" y="21"/>
                        </a:cubicBezTo>
                        <a:cubicBezTo>
                          <a:pt x="77" y="10"/>
                          <a:pt x="69" y="2"/>
                          <a:pt x="55" y="0"/>
                        </a:cubicBezTo>
                        <a:cubicBezTo>
                          <a:pt x="55" y="1"/>
                          <a:pt x="55" y="1"/>
                          <a:pt x="55" y="1"/>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03" name="Freeform 814">
                    <a:extLst>
                      <a:ext uri="{FF2B5EF4-FFF2-40B4-BE49-F238E27FC236}">
                        <a16:creationId xmlns:a16="http://schemas.microsoft.com/office/drawing/2014/main" id="{F8AE92FA-BCA4-8A48-B6D1-8B034B764918}"/>
                      </a:ext>
                    </a:extLst>
                  </p:cNvPr>
                  <p:cNvSpPr>
                    <a:spLocks/>
                  </p:cNvSpPr>
                  <p:nvPr/>
                </p:nvSpPr>
                <p:spPr bwMode="auto">
                  <a:xfrm>
                    <a:off x="2173" y="2933"/>
                    <a:ext cx="90" cy="49"/>
                  </a:xfrm>
                  <a:custGeom>
                    <a:avLst/>
                    <a:gdLst>
                      <a:gd name="T0" fmla="*/ 52 w 106"/>
                      <a:gd name="T1" fmla="*/ 5 h 58"/>
                      <a:gd name="T2" fmla="*/ 55 w 106"/>
                      <a:gd name="T3" fmla="*/ 27 h 58"/>
                      <a:gd name="T4" fmla="*/ 14 w 106"/>
                      <a:gd name="T5" fmla="*/ 30 h 58"/>
                      <a:gd name="T6" fmla="*/ 11 w 106"/>
                      <a:gd name="T7" fmla="*/ 8 h 58"/>
                      <a:gd name="T8" fmla="*/ 52 w 106"/>
                      <a:gd name="T9" fmla="*/ 5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 h="58">
                        <a:moveTo>
                          <a:pt x="85" y="8"/>
                        </a:moveTo>
                        <a:cubicBezTo>
                          <a:pt x="104" y="17"/>
                          <a:pt x="106" y="34"/>
                          <a:pt x="89" y="45"/>
                        </a:cubicBezTo>
                        <a:cubicBezTo>
                          <a:pt x="72" y="56"/>
                          <a:pt x="42" y="58"/>
                          <a:pt x="22" y="49"/>
                        </a:cubicBezTo>
                        <a:cubicBezTo>
                          <a:pt x="2" y="40"/>
                          <a:pt x="0" y="24"/>
                          <a:pt x="18" y="13"/>
                        </a:cubicBezTo>
                        <a:cubicBezTo>
                          <a:pt x="35" y="1"/>
                          <a:pt x="65" y="0"/>
                          <a:pt x="85" y="8"/>
                        </a:cubicBezTo>
                      </a:path>
                    </a:pathLst>
                  </a:custGeom>
                  <a:solidFill>
                    <a:srgbClr val="9250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04" name="Freeform 815">
                    <a:extLst>
                      <a:ext uri="{FF2B5EF4-FFF2-40B4-BE49-F238E27FC236}">
                        <a16:creationId xmlns:a16="http://schemas.microsoft.com/office/drawing/2014/main" id="{2EC05A53-30AA-163F-C236-DE059CEF048F}"/>
                      </a:ext>
                    </a:extLst>
                  </p:cNvPr>
                  <p:cNvSpPr>
                    <a:spLocks/>
                  </p:cNvSpPr>
                  <p:nvPr/>
                </p:nvSpPr>
                <p:spPr bwMode="auto">
                  <a:xfrm>
                    <a:off x="2177" y="2948"/>
                    <a:ext cx="83" cy="34"/>
                  </a:xfrm>
                  <a:custGeom>
                    <a:avLst/>
                    <a:gdLst>
                      <a:gd name="T0" fmla="*/ 49 w 98"/>
                      <a:gd name="T1" fmla="*/ 12 h 40"/>
                      <a:gd name="T2" fmla="*/ 8 w 98"/>
                      <a:gd name="T3" fmla="*/ 14 h 40"/>
                      <a:gd name="T4" fmla="*/ 0 w 98"/>
                      <a:gd name="T5" fmla="*/ 9 h 40"/>
                      <a:gd name="T6" fmla="*/ 10 w 98"/>
                      <a:gd name="T7" fmla="*/ 19 h 40"/>
                      <a:gd name="T8" fmla="*/ 50 w 98"/>
                      <a:gd name="T9" fmla="*/ 17 h 40"/>
                      <a:gd name="T10" fmla="*/ 56 w 98"/>
                      <a:gd name="T11" fmla="*/ 0 h 40"/>
                      <a:gd name="T12" fmla="*/ 49 w 98"/>
                      <a:gd name="T13" fmla="*/ 12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 h="40">
                        <a:moveTo>
                          <a:pt x="80" y="20"/>
                        </a:moveTo>
                        <a:cubicBezTo>
                          <a:pt x="63" y="32"/>
                          <a:pt x="33" y="33"/>
                          <a:pt x="13" y="24"/>
                        </a:cubicBezTo>
                        <a:cubicBezTo>
                          <a:pt x="7" y="22"/>
                          <a:pt x="3" y="19"/>
                          <a:pt x="0" y="15"/>
                        </a:cubicBezTo>
                        <a:cubicBezTo>
                          <a:pt x="2" y="21"/>
                          <a:pt x="7" y="27"/>
                          <a:pt x="16" y="31"/>
                        </a:cubicBezTo>
                        <a:cubicBezTo>
                          <a:pt x="36" y="40"/>
                          <a:pt x="66" y="38"/>
                          <a:pt x="83" y="27"/>
                        </a:cubicBezTo>
                        <a:cubicBezTo>
                          <a:pt x="95" y="19"/>
                          <a:pt x="98" y="8"/>
                          <a:pt x="92" y="0"/>
                        </a:cubicBezTo>
                        <a:cubicBezTo>
                          <a:pt x="93" y="7"/>
                          <a:pt x="89" y="14"/>
                          <a:pt x="80" y="20"/>
                        </a:cubicBezTo>
                      </a:path>
                    </a:pathLst>
                  </a:custGeom>
                  <a:solidFill>
                    <a:srgbClr val="7831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05" name="Freeform 816">
                    <a:extLst>
                      <a:ext uri="{FF2B5EF4-FFF2-40B4-BE49-F238E27FC236}">
                        <a16:creationId xmlns:a16="http://schemas.microsoft.com/office/drawing/2014/main" id="{1D866429-5823-5734-58F0-E379CCF6EAAD}"/>
                      </a:ext>
                    </a:extLst>
                  </p:cNvPr>
                  <p:cNvSpPr>
                    <a:spLocks/>
                  </p:cNvSpPr>
                  <p:nvPr/>
                </p:nvSpPr>
                <p:spPr bwMode="auto">
                  <a:xfrm>
                    <a:off x="2188" y="2937"/>
                    <a:ext cx="57" cy="25"/>
                  </a:xfrm>
                  <a:custGeom>
                    <a:avLst/>
                    <a:gdLst>
                      <a:gd name="T0" fmla="*/ 34 w 68"/>
                      <a:gd name="T1" fmla="*/ 3 h 30"/>
                      <a:gd name="T2" fmla="*/ 30 w 68"/>
                      <a:gd name="T3" fmla="*/ 15 h 30"/>
                      <a:gd name="T4" fmla="*/ 6 w 68"/>
                      <a:gd name="T5" fmla="*/ 14 h 30"/>
                      <a:gd name="T6" fmla="*/ 10 w 68"/>
                      <a:gd name="T7" fmla="*/ 3 h 30"/>
                      <a:gd name="T8" fmla="*/ 34 w 68"/>
                      <a:gd name="T9" fmla="*/ 3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30">
                        <a:moveTo>
                          <a:pt x="58" y="6"/>
                        </a:moveTo>
                        <a:cubicBezTo>
                          <a:pt x="68" y="11"/>
                          <a:pt x="65" y="20"/>
                          <a:pt x="51" y="25"/>
                        </a:cubicBezTo>
                        <a:cubicBezTo>
                          <a:pt x="38" y="30"/>
                          <a:pt x="19" y="29"/>
                          <a:pt x="9" y="24"/>
                        </a:cubicBezTo>
                        <a:cubicBezTo>
                          <a:pt x="0" y="18"/>
                          <a:pt x="3" y="10"/>
                          <a:pt x="17" y="5"/>
                        </a:cubicBezTo>
                        <a:cubicBezTo>
                          <a:pt x="30" y="0"/>
                          <a:pt x="49" y="1"/>
                          <a:pt x="58" y="6"/>
                        </a:cubicBezTo>
                      </a:path>
                    </a:pathLst>
                  </a:custGeom>
                  <a:solidFill>
                    <a:srgbClr val="A35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06" name="Freeform 817">
                    <a:extLst>
                      <a:ext uri="{FF2B5EF4-FFF2-40B4-BE49-F238E27FC236}">
                        <a16:creationId xmlns:a16="http://schemas.microsoft.com/office/drawing/2014/main" id="{23D017E5-ED46-A008-7B8F-3CC6A32A3CD6}"/>
                      </a:ext>
                    </a:extLst>
                  </p:cNvPr>
                  <p:cNvSpPr>
                    <a:spLocks/>
                  </p:cNvSpPr>
                  <p:nvPr/>
                </p:nvSpPr>
                <p:spPr bwMode="auto">
                  <a:xfrm>
                    <a:off x="2186" y="2950"/>
                    <a:ext cx="11" cy="6"/>
                  </a:xfrm>
                  <a:custGeom>
                    <a:avLst/>
                    <a:gdLst>
                      <a:gd name="T0" fmla="*/ 6 w 13"/>
                      <a:gd name="T1" fmla="*/ 1 h 7"/>
                      <a:gd name="T2" fmla="*/ 7 w 13"/>
                      <a:gd name="T3" fmla="*/ 3 h 7"/>
                      <a:gd name="T4" fmla="*/ 3 w 13"/>
                      <a:gd name="T5" fmla="*/ 3 h 7"/>
                      <a:gd name="T6" fmla="*/ 1 w 13"/>
                      <a:gd name="T7" fmla="*/ 1 h 7"/>
                      <a:gd name="T8" fmla="*/ 6 w 13"/>
                      <a:gd name="T9" fmla="*/ 1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7">
                        <a:moveTo>
                          <a:pt x="9" y="1"/>
                        </a:moveTo>
                        <a:cubicBezTo>
                          <a:pt x="12" y="3"/>
                          <a:pt x="13" y="5"/>
                          <a:pt x="11" y="6"/>
                        </a:cubicBezTo>
                        <a:cubicBezTo>
                          <a:pt x="10" y="7"/>
                          <a:pt x="6" y="6"/>
                          <a:pt x="3" y="5"/>
                        </a:cubicBezTo>
                        <a:cubicBezTo>
                          <a:pt x="1" y="4"/>
                          <a:pt x="0" y="2"/>
                          <a:pt x="1" y="1"/>
                        </a:cubicBezTo>
                        <a:cubicBezTo>
                          <a:pt x="3" y="0"/>
                          <a:pt x="6" y="0"/>
                          <a:pt x="9"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07" name="Freeform 818">
                    <a:extLst>
                      <a:ext uri="{FF2B5EF4-FFF2-40B4-BE49-F238E27FC236}">
                        <a16:creationId xmlns:a16="http://schemas.microsoft.com/office/drawing/2014/main" id="{3EB55516-5F02-EC38-9FE7-6F7CE301F5ED}"/>
                      </a:ext>
                    </a:extLst>
                  </p:cNvPr>
                  <p:cNvSpPr>
                    <a:spLocks/>
                  </p:cNvSpPr>
                  <p:nvPr/>
                </p:nvSpPr>
                <p:spPr bwMode="auto">
                  <a:xfrm>
                    <a:off x="2195" y="2957"/>
                    <a:ext cx="8" cy="4"/>
                  </a:xfrm>
                  <a:custGeom>
                    <a:avLst/>
                    <a:gdLst>
                      <a:gd name="T0" fmla="*/ 4 w 9"/>
                      <a:gd name="T1" fmla="*/ 1 h 4"/>
                      <a:gd name="T2" fmla="*/ 5 w 9"/>
                      <a:gd name="T3" fmla="*/ 3 h 4"/>
                      <a:gd name="T4" fmla="*/ 3 w 9"/>
                      <a:gd name="T5" fmla="*/ 3 h 4"/>
                      <a:gd name="T6" fmla="*/ 1 w 9"/>
                      <a:gd name="T7" fmla="*/ 0 h 4"/>
                      <a:gd name="T8" fmla="*/ 4 w 9"/>
                      <a:gd name="T9" fmla="*/ 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4">
                        <a:moveTo>
                          <a:pt x="6" y="1"/>
                        </a:moveTo>
                        <a:cubicBezTo>
                          <a:pt x="8" y="1"/>
                          <a:pt x="9" y="3"/>
                          <a:pt x="8" y="3"/>
                        </a:cubicBezTo>
                        <a:cubicBezTo>
                          <a:pt x="7" y="4"/>
                          <a:pt x="5" y="4"/>
                          <a:pt x="3" y="3"/>
                        </a:cubicBezTo>
                        <a:cubicBezTo>
                          <a:pt x="1" y="2"/>
                          <a:pt x="0" y="1"/>
                          <a:pt x="1" y="0"/>
                        </a:cubicBezTo>
                        <a:cubicBezTo>
                          <a:pt x="2" y="0"/>
                          <a:pt x="4" y="0"/>
                          <a:pt x="6"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08" name="Freeform 819">
                    <a:extLst>
                      <a:ext uri="{FF2B5EF4-FFF2-40B4-BE49-F238E27FC236}">
                        <a16:creationId xmlns:a16="http://schemas.microsoft.com/office/drawing/2014/main" id="{550B6F41-9A91-3179-9315-73872D00E878}"/>
                      </a:ext>
                    </a:extLst>
                  </p:cNvPr>
                  <p:cNvSpPr>
                    <a:spLocks/>
                  </p:cNvSpPr>
                  <p:nvPr/>
                </p:nvSpPr>
                <p:spPr bwMode="auto">
                  <a:xfrm>
                    <a:off x="2177" y="2934"/>
                    <a:ext cx="82" cy="45"/>
                  </a:xfrm>
                  <a:custGeom>
                    <a:avLst/>
                    <a:gdLst>
                      <a:gd name="T0" fmla="*/ 48 w 97"/>
                      <a:gd name="T1" fmla="*/ 3 h 53"/>
                      <a:gd name="T2" fmla="*/ 48 w 97"/>
                      <a:gd name="T3" fmla="*/ 4 h 53"/>
                      <a:gd name="T4" fmla="*/ 57 w 97"/>
                      <a:gd name="T5" fmla="*/ 15 h 53"/>
                      <a:gd name="T6" fmla="*/ 51 w 97"/>
                      <a:gd name="T7" fmla="*/ 26 h 53"/>
                      <a:gd name="T8" fmla="*/ 28 w 97"/>
                      <a:gd name="T9" fmla="*/ 31 h 53"/>
                      <a:gd name="T10" fmla="*/ 11 w 97"/>
                      <a:gd name="T11" fmla="*/ 28 h 53"/>
                      <a:gd name="T12" fmla="*/ 2 w 97"/>
                      <a:gd name="T13" fmla="*/ 17 h 53"/>
                      <a:gd name="T14" fmla="*/ 8 w 97"/>
                      <a:gd name="T15" fmla="*/ 7 h 53"/>
                      <a:gd name="T16" fmla="*/ 30 w 97"/>
                      <a:gd name="T17" fmla="*/ 1 h 53"/>
                      <a:gd name="T18" fmla="*/ 48 w 97"/>
                      <a:gd name="T19" fmla="*/ 4 h 53"/>
                      <a:gd name="T20" fmla="*/ 48 w 97"/>
                      <a:gd name="T21" fmla="*/ 3 h 53"/>
                      <a:gd name="T22" fmla="*/ 48 w 97"/>
                      <a:gd name="T23" fmla="*/ 3 h 53"/>
                      <a:gd name="T24" fmla="*/ 30 w 97"/>
                      <a:gd name="T25" fmla="*/ 0 h 53"/>
                      <a:gd name="T26" fmla="*/ 8 w 97"/>
                      <a:gd name="T27" fmla="*/ 6 h 53"/>
                      <a:gd name="T28" fmla="*/ 0 w 97"/>
                      <a:gd name="T29" fmla="*/ 17 h 53"/>
                      <a:gd name="T30" fmla="*/ 10 w 97"/>
                      <a:gd name="T31" fmla="*/ 30 h 53"/>
                      <a:gd name="T32" fmla="*/ 28 w 97"/>
                      <a:gd name="T33" fmla="*/ 32 h 53"/>
                      <a:gd name="T34" fmla="*/ 52 w 97"/>
                      <a:gd name="T35" fmla="*/ 26 h 53"/>
                      <a:gd name="T36" fmla="*/ 58 w 97"/>
                      <a:gd name="T37" fmla="*/ 15 h 53"/>
                      <a:gd name="T38" fmla="*/ 48 w 97"/>
                      <a:gd name="T39" fmla="*/ 3 h 53"/>
                      <a:gd name="T40" fmla="*/ 48 w 97"/>
                      <a:gd name="T41" fmla="*/ 3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7" h="53">
                        <a:moveTo>
                          <a:pt x="80" y="6"/>
                        </a:moveTo>
                        <a:cubicBezTo>
                          <a:pt x="80" y="7"/>
                          <a:pt x="80" y="7"/>
                          <a:pt x="80" y="7"/>
                        </a:cubicBezTo>
                        <a:cubicBezTo>
                          <a:pt x="90" y="12"/>
                          <a:pt x="95" y="18"/>
                          <a:pt x="95" y="25"/>
                        </a:cubicBezTo>
                        <a:cubicBezTo>
                          <a:pt x="95" y="31"/>
                          <a:pt x="92" y="37"/>
                          <a:pt x="84" y="42"/>
                        </a:cubicBezTo>
                        <a:cubicBezTo>
                          <a:pt x="74" y="48"/>
                          <a:pt x="60" y="52"/>
                          <a:pt x="46" y="52"/>
                        </a:cubicBezTo>
                        <a:cubicBezTo>
                          <a:pt x="36" y="52"/>
                          <a:pt x="26" y="50"/>
                          <a:pt x="18" y="46"/>
                        </a:cubicBezTo>
                        <a:cubicBezTo>
                          <a:pt x="7" y="41"/>
                          <a:pt x="2" y="35"/>
                          <a:pt x="2" y="28"/>
                        </a:cubicBezTo>
                        <a:cubicBezTo>
                          <a:pt x="2" y="22"/>
                          <a:pt x="6" y="16"/>
                          <a:pt x="13" y="11"/>
                        </a:cubicBezTo>
                        <a:cubicBezTo>
                          <a:pt x="23" y="5"/>
                          <a:pt x="37" y="1"/>
                          <a:pt x="51" y="1"/>
                        </a:cubicBezTo>
                        <a:cubicBezTo>
                          <a:pt x="61" y="1"/>
                          <a:pt x="71" y="3"/>
                          <a:pt x="80" y="7"/>
                        </a:cubicBezTo>
                        <a:cubicBezTo>
                          <a:pt x="80" y="6"/>
                          <a:pt x="80" y="6"/>
                          <a:pt x="80" y="6"/>
                        </a:cubicBezTo>
                        <a:cubicBezTo>
                          <a:pt x="80" y="5"/>
                          <a:pt x="80" y="5"/>
                          <a:pt x="80" y="5"/>
                        </a:cubicBezTo>
                        <a:cubicBezTo>
                          <a:pt x="72" y="1"/>
                          <a:pt x="61" y="0"/>
                          <a:pt x="51" y="0"/>
                        </a:cubicBezTo>
                        <a:cubicBezTo>
                          <a:pt x="37" y="0"/>
                          <a:pt x="23" y="3"/>
                          <a:pt x="13" y="10"/>
                        </a:cubicBezTo>
                        <a:cubicBezTo>
                          <a:pt x="5" y="15"/>
                          <a:pt x="0" y="21"/>
                          <a:pt x="0" y="28"/>
                        </a:cubicBezTo>
                        <a:cubicBezTo>
                          <a:pt x="0" y="35"/>
                          <a:pt x="6" y="43"/>
                          <a:pt x="17" y="48"/>
                        </a:cubicBezTo>
                        <a:cubicBezTo>
                          <a:pt x="26" y="51"/>
                          <a:pt x="36" y="53"/>
                          <a:pt x="46" y="53"/>
                        </a:cubicBezTo>
                        <a:cubicBezTo>
                          <a:pt x="60" y="53"/>
                          <a:pt x="75" y="50"/>
                          <a:pt x="85" y="43"/>
                        </a:cubicBezTo>
                        <a:cubicBezTo>
                          <a:pt x="93" y="38"/>
                          <a:pt x="97" y="32"/>
                          <a:pt x="97" y="25"/>
                        </a:cubicBezTo>
                        <a:cubicBezTo>
                          <a:pt x="97" y="18"/>
                          <a:pt x="91" y="10"/>
                          <a:pt x="80" y="5"/>
                        </a:cubicBezTo>
                        <a:cubicBezTo>
                          <a:pt x="80" y="6"/>
                          <a:pt x="80" y="6"/>
                          <a:pt x="80" y="6"/>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09" name="Freeform 820">
                    <a:extLst>
                      <a:ext uri="{FF2B5EF4-FFF2-40B4-BE49-F238E27FC236}">
                        <a16:creationId xmlns:a16="http://schemas.microsoft.com/office/drawing/2014/main" id="{5E60A480-8231-9D2C-D44C-DB59823ABD90}"/>
                      </a:ext>
                    </a:extLst>
                  </p:cNvPr>
                  <p:cNvSpPr>
                    <a:spLocks/>
                  </p:cNvSpPr>
                  <p:nvPr/>
                </p:nvSpPr>
                <p:spPr bwMode="auto">
                  <a:xfrm>
                    <a:off x="2328" y="2907"/>
                    <a:ext cx="84" cy="78"/>
                  </a:xfrm>
                  <a:custGeom>
                    <a:avLst/>
                    <a:gdLst>
                      <a:gd name="T0" fmla="*/ 47 w 100"/>
                      <a:gd name="T1" fmla="*/ 8 h 92"/>
                      <a:gd name="T2" fmla="*/ 50 w 100"/>
                      <a:gd name="T3" fmla="*/ 43 h 92"/>
                      <a:gd name="T4" fmla="*/ 13 w 100"/>
                      <a:gd name="T5" fmla="*/ 47 h 92"/>
                      <a:gd name="T6" fmla="*/ 10 w 100"/>
                      <a:gd name="T7" fmla="*/ 13 h 92"/>
                      <a:gd name="T8" fmla="*/ 47 w 100"/>
                      <a:gd name="T9" fmla="*/ 8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92">
                        <a:moveTo>
                          <a:pt x="80" y="14"/>
                        </a:moveTo>
                        <a:cubicBezTo>
                          <a:pt x="98" y="28"/>
                          <a:pt x="100" y="54"/>
                          <a:pt x="84" y="71"/>
                        </a:cubicBezTo>
                        <a:cubicBezTo>
                          <a:pt x="68" y="89"/>
                          <a:pt x="39" y="92"/>
                          <a:pt x="21" y="78"/>
                        </a:cubicBezTo>
                        <a:cubicBezTo>
                          <a:pt x="2" y="64"/>
                          <a:pt x="0" y="38"/>
                          <a:pt x="17" y="21"/>
                        </a:cubicBezTo>
                        <a:cubicBezTo>
                          <a:pt x="33" y="3"/>
                          <a:pt x="61" y="0"/>
                          <a:pt x="80" y="14"/>
                        </a:cubicBezTo>
                      </a:path>
                    </a:pathLst>
                  </a:custGeom>
                  <a:solidFill>
                    <a:srgbClr val="9250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10" name="Freeform 821">
                    <a:extLst>
                      <a:ext uri="{FF2B5EF4-FFF2-40B4-BE49-F238E27FC236}">
                        <a16:creationId xmlns:a16="http://schemas.microsoft.com/office/drawing/2014/main" id="{57EAAC64-2AE9-4F26-C5A0-F9AE6498A13E}"/>
                      </a:ext>
                    </a:extLst>
                  </p:cNvPr>
                  <p:cNvSpPr>
                    <a:spLocks/>
                  </p:cNvSpPr>
                  <p:nvPr/>
                </p:nvSpPr>
                <p:spPr bwMode="auto">
                  <a:xfrm>
                    <a:off x="2332" y="2931"/>
                    <a:ext cx="78" cy="53"/>
                  </a:xfrm>
                  <a:custGeom>
                    <a:avLst/>
                    <a:gdLst>
                      <a:gd name="T0" fmla="*/ 46 w 92"/>
                      <a:gd name="T1" fmla="*/ 20 h 63"/>
                      <a:gd name="T2" fmla="*/ 7 w 92"/>
                      <a:gd name="T3" fmla="*/ 24 h 63"/>
                      <a:gd name="T4" fmla="*/ 0 w 92"/>
                      <a:gd name="T5" fmla="*/ 14 h 63"/>
                      <a:gd name="T6" fmla="*/ 9 w 92"/>
                      <a:gd name="T7" fmla="*/ 29 h 63"/>
                      <a:gd name="T8" fmla="*/ 47 w 92"/>
                      <a:gd name="T9" fmla="*/ 25 h 63"/>
                      <a:gd name="T10" fmla="*/ 53 w 92"/>
                      <a:gd name="T11" fmla="*/ 0 h 63"/>
                      <a:gd name="T12" fmla="*/ 46 w 92"/>
                      <a:gd name="T13" fmla="*/ 20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 h="63">
                        <a:moveTo>
                          <a:pt x="75" y="33"/>
                        </a:moveTo>
                        <a:cubicBezTo>
                          <a:pt x="59" y="50"/>
                          <a:pt x="31" y="53"/>
                          <a:pt x="12" y="39"/>
                        </a:cubicBezTo>
                        <a:cubicBezTo>
                          <a:pt x="7" y="35"/>
                          <a:pt x="3" y="30"/>
                          <a:pt x="0" y="24"/>
                        </a:cubicBezTo>
                        <a:cubicBezTo>
                          <a:pt x="1" y="34"/>
                          <a:pt x="6" y="43"/>
                          <a:pt x="15" y="49"/>
                        </a:cubicBezTo>
                        <a:cubicBezTo>
                          <a:pt x="33" y="63"/>
                          <a:pt x="62" y="60"/>
                          <a:pt x="78" y="43"/>
                        </a:cubicBezTo>
                        <a:cubicBezTo>
                          <a:pt x="89" y="30"/>
                          <a:pt x="92" y="14"/>
                          <a:pt x="86" y="0"/>
                        </a:cubicBezTo>
                        <a:cubicBezTo>
                          <a:pt x="87" y="11"/>
                          <a:pt x="84" y="23"/>
                          <a:pt x="75" y="33"/>
                        </a:cubicBezTo>
                      </a:path>
                    </a:pathLst>
                  </a:custGeom>
                  <a:solidFill>
                    <a:srgbClr val="7831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11" name="Freeform 822">
                    <a:extLst>
                      <a:ext uri="{FF2B5EF4-FFF2-40B4-BE49-F238E27FC236}">
                        <a16:creationId xmlns:a16="http://schemas.microsoft.com/office/drawing/2014/main" id="{DC85DCE4-CEE7-6347-CC39-B7F7E9817E39}"/>
                      </a:ext>
                    </a:extLst>
                  </p:cNvPr>
                  <p:cNvSpPr>
                    <a:spLocks/>
                  </p:cNvSpPr>
                  <p:nvPr/>
                </p:nvSpPr>
                <p:spPr bwMode="auto">
                  <a:xfrm>
                    <a:off x="2341" y="2915"/>
                    <a:ext cx="54" cy="39"/>
                  </a:xfrm>
                  <a:custGeom>
                    <a:avLst/>
                    <a:gdLst>
                      <a:gd name="T0" fmla="*/ 33 w 64"/>
                      <a:gd name="T1" fmla="*/ 6 h 46"/>
                      <a:gd name="T2" fmla="*/ 30 w 64"/>
                      <a:gd name="T3" fmla="*/ 23 h 46"/>
                      <a:gd name="T4" fmla="*/ 6 w 64"/>
                      <a:gd name="T5" fmla="*/ 22 h 46"/>
                      <a:gd name="T6" fmla="*/ 10 w 64"/>
                      <a:gd name="T7" fmla="*/ 4 h 46"/>
                      <a:gd name="T8" fmla="*/ 33 w 64"/>
                      <a:gd name="T9" fmla="*/ 6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46">
                        <a:moveTo>
                          <a:pt x="55" y="9"/>
                        </a:moveTo>
                        <a:cubicBezTo>
                          <a:pt x="64" y="18"/>
                          <a:pt x="61" y="31"/>
                          <a:pt x="48" y="38"/>
                        </a:cubicBezTo>
                        <a:cubicBezTo>
                          <a:pt x="35" y="46"/>
                          <a:pt x="18" y="45"/>
                          <a:pt x="9" y="37"/>
                        </a:cubicBezTo>
                        <a:cubicBezTo>
                          <a:pt x="0" y="28"/>
                          <a:pt x="3" y="15"/>
                          <a:pt x="16" y="7"/>
                        </a:cubicBezTo>
                        <a:cubicBezTo>
                          <a:pt x="28" y="0"/>
                          <a:pt x="46" y="0"/>
                          <a:pt x="55" y="9"/>
                        </a:cubicBezTo>
                      </a:path>
                    </a:pathLst>
                  </a:custGeom>
                  <a:solidFill>
                    <a:srgbClr val="A35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12" name="Freeform 823">
                    <a:extLst>
                      <a:ext uri="{FF2B5EF4-FFF2-40B4-BE49-F238E27FC236}">
                        <a16:creationId xmlns:a16="http://schemas.microsoft.com/office/drawing/2014/main" id="{A9C5A40C-5AB9-2C3E-E55F-0BA98F3328E7}"/>
                      </a:ext>
                    </a:extLst>
                  </p:cNvPr>
                  <p:cNvSpPr>
                    <a:spLocks/>
                  </p:cNvSpPr>
                  <p:nvPr/>
                </p:nvSpPr>
                <p:spPr bwMode="auto">
                  <a:xfrm>
                    <a:off x="2340" y="2934"/>
                    <a:ext cx="10" cy="9"/>
                  </a:xfrm>
                  <a:custGeom>
                    <a:avLst/>
                    <a:gdLst>
                      <a:gd name="T0" fmla="*/ 6 w 12"/>
                      <a:gd name="T1" fmla="*/ 2 h 10"/>
                      <a:gd name="T2" fmla="*/ 7 w 12"/>
                      <a:gd name="T3" fmla="*/ 6 h 10"/>
                      <a:gd name="T4" fmla="*/ 3 w 12"/>
                      <a:gd name="T5" fmla="*/ 5 h 10"/>
                      <a:gd name="T6" fmla="*/ 1 w 12"/>
                      <a:gd name="T7" fmla="*/ 2 h 10"/>
                      <a:gd name="T8" fmla="*/ 6 w 12"/>
                      <a:gd name="T9" fmla="*/ 2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0">
                        <a:moveTo>
                          <a:pt x="9" y="2"/>
                        </a:moveTo>
                        <a:cubicBezTo>
                          <a:pt x="11" y="4"/>
                          <a:pt x="12" y="7"/>
                          <a:pt x="11" y="9"/>
                        </a:cubicBezTo>
                        <a:cubicBezTo>
                          <a:pt x="9" y="10"/>
                          <a:pt x="6" y="10"/>
                          <a:pt x="3" y="8"/>
                        </a:cubicBezTo>
                        <a:cubicBezTo>
                          <a:pt x="1" y="6"/>
                          <a:pt x="0" y="3"/>
                          <a:pt x="1" y="2"/>
                        </a:cubicBezTo>
                        <a:cubicBezTo>
                          <a:pt x="2" y="0"/>
                          <a:pt x="6" y="0"/>
                          <a:pt x="9"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13" name="Freeform 824">
                    <a:extLst>
                      <a:ext uri="{FF2B5EF4-FFF2-40B4-BE49-F238E27FC236}">
                        <a16:creationId xmlns:a16="http://schemas.microsoft.com/office/drawing/2014/main" id="{9A04C638-EB56-E4D8-AA96-EBD7709F1AD4}"/>
                      </a:ext>
                    </a:extLst>
                  </p:cNvPr>
                  <p:cNvSpPr>
                    <a:spLocks/>
                  </p:cNvSpPr>
                  <p:nvPr/>
                </p:nvSpPr>
                <p:spPr bwMode="auto">
                  <a:xfrm>
                    <a:off x="2349" y="2945"/>
                    <a:ext cx="7" cy="6"/>
                  </a:xfrm>
                  <a:custGeom>
                    <a:avLst/>
                    <a:gdLst>
                      <a:gd name="T0" fmla="*/ 4 w 8"/>
                      <a:gd name="T1" fmla="*/ 2 h 7"/>
                      <a:gd name="T2" fmla="*/ 4 w 8"/>
                      <a:gd name="T3" fmla="*/ 3 h 7"/>
                      <a:gd name="T4" fmla="*/ 2 w 8"/>
                      <a:gd name="T5" fmla="*/ 3 h 7"/>
                      <a:gd name="T6" fmla="*/ 1 w 8"/>
                      <a:gd name="T7" fmla="*/ 1 h 7"/>
                      <a:gd name="T8" fmla="*/ 4 w 8"/>
                      <a:gd name="T9" fmla="*/ 2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5" y="2"/>
                        </a:moveTo>
                        <a:cubicBezTo>
                          <a:pt x="7" y="3"/>
                          <a:pt x="8" y="5"/>
                          <a:pt x="7" y="6"/>
                        </a:cubicBezTo>
                        <a:cubicBezTo>
                          <a:pt x="6" y="7"/>
                          <a:pt x="4" y="7"/>
                          <a:pt x="2" y="6"/>
                        </a:cubicBezTo>
                        <a:cubicBezTo>
                          <a:pt x="0" y="4"/>
                          <a:pt x="0" y="2"/>
                          <a:pt x="1" y="1"/>
                        </a:cubicBezTo>
                        <a:cubicBezTo>
                          <a:pt x="2" y="0"/>
                          <a:pt x="4" y="1"/>
                          <a:pt x="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14" name="Freeform 825">
                    <a:extLst>
                      <a:ext uri="{FF2B5EF4-FFF2-40B4-BE49-F238E27FC236}">
                        <a16:creationId xmlns:a16="http://schemas.microsoft.com/office/drawing/2014/main" id="{837D3992-4264-9A2A-29AA-7E851C2A8628}"/>
                      </a:ext>
                    </a:extLst>
                  </p:cNvPr>
                  <p:cNvSpPr>
                    <a:spLocks/>
                  </p:cNvSpPr>
                  <p:nvPr/>
                </p:nvSpPr>
                <p:spPr bwMode="auto">
                  <a:xfrm>
                    <a:off x="2331" y="2911"/>
                    <a:ext cx="77" cy="70"/>
                  </a:xfrm>
                  <a:custGeom>
                    <a:avLst/>
                    <a:gdLst>
                      <a:gd name="T0" fmla="*/ 45 w 91"/>
                      <a:gd name="T1" fmla="*/ 6 h 83"/>
                      <a:gd name="T2" fmla="*/ 45 w 91"/>
                      <a:gd name="T3" fmla="*/ 6 h 83"/>
                      <a:gd name="T4" fmla="*/ 53 w 91"/>
                      <a:gd name="T5" fmla="*/ 24 h 83"/>
                      <a:gd name="T6" fmla="*/ 48 w 91"/>
                      <a:gd name="T7" fmla="*/ 40 h 83"/>
                      <a:gd name="T8" fmla="*/ 25 w 91"/>
                      <a:gd name="T9" fmla="*/ 48 h 83"/>
                      <a:gd name="T10" fmla="*/ 10 w 91"/>
                      <a:gd name="T11" fmla="*/ 43 h 83"/>
                      <a:gd name="T12" fmla="*/ 2 w 91"/>
                      <a:gd name="T13" fmla="*/ 25 h 83"/>
                      <a:gd name="T14" fmla="*/ 8 w 91"/>
                      <a:gd name="T15" fmla="*/ 10 h 83"/>
                      <a:gd name="T16" fmla="*/ 30 w 91"/>
                      <a:gd name="T17" fmla="*/ 2 h 83"/>
                      <a:gd name="T18" fmla="*/ 45 w 91"/>
                      <a:gd name="T19" fmla="*/ 6 h 83"/>
                      <a:gd name="T20" fmla="*/ 45 w 91"/>
                      <a:gd name="T21" fmla="*/ 6 h 83"/>
                      <a:gd name="T22" fmla="*/ 46 w 91"/>
                      <a:gd name="T23" fmla="*/ 6 h 83"/>
                      <a:gd name="T24" fmla="*/ 30 w 91"/>
                      <a:gd name="T25" fmla="*/ 0 h 83"/>
                      <a:gd name="T26" fmla="*/ 7 w 91"/>
                      <a:gd name="T27" fmla="*/ 9 h 83"/>
                      <a:gd name="T28" fmla="*/ 0 w 91"/>
                      <a:gd name="T29" fmla="*/ 25 h 83"/>
                      <a:gd name="T30" fmla="*/ 10 w 91"/>
                      <a:gd name="T31" fmla="*/ 44 h 83"/>
                      <a:gd name="T32" fmla="*/ 25 w 91"/>
                      <a:gd name="T33" fmla="*/ 50 h 83"/>
                      <a:gd name="T34" fmla="*/ 49 w 91"/>
                      <a:gd name="T35" fmla="*/ 40 h 83"/>
                      <a:gd name="T36" fmla="*/ 55 w 91"/>
                      <a:gd name="T37" fmla="*/ 24 h 83"/>
                      <a:gd name="T38" fmla="*/ 46 w 91"/>
                      <a:gd name="T39" fmla="*/ 6 h 83"/>
                      <a:gd name="T40" fmla="*/ 45 w 91"/>
                      <a:gd name="T41" fmla="*/ 6 h 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83">
                        <a:moveTo>
                          <a:pt x="75" y="9"/>
                        </a:moveTo>
                        <a:cubicBezTo>
                          <a:pt x="75" y="10"/>
                          <a:pt x="75" y="10"/>
                          <a:pt x="75" y="10"/>
                        </a:cubicBezTo>
                        <a:cubicBezTo>
                          <a:pt x="84" y="18"/>
                          <a:pt x="89" y="28"/>
                          <a:pt x="89" y="39"/>
                        </a:cubicBezTo>
                        <a:cubicBezTo>
                          <a:pt x="89" y="49"/>
                          <a:pt x="86" y="58"/>
                          <a:pt x="79" y="66"/>
                        </a:cubicBezTo>
                        <a:cubicBezTo>
                          <a:pt x="69" y="76"/>
                          <a:pt x="56" y="81"/>
                          <a:pt x="43" y="81"/>
                        </a:cubicBezTo>
                        <a:cubicBezTo>
                          <a:pt x="34" y="81"/>
                          <a:pt x="24" y="78"/>
                          <a:pt x="17" y="72"/>
                        </a:cubicBezTo>
                        <a:cubicBezTo>
                          <a:pt x="7" y="65"/>
                          <a:pt x="2" y="54"/>
                          <a:pt x="2" y="43"/>
                        </a:cubicBezTo>
                        <a:cubicBezTo>
                          <a:pt x="2" y="34"/>
                          <a:pt x="5" y="25"/>
                          <a:pt x="13" y="17"/>
                        </a:cubicBezTo>
                        <a:cubicBezTo>
                          <a:pt x="22" y="7"/>
                          <a:pt x="35" y="2"/>
                          <a:pt x="48" y="2"/>
                        </a:cubicBezTo>
                        <a:cubicBezTo>
                          <a:pt x="57" y="2"/>
                          <a:pt x="67" y="4"/>
                          <a:pt x="75" y="10"/>
                        </a:cubicBezTo>
                        <a:cubicBezTo>
                          <a:pt x="75" y="9"/>
                          <a:pt x="75" y="9"/>
                          <a:pt x="75" y="9"/>
                        </a:cubicBezTo>
                        <a:cubicBezTo>
                          <a:pt x="76" y="9"/>
                          <a:pt x="76" y="9"/>
                          <a:pt x="76" y="9"/>
                        </a:cubicBezTo>
                        <a:cubicBezTo>
                          <a:pt x="68" y="2"/>
                          <a:pt x="58" y="0"/>
                          <a:pt x="48" y="0"/>
                        </a:cubicBezTo>
                        <a:cubicBezTo>
                          <a:pt x="34" y="0"/>
                          <a:pt x="21" y="5"/>
                          <a:pt x="11" y="15"/>
                        </a:cubicBezTo>
                        <a:cubicBezTo>
                          <a:pt x="4" y="24"/>
                          <a:pt x="0" y="34"/>
                          <a:pt x="0" y="43"/>
                        </a:cubicBezTo>
                        <a:cubicBezTo>
                          <a:pt x="0" y="55"/>
                          <a:pt x="5" y="66"/>
                          <a:pt x="16" y="74"/>
                        </a:cubicBezTo>
                        <a:cubicBezTo>
                          <a:pt x="24" y="80"/>
                          <a:pt x="33" y="83"/>
                          <a:pt x="43" y="83"/>
                        </a:cubicBezTo>
                        <a:cubicBezTo>
                          <a:pt x="57" y="83"/>
                          <a:pt x="70" y="78"/>
                          <a:pt x="80" y="67"/>
                        </a:cubicBezTo>
                        <a:cubicBezTo>
                          <a:pt x="88" y="59"/>
                          <a:pt x="91" y="49"/>
                          <a:pt x="91" y="39"/>
                        </a:cubicBezTo>
                        <a:cubicBezTo>
                          <a:pt x="91" y="28"/>
                          <a:pt x="86" y="16"/>
                          <a:pt x="76" y="9"/>
                        </a:cubicBezTo>
                        <a:cubicBezTo>
                          <a:pt x="75" y="9"/>
                          <a:pt x="75" y="9"/>
                          <a:pt x="75" y="9"/>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15" name="Freeform 826">
                    <a:extLst>
                      <a:ext uri="{FF2B5EF4-FFF2-40B4-BE49-F238E27FC236}">
                        <a16:creationId xmlns:a16="http://schemas.microsoft.com/office/drawing/2014/main" id="{A4A50B10-A78E-C2D7-E513-64AF3094F5FE}"/>
                      </a:ext>
                    </a:extLst>
                  </p:cNvPr>
                  <p:cNvSpPr>
                    <a:spLocks/>
                  </p:cNvSpPr>
                  <p:nvPr/>
                </p:nvSpPr>
                <p:spPr bwMode="auto">
                  <a:xfrm>
                    <a:off x="2438" y="3004"/>
                    <a:ext cx="85" cy="77"/>
                  </a:xfrm>
                  <a:custGeom>
                    <a:avLst/>
                    <a:gdLst>
                      <a:gd name="T0" fmla="*/ 36 w 101"/>
                      <a:gd name="T1" fmla="*/ 3 h 92"/>
                      <a:gd name="T2" fmla="*/ 56 w 101"/>
                      <a:gd name="T3" fmla="*/ 23 h 92"/>
                      <a:gd name="T4" fmla="*/ 24 w 101"/>
                      <a:gd name="T5" fmla="*/ 52 h 92"/>
                      <a:gd name="T6" fmla="*/ 3 w 101"/>
                      <a:gd name="T7" fmla="*/ 31 h 92"/>
                      <a:gd name="T8" fmla="*/ 36 w 101"/>
                      <a:gd name="T9" fmla="*/ 3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92">
                        <a:moveTo>
                          <a:pt x="61" y="3"/>
                        </a:moveTo>
                        <a:cubicBezTo>
                          <a:pt x="86" y="0"/>
                          <a:pt x="101" y="15"/>
                          <a:pt x="95" y="39"/>
                        </a:cubicBezTo>
                        <a:cubicBezTo>
                          <a:pt x="89" y="62"/>
                          <a:pt x="65" y="84"/>
                          <a:pt x="40" y="88"/>
                        </a:cubicBezTo>
                        <a:cubicBezTo>
                          <a:pt x="15" y="92"/>
                          <a:pt x="0" y="76"/>
                          <a:pt x="6" y="52"/>
                        </a:cubicBezTo>
                        <a:cubicBezTo>
                          <a:pt x="12" y="29"/>
                          <a:pt x="37" y="7"/>
                          <a:pt x="61" y="3"/>
                        </a:cubicBezTo>
                      </a:path>
                    </a:pathLst>
                  </a:custGeom>
                  <a:solidFill>
                    <a:srgbClr val="9250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16" name="Freeform 827">
                    <a:extLst>
                      <a:ext uri="{FF2B5EF4-FFF2-40B4-BE49-F238E27FC236}">
                        <a16:creationId xmlns:a16="http://schemas.microsoft.com/office/drawing/2014/main" id="{8F7A3FBF-B9A6-8356-DE75-682CEC7A9803}"/>
                      </a:ext>
                    </a:extLst>
                  </p:cNvPr>
                  <p:cNvSpPr>
                    <a:spLocks/>
                  </p:cNvSpPr>
                  <p:nvPr/>
                </p:nvSpPr>
                <p:spPr bwMode="auto">
                  <a:xfrm>
                    <a:off x="2448" y="3008"/>
                    <a:ext cx="72" cy="72"/>
                  </a:xfrm>
                  <a:custGeom>
                    <a:avLst/>
                    <a:gdLst>
                      <a:gd name="T0" fmla="*/ 44 w 86"/>
                      <a:gd name="T1" fmla="*/ 18 h 85"/>
                      <a:gd name="T2" fmla="*/ 11 w 86"/>
                      <a:gd name="T3" fmla="*/ 47 h 85"/>
                      <a:gd name="T4" fmla="*/ 0 w 86"/>
                      <a:gd name="T5" fmla="*/ 47 h 85"/>
                      <a:gd name="T6" fmla="*/ 16 w 86"/>
                      <a:gd name="T7" fmla="*/ 50 h 85"/>
                      <a:gd name="T8" fmla="*/ 49 w 86"/>
                      <a:gd name="T9" fmla="*/ 21 h 85"/>
                      <a:gd name="T10" fmla="*/ 39 w 86"/>
                      <a:gd name="T11" fmla="*/ 0 h 85"/>
                      <a:gd name="T12" fmla="*/ 44 w 86"/>
                      <a:gd name="T13" fmla="*/ 18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 h="85">
                        <a:moveTo>
                          <a:pt x="74" y="29"/>
                        </a:moveTo>
                        <a:cubicBezTo>
                          <a:pt x="68" y="53"/>
                          <a:pt x="44" y="75"/>
                          <a:pt x="19" y="78"/>
                        </a:cubicBezTo>
                        <a:cubicBezTo>
                          <a:pt x="12" y="80"/>
                          <a:pt x="5" y="79"/>
                          <a:pt x="0" y="77"/>
                        </a:cubicBezTo>
                        <a:cubicBezTo>
                          <a:pt x="6" y="82"/>
                          <a:pt x="15" y="85"/>
                          <a:pt x="27" y="83"/>
                        </a:cubicBezTo>
                        <a:cubicBezTo>
                          <a:pt x="51" y="79"/>
                          <a:pt x="76" y="57"/>
                          <a:pt x="82" y="34"/>
                        </a:cubicBezTo>
                        <a:cubicBezTo>
                          <a:pt x="86" y="18"/>
                          <a:pt x="80" y="5"/>
                          <a:pt x="67" y="0"/>
                        </a:cubicBezTo>
                        <a:cubicBezTo>
                          <a:pt x="74" y="6"/>
                          <a:pt x="77" y="17"/>
                          <a:pt x="74" y="29"/>
                        </a:cubicBezTo>
                      </a:path>
                    </a:pathLst>
                  </a:custGeom>
                  <a:solidFill>
                    <a:srgbClr val="7831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17" name="Freeform 828">
                    <a:extLst>
                      <a:ext uri="{FF2B5EF4-FFF2-40B4-BE49-F238E27FC236}">
                        <a16:creationId xmlns:a16="http://schemas.microsoft.com/office/drawing/2014/main" id="{F84C9F33-1C5E-9AFC-DB07-46DCA95C27F2}"/>
                      </a:ext>
                    </a:extLst>
                  </p:cNvPr>
                  <p:cNvSpPr>
                    <a:spLocks/>
                  </p:cNvSpPr>
                  <p:nvPr/>
                </p:nvSpPr>
                <p:spPr bwMode="auto">
                  <a:xfrm>
                    <a:off x="2446" y="3014"/>
                    <a:ext cx="52" cy="44"/>
                  </a:xfrm>
                  <a:custGeom>
                    <a:avLst/>
                    <a:gdLst>
                      <a:gd name="T0" fmla="*/ 27 w 62"/>
                      <a:gd name="T1" fmla="*/ 0 h 52"/>
                      <a:gd name="T2" fmla="*/ 32 w 62"/>
                      <a:gd name="T3" fmla="*/ 15 h 52"/>
                      <a:gd name="T4" fmla="*/ 10 w 62"/>
                      <a:gd name="T5" fmla="*/ 31 h 52"/>
                      <a:gd name="T6" fmla="*/ 5 w 62"/>
                      <a:gd name="T7" fmla="*/ 16 h 52"/>
                      <a:gd name="T8" fmla="*/ 27 w 62"/>
                      <a:gd name="T9" fmla="*/ 0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52">
                        <a:moveTo>
                          <a:pt x="45" y="0"/>
                        </a:moveTo>
                        <a:cubicBezTo>
                          <a:pt x="58" y="0"/>
                          <a:pt x="62" y="11"/>
                          <a:pt x="54" y="25"/>
                        </a:cubicBezTo>
                        <a:cubicBezTo>
                          <a:pt x="46" y="39"/>
                          <a:pt x="30" y="51"/>
                          <a:pt x="17" y="52"/>
                        </a:cubicBezTo>
                        <a:cubicBezTo>
                          <a:pt x="4" y="52"/>
                          <a:pt x="0" y="41"/>
                          <a:pt x="8" y="27"/>
                        </a:cubicBezTo>
                        <a:cubicBezTo>
                          <a:pt x="16" y="13"/>
                          <a:pt x="32" y="1"/>
                          <a:pt x="45" y="0"/>
                        </a:cubicBezTo>
                      </a:path>
                    </a:pathLst>
                  </a:custGeom>
                  <a:solidFill>
                    <a:srgbClr val="A35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18" name="Freeform 829">
                    <a:extLst>
                      <a:ext uri="{FF2B5EF4-FFF2-40B4-BE49-F238E27FC236}">
                        <a16:creationId xmlns:a16="http://schemas.microsoft.com/office/drawing/2014/main" id="{88C98053-85F2-C781-3286-A4083D104BA6}"/>
                      </a:ext>
                    </a:extLst>
                  </p:cNvPr>
                  <p:cNvSpPr>
                    <a:spLocks/>
                  </p:cNvSpPr>
                  <p:nvPr/>
                </p:nvSpPr>
                <p:spPr bwMode="auto">
                  <a:xfrm>
                    <a:off x="2447" y="3052"/>
                    <a:ext cx="12" cy="7"/>
                  </a:xfrm>
                  <a:custGeom>
                    <a:avLst/>
                    <a:gdLst>
                      <a:gd name="T0" fmla="*/ 5 w 14"/>
                      <a:gd name="T1" fmla="*/ 1 h 8"/>
                      <a:gd name="T2" fmla="*/ 8 w 14"/>
                      <a:gd name="T3" fmla="*/ 3 h 8"/>
                      <a:gd name="T4" fmla="*/ 3 w 14"/>
                      <a:gd name="T5" fmla="*/ 5 h 8"/>
                      <a:gd name="T6" fmla="*/ 0 w 14"/>
                      <a:gd name="T7" fmla="*/ 4 h 8"/>
                      <a:gd name="T8" fmla="*/ 5 w 14"/>
                      <a:gd name="T9" fmla="*/ 1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8">
                        <a:moveTo>
                          <a:pt x="8" y="1"/>
                        </a:moveTo>
                        <a:cubicBezTo>
                          <a:pt x="11" y="0"/>
                          <a:pt x="14" y="1"/>
                          <a:pt x="13" y="3"/>
                        </a:cubicBezTo>
                        <a:cubicBezTo>
                          <a:pt x="13" y="5"/>
                          <a:pt x="9" y="7"/>
                          <a:pt x="6" y="8"/>
                        </a:cubicBezTo>
                        <a:cubicBezTo>
                          <a:pt x="2" y="8"/>
                          <a:pt x="0" y="7"/>
                          <a:pt x="0" y="5"/>
                        </a:cubicBezTo>
                        <a:cubicBezTo>
                          <a:pt x="1" y="3"/>
                          <a:pt x="4" y="1"/>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19" name="Freeform 830">
                    <a:extLst>
                      <a:ext uri="{FF2B5EF4-FFF2-40B4-BE49-F238E27FC236}">
                        <a16:creationId xmlns:a16="http://schemas.microsoft.com/office/drawing/2014/main" id="{AD480B79-C162-7DB9-8E1D-C161A9A28EEC}"/>
                      </a:ext>
                    </a:extLst>
                  </p:cNvPr>
                  <p:cNvSpPr>
                    <a:spLocks/>
                  </p:cNvSpPr>
                  <p:nvPr/>
                </p:nvSpPr>
                <p:spPr bwMode="auto">
                  <a:xfrm>
                    <a:off x="2461" y="3054"/>
                    <a:ext cx="8" cy="5"/>
                  </a:xfrm>
                  <a:custGeom>
                    <a:avLst/>
                    <a:gdLst>
                      <a:gd name="T0" fmla="*/ 4 w 9"/>
                      <a:gd name="T1" fmla="*/ 0 h 5"/>
                      <a:gd name="T2" fmla="*/ 5 w 9"/>
                      <a:gd name="T3" fmla="*/ 2 h 5"/>
                      <a:gd name="T4" fmla="*/ 4 w 9"/>
                      <a:gd name="T5" fmla="*/ 5 h 5"/>
                      <a:gd name="T6" fmla="*/ 0 w 9"/>
                      <a:gd name="T7" fmla="*/ 3 h 5"/>
                      <a:gd name="T8" fmla="*/ 4 w 9"/>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5">
                        <a:moveTo>
                          <a:pt x="5" y="0"/>
                        </a:moveTo>
                        <a:cubicBezTo>
                          <a:pt x="7" y="0"/>
                          <a:pt x="9" y="1"/>
                          <a:pt x="8" y="2"/>
                        </a:cubicBezTo>
                        <a:cubicBezTo>
                          <a:pt x="8" y="3"/>
                          <a:pt x="6" y="5"/>
                          <a:pt x="4" y="5"/>
                        </a:cubicBezTo>
                        <a:cubicBezTo>
                          <a:pt x="1" y="5"/>
                          <a:pt x="0" y="5"/>
                          <a:pt x="0" y="3"/>
                        </a:cubicBezTo>
                        <a:cubicBezTo>
                          <a:pt x="0" y="2"/>
                          <a:pt x="2" y="1"/>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20" name="Freeform 831">
                    <a:extLst>
                      <a:ext uri="{FF2B5EF4-FFF2-40B4-BE49-F238E27FC236}">
                        <a16:creationId xmlns:a16="http://schemas.microsoft.com/office/drawing/2014/main" id="{E7BDEE47-E418-EC47-F307-952747F93AD9}"/>
                      </a:ext>
                    </a:extLst>
                  </p:cNvPr>
                  <p:cNvSpPr>
                    <a:spLocks/>
                  </p:cNvSpPr>
                  <p:nvPr/>
                </p:nvSpPr>
                <p:spPr bwMode="auto">
                  <a:xfrm>
                    <a:off x="2440" y="3005"/>
                    <a:ext cx="80" cy="75"/>
                  </a:xfrm>
                  <a:custGeom>
                    <a:avLst/>
                    <a:gdLst>
                      <a:gd name="T0" fmla="*/ 36 w 94"/>
                      <a:gd name="T1" fmla="*/ 1 h 88"/>
                      <a:gd name="T2" fmla="*/ 36 w 94"/>
                      <a:gd name="T3" fmla="*/ 2 h 88"/>
                      <a:gd name="T4" fmla="*/ 39 w 94"/>
                      <a:gd name="T5" fmla="*/ 2 h 88"/>
                      <a:gd name="T6" fmla="*/ 51 w 94"/>
                      <a:gd name="T7" fmla="*/ 6 h 88"/>
                      <a:gd name="T8" fmla="*/ 56 w 94"/>
                      <a:gd name="T9" fmla="*/ 17 h 88"/>
                      <a:gd name="T10" fmla="*/ 56 w 94"/>
                      <a:gd name="T11" fmla="*/ 23 h 88"/>
                      <a:gd name="T12" fmla="*/ 22 w 94"/>
                      <a:gd name="T13" fmla="*/ 52 h 88"/>
                      <a:gd name="T14" fmla="*/ 18 w 94"/>
                      <a:gd name="T15" fmla="*/ 53 h 88"/>
                      <a:gd name="T16" fmla="*/ 6 w 94"/>
                      <a:gd name="T17" fmla="*/ 49 h 88"/>
                      <a:gd name="T18" fmla="*/ 2 w 94"/>
                      <a:gd name="T19" fmla="*/ 37 h 88"/>
                      <a:gd name="T20" fmla="*/ 3 w 94"/>
                      <a:gd name="T21" fmla="*/ 32 h 88"/>
                      <a:gd name="T22" fmla="*/ 36 w 94"/>
                      <a:gd name="T23" fmla="*/ 2 h 88"/>
                      <a:gd name="T24" fmla="*/ 36 w 94"/>
                      <a:gd name="T25" fmla="*/ 1 h 88"/>
                      <a:gd name="T26" fmla="*/ 36 w 94"/>
                      <a:gd name="T27" fmla="*/ 0 h 88"/>
                      <a:gd name="T28" fmla="*/ 1 w 94"/>
                      <a:gd name="T29" fmla="*/ 32 h 88"/>
                      <a:gd name="T30" fmla="*/ 0 w 94"/>
                      <a:gd name="T31" fmla="*/ 37 h 88"/>
                      <a:gd name="T32" fmla="*/ 5 w 94"/>
                      <a:gd name="T33" fmla="*/ 49 h 88"/>
                      <a:gd name="T34" fmla="*/ 18 w 94"/>
                      <a:gd name="T35" fmla="*/ 55 h 88"/>
                      <a:gd name="T36" fmla="*/ 22 w 94"/>
                      <a:gd name="T37" fmla="*/ 54 h 88"/>
                      <a:gd name="T38" fmla="*/ 56 w 94"/>
                      <a:gd name="T39" fmla="*/ 23 h 88"/>
                      <a:gd name="T40" fmla="*/ 58 w 94"/>
                      <a:gd name="T41" fmla="*/ 17 h 88"/>
                      <a:gd name="T42" fmla="*/ 53 w 94"/>
                      <a:gd name="T43" fmla="*/ 4 h 88"/>
                      <a:gd name="T44" fmla="*/ 39 w 94"/>
                      <a:gd name="T45" fmla="*/ 0 h 88"/>
                      <a:gd name="T46" fmla="*/ 36 w 94"/>
                      <a:gd name="T47" fmla="*/ 0 h 88"/>
                      <a:gd name="T48" fmla="*/ 36 w 94"/>
                      <a:gd name="T49" fmla="*/ 1 h 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4" h="88">
                        <a:moveTo>
                          <a:pt x="57" y="1"/>
                        </a:moveTo>
                        <a:cubicBezTo>
                          <a:pt x="58" y="2"/>
                          <a:pt x="58" y="2"/>
                          <a:pt x="58" y="2"/>
                        </a:cubicBezTo>
                        <a:cubicBezTo>
                          <a:pt x="60" y="2"/>
                          <a:pt x="62" y="2"/>
                          <a:pt x="64" y="2"/>
                        </a:cubicBezTo>
                        <a:cubicBezTo>
                          <a:pt x="73" y="2"/>
                          <a:pt x="80" y="4"/>
                          <a:pt x="84" y="9"/>
                        </a:cubicBezTo>
                        <a:cubicBezTo>
                          <a:pt x="89" y="13"/>
                          <a:pt x="92" y="20"/>
                          <a:pt x="92" y="27"/>
                        </a:cubicBezTo>
                        <a:cubicBezTo>
                          <a:pt x="92" y="30"/>
                          <a:pt x="91" y="33"/>
                          <a:pt x="90" y="37"/>
                        </a:cubicBezTo>
                        <a:cubicBezTo>
                          <a:pt x="85" y="60"/>
                          <a:pt x="60" y="81"/>
                          <a:pt x="36" y="85"/>
                        </a:cubicBezTo>
                        <a:cubicBezTo>
                          <a:pt x="33" y="85"/>
                          <a:pt x="31" y="86"/>
                          <a:pt x="29" y="86"/>
                        </a:cubicBezTo>
                        <a:cubicBezTo>
                          <a:pt x="21" y="86"/>
                          <a:pt x="14" y="83"/>
                          <a:pt x="9" y="79"/>
                        </a:cubicBezTo>
                        <a:cubicBezTo>
                          <a:pt x="5" y="74"/>
                          <a:pt x="2" y="68"/>
                          <a:pt x="2" y="60"/>
                        </a:cubicBezTo>
                        <a:cubicBezTo>
                          <a:pt x="2" y="57"/>
                          <a:pt x="2" y="54"/>
                          <a:pt x="3" y="51"/>
                        </a:cubicBezTo>
                        <a:cubicBezTo>
                          <a:pt x="9" y="28"/>
                          <a:pt x="33" y="6"/>
                          <a:pt x="58" y="2"/>
                        </a:cubicBezTo>
                        <a:cubicBezTo>
                          <a:pt x="57" y="1"/>
                          <a:pt x="57" y="1"/>
                          <a:pt x="57" y="1"/>
                        </a:cubicBezTo>
                        <a:cubicBezTo>
                          <a:pt x="57" y="0"/>
                          <a:pt x="57" y="0"/>
                          <a:pt x="57" y="0"/>
                        </a:cubicBezTo>
                        <a:cubicBezTo>
                          <a:pt x="32" y="4"/>
                          <a:pt x="7" y="26"/>
                          <a:pt x="1" y="50"/>
                        </a:cubicBezTo>
                        <a:cubicBezTo>
                          <a:pt x="0" y="54"/>
                          <a:pt x="0" y="57"/>
                          <a:pt x="0" y="60"/>
                        </a:cubicBezTo>
                        <a:cubicBezTo>
                          <a:pt x="0" y="68"/>
                          <a:pt x="3" y="75"/>
                          <a:pt x="8" y="80"/>
                        </a:cubicBezTo>
                        <a:cubicBezTo>
                          <a:pt x="13" y="85"/>
                          <a:pt x="20" y="88"/>
                          <a:pt x="29" y="88"/>
                        </a:cubicBezTo>
                        <a:cubicBezTo>
                          <a:pt x="31" y="88"/>
                          <a:pt x="34" y="87"/>
                          <a:pt x="36" y="87"/>
                        </a:cubicBezTo>
                        <a:cubicBezTo>
                          <a:pt x="61" y="83"/>
                          <a:pt x="86" y="61"/>
                          <a:pt x="92" y="37"/>
                        </a:cubicBezTo>
                        <a:cubicBezTo>
                          <a:pt x="93" y="34"/>
                          <a:pt x="94" y="30"/>
                          <a:pt x="94" y="27"/>
                        </a:cubicBezTo>
                        <a:cubicBezTo>
                          <a:pt x="94" y="19"/>
                          <a:pt x="91" y="12"/>
                          <a:pt x="86" y="7"/>
                        </a:cubicBezTo>
                        <a:cubicBezTo>
                          <a:pt x="80" y="3"/>
                          <a:pt x="73" y="0"/>
                          <a:pt x="64" y="0"/>
                        </a:cubicBezTo>
                        <a:cubicBezTo>
                          <a:pt x="62" y="0"/>
                          <a:pt x="60" y="0"/>
                          <a:pt x="57" y="0"/>
                        </a:cubicBezTo>
                        <a:cubicBezTo>
                          <a:pt x="57" y="1"/>
                          <a:pt x="57" y="1"/>
                          <a:pt x="57" y="1"/>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21" name="Freeform 832">
                    <a:extLst>
                      <a:ext uri="{FF2B5EF4-FFF2-40B4-BE49-F238E27FC236}">
                        <a16:creationId xmlns:a16="http://schemas.microsoft.com/office/drawing/2014/main" id="{84D86EBE-FA0B-12F7-AC64-26680DF24E72}"/>
                      </a:ext>
                    </a:extLst>
                  </p:cNvPr>
                  <p:cNvSpPr>
                    <a:spLocks/>
                  </p:cNvSpPr>
                  <p:nvPr/>
                </p:nvSpPr>
                <p:spPr bwMode="auto">
                  <a:xfrm>
                    <a:off x="2050" y="3461"/>
                    <a:ext cx="88" cy="67"/>
                  </a:xfrm>
                  <a:custGeom>
                    <a:avLst/>
                    <a:gdLst>
                      <a:gd name="T0" fmla="*/ 49 w 104"/>
                      <a:gd name="T1" fmla="*/ 6 h 79"/>
                      <a:gd name="T2" fmla="*/ 53 w 104"/>
                      <a:gd name="T3" fmla="*/ 36 h 79"/>
                      <a:gd name="T4" fmla="*/ 14 w 104"/>
                      <a:gd name="T5" fmla="*/ 42 h 79"/>
                      <a:gd name="T6" fmla="*/ 9 w 104"/>
                      <a:gd name="T7" fmla="*/ 12 h 79"/>
                      <a:gd name="T8" fmla="*/ 49 w 104"/>
                      <a:gd name="T9" fmla="*/ 6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 h="79">
                        <a:moveTo>
                          <a:pt x="80" y="10"/>
                        </a:moveTo>
                        <a:cubicBezTo>
                          <a:pt x="100" y="21"/>
                          <a:pt x="104" y="42"/>
                          <a:pt x="88" y="59"/>
                        </a:cubicBezTo>
                        <a:cubicBezTo>
                          <a:pt x="72" y="75"/>
                          <a:pt x="43" y="79"/>
                          <a:pt x="23" y="69"/>
                        </a:cubicBezTo>
                        <a:cubicBezTo>
                          <a:pt x="3" y="58"/>
                          <a:pt x="0" y="37"/>
                          <a:pt x="15" y="20"/>
                        </a:cubicBezTo>
                        <a:cubicBezTo>
                          <a:pt x="31" y="4"/>
                          <a:pt x="60" y="0"/>
                          <a:pt x="80" y="10"/>
                        </a:cubicBezTo>
                      </a:path>
                    </a:pathLst>
                  </a:custGeom>
                  <a:solidFill>
                    <a:srgbClr val="9250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22" name="Freeform 833">
                    <a:extLst>
                      <a:ext uri="{FF2B5EF4-FFF2-40B4-BE49-F238E27FC236}">
                        <a16:creationId xmlns:a16="http://schemas.microsoft.com/office/drawing/2014/main" id="{97630A4B-3164-0536-E454-73238F927F25}"/>
                      </a:ext>
                    </a:extLst>
                  </p:cNvPr>
                  <p:cNvSpPr>
                    <a:spLocks/>
                  </p:cNvSpPr>
                  <p:nvPr/>
                </p:nvSpPr>
                <p:spPr bwMode="auto">
                  <a:xfrm>
                    <a:off x="2054" y="3479"/>
                    <a:ext cx="79" cy="49"/>
                  </a:xfrm>
                  <a:custGeom>
                    <a:avLst/>
                    <a:gdLst>
                      <a:gd name="T0" fmla="*/ 46 w 94"/>
                      <a:gd name="T1" fmla="*/ 18 h 57"/>
                      <a:gd name="T2" fmla="*/ 8 w 94"/>
                      <a:gd name="T3" fmla="*/ 24 h 57"/>
                      <a:gd name="T4" fmla="*/ 0 w 94"/>
                      <a:gd name="T5" fmla="*/ 16 h 57"/>
                      <a:gd name="T6" fmla="*/ 10 w 94"/>
                      <a:gd name="T7" fmla="*/ 29 h 57"/>
                      <a:gd name="T8" fmla="*/ 49 w 94"/>
                      <a:gd name="T9" fmla="*/ 23 h 57"/>
                      <a:gd name="T10" fmla="*/ 52 w 94"/>
                      <a:gd name="T11" fmla="*/ 0 h 57"/>
                      <a:gd name="T12" fmla="*/ 46 w 94"/>
                      <a:gd name="T13" fmla="*/ 18 h 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 h="57">
                        <a:moveTo>
                          <a:pt x="78" y="28"/>
                        </a:moveTo>
                        <a:cubicBezTo>
                          <a:pt x="62" y="44"/>
                          <a:pt x="33" y="49"/>
                          <a:pt x="13" y="38"/>
                        </a:cubicBezTo>
                        <a:cubicBezTo>
                          <a:pt x="8" y="35"/>
                          <a:pt x="3" y="31"/>
                          <a:pt x="0" y="26"/>
                        </a:cubicBezTo>
                        <a:cubicBezTo>
                          <a:pt x="2" y="34"/>
                          <a:pt x="8" y="41"/>
                          <a:pt x="17" y="46"/>
                        </a:cubicBezTo>
                        <a:cubicBezTo>
                          <a:pt x="37" y="57"/>
                          <a:pt x="66" y="52"/>
                          <a:pt x="82" y="36"/>
                        </a:cubicBezTo>
                        <a:cubicBezTo>
                          <a:pt x="93" y="25"/>
                          <a:pt x="94" y="11"/>
                          <a:pt x="88" y="0"/>
                        </a:cubicBezTo>
                        <a:cubicBezTo>
                          <a:pt x="90" y="9"/>
                          <a:pt x="87" y="19"/>
                          <a:pt x="78" y="28"/>
                        </a:cubicBezTo>
                      </a:path>
                    </a:pathLst>
                  </a:custGeom>
                  <a:solidFill>
                    <a:srgbClr val="7831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23" name="Freeform 834">
                    <a:extLst>
                      <a:ext uri="{FF2B5EF4-FFF2-40B4-BE49-F238E27FC236}">
                        <a16:creationId xmlns:a16="http://schemas.microsoft.com/office/drawing/2014/main" id="{93283732-6F48-DDF4-5261-992495552800}"/>
                      </a:ext>
                    </a:extLst>
                  </p:cNvPr>
                  <p:cNvSpPr>
                    <a:spLocks/>
                  </p:cNvSpPr>
                  <p:nvPr/>
                </p:nvSpPr>
                <p:spPr bwMode="auto">
                  <a:xfrm>
                    <a:off x="2063" y="3468"/>
                    <a:ext cx="55" cy="33"/>
                  </a:xfrm>
                  <a:custGeom>
                    <a:avLst/>
                    <a:gdLst>
                      <a:gd name="T0" fmla="*/ 33 w 66"/>
                      <a:gd name="T1" fmla="*/ 3 h 40"/>
                      <a:gd name="T2" fmla="*/ 30 w 66"/>
                      <a:gd name="T3" fmla="*/ 17 h 40"/>
                      <a:gd name="T4" fmla="*/ 6 w 66"/>
                      <a:gd name="T5" fmla="*/ 18 h 40"/>
                      <a:gd name="T6" fmla="*/ 9 w 66"/>
                      <a:gd name="T7" fmla="*/ 5 h 40"/>
                      <a:gd name="T8" fmla="*/ 33 w 66"/>
                      <a:gd name="T9" fmla="*/ 3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40">
                        <a:moveTo>
                          <a:pt x="56" y="6"/>
                        </a:moveTo>
                        <a:cubicBezTo>
                          <a:pt x="66" y="13"/>
                          <a:pt x="64" y="24"/>
                          <a:pt x="51" y="32"/>
                        </a:cubicBezTo>
                        <a:cubicBezTo>
                          <a:pt x="38" y="39"/>
                          <a:pt x="20" y="40"/>
                          <a:pt x="10" y="33"/>
                        </a:cubicBezTo>
                        <a:cubicBezTo>
                          <a:pt x="0" y="27"/>
                          <a:pt x="3" y="15"/>
                          <a:pt x="16" y="8"/>
                        </a:cubicBezTo>
                        <a:cubicBezTo>
                          <a:pt x="28" y="0"/>
                          <a:pt x="47" y="0"/>
                          <a:pt x="56" y="6"/>
                        </a:cubicBezTo>
                      </a:path>
                    </a:pathLst>
                  </a:custGeom>
                  <a:solidFill>
                    <a:srgbClr val="A35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24" name="Freeform 835">
                    <a:extLst>
                      <a:ext uri="{FF2B5EF4-FFF2-40B4-BE49-F238E27FC236}">
                        <a16:creationId xmlns:a16="http://schemas.microsoft.com/office/drawing/2014/main" id="{C8A733AC-0CC4-430F-975A-0EBE3CC653D2}"/>
                      </a:ext>
                    </a:extLst>
                  </p:cNvPr>
                  <p:cNvSpPr>
                    <a:spLocks/>
                  </p:cNvSpPr>
                  <p:nvPr/>
                </p:nvSpPr>
                <p:spPr bwMode="auto">
                  <a:xfrm>
                    <a:off x="2061" y="3486"/>
                    <a:ext cx="11" cy="8"/>
                  </a:xfrm>
                  <a:custGeom>
                    <a:avLst/>
                    <a:gdLst>
                      <a:gd name="T0" fmla="*/ 6 w 13"/>
                      <a:gd name="T1" fmla="*/ 2 h 9"/>
                      <a:gd name="T2" fmla="*/ 7 w 13"/>
                      <a:gd name="T3" fmla="*/ 4 h 9"/>
                      <a:gd name="T4" fmla="*/ 3 w 13"/>
                      <a:gd name="T5" fmla="*/ 4 h 9"/>
                      <a:gd name="T6" fmla="*/ 1 w 13"/>
                      <a:gd name="T7" fmla="*/ 2 h 9"/>
                      <a:gd name="T8" fmla="*/ 6 w 13"/>
                      <a:gd name="T9" fmla="*/ 2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9">
                        <a:moveTo>
                          <a:pt x="9" y="2"/>
                        </a:moveTo>
                        <a:cubicBezTo>
                          <a:pt x="12" y="3"/>
                          <a:pt x="13" y="6"/>
                          <a:pt x="12" y="7"/>
                        </a:cubicBezTo>
                        <a:cubicBezTo>
                          <a:pt x="11" y="9"/>
                          <a:pt x="7" y="8"/>
                          <a:pt x="4" y="7"/>
                        </a:cubicBezTo>
                        <a:cubicBezTo>
                          <a:pt x="1" y="5"/>
                          <a:pt x="0" y="3"/>
                          <a:pt x="1" y="2"/>
                        </a:cubicBezTo>
                        <a:cubicBezTo>
                          <a:pt x="3" y="0"/>
                          <a:pt x="6" y="0"/>
                          <a:pt x="9"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25" name="Freeform 836">
                    <a:extLst>
                      <a:ext uri="{FF2B5EF4-FFF2-40B4-BE49-F238E27FC236}">
                        <a16:creationId xmlns:a16="http://schemas.microsoft.com/office/drawing/2014/main" id="{0DB41A81-8370-26AC-3331-5F35B51E75EE}"/>
                      </a:ext>
                    </a:extLst>
                  </p:cNvPr>
                  <p:cNvSpPr>
                    <a:spLocks/>
                  </p:cNvSpPr>
                  <p:nvPr/>
                </p:nvSpPr>
                <p:spPr bwMode="auto">
                  <a:xfrm>
                    <a:off x="2071" y="3496"/>
                    <a:ext cx="8" cy="4"/>
                  </a:xfrm>
                  <a:custGeom>
                    <a:avLst/>
                    <a:gdLst>
                      <a:gd name="T0" fmla="*/ 4 w 9"/>
                      <a:gd name="T1" fmla="*/ 1 h 5"/>
                      <a:gd name="T2" fmla="*/ 5 w 9"/>
                      <a:gd name="T3" fmla="*/ 2 h 5"/>
                      <a:gd name="T4" fmla="*/ 3 w 9"/>
                      <a:gd name="T5" fmla="*/ 2 h 5"/>
                      <a:gd name="T6" fmla="*/ 1 w 9"/>
                      <a:gd name="T7" fmla="*/ 1 h 5"/>
                      <a:gd name="T8" fmla="*/ 4 w 9"/>
                      <a:gd name="T9" fmla="*/ 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5">
                        <a:moveTo>
                          <a:pt x="6" y="1"/>
                        </a:moveTo>
                        <a:cubicBezTo>
                          <a:pt x="8" y="2"/>
                          <a:pt x="9" y="3"/>
                          <a:pt x="8" y="4"/>
                        </a:cubicBezTo>
                        <a:cubicBezTo>
                          <a:pt x="7" y="5"/>
                          <a:pt x="5" y="5"/>
                          <a:pt x="3" y="4"/>
                        </a:cubicBezTo>
                        <a:cubicBezTo>
                          <a:pt x="1" y="3"/>
                          <a:pt x="0" y="2"/>
                          <a:pt x="1" y="1"/>
                        </a:cubicBezTo>
                        <a:cubicBezTo>
                          <a:pt x="2" y="0"/>
                          <a:pt x="4" y="0"/>
                          <a:pt x="6"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26" name="Freeform 837">
                    <a:extLst>
                      <a:ext uri="{FF2B5EF4-FFF2-40B4-BE49-F238E27FC236}">
                        <a16:creationId xmlns:a16="http://schemas.microsoft.com/office/drawing/2014/main" id="{F8F14D09-1511-9671-157B-C5027B573760}"/>
                      </a:ext>
                    </a:extLst>
                  </p:cNvPr>
                  <p:cNvSpPr>
                    <a:spLocks/>
                  </p:cNvSpPr>
                  <p:nvPr/>
                </p:nvSpPr>
                <p:spPr bwMode="auto">
                  <a:xfrm>
                    <a:off x="2053" y="3463"/>
                    <a:ext cx="80" cy="61"/>
                  </a:xfrm>
                  <a:custGeom>
                    <a:avLst/>
                    <a:gdLst>
                      <a:gd name="T0" fmla="*/ 46 w 94"/>
                      <a:gd name="T1" fmla="*/ 4 h 72"/>
                      <a:gd name="T2" fmla="*/ 46 w 94"/>
                      <a:gd name="T3" fmla="*/ 5 h 72"/>
                      <a:gd name="T4" fmla="*/ 56 w 94"/>
                      <a:gd name="T5" fmla="*/ 20 h 72"/>
                      <a:gd name="T6" fmla="*/ 51 w 94"/>
                      <a:gd name="T7" fmla="*/ 34 h 72"/>
                      <a:gd name="T8" fmla="*/ 26 w 94"/>
                      <a:gd name="T9" fmla="*/ 42 h 72"/>
                      <a:gd name="T10" fmla="*/ 12 w 94"/>
                      <a:gd name="T11" fmla="*/ 40 h 72"/>
                      <a:gd name="T12" fmla="*/ 2 w 94"/>
                      <a:gd name="T13" fmla="*/ 24 h 72"/>
                      <a:gd name="T14" fmla="*/ 7 w 94"/>
                      <a:gd name="T15" fmla="*/ 11 h 72"/>
                      <a:gd name="T16" fmla="*/ 31 w 94"/>
                      <a:gd name="T17" fmla="*/ 2 h 72"/>
                      <a:gd name="T18" fmla="*/ 46 w 94"/>
                      <a:gd name="T19" fmla="*/ 5 h 72"/>
                      <a:gd name="T20" fmla="*/ 46 w 94"/>
                      <a:gd name="T21" fmla="*/ 4 h 72"/>
                      <a:gd name="T22" fmla="*/ 47 w 94"/>
                      <a:gd name="T23" fmla="*/ 3 h 72"/>
                      <a:gd name="T24" fmla="*/ 31 w 94"/>
                      <a:gd name="T25" fmla="*/ 0 h 72"/>
                      <a:gd name="T26" fmla="*/ 7 w 94"/>
                      <a:gd name="T27" fmla="*/ 10 h 72"/>
                      <a:gd name="T28" fmla="*/ 0 w 94"/>
                      <a:gd name="T29" fmla="*/ 24 h 72"/>
                      <a:gd name="T30" fmla="*/ 11 w 94"/>
                      <a:gd name="T31" fmla="*/ 40 h 72"/>
                      <a:gd name="T32" fmla="*/ 26 w 94"/>
                      <a:gd name="T33" fmla="*/ 44 h 72"/>
                      <a:gd name="T34" fmla="*/ 51 w 94"/>
                      <a:gd name="T35" fmla="*/ 34 h 72"/>
                      <a:gd name="T36" fmla="*/ 58 w 94"/>
                      <a:gd name="T37" fmla="*/ 20 h 72"/>
                      <a:gd name="T38" fmla="*/ 47 w 94"/>
                      <a:gd name="T39" fmla="*/ 3 h 72"/>
                      <a:gd name="T40" fmla="*/ 46 w 94"/>
                      <a:gd name="T41" fmla="*/ 4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 h="72">
                        <a:moveTo>
                          <a:pt x="75" y="7"/>
                        </a:moveTo>
                        <a:cubicBezTo>
                          <a:pt x="75" y="8"/>
                          <a:pt x="75" y="8"/>
                          <a:pt x="75" y="8"/>
                        </a:cubicBezTo>
                        <a:cubicBezTo>
                          <a:pt x="86" y="14"/>
                          <a:pt x="92" y="23"/>
                          <a:pt x="92" y="33"/>
                        </a:cubicBezTo>
                        <a:cubicBezTo>
                          <a:pt x="92" y="40"/>
                          <a:pt x="89" y="48"/>
                          <a:pt x="82" y="55"/>
                        </a:cubicBezTo>
                        <a:cubicBezTo>
                          <a:pt x="72" y="65"/>
                          <a:pt x="57" y="70"/>
                          <a:pt x="43" y="70"/>
                        </a:cubicBezTo>
                        <a:cubicBezTo>
                          <a:pt x="34" y="70"/>
                          <a:pt x="26" y="68"/>
                          <a:pt x="19" y="65"/>
                        </a:cubicBezTo>
                        <a:cubicBezTo>
                          <a:pt x="7" y="59"/>
                          <a:pt x="2" y="49"/>
                          <a:pt x="2" y="39"/>
                        </a:cubicBezTo>
                        <a:cubicBezTo>
                          <a:pt x="2" y="32"/>
                          <a:pt x="5" y="24"/>
                          <a:pt x="11" y="18"/>
                        </a:cubicBezTo>
                        <a:cubicBezTo>
                          <a:pt x="21" y="8"/>
                          <a:pt x="36" y="2"/>
                          <a:pt x="51" y="2"/>
                        </a:cubicBezTo>
                        <a:cubicBezTo>
                          <a:pt x="60" y="2"/>
                          <a:pt x="68" y="4"/>
                          <a:pt x="75" y="8"/>
                        </a:cubicBezTo>
                        <a:cubicBezTo>
                          <a:pt x="75" y="7"/>
                          <a:pt x="75" y="7"/>
                          <a:pt x="75" y="7"/>
                        </a:cubicBezTo>
                        <a:cubicBezTo>
                          <a:pt x="76" y="6"/>
                          <a:pt x="76" y="6"/>
                          <a:pt x="76" y="6"/>
                        </a:cubicBezTo>
                        <a:cubicBezTo>
                          <a:pt x="68" y="2"/>
                          <a:pt x="60" y="0"/>
                          <a:pt x="51" y="0"/>
                        </a:cubicBezTo>
                        <a:cubicBezTo>
                          <a:pt x="36" y="0"/>
                          <a:pt x="20" y="6"/>
                          <a:pt x="10" y="16"/>
                        </a:cubicBezTo>
                        <a:cubicBezTo>
                          <a:pt x="3" y="23"/>
                          <a:pt x="0" y="31"/>
                          <a:pt x="0" y="39"/>
                        </a:cubicBezTo>
                        <a:cubicBezTo>
                          <a:pt x="0" y="50"/>
                          <a:pt x="6" y="60"/>
                          <a:pt x="18" y="66"/>
                        </a:cubicBezTo>
                        <a:cubicBezTo>
                          <a:pt x="25" y="70"/>
                          <a:pt x="34" y="72"/>
                          <a:pt x="43" y="72"/>
                        </a:cubicBezTo>
                        <a:cubicBezTo>
                          <a:pt x="58" y="72"/>
                          <a:pt x="73" y="66"/>
                          <a:pt x="84" y="56"/>
                        </a:cubicBezTo>
                        <a:cubicBezTo>
                          <a:pt x="91" y="49"/>
                          <a:pt x="94" y="41"/>
                          <a:pt x="94" y="33"/>
                        </a:cubicBezTo>
                        <a:cubicBezTo>
                          <a:pt x="94" y="22"/>
                          <a:pt x="88" y="12"/>
                          <a:pt x="76" y="6"/>
                        </a:cubicBezTo>
                        <a:cubicBezTo>
                          <a:pt x="75" y="7"/>
                          <a:pt x="75" y="7"/>
                          <a:pt x="75" y="7"/>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27" name="Freeform 838">
                    <a:extLst>
                      <a:ext uri="{FF2B5EF4-FFF2-40B4-BE49-F238E27FC236}">
                        <a16:creationId xmlns:a16="http://schemas.microsoft.com/office/drawing/2014/main" id="{E77EBB14-3250-348C-AC3E-AD56D2EDFED2}"/>
                      </a:ext>
                    </a:extLst>
                  </p:cNvPr>
                  <p:cNvSpPr>
                    <a:spLocks/>
                  </p:cNvSpPr>
                  <p:nvPr/>
                </p:nvSpPr>
                <p:spPr bwMode="auto">
                  <a:xfrm>
                    <a:off x="1966" y="3525"/>
                    <a:ext cx="58" cy="93"/>
                  </a:xfrm>
                  <a:custGeom>
                    <a:avLst/>
                    <a:gdLst>
                      <a:gd name="T0" fmla="*/ 42 w 68"/>
                      <a:gd name="T1" fmla="*/ 42 h 110"/>
                      <a:gd name="T2" fmla="*/ 20 w 68"/>
                      <a:gd name="T3" fmla="*/ 62 h 110"/>
                      <a:gd name="T4" fmla="*/ 1 w 68"/>
                      <a:gd name="T5" fmla="*/ 25 h 110"/>
                      <a:gd name="T6" fmla="*/ 22 w 68"/>
                      <a:gd name="T7" fmla="*/ 6 h 110"/>
                      <a:gd name="T8" fmla="*/ 42 w 68"/>
                      <a:gd name="T9" fmla="*/ 42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110">
                        <a:moveTo>
                          <a:pt x="68" y="70"/>
                        </a:moveTo>
                        <a:cubicBezTo>
                          <a:pt x="67" y="96"/>
                          <a:pt x="51" y="110"/>
                          <a:pt x="33" y="102"/>
                        </a:cubicBezTo>
                        <a:cubicBezTo>
                          <a:pt x="14" y="93"/>
                          <a:pt x="0" y="66"/>
                          <a:pt x="1" y="40"/>
                        </a:cubicBezTo>
                        <a:cubicBezTo>
                          <a:pt x="2" y="14"/>
                          <a:pt x="17" y="0"/>
                          <a:pt x="36" y="9"/>
                        </a:cubicBezTo>
                        <a:cubicBezTo>
                          <a:pt x="54" y="17"/>
                          <a:pt x="68" y="45"/>
                          <a:pt x="68" y="70"/>
                        </a:cubicBezTo>
                      </a:path>
                    </a:pathLst>
                  </a:custGeom>
                  <a:solidFill>
                    <a:srgbClr val="9250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28" name="Freeform 839">
                    <a:extLst>
                      <a:ext uri="{FF2B5EF4-FFF2-40B4-BE49-F238E27FC236}">
                        <a16:creationId xmlns:a16="http://schemas.microsoft.com/office/drawing/2014/main" id="{861F2BA4-1D9F-F8F9-A996-95B1DA7D1D78}"/>
                      </a:ext>
                    </a:extLst>
                  </p:cNvPr>
                  <p:cNvSpPr>
                    <a:spLocks/>
                  </p:cNvSpPr>
                  <p:nvPr/>
                </p:nvSpPr>
                <p:spPr bwMode="auto">
                  <a:xfrm>
                    <a:off x="1966" y="3535"/>
                    <a:ext cx="53" cy="80"/>
                  </a:xfrm>
                  <a:custGeom>
                    <a:avLst/>
                    <a:gdLst>
                      <a:gd name="T0" fmla="*/ 23 w 63"/>
                      <a:gd name="T1" fmla="*/ 50 h 94"/>
                      <a:gd name="T2" fmla="*/ 3 w 63"/>
                      <a:gd name="T3" fmla="*/ 12 h 94"/>
                      <a:gd name="T4" fmla="*/ 6 w 63"/>
                      <a:gd name="T5" fmla="*/ 0 h 94"/>
                      <a:gd name="T6" fmla="*/ 1 w 63"/>
                      <a:gd name="T7" fmla="*/ 17 h 94"/>
                      <a:gd name="T8" fmla="*/ 20 w 63"/>
                      <a:gd name="T9" fmla="*/ 54 h 94"/>
                      <a:gd name="T10" fmla="*/ 38 w 63"/>
                      <a:gd name="T11" fmla="*/ 48 h 94"/>
                      <a:gd name="T12" fmla="*/ 23 w 63"/>
                      <a:gd name="T13" fmla="*/ 50 h 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 h="94">
                        <a:moveTo>
                          <a:pt x="38" y="81"/>
                        </a:moveTo>
                        <a:cubicBezTo>
                          <a:pt x="19" y="72"/>
                          <a:pt x="5" y="45"/>
                          <a:pt x="6" y="19"/>
                        </a:cubicBezTo>
                        <a:cubicBezTo>
                          <a:pt x="6" y="11"/>
                          <a:pt x="8" y="5"/>
                          <a:pt x="10" y="0"/>
                        </a:cubicBezTo>
                        <a:cubicBezTo>
                          <a:pt x="5" y="5"/>
                          <a:pt x="1" y="15"/>
                          <a:pt x="1" y="27"/>
                        </a:cubicBezTo>
                        <a:cubicBezTo>
                          <a:pt x="0" y="52"/>
                          <a:pt x="14" y="80"/>
                          <a:pt x="33" y="88"/>
                        </a:cubicBezTo>
                        <a:cubicBezTo>
                          <a:pt x="46" y="94"/>
                          <a:pt x="57" y="89"/>
                          <a:pt x="63" y="77"/>
                        </a:cubicBezTo>
                        <a:cubicBezTo>
                          <a:pt x="57" y="83"/>
                          <a:pt x="48" y="85"/>
                          <a:pt x="38" y="81"/>
                        </a:cubicBezTo>
                      </a:path>
                    </a:pathLst>
                  </a:custGeom>
                  <a:solidFill>
                    <a:srgbClr val="7831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29" name="Freeform 840">
                    <a:extLst>
                      <a:ext uri="{FF2B5EF4-FFF2-40B4-BE49-F238E27FC236}">
                        <a16:creationId xmlns:a16="http://schemas.microsoft.com/office/drawing/2014/main" id="{2B07437E-E06B-17E2-A0CB-F11F974EBE3F}"/>
                      </a:ext>
                    </a:extLst>
                  </p:cNvPr>
                  <p:cNvSpPr>
                    <a:spLocks/>
                  </p:cNvSpPr>
                  <p:nvPr/>
                </p:nvSpPr>
                <p:spPr bwMode="auto">
                  <a:xfrm>
                    <a:off x="1984" y="3535"/>
                    <a:ext cx="35" cy="58"/>
                  </a:xfrm>
                  <a:custGeom>
                    <a:avLst/>
                    <a:gdLst>
                      <a:gd name="T0" fmla="*/ 23 w 42"/>
                      <a:gd name="T1" fmla="*/ 32 h 68"/>
                      <a:gd name="T2" fmla="*/ 11 w 42"/>
                      <a:gd name="T3" fmla="*/ 36 h 68"/>
                      <a:gd name="T4" fmla="*/ 2 w 42"/>
                      <a:gd name="T5" fmla="*/ 11 h 68"/>
                      <a:gd name="T6" fmla="*/ 14 w 42"/>
                      <a:gd name="T7" fmla="*/ 7 h 68"/>
                      <a:gd name="T8" fmla="*/ 23 w 42"/>
                      <a:gd name="T9" fmla="*/ 32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68">
                        <a:moveTo>
                          <a:pt x="40" y="51"/>
                        </a:moveTo>
                        <a:cubicBezTo>
                          <a:pt x="39" y="64"/>
                          <a:pt x="29" y="68"/>
                          <a:pt x="18" y="58"/>
                        </a:cubicBezTo>
                        <a:cubicBezTo>
                          <a:pt x="8" y="49"/>
                          <a:pt x="0" y="30"/>
                          <a:pt x="2" y="17"/>
                        </a:cubicBezTo>
                        <a:cubicBezTo>
                          <a:pt x="4" y="3"/>
                          <a:pt x="13" y="0"/>
                          <a:pt x="24" y="10"/>
                        </a:cubicBezTo>
                        <a:cubicBezTo>
                          <a:pt x="34" y="19"/>
                          <a:pt x="42" y="38"/>
                          <a:pt x="40" y="51"/>
                        </a:cubicBezTo>
                      </a:path>
                    </a:pathLst>
                  </a:custGeom>
                  <a:solidFill>
                    <a:srgbClr val="A35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30" name="Freeform 841">
                    <a:extLst>
                      <a:ext uri="{FF2B5EF4-FFF2-40B4-BE49-F238E27FC236}">
                        <a16:creationId xmlns:a16="http://schemas.microsoft.com/office/drawing/2014/main" id="{DCE803B9-DD06-3E04-BDAA-9F95ABAF7819}"/>
                      </a:ext>
                    </a:extLst>
                  </p:cNvPr>
                  <p:cNvSpPr>
                    <a:spLocks/>
                  </p:cNvSpPr>
                  <p:nvPr/>
                </p:nvSpPr>
                <p:spPr bwMode="auto">
                  <a:xfrm>
                    <a:off x="1986" y="3535"/>
                    <a:ext cx="5" cy="13"/>
                  </a:xfrm>
                  <a:custGeom>
                    <a:avLst/>
                    <a:gdLst>
                      <a:gd name="T0" fmla="*/ 3 w 6"/>
                      <a:gd name="T1" fmla="*/ 6 h 15"/>
                      <a:gd name="T2" fmla="*/ 3 w 6"/>
                      <a:gd name="T3" fmla="*/ 10 h 15"/>
                      <a:gd name="T4" fmla="*/ 1 w 6"/>
                      <a:gd name="T5" fmla="*/ 3 h 15"/>
                      <a:gd name="T6" fmla="*/ 3 w 6"/>
                      <a:gd name="T7" fmla="*/ 1 h 15"/>
                      <a:gd name="T8" fmla="*/ 3 w 6"/>
                      <a:gd name="T9" fmla="*/ 6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5">
                        <a:moveTo>
                          <a:pt x="6" y="9"/>
                        </a:moveTo>
                        <a:cubicBezTo>
                          <a:pt x="6" y="13"/>
                          <a:pt x="5" y="15"/>
                          <a:pt x="3" y="15"/>
                        </a:cubicBezTo>
                        <a:cubicBezTo>
                          <a:pt x="2" y="14"/>
                          <a:pt x="0" y="10"/>
                          <a:pt x="1" y="6"/>
                        </a:cubicBezTo>
                        <a:cubicBezTo>
                          <a:pt x="1" y="3"/>
                          <a:pt x="2" y="0"/>
                          <a:pt x="4" y="1"/>
                        </a:cubicBezTo>
                        <a:cubicBezTo>
                          <a:pt x="5" y="2"/>
                          <a:pt x="6" y="5"/>
                          <a:pt x="6"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31" name="Freeform 842">
                    <a:extLst>
                      <a:ext uri="{FF2B5EF4-FFF2-40B4-BE49-F238E27FC236}">
                        <a16:creationId xmlns:a16="http://schemas.microsoft.com/office/drawing/2014/main" id="{918CC726-D9FB-81E0-3271-C2EA00D37F6E}"/>
                      </a:ext>
                    </a:extLst>
                  </p:cNvPr>
                  <p:cNvSpPr>
                    <a:spLocks/>
                  </p:cNvSpPr>
                  <p:nvPr/>
                </p:nvSpPr>
                <p:spPr bwMode="auto">
                  <a:xfrm>
                    <a:off x="1984" y="3550"/>
                    <a:ext cx="3" cy="8"/>
                  </a:xfrm>
                  <a:custGeom>
                    <a:avLst/>
                    <a:gdLst>
                      <a:gd name="T0" fmla="*/ 2 w 4"/>
                      <a:gd name="T1" fmla="*/ 4 h 9"/>
                      <a:gd name="T2" fmla="*/ 2 w 4"/>
                      <a:gd name="T3" fmla="*/ 6 h 9"/>
                      <a:gd name="T4" fmla="*/ 0 w 4"/>
                      <a:gd name="T5" fmla="*/ 4 h 9"/>
                      <a:gd name="T6" fmla="*/ 2 w 4"/>
                      <a:gd name="T7" fmla="*/ 0 h 9"/>
                      <a:gd name="T8" fmla="*/ 2 w 4"/>
                      <a:gd name="T9" fmla="*/ 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9">
                        <a:moveTo>
                          <a:pt x="4" y="5"/>
                        </a:moveTo>
                        <a:cubicBezTo>
                          <a:pt x="4" y="8"/>
                          <a:pt x="3" y="9"/>
                          <a:pt x="2" y="9"/>
                        </a:cubicBezTo>
                        <a:cubicBezTo>
                          <a:pt x="1" y="8"/>
                          <a:pt x="0" y="6"/>
                          <a:pt x="0" y="4"/>
                        </a:cubicBezTo>
                        <a:cubicBezTo>
                          <a:pt x="0" y="1"/>
                          <a:pt x="1" y="0"/>
                          <a:pt x="2" y="0"/>
                        </a:cubicBezTo>
                        <a:cubicBezTo>
                          <a:pt x="3" y="1"/>
                          <a:pt x="4" y="3"/>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32" name="Freeform 843">
                    <a:extLst>
                      <a:ext uri="{FF2B5EF4-FFF2-40B4-BE49-F238E27FC236}">
                        <a16:creationId xmlns:a16="http://schemas.microsoft.com/office/drawing/2014/main" id="{CF824F1F-46E9-C7B5-A41B-E4225BD0C54A}"/>
                      </a:ext>
                    </a:extLst>
                  </p:cNvPr>
                  <p:cNvSpPr>
                    <a:spLocks/>
                  </p:cNvSpPr>
                  <p:nvPr/>
                </p:nvSpPr>
                <p:spPr bwMode="auto">
                  <a:xfrm>
                    <a:off x="1966" y="3528"/>
                    <a:ext cx="59" cy="85"/>
                  </a:xfrm>
                  <a:custGeom>
                    <a:avLst/>
                    <a:gdLst>
                      <a:gd name="T0" fmla="*/ 43 w 69"/>
                      <a:gd name="T1" fmla="*/ 40 h 100"/>
                      <a:gd name="T2" fmla="*/ 42 w 69"/>
                      <a:gd name="T3" fmla="*/ 40 h 100"/>
                      <a:gd name="T4" fmla="*/ 37 w 69"/>
                      <a:gd name="T5" fmla="*/ 55 h 100"/>
                      <a:gd name="T6" fmla="*/ 27 w 69"/>
                      <a:gd name="T7" fmla="*/ 60 h 100"/>
                      <a:gd name="T8" fmla="*/ 21 w 69"/>
                      <a:gd name="T9" fmla="*/ 60 h 100"/>
                      <a:gd name="T10" fmla="*/ 7 w 69"/>
                      <a:gd name="T11" fmla="*/ 45 h 100"/>
                      <a:gd name="T12" fmla="*/ 2 w 69"/>
                      <a:gd name="T13" fmla="*/ 22 h 100"/>
                      <a:gd name="T14" fmla="*/ 2 w 69"/>
                      <a:gd name="T15" fmla="*/ 22 h 100"/>
                      <a:gd name="T16" fmla="*/ 6 w 69"/>
                      <a:gd name="T17" fmla="*/ 7 h 100"/>
                      <a:gd name="T18" fmla="*/ 15 w 69"/>
                      <a:gd name="T19" fmla="*/ 2 h 100"/>
                      <a:gd name="T20" fmla="*/ 22 w 69"/>
                      <a:gd name="T21" fmla="*/ 3 h 100"/>
                      <a:gd name="T22" fmla="*/ 37 w 69"/>
                      <a:gd name="T23" fmla="*/ 17 h 100"/>
                      <a:gd name="T24" fmla="*/ 42 w 69"/>
                      <a:gd name="T25" fmla="*/ 39 h 100"/>
                      <a:gd name="T26" fmla="*/ 42 w 69"/>
                      <a:gd name="T27" fmla="*/ 40 h 100"/>
                      <a:gd name="T28" fmla="*/ 43 w 69"/>
                      <a:gd name="T29" fmla="*/ 40 h 100"/>
                      <a:gd name="T30" fmla="*/ 43 w 69"/>
                      <a:gd name="T31" fmla="*/ 40 h 100"/>
                      <a:gd name="T32" fmla="*/ 43 w 69"/>
                      <a:gd name="T33" fmla="*/ 39 h 100"/>
                      <a:gd name="T34" fmla="*/ 37 w 69"/>
                      <a:gd name="T35" fmla="*/ 17 h 100"/>
                      <a:gd name="T36" fmla="*/ 23 w 69"/>
                      <a:gd name="T37" fmla="*/ 3 h 100"/>
                      <a:gd name="T38" fmla="*/ 15 w 69"/>
                      <a:gd name="T39" fmla="*/ 0 h 100"/>
                      <a:gd name="T40" fmla="*/ 4 w 69"/>
                      <a:gd name="T41" fmla="*/ 7 h 100"/>
                      <a:gd name="T42" fmla="*/ 0 w 69"/>
                      <a:gd name="T43" fmla="*/ 22 h 100"/>
                      <a:gd name="T44" fmla="*/ 0 w 69"/>
                      <a:gd name="T45" fmla="*/ 22 h 100"/>
                      <a:gd name="T46" fmla="*/ 6 w 69"/>
                      <a:gd name="T47" fmla="*/ 46 h 100"/>
                      <a:gd name="T48" fmla="*/ 20 w 69"/>
                      <a:gd name="T49" fmla="*/ 60 h 100"/>
                      <a:gd name="T50" fmla="*/ 27 w 69"/>
                      <a:gd name="T51" fmla="*/ 61 h 100"/>
                      <a:gd name="T52" fmla="*/ 38 w 69"/>
                      <a:gd name="T53" fmla="*/ 55 h 100"/>
                      <a:gd name="T54" fmla="*/ 43 w 69"/>
                      <a:gd name="T55" fmla="*/ 40 h 100"/>
                      <a:gd name="T56" fmla="*/ 43 w 69"/>
                      <a:gd name="T57" fmla="*/ 40 h 1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9" h="100">
                        <a:moveTo>
                          <a:pt x="68" y="65"/>
                        </a:moveTo>
                        <a:cubicBezTo>
                          <a:pt x="67" y="65"/>
                          <a:pt x="67" y="65"/>
                          <a:pt x="67" y="65"/>
                        </a:cubicBezTo>
                        <a:cubicBezTo>
                          <a:pt x="66" y="76"/>
                          <a:pt x="64" y="84"/>
                          <a:pt x="59" y="89"/>
                        </a:cubicBezTo>
                        <a:cubicBezTo>
                          <a:pt x="55" y="95"/>
                          <a:pt x="50" y="98"/>
                          <a:pt x="43" y="98"/>
                        </a:cubicBezTo>
                        <a:cubicBezTo>
                          <a:pt x="40" y="98"/>
                          <a:pt x="37" y="97"/>
                          <a:pt x="33" y="96"/>
                        </a:cubicBezTo>
                        <a:cubicBezTo>
                          <a:pt x="24" y="92"/>
                          <a:pt x="17" y="83"/>
                          <a:pt x="11" y="73"/>
                        </a:cubicBezTo>
                        <a:cubicBezTo>
                          <a:pt x="5" y="62"/>
                          <a:pt x="2" y="49"/>
                          <a:pt x="2" y="37"/>
                        </a:cubicBezTo>
                        <a:cubicBezTo>
                          <a:pt x="2" y="36"/>
                          <a:pt x="2" y="36"/>
                          <a:pt x="2" y="35"/>
                        </a:cubicBezTo>
                        <a:cubicBezTo>
                          <a:pt x="2" y="25"/>
                          <a:pt x="5" y="17"/>
                          <a:pt x="9" y="11"/>
                        </a:cubicBezTo>
                        <a:cubicBezTo>
                          <a:pt x="13" y="5"/>
                          <a:pt x="19" y="2"/>
                          <a:pt x="25" y="2"/>
                        </a:cubicBezTo>
                        <a:cubicBezTo>
                          <a:pt x="28" y="2"/>
                          <a:pt x="32" y="3"/>
                          <a:pt x="35" y="5"/>
                        </a:cubicBezTo>
                        <a:cubicBezTo>
                          <a:pt x="44" y="8"/>
                          <a:pt x="52" y="17"/>
                          <a:pt x="58" y="28"/>
                        </a:cubicBezTo>
                        <a:cubicBezTo>
                          <a:pt x="63" y="38"/>
                          <a:pt x="67" y="51"/>
                          <a:pt x="67" y="63"/>
                        </a:cubicBezTo>
                        <a:cubicBezTo>
                          <a:pt x="67" y="64"/>
                          <a:pt x="67" y="65"/>
                          <a:pt x="67" y="65"/>
                        </a:cubicBezTo>
                        <a:cubicBezTo>
                          <a:pt x="68" y="65"/>
                          <a:pt x="68" y="65"/>
                          <a:pt x="68" y="65"/>
                        </a:cubicBezTo>
                        <a:cubicBezTo>
                          <a:pt x="69" y="65"/>
                          <a:pt x="69" y="65"/>
                          <a:pt x="69" y="65"/>
                        </a:cubicBezTo>
                        <a:cubicBezTo>
                          <a:pt x="69" y="65"/>
                          <a:pt x="69" y="64"/>
                          <a:pt x="69" y="63"/>
                        </a:cubicBezTo>
                        <a:cubicBezTo>
                          <a:pt x="69" y="50"/>
                          <a:pt x="65" y="38"/>
                          <a:pt x="59" y="27"/>
                        </a:cubicBezTo>
                        <a:cubicBezTo>
                          <a:pt x="53" y="16"/>
                          <a:pt x="45" y="7"/>
                          <a:pt x="36" y="3"/>
                        </a:cubicBezTo>
                        <a:cubicBezTo>
                          <a:pt x="32" y="1"/>
                          <a:pt x="29" y="0"/>
                          <a:pt x="25" y="0"/>
                        </a:cubicBezTo>
                        <a:cubicBezTo>
                          <a:pt x="18" y="0"/>
                          <a:pt x="12" y="4"/>
                          <a:pt x="7" y="10"/>
                        </a:cubicBezTo>
                        <a:cubicBezTo>
                          <a:pt x="3" y="16"/>
                          <a:pt x="0" y="24"/>
                          <a:pt x="0" y="35"/>
                        </a:cubicBezTo>
                        <a:cubicBezTo>
                          <a:pt x="0" y="36"/>
                          <a:pt x="0" y="36"/>
                          <a:pt x="0" y="37"/>
                        </a:cubicBezTo>
                        <a:cubicBezTo>
                          <a:pt x="0" y="50"/>
                          <a:pt x="3" y="63"/>
                          <a:pt x="9" y="74"/>
                        </a:cubicBezTo>
                        <a:cubicBezTo>
                          <a:pt x="15" y="85"/>
                          <a:pt x="23" y="93"/>
                          <a:pt x="32" y="98"/>
                        </a:cubicBezTo>
                        <a:cubicBezTo>
                          <a:pt x="36" y="99"/>
                          <a:pt x="40" y="100"/>
                          <a:pt x="43" y="100"/>
                        </a:cubicBezTo>
                        <a:cubicBezTo>
                          <a:pt x="50" y="100"/>
                          <a:pt x="57" y="97"/>
                          <a:pt x="61" y="91"/>
                        </a:cubicBezTo>
                        <a:cubicBezTo>
                          <a:pt x="65" y="85"/>
                          <a:pt x="68" y="76"/>
                          <a:pt x="69" y="65"/>
                        </a:cubicBezTo>
                        <a:cubicBezTo>
                          <a:pt x="68" y="65"/>
                          <a:pt x="68" y="65"/>
                          <a:pt x="68" y="65"/>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33" name="Freeform 844">
                    <a:extLst>
                      <a:ext uri="{FF2B5EF4-FFF2-40B4-BE49-F238E27FC236}">
                        <a16:creationId xmlns:a16="http://schemas.microsoft.com/office/drawing/2014/main" id="{22D9AC0D-9683-8E66-D5CD-ABC8DEBE5C38}"/>
                      </a:ext>
                    </a:extLst>
                  </p:cNvPr>
                  <p:cNvSpPr>
                    <a:spLocks/>
                  </p:cNvSpPr>
                  <p:nvPr/>
                </p:nvSpPr>
                <p:spPr bwMode="auto">
                  <a:xfrm>
                    <a:off x="2075" y="3634"/>
                    <a:ext cx="89" cy="54"/>
                  </a:xfrm>
                  <a:custGeom>
                    <a:avLst/>
                    <a:gdLst>
                      <a:gd name="T0" fmla="*/ 52 w 105"/>
                      <a:gd name="T1" fmla="*/ 13 h 64"/>
                      <a:gd name="T2" fmla="*/ 53 w 105"/>
                      <a:gd name="T3" fmla="*/ 35 h 64"/>
                      <a:gd name="T4" fmla="*/ 12 w 105"/>
                      <a:gd name="T5" fmla="*/ 25 h 64"/>
                      <a:gd name="T6" fmla="*/ 11 w 105"/>
                      <a:gd name="T7" fmla="*/ 3 h 64"/>
                      <a:gd name="T8" fmla="*/ 52 w 105"/>
                      <a:gd name="T9" fmla="*/ 13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64">
                        <a:moveTo>
                          <a:pt x="85" y="21"/>
                        </a:moveTo>
                        <a:cubicBezTo>
                          <a:pt x="104" y="36"/>
                          <a:pt x="105" y="52"/>
                          <a:pt x="87" y="58"/>
                        </a:cubicBezTo>
                        <a:cubicBezTo>
                          <a:pt x="68" y="64"/>
                          <a:pt x="38" y="57"/>
                          <a:pt x="19" y="42"/>
                        </a:cubicBezTo>
                        <a:cubicBezTo>
                          <a:pt x="0" y="28"/>
                          <a:pt x="0" y="12"/>
                          <a:pt x="18" y="6"/>
                        </a:cubicBezTo>
                        <a:cubicBezTo>
                          <a:pt x="36" y="0"/>
                          <a:pt x="66" y="7"/>
                          <a:pt x="85" y="21"/>
                        </a:cubicBezTo>
                      </a:path>
                    </a:pathLst>
                  </a:custGeom>
                  <a:solidFill>
                    <a:srgbClr val="9250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34" name="Freeform 845">
                    <a:extLst>
                      <a:ext uri="{FF2B5EF4-FFF2-40B4-BE49-F238E27FC236}">
                        <a16:creationId xmlns:a16="http://schemas.microsoft.com/office/drawing/2014/main" id="{368E189E-3610-8E26-2A9F-606CAC21AE6B}"/>
                      </a:ext>
                    </a:extLst>
                  </p:cNvPr>
                  <p:cNvSpPr>
                    <a:spLocks/>
                  </p:cNvSpPr>
                  <p:nvPr/>
                </p:nvSpPr>
                <p:spPr bwMode="auto">
                  <a:xfrm>
                    <a:off x="2079" y="3653"/>
                    <a:ext cx="82" cy="34"/>
                  </a:xfrm>
                  <a:custGeom>
                    <a:avLst/>
                    <a:gdLst>
                      <a:gd name="T0" fmla="*/ 46 w 98"/>
                      <a:gd name="T1" fmla="*/ 16 h 41"/>
                      <a:gd name="T2" fmla="*/ 7 w 98"/>
                      <a:gd name="T3" fmla="*/ 7 h 41"/>
                      <a:gd name="T4" fmla="*/ 0 w 98"/>
                      <a:gd name="T5" fmla="*/ 0 h 41"/>
                      <a:gd name="T6" fmla="*/ 8 w 98"/>
                      <a:gd name="T7" fmla="*/ 12 h 41"/>
                      <a:gd name="T8" fmla="*/ 49 w 98"/>
                      <a:gd name="T9" fmla="*/ 20 h 41"/>
                      <a:gd name="T10" fmla="*/ 54 w 98"/>
                      <a:gd name="T11" fmla="*/ 7 h 41"/>
                      <a:gd name="T12" fmla="*/ 46 w 98"/>
                      <a:gd name="T13" fmla="*/ 16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 h="41">
                        <a:moveTo>
                          <a:pt x="79" y="28"/>
                        </a:moveTo>
                        <a:cubicBezTo>
                          <a:pt x="61" y="34"/>
                          <a:pt x="31" y="27"/>
                          <a:pt x="12" y="13"/>
                        </a:cubicBezTo>
                        <a:cubicBezTo>
                          <a:pt x="6" y="8"/>
                          <a:pt x="2" y="4"/>
                          <a:pt x="0" y="0"/>
                        </a:cubicBezTo>
                        <a:cubicBezTo>
                          <a:pt x="1" y="6"/>
                          <a:pt x="5" y="13"/>
                          <a:pt x="14" y="20"/>
                        </a:cubicBezTo>
                        <a:cubicBezTo>
                          <a:pt x="33" y="34"/>
                          <a:pt x="63" y="41"/>
                          <a:pt x="82" y="35"/>
                        </a:cubicBezTo>
                        <a:cubicBezTo>
                          <a:pt x="95" y="31"/>
                          <a:pt x="98" y="22"/>
                          <a:pt x="92" y="12"/>
                        </a:cubicBezTo>
                        <a:cubicBezTo>
                          <a:pt x="93" y="19"/>
                          <a:pt x="89" y="25"/>
                          <a:pt x="79" y="28"/>
                        </a:cubicBezTo>
                      </a:path>
                    </a:pathLst>
                  </a:custGeom>
                  <a:solidFill>
                    <a:srgbClr val="7831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35" name="Freeform 846">
                    <a:extLst>
                      <a:ext uri="{FF2B5EF4-FFF2-40B4-BE49-F238E27FC236}">
                        <a16:creationId xmlns:a16="http://schemas.microsoft.com/office/drawing/2014/main" id="{333770F7-1FAC-BEC5-4C02-9F1F5432CF86}"/>
                      </a:ext>
                    </a:extLst>
                  </p:cNvPr>
                  <p:cNvSpPr>
                    <a:spLocks/>
                  </p:cNvSpPr>
                  <p:nvPr/>
                </p:nvSpPr>
                <p:spPr bwMode="auto">
                  <a:xfrm>
                    <a:off x="2089" y="3640"/>
                    <a:ext cx="58" cy="26"/>
                  </a:xfrm>
                  <a:custGeom>
                    <a:avLst/>
                    <a:gdLst>
                      <a:gd name="T0" fmla="*/ 35 w 69"/>
                      <a:gd name="T1" fmla="*/ 8 h 31"/>
                      <a:gd name="T2" fmla="*/ 30 w 69"/>
                      <a:gd name="T3" fmla="*/ 18 h 31"/>
                      <a:gd name="T4" fmla="*/ 6 w 69"/>
                      <a:gd name="T5" fmla="*/ 10 h 31"/>
                      <a:gd name="T6" fmla="*/ 11 w 69"/>
                      <a:gd name="T7" fmla="*/ 1 h 31"/>
                      <a:gd name="T8" fmla="*/ 35 w 69"/>
                      <a:gd name="T9" fmla="*/ 8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31">
                        <a:moveTo>
                          <a:pt x="60" y="14"/>
                        </a:moveTo>
                        <a:cubicBezTo>
                          <a:pt x="69" y="22"/>
                          <a:pt x="65" y="29"/>
                          <a:pt x="51" y="30"/>
                        </a:cubicBezTo>
                        <a:cubicBezTo>
                          <a:pt x="37" y="31"/>
                          <a:pt x="18" y="25"/>
                          <a:pt x="9" y="17"/>
                        </a:cubicBezTo>
                        <a:cubicBezTo>
                          <a:pt x="0" y="9"/>
                          <a:pt x="4" y="2"/>
                          <a:pt x="18" y="1"/>
                        </a:cubicBezTo>
                        <a:cubicBezTo>
                          <a:pt x="32" y="0"/>
                          <a:pt x="51" y="6"/>
                          <a:pt x="60" y="14"/>
                        </a:cubicBezTo>
                      </a:path>
                    </a:pathLst>
                  </a:custGeom>
                  <a:solidFill>
                    <a:srgbClr val="A35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36" name="Freeform 847">
                    <a:extLst>
                      <a:ext uri="{FF2B5EF4-FFF2-40B4-BE49-F238E27FC236}">
                        <a16:creationId xmlns:a16="http://schemas.microsoft.com/office/drawing/2014/main" id="{D5D22B90-528E-4C9D-0485-5F18267DD5D7}"/>
                      </a:ext>
                    </a:extLst>
                  </p:cNvPr>
                  <p:cNvSpPr>
                    <a:spLocks/>
                  </p:cNvSpPr>
                  <p:nvPr/>
                </p:nvSpPr>
                <p:spPr bwMode="auto">
                  <a:xfrm>
                    <a:off x="2087" y="3645"/>
                    <a:ext cx="11" cy="7"/>
                  </a:xfrm>
                  <a:custGeom>
                    <a:avLst/>
                    <a:gdLst>
                      <a:gd name="T0" fmla="*/ 6 w 13"/>
                      <a:gd name="T1" fmla="*/ 3 h 8"/>
                      <a:gd name="T2" fmla="*/ 7 w 13"/>
                      <a:gd name="T3" fmla="*/ 5 h 8"/>
                      <a:gd name="T4" fmla="*/ 3 w 13"/>
                      <a:gd name="T5" fmla="*/ 4 h 8"/>
                      <a:gd name="T6" fmla="*/ 1 w 13"/>
                      <a:gd name="T7" fmla="*/ 0 h 8"/>
                      <a:gd name="T8" fmla="*/ 6 w 13"/>
                      <a:gd name="T9" fmla="*/ 3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8">
                        <a:moveTo>
                          <a:pt x="9" y="3"/>
                        </a:moveTo>
                        <a:cubicBezTo>
                          <a:pt x="12" y="5"/>
                          <a:pt x="13" y="7"/>
                          <a:pt x="11" y="8"/>
                        </a:cubicBezTo>
                        <a:cubicBezTo>
                          <a:pt x="10" y="8"/>
                          <a:pt x="6" y="7"/>
                          <a:pt x="3" y="5"/>
                        </a:cubicBezTo>
                        <a:cubicBezTo>
                          <a:pt x="1" y="3"/>
                          <a:pt x="0" y="1"/>
                          <a:pt x="1" y="0"/>
                        </a:cubicBezTo>
                        <a:cubicBezTo>
                          <a:pt x="3" y="0"/>
                          <a:pt x="6" y="1"/>
                          <a:pt x="9"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37" name="Freeform 848">
                    <a:extLst>
                      <a:ext uri="{FF2B5EF4-FFF2-40B4-BE49-F238E27FC236}">
                        <a16:creationId xmlns:a16="http://schemas.microsoft.com/office/drawing/2014/main" id="{8C8F75BC-DD6B-BB05-338A-A82607BB832E}"/>
                      </a:ext>
                    </a:extLst>
                  </p:cNvPr>
                  <p:cNvSpPr>
                    <a:spLocks/>
                  </p:cNvSpPr>
                  <p:nvPr/>
                </p:nvSpPr>
                <p:spPr bwMode="auto">
                  <a:xfrm>
                    <a:off x="2096" y="3654"/>
                    <a:ext cx="7" cy="5"/>
                  </a:xfrm>
                  <a:custGeom>
                    <a:avLst/>
                    <a:gdLst>
                      <a:gd name="T0" fmla="*/ 4 w 8"/>
                      <a:gd name="T1" fmla="*/ 2 h 6"/>
                      <a:gd name="T2" fmla="*/ 4 w 8"/>
                      <a:gd name="T3" fmla="*/ 3 h 6"/>
                      <a:gd name="T4" fmla="*/ 2 w 8"/>
                      <a:gd name="T5" fmla="*/ 3 h 6"/>
                      <a:gd name="T6" fmla="*/ 1 w 8"/>
                      <a:gd name="T7" fmla="*/ 1 h 6"/>
                      <a:gd name="T8" fmla="*/ 4 w 8"/>
                      <a:gd name="T9" fmla="*/ 2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6">
                        <a:moveTo>
                          <a:pt x="6" y="2"/>
                        </a:moveTo>
                        <a:cubicBezTo>
                          <a:pt x="8" y="4"/>
                          <a:pt x="8" y="5"/>
                          <a:pt x="7" y="5"/>
                        </a:cubicBezTo>
                        <a:cubicBezTo>
                          <a:pt x="6" y="6"/>
                          <a:pt x="4" y="5"/>
                          <a:pt x="2" y="4"/>
                        </a:cubicBezTo>
                        <a:cubicBezTo>
                          <a:pt x="1" y="2"/>
                          <a:pt x="0" y="1"/>
                          <a:pt x="1" y="1"/>
                        </a:cubicBezTo>
                        <a:cubicBezTo>
                          <a:pt x="2" y="0"/>
                          <a:pt x="4" y="1"/>
                          <a:pt x="6"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38" name="Freeform 849">
                    <a:extLst>
                      <a:ext uri="{FF2B5EF4-FFF2-40B4-BE49-F238E27FC236}">
                        <a16:creationId xmlns:a16="http://schemas.microsoft.com/office/drawing/2014/main" id="{19348F2C-B8D7-226F-F686-68E2E68BA469}"/>
                      </a:ext>
                    </a:extLst>
                  </p:cNvPr>
                  <p:cNvSpPr>
                    <a:spLocks/>
                  </p:cNvSpPr>
                  <p:nvPr/>
                </p:nvSpPr>
                <p:spPr bwMode="auto">
                  <a:xfrm>
                    <a:off x="2078" y="3636"/>
                    <a:ext cx="82" cy="49"/>
                  </a:xfrm>
                  <a:custGeom>
                    <a:avLst/>
                    <a:gdLst>
                      <a:gd name="T0" fmla="*/ 49 w 97"/>
                      <a:gd name="T1" fmla="*/ 12 h 58"/>
                      <a:gd name="T2" fmla="*/ 48 w 97"/>
                      <a:gd name="T3" fmla="*/ 12 h 58"/>
                      <a:gd name="T4" fmla="*/ 57 w 97"/>
                      <a:gd name="T5" fmla="*/ 25 h 58"/>
                      <a:gd name="T6" fmla="*/ 50 w 97"/>
                      <a:gd name="T7" fmla="*/ 33 h 58"/>
                      <a:gd name="T8" fmla="*/ 41 w 97"/>
                      <a:gd name="T9" fmla="*/ 35 h 58"/>
                      <a:gd name="T10" fmla="*/ 10 w 97"/>
                      <a:gd name="T11" fmla="*/ 24 h 58"/>
                      <a:gd name="T12" fmla="*/ 2 w 97"/>
                      <a:gd name="T13" fmla="*/ 11 h 58"/>
                      <a:gd name="T14" fmla="*/ 8 w 97"/>
                      <a:gd name="T15" fmla="*/ 3 h 58"/>
                      <a:gd name="T16" fmla="*/ 18 w 97"/>
                      <a:gd name="T17" fmla="*/ 2 h 58"/>
                      <a:gd name="T18" fmla="*/ 48 w 97"/>
                      <a:gd name="T19" fmla="*/ 12 h 58"/>
                      <a:gd name="T20" fmla="*/ 49 w 97"/>
                      <a:gd name="T21" fmla="*/ 12 h 58"/>
                      <a:gd name="T22" fmla="*/ 49 w 97"/>
                      <a:gd name="T23" fmla="*/ 11 h 58"/>
                      <a:gd name="T24" fmla="*/ 18 w 97"/>
                      <a:gd name="T25" fmla="*/ 0 h 58"/>
                      <a:gd name="T26" fmla="*/ 8 w 97"/>
                      <a:gd name="T27" fmla="*/ 2 h 58"/>
                      <a:gd name="T28" fmla="*/ 0 w 97"/>
                      <a:gd name="T29" fmla="*/ 11 h 58"/>
                      <a:gd name="T30" fmla="*/ 9 w 97"/>
                      <a:gd name="T31" fmla="*/ 25 h 58"/>
                      <a:gd name="T32" fmla="*/ 41 w 97"/>
                      <a:gd name="T33" fmla="*/ 35 h 58"/>
                      <a:gd name="T34" fmla="*/ 50 w 97"/>
                      <a:gd name="T35" fmla="*/ 34 h 58"/>
                      <a:gd name="T36" fmla="*/ 58 w 97"/>
                      <a:gd name="T37" fmla="*/ 25 h 58"/>
                      <a:gd name="T38" fmla="*/ 49 w 97"/>
                      <a:gd name="T39" fmla="*/ 11 h 58"/>
                      <a:gd name="T40" fmla="*/ 49 w 97"/>
                      <a:gd name="T41" fmla="*/ 12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7" h="58">
                        <a:moveTo>
                          <a:pt x="82" y="19"/>
                        </a:moveTo>
                        <a:cubicBezTo>
                          <a:pt x="81" y="20"/>
                          <a:pt x="81" y="20"/>
                          <a:pt x="81" y="20"/>
                        </a:cubicBezTo>
                        <a:cubicBezTo>
                          <a:pt x="91" y="27"/>
                          <a:pt x="95" y="35"/>
                          <a:pt x="95" y="41"/>
                        </a:cubicBezTo>
                        <a:cubicBezTo>
                          <a:pt x="95" y="47"/>
                          <a:pt x="91" y="52"/>
                          <a:pt x="83" y="55"/>
                        </a:cubicBezTo>
                        <a:cubicBezTo>
                          <a:pt x="78" y="56"/>
                          <a:pt x="73" y="57"/>
                          <a:pt x="68" y="57"/>
                        </a:cubicBezTo>
                        <a:cubicBezTo>
                          <a:pt x="51" y="57"/>
                          <a:pt x="30" y="50"/>
                          <a:pt x="16" y="39"/>
                        </a:cubicBezTo>
                        <a:cubicBezTo>
                          <a:pt x="6" y="32"/>
                          <a:pt x="2" y="24"/>
                          <a:pt x="2" y="18"/>
                        </a:cubicBezTo>
                        <a:cubicBezTo>
                          <a:pt x="2" y="12"/>
                          <a:pt x="6" y="7"/>
                          <a:pt x="14" y="4"/>
                        </a:cubicBezTo>
                        <a:cubicBezTo>
                          <a:pt x="19" y="3"/>
                          <a:pt x="24" y="2"/>
                          <a:pt x="29" y="2"/>
                        </a:cubicBezTo>
                        <a:cubicBezTo>
                          <a:pt x="46" y="2"/>
                          <a:pt x="67" y="9"/>
                          <a:pt x="81" y="20"/>
                        </a:cubicBezTo>
                        <a:cubicBezTo>
                          <a:pt x="82" y="19"/>
                          <a:pt x="82" y="19"/>
                          <a:pt x="82" y="19"/>
                        </a:cubicBezTo>
                        <a:cubicBezTo>
                          <a:pt x="82" y="18"/>
                          <a:pt x="82" y="18"/>
                          <a:pt x="82" y="18"/>
                        </a:cubicBezTo>
                        <a:cubicBezTo>
                          <a:pt x="67" y="7"/>
                          <a:pt x="46" y="0"/>
                          <a:pt x="29" y="0"/>
                        </a:cubicBezTo>
                        <a:cubicBezTo>
                          <a:pt x="23" y="0"/>
                          <a:pt x="18" y="1"/>
                          <a:pt x="14" y="2"/>
                        </a:cubicBezTo>
                        <a:cubicBezTo>
                          <a:pt x="5" y="5"/>
                          <a:pt x="0" y="11"/>
                          <a:pt x="0" y="18"/>
                        </a:cubicBezTo>
                        <a:cubicBezTo>
                          <a:pt x="0" y="25"/>
                          <a:pt x="5" y="33"/>
                          <a:pt x="15" y="41"/>
                        </a:cubicBezTo>
                        <a:cubicBezTo>
                          <a:pt x="30" y="52"/>
                          <a:pt x="51" y="58"/>
                          <a:pt x="68" y="58"/>
                        </a:cubicBezTo>
                        <a:cubicBezTo>
                          <a:pt x="74" y="58"/>
                          <a:pt x="79" y="58"/>
                          <a:pt x="83" y="56"/>
                        </a:cubicBezTo>
                        <a:cubicBezTo>
                          <a:pt x="92" y="54"/>
                          <a:pt x="97" y="48"/>
                          <a:pt x="97" y="41"/>
                        </a:cubicBezTo>
                        <a:cubicBezTo>
                          <a:pt x="97" y="34"/>
                          <a:pt x="92" y="26"/>
                          <a:pt x="82" y="18"/>
                        </a:cubicBezTo>
                        <a:cubicBezTo>
                          <a:pt x="82" y="19"/>
                          <a:pt x="82" y="19"/>
                          <a:pt x="82" y="19"/>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39" name="Freeform 850">
                    <a:extLst>
                      <a:ext uri="{FF2B5EF4-FFF2-40B4-BE49-F238E27FC236}">
                        <a16:creationId xmlns:a16="http://schemas.microsoft.com/office/drawing/2014/main" id="{C57CF6FD-C301-90FE-5282-2498270F8C89}"/>
                      </a:ext>
                    </a:extLst>
                  </p:cNvPr>
                  <p:cNvSpPr>
                    <a:spLocks/>
                  </p:cNvSpPr>
                  <p:nvPr/>
                </p:nvSpPr>
                <p:spPr bwMode="auto">
                  <a:xfrm>
                    <a:off x="2167" y="3552"/>
                    <a:ext cx="72" cy="58"/>
                  </a:xfrm>
                  <a:custGeom>
                    <a:avLst/>
                    <a:gdLst>
                      <a:gd name="T0" fmla="*/ 37 w 85"/>
                      <a:gd name="T1" fmla="*/ 7 h 68"/>
                      <a:gd name="T2" fmla="*/ 46 w 85"/>
                      <a:gd name="T3" fmla="*/ 32 h 68"/>
                      <a:gd name="T4" fmla="*/ 14 w 85"/>
                      <a:gd name="T5" fmla="*/ 37 h 68"/>
                      <a:gd name="T6" fmla="*/ 6 w 85"/>
                      <a:gd name="T7" fmla="*/ 11 h 68"/>
                      <a:gd name="T8" fmla="*/ 37 w 85"/>
                      <a:gd name="T9" fmla="*/ 7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68">
                        <a:moveTo>
                          <a:pt x="61" y="10"/>
                        </a:moveTo>
                        <a:cubicBezTo>
                          <a:pt x="79" y="19"/>
                          <a:pt x="85" y="38"/>
                          <a:pt x="75" y="52"/>
                        </a:cubicBezTo>
                        <a:cubicBezTo>
                          <a:pt x="65" y="65"/>
                          <a:pt x="42" y="68"/>
                          <a:pt x="24" y="59"/>
                        </a:cubicBezTo>
                        <a:cubicBezTo>
                          <a:pt x="6" y="49"/>
                          <a:pt x="0" y="30"/>
                          <a:pt x="10" y="17"/>
                        </a:cubicBezTo>
                        <a:cubicBezTo>
                          <a:pt x="20" y="3"/>
                          <a:pt x="43" y="0"/>
                          <a:pt x="61" y="10"/>
                        </a:cubicBezTo>
                      </a:path>
                    </a:pathLst>
                  </a:custGeom>
                  <a:solidFill>
                    <a:srgbClr val="9250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40" name="Freeform 851">
                    <a:extLst>
                      <a:ext uri="{FF2B5EF4-FFF2-40B4-BE49-F238E27FC236}">
                        <a16:creationId xmlns:a16="http://schemas.microsoft.com/office/drawing/2014/main" id="{62CE349E-9ED0-0B75-7AC4-DCB3AF0865EC}"/>
                      </a:ext>
                    </a:extLst>
                  </p:cNvPr>
                  <p:cNvSpPr>
                    <a:spLocks/>
                  </p:cNvSpPr>
                  <p:nvPr/>
                </p:nvSpPr>
                <p:spPr bwMode="auto">
                  <a:xfrm>
                    <a:off x="2172" y="3569"/>
                    <a:ext cx="64" cy="41"/>
                  </a:xfrm>
                  <a:custGeom>
                    <a:avLst/>
                    <a:gdLst>
                      <a:gd name="T0" fmla="*/ 40 w 75"/>
                      <a:gd name="T1" fmla="*/ 15 h 48"/>
                      <a:gd name="T2" fmla="*/ 8 w 75"/>
                      <a:gd name="T3" fmla="*/ 19 h 48"/>
                      <a:gd name="T4" fmla="*/ 0 w 75"/>
                      <a:gd name="T5" fmla="*/ 13 h 48"/>
                      <a:gd name="T6" fmla="*/ 11 w 75"/>
                      <a:gd name="T7" fmla="*/ 23 h 48"/>
                      <a:gd name="T8" fmla="*/ 42 w 75"/>
                      <a:gd name="T9" fmla="*/ 19 h 48"/>
                      <a:gd name="T10" fmla="*/ 42 w 75"/>
                      <a:gd name="T11" fmla="*/ 0 h 48"/>
                      <a:gd name="T12" fmla="*/ 40 w 75"/>
                      <a:gd name="T13" fmla="*/ 15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48">
                        <a:moveTo>
                          <a:pt x="64" y="24"/>
                        </a:moveTo>
                        <a:cubicBezTo>
                          <a:pt x="54" y="37"/>
                          <a:pt x="31" y="41"/>
                          <a:pt x="13" y="31"/>
                        </a:cubicBezTo>
                        <a:cubicBezTo>
                          <a:pt x="8" y="28"/>
                          <a:pt x="3" y="25"/>
                          <a:pt x="0" y="20"/>
                        </a:cubicBezTo>
                        <a:cubicBezTo>
                          <a:pt x="3" y="27"/>
                          <a:pt x="9" y="34"/>
                          <a:pt x="17" y="38"/>
                        </a:cubicBezTo>
                        <a:cubicBezTo>
                          <a:pt x="35" y="48"/>
                          <a:pt x="58" y="45"/>
                          <a:pt x="68" y="31"/>
                        </a:cubicBezTo>
                        <a:cubicBezTo>
                          <a:pt x="75" y="22"/>
                          <a:pt x="74" y="10"/>
                          <a:pt x="67" y="0"/>
                        </a:cubicBezTo>
                        <a:cubicBezTo>
                          <a:pt x="70" y="8"/>
                          <a:pt x="69" y="17"/>
                          <a:pt x="64" y="24"/>
                        </a:cubicBezTo>
                      </a:path>
                    </a:pathLst>
                  </a:custGeom>
                  <a:solidFill>
                    <a:srgbClr val="7831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41" name="Freeform 852">
                    <a:extLst>
                      <a:ext uri="{FF2B5EF4-FFF2-40B4-BE49-F238E27FC236}">
                        <a16:creationId xmlns:a16="http://schemas.microsoft.com/office/drawing/2014/main" id="{46D32A54-34A0-5749-222B-EB4B0E196EB7}"/>
                      </a:ext>
                    </a:extLst>
                  </p:cNvPr>
                  <p:cNvSpPr>
                    <a:spLocks/>
                  </p:cNvSpPr>
                  <p:nvPr/>
                </p:nvSpPr>
                <p:spPr bwMode="auto">
                  <a:xfrm>
                    <a:off x="2177" y="3558"/>
                    <a:ext cx="43" cy="29"/>
                  </a:xfrm>
                  <a:custGeom>
                    <a:avLst/>
                    <a:gdLst>
                      <a:gd name="T0" fmla="*/ 25 w 51"/>
                      <a:gd name="T1" fmla="*/ 3 h 34"/>
                      <a:gd name="T2" fmla="*/ 25 w 51"/>
                      <a:gd name="T3" fmla="*/ 17 h 34"/>
                      <a:gd name="T4" fmla="*/ 6 w 51"/>
                      <a:gd name="T5" fmla="*/ 17 h 34"/>
                      <a:gd name="T6" fmla="*/ 6 w 51"/>
                      <a:gd name="T7" fmla="*/ 3 h 34"/>
                      <a:gd name="T8" fmla="*/ 25 w 51"/>
                      <a:gd name="T9" fmla="*/ 3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34">
                        <a:moveTo>
                          <a:pt x="42" y="6"/>
                        </a:moveTo>
                        <a:cubicBezTo>
                          <a:pt x="51" y="12"/>
                          <a:pt x="51" y="22"/>
                          <a:pt x="42" y="28"/>
                        </a:cubicBezTo>
                        <a:cubicBezTo>
                          <a:pt x="33" y="34"/>
                          <a:pt x="18" y="34"/>
                          <a:pt x="9" y="28"/>
                        </a:cubicBezTo>
                        <a:cubicBezTo>
                          <a:pt x="0" y="22"/>
                          <a:pt x="0" y="12"/>
                          <a:pt x="10" y="6"/>
                        </a:cubicBezTo>
                        <a:cubicBezTo>
                          <a:pt x="19" y="0"/>
                          <a:pt x="33" y="0"/>
                          <a:pt x="42" y="6"/>
                        </a:cubicBezTo>
                      </a:path>
                    </a:pathLst>
                  </a:custGeom>
                  <a:solidFill>
                    <a:srgbClr val="A35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42" name="Freeform 853">
                    <a:extLst>
                      <a:ext uri="{FF2B5EF4-FFF2-40B4-BE49-F238E27FC236}">
                        <a16:creationId xmlns:a16="http://schemas.microsoft.com/office/drawing/2014/main" id="{724C861D-DEAE-AD7F-07E7-4C01F62806F5}"/>
                      </a:ext>
                    </a:extLst>
                  </p:cNvPr>
                  <p:cNvSpPr>
                    <a:spLocks/>
                  </p:cNvSpPr>
                  <p:nvPr/>
                </p:nvSpPr>
                <p:spPr bwMode="auto">
                  <a:xfrm>
                    <a:off x="2176" y="3573"/>
                    <a:ext cx="9" cy="7"/>
                  </a:xfrm>
                  <a:custGeom>
                    <a:avLst/>
                    <a:gdLst>
                      <a:gd name="T0" fmla="*/ 4 w 11"/>
                      <a:gd name="T1" fmla="*/ 2 h 8"/>
                      <a:gd name="T2" fmla="*/ 6 w 11"/>
                      <a:gd name="T3" fmla="*/ 4 h 8"/>
                      <a:gd name="T4" fmla="*/ 2 w 11"/>
                      <a:gd name="T5" fmla="*/ 4 h 8"/>
                      <a:gd name="T6" fmla="*/ 1 w 11"/>
                      <a:gd name="T7" fmla="*/ 1 h 8"/>
                      <a:gd name="T8" fmla="*/ 4 w 11"/>
                      <a:gd name="T9" fmla="*/ 2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8">
                        <a:moveTo>
                          <a:pt x="7" y="2"/>
                        </a:moveTo>
                        <a:cubicBezTo>
                          <a:pt x="10" y="3"/>
                          <a:pt x="11" y="5"/>
                          <a:pt x="11" y="6"/>
                        </a:cubicBezTo>
                        <a:cubicBezTo>
                          <a:pt x="10" y="8"/>
                          <a:pt x="7" y="7"/>
                          <a:pt x="4" y="6"/>
                        </a:cubicBezTo>
                        <a:cubicBezTo>
                          <a:pt x="2" y="5"/>
                          <a:pt x="0" y="3"/>
                          <a:pt x="1" y="1"/>
                        </a:cubicBezTo>
                        <a:cubicBezTo>
                          <a:pt x="2" y="0"/>
                          <a:pt x="5" y="0"/>
                          <a:pt x="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43" name="Freeform 854">
                    <a:extLst>
                      <a:ext uri="{FF2B5EF4-FFF2-40B4-BE49-F238E27FC236}">
                        <a16:creationId xmlns:a16="http://schemas.microsoft.com/office/drawing/2014/main" id="{9408E219-8A1C-1B6B-734A-F4E558851BBF}"/>
                      </a:ext>
                    </a:extLst>
                  </p:cNvPr>
                  <p:cNvSpPr>
                    <a:spLocks/>
                  </p:cNvSpPr>
                  <p:nvPr/>
                </p:nvSpPr>
                <p:spPr bwMode="auto">
                  <a:xfrm>
                    <a:off x="2186" y="3582"/>
                    <a:ext cx="6" cy="3"/>
                  </a:xfrm>
                  <a:custGeom>
                    <a:avLst/>
                    <a:gdLst>
                      <a:gd name="T0" fmla="*/ 3 w 7"/>
                      <a:gd name="T1" fmla="*/ 1 h 4"/>
                      <a:gd name="T2" fmla="*/ 3 w 7"/>
                      <a:gd name="T3" fmla="*/ 2 h 4"/>
                      <a:gd name="T4" fmla="*/ 2 w 7"/>
                      <a:gd name="T5" fmla="*/ 2 h 4"/>
                      <a:gd name="T6" fmla="*/ 0 w 7"/>
                      <a:gd name="T7" fmla="*/ 0 h 4"/>
                      <a:gd name="T8" fmla="*/ 3 w 7"/>
                      <a:gd name="T9" fmla="*/ 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4" y="1"/>
                        </a:moveTo>
                        <a:cubicBezTo>
                          <a:pt x="6" y="2"/>
                          <a:pt x="7" y="3"/>
                          <a:pt x="6" y="4"/>
                        </a:cubicBezTo>
                        <a:cubicBezTo>
                          <a:pt x="6" y="4"/>
                          <a:pt x="4" y="4"/>
                          <a:pt x="2" y="3"/>
                        </a:cubicBezTo>
                        <a:cubicBezTo>
                          <a:pt x="1" y="3"/>
                          <a:pt x="0" y="1"/>
                          <a:pt x="0" y="0"/>
                        </a:cubicBezTo>
                        <a:cubicBezTo>
                          <a:pt x="1" y="0"/>
                          <a:pt x="3" y="0"/>
                          <a:pt x="4"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44" name="Freeform 855">
                    <a:extLst>
                      <a:ext uri="{FF2B5EF4-FFF2-40B4-BE49-F238E27FC236}">
                        <a16:creationId xmlns:a16="http://schemas.microsoft.com/office/drawing/2014/main" id="{4F67F0E1-649F-8010-9D00-C9BCF84D93B6}"/>
                      </a:ext>
                    </a:extLst>
                  </p:cNvPr>
                  <p:cNvSpPr>
                    <a:spLocks/>
                  </p:cNvSpPr>
                  <p:nvPr/>
                </p:nvSpPr>
                <p:spPr bwMode="auto">
                  <a:xfrm>
                    <a:off x="2171" y="3555"/>
                    <a:ext cx="64" cy="52"/>
                  </a:xfrm>
                  <a:custGeom>
                    <a:avLst/>
                    <a:gdLst>
                      <a:gd name="T0" fmla="*/ 34 w 76"/>
                      <a:gd name="T1" fmla="*/ 3 h 62"/>
                      <a:gd name="T2" fmla="*/ 34 w 76"/>
                      <a:gd name="T3" fmla="*/ 4 h 62"/>
                      <a:gd name="T4" fmla="*/ 44 w 76"/>
                      <a:gd name="T5" fmla="*/ 20 h 62"/>
                      <a:gd name="T6" fmla="*/ 42 w 76"/>
                      <a:gd name="T7" fmla="*/ 29 h 62"/>
                      <a:gd name="T8" fmla="*/ 24 w 76"/>
                      <a:gd name="T9" fmla="*/ 35 h 62"/>
                      <a:gd name="T10" fmla="*/ 12 w 76"/>
                      <a:gd name="T11" fmla="*/ 33 h 62"/>
                      <a:gd name="T12" fmla="*/ 1 w 76"/>
                      <a:gd name="T13" fmla="*/ 16 h 62"/>
                      <a:gd name="T14" fmla="*/ 3 w 76"/>
                      <a:gd name="T15" fmla="*/ 8 h 62"/>
                      <a:gd name="T16" fmla="*/ 20 w 76"/>
                      <a:gd name="T17" fmla="*/ 2 h 62"/>
                      <a:gd name="T18" fmla="*/ 34 w 76"/>
                      <a:gd name="T19" fmla="*/ 4 h 62"/>
                      <a:gd name="T20" fmla="*/ 34 w 76"/>
                      <a:gd name="T21" fmla="*/ 3 h 62"/>
                      <a:gd name="T22" fmla="*/ 34 w 76"/>
                      <a:gd name="T23" fmla="*/ 3 h 62"/>
                      <a:gd name="T24" fmla="*/ 20 w 76"/>
                      <a:gd name="T25" fmla="*/ 0 h 62"/>
                      <a:gd name="T26" fmla="*/ 3 w 76"/>
                      <a:gd name="T27" fmla="*/ 8 h 62"/>
                      <a:gd name="T28" fmla="*/ 0 w 76"/>
                      <a:gd name="T29" fmla="*/ 16 h 62"/>
                      <a:gd name="T30" fmla="*/ 11 w 76"/>
                      <a:gd name="T31" fmla="*/ 33 h 62"/>
                      <a:gd name="T32" fmla="*/ 24 w 76"/>
                      <a:gd name="T33" fmla="*/ 37 h 62"/>
                      <a:gd name="T34" fmla="*/ 43 w 76"/>
                      <a:gd name="T35" fmla="*/ 29 h 62"/>
                      <a:gd name="T36" fmla="*/ 45 w 76"/>
                      <a:gd name="T37" fmla="*/ 20 h 62"/>
                      <a:gd name="T38" fmla="*/ 34 w 76"/>
                      <a:gd name="T39" fmla="*/ 3 h 62"/>
                      <a:gd name="T40" fmla="*/ 34 w 76"/>
                      <a:gd name="T41" fmla="*/ 3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6" h="62">
                        <a:moveTo>
                          <a:pt x="56" y="6"/>
                        </a:moveTo>
                        <a:cubicBezTo>
                          <a:pt x="56" y="7"/>
                          <a:pt x="56" y="7"/>
                          <a:pt x="56" y="7"/>
                        </a:cubicBezTo>
                        <a:cubicBezTo>
                          <a:pt x="68" y="13"/>
                          <a:pt x="74" y="24"/>
                          <a:pt x="74" y="34"/>
                        </a:cubicBezTo>
                        <a:cubicBezTo>
                          <a:pt x="74" y="39"/>
                          <a:pt x="73" y="43"/>
                          <a:pt x="70" y="48"/>
                        </a:cubicBezTo>
                        <a:cubicBezTo>
                          <a:pt x="64" y="56"/>
                          <a:pt x="53" y="60"/>
                          <a:pt x="42" y="60"/>
                        </a:cubicBezTo>
                        <a:cubicBezTo>
                          <a:pt x="34" y="60"/>
                          <a:pt x="27" y="58"/>
                          <a:pt x="20" y="55"/>
                        </a:cubicBezTo>
                        <a:cubicBezTo>
                          <a:pt x="8" y="48"/>
                          <a:pt x="1" y="38"/>
                          <a:pt x="1" y="28"/>
                        </a:cubicBezTo>
                        <a:cubicBezTo>
                          <a:pt x="1" y="23"/>
                          <a:pt x="3" y="18"/>
                          <a:pt x="6" y="14"/>
                        </a:cubicBezTo>
                        <a:cubicBezTo>
                          <a:pt x="12" y="6"/>
                          <a:pt x="23" y="2"/>
                          <a:pt x="34" y="2"/>
                        </a:cubicBezTo>
                        <a:cubicBezTo>
                          <a:pt x="41" y="2"/>
                          <a:pt x="49" y="3"/>
                          <a:pt x="56" y="7"/>
                        </a:cubicBezTo>
                        <a:cubicBezTo>
                          <a:pt x="56" y="6"/>
                          <a:pt x="56" y="6"/>
                          <a:pt x="56" y="6"/>
                        </a:cubicBezTo>
                        <a:cubicBezTo>
                          <a:pt x="57" y="6"/>
                          <a:pt x="57" y="6"/>
                          <a:pt x="57" y="6"/>
                        </a:cubicBezTo>
                        <a:cubicBezTo>
                          <a:pt x="49" y="2"/>
                          <a:pt x="42" y="0"/>
                          <a:pt x="34" y="0"/>
                        </a:cubicBezTo>
                        <a:cubicBezTo>
                          <a:pt x="22" y="0"/>
                          <a:pt x="11" y="4"/>
                          <a:pt x="5" y="13"/>
                        </a:cubicBezTo>
                        <a:cubicBezTo>
                          <a:pt x="1" y="17"/>
                          <a:pt x="0" y="23"/>
                          <a:pt x="0" y="28"/>
                        </a:cubicBezTo>
                        <a:cubicBezTo>
                          <a:pt x="0" y="38"/>
                          <a:pt x="7" y="49"/>
                          <a:pt x="19" y="56"/>
                        </a:cubicBezTo>
                        <a:cubicBezTo>
                          <a:pt x="26" y="60"/>
                          <a:pt x="34" y="62"/>
                          <a:pt x="42" y="62"/>
                        </a:cubicBezTo>
                        <a:cubicBezTo>
                          <a:pt x="53" y="62"/>
                          <a:pt x="65" y="57"/>
                          <a:pt x="71" y="49"/>
                        </a:cubicBezTo>
                        <a:cubicBezTo>
                          <a:pt x="74" y="44"/>
                          <a:pt x="76" y="39"/>
                          <a:pt x="76" y="34"/>
                        </a:cubicBezTo>
                        <a:cubicBezTo>
                          <a:pt x="76" y="23"/>
                          <a:pt x="69" y="12"/>
                          <a:pt x="57" y="6"/>
                        </a:cubicBezTo>
                        <a:cubicBezTo>
                          <a:pt x="56" y="6"/>
                          <a:pt x="56" y="6"/>
                          <a:pt x="56" y="6"/>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45" name="Freeform 856">
                    <a:extLst>
                      <a:ext uri="{FF2B5EF4-FFF2-40B4-BE49-F238E27FC236}">
                        <a16:creationId xmlns:a16="http://schemas.microsoft.com/office/drawing/2014/main" id="{9F0B43FA-61E9-C389-0A8F-52FF63444FC8}"/>
                      </a:ext>
                    </a:extLst>
                  </p:cNvPr>
                  <p:cNvSpPr>
                    <a:spLocks/>
                  </p:cNvSpPr>
                  <p:nvPr/>
                </p:nvSpPr>
                <p:spPr bwMode="auto">
                  <a:xfrm>
                    <a:off x="2280" y="3656"/>
                    <a:ext cx="49" cy="47"/>
                  </a:xfrm>
                  <a:custGeom>
                    <a:avLst/>
                    <a:gdLst>
                      <a:gd name="T0" fmla="*/ 29 w 59"/>
                      <a:gd name="T1" fmla="*/ 13 h 56"/>
                      <a:gd name="T2" fmla="*/ 24 w 59"/>
                      <a:gd name="T3" fmla="*/ 31 h 56"/>
                      <a:gd name="T4" fmla="*/ 4 w 59"/>
                      <a:gd name="T5" fmla="*/ 20 h 56"/>
                      <a:gd name="T6" fmla="*/ 10 w 59"/>
                      <a:gd name="T7" fmla="*/ 3 h 56"/>
                      <a:gd name="T8" fmla="*/ 29 w 59"/>
                      <a:gd name="T9" fmla="*/ 13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56">
                        <a:moveTo>
                          <a:pt x="51" y="21"/>
                        </a:moveTo>
                        <a:cubicBezTo>
                          <a:pt x="59" y="34"/>
                          <a:pt x="54" y="48"/>
                          <a:pt x="42" y="52"/>
                        </a:cubicBezTo>
                        <a:cubicBezTo>
                          <a:pt x="30" y="56"/>
                          <a:pt x="14" y="48"/>
                          <a:pt x="7" y="35"/>
                        </a:cubicBezTo>
                        <a:cubicBezTo>
                          <a:pt x="0" y="22"/>
                          <a:pt x="4" y="7"/>
                          <a:pt x="17" y="4"/>
                        </a:cubicBezTo>
                        <a:cubicBezTo>
                          <a:pt x="29" y="0"/>
                          <a:pt x="44" y="7"/>
                          <a:pt x="51" y="21"/>
                        </a:cubicBezTo>
                      </a:path>
                    </a:pathLst>
                  </a:custGeom>
                  <a:solidFill>
                    <a:srgbClr val="9250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46" name="Freeform 857">
                    <a:extLst>
                      <a:ext uri="{FF2B5EF4-FFF2-40B4-BE49-F238E27FC236}">
                        <a16:creationId xmlns:a16="http://schemas.microsoft.com/office/drawing/2014/main" id="{0372F977-4285-FE51-B77F-8D528D8E34D2}"/>
                      </a:ext>
                    </a:extLst>
                  </p:cNvPr>
                  <p:cNvSpPr>
                    <a:spLocks/>
                  </p:cNvSpPr>
                  <p:nvPr/>
                </p:nvSpPr>
                <p:spPr bwMode="auto">
                  <a:xfrm>
                    <a:off x="2282" y="3670"/>
                    <a:ext cx="44" cy="33"/>
                  </a:xfrm>
                  <a:custGeom>
                    <a:avLst/>
                    <a:gdLst>
                      <a:gd name="T0" fmla="*/ 24 w 52"/>
                      <a:gd name="T1" fmla="*/ 18 h 39"/>
                      <a:gd name="T2" fmla="*/ 3 w 52"/>
                      <a:gd name="T3" fmla="*/ 7 h 39"/>
                      <a:gd name="T4" fmla="*/ 1 w 52"/>
                      <a:gd name="T5" fmla="*/ 0 h 39"/>
                      <a:gd name="T6" fmla="*/ 3 w 52"/>
                      <a:gd name="T7" fmla="*/ 11 h 39"/>
                      <a:gd name="T8" fmla="*/ 24 w 52"/>
                      <a:gd name="T9" fmla="*/ 21 h 39"/>
                      <a:gd name="T10" fmla="*/ 30 w 52"/>
                      <a:gd name="T11" fmla="*/ 10 h 39"/>
                      <a:gd name="T12" fmla="*/ 24 w 52"/>
                      <a:gd name="T13" fmla="*/ 18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39">
                        <a:moveTo>
                          <a:pt x="39" y="29"/>
                        </a:moveTo>
                        <a:cubicBezTo>
                          <a:pt x="27" y="33"/>
                          <a:pt x="11" y="26"/>
                          <a:pt x="4" y="12"/>
                        </a:cubicBezTo>
                        <a:cubicBezTo>
                          <a:pt x="2" y="8"/>
                          <a:pt x="1" y="4"/>
                          <a:pt x="1" y="0"/>
                        </a:cubicBezTo>
                        <a:cubicBezTo>
                          <a:pt x="0" y="6"/>
                          <a:pt x="1" y="12"/>
                          <a:pt x="4" y="18"/>
                        </a:cubicBezTo>
                        <a:cubicBezTo>
                          <a:pt x="11" y="32"/>
                          <a:pt x="27" y="39"/>
                          <a:pt x="39" y="35"/>
                        </a:cubicBezTo>
                        <a:cubicBezTo>
                          <a:pt x="47" y="33"/>
                          <a:pt x="52" y="25"/>
                          <a:pt x="51" y="16"/>
                        </a:cubicBezTo>
                        <a:cubicBezTo>
                          <a:pt x="50" y="22"/>
                          <a:pt x="46" y="27"/>
                          <a:pt x="39" y="29"/>
                        </a:cubicBezTo>
                      </a:path>
                    </a:pathLst>
                  </a:custGeom>
                  <a:solidFill>
                    <a:srgbClr val="7831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47" name="Freeform 858">
                    <a:extLst>
                      <a:ext uri="{FF2B5EF4-FFF2-40B4-BE49-F238E27FC236}">
                        <a16:creationId xmlns:a16="http://schemas.microsoft.com/office/drawing/2014/main" id="{AC12FF70-CC91-06D9-FD17-46B6CAA4131A}"/>
                      </a:ext>
                    </a:extLst>
                  </p:cNvPr>
                  <p:cNvSpPr>
                    <a:spLocks/>
                  </p:cNvSpPr>
                  <p:nvPr/>
                </p:nvSpPr>
                <p:spPr bwMode="auto">
                  <a:xfrm>
                    <a:off x="2291" y="3661"/>
                    <a:ext cx="30" cy="23"/>
                  </a:xfrm>
                  <a:custGeom>
                    <a:avLst/>
                    <a:gdLst>
                      <a:gd name="T0" fmla="*/ 19 w 36"/>
                      <a:gd name="T1" fmla="*/ 9 h 27"/>
                      <a:gd name="T2" fmla="*/ 13 w 36"/>
                      <a:gd name="T3" fmla="*/ 17 h 27"/>
                      <a:gd name="T4" fmla="*/ 3 w 36"/>
                      <a:gd name="T5" fmla="*/ 8 h 27"/>
                      <a:gd name="T6" fmla="*/ 7 w 36"/>
                      <a:gd name="T7" fmla="*/ 0 h 27"/>
                      <a:gd name="T8" fmla="*/ 19 w 36"/>
                      <a:gd name="T9" fmla="*/ 9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27">
                        <a:moveTo>
                          <a:pt x="33" y="14"/>
                        </a:moveTo>
                        <a:cubicBezTo>
                          <a:pt x="36" y="21"/>
                          <a:pt x="32" y="27"/>
                          <a:pt x="23" y="27"/>
                        </a:cubicBezTo>
                        <a:cubicBezTo>
                          <a:pt x="15" y="27"/>
                          <a:pt x="6" y="21"/>
                          <a:pt x="3" y="13"/>
                        </a:cubicBezTo>
                        <a:cubicBezTo>
                          <a:pt x="0" y="6"/>
                          <a:pt x="4" y="0"/>
                          <a:pt x="12" y="0"/>
                        </a:cubicBezTo>
                        <a:cubicBezTo>
                          <a:pt x="21" y="0"/>
                          <a:pt x="30" y="6"/>
                          <a:pt x="33" y="14"/>
                        </a:cubicBezTo>
                      </a:path>
                    </a:pathLst>
                  </a:custGeom>
                  <a:solidFill>
                    <a:srgbClr val="A35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48" name="Freeform 859">
                    <a:extLst>
                      <a:ext uri="{FF2B5EF4-FFF2-40B4-BE49-F238E27FC236}">
                        <a16:creationId xmlns:a16="http://schemas.microsoft.com/office/drawing/2014/main" id="{C9046CEC-61DE-8439-0A4E-54CE3F5D85F4}"/>
                      </a:ext>
                    </a:extLst>
                  </p:cNvPr>
                  <p:cNvSpPr>
                    <a:spLocks/>
                  </p:cNvSpPr>
                  <p:nvPr/>
                </p:nvSpPr>
                <p:spPr bwMode="auto">
                  <a:xfrm>
                    <a:off x="2290" y="3664"/>
                    <a:ext cx="5" cy="6"/>
                  </a:xfrm>
                  <a:custGeom>
                    <a:avLst/>
                    <a:gdLst>
                      <a:gd name="T0" fmla="*/ 3 w 6"/>
                      <a:gd name="T1" fmla="*/ 2 h 8"/>
                      <a:gd name="T2" fmla="*/ 3 w 6"/>
                      <a:gd name="T3" fmla="*/ 4 h 8"/>
                      <a:gd name="T4" fmla="*/ 1 w 6"/>
                      <a:gd name="T5" fmla="*/ 2 h 8"/>
                      <a:gd name="T6" fmla="*/ 1 w 6"/>
                      <a:gd name="T7" fmla="*/ 1 h 8"/>
                      <a:gd name="T8" fmla="*/ 3 w 6"/>
                      <a:gd name="T9" fmla="*/ 2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8">
                        <a:moveTo>
                          <a:pt x="5" y="4"/>
                        </a:moveTo>
                        <a:cubicBezTo>
                          <a:pt x="6" y="6"/>
                          <a:pt x="6" y="7"/>
                          <a:pt x="5" y="8"/>
                        </a:cubicBezTo>
                        <a:cubicBezTo>
                          <a:pt x="4" y="8"/>
                          <a:pt x="2" y="7"/>
                          <a:pt x="1" y="5"/>
                        </a:cubicBezTo>
                        <a:cubicBezTo>
                          <a:pt x="0" y="3"/>
                          <a:pt x="0" y="1"/>
                          <a:pt x="1" y="1"/>
                        </a:cubicBezTo>
                        <a:cubicBezTo>
                          <a:pt x="2" y="0"/>
                          <a:pt x="4" y="2"/>
                          <a:pt x="5"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49" name="Freeform 860">
                    <a:extLst>
                      <a:ext uri="{FF2B5EF4-FFF2-40B4-BE49-F238E27FC236}">
                        <a16:creationId xmlns:a16="http://schemas.microsoft.com/office/drawing/2014/main" id="{8DFD1552-CD9E-ED23-5284-2BE0B1146B0F}"/>
                      </a:ext>
                    </a:extLst>
                  </p:cNvPr>
                  <p:cNvSpPr>
                    <a:spLocks/>
                  </p:cNvSpPr>
                  <p:nvPr/>
                </p:nvSpPr>
                <p:spPr bwMode="auto">
                  <a:xfrm>
                    <a:off x="2292" y="3673"/>
                    <a:ext cx="4" cy="4"/>
                  </a:xfrm>
                  <a:custGeom>
                    <a:avLst/>
                    <a:gdLst>
                      <a:gd name="T0" fmla="*/ 4 w 4"/>
                      <a:gd name="T1" fmla="*/ 2 h 5"/>
                      <a:gd name="T2" fmla="*/ 4 w 4"/>
                      <a:gd name="T3" fmla="*/ 2 h 5"/>
                      <a:gd name="T4" fmla="*/ 1 w 4"/>
                      <a:gd name="T5" fmla="*/ 2 h 5"/>
                      <a:gd name="T6" fmla="*/ 1 w 4"/>
                      <a:gd name="T7" fmla="*/ 0 h 5"/>
                      <a:gd name="T8" fmla="*/ 4 w 4"/>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4" y="2"/>
                        </a:moveTo>
                        <a:cubicBezTo>
                          <a:pt x="4" y="3"/>
                          <a:pt x="4" y="4"/>
                          <a:pt x="4" y="5"/>
                        </a:cubicBezTo>
                        <a:cubicBezTo>
                          <a:pt x="3" y="5"/>
                          <a:pt x="2" y="4"/>
                          <a:pt x="1" y="3"/>
                        </a:cubicBezTo>
                        <a:cubicBezTo>
                          <a:pt x="0" y="1"/>
                          <a:pt x="0" y="0"/>
                          <a:pt x="1" y="0"/>
                        </a:cubicBezTo>
                        <a:cubicBezTo>
                          <a:pt x="2" y="0"/>
                          <a:pt x="3" y="1"/>
                          <a:pt x="4"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50" name="Freeform 861">
                    <a:extLst>
                      <a:ext uri="{FF2B5EF4-FFF2-40B4-BE49-F238E27FC236}">
                        <a16:creationId xmlns:a16="http://schemas.microsoft.com/office/drawing/2014/main" id="{7A113B09-AD44-E6A0-20EF-E2E50779AF4F}"/>
                      </a:ext>
                    </a:extLst>
                  </p:cNvPr>
                  <p:cNvSpPr>
                    <a:spLocks/>
                  </p:cNvSpPr>
                  <p:nvPr/>
                </p:nvSpPr>
                <p:spPr bwMode="auto">
                  <a:xfrm>
                    <a:off x="2282" y="3657"/>
                    <a:ext cx="44" cy="44"/>
                  </a:xfrm>
                  <a:custGeom>
                    <a:avLst/>
                    <a:gdLst>
                      <a:gd name="T0" fmla="*/ 30 w 52"/>
                      <a:gd name="T1" fmla="*/ 12 h 52"/>
                      <a:gd name="T2" fmla="*/ 30 w 52"/>
                      <a:gd name="T3" fmla="*/ 12 h 52"/>
                      <a:gd name="T4" fmla="*/ 30 w 52"/>
                      <a:gd name="T5" fmla="*/ 19 h 52"/>
                      <a:gd name="T6" fmla="*/ 24 w 52"/>
                      <a:gd name="T7" fmla="*/ 30 h 52"/>
                      <a:gd name="T8" fmla="*/ 19 w 52"/>
                      <a:gd name="T9" fmla="*/ 30 h 52"/>
                      <a:gd name="T10" fmla="*/ 3 w 52"/>
                      <a:gd name="T11" fmla="*/ 20 h 52"/>
                      <a:gd name="T12" fmla="*/ 1 w 52"/>
                      <a:gd name="T13" fmla="*/ 12 h 52"/>
                      <a:gd name="T14" fmla="*/ 8 w 52"/>
                      <a:gd name="T15" fmla="*/ 3 h 52"/>
                      <a:gd name="T16" fmla="*/ 12 w 52"/>
                      <a:gd name="T17" fmla="*/ 2 h 52"/>
                      <a:gd name="T18" fmla="*/ 30 w 52"/>
                      <a:gd name="T19" fmla="*/ 12 h 52"/>
                      <a:gd name="T20" fmla="*/ 30 w 52"/>
                      <a:gd name="T21" fmla="*/ 12 h 52"/>
                      <a:gd name="T22" fmla="*/ 30 w 52"/>
                      <a:gd name="T23" fmla="*/ 12 h 52"/>
                      <a:gd name="T24" fmla="*/ 12 w 52"/>
                      <a:gd name="T25" fmla="*/ 0 h 52"/>
                      <a:gd name="T26" fmla="*/ 8 w 52"/>
                      <a:gd name="T27" fmla="*/ 1 h 52"/>
                      <a:gd name="T28" fmla="*/ 0 w 52"/>
                      <a:gd name="T29" fmla="*/ 12 h 52"/>
                      <a:gd name="T30" fmla="*/ 3 w 52"/>
                      <a:gd name="T31" fmla="*/ 21 h 52"/>
                      <a:gd name="T32" fmla="*/ 19 w 52"/>
                      <a:gd name="T33" fmla="*/ 31 h 52"/>
                      <a:gd name="T34" fmla="*/ 24 w 52"/>
                      <a:gd name="T35" fmla="*/ 30 h 52"/>
                      <a:gd name="T36" fmla="*/ 31 w 52"/>
                      <a:gd name="T37" fmla="*/ 19 h 52"/>
                      <a:gd name="T38" fmla="*/ 30 w 52"/>
                      <a:gd name="T39" fmla="*/ 12 h 52"/>
                      <a:gd name="T40" fmla="*/ 30 w 52"/>
                      <a:gd name="T41" fmla="*/ 12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2" h="52">
                        <a:moveTo>
                          <a:pt x="48" y="19"/>
                        </a:moveTo>
                        <a:cubicBezTo>
                          <a:pt x="48" y="19"/>
                          <a:pt x="48" y="19"/>
                          <a:pt x="48" y="19"/>
                        </a:cubicBezTo>
                        <a:cubicBezTo>
                          <a:pt x="50" y="24"/>
                          <a:pt x="51" y="28"/>
                          <a:pt x="51" y="32"/>
                        </a:cubicBezTo>
                        <a:cubicBezTo>
                          <a:pt x="51" y="40"/>
                          <a:pt x="47" y="47"/>
                          <a:pt x="39" y="50"/>
                        </a:cubicBezTo>
                        <a:cubicBezTo>
                          <a:pt x="37" y="51"/>
                          <a:pt x="34" y="51"/>
                          <a:pt x="32" y="51"/>
                        </a:cubicBezTo>
                        <a:cubicBezTo>
                          <a:pt x="22" y="51"/>
                          <a:pt x="10" y="44"/>
                          <a:pt x="5" y="33"/>
                        </a:cubicBezTo>
                        <a:cubicBezTo>
                          <a:pt x="2" y="29"/>
                          <a:pt x="1" y="24"/>
                          <a:pt x="1" y="20"/>
                        </a:cubicBezTo>
                        <a:cubicBezTo>
                          <a:pt x="1" y="12"/>
                          <a:pt x="6" y="5"/>
                          <a:pt x="13" y="3"/>
                        </a:cubicBezTo>
                        <a:cubicBezTo>
                          <a:pt x="16" y="2"/>
                          <a:pt x="18" y="2"/>
                          <a:pt x="20" y="2"/>
                        </a:cubicBezTo>
                        <a:cubicBezTo>
                          <a:pt x="31" y="2"/>
                          <a:pt x="42" y="9"/>
                          <a:pt x="48" y="19"/>
                        </a:cubicBezTo>
                        <a:cubicBezTo>
                          <a:pt x="48" y="19"/>
                          <a:pt x="48" y="19"/>
                          <a:pt x="48" y="19"/>
                        </a:cubicBezTo>
                        <a:cubicBezTo>
                          <a:pt x="49" y="19"/>
                          <a:pt x="49" y="19"/>
                          <a:pt x="49" y="19"/>
                        </a:cubicBezTo>
                        <a:cubicBezTo>
                          <a:pt x="43" y="8"/>
                          <a:pt x="31" y="0"/>
                          <a:pt x="20" y="0"/>
                        </a:cubicBezTo>
                        <a:cubicBezTo>
                          <a:pt x="18" y="0"/>
                          <a:pt x="15" y="1"/>
                          <a:pt x="13" y="1"/>
                        </a:cubicBezTo>
                        <a:cubicBezTo>
                          <a:pt x="5" y="4"/>
                          <a:pt x="0" y="12"/>
                          <a:pt x="0" y="20"/>
                        </a:cubicBezTo>
                        <a:cubicBezTo>
                          <a:pt x="0" y="25"/>
                          <a:pt x="1" y="29"/>
                          <a:pt x="3" y="34"/>
                        </a:cubicBezTo>
                        <a:cubicBezTo>
                          <a:pt x="9" y="45"/>
                          <a:pt x="21" y="52"/>
                          <a:pt x="32" y="52"/>
                        </a:cubicBezTo>
                        <a:cubicBezTo>
                          <a:pt x="34" y="52"/>
                          <a:pt x="37" y="52"/>
                          <a:pt x="39" y="51"/>
                        </a:cubicBezTo>
                        <a:cubicBezTo>
                          <a:pt x="47" y="48"/>
                          <a:pt x="52" y="41"/>
                          <a:pt x="52" y="32"/>
                        </a:cubicBezTo>
                        <a:cubicBezTo>
                          <a:pt x="52" y="28"/>
                          <a:pt x="51" y="23"/>
                          <a:pt x="49" y="19"/>
                        </a:cubicBezTo>
                        <a:cubicBezTo>
                          <a:pt x="48" y="19"/>
                          <a:pt x="48" y="19"/>
                          <a:pt x="48" y="19"/>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51" name="Freeform 862">
                    <a:extLst>
                      <a:ext uri="{FF2B5EF4-FFF2-40B4-BE49-F238E27FC236}">
                        <a16:creationId xmlns:a16="http://schemas.microsoft.com/office/drawing/2014/main" id="{0B37B0B2-4461-D76A-BA00-9731C4273CCA}"/>
                      </a:ext>
                    </a:extLst>
                  </p:cNvPr>
                  <p:cNvSpPr>
                    <a:spLocks/>
                  </p:cNvSpPr>
                  <p:nvPr/>
                </p:nvSpPr>
                <p:spPr bwMode="auto">
                  <a:xfrm>
                    <a:off x="2487" y="3538"/>
                    <a:ext cx="87" cy="59"/>
                  </a:xfrm>
                  <a:custGeom>
                    <a:avLst/>
                    <a:gdLst>
                      <a:gd name="T0" fmla="*/ 51 w 103"/>
                      <a:gd name="T1" fmla="*/ 6 h 70"/>
                      <a:gd name="T2" fmla="*/ 52 w 103"/>
                      <a:gd name="T3" fmla="*/ 33 h 70"/>
                      <a:gd name="T4" fmla="*/ 12 w 103"/>
                      <a:gd name="T5" fmla="*/ 36 h 70"/>
                      <a:gd name="T6" fmla="*/ 11 w 103"/>
                      <a:gd name="T7" fmla="*/ 9 h 70"/>
                      <a:gd name="T8" fmla="*/ 51 w 103"/>
                      <a:gd name="T9" fmla="*/ 6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 h="70">
                        <a:moveTo>
                          <a:pt x="84" y="10"/>
                        </a:moveTo>
                        <a:cubicBezTo>
                          <a:pt x="102" y="21"/>
                          <a:pt x="103" y="41"/>
                          <a:pt x="85" y="54"/>
                        </a:cubicBezTo>
                        <a:cubicBezTo>
                          <a:pt x="68" y="68"/>
                          <a:pt x="38" y="70"/>
                          <a:pt x="19" y="60"/>
                        </a:cubicBezTo>
                        <a:cubicBezTo>
                          <a:pt x="1" y="49"/>
                          <a:pt x="0" y="29"/>
                          <a:pt x="18" y="16"/>
                        </a:cubicBezTo>
                        <a:cubicBezTo>
                          <a:pt x="36" y="2"/>
                          <a:pt x="65" y="0"/>
                          <a:pt x="84" y="10"/>
                        </a:cubicBezTo>
                      </a:path>
                    </a:pathLst>
                  </a:custGeom>
                  <a:solidFill>
                    <a:srgbClr val="9250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52" name="Freeform 863">
                    <a:extLst>
                      <a:ext uri="{FF2B5EF4-FFF2-40B4-BE49-F238E27FC236}">
                        <a16:creationId xmlns:a16="http://schemas.microsoft.com/office/drawing/2014/main" id="{0413AADB-4992-9D48-C888-B4F4500EB711}"/>
                      </a:ext>
                    </a:extLst>
                  </p:cNvPr>
                  <p:cNvSpPr>
                    <a:spLocks/>
                  </p:cNvSpPr>
                  <p:nvPr/>
                </p:nvSpPr>
                <p:spPr bwMode="auto">
                  <a:xfrm>
                    <a:off x="2491" y="3556"/>
                    <a:ext cx="81" cy="41"/>
                  </a:xfrm>
                  <a:custGeom>
                    <a:avLst/>
                    <a:gdLst>
                      <a:gd name="T0" fmla="*/ 47 w 96"/>
                      <a:gd name="T1" fmla="*/ 15 h 49"/>
                      <a:gd name="T2" fmla="*/ 7 w 96"/>
                      <a:gd name="T3" fmla="*/ 18 h 49"/>
                      <a:gd name="T4" fmla="*/ 0 w 96"/>
                      <a:gd name="T5" fmla="*/ 11 h 49"/>
                      <a:gd name="T6" fmla="*/ 8 w 96"/>
                      <a:gd name="T7" fmla="*/ 23 h 49"/>
                      <a:gd name="T8" fmla="*/ 48 w 96"/>
                      <a:gd name="T9" fmla="*/ 19 h 49"/>
                      <a:gd name="T10" fmla="*/ 55 w 96"/>
                      <a:gd name="T11" fmla="*/ 0 h 49"/>
                      <a:gd name="T12" fmla="*/ 47 w 96"/>
                      <a:gd name="T13" fmla="*/ 15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 h="49">
                        <a:moveTo>
                          <a:pt x="78" y="25"/>
                        </a:moveTo>
                        <a:cubicBezTo>
                          <a:pt x="60" y="39"/>
                          <a:pt x="31" y="41"/>
                          <a:pt x="12" y="31"/>
                        </a:cubicBezTo>
                        <a:cubicBezTo>
                          <a:pt x="6" y="28"/>
                          <a:pt x="2" y="24"/>
                          <a:pt x="0" y="19"/>
                        </a:cubicBezTo>
                        <a:cubicBezTo>
                          <a:pt x="1" y="27"/>
                          <a:pt x="6" y="33"/>
                          <a:pt x="14" y="38"/>
                        </a:cubicBezTo>
                        <a:cubicBezTo>
                          <a:pt x="33" y="49"/>
                          <a:pt x="63" y="47"/>
                          <a:pt x="80" y="33"/>
                        </a:cubicBezTo>
                        <a:cubicBezTo>
                          <a:pt x="93" y="23"/>
                          <a:pt x="96" y="11"/>
                          <a:pt x="91" y="0"/>
                        </a:cubicBezTo>
                        <a:cubicBezTo>
                          <a:pt x="92" y="9"/>
                          <a:pt x="88" y="18"/>
                          <a:pt x="78" y="25"/>
                        </a:cubicBezTo>
                      </a:path>
                    </a:pathLst>
                  </a:custGeom>
                  <a:solidFill>
                    <a:srgbClr val="7831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53" name="Freeform 864">
                    <a:extLst>
                      <a:ext uri="{FF2B5EF4-FFF2-40B4-BE49-F238E27FC236}">
                        <a16:creationId xmlns:a16="http://schemas.microsoft.com/office/drawing/2014/main" id="{0CEC9207-8337-9F3C-7DDD-369BEB20771D}"/>
                      </a:ext>
                    </a:extLst>
                  </p:cNvPr>
                  <p:cNvSpPr>
                    <a:spLocks/>
                  </p:cNvSpPr>
                  <p:nvPr/>
                </p:nvSpPr>
                <p:spPr bwMode="auto">
                  <a:xfrm>
                    <a:off x="2501" y="3543"/>
                    <a:ext cx="57" cy="30"/>
                  </a:xfrm>
                  <a:custGeom>
                    <a:avLst/>
                    <a:gdLst>
                      <a:gd name="T0" fmla="*/ 36 w 67"/>
                      <a:gd name="T1" fmla="*/ 4 h 36"/>
                      <a:gd name="T2" fmla="*/ 31 w 67"/>
                      <a:gd name="T3" fmla="*/ 18 h 36"/>
                      <a:gd name="T4" fmla="*/ 6 w 67"/>
                      <a:gd name="T5" fmla="*/ 17 h 36"/>
                      <a:gd name="T6" fmla="*/ 10 w 67"/>
                      <a:gd name="T7" fmla="*/ 3 h 36"/>
                      <a:gd name="T8" fmla="*/ 36 w 67"/>
                      <a:gd name="T9" fmla="*/ 4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36">
                        <a:moveTo>
                          <a:pt x="58" y="7"/>
                        </a:moveTo>
                        <a:cubicBezTo>
                          <a:pt x="67" y="14"/>
                          <a:pt x="64" y="24"/>
                          <a:pt x="50" y="30"/>
                        </a:cubicBezTo>
                        <a:cubicBezTo>
                          <a:pt x="36" y="36"/>
                          <a:pt x="18" y="36"/>
                          <a:pt x="9" y="29"/>
                        </a:cubicBezTo>
                        <a:cubicBezTo>
                          <a:pt x="0" y="23"/>
                          <a:pt x="4" y="12"/>
                          <a:pt x="17" y="6"/>
                        </a:cubicBezTo>
                        <a:cubicBezTo>
                          <a:pt x="31" y="0"/>
                          <a:pt x="49" y="1"/>
                          <a:pt x="58" y="7"/>
                        </a:cubicBezTo>
                      </a:path>
                    </a:pathLst>
                  </a:custGeom>
                  <a:solidFill>
                    <a:srgbClr val="A35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54" name="Freeform 865">
                    <a:extLst>
                      <a:ext uri="{FF2B5EF4-FFF2-40B4-BE49-F238E27FC236}">
                        <a16:creationId xmlns:a16="http://schemas.microsoft.com/office/drawing/2014/main" id="{8D887D5C-1276-EF0F-1419-0157FE2C69DA}"/>
                      </a:ext>
                    </a:extLst>
                  </p:cNvPr>
                  <p:cNvSpPr>
                    <a:spLocks/>
                  </p:cNvSpPr>
                  <p:nvPr/>
                </p:nvSpPr>
                <p:spPr bwMode="auto">
                  <a:xfrm>
                    <a:off x="2499" y="3559"/>
                    <a:ext cx="11" cy="7"/>
                  </a:xfrm>
                  <a:custGeom>
                    <a:avLst/>
                    <a:gdLst>
                      <a:gd name="T0" fmla="*/ 6 w 13"/>
                      <a:gd name="T1" fmla="*/ 1 h 8"/>
                      <a:gd name="T2" fmla="*/ 7 w 13"/>
                      <a:gd name="T3" fmla="*/ 4 h 8"/>
                      <a:gd name="T4" fmla="*/ 3 w 13"/>
                      <a:gd name="T5" fmla="*/ 4 h 8"/>
                      <a:gd name="T6" fmla="*/ 1 w 13"/>
                      <a:gd name="T7" fmla="*/ 1 h 8"/>
                      <a:gd name="T8" fmla="*/ 6 w 13"/>
                      <a:gd name="T9" fmla="*/ 1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8">
                        <a:moveTo>
                          <a:pt x="9" y="1"/>
                        </a:moveTo>
                        <a:cubicBezTo>
                          <a:pt x="12" y="3"/>
                          <a:pt x="13" y="5"/>
                          <a:pt x="11" y="6"/>
                        </a:cubicBezTo>
                        <a:cubicBezTo>
                          <a:pt x="10" y="8"/>
                          <a:pt x="6" y="7"/>
                          <a:pt x="4" y="6"/>
                        </a:cubicBezTo>
                        <a:cubicBezTo>
                          <a:pt x="1" y="4"/>
                          <a:pt x="0" y="2"/>
                          <a:pt x="1" y="1"/>
                        </a:cubicBezTo>
                        <a:cubicBezTo>
                          <a:pt x="3" y="0"/>
                          <a:pt x="6" y="0"/>
                          <a:pt x="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55" name="Freeform 866">
                    <a:extLst>
                      <a:ext uri="{FF2B5EF4-FFF2-40B4-BE49-F238E27FC236}">
                        <a16:creationId xmlns:a16="http://schemas.microsoft.com/office/drawing/2014/main" id="{BEBF66C2-48EA-87AD-81E4-5C66482BF8DB}"/>
                      </a:ext>
                    </a:extLst>
                  </p:cNvPr>
                  <p:cNvSpPr>
                    <a:spLocks/>
                  </p:cNvSpPr>
                  <p:nvPr/>
                </p:nvSpPr>
                <p:spPr bwMode="auto">
                  <a:xfrm>
                    <a:off x="2509" y="3567"/>
                    <a:ext cx="6" cy="5"/>
                  </a:xfrm>
                  <a:custGeom>
                    <a:avLst/>
                    <a:gdLst>
                      <a:gd name="T0" fmla="*/ 3 w 8"/>
                      <a:gd name="T1" fmla="*/ 1 h 5"/>
                      <a:gd name="T2" fmla="*/ 3 w 8"/>
                      <a:gd name="T3" fmla="*/ 4 h 5"/>
                      <a:gd name="T4" fmla="*/ 2 w 8"/>
                      <a:gd name="T5" fmla="*/ 4 h 5"/>
                      <a:gd name="T6" fmla="*/ 1 w 8"/>
                      <a:gd name="T7" fmla="*/ 1 h 5"/>
                      <a:gd name="T8" fmla="*/ 3 w 8"/>
                      <a:gd name="T9" fmla="*/ 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5">
                        <a:moveTo>
                          <a:pt x="6" y="1"/>
                        </a:moveTo>
                        <a:cubicBezTo>
                          <a:pt x="7" y="2"/>
                          <a:pt x="8" y="3"/>
                          <a:pt x="7" y="4"/>
                        </a:cubicBezTo>
                        <a:cubicBezTo>
                          <a:pt x="6" y="5"/>
                          <a:pt x="4" y="5"/>
                          <a:pt x="2" y="4"/>
                        </a:cubicBezTo>
                        <a:cubicBezTo>
                          <a:pt x="0" y="3"/>
                          <a:pt x="0" y="1"/>
                          <a:pt x="1" y="1"/>
                        </a:cubicBezTo>
                        <a:cubicBezTo>
                          <a:pt x="2" y="0"/>
                          <a:pt x="4" y="0"/>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56" name="Freeform 867">
                    <a:extLst>
                      <a:ext uri="{FF2B5EF4-FFF2-40B4-BE49-F238E27FC236}">
                        <a16:creationId xmlns:a16="http://schemas.microsoft.com/office/drawing/2014/main" id="{24795765-FA8E-2DF6-81E5-33D693E3402B}"/>
                      </a:ext>
                    </a:extLst>
                  </p:cNvPr>
                  <p:cNvSpPr>
                    <a:spLocks/>
                  </p:cNvSpPr>
                  <p:nvPr/>
                </p:nvSpPr>
                <p:spPr bwMode="auto">
                  <a:xfrm>
                    <a:off x="2490" y="3539"/>
                    <a:ext cx="81" cy="55"/>
                  </a:xfrm>
                  <a:custGeom>
                    <a:avLst/>
                    <a:gdLst>
                      <a:gd name="T0" fmla="*/ 48 w 96"/>
                      <a:gd name="T1" fmla="*/ 5 h 65"/>
                      <a:gd name="T2" fmla="*/ 48 w 96"/>
                      <a:gd name="T3" fmla="*/ 6 h 65"/>
                      <a:gd name="T4" fmla="*/ 57 w 96"/>
                      <a:gd name="T5" fmla="*/ 18 h 65"/>
                      <a:gd name="T6" fmla="*/ 48 w 96"/>
                      <a:gd name="T7" fmla="*/ 30 h 65"/>
                      <a:gd name="T8" fmla="*/ 25 w 96"/>
                      <a:gd name="T9" fmla="*/ 38 h 65"/>
                      <a:gd name="T10" fmla="*/ 10 w 96"/>
                      <a:gd name="T11" fmla="*/ 35 h 65"/>
                      <a:gd name="T12" fmla="*/ 2 w 96"/>
                      <a:gd name="T13" fmla="*/ 21 h 65"/>
                      <a:gd name="T14" fmla="*/ 9 w 96"/>
                      <a:gd name="T15" fmla="*/ 8 h 65"/>
                      <a:gd name="T16" fmla="*/ 32 w 96"/>
                      <a:gd name="T17" fmla="*/ 2 h 65"/>
                      <a:gd name="T18" fmla="*/ 48 w 96"/>
                      <a:gd name="T19" fmla="*/ 6 h 65"/>
                      <a:gd name="T20" fmla="*/ 48 w 96"/>
                      <a:gd name="T21" fmla="*/ 5 h 65"/>
                      <a:gd name="T22" fmla="*/ 48 w 96"/>
                      <a:gd name="T23" fmla="*/ 4 h 65"/>
                      <a:gd name="T24" fmla="*/ 32 w 96"/>
                      <a:gd name="T25" fmla="*/ 0 h 65"/>
                      <a:gd name="T26" fmla="*/ 8 w 96"/>
                      <a:gd name="T27" fmla="*/ 8 h 65"/>
                      <a:gd name="T28" fmla="*/ 0 w 96"/>
                      <a:gd name="T29" fmla="*/ 21 h 65"/>
                      <a:gd name="T30" fmla="*/ 9 w 96"/>
                      <a:gd name="T31" fmla="*/ 35 h 65"/>
                      <a:gd name="T32" fmla="*/ 25 w 96"/>
                      <a:gd name="T33" fmla="*/ 40 h 65"/>
                      <a:gd name="T34" fmla="*/ 49 w 96"/>
                      <a:gd name="T35" fmla="*/ 32 h 65"/>
                      <a:gd name="T36" fmla="*/ 57 w 96"/>
                      <a:gd name="T37" fmla="*/ 18 h 65"/>
                      <a:gd name="T38" fmla="*/ 48 w 96"/>
                      <a:gd name="T39" fmla="*/ 4 h 65"/>
                      <a:gd name="T40" fmla="*/ 48 w 96"/>
                      <a:gd name="T41" fmla="*/ 5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6" h="65">
                        <a:moveTo>
                          <a:pt x="80" y="8"/>
                        </a:moveTo>
                        <a:cubicBezTo>
                          <a:pt x="80" y="9"/>
                          <a:pt x="80" y="9"/>
                          <a:pt x="80" y="9"/>
                        </a:cubicBezTo>
                        <a:cubicBezTo>
                          <a:pt x="89" y="14"/>
                          <a:pt x="94" y="22"/>
                          <a:pt x="94" y="30"/>
                        </a:cubicBezTo>
                        <a:cubicBezTo>
                          <a:pt x="94" y="37"/>
                          <a:pt x="90" y="45"/>
                          <a:pt x="81" y="51"/>
                        </a:cubicBezTo>
                        <a:cubicBezTo>
                          <a:pt x="71" y="59"/>
                          <a:pt x="57" y="63"/>
                          <a:pt x="43" y="63"/>
                        </a:cubicBezTo>
                        <a:cubicBezTo>
                          <a:pt x="33" y="63"/>
                          <a:pt x="24" y="61"/>
                          <a:pt x="16" y="57"/>
                        </a:cubicBezTo>
                        <a:cubicBezTo>
                          <a:pt x="7" y="51"/>
                          <a:pt x="2" y="44"/>
                          <a:pt x="2" y="36"/>
                        </a:cubicBezTo>
                        <a:cubicBezTo>
                          <a:pt x="2" y="28"/>
                          <a:pt x="6" y="21"/>
                          <a:pt x="15" y="14"/>
                        </a:cubicBezTo>
                        <a:cubicBezTo>
                          <a:pt x="25" y="6"/>
                          <a:pt x="39" y="2"/>
                          <a:pt x="53" y="2"/>
                        </a:cubicBezTo>
                        <a:cubicBezTo>
                          <a:pt x="62" y="2"/>
                          <a:pt x="72" y="4"/>
                          <a:pt x="80" y="9"/>
                        </a:cubicBezTo>
                        <a:cubicBezTo>
                          <a:pt x="80" y="8"/>
                          <a:pt x="80" y="8"/>
                          <a:pt x="80" y="8"/>
                        </a:cubicBezTo>
                        <a:cubicBezTo>
                          <a:pt x="81" y="7"/>
                          <a:pt x="81" y="7"/>
                          <a:pt x="81" y="7"/>
                        </a:cubicBezTo>
                        <a:cubicBezTo>
                          <a:pt x="73" y="3"/>
                          <a:pt x="63" y="0"/>
                          <a:pt x="53" y="0"/>
                        </a:cubicBezTo>
                        <a:cubicBezTo>
                          <a:pt x="39" y="0"/>
                          <a:pt x="24" y="5"/>
                          <a:pt x="13" y="13"/>
                        </a:cubicBezTo>
                        <a:cubicBezTo>
                          <a:pt x="5" y="19"/>
                          <a:pt x="0" y="28"/>
                          <a:pt x="0" y="36"/>
                        </a:cubicBezTo>
                        <a:cubicBezTo>
                          <a:pt x="0" y="44"/>
                          <a:pt x="5" y="53"/>
                          <a:pt x="15" y="58"/>
                        </a:cubicBezTo>
                        <a:cubicBezTo>
                          <a:pt x="23" y="63"/>
                          <a:pt x="33" y="65"/>
                          <a:pt x="43" y="65"/>
                        </a:cubicBezTo>
                        <a:cubicBezTo>
                          <a:pt x="57" y="65"/>
                          <a:pt x="72" y="61"/>
                          <a:pt x="82" y="53"/>
                        </a:cubicBezTo>
                        <a:cubicBezTo>
                          <a:pt x="91" y="46"/>
                          <a:pt x="96" y="38"/>
                          <a:pt x="96" y="30"/>
                        </a:cubicBezTo>
                        <a:cubicBezTo>
                          <a:pt x="96" y="21"/>
                          <a:pt x="90" y="13"/>
                          <a:pt x="81" y="7"/>
                        </a:cubicBezTo>
                        <a:cubicBezTo>
                          <a:pt x="80" y="8"/>
                          <a:pt x="80" y="8"/>
                          <a:pt x="80" y="8"/>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57" name="Freeform 868">
                    <a:extLst>
                      <a:ext uri="{FF2B5EF4-FFF2-40B4-BE49-F238E27FC236}">
                        <a16:creationId xmlns:a16="http://schemas.microsoft.com/office/drawing/2014/main" id="{422ACB64-6AFF-3CE9-963B-A1AE26B0C1FE}"/>
                      </a:ext>
                    </a:extLst>
                  </p:cNvPr>
                  <p:cNvSpPr>
                    <a:spLocks/>
                  </p:cNvSpPr>
                  <p:nvPr/>
                </p:nvSpPr>
                <p:spPr bwMode="auto">
                  <a:xfrm>
                    <a:off x="2549" y="3447"/>
                    <a:ext cx="69" cy="60"/>
                  </a:xfrm>
                  <a:custGeom>
                    <a:avLst/>
                    <a:gdLst>
                      <a:gd name="T0" fmla="*/ 41 w 81"/>
                      <a:gd name="T1" fmla="*/ 7 h 71"/>
                      <a:gd name="T2" fmla="*/ 42 w 81"/>
                      <a:gd name="T3" fmla="*/ 33 h 71"/>
                      <a:gd name="T4" fmla="*/ 9 w 81"/>
                      <a:gd name="T5" fmla="*/ 36 h 71"/>
                      <a:gd name="T6" fmla="*/ 9 w 81"/>
                      <a:gd name="T7" fmla="*/ 10 h 71"/>
                      <a:gd name="T8" fmla="*/ 41 w 81"/>
                      <a:gd name="T9" fmla="*/ 7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71">
                        <a:moveTo>
                          <a:pt x="66" y="11"/>
                        </a:moveTo>
                        <a:cubicBezTo>
                          <a:pt x="81" y="21"/>
                          <a:pt x="81" y="41"/>
                          <a:pt x="67" y="55"/>
                        </a:cubicBezTo>
                        <a:cubicBezTo>
                          <a:pt x="53" y="68"/>
                          <a:pt x="30" y="71"/>
                          <a:pt x="15" y="60"/>
                        </a:cubicBezTo>
                        <a:cubicBezTo>
                          <a:pt x="0" y="50"/>
                          <a:pt x="0" y="30"/>
                          <a:pt x="14" y="16"/>
                        </a:cubicBezTo>
                        <a:cubicBezTo>
                          <a:pt x="28" y="2"/>
                          <a:pt x="51" y="0"/>
                          <a:pt x="66" y="11"/>
                        </a:cubicBezTo>
                      </a:path>
                    </a:pathLst>
                  </a:custGeom>
                  <a:solidFill>
                    <a:srgbClr val="9250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58" name="Freeform 869">
                    <a:extLst>
                      <a:ext uri="{FF2B5EF4-FFF2-40B4-BE49-F238E27FC236}">
                        <a16:creationId xmlns:a16="http://schemas.microsoft.com/office/drawing/2014/main" id="{9B78BAE4-993E-9BC5-51BC-832DF47E3D79}"/>
                      </a:ext>
                    </a:extLst>
                  </p:cNvPr>
                  <p:cNvSpPr>
                    <a:spLocks/>
                  </p:cNvSpPr>
                  <p:nvPr/>
                </p:nvSpPr>
                <p:spPr bwMode="auto">
                  <a:xfrm>
                    <a:off x="2552" y="3466"/>
                    <a:ext cx="64" cy="41"/>
                  </a:xfrm>
                  <a:custGeom>
                    <a:avLst/>
                    <a:gdLst>
                      <a:gd name="T0" fmla="*/ 36 w 76"/>
                      <a:gd name="T1" fmla="*/ 15 h 48"/>
                      <a:gd name="T2" fmla="*/ 6 w 76"/>
                      <a:gd name="T3" fmla="*/ 19 h 48"/>
                      <a:gd name="T4" fmla="*/ 0 w 76"/>
                      <a:gd name="T5" fmla="*/ 12 h 48"/>
                      <a:gd name="T6" fmla="*/ 7 w 76"/>
                      <a:gd name="T7" fmla="*/ 23 h 48"/>
                      <a:gd name="T8" fmla="*/ 38 w 76"/>
                      <a:gd name="T9" fmla="*/ 20 h 48"/>
                      <a:gd name="T10" fmla="*/ 43 w 76"/>
                      <a:gd name="T11" fmla="*/ 0 h 48"/>
                      <a:gd name="T12" fmla="*/ 36 w 76"/>
                      <a:gd name="T13" fmla="*/ 15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48">
                        <a:moveTo>
                          <a:pt x="61" y="25"/>
                        </a:moveTo>
                        <a:cubicBezTo>
                          <a:pt x="47" y="38"/>
                          <a:pt x="24" y="41"/>
                          <a:pt x="9" y="30"/>
                        </a:cubicBezTo>
                        <a:cubicBezTo>
                          <a:pt x="5" y="27"/>
                          <a:pt x="2" y="23"/>
                          <a:pt x="0" y="19"/>
                        </a:cubicBezTo>
                        <a:cubicBezTo>
                          <a:pt x="1" y="26"/>
                          <a:pt x="5" y="33"/>
                          <a:pt x="11" y="38"/>
                        </a:cubicBezTo>
                        <a:cubicBezTo>
                          <a:pt x="26" y="48"/>
                          <a:pt x="49" y="46"/>
                          <a:pt x="63" y="32"/>
                        </a:cubicBezTo>
                        <a:cubicBezTo>
                          <a:pt x="73" y="23"/>
                          <a:pt x="76" y="10"/>
                          <a:pt x="72" y="0"/>
                        </a:cubicBezTo>
                        <a:cubicBezTo>
                          <a:pt x="72" y="8"/>
                          <a:pt x="69" y="17"/>
                          <a:pt x="61" y="25"/>
                        </a:cubicBezTo>
                      </a:path>
                    </a:pathLst>
                  </a:custGeom>
                  <a:solidFill>
                    <a:srgbClr val="7831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59" name="Freeform 870">
                    <a:extLst>
                      <a:ext uri="{FF2B5EF4-FFF2-40B4-BE49-F238E27FC236}">
                        <a16:creationId xmlns:a16="http://schemas.microsoft.com/office/drawing/2014/main" id="{051086CA-4C9E-8B84-CF10-136EF073CA1E}"/>
                      </a:ext>
                    </a:extLst>
                  </p:cNvPr>
                  <p:cNvSpPr>
                    <a:spLocks/>
                  </p:cNvSpPr>
                  <p:nvPr/>
                </p:nvSpPr>
                <p:spPr bwMode="auto">
                  <a:xfrm>
                    <a:off x="2559" y="3453"/>
                    <a:ext cx="46" cy="30"/>
                  </a:xfrm>
                  <a:custGeom>
                    <a:avLst/>
                    <a:gdLst>
                      <a:gd name="T0" fmla="*/ 29 w 54"/>
                      <a:gd name="T1" fmla="*/ 4 h 35"/>
                      <a:gd name="T2" fmla="*/ 25 w 54"/>
                      <a:gd name="T3" fmla="*/ 18 h 35"/>
                      <a:gd name="T4" fmla="*/ 4 w 54"/>
                      <a:gd name="T5" fmla="*/ 18 h 35"/>
                      <a:gd name="T6" fmla="*/ 9 w 54"/>
                      <a:gd name="T7" fmla="*/ 3 h 35"/>
                      <a:gd name="T8" fmla="*/ 29 w 54"/>
                      <a:gd name="T9" fmla="*/ 4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35">
                        <a:moveTo>
                          <a:pt x="47" y="7"/>
                        </a:moveTo>
                        <a:cubicBezTo>
                          <a:pt x="54" y="13"/>
                          <a:pt x="51" y="23"/>
                          <a:pt x="40" y="29"/>
                        </a:cubicBezTo>
                        <a:cubicBezTo>
                          <a:pt x="29" y="35"/>
                          <a:pt x="15" y="35"/>
                          <a:pt x="7" y="28"/>
                        </a:cubicBezTo>
                        <a:cubicBezTo>
                          <a:pt x="0" y="22"/>
                          <a:pt x="3" y="12"/>
                          <a:pt x="14" y="6"/>
                        </a:cubicBezTo>
                        <a:cubicBezTo>
                          <a:pt x="25" y="0"/>
                          <a:pt x="39" y="0"/>
                          <a:pt x="47" y="7"/>
                        </a:cubicBezTo>
                      </a:path>
                    </a:pathLst>
                  </a:custGeom>
                  <a:solidFill>
                    <a:srgbClr val="A35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60" name="Freeform 871">
                    <a:extLst>
                      <a:ext uri="{FF2B5EF4-FFF2-40B4-BE49-F238E27FC236}">
                        <a16:creationId xmlns:a16="http://schemas.microsoft.com/office/drawing/2014/main" id="{1DDF3F90-3566-22B5-88F2-BDFC4F8318E4}"/>
                      </a:ext>
                    </a:extLst>
                  </p:cNvPr>
                  <p:cNvSpPr>
                    <a:spLocks/>
                  </p:cNvSpPr>
                  <p:nvPr/>
                </p:nvSpPr>
                <p:spPr bwMode="auto">
                  <a:xfrm>
                    <a:off x="2558" y="3468"/>
                    <a:ext cx="9" cy="7"/>
                  </a:xfrm>
                  <a:custGeom>
                    <a:avLst/>
                    <a:gdLst>
                      <a:gd name="T0" fmla="*/ 5 w 10"/>
                      <a:gd name="T1" fmla="*/ 2 h 8"/>
                      <a:gd name="T2" fmla="*/ 6 w 10"/>
                      <a:gd name="T3" fmla="*/ 4 h 8"/>
                      <a:gd name="T4" fmla="*/ 3 w 10"/>
                      <a:gd name="T5" fmla="*/ 4 h 8"/>
                      <a:gd name="T6" fmla="*/ 1 w 10"/>
                      <a:gd name="T7" fmla="*/ 1 h 8"/>
                      <a:gd name="T8" fmla="*/ 5 w 10"/>
                      <a:gd name="T9" fmla="*/ 2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8">
                        <a:moveTo>
                          <a:pt x="7" y="2"/>
                        </a:moveTo>
                        <a:cubicBezTo>
                          <a:pt x="9" y="3"/>
                          <a:pt x="10" y="6"/>
                          <a:pt x="9" y="7"/>
                        </a:cubicBezTo>
                        <a:cubicBezTo>
                          <a:pt x="8" y="8"/>
                          <a:pt x="5" y="8"/>
                          <a:pt x="3" y="6"/>
                        </a:cubicBezTo>
                        <a:cubicBezTo>
                          <a:pt x="1" y="4"/>
                          <a:pt x="0" y="2"/>
                          <a:pt x="1" y="1"/>
                        </a:cubicBezTo>
                        <a:cubicBezTo>
                          <a:pt x="2" y="0"/>
                          <a:pt x="5" y="0"/>
                          <a:pt x="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61" name="Freeform 872">
                    <a:extLst>
                      <a:ext uri="{FF2B5EF4-FFF2-40B4-BE49-F238E27FC236}">
                        <a16:creationId xmlns:a16="http://schemas.microsoft.com/office/drawing/2014/main" id="{C80F1995-27E0-C301-9401-6877D37A2C6E}"/>
                      </a:ext>
                    </a:extLst>
                  </p:cNvPr>
                  <p:cNvSpPr>
                    <a:spLocks/>
                  </p:cNvSpPr>
                  <p:nvPr/>
                </p:nvSpPr>
                <p:spPr bwMode="auto">
                  <a:xfrm>
                    <a:off x="2565" y="3477"/>
                    <a:ext cx="6" cy="4"/>
                  </a:xfrm>
                  <a:custGeom>
                    <a:avLst/>
                    <a:gdLst>
                      <a:gd name="T0" fmla="*/ 3 w 7"/>
                      <a:gd name="T1" fmla="*/ 1 h 5"/>
                      <a:gd name="T2" fmla="*/ 3 w 7"/>
                      <a:gd name="T3" fmla="*/ 2 h 5"/>
                      <a:gd name="T4" fmla="*/ 2 w 7"/>
                      <a:gd name="T5" fmla="*/ 2 h 5"/>
                      <a:gd name="T6" fmla="*/ 1 w 7"/>
                      <a:gd name="T7" fmla="*/ 1 h 5"/>
                      <a:gd name="T8" fmla="*/ 3 w 7"/>
                      <a:gd name="T9" fmla="*/ 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5" y="1"/>
                        </a:moveTo>
                        <a:cubicBezTo>
                          <a:pt x="6" y="2"/>
                          <a:pt x="7" y="4"/>
                          <a:pt x="6" y="5"/>
                        </a:cubicBezTo>
                        <a:cubicBezTo>
                          <a:pt x="5" y="5"/>
                          <a:pt x="4" y="5"/>
                          <a:pt x="2" y="4"/>
                        </a:cubicBezTo>
                        <a:cubicBezTo>
                          <a:pt x="1" y="3"/>
                          <a:pt x="0" y="2"/>
                          <a:pt x="1" y="1"/>
                        </a:cubicBezTo>
                        <a:cubicBezTo>
                          <a:pt x="2" y="0"/>
                          <a:pt x="4" y="0"/>
                          <a:pt x="5"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62" name="Freeform 873">
                    <a:extLst>
                      <a:ext uri="{FF2B5EF4-FFF2-40B4-BE49-F238E27FC236}">
                        <a16:creationId xmlns:a16="http://schemas.microsoft.com/office/drawing/2014/main" id="{095215F3-34D1-4E24-58AD-56A4F4FB6B9C}"/>
                      </a:ext>
                    </a:extLst>
                  </p:cNvPr>
                  <p:cNvSpPr>
                    <a:spLocks/>
                  </p:cNvSpPr>
                  <p:nvPr/>
                </p:nvSpPr>
                <p:spPr bwMode="auto">
                  <a:xfrm>
                    <a:off x="2551" y="3450"/>
                    <a:ext cx="64" cy="54"/>
                  </a:xfrm>
                  <a:custGeom>
                    <a:avLst/>
                    <a:gdLst>
                      <a:gd name="T0" fmla="*/ 38 w 76"/>
                      <a:gd name="T1" fmla="*/ 4 h 64"/>
                      <a:gd name="T2" fmla="*/ 38 w 76"/>
                      <a:gd name="T3" fmla="*/ 5 h 64"/>
                      <a:gd name="T4" fmla="*/ 44 w 76"/>
                      <a:gd name="T5" fmla="*/ 17 h 64"/>
                      <a:gd name="T6" fmla="*/ 38 w 76"/>
                      <a:gd name="T7" fmla="*/ 30 h 64"/>
                      <a:gd name="T8" fmla="*/ 20 w 76"/>
                      <a:gd name="T9" fmla="*/ 38 h 64"/>
                      <a:gd name="T10" fmla="*/ 8 w 76"/>
                      <a:gd name="T11" fmla="*/ 34 h 64"/>
                      <a:gd name="T12" fmla="*/ 2 w 76"/>
                      <a:gd name="T13" fmla="*/ 21 h 64"/>
                      <a:gd name="T14" fmla="*/ 7 w 76"/>
                      <a:gd name="T15" fmla="*/ 8 h 64"/>
                      <a:gd name="T16" fmla="*/ 24 w 76"/>
                      <a:gd name="T17" fmla="*/ 1 h 64"/>
                      <a:gd name="T18" fmla="*/ 38 w 76"/>
                      <a:gd name="T19" fmla="*/ 5 h 64"/>
                      <a:gd name="T20" fmla="*/ 38 w 76"/>
                      <a:gd name="T21" fmla="*/ 4 h 64"/>
                      <a:gd name="T22" fmla="*/ 38 w 76"/>
                      <a:gd name="T23" fmla="*/ 4 h 64"/>
                      <a:gd name="T24" fmla="*/ 24 w 76"/>
                      <a:gd name="T25" fmla="*/ 0 h 64"/>
                      <a:gd name="T26" fmla="*/ 7 w 76"/>
                      <a:gd name="T27" fmla="*/ 7 h 64"/>
                      <a:gd name="T28" fmla="*/ 0 w 76"/>
                      <a:gd name="T29" fmla="*/ 21 h 64"/>
                      <a:gd name="T30" fmla="*/ 7 w 76"/>
                      <a:gd name="T31" fmla="*/ 35 h 64"/>
                      <a:gd name="T32" fmla="*/ 20 w 76"/>
                      <a:gd name="T33" fmla="*/ 39 h 64"/>
                      <a:gd name="T34" fmla="*/ 39 w 76"/>
                      <a:gd name="T35" fmla="*/ 31 h 64"/>
                      <a:gd name="T36" fmla="*/ 45 w 76"/>
                      <a:gd name="T37" fmla="*/ 17 h 64"/>
                      <a:gd name="T38" fmla="*/ 38 w 76"/>
                      <a:gd name="T39" fmla="*/ 4 h 64"/>
                      <a:gd name="T40" fmla="*/ 38 w 76"/>
                      <a:gd name="T41" fmla="*/ 4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6" h="64">
                        <a:moveTo>
                          <a:pt x="63" y="7"/>
                        </a:moveTo>
                        <a:cubicBezTo>
                          <a:pt x="63" y="8"/>
                          <a:pt x="63" y="8"/>
                          <a:pt x="63" y="8"/>
                        </a:cubicBezTo>
                        <a:cubicBezTo>
                          <a:pt x="70" y="13"/>
                          <a:pt x="74" y="21"/>
                          <a:pt x="74" y="29"/>
                        </a:cubicBezTo>
                        <a:cubicBezTo>
                          <a:pt x="74" y="36"/>
                          <a:pt x="71" y="44"/>
                          <a:pt x="64" y="51"/>
                        </a:cubicBezTo>
                        <a:cubicBezTo>
                          <a:pt x="56" y="58"/>
                          <a:pt x="45" y="63"/>
                          <a:pt x="34" y="63"/>
                        </a:cubicBezTo>
                        <a:cubicBezTo>
                          <a:pt x="27" y="63"/>
                          <a:pt x="19" y="60"/>
                          <a:pt x="13" y="56"/>
                        </a:cubicBezTo>
                        <a:cubicBezTo>
                          <a:pt x="6" y="51"/>
                          <a:pt x="2" y="43"/>
                          <a:pt x="2" y="35"/>
                        </a:cubicBezTo>
                        <a:cubicBezTo>
                          <a:pt x="2" y="28"/>
                          <a:pt x="5" y="20"/>
                          <a:pt x="12" y="13"/>
                        </a:cubicBezTo>
                        <a:cubicBezTo>
                          <a:pt x="20" y="6"/>
                          <a:pt x="31" y="1"/>
                          <a:pt x="42" y="1"/>
                        </a:cubicBezTo>
                        <a:cubicBezTo>
                          <a:pt x="49" y="1"/>
                          <a:pt x="57" y="4"/>
                          <a:pt x="63" y="8"/>
                        </a:cubicBezTo>
                        <a:cubicBezTo>
                          <a:pt x="63" y="7"/>
                          <a:pt x="63" y="7"/>
                          <a:pt x="63" y="7"/>
                        </a:cubicBezTo>
                        <a:cubicBezTo>
                          <a:pt x="64" y="7"/>
                          <a:pt x="64" y="7"/>
                          <a:pt x="64" y="7"/>
                        </a:cubicBezTo>
                        <a:cubicBezTo>
                          <a:pt x="57" y="2"/>
                          <a:pt x="50" y="0"/>
                          <a:pt x="42" y="0"/>
                        </a:cubicBezTo>
                        <a:cubicBezTo>
                          <a:pt x="31" y="0"/>
                          <a:pt x="19" y="4"/>
                          <a:pt x="11" y="12"/>
                        </a:cubicBezTo>
                        <a:cubicBezTo>
                          <a:pt x="4" y="19"/>
                          <a:pt x="0" y="27"/>
                          <a:pt x="0" y="35"/>
                        </a:cubicBezTo>
                        <a:cubicBezTo>
                          <a:pt x="0" y="44"/>
                          <a:pt x="4" y="52"/>
                          <a:pt x="12" y="57"/>
                        </a:cubicBezTo>
                        <a:cubicBezTo>
                          <a:pt x="18" y="62"/>
                          <a:pt x="26" y="64"/>
                          <a:pt x="34" y="64"/>
                        </a:cubicBezTo>
                        <a:cubicBezTo>
                          <a:pt x="45" y="64"/>
                          <a:pt x="57" y="60"/>
                          <a:pt x="65" y="52"/>
                        </a:cubicBezTo>
                        <a:cubicBezTo>
                          <a:pt x="72" y="45"/>
                          <a:pt x="76" y="37"/>
                          <a:pt x="76" y="29"/>
                        </a:cubicBezTo>
                        <a:cubicBezTo>
                          <a:pt x="76" y="20"/>
                          <a:pt x="72" y="12"/>
                          <a:pt x="64" y="7"/>
                        </a:cubicBezTo>
                        <a:cubicBezTo>
                          <a:pt x="63" y="7"/>
                          <a:pt x="63" y="7"/>
                          <a:pt x="63" y="7"/>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63" name="Freeform 874">
                    <a:extLst>
                      <a:ext uri="{FF2B5EF4-FFF2-40B4-BE49-F238E27FC236}">
                        <a16:creationId xmlns:a16="http://schemas.microsoft.com/office/drawing/2014/main" id="{CF739EBF-5995-4086-2433-6C8D47D07454}"/>
                      </a:ext>
                    </a:extLst>
                  </p:cNvPr>
                  <p:cNvSpPr>
                    <a:spLocks/>
                  </p:cNvSpPr>
                  <p:nvPr/>
                </p:nvSpPr>
                <p:spPr bwMode="auto">
                  <a:xfrm>
                    <a:off x="2454" y="3365"/>
                    <a:ext cx="86" cy="61"/>
                  </a:xfrm>
                  <a:custGeom>
                    <a:avLst/>
                    <a:gdLst>
                      <a:gd name="T0" fmla="*/ 50 w 102"/>
                      <a:gd name="T1" fmla="*/ 6 h 72"/>
                      <a:gd name="T2" fmla="*/ 51 w 102"/>
                      <a:gd name="T3" fmla="*/ 34 h 72"/>
                      <a:gd name="T4" fmla="*/ 11 w 102"/>
                      <a:gd name="T5" fmla="*/ 37 h 72"/>
                      <a:gd name="T6" fmla="*/ 11 w 102"/>
                      <a:gd name="T7" fmla="*/ 10 h 72"/>
                      <a:gd name="T8" fmla="*/ 50 w 102"/>
                      <a:gd name="T9" fmla="*/ 6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72">
                        <a:moveTo>
                          <a:pt x="83" y="10"/>
                        </a:moveTo>
                        <a:cubicBezTo>
                          <a:pt x="101" y="21"/>
                          <a:pt x="102" y="41"/>
                          <a:pt x="84" y="55"/>
                        </a:cubicBezTo>
                        <a:cubicBezTo>
                          <a:pt x="67" y="69"/>
                          <a:pt x="38" y="72"/>
                          <a:pt x="19" y="61"/>
                        </a:cubicBezTo>
                        <a:cubicBezTo>
                          <a:pt x="1" y="50"/>
                          <a:pt x="0" y="30"/>
                          <a:pt x="18" y="16"/>
                        </a:cubicBezTo>
                        <a:cubicBezTo>
                          <a:pt x="35" y="2"/>
                          <a:pt x="64" y="0"/>
                          <a:pt x="83" y="10"/>
                        </a:cubicBezTo>
                      </a:path>
                    </a:pathLst>
                  </a:custGeom>
                  <a:solidFill>
                    <a:srgbClr val="9250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64" name="Freeform 875">
                    <a:extLst>
                      <a:ext uri="{FF2B5EF4-FFF2-40B4-BE49-F238E27FC236}">
                        <a16:creationId xmlns:a16="http://schemas.microsoft.com/office/drawing/2014/main" id="{5EF31962-0757-BDFA-1F05-0FA3819613CD}"/>
                      </a:ext>
                    </a:extLst>
                  </p:cNvPr>
                  <p:cNvSpPr>
                    <a:spLocks/>
                  </p:cNvSpPr>
                  <p:nvPr/>
                </p:nvSpPr>
                <p:spPr bwMode="auto">
                  <a:xfrm>
                    <a:off x="2457" y="3384"/>
                    <a:ext cx="80" cy="41"/>
                  </a:xfrm>
                  <a:custGeom>
                    <a:avLst/>
                    <a:gdLst>
                      <a:gd name="T0" fmla="*/ 46 w 95"/>
                      <a:gd name="T1" fmla="*/ 15 h 49"/>
                      <a:gd name="T2" fmla="*/ 7 w 95"/>
                      <a:gd name="T3" fmla="*/ 18 h 49"/>
                      <a:gd name="T4" fmla="*/ 0 w 95"/>
                      <a:gd name="T5" fmla="*/ 11 h 49"/>
                      <a:gd name="T6" fmla="*/ 8 w 95"/>
                      <a:gd name="T7" fmla="*/ 23 h 49"/>
                      <a:gd name="T8" fmla="*/ 47 w 95"/>
                      <a:gd name="T9" fmla="*/ 19 h 49"/>
                      <a:gd name="T10" fmla="*/ 53 w 95"/>
                      <a:gd name="T11" fmla="*/ 0 h 49"/>
                      <a:gd name="T12" fmla="*/ 46 w 95"/>
                      <a:gd name="T13" fmla="*/ 15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 h="49">
                        <a:moveTo>
                          <a:pt x="77" y="25"/>
                        </a:moveTo>
                        <a:cubicBezTo>
                          <a:pt x="59" y="39"/>
                          <a:pt x="30" y="42"/>
                          <a:pt x="12" y="31"/>
                        </a:cubicBezTo>
                        <a:cubicBezTo>
                          <a:pt x="6" y="28"/>
                          <a:pt x="2" y="23"/>
                          <a:pt x="0" y="19"/>
                        </a:cubicBezTo>
                        <a:cubicBezTo>
                          <a:pt x="1" y="26"/>
                          <a:pt x="6" y="33"/>
                          <a:pt x="14" y="39"/>
                        </a:cubicBezTo>
                        <a:cubicBezTo>
                          <a:pt x="33" y="49"/>
                          <a:pt x="62" y="47"/>
                          <a:pt x="79" y="33"/>
                        </a:cubicBezTo>
                        <a:cubicBezTo>
                          <a:pt x="92" y="23"/>
                          <a:pt x="95" y="10"/>
                          <a:pt x="89" y="0"/>
                        </a:cubicBezTo>
                        <a:cubicBezTo>
                          <a:pt x="90" y="8"/>
                          <a:pt x="86" y="18"/>
                          <a:pt x="77" y="25"/>
                        </a:cubicBezTo>
                      </a:path>
                    </a:pathLst>
                  </a:custGeom>
                  <a:solidFill>
                    <a:srgbClr val="7831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65" name="Freeform 876">
                    <a:extLst>
                      <a:ext uri="{FF2B5EF4-FFF2-40B4-BE49-F238E27FC236}">
                        <a16:creationId xmlns:a16="http://schemas.microsoft.com/office/drawing/2014/main" id="{91705779-C1FD-47AF-D199-3C6A2F8ADBC4}"/>
                      </a:ext>
                    </a:extLst>
                  </p:cNvPr>
                  <p:cNvSpPr>
                    <a:spLocks/>
                  </p:cNvSpPr>
                  <p:nvPr/>
                </p:nvSpPr>
                <p:spPr bwMode="auto">
                  <a:xfrm>
                    <a:off x="2467" y="3371"/>
                    <a:ext cx="56" cy="31"/>
                  </a:xfrm>
                  <a:custGeom>
                    <a:avLst/>
                    <a:gdLst>
                      <a:gd name="T0" fmla="*/ 35 w 66"/>
                      <a:gd name="T1" fmla="*/ 4 h 36"/>
                      <a:gd name="T2" fmla="*/ 31 w 66"/>
                      <a:gd name="T3" fmla="*/ 19 h 36"/>
                      <a:gd name="T4" fmla="*/ 6 w 66"/>
                      <a:gd name="T5" fmla="*/ 19 h 36"/>
                      <a:gd name="T6" fmla="*/ 10 w 66"/>
                      <a:gd name="T7" fmla="*/ 3 h 36"/>
                      <a:gd name="T8" fmla="*/ 35 w 66"/>
                      <a:gd name="T9" fmla="*/ 4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6">
                        <a:moveTo>
                          <a:pt x="57" y="7"/>
                        </a:moveTo>
                        <a:cubicBezTo>
                          <a:pt x="66" y="13"/>
                          <a:pt x="62" y="24"/>
                          <a:pt x="49" y="30"/>
                        </a:cubicBezTo>
                        <a:cubicBezTo>
                          <a:pt x="36" y="36"/>
                          <a:pt x="17" y="35"/>
                          <a:pt x="9" y="29"/>
                        </a:cubicBezTo>
                        <a:cubicBezTo>
                          <a:pt x="0" y="22"/>
                          <a:pt x="4" y="12"/>
                          <a:pt x="17" y="6"/>
                        </a:cubicBezTo>
                        <a:cubicBezTo>
                          <a:pt x="31" y="0"/>
                          <a:pt x="49" y="0"/>
                          <a:pt x="57" y="7"/>
                        </a:cubicBezTo>
                      </a:path>
                    </a:pathLst>
                  </a:custGeom>
                  <a:solidFill>
                    <a:srgbClr val="A35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66" name="Freeform 877">
                    <a:extLst>
                      <a:ext uri="{FF2B5EF4-FFF2-40B4-BE49-F238E27FC236}">
                        <a16:creationId xmlns:a16="http://schemas.microsoft.com/office/drawing/2014/main" id="{9356469E-605C-1896-4239-97DE03803840}"/>
                      </a:ext>
                    </a:extLst>
                  </p:cNvPr>
                  <p:cNvSpPr>
                    <a:spLocks/>
                  </p:cNvSpPr>
                  <p:nvPr/>
                </p:nvSpPr>
                <p:spPr bwMode="auto">
                  <a:xfrm>
                    <a:off x="2465" y="3387"/>
                    <a:ext cx="11" cy="6"/>
                  </a:xfrm>
                  <a:custGeom>
                    <a:avLst/>
                    <a:gdLst>
                      <a:gd name="T0" fmla="*/ 6 w 12"/>
                      <a:gd name="T1" fmla="*/ 2 h 8"/>
                      <a:gd name="T2" fmla="*/ 8 w 12"/>
                      <a:gd name="T3" fmla="*/ 3 h 8"/>
                      <a:gd name="T4" fmla="*/ 3 w 12"/>
                      <a:gd name="T5" fmla="*/ 3 h 8"/>
                      <a:gd name="T6" fmla="*/ 1 w 12"/>
                      <a:gd name="T7" fmla="*/ 1 h 8"/>
                      <a:gd name="T8" fmla="*/ 6 w 12"/>
                      <a:gd name="T9" fmla="*/ 2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8">
                        <a:moveTo>
                          <a:pt x="9" y="2"/>
                        </a:moveTo>
                        <a:cubicBezTo>
                          <a:pt x="12" y="3"/>
                          <a:pt x="12" y="6"/>
                          <a:pt x="11" y="7"/>
                        </a:cubicBezTo>
                        <a:cubicBezTo>
                          <a:pt x="9" y="8"/>
                          <a:pt x="6" y="8"/>
                          <a:pt x="3" y="6"/>
                        </a:cubicBezTo>
                        <a:cubicBezTo>
                          <a:pt x="1" y="5"/>
                          <a:pt x="0" y="2"/>
                          <a:pt x="1" y="1"/>
                        </a:cubicBezTo>
                        <a:cubicBezTo>
                          <a:pt x="3" y="0"/>
                          <a:pt x="6" y="0"/>
                          <a:pt x="9"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67" name="Freeform 878">
                    <a:extLst>
                      <a:ext uri="{FF2B5EF4-FFF2-40B4-BE49-F238E27FC236}">
                        <a16:creationId xmlns:a16="http://schemas.microsoft.com/office/drawing/2014/main" id="{8312E328-1F92-6124-3924-B896975FEED8}"/>
                      </a:ext>
                    </a:extLst>
                  </p:cNvPr>
                  <p:cNvSpPr>
                    <a:spLocks/>
                  </p:cNvSpPr>
                  <p:nvPr/>
                </p:nvSpPr>
                <p:spPr bwMode="auto">
                  <a:xfrm>
                    <a:off x="2475" y="3396"/>
                    <a:ext cx="7" cy="4"/>
                  </a:xfrm>
                  <a:custGeom>
                    <a:avLst/>
                    <a:gdLst>
                      <a:gd name="T0" fmla="*/ 4 w 8"/>
                      <a:gd name="T1" fmla="*/ 1 h 5"/>
                      <a:gd name="T2" fmla="*/ 4 w 8"/>
                      <a:gd name="T3" fmla="*/ 2 h 5"/>
                      <a:gd name="T4" fmla="*/ 2 w 8"/>
                      <a:gd name="T5" fmla="*/ 2 h 5"/>
                      <a:gd name="T6" fmla="*/ 1 w 8"/>
                      <a:gd name="T7" fmla="*/ 0 h 5"/>
                      <a:gd name="T8" fmla="*/ 4 w 8"/>
                      <a:gd name="T9" fmla="*/ 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5">
                        <a:moveTo>
                          <a:pt x="5" y="1"/>
                        </a:moveTo>
                        <a:cubicBezTo>
                          <a:pt x="7" y="2"/>
                          <a:pt x="8" y="3"/>
                          <a:pt x="7" y="4"/>
                        </a:cubicBezTo>
                        <a:cubicBezTo>
                          <a:pt x="6" y="5"/>
                          <a:pt x="4" y="5"/>
                          <a:pt x="2" y="4"/>
                        </a:cubicBezTo>
                        <a:cubicBezTo>
                          <a:pt x="0" y="3"/>
                          <a:pt x="0" y="1"/>
                          <a:pt x="1" y="0"/>
                        </a:cubicBezTo>
                        <a:cubicBezTo>
                          <a:pt x="2" y="0"/>
                          <a:pt x="4"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68" name="Freeform 879">
                    <a:extLst>
                      <a:ext uri="{FF2B5EF4-FFF2-40B4-BE49-F238E27FC236}">
                        <a16:creationId xmlns:a16="http://schemas.microsoft.com/office/drawing/2014/main" id="{51327AE9-1919-3410-D9A2-A5F8BB96592B}"/>
                      </a:ext>
                    </a:extLst>
                  </p:cNvPr>
                  <p:cNvSpPr>
                    <a:spLocks/>
                  </p:cNvSpPr>
                  <p:nvPr/>
                </p:nvSpPr>
                <p:spPr bwMode="auto">
                  <a:xfrm>
                    <a:off x="2456" y="3367"/>
                    <a:ext cx="80" cy="56"/>
                  </a:xfrm>
                  <a:custGeom>
                    <a:avLst/>
                    <a:gdLst>
                      <a:gd name="T0" fmla="*/ 49 w 94"/>
                      <a:gd name="T1" fmla="*/ 5 h 66"/>
                      <a:gd name="T2" fmla="*/ 49 w 94"/>
                      <a:gd name="T3" fmla="*/ 6 h 66"/>
                      <a:gd name="T4" fmla="*/ 56 w 94"/>
                      <a:gd name="T5" fmla="*/ 18 h 66"/>
                      <a:gd name="T6" fmla="*/ 49 w 94"/>
                      <a:gd name="T7" fmla="*/ 31 h 66"/>
                      <a:gd name="T8" fmla="*/ 26 w 94"/>
                      <a:gd name="T9" fmla="*/ 39 h 66"/>
                      <a:gd name="T10" fmla="*/ 10 w 94"/>
                      <a:gd name="T11" fmla="*/ 36 h 66"/>
                      <a:gd name="T12" fmla="*/ 2 w 94"/>
                      <a:gd name="T13" fmla="*/ 22 h 66"/>
                      <a:gd name="T14" fmla="*/ 9 w 94"/>
                      <a:gd name="T15" fmla="*/ 8 h 66"/>
                      <a:gd name="T16" fmla="*/ 31 w 94"/>
                      <a:gd name="T17" fmla="*/ 2 h 66"/>
                      <a:gd name="T18" fmla="*/ 49 w 94"/>
                      <a:gd name="T19" fmla="*/ 6 h 66"/>
                      <a:gd name="T20" fmla="*/ 49 w 94"/>
                      <a:gd name="T21" fmla="*/ 5 h 66"/>
                      <a:gd name="T22" fmla="*/ 49 w 94"/>
                      <a:gd name="T23" fmla="*/ 4 h 66"/>
                      <a:gd name="T24" fmla="*/ 31 w 94"/>
                      <a:gd name="T25" fmla="*/ 0 h 66"/>
                      <a:gd name="T26" fmla="*/ 8 w 94"/>
                      <a:gd name="T27" fmla="*/ 8 h 66"/>
                      <a:gd name="T28" fmla="*/ 0 w 94"/>
                      <a:gd name="T29" fmla="*/ 22 h 66"/>
                      <a:gd name="T30" fmla="*/ 9 w 94"/>
                      <a:gd name="T31" fmla="*/ 36 h 66"/>
                      <a:gd name="T32" fmla="*/ 26 w 94"/>
                      <a:gd name="T33" fmla="*/ 41 h 66"/>
                      <a:gd name="T34" fmla="*/ 50 w 94"/>
                      <a:gd name="T35" fmla="*/ 33 h 66"/>
                      <a:gd name="T36" fmla="*/ 58 w 94"/>
                      <a:gd name="T37" fmla="*/ 18 h 66"/>
                      <a:gd name="T38" fmla="*/ 49 w 94"/>
                      <a:gd name="T39" fmla="*/ 4 h 66"/>
                      <a:gd name="T40" fmla="*/ 49 w 94"/>
                      <a:gd name="T41" fmla="*/ 5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 h="66">
                        <a:moveTo>
                          <a:pt x="79" y="8"/>
                        </a:moveTo>
                        <a:cubicBezTo>
                          <a:pt x="79" y="9"/>
                          <a:pt x="79" y="9"/>
                          <a:pt x="79" y="9"/>
                        </a:cubicBezTo>
                        <a:cubicBezTo>
                          <a:pt x="88" y="14"/>
                          <a:pt x="92" y="22"/>
                          <a:pt x="92" y="30"/>
                        </a:cubicBezTo>
                        <a:cubicBezTo>
                          <a:pt x="92" y="38"/>
                          <a:pt x="88" y="46"/>
                          <a:pt x="80" y="52"/>
                        </a:cubicBezTo>
                        <a:cubicBezTo>
                          <a:pt x="70" y="60"/>
                          <a:pt x="56" y="64"/>
                          <a:pt x="43" y="64"/>
                        </a:cubicBezTo>
                        <a:cubicBezTo>
                          <a:pt x="33" y="64"/>
                          <a:pt x="23" y="62"/>
                          <a:pt x="16" y="58"/>
                        </a:cubicBezTo>
                        <a:cubicBezTo>
                          <a:pt x="7" y="52"/>
                          <a:pt x="2" y="45"/>
                          <a:pt x="2" y="37"/>
                        </a:cubicBezTo>
                        <a:cubicBezTo>
                          <a:pt x="2" y="29"/>
                          <a:pt x="6" y="21"/>
                          <a:pt x="14" y="14"/>
                        </a:cubicBezTo>
                        <a:cubicBezTo>
                          <a:pt x="24" y="6"/>
                          <a:pt x="38" y="2"/>
                          <a:pt x="52" y="2"/>
                        </a:cubicBezTo>
                        <a:cubicBezTo>
                          <a:pt x="62" y="2"/>
                          <a:pt x="71" y="4"/>
                          <a:pt x="79" y="9"/>
                        </a:cubicBezTo>
                        <a:cubicBezTo>
                          <a:pt x="79" y="8"/>
                          <a:pt x="79" y="8"/>
                          <a:pt x="79" y="8"/>
                        </a:cubicBezTo>
                        <a:cubicBezTo>
                          <a:pt x="79" y="7"/>
                          <a:pt x="79" y="7"/>
                          <a:pt x="79" y="7"/>
                        </a:cubicBezTo>
                        <a:cubicBezTo>
                          <a:pt x="72" y="3"/>
                          <a:pt x="62" y="0"/>
                          <a:pt x="52" y="0"/>
                        </a:cubicBezTo>
                        <a:cubicBezTo>
                          <a:pt x="38" y="0"/>
                          <a:pt x="24" y="5"/>
                          <a:pt x="13" y="13"/>
                        </a:cubicBezTo>
                        <a:cubicBezTo>
                          <a:pt x="5" y="20"/>
                          <a:pt x="0" y="28"/>
                          <a:pt x="0" y="37"/>
                        </a:cubicBezTo>
                        <a:cubicBezTo>
                          <a:pt x="0" y="45"/>
                          <a:pt x="5" y="54"/>
                          <a:pt x="15" y="59"/>
                        </a:cubicBezTo>
                        <a:cubicBezTo>
                          <a:pt x="23" y="64"/>
                          <a:pt x="33" y="66"/>
                          <a:pt x="43" y="66"/>
                        </a:cubicBezTo>
                        <a:cubicBezTo>
                          <a:pt x="56" y="66"/>
                          <a:pt x="71" y="62"/>
                          <a:pt x="81" y="54"/>
                        </a:cubicBezTo>
                        <a:cubicBezTo>
                          <a:pt x="90" y="47"/>
                          <a:pt x="94" y="38"/>
                          <a:pt x="94" y="30"/>
                        </a:cubicBezTo>
                        <a:cubicBezTo>
                          <a:pt x="94" y="21"/>
                          <a:pt x="89" y="13"/>
                          <a:pt x="79" y="7"/>
                        </a:cubicBezTo>
                        <a:cubicBezTo>
                          <a:pt x="79" y="8"/>
                          <a:pt x="79" y="8"/>
                          <a:pt x="79" y="8"/>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69" name="Freeform 880">
                    <a:extLst>
                      <a:ext uri="{FF2B5EF4-FFF2-40B4-BE49-F238E27FC236}">
                        <a16:creationId xmlns:a16="http://schemas.microsoft.com/office/drawing/2014/main" id="{68A7B53E-7C16-DCC8-3130-8B0986C99D9A}"/>
                      </a:ext>
                    </a:extLst>
                  </p:cNvPr>
                  <p:cNvSpPr>
                    <a:spLocks/>
                  </p:cNvSpPr>
                  <p:nvPr/>
                </p:nvSpPr>
                <p:spPr bwMode="auto">
                  <a:xfrm>
                    <a:off x="2571" y="3278"/>
                    <a:ext cx="68" cy="54"/>
                  </a:xfrm>
                  <a:custGeom>
                    <a:avLst/>
                    <a:gdLst>
                      <a:gd name="T0" fmla="*/ 45 w 80"/>
                      <a:gd name="T1" fmla="*/ 18 h 63"/>
                      <a:gd name="T2" fmla="*/ 33 w 80"/>
                      <a:gd name="T3" fmla="*/ 39 h 63"/>
                      <a:gd name="T4" fmla="*/ 5 w 80"/>
                      <a:gd name="T5" fmla="*/ 21 h 63"/>
                      <a:gd name="T6" fmla="*/ 17 w 80"/>
                      <a:gd name="T7" fmla="*/ 1 h 63"/>
                      <a:gd name="T8" fmla="*/ 45 w 80"/>
                      <a:gd name="T9" fmla="*/ 18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63">
                        <a:moveTo>
                          <a:pt x="73" y="29"/>
                        </a:moveTo>
                        <a:cubicBezTo>
                          <a:pt x="80" y="45"/>
                          <a:pt x="72" y="60"/>
                          <a:pt x="54" y="62"/>
                        </a:cubicBezTo>
                        <a:cubicBezTo>
                          <a:pt x="36" y="63"/>
                          <a:pt x="15" y="51"/>
                          <a:pt x="8" y="34"/>
                        </a:cubicBezTo>
                        <a:cubicBezTo>
                          <a:pt x="0" y="18"/>
                          <a:pt x="9" y="3"/>
                          <a:pt x="27" y="1"/>
                        </a:cubicBezTo>
                        <a:cubicBezTo>
                          <a:pt x="45" y="0"/>
                          <a:pt x="65" y="12"/>
                          <a:pt x="73" y="29"/>
                        </a:cubicBezTo>
                      </a:path>
                    </a:pathLst>
                  </a:custGeom>
                  <a:solidFill>
                    <a:srgbClr val="9250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70" name="Freeform 881">
                    <a:extLst>
                      <a:ext uri="{FF2B5EF4-FFF2-40B4-BE49-F238E27FC236}">
                        <a16:creationId xmlns:a16="http://schemas.microsoft.com/office/drawing/2014/main" id="{210A7BE3-66BD-6AC1-5801-4ECA25858C9D}"/>
                      </a:ext>
                    </a:extLst>
                  </p:cNvPr>
                  <p:cNvSpPr>
                    <a:spLocks/>
                  </p:cNvSpPr>
                  <p:nvPr/>
                </p:nvSpPr>
                <p:spPr bwMode="auto">
                  <a:xfrm>
                    <a:off x="2574" y="3289"/>
                    <a:ext cx="60" cy="43"/>
                  </a:xfrm>
                  <a:custGeom>
                    <a:avLst/>
                    <a:gdLst>
                      <a:gd name="T0" fmla="*/ 30 w 71"/>
                      <a:gd name="T1" fmla="*/ 26 h 50"/>
                      <a:gd name="T2" fmla="*/ 3 w 71"/>
                      <a:gd name="T3" fmla="*/ 9 h 50"/>
                      <a:gd name="T4" fmla="*/ 3 w 71"/>
                      <a:gd name="T5" fmla="*/ 0 h 50"/>
                      <a:gd name="T6" fmla="*/ 3 w 71"/>
                      <a:gd name="T7" fmla="*/ 13 h 50"/>
                      <a:gd name="T8" fmla="*/ 30 w 71"/>
                      <a:gd name="T9" fmla="*/ 30 h 50"/>
                      <a:gd name="T10" fmla="*/ 43 w 71"/>
                      <a:gd name="T11" fmla="*/ 19 h 50"/>
                      <a:gd name="T12" fmla="*/ 30 w 71"/>
                      <a:gd name="T13" fmla="*/ 2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50">
                        <a:moveTo>
                          <a:pt x="51" y="41"/>
                        </a:moveTo>
                        <a:cubicBezTo>
                          <a:pt x="33" y="43"/>
                          <a:pt x="13" y="31"/>
                          <a:pt x="5" y="14"/>
                        </a:cubicBezTo>
                        <a:cubicBezTo>
                          <a:pt x="3" y="9"/>
                          <a:pt x="2" y="4"/>
                          <a:pt x="3" y="0"/>
                        </a:cubicBezTo>
                        <a:cubicBezTo>
                          <a:pt x="0" y="6"/>
                          <a:pt x="0" y="13"/>
                          <a:pt x="3" y="21"/>
                        </a:cubicBezTo>
                        <a:cubicBezTo>
                          <a:pt x="11" y="37"/>
                          <a:pt x="31" y="50"/>
                          <a:pt x="49" y="48"/>
                        </a:cubicBezTo>
                        <a:cubicBezTo>
                          <a:pt x="62" y="47"/>
                          <a:pt x="70" y="39"/>
                          <a:pt x="71" y="29"/>
                        </a:cubicBezTo>
                        <a:cubicBezTo>
                          <a:pt x="68" y="36"/>
                          <a:pt x="61" y="40"/>
                          <a:pt x="51" y="41"/>
                        </a:cubicBezTo>
                      </a:path>
                    </a:pathLst>
                  </a:custGeom>
                  <a:solidFill>
                    <a:srgbClr val="7831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71" name="Freeform 882">
                    <a:extLst>
                      <a:ext uri="{FF2B5EF4-FFF2-40B4-BE49-F238E27FC236}">
                        <a16:creationId xmlns:a16="http://schemas.microsoft.com/office/drawing/2014/main" id="{EF74188B-9A73-FF1F-0176-DB1D517F9E1A}"/>
                      </a:ext>
                    </a:extLst>
                  </p:cNvPr>
                  <p:cNvSpPr>
                    <a:spLocks/>
                  </p:cNvSpPr>
                  <p:nvPr/>
                </p:nvSpPr>
                <p:spPr bwMode="auto">
                  <a:xfrm>
                    <a:off x="2588" y="3282"/>
                    <a:ext cx="41" cy="31"/>
                  </a:xfrm>
                  <a:custGeom>
                    <a:avLst/>
                    <a:gdLst>
                      <a:gd name="T0" fmla="*/ 27 w 48"/>
                      <a:gd name="T1" fmla="*/ 13 h 37"/>
                      <a:gd name="T2" fmla="*/ 18 w 48"/>
                      <a:gd name="T3" fmla="*/ 20 h 37"/>
                      <a:gd name="T4" fmla="*/ 3 w 48"/>
                      <a:gd name="T5" fmla="*/ 9 h 37"/>
                      <a:gd name="T6" fmla="*/ 12 w 48"/>
                      <a:gd name="T7" fmla="*/ 2 h 37"/>
                      <a:gd name="T8" fmla="*/ 27 w 48"/>
                      <a:gd name="T9" fmla="*/ 13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7">
                        <a:moveTo>
                          <a:pt x="45" y="22"/>
                        </a:moveTo>
                        <a:cubicBezTo>
                          <a:pt x="48" y="32"/>
                          <a:pt x="41" y="37"/>
                          <a:pt x="29" y="35"/>
                        </a:cubicBezTo>
                        <a:cubicBezTo>
                          <a:pt x="18" y="33"/>
                          <a:pt x="6" y="24"/>
                          <a:pt x="3" y="15"/>
                        </a:cubicBezTo>
                        <a:cubicBezTo>
                          <a:pt x="0" y="6"/>
                          <a:pt x="7" y="0"/>
                          <a:pt x="19" y="2"/>
                        </a:cubicBezTo>
                        <a:cubicBezTo>
                          <a:pt x="30" y="4"/>
                          <a:pt x="42" y="13"/>
                          <a:pt x="45" y="22"/>
                        </a:cubicBezTo>
                      </a:path>
                    </a:pathLst>
                  </a:custGeom>
                  <a:solidFill>
                    <a:srgbClr val="A35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72" name="Freeform 883">
                    <a:extLst>
                      <a:ext uri="{FF2B5EF4-FFF2-40B4-BE49-F238E27FC236}">
                        <a16:creationId xmlns:a16="http://schemas.microsoft.com/office/drawing/2014/main" id="{4901290C-D8AE-1C16-7CC6-08AB89B4BD20}"/>
                      </a:ext>
                    </a:extLst>
                  </p:cNvPr>
                  <p:cNvSpPr>
                    <a:spLocks/>
                  </p:cNvSpPr>
                  <p:nvPr/>
                </p:nvSpPr>
                <p:spPr bwMode="auto">
                  <a:xfrm>
                    <a:off x="2587" y="3284"/>
                    <a:ext cx="7" cy="8"/>
                  </a:xfrm>
                  <a:custGeom>
                    <a:avLst/>
                    <a:gdLst>
                      <a:gd name="T0" fmla="*/ 4 w 8"/>
                      <a:gd name="T1" fmla="*/ 4 h 9"/>
                      <a:gd name="T2" fmla="*/ 4 w 8"/>
                      <a:gd name="T3" fmla="*/ 6 h 9"/>
                      <a:gd name="T4" fmla="*/ 1 w 8"/>
                      <a:gd name="T5" fmla="*/ 4 h 9"/>
                      <a:gd name="T6" fmla="*/ 2 w 8"/>
                      <a:gd name="T7" fmla="*/ 0 h 9"/>
                      <a:gd name="T8" fmla="*/ 4 w 8"/>
                      <a:gd name="T9" fmla="*/ 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7" y="5"/>
                        </a:moveTo>
                        <a:cubicBezTo>
                          <a:pt x="8" y="7"/>
                          <a:pt x="7" y="9"/>
                          <a:pt x="6" y="9"/>
                        </a:cubicBezTo>
                        <a:cubicBezTo>
                          <a:pt x="4" y="9"/>
                          <a:pt x="2" y="8"/>
                          <a:pt x="1" y="5"/>
                        </a:cubicBezTo>
                        <a:cubicBezTo>
                          <a:pt x="0" y="3"/>
                          <a:pt x="0" y="1"/>
                          <a:pt x="2" y="0"/>
                        </a:cubicBezTo>
                        <a:cubicBezTo>
                          <a:pt x="3" y="0"/>
                          <a:pt x="6" y="2"/>
                          <a:pt x="7"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73" name="Freeform 884">
                    <a:extLst>
                      <a:ext uri="{FF2B5EF4-FFF2-40B4-BE49-F238E27FC236}">
                        <a16:creationId xmlns:a16="http://schemas.microsoft.com/office/drawing/2014/main" id="{A680D492-E351-810B-90B4-97F7790DE0F8}"/>
                      </a:ext>
                    </a:extLst>
                  </p:cNvPr>
                  <p:cNvSpPr>
                    <a:spLocks/>
                  </p:cNvSpPr>
                  <p:nvPr/>
                </p:nvSpPr>
                <p:spPr bwMode="auto">
                  <a:xfrm>
                    <a:off x="2590" y="3295"/>
                    <a:ext cx="4" cy="4"/>
                  </a:xfrm>
                  <a:custGeom>
                    <a:avLst/>
                    <a:gdLst>
                      <a:gd name="T0" fmla="*/ 2 w 5"/>
                      <a:gd name="T1" fmla="*/ 2 h 5"/>
                      <a:gd name="T2" fmla="*/ 2 w 5"/>
                      <a:gd name="T3" fmla="*/ 2 h 5"/>
                      <a:gd name="T4" fmla="*/ 1 w 5"/>
                      <a:gd name="T5" fmla="*/ 2 h 5"/>
                      <a:gd name="T6" fmla="*/ 1 w 5"/>
                      <a:gd name="T7" fmla="*/ 0 h 5"/>
                      <a:gd name="T8" fmla="*/ 2 w 5"/>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4" y="2"/>
                        </a:moveTo>
                        <a:cubicBezTo>
                          <a:pt x="5" y="4"/>
                          <a:pt x="5" y="5"/>
                          <a:pt x="4" y="5"/>
                        </a:cubicBezTo>
                        <a:cubicBezTo>
                          <a:pt x="3" y="5"/>
                          <a:pt x="1" y="4"/>
                          <a:pt x="1" y="3"/>
                        </a:cubicBezTo>
                        <a:cubicBezTo>
                          <a:pt x="0" y="1"/>
                          <a:pt x="0" y="0"/>
                          <a:pt x="1" y="0"/>
                        </a:cubicBezTo>
                        <a:cubicBezTo>
                          <a:pt x="2" y="0"/>
                          <a:pt x="4" y="1"/>
                          <a:pt x="4"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74" name="Freeform 885">
                    <a:extLst>
                      <a:ext uri="{FF2B5EF4-FFF2-40B4-BE49-F238E27FC236}">
                        <a16:creationId xmlns:a16="http://schemas.microsoft.com/office/drawing/2014/main" id="{5B2EF9DD-F216-EADF-2020-E0DDF1AA0E9E}"/>
                      </a:ext>
                    </a:extLst>
                  </p:cNvPr>
                  <p:cNvSpPr>
                    <a:spLocks/>
                  </p:cNvSpPr>
                  <p:nvPr/>
                </p:nvSpPr>
                <p:spPr bwMode="auto">
                  <a:xfrm>
                    <a:off x="2574" y="3278"/>
                    <a:ext cx="61" cy="53"/>
                  </a:xfrm>
                  <a:custGeom>
                    <a:avLst/>
                    <a:gdLst>
                      <a:gd name="T0" fmla="*/ 42 w 72"/>
                      <a:gd name="T1" fmla="*/ 18 h 62"/>
                      <a:gd name="T2" fmla="*/ 42 w 72"/>
                      <a:gd name="T3" fmla="*/ 18 h 62"/>
                      <a:gd name="T4" fmla="*/ 42 w 72"/>
                      <a:gd name="T5" fmla="*/ 25 h 62"/>
                      <a:gd name="T6" fmla="*/ 31 w 72"/>
                      <a:gd name="T7" fmla="*/ 38 h 62"/>
                      <a:gd name="T8" fmla="*/ 28 w 72"/>
                      <a:gd name="T9" fmla="*/ 38 h 62"/>
                      <a:gd name="T10" fmla="*/ 3 w 72"/>
                      <a:gd name="T11" fmla="*/ 21 h 62"/>
                      <a:gd name="T12" fmla="*/ 2 w 72"/>
                      <a:gd name="T13" fmla="*/ 14 h 62"/>
                      <a:gd name="T14" fmla="*/ 14 w 72"/>
                      <a:gd name="T15" fmla="*/ 1 h 62"/>
                      <a:gd name="T16" fmla="*/ 16 w 72"/>
                      <a:gd name="T17" fmla="*/ 1 h 62"/>
                      <a:gd name="T18" fmla="*/ 42 w 72"/>
                      <a:gd name="T19" fmla="*/ 18 h 62"/>
                      <a:gd name="T20" fmla="*/ 42 w 72"/>
                      <a:gd name="T21" fmla="*/ 18 h 62"/>
                      <a:gd name="T22" fmla="*/ 42 w 72"/>
                      <a:gd name="T23" fmla="*/ 18 h 62"/>
                      <a:gd name="T24" fmla="*/ 16 w 72"/>
                      <a:gd name="T25" fmla="*/ 0 h 62"/>
                      <a:gd name="T26" fmla="*/ 14 w 72"/>
                      <a:gd name="T27" fmla="*/ 0 h 62"/>
                      <a:gd name="T28" fmla="*/ 0 w 72"/>
                      <a:gd name="T29" fmla="*/ 14 h 62"/>
                      <a:gd name="T30" fmla="*/ 3 w 72"/>
                      <a:gd name="T31" fmla="*/ 21 h 62"/>
                      <a:gd name="T32" fmla="*/ 28 w 72"/>
                      <a:gd name="T33" fmla="*/ 38 h 62"/>
                      <a:gd name="T34" fmla="*/ 31 w 72"/>
                      <a:gd name="T35" fmla="*/ 38 h 62"/>
                      <a:gd name="T36" fmla="*/ 44 w 72"/>
                      <a:gd name="T37" fmla="*/ 25 h 62"/>
                      <a:gd name="T38" fmla="*/ 42 w 72"/>
                      <a:gd name="T39" fmla="*/ 18 h 62"/>
                      <a:gd name="T40" fmla="*/ 42 w 72"/>
                      <a:gd name="T41" fmla="*/ 18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2" h="62">
                        <a:moveTo>
                          <a:pt x="69" y="28"/>
                        </a:moveTo>
                        <a:cubicBezTo>
                          <a:pt x="68" y="28"/>
                          <a:pt x="68" y="28"/>
                          <a:pt x="68" y="28"/>
                        </a:cubicBezTo>
                        <a:cubicBezTo>
                          <a:pt x="70" y="32"/>
                          <a:pt x="70" y="36"/>
                          <a:pt x="70" y="40"/>
                        </a:cubicBezTo>
                        <a:cubicBezTo>
                          <a:pt x="70" y="51"/>
                          <a:pt x="63" y="59"/>
                          <a:pt x="49" y="60"/>
                        </a:cubicBezTo>
                        <a:cubicBezTo>
                          <a:pt x="48" y="61"/>
                          <a:pt x="47" y="61"/>
                          <a:pt x="46" y="61"/>
                        </a:cubicBezTo>
                        <a:cubicBezTo>
                          <a:pt x="30" y="61"/>
                          <a:pt x="11" y="49"/>
                          <a:pt x="4" y="33"/>
                        </a:cubicBezTo>
                        <a:cubicBezTo>
                          <a:pt x="2" y="29"/>
                          <a:pt x="2" y="26"/>
                          <a:pt x="2" y="22"/>
                        </a:cubicBezTo>
                        <a:cubicBezTo>
                          <a:pt x="2" y="11"/>
                          <a:pt x="9" y="3"/>
                          <a:pt x="23" y="1"/>
                        </a:cubicBezTo>
                        <a:cubicBezTo>
                          <a:pt x="24" y="1"/>
                          <a:pt x="25" y="1"/>
                          <a:pt x="26" y="1"/>
                        </a:cubicBezTo>
                        <a:cubicBezTo>
                          <a:pt x="43" y="1"/>
                          <a:pt x="61" y="13"/>
                          <a:pt x="68" y="28"/>
                        </a:cubicBezTo>
                        <a:cubicBezTo>
                          <a:pt x="69" y="28"/>
                          <a:pt x="69" y="28"/>
                          <a:pt x="69" y="28"/>
                        </a:cubicBezTo>
                        <a:cubicBezTo>
                          <a:pt x="69" y="28"/>
                          <a:pt x="69" y="28"/>
                          <a:pt x="69" y="28"/>
                        </a:cubicBezTo>
                        <a:cubicBezTo>
                          <a:pt x="62" y="12"/>
                          <a:pt x="43" y="0"/>
                          <a:pt x="26" y="0"/>
                        </a:cubicBezTo>
                        <a:cubicBezTo>
                          <a:pt x="25" y="0"/>
                          <a:pt x="24" y="0"/>
                          <a:pt x="23" y="0"/>
                        </a:cubicBezTo>
                        <a:cubicBezTo>
                          <a:pt x="9" y="1"/>
                          <a:pt x="0" y="10"/>
                          <a:pt x="0" y="22"/>
                        </a:cubicBezTo>
                        <a:cubicBezTo>
                          <a:pt x="0" y="26"/>
                          <a:pt x="1" y="30"/>
                          <a:pt x="3" y="34"/>
                        </a:cubicBezTo>
                        <a:cubicBezTo>
                          <a:pt x="10" y="50"/>
                          <a:pt x="29" y="62"/>
                          <a:pt x="46" y="62"/>
                        </a:cubicBezTo>
                        <a:cubicBezTo>
                          <a:pt x="47" y="62"/>
                          <a:pt x="49" y="62"/>
                          <a:pt x="50" y="62"/>
                        </a:cubicBezTo>
                        <a:cubicBezTo>
                          <a:pt x="63" y="61"/>
                          <a:pt x="72" y="52"/>
                          <a:pt x="72" y="40"/>
                        </a:cubicBezTo>
                        <a:cubicBezTo>
                          <a:pt x="72" y="36"/>
                          <a:pt x="71" y="32"/>
                          <a:pt x="69" y="28"/>
                        </a:cubicBezTo>
                        <a:cubicBezTo>
                          <a:pt x="69" y="28"/>
                          <a:pt x="69" y="28"/>
                          <a:pt x="69" y="28"/>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75" name="Freeform 886">
                    <a:extLst>
                      <a:ext uri="{FF2B5EF4-FFF2-40B4-BE49-F238E27FC236}">
                        <a16:creationId xmlns:a16="http://schemas.microsoft.com/office/drawing/2014/main" id="{D1113395-07E5-CD81-B5A1-8556CBE33B56}"/>
                      </a:ext>
                    </a:extLst>
                  </p:cNvPr>
                  <p:cNvSpPr>
                    <a:spLocks/>
                  </p:cNvSpPr>
                  <p:nvPr/>
                </p:nvSpPr>
                <p:spPr bwMode="auto">
                  <a:xfrm>
                    <a:off x="2105" y="3066"/>
                    <a:ext cx="77" cy="51"/>
                  </a:xfrm>
                  <a:custGeom>
                    <a:avLst/>
                    <a:gdLst>
                      <a:gd name="T0" fmla="*/ 45 w 91"/>
                      <a:gd name="T1" fmla="*/ 7 h 60"/>
                      <a:gd name="T2" fmla="*/ 45 w 91"/>
                      <a:gd name="T3" fmla="*/ 31 h 60"/>
                      <a:gd name="T4" fmla="*/ 10 w 91"/>
                      <a:gd name="T5" fmla="*/ 31 h 60"/>
                      <a:gd name="T6" fmla="*/ 10 w 91"/>
                      <a:gd name="T7" fmla="*/ 7 h 60"/>
                      <a:gd name="T8" fmla="*/ 45 w 91"/>
                      <a:gd name="T9" fmla="*/ 7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60">
                        <a:moveTo>
                          <a:pt x="74" y="11"/>
                        </a:moveTo>
                        <a:cubicBezTo>
                          <a:pt x="90" y="22"/>
                          <a:pt x="91" y="39"/>
                          <a:pt x="75" y="49"/>
                        </a:cubicBezTo>
                        <a:cubicBezTo>
                          <a:pt x="59" y="60"/>
                          <a:pt x="33" y="59"/>
                          <a:pt x="17" y="49"/>
                        </a:cubicBezTo>
                        <a:cubicBezTo>
                          <a:pt x="1" y="38"/>
                          <a:pt x="0" y="21"/>
                          <a:pt x="16" y="10"/>
                        </a:cubicBezTo>
                        <a:cubicBezTo>
                          <a:pt x="32" y="0"/>
                          <a:pt x="57" y="0"/>
                          <a:pt x="74" y="11"/>
                        </a:cubicBezTo>
                      </a:path>
                    </a:pathLst>
                  </a:custGeom>
                  <a:solidFill>
                    <a:srgbClr val="9250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76" name="Freeform 887">
                    <a:extLst>
                      <a:ext uri="{FF2B5EF4-FFF2-40B4-BE49-F238E27FC236}">
                        <a16:creationId xmlns:a16="http://schemas.microsoft.com/office/drawing/2014/main" id="{B8B83B35-481E-288B-132A-E41A0A5F2DA5}"/>
                      </a:ext>
                    </a:extLst>
                  </p:cNvPr>
                  <p:cNvSpPr>
                    <a:spLocks/>
                  </p:cNvSpPr>
                  <p:nvPr/>
                </p:nvSpPr>
                <p:spPr bwMode="auto">
                  <a:xfrm>
                    <a:off x="2108" y="3084"/>
                    <a:ext cx="71" cy="32"/>
                  </a:xfrm>
                  <a:custGeom>
                    <a:avLst/>
                    <a:gdLst>
                      <a:gd name="T0" fmla="*/ 41 w 84"/>
                      <a:gd name="T1" fmla="*/ 13 h 38"/>
                      <a:gd name="T2" fmla="*/ 6 w 84"/>
                      <a:gd name="T3" fmla="*/ 12 h 38"/>
                      <a:gd name="T4" fmla="*/ 0 w 84"/>
                      <a:gd name="T5" fmla="*/ 6 h 38"/>
                      <a:gd name="T6" fmla="*/ 7 w 84"/>
                      <a:gd name="T7" fmla="*/ 16 h 38"/>
                      <a:gd name="T8" fmla="*/ 42 w 84"/>
                      <a:gd name="T9" fmla="*/ 17 h 38"/>
                      <a:gd name="T10" fmla="*/ 48 w 84"/>
                      <a:gd name="T11" fmla="*/ 0 h 38"/>
                      <a:gd name="T12" fmla="*/ 41 w 84"/>
                      <a:gd name="T13" fmla="*/ 13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 h="38">
                        <a:moveTo>
                          <a:pt x="68" y="21"/>
                        </a:moveTo>
                        <a:cubicBezTo>
                          <a:pt x="52" y="31"/>
                          <a:pt x="26" y="31"/>
                          <a:pt x="10" y="20"/>
                        </a:cubicBezTo>
                        <a:cubicBezTo>
                          <a:pt x="5" y="17"/>
                          <a:pt x="2" y="13"/>
                          <a:pt x="0" y="9"/>
                        </a:cubicBezTo>
                        <a:cubicBezTo>
                          <a:pt x="0" y="16"/>
                          <a:pt x="5" y="22"/>
                          <a:pt x="12" y="27"/>
                        </a:cubicBezTo>
                        <a:cubicBezTo>
                          <a:pt x="28" y="38"/>
                          <a:pt x="54" y="38"/>
                          <a:pt x="70" y="28"/>
                        </a:cubicBezTo>
                        <a:cubicBezTo>
                          <a:pt x="81" y="20"/>
                          <a:pt x="84" y="10"/>
                          <a:pt x="79" y="0"/>
                        </a:cubicBezTo>
                        <a:cubicBezTo>
                          <a:pt x="80" y="8"/>
                          <a:pt x="76" y="15"/>
                          <a:pt x="68" y="21"/>
                        </a:cubicBezTo>
                      </a:path>
                    </a:pathLst>
                  </a:custGeom>
                  <a:solidFill>
                    <a:srgbClr val="7831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77" name="Freeform 888">
                    <a:extLst>
                      <a:ext uri="{FF2B5EF4-FFF2-40B4-BE49-F238E27FC236}">
                        <a16:creationId xmlns:a16="http://schemas.microsoft.com/office/drawing/2014/main" id="{4AF6738A-C9EC-6696-1329-53BF7ABB9A86}"/>
                      </a:ext>
                    </a:extLst>
                  </p:cNvPr>
                  <p:cNvSpPr>
                    <a:spLocks/>
                  </p:cNvSpPr>
                  <p:nvPr/>
                </p:nvSpPr>
                <p:spPr bwMode="auto">
                  <a:xfrm>
                    <a:off x="2117" y="3070"/>
                    <a:ext cx="49" cy="27"/>
                  </a:xfrm>
                  <a:custGeom>
                    <a:avLst/>
                    <a:gdLst>
                      <a:gd name="T0" fmla="*/ 30 w 59"/>
                      <a:gd name="T1" fmla="*/ 5 h 31"/>
                      <a:gd name="T2" fmla="*/ 26 w 59"/>
                      <a:gd name="T3" fmla="*/ 18 h 31"/>
                      <a:gd name="T4" fmla="*/ 5 w 59"/>
                      <a:gd name="T5" fmla="*/ 15 h 31"/>
                      <a:gd name="T6" fmla="*/ 9 w 59"/>
                      <a:gd name="T7" fmla="*/ 3 h 31"/>
                      <a:gd name="T8" fmla="*/ 30 w 59"/>
                      <a:gd name="T9" fmla="*/ 5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31">
                        <a:moveTo>
                          <a:pt x="52" y="8"/>
                        </a:moveTo>
                        <a:cubicBezTo>
                          <a:pt x="59" y="14"/>
                          <a:pt x="56" y="23"/>
                          <a:pt x="44" y="27"/>
                        </a:cubicBezTo>
                        <a:cubicBezTo>
                          <a:pt x="32" y="31"/>
                          <a:pt x="16" y="29"/>
                          <a:pt x="8" y="23"/>
                        </a:cubicBezTo>
                        <a:cubicBezTo>
                          <a:pt x="0" y="16"/>
                          <a:pt x="4" y="8"/>
                          <a:pt x="16" y="4"/>
                        </a:cubicBezTo>
                        <a:cubicBezTo>
                          <a:pt x="28" y="0"/>
                          <a:pt x="44" y="1"/>
                          <a:pt x="52" y="8"/>
                        </a:cubicBezTo>
                      </a:path>
                    </a:pathLst>
                  </a:custGeom>
                  <a:solidFill>
                    <a:srgbClr val="A35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78" name="Freeform 889">
                    <a:extLst>
                      <a:ext uri="{FF2B5EF4-FFF2-40B4-BE49-F238E27FC236}">
                        <a16:creationId xmlns:a16="http://schemas.microsoft.com/office/drawing/2014/main" id="{191621B0-5434-8EA9-533A-6166F56AFB1B}"/>
                      </a:ext>
                    </a:extLst>
                  </p:cNvPr>
                  <p:cNvSpPr>
                    <a:spLocks/>
                  </p:cNvSpPr>
                  <p:nvPr/>
                </p:nvSpPr>
                <p:spPr bwMode="auto">
                  <a:xfrm>
                    <a:off x="2115" y="3081"/>
                    <a:ext cx="10" cy="6"/>
                  </a:xfrm>
                  <a:custGeom>
                    <a:avLst/>
                    <a:gdLst>
                      <a:gd name="T0" fmla="*/ 6 w 12"/>
                      <a:gd name="T1" fmla="*/ 2 h 7"/>
                      <a:gd name="T2" fmla="*/ 6 w 12"/>
                      <a:gd name="T3" fmla="*/ 3 h 7"/>
                      <a:gd name="T4" fmla="*/ 3 w 12"/>
                      <a:gd name="T5" fmla="*/ 3 h 7"/>
                      <a:gd name="T6" fmla="*/ 2 w 12"/>
                      <a:gd name="T7" fmla="*/ 1 h 7"/>
                      <a:gd name="T8" fmla="*/ 6 w 12"/>
                      <a:gd name="T9" fmla="*/ 2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7">
                        <a:moveTo>
                          <a:pt x="9" y="2"/>
                        </a:moveTo>
                        <a:cubicBezTo>
                          <a:pt x="11" y="4"/>
                          <a:pt x="12" y="6"/>
                          <a:pt x="10" y="6"/>
                        </a:cubicBezTo>
                        <a:cubicBezTo>
                          <a:pt x="9" y="7"/>
                          <a:pt x="6" y="7"/>
                          <a:pt x="4" y="5"/>
                        </a:cubicBezTo>
                        <a:cubicBezTo>
                          <a:pt x="1" y="4"/>
                          <a:pt x="0" y="2"/>
                          <a:pt x="2" y="1"/>
                        </a:cubicBezTo>
                        <a:cubicBezTo>
                          <a:pt x="3" y="0"/>
                          <a:pt x="6" y="0"/>
                          <a:pt x="9"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79" name="Freeform 890">
                    <a:extLst>
                      <a:ext uri="{FF2B5EF4-FFF2-40B4-BE49-F238E27FC236}">
                        <a16:creationId xmlns:a16="http://schemas.microsoft.com/office/drawing/2014/main" id="{2439284F-292A-92F4-1674-90879131CF31}"/>
                      </a:ext>
                    </a:extLst>
                  </p:cNvPr>
                  <p:cNvSpPr>
                    <a:spLocks/>
                  </p:cNvSpPr>
                  <p:nvPr/>
                </p:nvSpPr>
                <p:spPr bwMode="auto">
                  <a:xfrm>
                    <a:off x="2123" y="3090"/>
                    <a:ext cx="6" cy="3"/>
                  </a:xfrm>
                  <a:custGeom>
                    <a:avLst/>
                    <a:gdLst>
                      <a:gd name="T0" fmla="*/ 3 w 7"/>
                      <a:gd name="T1" fmla="*/ 1 h 4"/>
                      <a:gd name="T2" fmla="*/ 3 w 7"/>
                      <a:gd name="T3" fmla="*/ 2 h 4"/>
                      <a:gd name="T4" fmla="*/ 2 w 7"/>
                      <a:gd name="T5" fmla="*/ 2 h 4"/>
                      <a:gd name="T6" fmla="*/ 1 w 7"/>
                      <a:gd name="T7" fmla="*/ 0 h 4"/>
                      <a:gd name="T8" fmla="*/ 3 w 7"/>
                      <a:gd name="T9" fmla="*/ 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5" y="1"/>
                        </a:moveTo>
                        <a:cubicBezTo>
                          <a:pt x="7" y="2"/>
                          <a:pt x="7" y="3"/>
                          <a:pt x="6" y="4"/>
                        </a:cubicBezTo>
                        <a:cubicBezTo>
                          <a:pt x="5" y="4"/>
                          <a:pt x="3" y="4"/>
                          <a:pt x="2" y="3"/>
                        </a:cubicBezTo>
                        <a:cubicBezTo>
                          <a:pt x="1" y="2"/>
                          <a:pt x="0" y="1"/>
                          <a:pt x="1" y="0"/>
                        </a:cubicBezTo>
                        <a:cubicBezTo>
                          <a:pt x="2" y="0"/>
                          <a:pt x="4" y="0"/>
                          <a:pt x="5"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80" name="Freeform 891">
                    <a:extLst>
                      <a:ext uri="{FF2B5EF4-FFF2-40B4-BE49-F238E27FC236}">
                        <a16:creationId xmlns:a16="http://schemas.microsoft.com/office/drawing/2014/main" id="{59A33F39-1B39-5D1A-94EC-FF831C877296}"/>
                      </a:ext>
                    </a:extLst>
                  </p:cNvPr>
                  <p:cNvSpPr>
                    <a:spLocks/>
                  </p:cNvSpPr>
                  <p:nvPr/>
                </p:nvSpPr>
                <p:spPr bwMode="auto">
                  <a:xfrm>
                    <a:off x="2107" y="3067"/>
                    <a:ext cx="70" cy="47"/>
                  </a:xfrm>
                  <a:custGeom>
                    <a:avLst/>
                    <a:gdLst>
                      <a:gd name="T0" fmla="*/ 42 w 83"/>
                      <a:gd name="T1" fmla="*/ 6 h 56"/>
                      <a:gd name="T2" fmla="*/ 42 w 83"/>
                      <a:gd name="T3" fmla="*/ 6 h 56"/>
                      <a:gd name="T4" fmla="*/ 49 w 83"/>
                      <a:gd name="T5" fmla="*/ 17 h 56"/>
                      <a:gd name="T6" fmla="*/ 43 w 83"/>
                      <a:gd name="T7" fmla="*/ 28 h 56"/>
                      <a:gd name="T8" fmla="*/ 25 w 83"/>
                      <a:gd name="T9" fmla="*/ 33 h 56"/>
                      <a:gd name="T10" fmla="*/ 8 w 83"/>
                      <a:gd name="T11" fmla="*/ 28 h 56"/>
                      <a:gd name="T12" fmla="*/ 2 w 83"/>
                      <a:gd name="T13" fmla="*/ 17 h 56"/>
                      <a:gd name="T14" fmla="*/ 8 w 83"/>
                      <a:gd name="T15" fmla="*/ 6 h 56"/>
                      <a:gd name="T16" fmla="*/ 24 w 83"/>
                      <a:gd name="T17" fmla="*/ 2 h 56"/>
                      <a:gd name="T18" fmla="*/ 42 w 83"/>
                      <a:gd name="T19" fmla="*/ 6 h 56"/>
                      <a:gd name="T20" fmla="*/ 42 w 83"/>
                      <a:gd name="T21" fmla="*/ 6 h 56"/>
                      <a:gd name="T22" fmla="*/ 43 w 83"/>
                      <a:gd name="T23" fmla="*/ 6 h 56"/>
                      <a:gd name="T24" fmla="*/ 24 w 83"/>
                      <a:gd name="T25" fmla="*/ 0 h 56"/>
                      <a:gd name="T26" fmla="*/ 7 w 83"/>
                      <a:gd name="T27" fmla="*/ 5 h 56"/>
                      <a:gd name="T28" fmla="*/ 0 w 83"/>
                      <a:gd name="T29" fmla="*/ 17 h 56"/>
                      <a:gd name="T30" fmla="*/ 8 w 83"/>
                      <a:gd name="T31" fmla="*/ 29 h 56"/>
                      <a:gd name="T32" fmla="*/ 25 w 83"/>
                      <a:gd name="T33" fmla="*/ 33 h 56"/>
                      <a:gd name="T34" fmla="*/ 43 w 83"/>
                      <a:gd name="T35" fmla="*/ 29 h 56"/>
                      <a:gd name="T36" fmla="*/ 50 w 83"/>
                      <a:gd name="T37" fmla="*/ 17 h 56"/>
                      <a:gd name="T38" fmla="*/ 43 w 83"/>
                      <a:gd name="T39" fmla="*/ 6 h 56"/>
                      <a:gd name="T40" fmla="*/ 42 w 83"/>
                      <a:gd name="T41" fmla="*/ 6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3" h="56">
                        <a:moveTo>
                          <a:pt x="70" y="9"/>
                        </a:moveTo>
                        <a:cubicBezTo>
                          <a:pt x="70" y="10"/>
                          <a:pt x="70" y="10"/>
                          <a:pt x="70" y="10"/>
                        </a:cubicBezTo>
                        <a:cubicBezTo>
                          <a:pt x="78" y="15"/>
                          <a:pt x="82" y="22"/>
                          <a:pt x="82" y="29"/>
                        </a:cubicBezTo>
                        <a:cubicBezTo>
                          <a:pt x="82" y="36"/>
                          <a:pt x="78" y="42"/>
                          <a:pt x="71" y="47"/>
                        </a:cubicBezTo>
                        <a:cubicBezTo>
                          <a:pt x="63" y="52"/>
                          <a:pt x="53" y="55"/>
                          <a:pt x="43" y="55"/>
                        </a:cubicBezTo>
                        <a:cubicBezTo>
                          <a:pt x="33" y="55"/>
                          <a:pt x="22" y="52"/>
                          <a:pt x="14" y="47"/>
                        </a:cubicBezTo>
                        <a:cubicBezTo>
                          <a:pt x="6" y="41"/>
                          <a:pt x="2" y="34"/>
                          <a:pt x="2" y="28"/>
                        </a:cubicBezTo>
                        <a:cubicBezTo>
                          <a:pt x="2" y="21"/>
                          <a:pt x="5" y="15"/>
                          <a:pt x="13" y="10"/>
                        </a:cubicBezTo>
                        <a:cubicBezTo>
                          <a:pt x="20" y="5"/>
                          <a:pt x="30" y="2"/>
                          <a:pt x="40" y="2"/>
                        </a:cubicBezTo>
                        <a:cubicBezTo>
                          <a:pt x="51" y="2"/>
                          <a:pt x="62" y="5"/>
                          <a:pt x="70" y="10"/>
                        </a:cubicBezTo>
                        <a:cubicBezTo>
                          <a:pt x="70" y="9"/>
                          <a:pt x="70" y="9"/>
                          <a:pt x="70" y="9"/>
                        </a:cubicBezTo>
                        <a:cubicBezTo>
                          <a:pt x="71" y="9"/>
                          <a:pt x="71" y="9"/>
                          <a:pt x="71" y="9"/>
                        </a:cubicBezTo>
                        <a:cubicBezTo>
                          <a:pt x="62" y="3"/>
                          <a:pt x="51" y="0"/>
                          <a:pt x="40" y="0"/>
                        </a:cubicBezTo>
                        <a:cubicBezTo>
                          <a:pt x="30" y="0"/>
                          <a:pt x="20" y="3"/>
                          <a:pt x="12" y="8"/>
                        </a:cubicBezTo>
                        <a:cubicBezTo>
                          <a:pt x="4" y="13"/>
                          <a:pt x="0" y="20"/>
                          <a:pt x="0" y="28"/>
                        </a:cubicBezTo>
                        <a:cubicBezTo>
                          <a:pt x="0" y="35"/>
                          <a:pt x="4" y="42"/>
                          <a:pt x="13" y="48"/>
                        </a:cubicBezTo>
                        <a:cubicBezTo>
                          <a:pt x="21" y="54"/>
                          <a:pt x="32" y="56"/>
                          <a:pt x="43" y="56"/>
                        </a:cubicBezTo>
                        <a:cubicBezTo>
                          <a:pt x="53" y="56"/>
                          <a:pt x="64" y="54"/>
                          <a:pt x="72" y="48"/>
                        </a:cubicBezTo>
                        <a:cubicBezTo>
                          <a:pt x="79" y="43"/>
                          <a:pt x="83" y="36"/>
                          <a:pt x="83" y="29"/>
                        </a:cubicBezTo>
                        <a:cubicBezTo>
                          <a:pt x="83" y="22"/>
                          <a:pt x="79" y="14"/>
                          <a:pt x="71" y="9"/>
                        </a:cubicBezTo>
                        <a:cubicBezTo>
                          <a:pt x="70" y="9"/>
                          <a:pt x="70" y="9"/>
                          <a:pt x="70" y="9"/>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81" name="Freeform 892">
                    <a:extLst>
                      <a:ext uri="{FF2B5EF4-FFF2-40B4-BE49-F238E27FC236}">
                        <a16:creationId xmlns:a16="http://schemas.microsoft.com/office/drawing/2014/main" id="{3FF43DD2-486F-87E9-62C4-AF58C6FEECD6}"/>
                      </a:ext>
                    </a:extLst>
                  </p:cNvPr>
                  <p:cNvSpPr>
                    <a:spLocks/>
                  </p:cNvSpPr>
                  <p:nvPr/>
                </p:nvSpPr>
                <p:spPr bwMode="auto">
                  <a:xfrm>
                    <a:off x="2261" y="3391"/>
                    <a:ext cx="83" cy="72"/>
                  </a:xfrm>
                  <a:custGeom>
                    <a:avLst/>
                    <a:gdLst>
                      <a:gd name="T0" fmla="*/ 49 w 98"/>
                      <a:gd name="T1" fmla="*/ 9 h 86"/>
                      <a:gd name="T2" fmla="*/ 49 w 98"/>
                      <a:gd name="T3" fmla="*/ 41 h 86"/>
                      <a:gd name="T4" fmla="*/ 11 w 98"/>
                      <a:gd name="T5" fmla="*/ 41 h 86"/>
                      <a:gd name="T6" fmla="*/ 10 w 98"/>
                      <a:gd name="T7" fmla="*/ 9 h 86"/>
                      <a:gd name="T8" fmla="*/ 49 w 98"/>
                      <a:gd name="T9" fmla="*/ 9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86">
                        <a:moveTo>
                          <a:pt x="80" y="15"/>
                        </a:moveTo>
                        <a:cubicBezTo>
                          <a:pt x="98" y="31"/>
                          <a:pt x="98" y="56"/>
                          <a:pt x="81" y="71"/>
                        </a:cubicBezTo>
                        <a:cubicBezTo>
                          <a:pt x="64" y="86"/>
                          <a:pt x="36" y="86"/>
                          <a:pt x="18" y="70"/>
                        </a:cubicBezTo>
                        <a:cubicBezTo>
                          <a:pt x="1" y="55"/>
                          <a:pt x="0" y="30"/>
                          <a:pt x="17" y="15"/>
                        </a:cubicBezTo>
                        <a:cubicBezTo>
                          <a:pt x="34" y="0"/>
                          <a:pt x="62" y="0"/>
                          <a:pt x="80" y="15"/>
                        </a:cubicBezTo>
                      </a:path>
                    </a:pathLst>
                  </a:custGeom>
                  <a:solidFill>
                    <a:srgbClr val="9250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82" name="Freeform 893">
                    <a:extLst>
                      <a:ext uri="{FF2B5EF4-FFF2-40B4-BE49-F238E27FC236}">
                        <a16:creationId xmlns:a16="http://schemas.microsoft.com/office/drawing/2014/main" id="{21903E54-0EA2-90FA-BAA8-B80707658E6C}"/>
                      </a:ext>
                    </a:extLst>
                  </p:cNvPr>
                  <p:cNvSpPr>
                    <a:spLocks/>
                  </p:cNvSpPr>
                  <p:nvPr/>
                </p:nvSpPr>
                <p:spPr bwMode="auto">
                  <a:xfrm>
                    <a:off x="2264" y="3417"/>
                    <a:ext cx="78" cy="46"/>
                  </a:xfrm>
                  <a:custGeom>
                    <a:avLst/>
                    <a:gdLst>
                      <a:gd name="T0" fmla="*/ 45 w 92"/>
                      <a:gd name="T1" fmla="*/ 18 h 55"/>
                      <a:gd name="T2" fmla="*/ 7 w 92"/>
                      <a:gd name="T3" fmla="*/ 17 h 55"/>
                      <a:gd name="T4" fmla="*/ 0 w 92"/>
                      <a:gd name="T5" fmla="*/ 8 h 55"/>
                      <a:gd name="T6" fmla="*/ 8 w 92"/>
                      <a:gd name="T7" fmla="*/ 23 h 55"/>
                      <a:gd name="T8" fmla="*/ 46 w 92"/>
                      <a:gd name="T9" fmla="*/ 23 h 55"/>
                      <a:gd name="T10" fmla="*/ 53 w 92"/>
                      <a:gd name="T11" fmla="*/ 0 h 55"/>
                      <a:gd name="T12" fmla="*/ 45 w 92"/>
                      <a:gd name="T13" fmla="*/ 18 h 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 h="55">
                        <a:moveTo>
                          <a:pt x="74" y="30"/>
                        </a:moveTo>
                        <a:cubicBezTo>
                          <a:pt x="57" y="45"/>
                          <a:pt x="29" y="44"/>
                          <a:pt x="11" y="29"/>
                        </a:cubicBezTo>
                        <a:cubicBezTo>
                          <a:pt x="6" y="24"/>
                          <a:pt x="2" y="19"/>
                          <a:pt x="0" y="13"/>
                        </a:cubicBezTo>
                        <a:cubicBezTo>
                          <a:pt x="1" y="22"/>
                          <a:pt x="5" y="32"/>
                          <a:pt x="14" y="39"/>
                        </a:cubicBezTo>
                        <a:cubicBezTo>
                          <a:pt x="31" y="54"/>
                          <a:pt x="59" y="55"/>
                          <a:pt x="76" y="39"/>
                        </a:cubicBezTo>
                        <a:cubicBezTo>
                          <a:pt x="88" y="29"/>
                          <a:pt x="92" y="13"/>
                          <a:pt x="86" y="0"/>
                        </a:cubicBezTo>
                        <a:cubicBezTo>
                          <a:pt x="87" y="10"/>
                          <a:pt x="83" y="21"/>
                          <a:pt x="74" y="30"/>
                        </a:cubicBezTo>
                      </a:path>
                    </a:pathLst>
                  </a:custGeom>
                  <a:solidFill>
                    <a:srgbClr val="7831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83" name="Freeform 894">
                    <a:extLst>
                      <a:ext uri="{FF2B5EF4-FFF2-40B4-BE49-F238E27FC236}">
                        <a16:creationId xmlns:a16="http://schemas.microsoft.com/office/drawing/2014/main" id="{0B4897FC-351E-9A0B-B123-B4B88165BC52}"/>
                      </a:ext>
                    </a:extLst>
                  </p:cNvPr>
                  <p:cNvSpPr>
                    <a:spLocks/>
                  </p:cNvSpPr>
                  <p:nvPr/>
                </p:nvSpPr>
                <p:spPr bwMode="auto">
                  <a:xfrm>
                    <a:off x="2274" y="3396"/>
                    <a:ext cx="55" cy="39"/>
                  </a:xfrm>
                  <a:custGeom>
                    <a:avLst/>
                    <a:gdLst>
                      <a:gd name="T0" fmla="*/ 34 w 65"/>
                      <a:gd name="T1" fmla="*/ 7 h 46"/>
                      <a:gd name="T2" fmla="*/ 30 w 65"/>
                      <a:gd name="T3" fmla="*/ 25 h 46"/>
                      <a:gd name="T4" fmla="*/ 6 w 65"/>
                      <a:gd name="T5" fmla="*/ 21 h 46"/>
                      <a:gd name="T6" fmla="*/ 10 w 65"/>
                      <a:gd name="T7" fmla="*/ 3 h 46"/>
                      <a:gd name="T8" fmla="*/ 34 w 65"/>
                      <a:gd name="T9" fmla="*/ 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46">
                        <a:moveTo>
                          <a:pt x="56" y="12"/>
                        </a:moveTo>
                        <a:cubicBezTo>
                          <a:pt x="65" y="22"/>
                          <a:pt x="61" y="34"/>
                          <a:pt x="48" y="40"/>
                        </a:cubicBezTo>
                        <a:cubicBezTo>
                          <a:pt x="35" y="46"/>
                          <a:pt x="17" y="43"/>
                          <a:pt x="9" y="34"/>
                        </a:cubicBezTo>
                        <a:cubicBezTo>
                          <a:pt x="0" y="25"/>
                          <a:pt x="4" y="12"/>
                          <a:pt x="17" y="6"/>
                        </a:cubicBezTo>
                        <a:cubicBezTo>
                          <a:pt x="30" y="0"/>
                          <a:pt x="48" y="3"/>
                          <a:pt x="56" y="12"/>
                        </a:cubicBezTo>
                      </a:path>
                    </a:pathLst>
                  </a:custGeom>
                  <a:solidFill>
                    <a:srgbClr val="A35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84" name="Freeform 895">
                    <a:extLst>
                      <a:ext uri="{FF2B5EF4-FFF2-40B4-BE49-F238E27FC236}">
                        <a16:creationId xmlns:a16="http://schemas.microsoft.com/office/drawing/2014/main" id="{3231F748-73D3-57F6-9B2E-D83675231912}"/>
                      </a:ext>
                    </a:extLst>
                  </p:cNvPr>
                  <p:cNvSpPr>
                    <a:spLocks/>
                  </p:cNvSpPr>
                  <p:nvPr/>
                </p:nvSpPr>
                <p:spPr bwMode="auto">
                  <a:xfrm>
                    <a:off x="2273" y="3413"/>
                    <a:ext cx="10" cy="9"/>
                  </a:xfrm>
                  <a:custGeom>
                    <a:avLst/>
                    <a:gdLst>
                      <a:gd name="T0" fmla="*/ 5 w 12"/>
                      <a:gd name="T1" fmla="*/ 2 h 11"/>
                      <a:gd name="T2" fmla="*/ 6 w 12"/>
                      <a:gd name="T3" fmla="*/ 5 h 11"/>
                      <a:gd name="T4" fmla="*/ 3 w 12"/>
                      <a:gd name="T5" fmla="*/ 5 h 11"/>
                      <a:gd name="T6" fmla="*/ 1 w 12"/>
                      <a:gd name="T7" fmla="*/ 1 h 11"/>
                      <a:gd name="T8" fmla="*/ 5 w 12"/>
                      <a:gd name="T9" fmla="*/ 2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1">
                        <a:moveTo>
                          <a:pt x="8" y="3"/>
                        </a:moveTo>
                        <a:cubicBezTo>
                          <a:pt x="11" y="5"/>
                          <a:pt x="12" y="8"/>
                          <a:pt x="10" y="9"/>
                        </a:cubicBezTo>
                        <a:cubicBezTo>
                          <a:pt x="9" y="11"/>
                          <a:pt x="6" y="10"/>
                          <a:pt x="3" y="8"/>
                        </a:cubicBezTo>
                        <a:cubicBezTo>
                          <a:pt x="0" y="5"/>
                          <a:pt x="0" y="2"/>
                          <a:pt x="1" y="1"/>
                        </a:cubicBezTo>
                        <a:cubicBezTo>
                          <a:pt x="2" y="0"/>
                          <a:pt x="6" y="1"/>
                          <a:pt x="8"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85" name="Freeform 896">
                    <a:extLst>
                      <a:ext uri="{FF2B5EF4-FFF2-40B4-BE49-F238E27FC236}">
                        <a16:creationId xmlns:a16="http://schemas.microsoft.com/office/drawing/2014/main" id="{FDF5A0C1-44EA-8C53-F429-51F0F6A5B747}"/>
                      </a:ext>
                    </a:extLst>
                  </p:cNvPr>
                  <p:cNvSpPr>
                    <a:spLocks/>
                  </p:cNvSpPr>
                  <p:nvPr/>
                </p:nvSpPr>
                <p:spPr bwMode="auto">
                  <a:xfrm>
                    <a:off x="2281" y="3425"/>
                    <a:ext cx="7" cy="5"/>
                  </a:xfrm>
                  <a:custGeom>
                    <a:avLst/>
                    <a:gdLst>
                      <a:gd name="T0" fmla="*/ 4 w 8"/>
                      <a:gd name="T1" fmla="*/ 1 h 7"/>
                      <a:gd name="T2" fmla="*/ 4 w 8"/>
                      <a:gd name="T3" fmla="*/ 2 h 7"/>
                      <a:gd name="T4" fmla="*/ 2 w 8"/>
                      <a:gd name="T5" fmla="*/ 2 h 7"/>
                      <a:gd name="T6" fmla="*/ 1 w 8"/>
                      <a:gd name="T7" fmla="*/ 1 h 7"/>
                      <a:gd name="T8" fmla="*/ 4 w 8"/>
                      <a:gd name="T9" fmla="*/ 1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5" y="2"/>
                        </a:moveTo>
                        <a:cubicBezTo>
                          <a:pt x="7" y="3"/>
                          <a:pt x="8" y="5"/>
                          <a:pt x="7" y="6"/>
                        </a:cubicBezTo>
                        <a:cubicBezTo>
                          <a:pt x="6" y="7"/>
                          <a:pt x="4" y="6"/>
                          <a:pt x="2" y="5"/>
                        </a:cubicBezTo>
                        <a:cubicBezTo>
                          <a:pt x="0" y="3"/>
                          <a:pt x="0" y="2"/>
                          <a:pt x="1" y="1"/>
                        </a:cubicBezTo>
                        <a:cubicBezTo>
                          <a:pt x="2" y="0"/>
                          <a:pt x="4" y="0"/>
                          <a:pt x="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86" name="Freeform 897">
                    <a:extLst>
                      <a:ext uri="{FF2B5EF4-FFF2-40B4-BE49-F238E27FC236}">
                        <a16:creationId xmlns:a16="http://schemas.microsoft.com/office/drawing/2014/main" id="{A3D7FABA-1D4F-B5DA-C243-78549A43BD4B}"/>
                      </a:ext>
                    </a:extLst>
                  </p:cNvPr>
                  <p:cNvSpPr>
                    <a:spLocks/>
                  </p:cNvSpPr>
                  <p:nvPr/>
                </p:nvSpPr>
                <p:spPr bwMode="auto">
                  <a:xfrm>
                    <a:off x="2264" y="3392"/>
                    <a:ext cx="76" cy="69"/>
                  </a:xfrm>
                  <a:custGeom>
                    <a:avLst/>
                    <a:gdLst>
                      <a:gd name="T0" fmla="*/ 44 w 91"/>
                      <a:gd name="T1" fmla="*/ 8 h 81"/>
                      <a:gd name="T2" fmla="*/ 44 w 91"/>
                      <a:gd name="T3" fmla="*/ 9 h 81"/>
                      <a:gd name="T4" fmla="*/ 52 w 91"/>
                      <a:gd name="T5" fmla="*/ 26 h 81"/>
                      <a:gd name="T6" fmla="*/ 44 w 91"/>
                      <a:gd name="T7" fmla="*/ 42 h 81"/>
                      <a:gd name="T8" fmla="*/ 28 w 91"/>
                      <a:gd name="T9" fmla="*/ 49 h 81"/>
                      <a:gd name="T10" fmla="*/ 9 w 91"/>
                      <a:gd name="T11" fmla="*/ 42 h 81"/>
                      <a:gd name="T12" fmla="*/ 2 w 91"/>
                      <a:gd name="T13" fmla="*/ 24 h 81"/>
                      <a:gd name="T14" fmla="*/ 8 w 91"/>
                      <a:gd name="T15" fmla="*/ 8 h 81"/>
                      <a:gd name="T16" fmla="*/ 26 w 91"/>
                      <a:gd name="T17" fmla="*/ 2 h 81"/>
                      <a:gd name="T18" fmla="*/ 44 w 91"/>
                      <a:gd name="T19" fmla="*/ 9 h 81"/>
                      <a:gd name="T20" fmla="*/ 44 w 91"/>
                      <a:gd name="T21" fmla="*/ 8 h 81"/>
                      <a:gd name="T22" fmla="*/ 44 w 91"/>
                      <a:gd name="T23" fmla="*/ 8 h 81"/>
                      <a:gd name="T24" fmla="*/ 26 w 91"/>
                      <a:gd name="T25" fmla="*/ 0 h 81"/>
                      <a:gd name="T26" fmla="*/ 8 w 91"/>
                      <a:gd name="T27" fmla="*/ 7 h 81"/>
                      <a:gd name="T28" fmla="*/ 0 w 91"/>
                      <a:gd name="T29" fmla="*/ 24 h 81"/>
                      <a:gd name="T30" fmla="*/ 8 w 91"/>
                      <a:gd name="T31" fmla="*/ 43 h 81"/>
                      <a:gd name="T32" fmla="*/ 28 w 91"/>
                      <a:gd name="T33" fmla="*/ 50 h 81"/>
                      <a:gd name="T34" fmla="*/ 45 w 91"/>
                      <a:gd name="T35" fmla="*/ 43 h 81"/>
                      <a:gd name="T36" fmla="*/ 53 w 91"/>
                      <a:gd name="T37" fmla="*/ 26 h 81"/>
                      <a:gd name="T38" fmla="*/ 44 w 91"/>
                      <a:gd name="T39" fmla="*/ 8 h 81"/>
                      <a:gd name="T40" fmla="*/ 44 w 91"/>
                      <a:gd name="T41" fmla="*/ 8 h 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81">
                        <a:moveTo>
                          <a:pt x="76" y="13"/>
                        </a:moveTo>
                        <a:cubicBezTo>
                          <a:pt x="76" y="14"/>
                          <a:pt x="76" y="14"/>
                          <a:pt x="76" y="14"/>
                        </a:cubicBezTo>
                        <a:cubicBezTo>
                          <a:pt x="85" y="21"/>
                          <a:pt x="89" y="32"/>
                          <a:pt x="89" y="42"/>
                        </a:cubicBezTo>
                        <a:cubicBezTo>
                          <a:pt x="89" y="51"/>
                          <a:pt x="85" y="61"/>
                          <a:pt x="77" y="68"/>
                        </a:cubicBezTo>
                        <a:cubicBezTo>
                          <a:pt x="69" y="75"/>
                          <a:pt x="58" y="79"/>
                          <a:pt x="47" y="79"/>
                        </a:cubicBezTo>
                        <a:cubicBezTo>
                          <a:pt x="36" y="79"/>
                          <a:pt x="24" y="75"/>
                          <a:pt x="15" y="67"/>
                        </a:cubicBezTo>
                        <a:cubicBezTo>
                          <a:pt x="7" y="59"/>
                          <a:pt x="2" y="49"/>
                          <a:pt x="2" y="39"/>
                        </a:cubicBezTo>
                        <a:cubicBezTo>
                          <a:pt x="2" y="30"/>
                          <a:pt x="6" y="20"/>
                          <a:pt x="14" y="13"/>
                        </a:cubicBezTo>
                        <a:cubicBezTo>
                          <a:pt x="22" y="6"/>
                          <a:pt x="33" y="2"/>
                          <a:pt x="44" y="2"/>
                        </a:cubicBezTo>
                        <a:cubicBezTo>
                          <a:pt x="56" y="2"/>
                          <a:pt x="67" y="6"/>
                          <a:pt x="76" y="14"/>
                        </a:cubicBezTo>
                        <a:cubicBezTo>
                          <a:pt x="76" y="13"/>
                          <a:pt x="76" y="13"/>
                          <a:pt x="76" y="13"/>
                        </a:cubicBezTo>
                        <a:cubicBezTo>
                          <a:pt x="77" y="12"/>
                          <a:pt x="77" y="12"/>
                          <a:pt x="77" y="12"/>
                        </a:cubicBezTo>
                        <a:cubicBezTo>
                          <a:pt x="68" y="4"/>
                          <a:pt x="56" y="0"/>
                          <a:pt x="44" y="0"/>
                        </a:cubicBezTo>
                        <a:cubicBezTo>
                          <a:pt x="33" y="0"/>
                          <a:pt x="22" y="4"/>
                          <a:pt x="13" y="11"/>
                        </a:cubicBezTo>
                        <a:cubicBezTo>
                          <a:pt x="4" y="19"/>
                          <a:pt x="0" y="29"/>
                          <a:pt x="0" y="39"/>
                        </a:cubicBezTo>
                        <a:cubicBezTo>
                          <a:pt x="0" y="50"/>
                          <a:pt x="5" y="61"/>
                          <a:pt x="14" y="69"/>
                        </a:cubicBezTo>
                        <a:cubicBezTo>
                          <a:pt x="23" y="77"/>
                          <a:pt x="35" y="81"/>
                          <a:pt x="47" y="81"/>
                        </a:cubicBezTo>
                        <a:cubicBezTo>
                          <a:pt x="58" y="81"/>
                          <a:pt x="70" y="77"/>
                          <a:pt x="78" y="69"/>
                        </a:cubicBezTo>
                        <a:cubicBezTo>
                          <a:pt x="87" y="62"/>
                          <a:pt x="91" y="52"/>
                          <a:pt x="91" y="42"/>
                        </a:cubicBezTo>
                        <a:cubicBezTo>
                          <a:pt x="91" y="31"/>
                          <a:pt x="86" y="20"/>
                          <a:pt x="77" y="12"/>
                        </a:cubicBezTo>
                        <a:cubicBezTo>
                          <a:pt x="76" y="13"/>
                          <a:pt x="76" y="13"/>
                          <a:pt x="76" y="13"/>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87" name="Oval 898">
                    <a:extLst>
                      <a:ext uri="{FF2B5EF4-FFF2-40B4-BE49-F238E27FC236}">
                        <a16:creationId xmlns:a16="http://schemas.microsoft.com/office/drawing/2014/main" id="{69A4C92D-3728-E5BA-D921-A97645A5D558}"/>
                      </a:ext>
                    </a:extLst>
                  </p:cNvPr>
                  <p:cNvSpPr>
                    <a:spLocks noChangeArrowheads="1"/>
                  </p:cNvSpPr>
                  <p:nvPr/>
                </p:nvSpPr>
                <p:spPr bwMode="auto">
                  <a:xfrm>
                    <a:off x="1990" y="3339"/>
                    <a:ext cx="94" cy="58"/>
                  </a:xfrm>
                  <a:prstGeom prst="ellipse">
                    <a:avLst/>
                  </a:prstGeom>
                  <a:solidFill>
                    <a:srgbClr val="D37693"/>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1188" name="Freeform 899">
                    <a:extLst>
                      <a:ext uri="{FF2B5EF4-FFF2-40B4-BE49-F238E27FC236}">
                        <a16:creationId xmlns:a16="http://schemas.microsoft.com/office/drawing/2014/main" id="{3EE1EF17-B7DB-523E-9D60-B5C10A8FB4CA}"/>
                      </a:ext>
                    </a:extLst>
                  </p:cNvPr>
                  <p:cNvSpPr>
                    <a:spLocks/>
                  </p:cNvSpPr>
                  <p:nvPr/>
                </p:nvSpPr>
                <p:spPr bwMode="auto">
                  <a:xfrm>
                    <a:off x="1990" y="3349"/>
                    <a:ext cx="89" cy="47"/>
                  </a:xfrm>
                  <a:custGeom>
                    <a:avLst/>
                    <a:gdLst>
                      <a:gd name="T0" fmla="*/ 38 w 106"/>
                      <a:gd name="T1" fmla="*/ 29 h 56"/>
                      <a:gd name="T2" fmla="*/ 5 w 106"/>
                      <a:gd name="T3" fmla="*/ 9 h 56"/>
                      <a:gd name="T4" fmla="*/ 8 w 106"/>
                      <a:gd name="T5" fmla="*/ 0 h 56"/>
                      <a:gd name="T6" fmla="*/ 0 w 106"/>
                      <a:gd name="T7" fmla="*/ 13 h 56"/>
                      <a:gd name="T8" fmla="*/ 33 w 106"/>
                      <a:gd name="T9" fmla="*/ 33 h 56"/>
                      <a:gd name="T10" fmla="*/ 63 w 106"/>
                      <a:gd name="T11" fmla="*/ 23 h 56"/>
                      <a:gd name="T12" fmla="*/ 38 w 106"/>
                      <a:gd name="T13" fmla="*/ 29 h 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 h="56">
                        <a:moveTo>
                          <a:pt x="64" y="49"/>
                        </a:moveTo>
                        <a:cubicBezTo>
                          <a:pt x="33" y="49"/>
                          <a:pt x="8" y="34"/>
                          <a:pt x="8" y="15"/>
                        </a:cubicBezTo>
                        <a:cubicBezTo>
                          <a:pt x="8" y="10"/>
                          <a:pt x="10" y="4"/>
                          <a:pt x="14" y="0"/>
                        </a:cubicBezTo>
                        <a:cubicBezTo>
                          <a:pt x="5" y="6"/>
                          <a:pt x="0" y="14"/>
                          <a:pt x="0" y="22"/>
                        </a:cubicBezTo>
                        <a:cubicBezTo>
                          <a:pt x="0" y="41"/>
                          <a:pt x="25" y="56"/>
                          <a:pt x="56" y="56"/>
                        </a:cubicBezTo>
                        <a:cubicBezTo>
                          <a:pt x="78" y="56"/>
                          <a:pt x="97" y="49"/>
                          <a:pt x="106" y="38"/>
                        </a:cubicBezTo>
                        <a:cubicBezTo>
                          <a:pt x="96" y="45"/>
                          <a:pt x="81" y="49"/>
                          <a:pt x="64" y="49"/>
                        </a:cubicBezTo>
                      </a:path>
                    </a:pathLst>
                  </a:custGeom>
                  <a:solidFill>
                    <a:srgbClr val="B33E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89" name="Freeform 900">
                    <a:extLst>
                      <a:ext uri="{FF2B5EF4-FFF2-40B4-BE49-F238E27FC236}">
                        <a16:creationId xmlns:a16="http://schemas.microsoft.com/office/drawing/2014/main" id="{666041E4-8EBA-B0EC-A397-3DE64AA4FABD}"/>
                      </a:ext>
                    </a:extLst>
                  </p:cNvPr>
                  <p:cNvSpPr>
                    <a:spLocks/>
                  </p:cNvSpPr>
                  <p:nvPr/>
                </p:nvSpPr>
                <p:spPr bwMode="auto">
                  <a:xfrm>
                    <a:off x="2019" y="3343"/>
                    <a:ext cx="58" cy="36"/>
                  </a:xfrm>
                  <a:custGeom>
                    <a:avLst/>
                    <a:gdLst>
                      <a:gd name="T0" fmla="*/ 40 w 69"/>
                      <a:gd name="T1" fmla="*/ 16 h 43"/>
                      <a:gd name="T2" fmla="*/ 18 w 69"/>
                      <a:gd name="T3" fmla="*/ 23 h 43"/>
                      <a:gd name="T4" fmla="*/ 2 w 69"/>
                      <a:gd name="T5" fmla="*/ 9 h 43"/>
                      <a:gd name="T6" fmla="*/ 23 w 69"/>
                      <a:gd name="T7" fmla="*/ 3 h 43"/>
                      <a:gd name="T8" fmla="*/ 40 w 69"/>
                      <a:gd name="T9" fmla="*/ 16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43">
                        <a:moveTo>
                          <a:pt x="67" y="27"/>
                        </a:moveTo>
                        <a:cubicBezTo>
                          <a:pt x="65" y="37"/>
                          <a:pt x="49" y="43"/>
                          <a:pt x="31" y="39"/>
                        </a:cubicBezTo>
                        <a:cubicBezTo>
                          <a:pt x="13" y="36"/>
                          <a:pt x="0" y="25"/>
                          <a:pt x="2" y="15"/>
                        </a:cubicBezTo>
                        <a:cubicBezTo>
                          <a:pt x="4" y="5"/>
                          <a:pt x="20" y="0"/>
                          <a:pt x="38" y="3"/>
                        </a:cubicBezTo>
                        <a:cubicBezTo>
                          <a:pt x="56" y="6"/>
                          <a:pt x="69" y="17"/>
                          <a:pt x="67" y="27"/>
                        </a:cubicBezTo>
                      </a:path>
                    </a:pathLst>
                  </a:custGeom>
                  <a:solidFill>
                    <a:srgbClr val="E896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90" name="Oval 901">
                    <a:extLst>
                      <a:ext uri="{FF2B5EF4-FFF2-40B4-BE49-F238E27FC236}">
                        <a16:creationId xmlns:a16="http://schemas.microsoft.com/office/drawing/2014/main" id="{2D34EFC4-7941-71EF-B9FA-888CE2767E09}"/>
                      </a:ext>
                    </a:extLst>
                  </p:cNvPr>
                  <p:cNvSpPr>
                    <a:spLocks noChangeArrowheads="1"/>
                  </p:cNvSpPr>
                  <p:nvPr/>
                </p:nvSpPr>
                <p:spPr bwMode="auto">
                  <a:xfrm>
                    <a:off x="2020" y="3345"/>
                    <a:ext cx="9" cy="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1191" name="Oval 902">
                    <a:extLst>
                      <a:ext uri="{FF2B5EF4-FFF2-40B4-BE49-F238E27FC236}">
                        <a16:creationId xmlns:a16="http://schemas.microsoft.com/office/drawing/2014/main" id="{93B13511-C488-40E6-5055-33513B0D4F1E}"/>
                      </a:ext>
                    </a:extLst>
                  </p:cNvPr>
                  <p:cNvSpPr>
                    <a:spLocks noChangeArrowheads="1"/>
                  </p:cNvSpPr>
                  <p:nvPr/>
                </p:nvSpPr>
                <p:spPr bwMode="auto">
                  <a:xfrm>
                    <a:off x="2018" y="3356"/>
                    <a:ext cx="5" cy="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1192" name="Freeform 903">
                    <a:extLst>
                      <a:ext uri="{FF2B5EF4-FFF2-40B4-BE49-F238E27FC236}">
                        <a16:creationId xmlns:a16="http://schemas.microsoft.com/office/drawing/2014/main" id="{CBC5D65C-99AB-74B4-1397-ACF71117E458}"/>
                      </a:ext>
                    </a:extLst>
                  </p:cNvPr>
                  <p:cNvSpPr>
                    <a:spLocks/>
                  </p:cNvSpPr>
                  <p:nvPr/>
                </p:nvSpPr>
                <p:spPr bwMode="auto">
                  <a:xfrm>
                    <a:off x="1989" y="3338"/>
                    <a:ext cx="96" cy="59"/>
                  </a:xfrm>
                  <a:custGeom>
                    <a:avLst/>
                    <a:gdLst>
                      <a:gd name="T0" fmla="*/ 67 w 114"/>
                      <a:gd name="T1" fmla="*/ 22 h 69"/>
                      <a:gd name="T2" fmla="*/ 67 w 114"/>
                      <a:gd name="T3" fmla="*/ 22 h 69"/>
                      <a:gd name="T4" fmla="*/ 57 w 114"/>
                      <a:gd name="T5" fmla="*/ 37 h 69"/>
                      <a:gd name="T6" fmla="*/ 34 w 114"/>
                      <a:gd name="T7" fmla="*/ 42 h 69"/>
                      <a:gd name="T8" fmla="*/ 11 w 114"/>
                      <a:gd name="T9" fmla="*/ 37 h 69"/>
                      <a:gd name="T10" fmla="*/ 2 w 114"/>
                      <a:gd name="T11" fmla="*/ 22 h 69"/>
                      <a:gd name="T12" fmla="*/ 11 w 114"/>
                      <a:gd name="T13" fmla="*/ 8 h 69"/>
                      <a:gd name="T14" fmla="*/ 34 w 114"/>
                      <a:gd name="T15" fmla="*/ 2 h 69"/>
                      <a:gd name="T16" fmla="*/ 57 w 114"/>
                      <a:gd name="T17" fmla="*/ 8 h 69"/>
                      <a:gd name="T18" fmla="*/ 67 w 114"/>
                      <a:gd name="T19" fmla="*/ 22 h 69"/>
                      <a:gd name="T20" fmla="*/ 67 w 114"/>
                      <a:gd name="T21" fmla="*/ 22 h 69"/>
                      <a:gd name="T22" fmla="*/ 68 w 114"/>
                      <a:gd name="T23" fmla="*/ 22 h 69"/>
                      <a:gd name="T24" fmla="*/ 58 w 114"/>
                      <a:gd name="T25" fmla="*/ 7 h 69"/>
                      <a:gd name="T26" fmla="*/ 34 w 114"/>
                      <a:gd name="T27" fmla="*/ 0 h 69"/>
                      <a:gd name="T28" fmla="*/ 10 w 114"/>
                      <a:gd name="T29" fmla="*/ 7 h 69"/>
                      <a:gd name="T30" fmla="*/ 0 w 114"/>
                      <a:gd name="T31" fmla="*/ 22 h 69"/>
                      <a:gd name="T32" fmla="*/ 10 w 114"/>
                      <a:gd name="T33" fmla="*/ 37 h 69"/>
                      <a:gd name="T34" fmla="*/ 34 w 114"/>
                      <a:gd name="T35" fmla="*/ 43 h 69"/>
                      <a:gd name="T36" fmla="*/ 58 w 114"/>
                      <a:gd name="T37" fmla="*/ 37 h 69"/>
                      <a:gd name="T38" fmla="*/ 68 w 114"/>
                      <a:gd name="T39" fmla="*/ 22 h 69"/>
                      <a:gd name="T40" fmla="*/ 67 w 114"/>
                      <a:gd name="T41" fmla="*/ 22 h 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4" h="69">
                        <a:moveTo>
                          <a:pt x="113" y="35"/>
                        </a:moveTo>
                        <a:cubicBezTo>
                          <a:pt x="112" y="35"/>
                          <a:pt x="112" y="35"/>
                          <a:pt x="112" y="35"/>
                        </a:cubicBezTo>
                        <a:cubicBezTo>
                          <a:pt x="112" y="43"/>
                          <a:pt x="106" y="52"/>
                          <a:pt x="96" y="58"/>
                        </a:cubicBezTo>
                        <a:cubicBezTo>
                          <a:pt x="86" y="64"/>
                          <a:pt x="72" y="67"/>
                          <a:pt x="57" y="67"/>
                        </a:cubicBezTo>
                        <a:cubicBezTo>
                          <a:pt x="42" y="67"/>
                          <a:pt x="28" y="64"/>
                          <a:pt x="18" y="58"/>
                        </a:cubicBezTo>
                        <a:cubicBezTo>
                          <a:pt x="8" y="52"/>
                          <a:pt x="2" y="43"/>
                          <a:pt x="2" y="35"/>
                        </a:cubicBezTo>
                        <a:cubicBezTo>
                          <a:pt x="2" y="26"/>
                          <a:pt x="8" y="18"/>
                          <a:pt x="18" y="12"/>
                        </a:cubicBezTo>
                        <a:cubicBezTo>
                          <a:pt x="28" y="6"/>
                          <a:pt x="42" y="2"/>
                          <a:pt x="57" y="2"/>
                        </a:cubicBezTo>
                        <a:cubicBezTo>
                          <a:pt x="72" y="2"/>
                          <a:pt x="86" y="6"/>
                          <a:pt x="96" y="12"/>
                        </a:cubicBezTo>
                        <a:cubicBezTo>
                          <a:pt x="106" y="18"/>
                          <a:pt x="112" y="26"/>
                          <a:pt x="112" y="35"/>
                        </a:cubicBezTo>
                        <a:cubicBezTo>
                          <a:pt x="113" y="35"/>
                          <a:pt x="113" y="35"/>
                          <a:pt x="113" y="35"/>
                        </a:cubicBezTo>
                        <a:cubicBezTo>
                          <a:pt x="114" y="35"/>
                          <a:pt x="114" y="35"/>
                          <a:pt x="114" y="35"/>
                        </a:cubicBezTo>
                        <a:cubicBezTo>
                          <a:pt x="114" y="25"/>
                          <a:pt x="108" y="16"/>
                          <a:pt x="97" y="10"/>
                        </a:cubicBezTo>
                        <a:cubicBezTo>
                          <a:pt x="87" y="3"/>
                          <a:pt x="73" y="0"/>
                          <a:pt x="57" y="0"/>
                        </a:cubicBezTo>
                        <a:cubicBezTo>
                          <a:pt x="41" y="0"/>
                          <a:pt x="27" y="3"/>
                          <a:pt x="17" y="10"/>
                        </a:cubicBezTo>
                        <a:cubicBezTo>
                          <a:pt x="6" y="16"/>
                          <a:pt x="0" y="25"/>
                          <a:pt x="0" y="35"/>
                        </a:cubicBezTo>
                        <a:cubicBezTo>
                          <a:pt x="0" y="44"/>
                          <a:pt x="6" y="53"/>
                          <a:pt x="17" y="59"/>
                        </a:cubicBezTo>
                        <a:cubicBezTo>
                          <a:pt x="27" y="66"/>
                          <a:pt x="41" y="69"/>
                          <a:pt x="57" y="69"/>
                        </a:cubicBezTo>
                        <a:cubicBezTo>
                          <a:pt x="73" y="69"/>
                          <a:pt x="87" y="66"/>
                          <a:pt x="97" y="59"/>
                        </a:cubicBezTo>
                        <a:cubicBezTo>
                          <a:pt x="108" y="53"/>
                          <a:pt x="114" y="44"/>
                          <a:pt x="114" y="35"/>
                        </a:cubicBezTo>
                        <a:cubicBezTo>
                          <a:pt x="113" y="35"/>
                          <a:pt x="113" y="35"/>
                          <a:pt x="113" y="35"/>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93" name="Freeform 904">
                    <a:extLst>
                      <a:ext uri="{FF2B5EF4-FFF2-40B4-BE49-F238E27FC236}">
                        <a16:creationId xmlns:a16="http://schemas.microsoft.com/office/drawing/2014/main" id="{B28311E0-47E1-FDAE-70B2-9B01F743AEC6}"/>
                      </a:ext>
                    </a:extLst>
                  </p:cNvPr>
                  <p:cNvSpPr>
                    <a:spLocks/>
                  </p:cNvSpPr>
                  <p:nvPr/>
                </p:nvSpPr>
                <p:spPr bwMode="auto">
                  <a:xfrm>
                    <a:off x="1869" y="3166"/>
                    <a:ext cx="91" cy="76"/>
                  </a:xfrm>
                  <a:custGeom>
                    <a:avLst/>
                    <a:gdLst>
                      <a:gd name="T0" fmla="*/ 60 w 108"/>
                      <a:gd name="T1" fmla="*/ 10 h 90"/>
                      <a:gd name="T2" fmla="*/ 42 w 108"/>
                      <a:gd name="T3" fmla="*/ 44 h 90"/>
                      <a:gd name="T4" fmla="*/ 6 w 108"/>
                      <a:gd name="T5" fmla="*/ 44 h 90"/>
                      <a:gd name="T6" fmla="*/ 24 w 108"/>
                      <a:gd name="T7" fmla="*/ 9 h 90"/>
                      <a:gd name="T8" fmla="*/ 60 w 108"/>
                      <a:gd name="T9" fmla="*/ 10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90">
                        <a:moveTo>
                          <a:pt x="100" y="17"/>
                        </a:moveTo>
                        <a:cubicBezTo>
                          <a:pt x="108" y="34"/>
                          <a:pt x="95" y="59"/>
                          <a:pt x="70" y="74"/>
                        </a:cubicBezTo>
                        <a:cubicBezTo>
                          <a:pt x="44" y="90"/>
                          <a:pt x="17" y="89"/>
                          <a:pt x="9" y="72"/>
                        </a:cubicBezTo>
                        <a:cubicBezTo>
                          <a:pt x="0" y="56"/>
                          <a:pt x="14" y="31"/>
                          <a:pt x="39" y="15"/>
                        </a:cubicBezTo>
                        <a:cubicBezTo>
                          <a:pt x="64" y="0"/>
                          <a:pt x="92" y="1"/>
                          <a:pt x="100" y="17"/>
                        </a:cubicBezTo>
                      </a:path>
                    </a:pathLst>
                  </a:custGeom>
                  <a:solidFill>
                    <a:srgbClr val="D376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94" name="Freeform 905">
                    <a:extLst>
                      <a:ext uri="{FF2B5EF4-FFF2-40B4-BE49-F238E27FC236}">
                        <a16:creationId xmlns:a16="http://schemas.microsoft.com/office/drawing/2014/main" id="{554405BA-677B-BB4E-5445-58989C4CDF53}"/>
                      </a:ext>
                    </a:extLst>
                  </p:cNvPr>
                  <p:cNvSpPr>
                    <a:spLocks/>
                  </p:cNvSpPr>
                  <p:nvPr/>
                </p:nvSpPr>
                <p:spPr bwMode="auto">
                  <a:xfrm>
                    <a:off x="1872" y="3194"/>
                    <a:ext cx="82" cy="47"/>
                  </a:xfrm>
                  <a:custGeom>
                    <a:avLst/>
                    <a:gdLst>
                      <a:gd name="T0" fmla="*/ 41 w 97"/>
                      <a:gd name="T1" fmla="*/ 18 h 56"/>
                      <a:gd name="T2" fmla="*/ 5 w 97"/>
                      <a:gd name="T3" fmla="*/ 17 h 56"/>
                      <a:gd name="T4" fmla="*/ 3 w 97"/>
                      <a:gd name="T5" fmla="*/ 7 h 56"/>
                      <a:gd name="T6" fmla="*/ 3 w 97"/>
                      <a:gd name="T7" fmla="*/ 24 h 56"/>
                      <a:gd name="T8" fmla="*/ 39 w 97"/>
                      <a:gd name="T9" fmla="*/ 24 h 56"/>
                      <a:gd name="T10" fmla="*/ 58 w 97"/>
                      <a:gd name="T11" fmla="*/ 0 h 56"/>
                      <a:gd name="T12" fmla="*/ 41 w 97"/>
                      <a:gd name="T13" fmla="*/ 18 h 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 h="56">
                        <a:moveTo>
                          <a:pt x="69" y="31"/>
                        </a:moveTo>
                        <a:cubicBezTo>
                          <a:pt x="43" y="46"/>
                          <a:pt x="16" y="45"/>
                          <a:pt x="8" y="28"/>
                        </a:cubicBezTo>
                        <a:cubicBezTo>
                          <a:pt x="5" y="24"/>
                          <a:pt x="5" y="18"/>
                          <a:pt x="6" y="12"/>
                        </a:cubicBezTo>
                        <a:cubicBezTo>
                          <a:pt x="1" y="22"/>
                          <a:pt x="0" y="31"/>
                          <a:pt x="4" y="39"/>
                        </a:cubicBezTo>
                        <a:cubicBezTo>
                          <a:pt x="13" y="55"/>
                          <a:pt x="40" y="56"/>
                          <a:pt x="65" y="41"/>
                        </a:cubicBezTo>
                        <a:cubicBezTo>
                          <a:pt x="83" y="30"/>
                          <a:pt x="95" y="14"/>
                          <a:pt x="97" y="0"/>
                        </a:cubicBezTo>
                        <a:cubicBezTo>
                          <a:pt x="92" y="11"/>
                          <a:pt x="82" y="22"/>
                          <a:pt x="69" y="31"/>
                        </a:cubicBezTo>
                      </a:path>
                    </a:pathLst>
                  </a:custGeom>
                  <a:solidFill>
                    <a:srgbClr val="B33E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95" name="Freeform 906">
                    <a:extLst>
                      <a:ext uri="{FF2B5EF4-FFF2-40B4-BE49-F238E27FC236}">
                        <a16:creationId xmlns:a16="http://schemas.microsoft.com/office/drawing/2014/main" id="{9B439ADC-001D-C550-CF6E-5DA38488D06E}"/>
                      </a:ext>
                    </a:extLst>
                  </p:cNvPr>
                  <p:cNvSpPr>
                    <a:spLocks/>
                  </p:cNvSpPr>
                  <p:nvPr/>
                </p:nvSpPr>
                <p:spPr bwMode="auto">
                  <a:xfrm>
                    <a:off x="1893" y="3172"/>
                    <a:ext cx="55" cy="40"/>
                  </a:xfrm>
                  <a:custGeom>
                    <a:avLst/>
                    <a:gdLst>
                      <a:gd name="T0" fmla="*/ 37 w 65"/>
                      <a:gd name="T1" fmla="*/ 8 h 47"/>
                      <a:gd name="T2" fmla="*/ 23 w 65"/>
                      <a:gd name="T3" fmla="*/ 26 h 47"/>
                      <a:gd name="T4" fmla="*/ 3 w 65"/>
                      <a:gd name="T5" fmla="*/ 21 h 47"/>
                      <a:gd name="T6" fmla="*/ 16 w 65"/>
                      <a:gd name="T7" fmla="*/ 3 h 47"/>
                      <a:gd name="T8" fmla="*/ 37 w 65"/>
                      <a:gd name="T9" fmla="*/ 8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47">
                        <a:moveTo>
                          <a:pt x="62" y="13"/>
                        </a:moveTo>
                        <a:cubicBezTo>
                          <a:pt x="65" y="23"/>
                          <a:pt x="54" y="35"/>
                          <a:pt x="38" y="41"/>
                        </a:cubicBezTo>
                        <a:cubicBezTo>
                          <a:pt x="22" y="47"/>
                          <a:pt x="6" y="44"/>
                          <a:pt x="3" y="34"/>
                        </a:cubicBezTo>
                        <a:cubicBezTo>
                          <a:pt x="0" y="25"/>
                          <a:pt x="11" y="12"/>
                          <a:pt x="27" y="6"/>
                        </a:cubicBezTo>
                        <a:cubicBezTo>
                          <a:pt x="43" y="0"/>
                          <a:pt x="59" y="3"/>
                          <a:pt x="62" y="13"/>
                        </a:cubicBezTo>
                      </a:path>
                    </a:pathLst>
                  </a:custGeom>
                  <a:solidFill>
                    <a:srgbClr val="E896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96" name="Freeform 907">
                    <a:extLst>
                      <a:ext uri="{FF2B5EF4-FFF2-40B4-BE49-F238E27FC236}">
                        <a16:creationId xmlns:a16="http://schemas.microsoft.com/office/drawing/2014/main" id="{C09EC524-F0B9-6AE7-39EA-03248EFF82DB}"/>
                      </a:ext>
                    </a:extLst>
                  </p:cNvPr>
                  <p:cNvSpPr>
                    <a:spLocks/>
                  </p:cNvSpPr>
                  <p:nvPr/>
                </p:nvSpPr>
                <p:spPr bwMode="auto">
                  <a:xfrm>
                    <a:off x="1892" y="3189"/>
                    <a:ext cx="8" cy="9"/>
                  </a:xfrm>
                  <a:custGeom>
                    <a:avLst/>
                    <a:gdLst>
                      <a:gd name="T0" fmla="*/ 5 w 10"/>
                      <a:gd name="T1" fmla="*/ 2 h 11"/>
                      <a:gd name="T2" fmla="*/ 4 w 10"/>
                      <a:gd name="T3" fmla="*/ 5 h 11"/>
                      <a:gd name="T4" fmla="*/ 1 w 10"/>
                      <a:gd name="T5" fmla="*/ 5 h 11"/>
                      <a:gd name="T6" fmla="*/ 2 w 10"/>
                      <a:gd name="T7" fmla="*/ 1 h 11"/>
                      <a:gd name="T8" fmla="*/ 5 w 10"/>
                      <a:gd name="T9" fmla="*/ 2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1">
                        <a:moveTo>
                          <a:pt x="9" y="3"/>
                        </a:moveTo>
                        <a:cubicBezTo>
                          <a:pt x="10" y="5"/>
                          <a:pt x="10" y="8"/>
                          <a:pt x="7" y="9"/>
                        </a:cubicBezTo>
                        <a:cubicBezTo>
                          <a:pt x="5" y="11"/>
                          <a:pt x="2" y="10"/>
                          <a:pt x="1" y="8"/>
                        </a:cubicBezTo>
                        <a:cubicBezTo>
                          <a:pt x="0" y="5"/>
                          <a:pt x="1" y="2"/>
                          <a:pt x="3" y="1"/>
                        </a:cubicBezTo>
                        <a:cubicBezTo>
                          <a:pt x="5" y="0"/>
                          <a:pt x="8" y="0"/>
                          <a:pt x="9"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97" name="Freeform 908">
                    <a:extLst>
                      <a:ext uri="{FF2B5EF4-FFF2-40B4-BE49-F238E27FC236}">
                        <a16:creationId xmlns:a16="http://schemas.microsoft.com/office/drawing/2014/main" id="{A0156F20-4C6E-39C3-3543-44DD3B351125}"/>
                      </a:ext>
                    </a:extLst>
                  </p:cNvPr>
                  <p:cNvSpPr>
                    <a:spLocks/>
                  </p:cNvSpPr>
                  <p:nvPr/>
                </p:nvSpPr>
                <p:spPr bwMode="auto">
                  <a:xfrm>
                    <a:off x="1894" y="3201"/>
                    <a:ext cx="5" cy="6"/>
                  </a:xfrm>
                  <a:custGeom>
                    <a:avLst/>
                    <a:gdLst>
                      <a:gd name="T0" fmla="*/ 3 w 6"/>
                      <a:gd name="T1" fmla="*/ 2 h 7"/>
                      <a:gd name="T2" fmla="*/ 3 w 6"/>
                      <a:gd name="T3" fmla="*/ 4 h 7"/>
                      <a:gd name="T4" fmla="*/ 1 w 6"/>
                      <a:gd name="T5" fmla="*/ 3 h 7"/>
                      <a:gd name="T6" fmla="*/ 2 w 6"/>
                      <a:gd name="T7" fmla="*/ 1 h 7"/>
                      <a:gd name="T8" fmla="*/ 3 w 6"/>
                      <a:gd name="T9" fmla="*/ 2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7">
                        <a:moveTo>
                          <a:pt x="6" y="2"/>
                        </a:moveTo>
                        <a:cubicBezTo>
                          <a:pt x="6" y="4"/>
                          <a:pt x="6" y="6"/>
                          <a:pt x="5" y="7"/>
                        </a:cubicBezTo>
                        <a:cubicBezTo>
                          <a:pt x="3" y="7"/>
                          <a:pt x="1" y="7"/>
                          <a:pt x="1" y="5"/>
                        </a:cubicBezTo>
                        <a:cubicBezTo>
                          <a:pt x="0" y="4"/>
                          <a:pt x="0" y="2"/>
                          <a:pt x="2" y="1"/>
                        </a:cubicBezTo>
                        <a:cubicBezTo>
                          <a:pt x="3" y="0"/>
                          <a:pt x="5" y="1"/>
                          <a:pt x="6"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98" name="Freeform 909">
                    <a:extLst>
                      <a:ext uri="{FF2B5EF4-FFF2-40B4-BE49-F238E27FC236}">
                        <a16:creationId xmlns:a16="http://schemas.microsoft.com/office/drawing/2014/main" id="{95C7DD8C-53AD-FF36-A314-5DD3D431F500}"/>
                      </a:ext>
                    </a:extLst>
                  </p:cNvPr>
                  <p:cNvSpPr>
                    <a:spLocks/>
                  </p:cNvSpPr>
                  <p:nvPr/>
                </p:nvSpPr>
                <p:spPr bwMode="auto">
                  <a:xfrm>
                    <a:off x="1873" y="3169"/>
                    <a:ext cx="83" cy="70"/>
                  </a:xfrm>
                  <a:custGeom>
                    <a:avLst/>
                    <a:gdLst>
                      <a:gd name="T0" fmla="*/ 58 w 98"/>
                      <a:gd name="T1" fmla="*/ 8 h 83"/>
                      <a:gd name="T2" fmla="*/ 58 w 98"/>
                      <a:gd name="T3" fmla="*/ 8 h 83"/>
                      <a:gd name="T4" fmla="*/ 58 w 98"/>
                      <a:gd name="T5" fmla="*/ 15 h 83"/>
                      <a:gd name="T6" fmla="*/ 39 w 98"/>
                      <a:gd name="T7" fmla="*/ 42 h 83"/>
                      <a:gd name="T8" fmla="*/ 18 w 98"/>
                      <a:gd name="T9" fmla="*/ 48 h 83"/>
                      <a:gd name="T10" fmla="*/ 3 w 98"/>
                      <a:gd name="T11" fmla="*/ 40 h 83"/>
                      <a:gd name="T12" fmla="*/ 2 w 98"/>
                      <a:gd name="T13" fmla="*/ 35 h 83"/>
                      <a:gd name="T14" fmla="*/ 21 w 98"/>
                      <a:gd name="T15" fmla="*/ 8 h 83"/>
                      <a:gd name="T16" fmla="*/ 42 w 98"/>
                      <a:gd name="T17" fmla="*/ 2 h 83"/>
                      <a:gd name="T18" fmla="*/ 58 w 98"/>
                      <a:gd name="T19" fmla="*/ 8 h 83"/>
                      <a:gd name="T20" fmla="*/ 58 w 98"/>
                      <a:gd name="T21" fmla="*/ 8 h 83"/>
                      <a:gd name="T22" fmla="*/ 58 w 98"/>
                      <a:gd name="T23" fmla="*/ 8 h 83"/>
                      <a:gd name="T24" fmla="*/ 42 w 98"/>
                      <a:gd name="T25" fmla="*/ 0 h 83"/>
                      <a:gd name="T26" fmla="*/ 20 w 98"/>
                      <a:gd name="T27" fmla="*/ 7 h 83"/>
                      <a:gd name="T28" fmla="*/ 0 w 98"/>
                      <a:gd name="T29" fmla="*/ 35 h 83"/>
                      <a:gd name="T30" fmla="*/ 2 w 98"/>
                      <a:gd name="T31" fmla="*/ 41 h 83"/>
                      <a:gd name="T32" fmla="*/ 18 w 98"/>
                      <a:gd name="T33" fmla="*/ 50 h 83"/>
                      <a:gd name="T34" fmla="*/ 40 w 98"/>
                      <a:gd name="T35" fmla="*/ 43 h 83"/>
                      <a:gd name="T36" fmla="*/ 59 w 98"/>
                      <a:gd name="T37" fmla="*/ 15 h 83"/>
                      <a:gd name="T38" fmla="*/ 58 w 98"/>
                      <a:gd name="T39" fmla="*/ 8 h 83"/>
                      <a:gd name="T40" fmla="*/ 58 w 98"/>
                      <a:gd name="T41" fmla="*/ 8 h 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8" h="83">
                        <a:moveTo>
                          <a:pt x="95" y="14"/>
                        </a:moveTo>
                        <a:cubicBezTo>
                          <a:pt x="94" y="14"/>
                          <a:pt x="94" y="14"/>
                          <a:pt x="94" y="14"/>
                        </a:cubicBezTo>
                        <a:cubicBezTo>
                          <a:pt x="95" y="17"/>
                          <a:pt x="96" y="21"/>
                          <a:pt x="96" y="25"/>
                        </a:cubicBezTo>
                        <a:cubicBezTo>
                          <a:pt x="96" y="39"/>
                          <a:pt x="84" y="58"/>
                          <a:pt x="64" y="70"/>
                        </a:cubicBezTo>
                        <a:cubicBezTo>
                          <a:pt x="52" y="77"/>
                          <a:pt x="40" y="81"/>
                          <a:pt x="29" y="81"/>
                        </a:cubicBezTo>
                        <a:cubicBezTo>
                          <a:pt x="18" y="81"/>
                          <a:pt x="8" y="76"/>
                          <a:pt x="4" y="68"/>
                        </a:cubicBezTo>
                        <a:cubicBezTo>
                          <a:pt x="3" y="65"/>
                          <a:pt x="2" y="62"/>
                          <a:pt x="2" y="58"/>
                        </a:cubicBezTo>
                        <a:cubicBezTo>
                          <a:pt x="2" y="43"/>
                          <a:pt x="14" y="25"/>
                          <a:pt x="34" y="13"/>
                        </a:cubicBezTo>
                        <a:cubicBezTo>
                          <a:pt x="46" y="5"/>
                          <a:pt x="58" y="2"/>
                          <a:pt x="69" y="2"/>
                        </a:cubicBezTo>
                        <a:cubicBezTo>
                          <a:pt x="80" y="2"/>
                          <a:pt x="90" y="6"/>
                          <a:pt x="94" y="14"/>
                        </a:cubicBezTo>
                        <a:cubicBezTo>
                          <a:pt x="95" y="14"/>
                          <a:pt x="95" y="14"/>
                          <a:pt x="95" y="14"/>
                        </a:cubicBezTo>
                        <a:cubicBezTo>
                          <a:pt x="96" y="13"/>
                          <a:pt x="96" y="13"/>
                          <a:pt x="96" y="13"/>
                        </a:cubicBezTo>
                        <a:cubicBezTo>
                          <a:pt x="91" y="4"/>
                          <a:pt x="81" y="0"/>
                          <a:pt x="69" y="0"/>
                        </a:cubicBezTo>
                        <a:cubicBezTo>
                          <a:pt x="58" y="0"/>
                          <a:pt x="45" y="4"/>
                          <a:pt x="33" y="11"/>
                        </a:cubicBezTo>
                        <a:cubicBezTo>
                          <a:pt x="13" y="23"/>
                          <a:pt x="0" y="42"/>
                          <a:pt x="0" y="58"/>
                        </a:cubicBezTo>
                        <a:cubicBezTo>
                          <a:pt x="0" y="62"/>
                          <a:pt x="1" y="66"/>
                          <a:pt x="2" y="69"/>
                        </a:cubicBezTo>
                        <a:cubicBezTo>
                          <a:pt x="7" y="78"/>
                          <a:pt x="17" y="83"/>
                          <a:pt x="29" y="83"/>
                        </a:cubicBezTo>
                        <a:cubicBezTo>
                          <a:pt x="40" y="83"/>
                          <a:pt x="53" y="79"/>
                          <a:pt x="65" y="72"/>
                        </a:cubicBezTo>
                        <a:cubicBezTo>
                          <a:pt x="85" y="59"/>
                          <a:pt x="98" y="41"/>
                          <a:pt x="98" y="25"/>
                        </a:cubicBezTo>
                        <a:cubicBezTo>
                          <a:pt x="98" y="21"/>
                          <a:pt x="97" y="17"/>
                          <a:pt x="96" y="13"/>
                        </a:cubicBezTo>
                        <a:cubicBezTo>
                          <a:pt x="95" y="14"/>
                          <a:pt x="95" y="14"/>
                          <a:pt x="95" y="14"/>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199" name="Freeform 910">
                    <a:extLst>
                      <a:ext uri="{FF2B5EF4-FFF2-40B4-BE49-F238E27FC236}">
                        <a16:creationId xmlns:a16="http://schemas.microsoft.com/office/drawing/2014/main" id="{2C3E4EC6-FFA4-7436-BCD7-CDD2B359BC82}"/>
                      </a:ext>
                    </a:extLst>
                  </p:cNvPr>
                  <p:cNvSpPr>
                    <a:spLocks/>
                  </p:cNvSpPr>
                  <p:nvPr/>
                </p:nvSpPr>
                <p:spPr bwMode="auto">
                  <a:xfrm>
                    <a:off x="1801" y="3268"/>
                    <a:ext cx="68" cy="56"/>
                  </a:xfrm>
                  <a:custGeom>
                    <a:avLst/>
                    <a:gdLst>
                      <a:gd name="T0" fmla="*/ 48 w 80"/>
                      <a:gd name="T1" fmla="*/ 20 h 66"/>
                      <a:gd name="T2" fmla="*/ 24 w 80"/>
                      <a:gd name="T3" fmla="*/ 41 h 66"/>
                      <a:gd name="T4" fmla="*/ 1 w 80"/>
                      <a:gd name="T5" fmla="*/ 20 h 66"/>
                      <a:gd name="T6" fmla="*/ 26 w 80"/>
                      <a:gd name="T7" fmla="*/ 0 h 66"/>
                      <a:gd name="T8" fmla="*/ 48 w 80"/>
                      <a:gd name="T9" fmla="*/ 20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66">
                        <a:moveTo>
                          <a:pt x="79" y="33"/>
                        </a:moveTo>
                        <a:cubicBezTo>
                          <a:pt x="79" y="52"/>
                          <a:pt x="60" y="66"/>
                          <a:pt x="39" y="66"/>
                        </a:cubicBezTo>
                        <a:cubicBezTo>
                          <a:pt x="17" y="66"/>
                          <a:pt x="0" y="52"/>
                          <a:pt x="1" y="33"/>
                        </a:cubicBezTo>
                        <a:cubicBezTo>
                          <a:pt x="2" y="15"/>
                          <a:pt x="20" y="0"/>
                          <a:pt x="42" y="0"/>
                        </a:cubicBezTo>
                        <a:cubicBezTo>
                          <a:pt x="63" y="0"/>
                          <a:pt x="80" y="15"/>
                          <a:pt x="79" y="33"/>
                        </a:cubicBezTo>
                      </a:path>
                    </a:pathLst>
                  </a:custGeom>
                  <a:solidFill>
                    <a:srgbClr val="D376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200" name="Freeform 911">
                    <a:extLst>
                      <a:ext uri="{FF2B5EF4-FFF2-40B4-BE49-F238E27FC236}">
                        <a16:creationId xmlns:a16="http://schemas.microsoft.com/office/drawing/2014/main" id="{D1FF820F-3B52-83D5-5D78-201CE526C401}"/>
                      </a:ext>
                    </a:extLst>
                  </p:cNvPr>
                  <p:cNvSpPr>
                    <a:spLocks/>
                  </p:cNvSpPr>
                  <p:nvPr/>
                </p:nvSpPr>
                <p:spPr bwMode="auto">
                  <a:xfrm>
                    <a:off x="1801" y="3277"/>
                    <a:ext cx="63" cy="47"/>
                  </a:xfrm>
                  <a:custGeom>
                    <a:avLst/>
                    <a:gdLst>
                      <a:gd name="T0" fmla="*/ 27 w 74"/>
                      <a:gd name="T1" fmla="*/ 29 h 56"/>
                      <a:gd name="T2" fmla="*/ 4 w 74"/>
                      <a:gd name="T3" fmla="*/ 9 h 56"/>
                      <a:gd name="T4" fmla="*/ 8 w 74"/>
                      <a:gd name="T5" fmla="*/ 0 h 56"/>
                      <a:gd name="T6" fmla="*/ 1 w 74"/>
                      <a:gd name="T7" fmla="*/ 13 h 56"/>
                      <a:gd name="T8" fmla="*/ 24 w 74"/>
                      <a:gd name="T9" fmla="*/ 33 h 56"/>
                      <a:gd name="T10" fmla="*/ 46 w 74"/>
                      <a:gd name="T11" fmla="*/ 22 h 56"/>
                      <a:gd name="T12" fmla="*/ 27 w 74"/>
                      <a:gd name="T13" fmla="*/ 29 h 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 h="56">
                        <a:moveTo>
                          <a:pt x="45" y="49"/>
                        </a:moveTo>
                        <a:cubicBezTo>
                          <a:pt x="23" y="49"/>
                          <a:pt x="6" y="34"/>
                          <a:pt x="7" y="15"/>
                        </a:cubicBezTo>
                        <a:cubicBezTo>
                          <a:pt x="7" y="10"/>
                          <a:pt x="9" y="5"/>
                          <a:pt x="12" y="0"/>
                        </a:cubicBezTo>
                        <a:cubicBezTo>
                          <a:pt x="5" y="6"/>
                          <a:pt x="1" y="14"/>
                          <a:pt x="1" y="22"/>
                        </a:cubicBezTo>
                        <a:cubicBezTo>
                          <a:pt x="0" y="41"/>
                          <a:pt x="17" y="56"/>
                          <a:pt x="39" y="56"/>
                        </a:cubicBezTo>
                        <a:cubicBezTo>
                          <a:pt x="54" y="55"/>
                          <a:pt x="67" y="48"/>
                          <a:pt x="74" y="37"/>
                        </a:cubicBezTo>
                        <a:cubicBezTo>
                          <a:pt x="67" y="44"/>
                          <a:pt x="56" y="49"/>
                          <a:pt x="45" y="49"/>
                        </a:cubicBezTo>
                      </a:path>
                    </a:pathLst>
                  </a:custGeom>
                  <a:solidFill>
                    <a:srgbClr val="B33E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201" name="Freeform 912">
                    <a:extLst>
                      <a:ext uri="{FF2B5EF4-FFF2-40B4-BE49-F238E27FC236}">
                        <a16:creationId xmlns:a16="http://schemas.microsoft.com/office/drawing/2014/main" id="{39D38066-9E67-DA37-BCF5-F114E622EA93}"/>
                      </a:ext>
                    </a:extLst>
                  </p:cNvPr>
                  <p:cNvSpPr>
                    <a:spLocks/>
                  </p:cNvSpPr>
                  <p:nvPr/>
                </p:nvSpPr>
                <p:spPr bwMode="auto">
                  <a:xfrm>
                    <a:off x="1823" y="3271"/>
                    <a:ext cx="41" cy="35"/>
                  </a:xfrm>
                  <a:custGeom>
                    <a:avLst/>
                    <a:gdLst>
                      <a:gd name="T0" fmla="*/ 28 w 49"/>
                      <a:gd name="T1" fmla="*/ 16 h 42"/>
                      <a:gd name="T2" fmla="*/ 13 w 49"/>
                      <a:gd name="T3" fmla="*/ 23 h 42"/>
                      <a:gd name="T4" fmla="*/ 2 w 49"/>
                      <a:gd name="T5" fmla="*/ 9 h 42"/>
                      <a:gd name="T6" fmla="*/ 16 w 49"/>
                      <a:gd name="T7" fmla="*/ 3 h 42"/>
                      <a:gd name="T8" fmla="*/ 28 w 49"/>
                      <a:gd name="T9" fmla="*/ 16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42">
                        <a:moveTo>
                          <a:pt x="47" y="27"/>
                        </a:moveTo>
                        <a:cubicBezTo>
                          <a:pt x="45" y="37"/>
                          <a:pt x="34" y="42"/>
                          <a:pt x="21" y="39"/>
                        </a:cubicBezTo>
                        <a:cubicBezTo>
                          <a:pt x="9" y="36"/>
                          <a:pt x="0" y="25"/>
                          <a:pt x="2" y="15"/>
                        </a:cubicBezTo>
                        <a:cubicBezTo>
                          <a:pt x="4" y="5"/>
                          <a:pt x="15" y="0"/>
                          <a:pt x="28" y="3"/>
                        </a:cubicBezTo>
                        <a:cubicBezTo>
                          <a:pt x="40" y="7"/>
                          <a:pt x="49" y="17"/>
                          <a:pt x="47" y="27"/>
                        </a:cubicBezTo>
                        <a:close/>
                      </a:path>
                    </a:pathLst>
                  </a:custGeom>
                  <a:solidFill>
                    <a:srgbClr val="E896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202" name="Freeform 913">
                    <a:extLst>
                      <a:ext uri="{FF2B5EF4-FFF2-40B4-BE49-F238E27FC236}">
                        <a16:creationId xmlns:a16="http://schemas.microsoft.com/office/drawing/2014/main" id="{47CA7C41-4333-87F6-D147-1DA5491C5F2E}"/>
                      </a:ext>
                    </a:extLst>
                  </p:cNvPr>
                  <p:cNvSpPr>
                    <a:spLocks/>
                  </p:cNvSpPr>
                  <p:nvPr/>
                </p:nvSpPr>
                <p:spPr bwMode="auto">
                  <a:xfrm>
                    <a:off x="1824" y="3273"/>
                    <a:ext cx="6" cy="9"/>
                  </a:xfrm>
                  <a:custGeom>
                    <a:avLst/>
                    <a:gdLst>
                      <a:gd name="T0" fmla="*/ 4 w 7"/>
                      <a:gd name="T1" fmla="*/ 5 h 10"/>
                      <a:gd name="T2" fmla="*/ 3 w 7"/>
                      <a:gd name="T3" fmla="*/ 7 h 10"/>
                      <a:gd name="T4" fmla="*/ 1 w 7"/>
                      <a:gd name="T5" fmla="*/ 5 h 10"/>
                      <a:gd name="T6" fmla="*/ 3 w 7"/>
                      <a:gd name="T7" fmla="*/ 0 h 10"/>
                      <a:gd name="T8" fmla="*/ 4 w 7"/>
                      <a:gd name="T9" fmla="*/ 5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0">
                        <a:moveTo>
                          <a:pt x="7" y="5"/>
                        </a:moveTo>
                        <a:cubicBezTo>
                          <a:pt x="7" y="8"/>
                          <a:pt x="6" y="10"/>
                          <a:pt x="4" y="10"/>
                        </a:cubicBezTo>
                        <a:cubicBezTo>
                          <a:pt x="2" y="10"/>
                          <a:pt x="0" y="8"/>
                          <a:pt x="1" y="5"/>
                        </a:cubicBezTo>
                        <a:cubicBezTo>
                          <a:pt x="1" y="2"/>
                          <a:pt x="2" y="0"/>
                          <a:pt x="4" y="0"/>
                        </a:cubicBezTo>
                        <a:cubicBezTo>
                          <a:pt x="6" y="0"/>
                          <a:pt x="7" y="2"/>
                          <a:pt x="7"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203" name="Freeform 914">
                    <a:extLst>
                      <a:ext uri="{FF2B5EF4-FFF2-40B4-BE49-F238E27FC236}">
                        <a16:creationId xmlns:a16="http://schemas.microsoft.com/office/drawing/2014/main" id="{910A1E2A-45D3-8731-DE83-0A6AFF1B6E1B}"/>
                      </a:ext>
                    </a:extLst>
                  </p:cNvPr>
                  <p:cNvSpPr>
                    <a:spLocks/>
                  </p:cNvSpPr>
                  <p:nvPr/>
                </p:nvSpPr>
                <p:spPr bwMode="auto">
                  <a:xfrm>
                    <a:off x="1823" y="3284"/>
                    <a:ext cx="3" cy="5"/>
                  </a:xfrm>
                  <a:custGeom>
                    <a:avLst/>
                    <a:gdLst>
                      <a:gd name="T0" fmla="*/ 2 w 4"/>
                      <a:gd name="T1" fmla="*/ 3 h 6"/>
                      <a:gd name="T2" fmla="*/ 2 w 4"/>
                      <a:gd name="T3" fmla="*/ 3 h 6"/>
                      <a:gd name="T4" fmla="*/ 0 w 4"/>
                      <a:gd name="T5" fmla="*/ 3 h 6"/>
                      <a:gd name="T6" fmla="*/ 2 w 4"/>
                      <a:gd name="T7" fmla="*/ 0 h 6"/>
                      <a:gd name="T8" fmla="*/ 2 w 4"/>
                      <a:gd name="T9" fmla="*/ 3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6">
                        <a:moveTo>
                          <a:pt x="4" y="3"/>
                        </a:moveTo>
                        <a:cubicBezTo>
                          <a:pt x="4" y="5"/>
                          <a:pt x="3" y="6"/>
                          <a:pt x="2" y="6"/>
                        </a:cubicBezTo>
                        <a:cubicBezTo>
                          <a:pt x="0" y="6"/>
                          <a:pt x="0" y="5"/>
                          <a:pt x="0" y="3"/>
                        </a:cubicBezTo>
                        <a:cubicBezTo>
                          <a:pt x="0" y="2"/>
                          <a:pt x="1" y="0"/>
                          <a:pt x="2" y="0"/>
                        </a:cubicBezTo>
                        <a:cubicBezTo>
                          <a:pt x="3" y="0"/>
                          <a:pt x="4" y="2"/>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204" name="Freeform 915">
                    <a:extLst>
                      <a:ext uri="{FF2B5EF4-FFF2-40B4-BE49-F238E27FC236}">
                        <a16:creationId xmlns:a16="http://schemas.microsoft.com/office/drawing/2014/main" id="{EBF821BA-B739-1137-F238-02D005D52711}"/>
                      </a:ext>
                    </a:extLst>
                  </p:cNvPr>
                  <p:cNvSpPr>
                    <a:spLocks/>
                  </p:cNvSpPr>
                  <p:nvPr/>
                </p:nvSpPr>
                <p:spPr bwMode="auto">
                  <a:xfrm>
                    <a:off x="1801" y="3267"/>
                    <a:ext cx="68" cy="58"/>
                  </a:xfrm>
                  <a:custGeom>
                    <a:avLst/>
                    <a:gdLst>
                      <a:gd name="T0" fmla="*/ 49 w 80"/>
                      <a:gd name="T1" fmla="*/ 20 h 69"/>
                      <a:gd name="T2" fmla="*/ 48 w 80"/>
                      <a:gd name="T3" fmla="*/ 20 h 69"/>
                      <a:gd name="T4" fmla="*/ 24 w 80"/>
                      <a:gd name="T5" fmla="*/ 40 h 69"/>
                      <a:gd name="T6" fmla="*/ 24 w 80"/>
                      <a:gd name="T7" fmla="*/ 40 h 69"/>
                      <a:gd name="T8" fmla="*/ 8 w 80"/>
                      <a:gd name="T9" fmla="*/ 34 h 69"/>
                      <a:gd name="T10" fmla="*/ 2 w 80"/>
                      <a:gd name="T11" fmla="*/ 21 h 69"/>
                      <a:gd name="T12" fmla="*/ 2 w 80"/>
                      <a:gd name="T13" fmla="*/ 20 h 69"/>
                      <a:gd name="T14" fmla="*/ 26 w 80"/>
                      <a:gd name="T15" fmla="*/ 2 h 69"/>
                      <a:gd name="T16" fmla="*/ 26 w 80"/>
                      <a:gd name="T17" fmla="*/ 2 h 69"/>
                      <a:gd name="T18" fmla="*/ 42 w 80"/>
                      <a:gd name="T19" fmla="*/ 7 h 69"/>
                      <a:gd name="T20" fmla="*/ 48 w 80"/>
                      <a:gd name="T21" fmla="*/ 20 h 69"/>
                      <a:gd name="T22" fmla="*/ 48 w 80"/>
                      <a:gd name="T23" fmla="*/ 20 h 69"/>
                      <a:gd name="T24" fmla="*/ 49 w 80"/>
                      <a:gd name="T25" fmla="*/ 20 h 69"/>
                      <a:gd name="T26" fmla="*/ 49 w 80"/>
                      <a:gd name="T27" fmla="*/ 20 h 69"/>
                      <a:gd name="T28" fmla="*/ 49 w 80"/>
                      <a:gd name="T29" fmla="*/ 20 h 69"/>
                      <a:gd name="T30" fmla="*/ 43 w 80"/>
                      <a:gd name="T31" fmla="*/ 6 h 69"/>
                      <a:gd name="T32" fmla="*/ 26 w 80"/>
                      <a:gd name="T33" fmla="*/ 0 h 69"/>
                      <a:gd name="T34" fmla="*/ 26 w 80"/>
                      <a:gd name="T35" fmla="*/ 0 h 69"/>
                      <a:gd name="T36" fmla="*/ 0 w 80"/>
                      <a:gd name="T37" fmla="*/ 20 h 69"/>
                      <a:gd name="T38" fmla="*/ 0 w 80"/>
                      <a:gd name="T39" fmla="*/ 21 h 69"/>
                      <a:gd name="T40" fmla="*/ 7 w 80"/>
                      <a:gd name="T41" fmla="*/ 35 h 69"/>
                      <a:gd name="T42" fmla="*/ 24 w 80"/>
                      <a:gd name="T43" fmla="*/ 41 h 69"/>
                      <a:gd name="T44" fmla="*/ 24 w 80"/>
                      <a:gd name="T45" fmla="*/ 41 h 69"/>
                      <a:gd name="T46" fmla="*/ 49 w 80"/>
                      <a:gd name="T47" fmla="*/ 20 h 69"/>
                      <a:gd name="T48" fmla="*/ 49 w 80"/>
                      <a:gd name="T49" fmla="*/ 20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0" h="69">
                        <a:moveTo>
                          <a:pt x="80" y="34"/>
                        </a:moveTo>
                        <a:cubicBezTo>
                          <a:pt x="79" y="34"/>
                          <a:pt x="79" y="34"/>
                          <a:pt x="79" y="34"/>
                        </a:cubicBezTo>
                        <a:cubicBezTo>
                          <a:pt x="78" y="52"/>
                          <a:pt x="60" y="67"/>
                          <a:pt x="39" y="67"/>
                        </a:cubicBezTo>
                        <a:cubicBezTo>
                          <a:pt x="39" y="67"/>
                          <a:pt x="39" y="67"/>
                          <a:pt x="39" y="67"/>
                        </a:cubicBezTo>
                        <a:cubicBezTo>
                          <a:pt x="28" y="67"/>
                          <a:pt x="19" y="63"/>
                          <a:pt x="12" y="58"/>
                        </a:cubicBezTo>
                        <a:cubicBezTo>
                          <a:pt x="6" y="52"/>
                          <a:pt x="2" y="44"/>
                          <a:pt x="2" y="36"/>
                        </a:cubicBezTo>
                        <a:cubicBezTo>
                          <a:pt x="2" y="35"/>
                          <a:pt x="2" y="35"/>
                          <a:pt x="2" y="35"/>
                        </a:cubicBezTo>
                        <a:cubicBezTo>
                          <a:pt x="3" y="17"/>
                          <a:pt x="20" y="2"/>
                          <a:pt x="42" y="2"/>
                        </a:cubicBezTo>
                        <a:cubicBezTo>
                          <a:pt x="42" y="2"/>
                          <a:pt x="42" y="2"/>
                          <a:pt x="42" y="2"/>
                        </a:cubicBezTo>
                        <a:cubicBezTo>
                          <a:pt x="52" y="2"/>
                          <a:pt x="61" y="6"/>
                          <a:pt x="68" y="11"/>
                        </a:cubicBezTo>
                        <a:cubicBezTo>
                          <a:pt x="75" y="17"/>
                          <a:pt x="79" y="25"/>
                          <a:pt x="79" y="33"/>
                        </a:cubicBezTo>
                        <a:cubicBezTo>
                          <a:pt x="79" y="34"/>
                          <a:pt x="79" y="34"/>
                          <a:pt x="79" y="34"/>
                        </a:cubicBezTo>
                        <a:cubicBezTo>
                          <a:pt x="80" y="34"/>
                          <a:pt x="80" y="34"/>
                          <a:pt x="80" y="34"/>
                        </a:cubicBezTo>
                        <a:cubicBezTo>
                          <a:pt x="80" y="35"/>
                          <a:pt x="80" y="35"/>
                          <a:pt x="80" y="35"/>
                        </a:cubicBezTo>
                        <a:cubicBezTo>
                          <a:pt x="80" y="34"/>
                          <a:pt x="80" y="34"/>
                          <a:pt x="80" y="33"/>
                        </a:cubicBezTo>
                        <a:cubicBezTo>
                          <a:pt x="80" y="24"/>
                          <a:pt x="76" y="16"/>
                          <a:pt x="69" y="10"/>
                        </a:cubicBezTo>
                        <a:cubicBezTo>
                          <a:pt x="62" y="4"/>
                          <a:pt x="53" y="0"/>
                          <a:pt x="42" y="0"/>
                        </a:cubicBezTo>
                        <a:cubicBezTo>
                          <a:pt x="42" y="0"/>
                          <a:pt x="42" y="0"/>
                          <a:pt x="42" y="0"/>
                        </a:cubicBezTo>
                        <a:cubicBezTo>
                          <a:pt x="20" y="0"/>
                          <a:pt x="1" y="16"/>
                          <a:pt x="0" y="35"/>
                        </a:cubicBezTo>
                        <a:cubicBezTo>
                          <a:pt x="0" y="35"/>
                          <a:pt x="0" y="35"/>
                          <a:pt x="0" y="36"/>
                        </a:cubicBezTo>
                        <a:cubicBezTo>
                          <a:pt x="0" y="45"/>
                          <a:pt x="4" y="53"/>
                          <a:pt x="11" y="59"/>
                        </a:cubicBezTo>
                        <a:cubicBezTo>
                          <a:pt x="18" y="65"/>
                          <a:pt x="28" y="69"/>
                          <a:pt x="39" y="69"/>
                        </a:cubicBezTo>
                        <a:cubicBezTo>
                          <a:pt x="39" y="69"/>
                          <a:pt x="39" y="69"/>
                          <a:pt x="39" y="69"/>
                        </a:cubicBezTo>
                        <a:cubicBezTo>
                          <a:pt x="61" y="69"/>
                          <a:pt x="79" y="53"/>
                          <a:pt x="80" y="35"/>
                        </a:cubicBezTo>
                        <a:cubicBezTo>
                          <a:pt x="80" y="34"/>
                          <a:pt x="80" y="34"/>
                          <a:pt x="80" y="34"/>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grpSp>
            <p:grpSp>
              <p:nvGrpSpPr>
                <p:cNvPr id="663" name="Group 916">
                  <a:extLst>
                    <a:ext uri="{FF2B5EF4-FFF2-40B4-BE49-F238E27FC236}">
                      <a16:creationId xmlns:a16="http://schemas.microsoft.com/office/drawing/2014/main" id="{FC052C33-0BA4-51D5-25FF-91EC2BB30E63}"/>
                    </a:ext>
                  </a:extLst>
                </p:cNvPr>
                <p:cNvGrpSpPr>
                  <a:grpSpLocks/>
                </p:cNvGrpSpPr>
                <p:nvPr/>
              </p:nvGrpSpPr>
              <p:grpSpPr bwMode="auto">
                <a:xfrm>
                  <a:off x="1769" y="2824"/>
                  <a:ext cx="876" cy="883"/>
                  <a:chOff x="1769" y="2824"/>
                  <a:chExt cx="876" cy="883"/>
                </a:xfrm>
              </p:grpSpPr>
              <p:sp>
                <p:nvSpPr>
                  <p:cNvPr id="805" name="Freeform 917">
                    <a:extLst>
                      <a:ext uri="{FF2B5EF4-FFF2-40B4-BE49-F238E27FC236}">
                        <a16:creationId xmlns:a16="http://schemas.microsoft.com/office/drawing/2014/main" id="{429ACE24-52A6-E44F-A846-A35CEB1BC915}"/>
                      </a:ext>
                    </a:extLst>
                  </p:cNvPr>
                  <p:cNvSpPr>
                    <a:spLocks/>
                  </p:cNvSpPr>
                  <p:nvPr/>
                </p:nvSpPr>
                <p:spPr bwMode="auto">
                  <a:xfrm>
                    <a:off x="1798" y="3424"/>
                    <a:ext cx="67" cy="95"/>
                  </a:xfrm>
                  <a:custGeom>
                    <a:avLst/>
                    <a:gdLst>
                      <a:gd name="T0" fmla="*/ 42 w 79"/>
                      <a:gd name="T1" fmla="*/ 65 h 113"/>
                      <a:gd name="T2" fmla="*/ 12 w 79"/>
                      <a:gd name="T3" fmla="*/ 39 h 113"/>
                      <a:gd name="T4" fmla="*/ 7 w 79"/>
                      <a:gd name="T5" fmla="*/ 3 h 113"/>
                      <a:gd name="T6" fmla="*/ 36 w 79"/>
                      <a:gd name="T7" fmla="*/ 29 h 113"/>
                      <a:gd name="T8" fmla="*/ 42 w 79"/>
                      <a:gd name="T9" fmla="*/ 65 h 1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113">
                        <a:moveTo>
                          <a:pt x="68" y="108"/>
                        </a:moveTo>
                        <a:cubicBezTo>
                          <a:pt x="57" y="113"/>
                          <a:pt x="35" y="93"/>
                          <a:pt x="20" y="65"/>
                        </a:cubicBezTo>
                        <a:cubicBezTo>
                          <a:pt x="4" y="36"/>
                          <a:pt x="0" y="9"/>
                          <a:pt x="11" y="5"/>
                        </a:cubicBezTo>
                        <a:cubicBezTo>
                          <a:pt x="22" y="0"/>
                          <a:pt x="44" y="20"/>
                          <a:pt x="59" y="48"/>
                        </a:cubicBezTo>
                        <a:cubicBezTo>
                          <a:pt x="75" y="77"/>
                          <a:pt x="79" y="104"/>
                          <a:pt x="68" y="108"/>
                        </a:cubicBezTo>
                      </a:path>
                    </a:pathLst>
                  </a:custGeom>
                  <a:solidFill>
                    <a:srgbClr val="D376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06" name="Freeform 918">
                    <a:extLst>
                      <a:ext uri="{FF2B5EF4-FFF2-40B4-BE49-F238E27FC236}">
                        <a16:creationId xmlns:a16="http://schemas.microsoft.com/office/drawing/2014/main" id="{92C505D8-951C-5334-9750-BA9875A1C628}"/>
                      </a:ext>
                    </a:extLst>
                  </p:cNvPr>
                  <p:cNvSpPr>
                    <a:spLocks/>
                  </p:cNvSpPr>
                  <p:nvPr/>
                </p:nvSpPr>
                <p:spPr bwMode="auto">
                  <a:xfrm>
                    <a:off x="1799" y="3425"/>
                    <a:ext cx="46" cy="88"/>
                  </a:xfrm>
                  <a:custGeom>
                    <a:avLst/>
                    <a:gdLst>
                      <a:gd name="T0" fmla="*/ 16 w 55"/>
                      <a:gd name="T1" fmla="*/ 41 h 104"/>
                      <a:gd name="T2" fmla="*/ 11 w 55"/>
                      <a:gd name="T3" fmla="*/ 5 h 104"/>
                      <a:gd name="T4" fmla="*/ 18 w 55"/>
                      <a:gd name="T5" fmla="*/ 6 h 104"/>
                      <a:gd name="T6" fmla="*/ 7 w 55"/>
                      <a:gd name="T7" fmla="*/ 2 h 104"/>
                      <a:gd name="T8" fmla="*/ 11 w 55"/>
                      <a:gd name="T9" fmla="*/ 37 h 104"/>
                      <a:gd name="T10" fmla="*/ 32 w 55"/>
                      <a:gd name="T11" fmla="*/ 63 h 104"/>
                      <a:gd name="T12" fmla="*/ 16 w 55"/>
                      <a:gd name="T13" fmla="*/ 41 h 1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104">
                        <a:moveTo>
                          <a:pt x="27" y="68"/>
                        </a:moveTo>
                        <a:cubicBezTo>
                          <a:pt x="12" y="39"/>
                          <a:pt x="8" y="13"/>
                          <a:pt x="19" y="8"/>
                        </a:cubicBezTo>
                        <a:cubicBezTo>
                          <a:pt x="22" y="7"/>
                          <a:pt x="26" y="8"/>
                          <a:pt x="31" y="10"/>
                        </a:cubicBezTo>
                        <a:cubicBezTo>
                          <a:pt x="23" y="3"/>
                          <a:pt x="16" y="0"/>
                          <a:pt x="11" y="2"/>
                        </a:cubicBezTo>
                        <a:cubicBezTo>
                          <a:pt x="0" y="7"/>
                          <a:pt x="4" y="34"/>
                          <a:pt x="19" y="62"/>
                        </a:cubicBezTo>
                        <a:cubicBezTo>
                          <a:pt x="30" y="82"/>
                          <a:pt x="44" y="98"/>
                          <a:pt x="55" y="104"/>
                        </a:cubicBezTo>
                        <a:cubicBezTo>
                          <a:pt x="46" y="96"/>
                          <a:pt x="36" y="83"/>
                          <a:pt x="27" y="68"/>
                        </a:cubicBezTo>
                      </a:path>
                    </a:pathLst>
                  </a:custGeom>
                  <a:solidFill>
                    <a:srgbClr val="B33E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07" name="Freeform 919">
                    <a:extLst>
                      <a:ext uri="{FF2B5EF4-FFF2-40B4-BE49-F238E27FC236}">
                        <a16:creationId xmlns:a16="http://schemas.microsoft.com/office/drawing/2014/main" id="{3AD00578-757A-AA19-359C-CB180296C7AB}"/>
                      </a:ext>
                    </a:extLst>
                  </p:cNvPr>
                  <p:cNvSpPr>
                    <a:spLocks/>
                  </p:cNvSpPr>
                  <p:nvPr/>
                </p:nvSpPr>
                <p:spPr bwMode="auto">
                  <a:xfrm>
                    <a:off x="1825" y="3452"/>
                    <a:ext cx="33" cy="55"/>
                  </a:xfrm>
                  <a:custGeom>
                    <a:avLst/>
                    <a:gdLst>
                      <a:gd name="T0" fmla="*/ 19 w 39"/>
                      <a:gd name="T1" fmla="*/ 40 h 64"/>
                      <a:gd name="T2" fmla="*/ 4 w 39"/>
                      <a:gd name="T3" fmla="*/ 21 h 64"/>
                      <a:gd name="T4" fmla="*/ 4 w 39"/>
                      <a:gd name="T5" fmla="*/ 1 h 64"/>
                      <a:gd name="T6" fmla="*/ 19 w 39"/>
                      <a:gd name="T7" fmla="*/ 20 h 64"/>
                      <a:gd name="T8" fmla="*/ 19 w 39"/>
                      <a:gd name="T9" fmla="*/ 40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64">
                        <a:moveTo>
                          <a:pt x="32" y="63"/>
                        </a:moveTo>
                        <a:cubicBezTo>
                          <a:pt x="25" y="64"/>
                          <a:pt x="14" y="50"/>
                          <a:pt x="7" y="33"/>
                        </a:cubicBezTo>
                        <a:cubicBezTo>
                          <a:pt x="0" y="16"/>
                          <a:pt x="0" y="1"/>
                          <a:pt x="7" y="1"/>
                        </a:cubicBezTo>
                        <a:cubicBezTo>
                          <a:pt x="13" y="0"/>
                          <a:pt x="24" y="13"/>
                          <a:pt x="32" y="31"/>
                        </a:cubicBezTo>
                        <a:cubicBezTo>
                          <a:pt x="39" y="48"/>
                          <a:pt x="39" y="63"/>
                          <a:pt x="32" y="63"/>
                        </a:cubicBezTo>
                        <a:close/>
                      </a:path>
                    </a:pathLst>
                  </a:custGeom>
                  <a:solidFill>
                    <a:srgbClr val="E896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08" name="Freeform 920">
                    <a:extLst>
                      <a:ext uri="{FF2B5EF4-FFF2-40B4-BE49-F238E27FC236}">
                        <a16:creationId xmlns:a16="http://schemas.microsoft.com/office/drawing/2014/main" id="{1C766080-D26F-99A8-B01A-1B131A40F457}"/>
                      </a:ext>
                    </a:extLst>
                  </p:cNvPr>
                  <p:cNvSpPr>
                    <a:spLocks/>
                  </p:cNvSpPr>
                  <p:nvPr/>
                </p:nvSpPr>
                <p:spPr bwMode="auto">
                  <a:xfrm>
                    <a:off x="1833" y="3451"/>
                    <a:ext cx="7" cy="9"/>
                  </a:xfrm>
                  <a:custGeom>
                    <a:avLst/>
                    <a:gdLst>
                      <a:gd name="T0" fmla="*/ 3 w 9"/>
                      <a:gd name="T1" fmla="*/ 6 h 11"/>
                      <a:gd name="T2" fmla="*/ 2 w 9"/>
                      <a:gd name="T3" fmla="*/ 4 h 11"/>
                      <a:gd name="T4" fmla="*/ 2 w 9"/>
                      <a:gd name="T5" fmla="*/ 1 h 11"/>
                      <a:gd name="T6" fmla="*/ 3 w 9"/>
                      <a:gd name="T7" fmla="*/ 2 h 11"/>
                      <a:gd name="T8" fmla="*/ 3 w 9"/>
                      <a:gd name="T9" fmla="*/ 6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1">
                        <a:moveTo>
                          <a:pt x="7" y="10"/>
                        </a:moveTo>
                        <a:cubicBezTo>
                          <a:pt x="5" y="11"/>
                          <a:pt x="3" y="9"/>
                          <a:pt x="2" y="7"/>
                        </a:cubicBezTo>
                        <a:cubicBezTo>
                          <a:pt x="0" y="4"/>
                          <a:pt x="0" y="2"/>
                          <a:pt x="2" y="1"/>
                        </a:cubicBezTo>
                        <a:cubicBezTo>
                          <a:pt x="4" y="0"/>
                          <a:pt x="6" y="2"/>
                          <a:pt x="7" y="4"/>
                        </a:cubicBezTo>
                        <a:cubicBezTo>
                          <a:pt x="9" y="7"/>
                          <a:pt x="9" y="9"/>
                          <a:pt x="7"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09" name="Freeform 921">
                    <a:extLst>
                      <a:ext uri="{FF2B5EF4-FFF2-40B4-BE49-F238E27FC236}">
                        <a16:creationId xmlns:a16="http://schemas.microsoft.com/office/drawing/2014/main" id="{4D5893EA-735B-1E4E-D9AE-13B0E53C7D1F}"/>
                      </a:ext>
                    </a:extLst>
                  </p:cNvPr>
                  <p:cNvSpPr>
                    <a:spLocks/>
                  </p:cNvSpPr>
                  <p:nvPr/>
                </p:nvSpPr>
                <p:spPr bwMode="auto">
                  <a:xfrm>
                    <a:off x="1826" y="3451"/>
                    <a:ext cx="5" cy="6"/>
                  </a:xfrm>
                  <a:custGeom>
                    <a:avLst/>
                    <a:gdLst>
                      <a:gd name="T0" fmla="*/ 3 w 6"/>
                      <a:gd name="T1" fmla="*/ 3 h 7"/>
                      <a:gd name="T2" fmla="*/ 1 w 6"/>
                      <a:gd name="T3" fmla="*/ 3 h 7"/>
                      <a:gd name="T4" fmla="*/ 2 w 6"/>
                      <a:gd name="T5" fmla="*/ 1 h 7"/>
                      <a:gd name="T6" fmla="*/ 3 w 6"/>
                      <a:gd name="T7" fmla="*/ 3 h 7"/>
                      <a:gd name="T8" fmla="*/ 3 w 6"/>
                      <a:gd name="T9" fmla="*/ 3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7">
                        <a:moveTo>
                          <a:pt x="5" y="6"/>
                        </a:moveTo>
                        <a:cubicBezTo>
                          <a:pt x="4" y="7"/>
                          <a:pt x="2" y="6"/>
                          <a:pt x="1" y="4"/>
                        </a:cubicBezTo>
                        <a:cubicBezTo>
                          <a:pt x="0" y="3"/>
                          <a:pt x="1" y="1"/>
                          <a:pt x="2" y="1"/>
                        </a:cubicBezTo>
                        <a:cubicBezTo>
                          <a:pt x="3" y="0"/>
                          <a:pt x="4" y="1"/>
                          <a:pt x="5" y="3"/>
                        </a:cubicBezTo>
                        <a:cubicBezTo>
                          <a:pt x="6" y="4"/>
                          <a:pt x="6" y="6"/>
                          <a:pt x="5"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10" name="Freeform 922">
                    <a:extLst>
                      <a:ext uri="{FF2B5EF4-FFF2-40B4-BE49-F238E27FC236}">
                        <a16:creationId xmlns:a16="http://schemas.microsoft.com/office/drawing/2014/main" id="{E42DF63B-F324-27A1-CAE8-1E03C4884EDB}"/>
                      </a:ext>
                    </a:extLst>
                  </p:cNvPr>
                  <p:cNvSpPr>
                    <a:spLocks/>
                  </p:cNvSpPr>
                  <p:nvPr/>
                </p:nvSpPr>
                <p:spPr bwMode="auto">
                  <a:xfrm>
                    <a:off x="1802" y="3426"/>
                    <a:ext cx="59" cy="91"/>
                  </a:xfrm>
                  <a:custGeom>
                    <a:avLst/>
                    <a:gdLst>
                      <a:gd name="T0" fmla="*/ 38 w 70"/>
                      <a:gd name="T1" fmla="*/ 65 h 107"/>
                      <a:gd name="T2" fmla="*/ 38 w 70"/>
                      <a:gd name="T3" fmla="*/ 64 h 107"/>
                      <a:gd name="T4" fmla="*/ 36 w 70"/>
                      <a:gd name="T5" fmla="*/ 65 h 107"/>
                      <a:gd name="T6" fmla="*/ 24 w 70"/>
                      <a:gd name="T7" fmla="*/ 57 h 107"/>
                      <a:gd name="T8" fmla="*/ 9 w 70"/>
                      <a:gd name="T9" fmla="*/ 37 h 107"/>
                      <a:gd name="T10" fmla="*/ 1 w 70"/>
                      <a:gd name="T11" fmla="*/ 9 h 107"/>
                      <a:gd name="T12" fmla="*/ 3 w 70"/>
                      <a:gd name="T13" fmla="*/ 4 h 107"/>
                      <a:gd name="T14" fmla="*/ 4 w 70"/>
                      <a:gd name="T15" fmla="*/ 2 h 107"/>
                      <a:gd name="T16" fmla="*/ 6 w 70"/>
                      <a:gd name="T17" fmla="*/ 2 h 107"/>
                      <a:gd name="T18" fmla="*/ 19 w 70"/>
                      <a:gd name="T19" fmla="*/ 9 h 107"/>
                      <a:gd name="T20" fmla="*/ 33 w 70"/>
                      <a:gd name="T21" fmla="*/ 28 h 107"/>
                      <a:gd name="T22" fmla="*/ 40 w 70"/>
                      <a:gd name="T23" fmla="*/ 55 h 107"/>
                      <a:gd name="T24" fmla="*/ 40 w 70"/>
                      <a:gd name="T25" fmla="*/ 61 h 107"/>
                      <a:gd name="T26" fmla="*/ 38 w 70"/>
                      <a:gd name="T27" fmla="*/ 64 h 107"/>
                      <a:gd name="T28" fmla="*/ 38 w 70"/>
                      <a:gd name="T29" fmla="*/ 65 h 107"/>
                      <a:gd name="T30" fmla="*/ 38 w 70"/>
                      <a:gd name="T31" fmla="*/ 65 h 107"/>
                      <a:gd name="T32" fmla="*/ 41 w 70"/>
                      <a:gd name="T33" fmla="*/ 62 h 107"/>
                      <a:gd name="T34" fmla="*/ 42 w 70"/>
                      <a:gd name="T35" fmla="*/ 55 h 107"/>
                      <a:gd name="T36" fmla="*/ 33 w 70"/>
                      <a:gd name="T37" fmla="*/ 27 h 107"/>
                      <a:gd name="T38" fmla="*/ 19 w 70"/>
                      <a:gd name="T39" fmla="*/ 8 h 107"/>
                      <a:gd name="T40" fmla="*/ 6 w 70"/>
                      <a:gd name="T41" fmla="*/ 0 h 107"/>
                      <a:gd name="T42" fmla="*/ 3 w 70"/>
                      <a:gd name="T43" fmla="*/ 1 h 107"/>
                      <a:gd name="T44" fmla="*/ 1 w 70"/>
                      <a:gd name="T45" fmla="*/ 3 h 107"/>
                      <a:gd name="T46" fmla="*/ 0 w 70"/>
                      <a:gd name="T47" fmla="*/ 9 h 107"/>
                      <a:gd name="T48" fmla="*/ 8 w 70"/>
                      <a:gd name="T49" fmla="*/ 38 h 107"/>
                      <a:gd name="T50" fmla="*/ 23 w 70"/>
                      <a:gd name="T51" fmla="*/ 58 h 107"/>
                      <a:gd name="T52" fmla="*/ 36 w 70"/>
                      <a:gd name="T53" fmla="*/ 65 h 107"/>
                      <a:gd name="T54" fmla="*/ 38 w 70"/>
                      <a:gd name="T55" fmla="*/ 65 h 107"/>
                      <a:gd name="T56" fmla="*/ 38 w 70"/>
                      <a:gd name="T57" fmla="*/ 65 h 1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0" h="107">
                        <a:moveTo>
                          <a:pt x="63" y="105"/>
                        </a:moveTo>
                        <a:cubicBezTo>
                          <a:pt x="63" y="104"/>
                          <a:pt x="63" y="104"/>
                          <a:pt x="63" y="104"/>
                        </a:cubicBezTo>
                        <a:cubicBezTo>
                          <a:pt x="62" y="105"/>
                          <a:pt x="61" y="105"/>
                          <a:pt x="60" y="105"/>
                        </a:cubicBezTo>
                        <a:cubicBezTo>
                          <a:pt x="54" y="105"/>
                          <a:pt x="47" y="100"/>
                          <a:pt x="39" y="93"/>
                        </a:cubicBezTo>
                        <a:cubicBezTo>
                          <a:pt x="31" y="85"/>
                          <a:pt x="23" y="74"/>
                          <a:pt x="16" y="61"/>
                        </a:cubicBezTo>
                        <a:cubicBezTo>
                          <a:pt x="6" y="43"/>
                          <a:pt x="1" y="27"/>
                          <a:pt x="1" y="15"/>
                        </a:cubicBezTo>
                        <a:cubicBezTo>
                          <a:pt x="1" y="12"/>
                          <a:pt x="2" y="9"/>
                          <a:pt x="3" y="7"/>
                        </a:cubicBezTo>
                        <a:cubicBezTo>
                          <a:pt x="4" y="5"/>
                          <a:pt x="5" y="3"/>
                          <a:pt x="7" y="2"/>
                        </a:cubicBezTo>
                        <a:cubicBezTo>
                          <a:pt x="8" y="2"/>
                          <a:pt x="9" y="2"/>
                          <a:pt x="10" y="2"/>
                        </a:cubicBezTo>
                        <a:cubicBezTo>
                          <a:pt x="16" y="2"/>
                          <a:pt x="23" y="6"/>
                          <a:pt x="31" y="14"/>
                        </a:cubicBezTo>
                        <a:cubicBezTo>
                          <a:pt x="39" y="22"/>
                          <a:pt x="47" y="33"/>
                          <a:pt x="54" y="46"/>
                        </a:cubicBezTo>
                        <a:cubicBezTo>
                          <a:pt x="63" y="63"/>
                          <a:pt x="68" y="80"/>
                          <a:pt x="68" y="91"/>
                        </a:cubicBezTo>
                        <a:cubicBezTo>
                          <a:pt x="68" y="95"/>
                          <a:pt x="68" y="98"/>
                          <a:pt x="67" y="100"/>
                        </a:cubicBezTo>
                        <a:cubicBezTo>
                          <a:pt x="66" y="102"/>
                          <a:pt x="65" y="104"/>
                          <a:pt x="63" y="104"/>
                        </a:cubicBezTo>
                        <a:cubicBezTo>
                          <a:pt x="63" y="105"/>
                          <a:pt x="63" y="105"/>
                          <a:pt x="63" y="105"/>
                        </a:cubicBezTo>
                        <a:cubicBezTo>
                          <a:pt x="63" y="106"/>
                          <a:pt x="63" y="106"/>
                          <a:pt x="63" y="106"/>
                        </a:cubicBezTo>
                        <a:cubicBezTo>
                          <a:pt x="66" y="105"/>
                          <a:pt x="67" y="103"/>
                          <a:pt x="69" y="101"/>
                        </a:cubicBezTo>
                        <a:cubicBezTo>
                          <a:pt x="70" y="98"/>
                          <a:pt x="70" y="95"/>
                          <a:pt x="70" y="91"/>
                        </a:cubicBezTo>
                        <a:cubicBezTo>
                          <a:pt x="70" y="79"/>
                          <a:pt x="65" y="63"/>
                          <a:pt x="55" y="45"/>
                        </a:cubicBezTo>
                        <a:cubicBezTo>
                          <a:pt x="48" y="32"/>
                          <a:pt x="40" y="21"/>
                          <a:pt x="32" y="13"/>
                        </a:cubicBezTo>
                        <a:cubicBezTo>
                          <a:pt x="24" y="5"/>
                          <a:pt x="16" y="0"/>
                          <a:pt x="10" y="0"/>
                        </a:cubicBezTo>
                        <a:cubicBezTo>
                          <a:pt x="9" y="0"/>
                          <a:pt x="8" y="0"/>
                          <a:pt x="6" y="1"/>
                        </a:cubicBezTo>
                        <a:cubicBezTo>
                          <a:pt x="4" y="2"/>
                          <a:pt x="2" y="4"/>
                          <a:pt x="1" y="6"/>
                        </a:cubicBezTo>
                        <a:cubicBezTo>
                          <a:pt x="0" y="9"/>
                          <a:pt x="0" y="12"/>
                          <a:pt x="0" y="15"/>
                        </a:cubicBezTo>
                        <a:cubicBezTo>
                          <a:pt x="0" y="27"/>
                          <a:pt x="5" y="44"/>
                          <a:pt x="14" y="62"/>
                        </a:cubicBezTo>
                        <a:cubicBezTo>
                          <a:pt x="22" y="75"/>
                          <a:pt x="30" y="86"/>
                          <a:pt x="38" y="94"/>
                        </a:cubicBezTo>
                        <a:cubicBezTo>
                          <a:pt x="46" y="102"/>
                          <a:pt x="54" y="107"/>
                          <a:pt x="60" y="107"/>
                        </a:cubicBezTo>
                        <a:cubicBezTo>
                          <a:pt x="61" y="107"/>
                          <a:pt x="62" y="106"/>
                          <a:pt x="63" y="106"/>
                        </a:cubicBezTo>
                        <a:cubicBezTo>
                          <a:pt x="63" y="105"/>
                          <a:pt x="63" y="105"/>
                          <a:pt x="63" y="105"/>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11" name="Freeform 923">
                    <a:extLst>
                      <a:ext uri="{FF2B5EF4-FFF2-40B4-BE49-F238E27FC236}">
                        <a16:creationId xmlns:a16="http://schemas.microsoft.com/office/drawing/2014/main" id="{AF5E682C-B036-6B14-E319-E6E3E3937E91}"/>
                      </a:ext>
                    </a:extLst>
                  </p:cNvPr>
                  <p:cNvSpPr>
                    <a:spLocks/>
                  </p:cNvSpPr>
                  <p:nvPr/>
                </p:nvSpPr>
                <p:spPr bwMode="auto">
                  <a:xfrm>
                    <a:off x="1874" y="3351"/>
                    <a:ext cx="91" cy="96"/>
                  </a:xfrm>
                  <a:custGeom>
                    <a:avLst/>
                    <a:gdLst>
                      <a:gd name="T0" fmla="*/ 56 w 108"/>
                      <a:gd name="T1" fmla="*/ 13 h 114"/>
                      <a:gd name="T2" fmla="*/ 47 w 108"/>
                      <a:gd name="T3" fmla="*/ 56 h 114"/>
                      <a:gd name="T4" fmla="*/ 8 w 108"/>
                      <a:gd name="T5" fmla="*/ 56 h 114"/>
                      <a:gd name="T6" fmla="*/ 18 w 108"/>
                      <a:gd name="T7" fmla="*/ 12 h 114"/>
                      <a:gd name="T8" fmla="*/ 56 w 108"/>
                      <a:gd name="T9" fmla="*/ 13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114">
                        <a:moveTo>
                          <a:pt x="94" y="21"/>
                        </a:moveTo>
                        <a:cubicBezTo>
                          <a:pt x="108" y="41"/>
                          <a:pt x="101" y="74"/>
                          <a:pt x="79" y="94"/>
                        </a:cubicBezTo>
                        <a:cubicBezTo>
                          <a:pt x="56" y="114"/>
                          <a:pt x="27" y="114"/>
                          <a:pt x="14" y="94"/>
                        </a:cubicBezTo>
                        <a:cubicBezTo>
                          <a:pt x="0" y="73"/>
                          <a:pt x="8" y="40"/>
                          <a:pt x="30" y="20"/>
                        </a:cubicBezTo>
                        <a:cubicBezTo>
                          <a:pt x="52" y="0"/>
                          <a:pt x="81" y="0"/>
                          <a:pt x="94" y="21"/>
                        </a:cubicBezTo>
                      </a:path>
                    </a:pathLst>
                  </a:custGeom>
                  <a:solidFill>
                    <a:srgbClr val="D376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12" name="Freeform 924">
                    <a:extLst>
                      <a:ext uri="{FF2B5EF4-FFF2-40B4-BE49-F238E27FC236}">
                        <a16:creationId xmlns:a16="http://schemas.microsoft.com/office/drawing/2014/main" id="{DFB5CE38-3C5A-957B-4176-2489EEDFFC46}"/>
                      </a:ext>
                    </a:extLst>
                  </p:cNvPr>
                  <p:cNvSpPr>
                    <a:spLocks/>
                  </p:cNvSpPr>
                  <p:nvPr/>
                </p:nvSpPr>
                <p:spPr bwMode="auto">
                  <a:xfrm>
                    <a:off x="1878" y="3386"/>
                    <a:ext cx="82" cy="61"/>
                  </a:xfrm>
                  <a:custGeom>
                    <a:avLst/>
                    <a:gdLst>
                      <a:gd name="T0" fmla="*/ 45 w 97"/>
                      <a:gd name="T1" fmla="*/ 24 h 72"/>
                      <a:gd name="T2" fmla="*/ 6 w 97"/>
                      <a:gd name="T3" fmla="*/ 23 h 72"/>
                      <a:gd name="T4" fmla="*/ 2 w 97"/>
                      <a:gd name="T5" fmla="*/ 11 h 72"/>
                      <a:gd name="T6" fmla="*/ 5 w 97"/>
                      <a:gd name="T7" fmla="*/ 31 h 72"/>
                      <a:gd name="T8" fmla="*/ 44 w 97"/>
                      <a:gd name="T9" fmla="*/ 31 h 72"/>
                      <a:gd name="T10" fmla="*/ 57 w 97"/>
                      <a:gd name="T11" fmla="*/ 0 h 72"/>
                      <a:gd name="T12" fmla="*/ 45 w 97"/>
                      <a:gd name="T13" fmla="*/ 24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 h="72">
                        <a:moveTo>
                          <a:pt x="74" y="39"/>
                        </a:moveTo>
                        <a:cubicBezTo>
                          <a:pt x="51" y="59"/>
                          <a:pt x="22" y="59"/>
                          <a:pt x="9" y="38"/>
                        </a:cubicBezTo>
                        <a:cubicBezTo>
                          <a:pt x="5" y="32"/>
                          <a:pt x="3" y="25"/>
                          <a:pt x="2" y="18"/>
                        </a:cubicBezTo>
                        <a:cubicBezTo>
                          <a:pt x="0" y="30"/>
                          <a:pt x="2" y="42"/>
                          <a:pt x="8" y="52"/>
                        </a:cubicBezTo>
                        <a:cubicBezTo>
                          <a:pt x="22" y="72"/>
                          <a:pt x="51" y="72"/>
                          <a:pt x="73" y="52"/>
                        </a:cubicBezTo>
                        <a:cubicBezTo>
                          <a:pt x="89" y="38"/>
                          <a:pt x="97" y="18"/>
                          <a:pt x="95" y="0"/>
                        </a:cubicBezTo>
                        <a:cubicBezTo>
                          <a:pt x="93" y="14"/>
                          <a:pt x="85" y="28"/>
                          <a:pt x="74" y="39"/>
                        </a:cubicBezTo>
                      </a:path>
                    </a:pathLst>
                  </a:custGeom>
                  <a:solidFill>
                    <a:srgbClr val="B33E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13" name="Freeform 925">
                    <a:extLst>
                      <a:ext uri="{FF2B5EF4-FFF2-40B4-BE49-F238E27FC236}">
                        <a16:creationId xmlns:a16="http://schemas.microsoft.com/office/drawing/2014/main" id="{2A47DCE6-280E-56F9-70D2-02B63181978F}"/>
                      </a:ext>
                    </a:extLst>
                  </p:cNvPr>
                  <p:cNvSpPr>
                    <a:spLocks/>
                  </p:cNvSpPr>
                  <p:nvPr/>
                </p:nvSpPr>
                <p:spPr bwMode="auto">
                  <a:xfrm>
                    <a:off x="1894" y="3359"/>
                    <a:ext cx="56" cy="50"/>
                  </a:xfrm>
                  <a:custGeom>
                    <a:avLst/>
                    <a:gdLst>
                      <a:gd name="T0" fmla="*/ 36 w 67"/>
                      <a:gd name="T1" fmla="*/ 9 h 60"/>
                      <a:gd name="T2" fmla="*/ 26 w 67"/>
                      <a:gd name="T3" fmla="*/ 30 h 60"/>
                      <a:gd name="T4" fmla="*/ 3 w 67"/>
                      <a:gd name="T5" fmla="*/ 26 h 60"/>
                      <a:gd name="T6" fmla="*/ 13 w 67"/>
                      <a:gd name="T7" fmla="*/ 5 h 60"/>
                      <a:gd name="T8" fmla="*/ 36 w 67"/>
                      <a:gd name="T9" fmla="*/ 9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60">
                        <a:moveTo>
                          <a:pt x="61" y="15"/>
                        </a:moveTo>
                        <a:cubicBezTo>
                          <a:pt x="67" y="28"/>
                          <a:pt x="60" y="44"/>
                          <a:pt x="44" y="52"/>
                        </a:cubicBezTo>
                        <a:cubicBezTo>
                          <a:pt x="29" y="60"/>
                          <a:pt x="12" y="56"/>
                          <a:pt x="6" y="44"/>
                        </a:cubicBezTo>
                        <a:cubicBezTo>
                          <a:pt x="0" y="32"/>
                          <a:pt x="8" y="15"/>
                          <a:pt x="23" y="8"/>
                        </a:cubicBezTo>
                        <a:cubicBezTo>
                          <a:pt x="38" y="0"/>
                          <a:pt x="55" y="3"/>
                          <a:pt x="61" y="15"/>
                        </a:cubicBezTo>
                      </a:path>
                    </a:pathLst>
                  </a:custGeom>
                  <a:solidFill>
                    <a:srgbClr val="E896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14" name="Freeform 926">
                    <a:extLst>
                      <a:ext uri="{FF2B5EF4-FFF2-40B4-BE49-F238E27FC236}">
                        <a16:creationId xmlns:a16="http://schemas.microsoft.com/office/drawing/2014/main" id="{7C0696AB-2BEE-AD3C-5D8D-2A38AFED869E}"/>
                      </a:ext>
                    </a:extLst>
                  </p:cNvPr>
                  <p:cNvSpPr>
                    <a:spLocks/>
                  </p:cNvSpPr>
                  <p:nvPr/>
                </p:nvSpPr>
                <p:spPr bwMode="auto">
                  <a:xfrm>
                    <a:off x="1893" y="3380"/>
                    <a:ext cx="9" cy="12"/>
                  </a:xfrm>
                  <a:custGeom>
                    <a:avLst/>
                    <a:gdLst>
                      <a:gd name="T0" fmla="*/ 5 w 11"/>
                      <a:gd name="T1" fmla="*/ 2 h 15"/>
                      <a:gd name="T2" fmla="*/ 5 w 11"/>
                      <a:gd name="T3" fmla="*/ 6 h 15"/>
                      <a:gd name="T4" fmla="*/ 2 w 11"/>
                      <a:gd name="T5" fmla="*/ 6 h 15"/>
                      <a:gd name="T6" fmla="*/ 2 w 11"/>
                      <a:gd name="T7" fmla="*/ 2 h 15"/>
                      <a:gd name="T8" fmla="*/ 5 w 11"/>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5">
                        <a:moveTo>
                          <a:pt x="9" y="4"/>
                        </a:moveTo>
                        <a:cubicBezTo>
                          <a:pt x="11" y="7"/>
                          <a:pt x="11" y="11"/>
                          <a:pt x="9" y="13"/>
                        </a:cubicBezTo>
                        <a:cubicBezTo>
                          <a:pt x="7" y="15"/>
                          <a:pt x="4" y="14"/>
                          <a:pt x="2" y="11"/>
                        </a:cubicBezTo>
                        <a:cubicBezTo>
                          <a:pt x="0" y="8"/>
                          <a:pt x="0" y="4"/>
                          <a:pt x="2" y="2"/>
                        </a:cubicBezTo>
                        <a:cubicBezTo>
                          <a:pt x="4" y="0"/>
                          <a:pt x="7" y="1"/>
                          <a:pt x="9"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15" name="Freeform 927">
                    <a:extLst>
                      <a:ext uri="{FF2B5EF4-FFF2-40B4-BE49-F238E27FC236}">
                        <a16:creationId xmlns:a16="http://schemas.microsoft.com/office/drawing/2014/main" id="{29D5C8F1-6BBB-74F7-102A-78CD0D4801CB}"/>
                      </a:ext>
                    </a:extLst>
                  </p:cNvPr>
                  <p:cNvSpPr>
                    <a:spLocks/>
                  </p:cNvSpPr>
                  <p:nvPr/>
                </p:nvSpPr>
                <p:spPr bwMode="auto">
                  <a:xfrm>
                    <a:off x="1898" y="3396"/>
                    <a:ext cx="6" cy="7"/>
                  </a:xfrm>
                  <a:custGeom>
                    <a:avLst/>
                    <a:gdLst>
                      <a:gd name="T0" fmla="*/ 3 w 7"/>
                      <a:gd name="T1" fmla="*/ 2 h 9"/>
                      <a:gd name="T2" fmla="*/ 3 w 7"/>
                      <a:gd name="T3" fmla="*/ 4 h 9"/>
                      <a:gd name="T4" fmla="*/ 2 w 7"/>
                      <a:gd name="T5" fmla="*/ 3 h 9"/>
                      <a:gd name="T6" fmla="*/ 2 w 7"/>
                      <a:gd name="T7" fmla="*/ 1 h 9"/>
                      <a:gd name="T8" fmla="*/ 3 w 7"/>
                      <a:gd name="T9" fmla="*/ 2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9">
                        <a:moveTo>
                          <a:pt x="6" y="3"/>
                        </a:moveTo>
                        <a:cubicBezTo>
                          <a:pt x="7" y="4"/>
                          <a:pt x="7" y="7"/>
                          <a:pt x="6" y="8"/>
                        </a:cubicBezTo>
                        <a:cubicBezTo>
                          <a:pt x="5" y="9"/>
                          <a:pt x="3" y="9"/>
                          <a:pt x="2" y="7"/>
                        </a:cubicBezTo>
                        <a:cubicBezTo>
                          <a:pt x="0" y="5"/>
                          <a:pt x="0" y="2"/>
                          <a:pt x="2" y="1"/>
                        </a:cubicBezTo>
                        <a:cubicBezTo>
                          <a:pt x="3" y="0"/>
                          <a:pt x="5" y="1"/>
                          <a:pt x="6"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16" name="Freeform 928">
                    <a:extLst>
                      <a:ext uri="{FF2B5EF4-FFF2-40B4-BE49-F238E27FC236}">
                        <a16:creationId xmlns:a16="http://schemas.microsoft.com/office/drawing/2014/main" id="{9C5802D1-EA23-0E39-8B84-D6D92AC99ED1}"/>
                      </a:ext>
                    </a:extLst>
                  </p:cNvPr>
                  <p:cNvSpPr>
                    <a:spLocks/>
                  </p:cNvSpPr>
                  <p:nvPr/>
                </p:nvSpPr>
                <p:spPr bwMode="auto">
                  <a:xfrm>
                    <a:off x="1878" y="3354"/>
                    <a:ext cx="82" cy="90"/>
                  </a:xfrm>
                  <a:custGeom>
                    <a:avLst/>
                    <a:gdLst>
                      <a:gd name="T0" fmla="*/ 53 w 97"/>
                      <a:gd name="T1" fmla="*/ 10 h 107"/>
                      <a:gd name="T2" fmla="*/ 53 w 97"/>
                      <a:gd name="T3" fmla="*/ 10 h 107"/>
                      <a:gd name="T4" fmla="*/ 57 w 97"/>
                      <a:gd name="T5" fmla="*/ 24 h 107"/>
                      <a:gd name="T6" fmla="*/ 44 w 97"/>
                      <a:gd name="T7" fmla="*/ 54 h 107"/>
                      <a:gd name="T8" fmla="*/ 23 w 97"/>
                      <a:gd name="T9" fmla="*/ 61 h 107"/>
                      <a:gd name="T10" fmla="*/ 6 w 97"/>
                      <a:gd name="T11" fmla="*/ 53 h 107"/>
                      <a:gd name="T12" fmla="*/ 3 w 97"/>
                      <a:gd name="T13" fmla="*/ 39 h 107"/>
                      <a:gd name="T14" fmla="*/ 15 w 97"/>
                      <a:gd name="T15" fmla="*/ 10 h 107"/>
                      <a:gd name="T16" fmla="*/ 36 w 97"/>
                      <a:gd name="T17" fmla="*/ 2 h 107"/>
                      <a:gd name="T18" fmla="*/ 53 w 97"/>
                      <a:gd name="T19" fmla="*/ 10 h 107"/>
                      <a:gd name="T20" fmla="*/ 53 w 97"/>
                      <a:gd name="T21" fmla="*/ 10 h 107"/>
                      <a:gd name="T22" fmla="*/ 54 w 97"/>
                      <a:gd name="T23" fmla="*/ 9 h 107"/>
                      <a:gd name="T24" fmla="*/ 36 w 97"/>
                      <a:gd name="T25" fmla="*/ 0 h 107"/>
                      <a:gd name="T26" fmla="*/ 14 w 97"/>
                      <a:gd name="T27" fmla="*/ 9 h 107"/>
                      <a:gd name="T28" fmla="*/ 0 w 97"/>
                      <a:gd name="T29" fmla="*/ 39 h 107"/>
                      <a:gd name="T30" fmla="*/ 5 w 97"/>
                      <a:gd name="T31" fmla="*/ 54 h 107"/>
                      <a:gd name="T32" fmla="*/ 23 w 97"/>
                      <a:gd name="T33" fmla="*/ 64 h 107"/>
                      <a:gd name="T34" fmla="*/ 45 w 97"/>
                      <a:gd name="T35" fmla="*/ 55 h 107"/>
                      <a:gd name="T36" fmla="*/ 58 w 97"/>
                      <a:gd name="T37" fmla="*/ 24 h 107"/>
                      <a:gd name="T38" fmla="*/ 54 w 97"/>
                      <a:gd name="T39" fmla="*/ 9 h 107"/>
                      <a:gd name="T40" fmla="*/ 53 w 97"/>
                      <a:gd name="T41" fmla="*/ 10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7" h="107">
                        <a:moveTo>
                          <a:pt x="89" y="17"/>
                        </a:moveTo>
                        <a:cubicBezTo>
                          <a:pt x="88" y="17"/>
                          <a:pt x="88" y="17"/>
                          <a:pt x="88" y="17"/>
                        </a:cubicBezTo>
                        <a:cubicBezTo>
                          <a:pt x="92" y="24"/>
                          <a:pt x="95" y="33"/>
                          <a:pt x="95" y="41"/>
                        </a:cubicBezTo>
                        <a:cubicBezTo>
                          <a:pt x="95" y="58"/>
                          <a:pt x="87" y="77"/>
                          <a:pt x="72" y="90"/>
                        </a:cubicBezTo>
                        <a:cubicBezTo>
                          <a:pt x="62" y="99"/>
                          <a:pt x="49" y="104"/>
                          <a:pt x="38" y="104"/>
                        </a:cubicBezTo>
                        <a:cubicBezTo>
                          <a:pt x="26" y="104"/>
                          <a:pt x="16" y="99"/>
                          <a:pt x="9" y="89"/>
                        </a:cubicBezTo>
                        <a:cubicBezTo>
                          <a:pt x="5" y="82"/>
                          <a:pt x="3" y="74"/>
                          <a:pt x="3" y="65"/>
                        </a:cubicBezTo>
                        <a:cubicBezTo>
                          <a:pt x="3" y="48"/>
                          <a:pt x="11" y="30"/>
                          <a:pt x="25" y="17"/>
                        </a:cubicBezTo>
                        <a:cubicBezTo>
                          <a:pt x="36" y="7"/>
                          <a:pt x="48" y="2"/>
                          <a:pt x="59" y="2"/>
                        </a:cubicBezTo>
                        <a:cubicBezTo>
                          <a:pt x="71" y="2"/>
                          <a:pt x="81" y="7"/>
                          <a:pt x="88" y="17"/>
                        </a:cubicBezTo>
                        <a:cubicBezTo>
                          <a:pt x="89" y="17"/>
                          <a:pt x="89" y="17"/>
                          <a:pt x="89" y="17"/>
                        </a:cubicBezTo>
                        <a:cubicBezTo>
                          <a:pt x="90" y="16"/>
                          <a:pt x="90" y="16"/>
                          <a:pt x="90" y="16"/>
                        </a:cubicBezTo>
                        <a:cubicBezTo>
                          <a:pt x="83" y="5"/>
                          <a:pt x="72" y="0"/>
                          <a:pt x="59" y="0"/>
                        </a:cubicBezTo>
                        <a:cubicBezTo>
                          <a:pt x="47" y="0"/>
                          <a:pt x="35" y="5"/>
                          <a:pt x="23" y="15"/>
                        </a:cubicBezTo>
                        <a:cubicBezTo>
                          <a:pt x="9" y="29"/>
                          <a:pt x="0" y="48"/>
                          <a:pt x="0" y="65"/>
                        </a:cubicBezTo>
                        <a:cubicBezTo>
                          <a:pt x="0" y="74"/>
                          <a:pt x="3" y="83"/>
                          <a:pt x="8" y="90"/>
                        </a:cubicBezTo>
                        <a:cubicBezTo>
                          <a:pt x="15" y="101"/>
                          <a:pt x="26" y="107"/>
                          <a:pt x="38" y="107"/>
                        </a:cubicBezTo>
                        <a:cubicBezTo>
                          <a:pt x="50" y="107"/>
                          <a:pt x="63" y="102"/>
                          <a:pt x="74" y="91"/>
                        </a:cubicBezTo>
                        <a:cubicBezTo>
                          <a:pt x="89" y="78"/>
                          <a:pt x="97" y="59"/>
                          <a:pt x="97" y="41"/>
                        </a:cubicBezTo>
                        <a:cubicBezTo>
                          <a:pt x="97" y="32"/>
                          <a:pt x="95" y="23"/>
                          <a:pt x="90" y="16"/>
                        </a:cubicBezTo>
                        <a:cubicBezTo>
                          <a:pt x="89" y="17"/>
                          <a:pt x="89" y="17"/>
                          <a:pt x="89" y="17"/>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17" name="Freeform 929">
                    <a:extLst>
                      <a:ext uri="{FF2B5EF4-FFF2-40B4-BE49-F238E27FC236}">
                        <a16:creationId xmlns:a16="http://schemas.microsoft.com/office/drawing/2014/main" id="{FB342CFB-AAC4-6E40-07A3-AAD6C76774C0}"/>
                      </a:ext>
                    </a:extLst>
                  </p:cNvPr>
                  <p:cNvSpPr>
                    <a:spLocks/>
                  </p:cNvSpPr>
                  <p:nvPr/>
                </p:nvSpPr>
                <p:spPr bwMode="auto">
                  <a:xfrm>
                    <a:off x="2166" y="3313"/>
                    <a:ext cx="71" cy="91"/>
                  </a:xfrm>
                  <a:custGeom>
                    <a:avLst/>
                    <a:gdLst>
                      <a:gd name="T0" fmla="*/ 48 w 85"/>
                      <a:gd name="T1" fmla="*/ 20 h 108"/>
                      <a:gd name="T2" fmla="*/ 28 w 85"/>
                      <a:gd name="T3" fmla="*/ 58 h 108"/>
                      <a:gd name="T4" fmla="*/ 3 w 85"/>
                      <a:gd name="T5" fmla="*/ 44 h 108"/>
                      <a:gd name="T6" fmla="*/ 20 w 85"/>
                      <a:gd name="T7" fmla="*/ 6 h 108"/>
                      <a:gd name="T8" fmla="*/ 48 w 85"/>
                      <a:gd name="T9" fmla="*/ 20 h 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108">
                        <a:moveTo>
                          <a:pt x="81" y="34"/>
                        </a:moveTo>
                        <a:cubicBezTo>
                          <a:pt x="85" y="59"/>
                          <a:pt x="71" y="87"/>
                          <a:pt x="49" y="97"/>
                        </a:cubicBezTo>
                        <a:cubicBezTo>
                          <a:pt x="28" y="108"/>
                          <a:pt x="7" y="97"/>
                          <a:pt x="4" y="73"/>
                        </a:cubicBezTo>
                        <a:cubicBezTo>
                          <a:pt x="0" y="49"/>
                          <a:pt x="14" y="21"/>
                          <a:pt x="35" y="10"/>
                        </a:cubicBezTo>
                        <a:cubicBezTo>
                          <a:pt x="57" y="0"/>
                          <a:pt x="77" y="10"/>
                          <a:pt x="81" y="34"/>
                        </a:cubicBezTo>
                      </a:path>
                    </a:pathLst>
                  </a:custGeom>
                  <a:solidFill>
                    <a:srgbClr val="D376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18" name="Freeform 930">
                    <a:extLst>
                      <a:ext uri="{FF2B5EF4-FFF2-40B4-BE49-F238E27FC236}">
                        <a16:creationId xmlns:a16="http://schemas.microsoft.com/office/drawing/2014/main" id="{23E97F5B-79D9-540C-4A15-331F5564C178}"/>
                      </a:ext>
                    </a:extLst>
                  </p:cNvPr>
                  <p:cNvSpPr>
                    <a:spLocks/>
                  </p:cNvSpPr>
                  <p:nvPr/>
                </p:nvSpPr>
                <p:spPr bwMode="auto">
                  <a:xfrm>
                    <a:off x="2167" y="3345"/>
                    <a:ext cx="66" cy="58"/>
                  </a:xfrm>
                  <a:custGeom>
                    <a:avLst/>
                    <a:gdLst>
                      <a:gd name="T0" fmla="*/ 30 w 78"/>
                      <a:gd name="T1" fmla="*/ 28 h 69"/>
                      <a:gd name="T2" fmla="*/ 3 w 78"/>
                      <a:gd name="T3" fmla="*/ 13 h 69"/>
                      <a:gd name="T4" fmla="*/ 4 w 78"/>
                      <a:gd name="T5" fmla="*/ 0 h 69"/>
                      <a:gd name="T6" fmla="*/ 1 w 78"/>
                      <a:gd name="T7" fmla="*/ 20 h 69"/>
                      <a:gd name="T8" fmla="*/ 29 w 78"/>
                      <a:gd name="T9" fmla="*/ 34 h 69"/>
                      <a:gd name="T10" fmla="*/ 47 w 78"/>
                      <a:gd name="T11" fmla="*/ 10 h 69"/>
                      <a:gd name="T12" fmla="*/ 30 w 78"/>
                      <a:gd name="T13" fmla="*/ 28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 h="69">
                        <a:moveTo>
                          <a:pt x="51" y="46"/>
                        </a:moveTo>
                        <a:cubicBezTo>
                          <a:pt x="30" y="57"/>
                          <a:pt x="9" y="46"/>
                          <a:pt x="5" y="22"/>
                        </a:cubicBezTo>
                        <a:cubicBezTo>
                          <a:pt x="4" y="15"/>
                          <a:pt x="5" y="7"/>
                          <a:pt x="7" y="0"/>
                        </a:cubicBezTo>
                        <a:cubicBezTo>
                          <a:pt x="2" y="11"/>
                          <a:pt x="0" y="23"/>
                          <a:pt x="1" y="34"/>
                        </a:cubicBezTo>
                        <a:cubicBezTo>
                          <a:pt x="5" y="58"/>
                          <a:pt x="26" y="69"/>
                          <a:pt x="47" y="58"/>
                        </a:cubicBezTo>
                        <a:cubicBezTo>
                          <a:pt x="62" y="51"/>
                          <a:pt x="74" y="35"/>
                          <a:pt x="78" y="17"/>
                        </a:cubicBezTo>
                        <a:cubicBezTo>
                          <a:pt x="72" y="30"/>
                          <a:pt x="63" y="41"/>
                          <a:pt x="51" y="46"/>
                        </a:cubicBezTo>
                      </a:path>
                    </a:pathLst>
                  </a:custGeom>
                  <a:solidFill>
                    <a:srgbClr val="B33E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19" name="Freeform 931">
                    <a:extLst>
                      <a:ext uri="{FF2B5EF4-FFF2-40B4-BE49-F238E27FC236}">
                        <a16:creationId xmlns:a16="http://schemas.microsoft.com/office/drawing/2014/main" id="{28D1CBA7-E17E-E0FF-2198-FCF0A342265A}"/>
                      </a:ext>
                    </a:extLst>
                  </p:cNvPr>
                  <p:cNvSpPr>
                    <a:spLocks/>
                  </p:cNvSpPr>
                  <p:nvPr/>
                </p:nvSpPr>
                <p:spPr bwMode="auto">
                  <a:xfrm>
                    <a:off x="2187" y="3322"/>
                    <a:ext cx="41" cy="45"/>
                  </a:xfrm>
                  <a:custGeom>
                    <a:avLst/>
                    <a:gdLst>
                      <a:gd name="T0" fmla="*/ 28 w 49"/>
                      <a:gd name="T1" fmla="*/ 14 h 53"/>
                      <a:gd name="T2" fmla="*/ 15 w 49"/>
                      <a:gd name="T3" fmla="*/ 31 h 53"/>
                      <a:gd name="T4" fmla="*/ 0 w 49"/>
                      <a:gd name="T5" fmla="*/ 18 h 53"/>
                      <a:gd name="T6" fmla="*/ 13 w 49"/>
                      <a:gd name="T7" fmla="*/ 2 h 53"/>
                      <a:gd name="T8" fmla="*/ 28 w 49"/>
                      <a:gd name="T9" fmla="*/ 14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53">
                        <a:moveTo>
                          <a:pt x="48" y="23"/>
                        </a:moveTo>
                        <a:cubicBezTo>
                          <a:pt x="49" y="37"/>
                          <a:pt x="39" y="49"/>
                          <a:pt x="26" y="51"/>
                        </a:cubicBezTo>
                        <a:cubicBezTo>
                          <a:pt x="12" y="53"/>
                          <a:pt x="1" y="44"/>
                          <a:pt x="0" y="30"/>
                        </a:cubicBezTo>
                        <a:cubicBezTo>
                          <a:pt x="0" y="16"/>
                          <a:pt x="10" y="4"/>
                          <a:pt x="23" y="2"/>
                        </a:cubicBezTo>
                        <a:cubicBezTo>
                          <a:pt x="36" y="0"/>
                          <a:pt x="47" y="10"/>
                          <a:pt x="48" y="23"/>
                        </a:cubicBezTo>
                      </a:path>
                    </a:pathLst>
                  </a:custGeom>
                  <a:solidFill>
                    <a:srgbClr val="E896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20" name="Freeform 932">
                    <a:extLst>
                      <a:ext uri="{FF2B5EF4-FFF2-40B4-BE49-F238E27FC236}">
                        <a16:creationId xmlns:a16="http://schemas.microsoft.com/office/drawing/2014/main" id="{E693DBF7-CA8F-7486-9A40-B3E1F1FA5360}"/>
                      </a:ext>
                    </a:extLst>
                  </p:cNvPr>
                  <p:cNvSpPr>
                    <a:spLocks/>
                  </p:cNvSpPr>
                  <p:nvPr/>
                </p:nvSpPr>
                <p:spPr bwMode="auto">
                  <a:xfrm>
                    <a:off x="2186" y="3332"/>
                    <a:ext cx="6" cy="12"/>
                  </a:xfrm>
                  <a:custGeom>
                    <a:avLst/>
                    <a:gdLst>
                      <a:gd name="T0" fmla="*/ 4 w 7"/>
                      <a:gd name="T1" fmla="*/ 3 h 15"/>
                      <a:gd name="T2" fmla="*/ 3 w 7"/>
                      <a:gd name="T3" fmla="*/ 7 h 15"/>
                      <a:gd name="T4" fmla="*/ 0 w 7"/>
                      <a:gd name="T5" fmla="*/ 5 h 15"/>
                      <a:gd name="T6" fmla="*/ 2 w 7"/>
                      <a:gd name="T7" fmla="*/ 1 h 15"/>
                      <a:gd name="T8" fmla="*/ 4 w 7"/>
                      <a:gd name="T9" fmla="*/ 3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5">
                        <a:moveTo>
                          <a:pt x="7" y="6"/>
                        </a:moveTo>
                        <a:cubicBezTo>
                          <a:pt x="7" y="9"/>
                          <a:pt x="6" y="13"/>
                          <a:pt x="4" y="14"/>
                        </a:cubicBezTo>
                        <a:cubicBezTo>
                          <a:pt x="3" y="15"/>
                          <a:pt x="1" y="13"/>
                          <a:pt x="0" y="9"/>
                        </a:cubicBezTo>
                        <a:cubicBezTo>
                          <a:pt x="0" y="6"/>
                          <a:pt x="1" y="2"/>
                          <a:pt x="2" y="1"/>
                        </a:cubicBezTo>
                        <a:cubicBezTo>
                          <a:pt x="4" y="0"/>
                          <a:pt x="6" y="2"/>
                          <a:pt x="7"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21" name="Freeform 933">
                    <a:extLst>
                      <a:ext uri="{FF2B5EF4-FFF2-40B4-BE49-F238E27FC236}">
                        <a16:creationId xmlns:a16="http://schemas.microsoft.com/office/drawing/2014/main" id="{1283C3E4-D3DE-08CA-249E-5BDFD666341D}"/>
                      </a:ext>
                    </a:extLst>
                  </p:cNvPr>
                  <p:cNvSpPr>
                    <a:spLocks/>
                  </p:cNvSpPr>
                  <p:nvPr/>
                </p:nvSpPr>
                <p:spPr bwMode="auto">
                  <a:xfrm>
                    <a:off x="2186" y="3349"/>
                    <a:ext cx="4" cy="7"/>
                  </a:xfrm>
                  <a:custGeom>
                    <a:avLst/>
                    <a:gdLst>
                      <a:gd name="T0" fmla="*/ 2 w 5"/>
                      <a:gd name="T1" fmla="*/ 2 h 9"/>
                      <a:gd name="T2" fmla="*/ 2 w 5"/>
                      <a:gd name="T3" fmla="*/ 4 h 9"/>
                      <a:gd name="T4" fmla="*/ 0 w 5"/>
                      <a:gd name="T5" fmla="*/ 2 h 9"/>
                      <a:gd name="T6" fmla="*/ 2 w 5"/>
                      <a:gd name="T7" fmla="*/ 0 h 9"/>
                      <a:gd name="T8" fmla="*/ 2 w 5"/>
                      <a:gd name="T9" fmla="*/ 2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9">
                        <a:moveTo>
                          <a:pt x="4" y="3"/>
                        </a:moveTo>
                        <a:cubicBezTo>
                          <a:pt x="5" y="5"/>
                          <a:pt x="4" y="8"/>
                          <a:pt x="3" y="8"/>
                        </a:cubicBezTo>
                        <a:cubicBezTo>
                          <a:pt x="2" y="9"/>
                          <a:pt x="1" y="8"/>
                          <a:pt x="0" y="5"/>
                        </a:cubicBezTo>
                        <a:cubicBezTo>
                          <a:pt x="0" y="3"/>
                          <a:pt x="0" y="1"/>
                          <a:pt x="2" y="0"/>
                        </a:cubicBezTo>
                        <a:cubicBezTo>
                          <a:pt x="3" y="0"/>
                          <a:pt x="4" y="1"/>
                          <a:pt x="4"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22" name="Freeform 934">
                    <a:extLst>
                      <a:ext uri="{FF2B5EF4-FFF2-40B4-BE49-F238E27FC236}">
                        <a16:creationId xmlns:a16="http://schemas.microsoft.com/office/drawing/2014/main" id="{433750CD-8C56-738B-6A51-082374C2710F}"/>
                      </a:ext>
                    </a:extLst>
                  </p:cNvPr>
                  <p:cNvSpPr>
                    <a:spLocks/>
                  </p:cNvSpPr>
                  <p:nvPr/>
                </p:nvSpPr>
                <p:spPr bwMode="auto">
                  <a:xfrm>
                    <a:off x="2167" y="3316"/>
                    <a:ext cx="69" cy="83"/>
                  </a:xfrm>
                  <a:custGeom>
                    <a:avLst/>
                    <a:gdLst>
                      <a:gd name="T0" fmla="*/ 49 w 81"/>
                      <a:gd name="T1" fmla="*/ 18 h 98"/>
                      <a:gd name="T2" fmla="*/ 48 w 81"/>
                      <a:gd name="T3" fmla="*/ 18 h 98"/>
                      <a:gd name="T4" fmla="*/ 48 w 81"/>
                      <a:gd name="T5" fmla="*/ 23 h 98"/>
                      <a:gd name="T6" fmla="*/ 29 w 81"/>
                      <a:gd name="T7" fmla="*/ 56 h 98"/>
                      <a:gd name="T8" fmla="*/ 19 w 81"/>
                      <a:gd name="T9" fmla="*/ 58 h 98"/>
                      <a:gd name="T10" fmla="*/ 3 w 81"/>
                      <a:gd name="T11" fmla="*/ 42 h 98"/>
                      <a:gd name="T12" fmla="*/ 2 w 81"/>
                      <a:gd name="T13" fmla="*/ 36 h 98"/>
                      <a:gd name="T14" fmla="*/ 21 w 81"/>
                      <a:gd name="T15" fmla="*/ 3 h 98"/>
                      <a:gd name="T16" fmla="*/ 31 w 81"/>
                      <a:gd name="T17" fmla="*/ 2 h 98"/>
                      <a:gd name="T18" fmla="*/ 48 w 81"/>
                      <a:gd name="T19" fmla="*/ 18 h 98"/>
                      <a:gd name="T20" fmla="*/ 49 w 81"/>
                      <a:gd name="T21" fmla="*/ 18 h 98"/>
                      <a:gd name="T22" fmla="*/ 49 w 81"/>
                      <a:gd name="T23" fmla="*/ 18 h 98"/>
                      <a:gd name="T24" fmla="*/ 31 w 81"/>
                      <a:gd name="T25" fmla="*/ 0 h 98"/>
                      <a:gd name="T26" fmla="*/ 20 w 81"/>
                      <a:gd name="T27" fmla="*/ 3 h 98"/>
                      <a:gd name="T28" fmla="*/ 0 w 81"/>
                      <a:gd name="T29" fmla="*/ 36 h 98"/>
                      <a:gd name="T30" fmla="*/ 0 w 81"/>
                      <a:gd name="T31" fmla="*/ 42 h 98"/>
                      <a:gd name="T32" fmla="*/ 19 w 81"/>
                      <a:gd name="T33" fmla="*/ 59 h 98"/>
                      <a:gd name="T34" fmla="*/ 30 w 81"/>
                      <a:gd name="T35" fmla="*/ 57 h 98"/>
                      <a:gd name="T36" fmla="*/ 50 w 81"/>
                      <a:gd name="T37" fmla="*/ 23 h 98"/>
                      <a:gd name="T38" fmla="*/ 49 w 81"/>
                      <a:gd name="T39" fmla="*/ 18 h 98"/>
                      <a:gd name="T40" fmla="*/ 49 w 81"/>
                      <a:gd name="T41" fmla="*/ 18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1" h="98">
                        <a:moveTo>
                          <a:pt x="79" y="30"/>
                        </a:moveTo>
                        <a:cubicBezTo>
                          <a:pt x="78" y="30"/>
                          <a:pt x="78" y="30"/>
                          <a:pt x="78" y="30"/>
                        </a:cubicBezTo>
                        <a:cubicBezTo>
                          <a:pt x="78" y="32"/>
                          <a:pt x="78" y="35"/>
                          <a:pt x="78" y="38"/>
                        </a:cubicBezTo>
                        <a:cubicBezTo>
                          <a:pt x="78" y="59"/>
                          <a:pt x="65" y="82"/>
                          <a:pt x="47" y="92"/>
                        </a:cubicBezTo>
                        <a:cubicBezTo>
                          <a:pt x="41" y="94"/>
                          <a:pt x="36" y="96"/>
                          <a:pt x="31" y="96"/>
                        </a:cubicBezTo>
                        <a:cubicBezTo>
                          <a:pt x="17" y="96"/>
                          <a:pt x="5" y="86"/>
                          <a:pt x="3" y="68"/>
                        </a:cubicBezTo>
                        <a:cubicBezTo>
                          <a:pt x="2" y="66"/>
                          <a:pt x="2" y="63"/>
                          <a:pt x="2" y="60"/>
                        </a:cubicBezTo>
                        <a:cubicBezTo>
                          <a:pt x="2" y="39"/>
                          <a:pt x="15" y="16"/>
                          <a:pt x="34" y="6"/>
                        </a:cubicBezTo>
                        <a:cubicBezTo>
                          <a:pt x="39" y="4"/>
                          <a:pt x="44" y="2"/>
                          <a:pt x="49" y="2"/>
                        </a:cubicBezTo>
                        <a:cubicBezTo>
                          <a:pt x="64" y="2"/>
                          <a:pt x="75" y="12"/>
                          <a:pt x="78" y="30"/>
                        </a:cubicBezTo>
                        <a:cubicBezTo>
                          <a:pt x="79" y="30"/>
                          <a:pt x="79" y="30"/>
                          <a:pt x="79" y="30"/>
                        </a:cubicBezTo>
                        <a:cubicBezTo>
                          <a:pt x="80" y="29"/>
                          <a:pt x="80" y="29"/>
                          <a:pt x="80" y="29"/>
                        </a:cubicBezTo>
                        <a:cubicBezTo>
                          <a:pt x="77" y="11"/>
                          <a:pt x="65" y="0"/>
                          <a:pt x="49" y="0"/>
                        </a:cubicBezTo>
                        <a:cubicBezTo>
                          <a:pt x="44" y="0"/>
                          <a:pt x="38" y="2"/>
                          <a:pt x="33" y="4"/>
                        </a:cubicBezTo>
                        <a:cubicBezTo>
                          <a:pt x="13" y="14"/>
                          <a:pt x="0" y="38"/>
                          <a:pt x="0" y="60"/>
                        </a:cubicBezTo>
                        <a:cubicBezTo>
                          <a:pt x="0" y="63"/>
                          <a:pt x="0" y="66"/>
                          <a:pt x="0" y="68"/>
                        </a:cubicBezTo>
                        <a:cubicBezTo>
                          <a:pt x="3" y="87"/>
                          <a:pt x="16" y="98"/>
                          <a:pt x="31" y="98"/>
                        </a:cubicBezTo>
                        <a:cubicBezTo>
                          <a:pt x="36" y="98"/>
                          <a:pt x="42" y="96"/>
                          <a:pt x="48" y="93"/>
                        </a:cubicBezTo>
                        <a:cubicBezTo>
                          <a:pt x="67" y="84"/>
                          <a:pt x="80" y="60"/>
                          <a:pt x="81" y="38"/>
                        </a:cubicBezTo>
                        <a:cubicBezTo>
                          <a:pt x="81" y="35"/>
                          <a:pt x="80" y="32"/>
                          <a:pt x="80" y="29"/>
                        </a:cubicBezTo>
                        <a:cubicBezTo>
                          <a:pt x="79" y="30"/>
                          <a:pt x="79" y="30"/>
                          <a:pt x="79" y="30"/>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23" name="Freeform 935">
                    <a:extLst>
                      <a:ext uri="{FF2B5EF4-FFF2-40B4-BE49-F238E27FC236}">
                        <a16:creationId xmlns:a16="http://schemas.microsoft.com/office/drawing/2014/main" id="{89CE2ED4-4A20-DDF2-6308-C9EA1FE508DA}"/>
                      </a:ext>
                    </a:extLst>
                  </p:cNvPr>
                  <p:cNvSpPr>
                    <a:spLocks/>
                  </p:cNvSpPr>
                  <p:nvPr/>
                </p:nvSpPr>
                <p:spPr bwMode="auto">
                  <a:xfrm>
                    <a:off x="2262" y="3164"/>
                    <a:ext cx="65" cy="73"/>
                  </a:xfrm>
                  <a:custGeom>
                    <a:avLst/>
                    <a:gdLst>
                      <a:gd name="T0" fmla="*/ 40 w 77"/>
                      <a:gd name="T1" fmla="*/ 37 h 86"/>
                      <a:gd name="T2" fmla="*/ 12 w 77"/>
                      <a:gd name="T3" fmla="*/ 47 h 86"/>
                      <a:gd name="T4" fmla="*/ 7 w 77"/>
                      <a:gd name="T5" fmla="*/ 16 h 86"/>
                      <a:gd name="T6" fmla="*/ 35 w 77"/>
                      <a:gd name="T7" fmla="*/ 6 h 86"/>
                      <a:gd name="T8" fmla="*/ 40 w 77"/>
                      <a:gd name="T9" fmla="*/ 37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86">
                        <a:moveTo>
                          <a:pt x="66" y="60"/>
                        </a:moveTo>
                        <a:cubicBezTo>
                          <a:pt x="55" y="79"/>
                          <a:pt x="34" y="86"/>
                          <a:pt x="19" y="76"/>
                        </a:cubicBezTo>
                        <a:cubicBezTo>
                          <a:pt x="4" y="67"/>
                          <a:pt x="0" y="44"/>
                          <a:pt x="11" y="26"/>
                        </a:cubicBezTo>
                        <a:cubicBezTo>
                          <a:pt x="22" y="7"/>
                          <a:pt x="43" y="0"/>
                          <a:pt x="58" y="10"/>
                        </a:cubicBezTo>
                        <a:cubicBezTo>
                          <a:pt x="73" y="19"/>
                          <a:pt x="77" y="42"/>
                          <a:pt x="66" y="60"/>
                        </a:cubicBezTo>
                      </a:path>
                    </a:pathLst>
                  </a:custGeom>
                  <a:solidFill>
                    <a:srgbClr val="D376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24" name="Freeform 936">
                    <a:extLst>
                      <a:ext uri="{FF2B5EF4-FFF2-40B4-BE49-F238E27FC236}">
                        <a16:creationId xmlns:a16="http://schemas.microsoft.com/office/drawing/2014/main" id="{E70B3ECF-DE72-B0F9-1ACF-1AE97B6150A3}"/>
                      </a:ext>
                    </a:extLst>
                  </p:cNvPr>
                  <p:cNvSpPr>
                    <a:spLocks/>
                  </p:cNvSpPr>
                  <p:nvPr/>
                </p:nvSpPr>
                <p:spPr bwMode="auto">
                  <a:xfrm>
                    <a:off x="2263" y="3170"/>
                    <a:ext cx="45" cy="64"/>
                  </a:xfrm>
                  <a:custGeom>
                    <a:avLst/>
                    <a:gdLst>
                      <a:gd name="T0" fmla="*/ 16 w 53"/>
                      <a:gd name="T1" fmla="*/ 40 h 75"/>
                      <a:gd name="T2" fmla="*/ 12 w 53"/>
                      <a:gd name="T3" fmla="*/ 8 h 75"/>
                      <a:gd name="T4" fmla="*/ 19 w 53"/>
                      <a:gd name="T5" fmla="*/ 0 h 75"/>
                      <a:gd name="T6" fmla="*/ 7 w 53"/>
                      <a:gd name="T7" fmla="*/ 11 h 75"/>
                      <a:gd name="T8" fmla="*/ 11 w 53"/>
                      <a:gd name="T9" fmla="*/ 43 h 75"/>
                      <a:gd name="T10" fmla="*/ 32 w 53"/>
                      <a:gd name="T11" fmla="*/ 41 h 75"/>
                      <a:gd name="T12" fmla="*/ 16 w 53"/>
                      <a:gd name="T13" fmla="*/ 4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75">
                        <a:moveTo>
                          <a:pt x="26" y="64"/>
                        </a:moveTo>
                        <a:cubicBezTo>
                          <a:pt x="11" y="55"/>
                          <a:pt x="8" y="32"/>
                          <a:pt x="19" y="13"/>
                        </a:cubicBezTo>
                        <a:cubicBezTo>
                          <a:pt x="22" y="8"/>
                          <a:pt x="26" y="4"/>
                          <a:pt x="31" y="0"/>
                        </a:cubicBezTo>
                        <a:cubicBezTo>
                          <a:pt x="23" y="3"/>
                          <a:pt x="16" y="9"/>
                          <a:pt x="11" y="18"/>
                        </a:cubicBezTo>
                        <a:cubicBezTo>
                          <a:pt x="0" y="36"/>
                          <a:pt x="3" y="59"/>
                          <a:pt x="18" y="69"/>
                        </a:cubicBezTo>
                        <a:cubicBezTo>
                          <a:pt x="29" y="75"/>
                          <a:pt x="42" y="74"/>
                          <a:pt x="53" y="66"/>
                        </a:cubicBezTo>
                        <a:cubicBezTo>
                          <a:pt x="44" y="69"/>
                          <a:pt x="34" y="69"/>
                          <a:pt x="26" y="64"/>
                        </a:cubicBezTo>
                      </a:path>
                    </a:pathLst>
                  </a:custGeom>
                  <a:solidFill>
                    <a:srgbClr val="B33E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25" name="Freeform 937">
                    <a:extLst>
                      <a:ext uri="{FF2B5EF4-FFF2-40B4-BE49-F238E27FC236}">
                        <a16:creationId xmlns:a16="http://schemas.microsoft.com/office/drawing/2014/main" id="{72C66D37-706E-FAD8-C830-9DE7BE770A6B}"/>
                      </a:ext>
                    </a:extLst>
                  </p:cNvPr>
                  <p:cNvSpPr>
                    <a:spLocks/>
                  </p:cNvSpPr>
                  <p:nvPr/>
                </p:nvSpPr>
                <p:spPr bwMode="auto">
                  <a:xfrm>
                    <a:off x="2288" y="3174"/>
                    <a:ext cx="32" cy="44"/>
                  </a:xfrm>
                  <a:custGeom>
                    <a:avLst/>
                    <a:gdLst>
                      <a:gd name="T0" fmla="*/ 19 w 38"/>
                      <a:gd name="T1" fmla="*/ 25 h 52"/>
                      <a:gd name="T2" fmla="*/ 4 w 38"/>
                      <a:gd name="T3" fmla="*/ 25 h 52"/>
                      <a:gd name="T4" fmla="*/ 4 w 38"/>
                      <a:gd name="T5" fmla="*/ 6 h 52"/>
                      <a:gd name="T6" fmla="*/ 19 w 38"/>
                      <a:gd name="T7" fmla="*/ 6 h 52"/>
                      <a:gd name="T8" fmla="*/ 19 w 38"/>
                      <a:gd name="T9" fmla="*/ 25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52">
                        <a:moveTo>
                          <a:pt x="31" y="42"/>
                        </a:moveTo>
                        <a:cubicBezTo>
                          <a:pt x="24" y="51"/>
                          <a:pt x="13" y="52"/>
                          <a:pt x="7" y="43"/>
                        </a:cubicBezTo>
                        <a:cubicBezTo>
                          <a:pt x="0" y="34"/>
                          <a:pt x="0" y="19"/>
                          <a:pt x="7" y="10"/>
                        </a:cubicBezTo>
                        <a:cubicBezTo>
                          <a:pt x="14" y="1"/>
                          <a:pt x="25" y="0"/>
                          <a:pt x="31" y="9"/>
                        </a:cubicBezTo>
                        <a:cubicBezTo>
                          <a:pt x="38" y="18"/>
                          <a:pt x="38" y="33"/>
                          <a:pt x="31" y="42"/>
                        </a:cubicBezTo>
                      </a:path>
                    </a:pathLst>
                  </a:custGeom>
                  <a:solidFill>
                    <a:srgbClr val="E896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26" name="Freeform 938">
                    <a:extLst>
                      <a:ext uri="{FF2B5EF4-FFF2-40B4-BE49-F238E27FC236}">
                        <a16:creationId xmlns:a16="http://schemas.microsoft.com/office/drawing/2014/main" id="{852A26F9-86C5-83DE-5659-08E6ACD46125}"/>
                      </a:ext>
                    </a:extLst>
                  </p:cNvPr>
                  <p:cNvSpPr>
                    <a:spLocks/>
                  </p:cNvSpPr>
                  <p:nvPr/>
                </p:nvSpPr>
                <p:spPr bwMode="auto">
                  <a:xfrm>
                    <a:off x="2297" y="3173"/>
                    <a:ext cx="6" cy="10"/>
                  </a:xfrm>
                  <a:custGeom>
                    <a:avLst/>
                    <a:gdLst>
                      <a:gd name="T0" fmla="*/ 3 w 8"/>
                      <a:gd name="T1" fmla="*/ 5 h 12"/>
                      <a:gd name="T2" fmla="*/ 1 w 8"/>
                      <a:gd name="T3" fmla="*/ 7 h 12"/>
                      <a:gd name="T4" fmla="*/ 1 w 8"/>
                      <a:gd name="T5" fmla="*/ 3 h 12"/>
                      <a:gd name="T6" fmla="*/ 3 w 8"/>
                      <a:gd name="T7" fmla="*/ 1 h 12"/>
                      <a:gd name="T8" fmla="*/ 3 w 8"/>
                      <a:gd name="T9" fmla="*/ 5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2">
                        <a:moveTo>
                          <a:pt x="6" y="8"/>
                        </a:moveTo>
                        <a:cubicBezTo>
                          <a:pt x="5" y="10"/>
                          <a:pt x="2" y="12"/>
                          <a:pt x="1" y="11"/>
                        </a:cubicBezTo>
                        <a:cubicBezTo>
                          <a:pt x="0" y="10"/>
                          <a:pt x="0" y="7"/>
                          <a:pt x="1" y="5"/>
                        </a:cubicBezTo>
                        <a:cubicBezTo>
                          <a:pt x="3" y="2"/>
                          <a:pt x="5" y="0"/>
                          <a:pt x="7" y="1"/>
                        </a:cubicBezTo>
                        <a:cubicBezTo>
                          <a:pt x="8" y="2"/>
                          <a:pt x="8" y="5"/>
                          <a:pt x="6"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27" name="Freeform 939">
                    <a:extLst>
                      <a:ext uri="{FF2B5EF4-FFF2-40B4-BE49-F238E27FC236}">
                        <a16:creationId xmlns:a16="http://schemas.microsoft.com/office/drawing/2014/main" id="{DA26A55D-7B9F-158D-FDDE-D0824EC69137}"/>
                      </a:ext>
                    </a:extLst>
                  </p:cNvPr>
                  <p:cNvSpPr>
                    <a:spLocks/>
                  </p:cNvSpPr>
                  <p:nvPr/>
                </p:nvSpPr>
                <p:spPr bwMode="auto">
                  <a:xfrm>
                    <a:off x="2290" y="3183"/>
                    <a:ext cx="4" cy="7"/>
                  </a:xfrm>
                  <a:custGeom>
                    <a:avLst/>
                    <a:gdLst>
                      <a:gd name="T0" fmla="*/ 2 w 5"/>
                      <a:gd name="T1" fmla="*/ 4 h 8"/>
                      <a:gd name="T2" fmla="*/ 1 w 5"/>
                      <a:gd name="T3" fmla="*/ 4 h 8"/>
                      <a:gd name="T4" fmla="*/ 1 w 5"/>
                      <a:gd name="T5" fmla="*/ 3 h 8"/>
                      <a:gd name="T6" fmla="*/ 2 w 5"/>
                      <a:gd name="T7" fmla="*/ 1 h 8"/>
                      <a:gd name="T8" fmla="*/ 2 w 5"/>
                      <a:gd name="T9" fmla="*/ 4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8">
                        <a:moveTo>
                          <a:pt x="4" y="5"/>
                        </a:moveTo>
                        <a:cubicBezTo>
                          <a:pt x="3" y="7"/>
                          <a:pt x="1" y="8"/>
                          <a:pt x="1" y="7"/>
                        </a:cubicBezTo>
                        <a:cubicBezTo>
                          <a:pt x="0" y="7"/>
                          <a:pt x="0" y="5"/>
                          <a:pt x="1" y="3"/>
                        </a:cubicBezTo>
                        <a:cubicBezTo>
                          <a:pt x="2" y="1"/>
                          <a:pt x="3" y="0"/>
                          <a:pt x="4" y="1"/>
                        </a:cubicBezTo>
                        <a:cubicBezTo>
                          <a:pt x="5" y="1"/>
                          <a:pt x="5" y="3"/>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28" name="Freeform 940">
                    <a:extLst>
                      <a:ext uri="{FF2B5EF4-FFF2-40B4-BE49-F238E27FC236}">
                        <a16:creationId xmlns:a16="http://schemas.microsoft.com/office/drawing/2014/main" id="{34D9E537-1B45-7246-EC6C-618558A1687B}"/>
                      </a:ext>
                    </a:extLst>
                  </p:cNvPr>
                  <p:cNvSpPr>
                    <a:spLocks/>
                  </p:cNvSpPr>
                  <p:nvPr/>
                </p:nvSpPr>
                <p:spPr bwMode="auto">
                  <a:xfrm>
                    <a:off x="2265" y="3168"/>
                    <a:ext cx="59" cy="65"/>
                  </a:xfrm>
                  <a:custGeom>
                    <a:avLst/>
                    <a:gdLst>
                      <a:gd name="T0" fmla="*/ 37 w 70"/>
                      <a:gd name="T1" fmla="*/ 34 h 77"/>
                      <a:gd name="T2" fmla="*/ 36 w 70"/>
                      <a:gd name="T3" fmla="*/ 33 h 77"/>
                      <a:gd name="T4" fmla="*/ 18 w 70"/>
                      <a:gd name="T5" fmla="*/ 45 h 77"/>
                      <a:gd name="T6" fmla="*/ 9 w 70"/>
                      <a:gd name="T7" fmla="*/ 43 h 77"/>
                      <a:gd name="T8" fmla="*/ 2 w 70"/>
                      <a:gd name="T9" fmla="*/ 26 h 77"/>
                      <a:gd name="T10" fmla="*/ 5 w 70"/>
                      <a:gd name="T11" fmla="*/ 14 h 77"/>
                      <a:gd name="T12" fmla="*/ 24 w 70"/>
                      <a:gd name="T13" fmla="*/ 2 h 77"/>
                      <a:gd name="T14" fmla="*/ 33 w 70"/>
                      <a:gd name="T15" fmla="*/ 3 h 77"/>
                      <a:gd name="T16" fmla="*/ 40 w 70"/>
                      <a:gd name="T17" fmla="*/ 20 h 77"/>
                      <a:gd name="T18" fmla="*/ 36 w 70"/>
                      <a:gd name="T19" fmla="*/ 33 h 77"/>
                      <a:gd name="T20" fmla="*/ 37 w 70"/>
                      <a:gd name="T21" fmla="*/ 34 h 77"/>
                      <a:gd name="T22" fmla="*/ 38 w 70"/>
                      <a:gd name="T23" fmla="*/ 34 h 77"/>
                      <a:gd name="T24" fmla="*/ 42 w 70"/>
                      <a:gd name="T25" fmla="*/ 20 h 77"/>
                      <a:gd name="T26" fmla="*/ 33 w 70"/>
                      <a:gd name="T27" fmla="*/ 3 h 77"/>
                      <a:gd name="T28" fmla="*/ 24 w 70"/>
                      <a:gd name="T29" fmla="*/ 0 h 77"/>
                      <a:gd name="T30" fmla="*/ 4 w 70"/>
                      <a:gd name="T31" fmla="*/ 13 h 77"/>
                      <a:gd name="T32" fmla="*/ 0 w 70"/>
                      <a:gd name="T33" fmla="*/ 26 h 77"/>
                      <a:gd name="T34" fmla="*/ 9 w 70"/>
                      <a:gd name="T35" fmla="*/ 44 h 77"/>
                      <a:gd name="T36" fmla="*/ 18 w 70"/>
                      <a:gd name="T37" fmla="*/ 46 h 77"/>
                      <a:gd name="T38" fmla="*/ 38 w 70"/>
                      <a:gd name="T39" fmla="*/ 34 h 77"/>
                      <a:gd name="T40" fmla="*/ 37 w 70"/>
                      <a:gd name="T41" fmla="*/ 34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0" h="77">
                        <a:moveTo>
                          <a:pt x="62" y="56"/>
                        </a:moveTo>
                        <a:cubicBezTo>
                          <a:pt x="61" y="55"/>
                          <a:pt x="61" y="55"/>
                          <a:pt x="61" y="55"/>
                        </a:cubicBezTo>
                        <a:cubicBezTo>
                          <a:pt x="54" y="68"/>
                          <a:pt x="41" y="75"/>
                          <a:pt x="30" y="75"/>
                        </a:cubicBezTo>
                        <a:cubicBezTo>
                          <a:pt x="25" y="75"/>
                          <a:pt x="20" y="74"/>
                          <a:pt x="15" y="71"/>
                        </a:cubicBezTo>
                        <a:cubicBezTo>
                          <a:pt x="7" y="66"/>
                          <a:pt x="2" y="55"/>
                          <a:pt x="2" y="44"/>
                        </a:cubicBezTo>
                        <a:cubicBezTo>
                          <a:pt x="2" y="37"/>
                          <a:pt x="4" y="29"/>
                          <a:pt x="8" y="22"/>
                        </a:cubicBezTo>
                        <a:cubicBezTo>
                          <a:pt x="16" y="9"/>
                          <a:pt x="28" y="2"/>
                          <a:pt x="40" y="2"/>
                        </a:cubicBezTo>
                        <a:cubicBezTo>
                          <a:pt x="45" y="2"/>
                          <a:pt x="50" y="3"/>
                          <a:pt x="54" y="6"/>
                        </a:cubicBezTo>
                        <a:cubicBezTo>
                          <a:pt x="63" y="11"/>
                          <a:pt x="68" y="21"/>
                          <a:pt x="68" y="33"/>
                        </a:cubicBezTo>
                        <a:cubicBezTo>
                          <a:pt x="68" y="40"/>
                          <a:pt x="66" y="48"/>
                          <a:pt x="61" y="55"/>
                        </a:cubicBezTo>
                        <a:cubicBezTo>
                          <a:pt x="62" y="56"/>
                          <a:pt x="62" y="56"/>
                          <a:pt x="62" y="56"/>
                        </a:cubicBezTo>
                        <a:cubicBezTo>
                          <a:pt x="63" y="56"/>
                          <a:pt x="63" y="56"/>
                          <a:pt x="63" y="56"/>
                        </a:cubicBezTo>
                        <a:cubicBezTo>
                          <a:pt x="67" y="49"/>
                          <a:pt x="70" y="40"/>
                          <a:pt x="70" y="33"/>
                        </a:cubicBezTo>
                        <a:cubicBezTo>
                          <a:pt x="70" y="21"/>
                          <a:pt x="65" y="10"/>
                          <a:pt x="55" y="4"/>
                        </a:cubicBezTo>
                        <a:cubicBezTo>
                          <a:pt x="51" y="1"/>
                          <a:pt x="45" y="0"/>
                          <a:pt x="40" y="0"/>
                        </a:cubicBezTo>
                        <a:cubicBezTo>
                          <a:pt x="28" y="0"/>
                          <a:pt x="15" y="8"/>
                          <a:pt x="7" y="21"/>
                        </a:cubicBezTo>
                        <a:cubicBezTo>
                          <a:pt x="2" y="28"/>
                          <a:pt x="0" y="36"/>
                          <a:pt x="0" y="44"/>
                        </a:cubicBezTo>
                        <a:cubicBezTo>
                          <a:pt x="0" y="56"/>
                          <a:pt x="5" y="67"/>
                          <a:pt x="15" y="73"/>
                        </a:cubicBezTo>
                        <a:cubicBezTo>
                          <a:pt x="19" y="75"/>
                          <a:pt x="24" y="77"/>
                          <a:pt x="30" y="77"/>
                        </a:cubicBezTo>
                        <a:cubicBezTo>
                          <a:pt x="42" y="77"/>
                          <a:pt x="55" y="69"/>
                          <a:pt x="63" y="56"/>
                        </a:cubicBezTo>
                        <a:cubicBezTo>
                          <a:pt x="62" y="56"/>
                          <a:pt x="62" y="56"/>
                          <a:pt x="62" y="56"/>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29" name="Freeform 941">
                    <a:extLst>
                      <a:ext uri="{FF2B5EF4-FFF2-40B4-BE49-F238E27FC236}">
                        <a16:creationId xmlns:a16="http://schemas.microsoft.com/office/drawing/2014/main" id="{0D4F6875-D9D0-F1C0-D88A-C20E06832005}"/>
                      </a:ext>
                    </a:extLst>
                  </p:cNvPr>
                  <p:cNvSpPr>
                    <a:spLocks/>
                  </p:cNvSpPr>
                  <p:nvPr/>
                </p:nvSpPr>
                <p:spPr bwMode="auto">
                  <a:xfrm>
                    <a:off x="2415" y="3196"/>
                    <a:ext cx="111" cy="65"/>
                  </a:xfrm>
                  <a:custGeom>
                    <a:avLst/>
                    <a:gdLst>
                      <a:gd name="T0" fmla="*/ 57 w 132"/>
                      <a:gd name="T1" fmla="*/ 7 h 77"/>
                      <a:gd name="T2" fmla="*/ 69 w 132"/>
                      <a:gd name="T3" fmla="*/ 36 h 77"/>
                      <a:gd name="T4" fmla="*/ 21 w 132"/>
                      <a:gd name="T5" fmla="*/ 39 h 77"/>
                      <a:gd name="T6" fmla="*/ 10 w 132"/>
                      <a:gd name="T7" fmla="*/ 10 h 77"/>
                      <a:gd name="T8" fmla="*/ 57 w 132"/>
                      <a:gd name="T9" fmla="*/ 7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77">
                        <a:moveTo>
                          <a:pt x="96" y="12"/>
                        </a:moveTo>
                        <a:cubicBezTo>
                          <a:pt x="123" y="25"/>
                          <a:pt x="132" y="46"/>
                          <a:pt x="115" y="61"/>
                        </a:cubicBezTo>
                        <a:cubicBezTo>
                          <a:pt x="99" y="75"/>
                          <a:pt x="63" y="77"/>
                          <a:pt x="36" y="64"/>
                        </a:cubicBezTo>
                        <a:cubicBezTo>
                          <a:pt x="9" y="52"/>
                          <a:pt x="0" y="30"/>
                          <a:pt x="17" y="16"/>
                        </a:cubicBezTo>
                        <a:cubicBezTo>
                          <a:pt x="33" y="2"/>
                          <a:pt x="69" y="0"/>
                          <a:pt x="96" y="12"/>
                        </a:cubicBezTo>
                      </a:path>
                    </a:pathLst>
                  </a:custGeom>
                  <a:solidFill>
                    <a:srgbClr val="D376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30" name="Freeform 942">
                    <a:extLst>
                      <a:ext uri="{FF2B5EF4-FFF2-40B4-BE49-F238E27FC236}">
                        <a16:creationId xmlns:a16="http://schemas.microsoft.com/office/drawing/2014/main" id="{B48C69D0-17E3-BB10-B3EE-3928CC2B77B6}"/>
                      </a:ext>
                    </a:extLst>
                  </p:cNvPr>
                  <p:cNvSpPr>
                    <a:spLocks/>
                  </p:cNvSpPr>
                  <p:nvPr/>
                </p:nvSpPr>
                <p:spPr bwMode="auto">
                  <a:xfrm>
                    <a:off x="2422" y="3218"/>
                    <a:ext cx="99" cy="43"/>
                  </a:xfrm>
                  <a:custGeom>
                    <a:avLst/>
                    <a:gdLst>
                      <a:gd name="T0" fmla="*/ 60 w 117"/>
                      <a:gd name="T1" fmla="*/ 16 h 51"/>
                      <a:gd name="T2" fmla="*/ 12 w 117"/>
                      <a:gd name="T3" fmla="*/ 18 h 51"/>
                      <a:gd name="T4" fmla="*/ 0 w 117"/>
                      <a:gd name="T5" fmla="*/ 10 h 51"/>
                      <a:gd name="T6" fmla="*/ 16 w 117"/>
                      <a:gd name="T7" fmla="*/ 24 h 51"/>
                      <a:gd name="T8" fmla="*/ 63 w 117"/>
                      <a:gd name="T9" fmla="*/ 21 h 51"/>
                      <a:gd name="T10" fmla="*/ 63 w 117"/>
                      <a:gd name="T11" fmla="*/ 0 h 51"/>
                      <a:gd name="T12" fmla="*/ 60 w 117"/>
                      <a:gd name="T13" fmla="*/ 16 h 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 h="51">
                        <a:moveTo>
                          <a:pt x="99" y="27"/>
                        </a:moveTo>
                        <a:cubicBezTo>
                          <a:pt x="83" y="41"/>
                          <a:pt x="47" y="43"/>
                          <a:pt x="20" y="30"/>
                        </a:cubicBezTo>
                        <a:cubicBezTo>
                          <a:pt x="12" y="27"/>
                          <a:pt x="5" y="22"/>
                          <a:pt x="0" y="17"/>
                        </a:cubicBezTo>
                        <a:cubicBezTo>
                          <a:pt x="4" y="25"/>
                          <a:pt x="13" y="33"/>
                          <a:pt x="26" y="39"/>
                        </a:cubicBezTo>
                        <a:cubicBezTo>
                          <a:pt x="53" y="51"/>
                          <a:pt x="89" y="49"/>
                          <a:pt x="105" y="35"/>
                        </a:cubicBezTo>
                        <a:cubicBezTo>
                          <a:pt x="117" y="25"/>
                          <a:pt x="116" y="11"/>
                          <a:pt x="105" y="0"/>
                        </a:cubicBezTo>
                        <a:cubicBezTo>
                          <a:pt x="110" y="9"/>
                          <a:pt x="108" y="19"/>
                          <a:pt x="99" y="27"/>
                        </a:cubicBezTo>
                      </a:path>
                    </a:pathLst>
                  </a:custGeom>
                  <a:solidFill>
                    <a:srgbClr val="B33E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31" name="Freeform 943">
                    <a:extLst>
                      <a:ext uri="{FF2B5EF4-FFF2-40B4-BE49-F238E27FC236}">
                        <a16:creationId xmlns:a16="http://schemas.microsoft.com/office/drawing/2014/main" id="{B6067F2E-A95F-55A6-E80D-B546CF42DF86}"/>
                      </a:ext>
                    </a:extLst>
                  </p:cNvPr>
                  <p:cNvSpPr>
                    <a:spLocks/>
                  </p:cNvSpPr>
                  <p:nvPr/>
                </p:nvSpPr>
                <p:spPr bwMode="auto">
                  <a:xfrm>
                    <a:off x="2432" y="3202"/>
                    <a:ext cx="66" cy="33"/>
                  </a:xfrm>
                  <a:custGeom>
                    <a:avLst/>
                    <a:gdLst>
                      <a:gd name="T0" fmla="*/ 38 w 79"/>
                      <a:gd name="T1" fmla="*/ 6 h 39"/>
                      <a:gd name="T2" fmla="*/ 37 w 79"/>
                      <a:gd name="T3" fmla="*/ 20 h 39"/>
                      <a:gd name="T4" fmla="*/ 8 w 79"/>
                      <a:gd name="T5" fmla="*/ 18 h 39"/>
                      <a:gd name="T6" fmla="*/ 9 w 79"/>
                      <a:gd name="T7" fmla="*/ 3 h 39"/>
                      <a:gd name="T8" fmla="*/ 38 w 79"/>
                      <a:gd name="T9" fmla="*/ 6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9">
                        <a:moveTo>
                          <a:pt x="66" y="9"/>
                        </a:moveTo>
                        <a:cubicBezTo>
                          <a:pt x="79" y="16"/>
                          <a:pt x="79" y="27"/>
                          <a:pt x="64" y="33"/>
                        </a:cubicBezTo>
                        <a:cubicBezTo>
                          <a:pt x="50" y="39"/>
                          <a:pt x="27" y="38"/>
                          <a:pt x="13" y="30"/>
                        </a:cubicBezTo>
                        <a:cubicBezTo>
                          <a:pt x="0" y="23"/>
                          <a:pt x="0" y="12"/>
                          <a:pt x="15" y="6"/>
                        </a:cubicBezTo>
                        <a:cubicBezTo>
                          <a:pt x="29" y="0"/>
                          <a:pt x="52" y="1"/>
                          <a:pt x="66" y="9"/>
                        </a:cubicBezTo>
                      </a:path>
                    </a:pathLst>
                  </a:custGeom>
                  <a:solidFill>
                    <a:srgbClr val="E896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32" name="Freeform 944">
                    <a:extLst>
                      <a:ext uri="{FF2B5EF4-FFF2-40B4-BE49-F238E27FC236}">
                        <a16:creationId xmlns:a16="http://schemas.microsoft.com/office/drawing/2014/main" id="{C7C359AA-02D3-61B7-6118-6C4A7857B9F7}"/>
                      </a:ext>
                    </a:extLst>
                  </p:cNvPr>
                  <p:cNvSpPr>
                    <a:spLocks/>
                  </p:cNvSpPr>
                  <p:nvPr/>
                </p:nvSpPr>
                <p:spPr bwMode="auto">
                  <a:xfrm>
                    <a:off x="2428" y="3218"/>
                    <a:ext cx="16" cy="8"/>
                  </a:xfrm>
                  <a:custGeom>
                    <a:avLst/>
                    <a:gdLst>
                      <a:gd name="T0" fmla="*/ 9 w 18"/>
                      <a:gd name="T1" fmla="*/ 2 h 9"/>
                      <a:gd name="T2" fmla="*/ 11 w 18"/>
                      <a:gd name="T3" fmla="*/ 4 h 9"/>
                      <a:gd name="T4" fmla="*/ 4 w 18"/>
                      <a:gd name="T5" fmla="*/ 4 h 9"/>
                      <a:gd name="T6" fmla="*/ 2 w 18"/>
                      <a:gd name="T7" fmla="*/ 1 h 9"/>
                      <a:gd name="T8" fmla="*/ 9 w 18"/>
                      <a:gd name="T9" fmla="*/ 2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9">
                        <a:moveTo>
                          <a:pt x="12" y="2"/>
                        </a:moveTo>
                        <a:cubicBezTo>
                          <a:pt x="15" y="4"/>
                          <a:pt x="18" y="6"/>
                          <a:pt x="16" y="7"/>
                        </a:cubicBezTo>
                        <a:cubicBezTo>
                          <a:pt x="15" y="9"/>
                          <a:pt x="10" y="8"/>
                          <a:pt x="6" y="6"/>
                        </a:cubicBezTo>
                        <a:cubicBezTo>
                          <a:pt x="2" y="5"/>
                          <a:pt x="0" y="2"/>
                          <a:pt x="2" y="1"/>
                        </a:cubicBezTo>
                        <a:cubicBezTo>
                          <a:pt x="3" y="0"/>
                          <a:pt x="8" y="0"/>
                          <a:pt x="12"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33" name="Freeform 945">
                    <a:extLst>
                      <a:ext uri="{FF2B5EF4-FFF2-40B4-BE49-F238E27FC236}">
                        <a16:creationId xmlns:a16="http://schemas.microsoft.com/office/drawing/2014/main" id="{9DB09CB0-29E1-9D7B-D819-BC4435741B36}"/>
                      </a:ext>
                    </a:extLst>
                  </p:cNvPr>
                  <p:cNvSpPr>
                    <a:spLocks/>
                  </p:cNvSpPr>
                  <p:nvPr/>
                </p:nvSpPr>
                <p:spPr bwMode="auto">
                  <a:xfrm>
                    <a:off x="2444" y="3228"/>
                    <a:ext cx="9" cy="5"/>
                  </a:xfrm>
                  <a:custGeom>
                    <a:avLst/>
                    <a:gdLst>
                      <a:gd name="T0" fmla="*/ 4 w 11"/>
                      <a:gd name="T1" fmla="*/ 2 h 6"/>
                      <a:gd name="T2" fmla="*/ 6 w 11"/>
                      <a:gd name="T3" fmla="*/ 3 h 6"/>
                      <a:gd name="T4" fmla="*/ 2 w 11"/>
                      <a:gd name="T5" fmla="*/ 3 h 6"/>
                      <a:gd name="T6" fmla="*/ 1 w 11"/>
                      <a:gd name="T7" fmla="*/ 1 h 6"/>
                      <a:gd name="T8" fmla="*/ 4 w 11"/>
                      <a:gd name="T9" fmla="*/ 2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7" y="2"/>
                        </a:moveTo>
                        <a:cubicBezTo>
                          <a:pt x="9" y="3"/>
                          <a:pt x="11" y="4"/>
                          <a:pt x="10" y="5"/>
                        </a:cubicBezTo>
                        <a:cubicBezTo>
                          <a:pt x="9" y="6"/>
                          <a:pt x="6" y="6"/>
                          <a:pt x="3" y="5"/>
                        </a:cubicBezTo>
                        <a:cubicBezTo>
                          <a:pt x="1" y="3"/>
                          <a:pt x="0" y="2"/>
                          <a:pt x="1" y="1"/>
                        </a:cubicBezTo>
                        <a:cubicBezTo>
                          <a:pt x="1" y="0"/>
                          <a:pt x="4" y="1"/>
                          <a:pt x="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34" name="Freeform 946">
                    <a:extLst>
                      <a:ext uri="{FF2B5EF4-FFF2-40B4-BE49-F238E27FC236}">
                        <a16:creationId xmlns:a16="http://schemas.microsoft.com/office/drawing/2014/main" id="{2D53CE80-90E2-A6E8-E520-B4C4BF472D5F}"/>
                      </a:ext>
                    </a:extLst>
                  </p:cNvPr>
                  <p:cNvSpPr>
                    <a:spLocks/>
                  </p:cNvSpPr>
                  <p:nvPr/>
                </p:nvSpPr>
                <p:spPr bwMode="auto">
                  <a:xfrm>
                    <a:off x="2420" y="3199"/>
                    <a:ext cx="100" cy="59"/>
                  </a:xfrm>
                  <a:custGeom>
                    <a:avLst/>
                    <a:gdLst>
                      <a:gd name="T0" fmla="*/ 54 w 118"/>
                      <a:gd name="T1" fmla="*/ 6 h 70"/>
                      <a:gd name="T2" fmla="*/ 54 w 118"/>
                      <a:gd name="T3" fmla="*/ 6 h 70"/>
                      <a:gd name="T4" fmla="*/ 70 w 118"/>
                      <a:gd name="T5" fmla="*/ 25 h 70"/>
                      <a:gd name="T6" fmla="*/ 66 w 118"/>
                      <a:gd name="T7" fmla="*/ 34 h 70"/>
                      <a:gd name="T8" fmla="*/ 42 w 118"/>
                      <a:gd name="T9" fmla="*/ 40 h 70"/>
                      <a:gd name="T10" fmla="*/ 18 w 118"/>
                      <a:gd name="T11" fmla="*/ 36 h 70"/>
                      <a:gd name="T12" fmla="*/ 2 w 118"/>
                      <a:gd name="T13" fmla="*/ 17 h 70"/>
                      <a:gd name="T14" fmla="*/ 6 w 118"/>
                      <a:gd name="T15" fmla="*/ 8 h 70"/>
                      <a:gd name="T16" fmla="*/ 31 w 118"/>
                      <a:gd name="T17" fmla="*/ 2 h 70"/>
                      <a:gd name="T18" fmla="*/ 54 w 118"/>
                      <a:gd name="T19" fmla="*/ 6 h 70"/>
                      <a:gd name="T20" fmla="*/ 54 w 118"/>
                      <a:gd name="T21" fmla="*/ 6 h 70"/>
                      <a:gd name="T22" fmla="*/ 54 w 118"/>
                      <a:gd name="T23" fmla="*/ 5 h 70"/>
                      <a:gd name="T24" fmla="*/ 31 w 118"/>
                      <a:gd name="T25" fmla="*/ 0 h 70"/>
                      <a:gd name="T26" fmla="*/ 6 w 118"/>
                      <a:gd name="T27" fmla="*/ 7 h 70"/>
                      <a:gd name="T28" fmla="*/ 0 w 118"/>
                      <a:gd name="T29" fmla="*/ 17 h 70"/>
                      <a:gd name="T30" fmla="*/ 18 w 118"/>
                      <a:gd name="T31" fmla="*/ 37 h 70"/>
                      <a:gd name="T32" fmla="*/ 42 w 118"/>
                      <a:gd name="T33" fmla="*/ 42 h 70"/>
                      <a:gd name="T34" fmla="*/ 66 w 118"/>
                      <a:gd name="T35" fmla="*/ 35 h 70"/>
                      <a:gd name="T36" fmla="*/ 72 w 118"/>
                      <a:gd name="T37" fmla="*/ 25 h 70"/>
                      <a:gd name="T38" fmla="*/ 54 w 118"/>
                      <a:gd name="T39" fmla="*/ 5 h 70"/>
                      <a:gd name="T40" fmla="*/ 54 w 118"/>
                      <a:gd name="T41" fmla="*/ 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8" h="70">
                        <a:moveTo>
                          <a:pt x="89" y="9"/>
                        </a:moveTo>
                        <a:cubicBezTo>
                          <a:pt x="89" y="10"/>
                          <a:pt x="89" y="10"/>
                          <a:pt x="89" y="10"/>
                        </a:cubicBezTo>
                        <a:cubicBezTo>
                          <a:pt x="106" y="18"/>
                          <a:pt x="116" y="30"/>
                          <a:pt x="116" y="41"/>
                        </a:cubicBezTo>
                        <a:cubicBezTo>
                          <a:pt x="116" y="46"/>
                          <a:pt x="113" y="52"/>
                          <a:pt x="108" y="56"/>
                        </a:cubicBezTo>
                        <a:cubicBezTo>
                          <a:pt x="99" y="64"/>
                          <a:pt x="84" y="68"/>
                          <a:pt x="69" y="68"/>
                        </a:cubicBezTo>
                        <a:cubicBezTo>
                          <a:pt x="56" y="68"/>
                          <a:pt x="42" y="65"/>
                          <a:pt x="29" y="60"/>
                        </a:cubicBezTo>
                        <a:cubicBezTo>
                          <a:pt x="12" y="52"/>
                          <a:pt x="2" y="40"/>
                          <a:pt x="2" y="29"/>
                        </a:cubicBezTo>
                        <a:cubicBezTo>
                          <a:pt x="2" y="24"/>
                          <a:pt x="5" y="18"/>
                          <a:pt x="10" y="13"/>
                        </a:cubicBezTo>
                        <a:cubicBezTo>
                          <a:pt x="19" y="6"/>
                          <a:pt x="34" y="2"/>
                          <a:pt x="49" y="2"/>
                        </a:cubicBezTo>
                        <a:cubicBezTo>
                          <a:pt x="62" y="2"/>
                          <a:pt x="76" y="4"/>
                          <a:pt x="89" y="10"/>
                        </a:cubicBezTo>
                        <a:cubicBezTo>
                          <a:pt x="89" y="9"/>
                          <a:pt x="89" y="9"/>
                          <a:pt x="89" y="9"/>
                        </a:cubicBezTo>
                        <a:cubicBezTo>
                          <a:pt x="89" y="8"/>
                          <a:pt x="89" y="8"/>
                          <a:pt x="89" y="8"/>
                        </a:cubicBezTo>
                        <a:cubicBezTo>
                          <a:pt x="77" y="2"/>
                          <a:pt x="63" y="0"/>
                          <a:pt x="49" y="0"/>
                        </a:cubicBezTo>
                        <a:cubicBezTo>
                          <a:pt x="33" y="0"/>
                          <a:pt x="18" y="4"/>
                          <a:pt x="9" y="12"/>
                        </a:cubicBezTo>
                        <a:cubicBezTo>
                          <a:pt x="3" y="17"/>
                          <a:pt x="0" y="23"/>
                          <a:pt x="0" y="29"/>
                        </a:cubicBezTo>
                        <a:cubicBezTo>
                          <a:pt x="0" y="41"/>
                          <a:pt x="10" y="54"/>
                          <a:pt x="29" y="62"/>
                        </a:cubicBezTo>
                        <a:cubicBezTo>
                          <a:pt x="41" y="67"/>
                          <a:pt x="55" y="70"/>
                          <a:pt x="69" y="70"/>
                        </a:cubicBezTo>
                        <a:cubicBezTo>
                          <a:pt x="85" y="70"/>
                          <a:pt x="100" y="66"/>
                          <a:pt x="109" y="58"/>
                        </a:cubicBezTo>
                        <a:cubicBezTo>
                          <a:pt x="115" y="53"/>
                          <a:pt x="118" y="47"/>
                          <a:pt x="118" y="41"/>
                        </a:cubicBezTo>
                        <a:cubicBezTo>
                          <a:pt x="118" y="29"/>
                          <a:pt x="108" y="16"/>
                          <a:pt x="89" y="8"/>
                        </a:cubicBezTo>
                        <a:cubicBezTo>
                          <a:pt x="89" y="9"/>
                          <a:pt x="89" y="9"/>
                          <a:pt x="89" y="9"/>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35" name="Freeform 947">
                    <a:extLst>
                      <a:ext uri="{FF2B5EF4-FFF2-40B4-BE49-F238E27FC236}">
                        <a16:creationId xmlns:a16="http://schemas.microsoft.com/office/drawing/2014/main" id="{15A8C64B-F108-C476-AEA1-28EF5B407D48}"/>
                      </a:ext>
                    </a:extLst>
                  </p:cNvPr>
                  <p:cNvSpPr>
                    <a:spLocks/>
                  </p:cNvSpPr>
                  <p:nvPr/>
                </p:nvSpPr>
                <p:spPr bwMode="auto">
                  <a:xfrm>
                    <a:off x="2568" y="3109"/>
                    <a:ext cx="77" cy="96"/>
                  </a:xfrm>
                  <a:custGeom>
                    <a:avLst/>
                    <a:gdLst>
                      <a:gd name="T0" fmla="*/ 49 w 91"/>
                      <a:gd name="T1" fmla="*/ 31 h 113"/>
                      <a:gd name="T2" fmla="*/ 38 w 91"/>
                      <a:gd name="T3" fmla="*/ 67 h 113"/>
                      <a:gd name="T4" fmla="*/ 6 w 91"/>
                      <a:gd name="T5" fmla="*/ 38 h 113"/>
                      <a:gd name="T6" fmla="*/ 16 w 91"/>
                      <a:gd name="T7" fmla="*/ 3 h 113"/>
                      <a:gd name="T8" fmla="*/ 49 w 91"/>
                      <a:gd name="T9" fmla="*/ 31 h 1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113">
                        <a:moveTo>
                          <a:pt x="81" y="51"/>
                        </a:moveTo>
                        <a:cubicBezTo>
                          <a:pt x="91" y="81"/>
                          <a:pt x="83" y="107"/>
                          <a:pt x="63" y="110"/>
                        </a:cubicBezTo>
                        <a:cubicBezTo>
                          <a:pt x="44" y="113"/>
                          <a:pt x="20" y="91"/>
                          <a:pt x="10" y="62"/>
                        </a:cubicBezTo>
                        <a:cubicBezTo>
                          <a:pt x="0" y="32"/>
                          <a:pt x="8" y="6"/>
                          <a:pt x="27" y="3"/>
                        </a:cubicBezTo>
                        <a:cubicBezTo>
                          <a:pt x="47" y="0"/>
                          <a:pt x="71" y="22"/>
                          <a:pt x="81" y="51"/>
                        </a:cubicBezTo>
                      </a:path>
                    </a:pathLst>
                  </a:custGeom>
                  <a:solidFill>
                    <a:srgbClr val="D376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36" name="Freeform 948">
                    <a:extLst>
                      <a:ext uri="{FF2B5EF4-FFF2-40B4-BE49-F238E27FC236}">
                        <a16:creationId xmlns:a16="http://schemas.microsoft.com/office/drawing/2014/main" id="{85BAA5C9-7CA6-B6B7-2088-DBB19B1019E3}"/>
                      </a:ext>
                    </a:extLst>
                  </p:cNvPr>
                  <p:cNvSpPr>
                    <a:spLocks/>
                  </p:cNvSpPr>
                  <p:nvPr/>
                </p:nvSpPr>
                <p:spPr bwMode="auto">
                  <a:xfrm>
                    <a:off x="2571" y="3130"/>
                    <a:ext cx="69" cy="74"/>
                  </a:xfrm>
                  <a:custGeom>
                    <a:avLst/>
                    <a:gdLst>
                      <a:gd name="T0" fmla="*/ 37 w 81"/>
                      <a:gd name="T1" fmla="*/ 43 h 88"/>
                      <a:gd name="T2" fmla="*/ 3 w 81"/>
                      <a:gd name="T3" fmla="*/ 15 h 88"/>
                      <a:gd name="T4" fmla="*/ 2 w 81"/>
                      <a:gd name="T5" fmla="*/ 0 h 88"/>
                      <a:gd name="T6" fmla="*/ 3 w 81"/>
                      <a:gd name="T7" fmla="*/ 22 h 88"/>
                      <a:gd name="T8" fmla="*/ 37 w 81"/>
                      <a:gd name="T9" fmla="*/ 50 h 88"/>
                      <a:gd name="T10" fmla="*/ 50 w 81"/>
                      <a:gd name="T11" fmla="*/ 30 h 88"/>
                      <a:gd name="T12" fmla="*/ 37 w 81"/>
                      <a:gd name="T13" fmla="*/ 43 h 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88">
                        <a:moveTo>
                          <a:pt x="60" y="73"/>
                        </a:moveTo>
                        <a:cubicBezTo>
                          <a:pt x="40" y="76"/>
                          <a:pt x="16" y="54"/>
                          <a:pt x="6" y="25"/>
                        </a:cubicBezTo>
                        <a:cubicBezTo>
                          <a:pt x="4" y="16"/>
                          <a:pt x="2" y="7"/>
                          <a:pt x="2" y="0"/>
                        </a:cubicBezTo>
                        <a:cubicBezTo>
                          <a:pt x="0" y="10"/>
                          <a:pt x="0" y="23"/>
                          <a:pt x="5" y="37"/>
                        </a:cubicBezTo>
                        <a:cubicBezTo>
                          <a:pt x="15" y="66"/>
                          <a:pt x="39" y="88"/>
                          <a:pt x="59" y="85"/>
                        </a:cubicBezTo>
                        <a:cubicBezTo>
                          <a:pt x="73" y="83"/>
                          <a:pt x="81" y="69"/>
                          <a:pt x="81" y="51"/>
                        </a:cubicBezTo>
                        <a:cubicBezTo>
                          <a:pt x="78" y="63"/>
                          <a:pt x="71" y="71"/>
                          <a:pt x="60" y="73"/>
                        </a:cubicBezTo>
                      </a:path>
                    </a:pathLst>
                  </a:custGeom>
                  <a:solidFill>
                    <a:srgbClr val="B33E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37" name="Freeform 949">
                    <a:extLst>
                      <a:ext uri="{FF2B5EF4-FFF2-40B4-BE49-F238E27FC236}">
                        <a16:creationId xmlns:a16="http://schemas.microsoft.com/office/drawing/2014/main" id="{D7D26E53-626C-DAFC-BEBA-CE3CC20D67B1}"/>
                      </a:ext>
                    </a:extLst>
                  </p:cNvPr>
                  <p:cNvSpPr>
                    <a:spLocks/>
                  </p:cNvSpPr>
                  <p:nvPr/>
                </p:nvSpPr>
                <p:spPr bwMode="auto">
                  <a:xfrm>
                    <a:off x="2585" y="3116"/>
                    <a:ext cx="48" cy="56"/>
                  </a:xfrm>
                  <a:custGeom>
                    <a:avLst/>
                    <a:gdLst>
                      <a:gd name="T0" fmla="*/ 31 w 57"/>
                      <a:gd name="T1" fmla="*/ 25 h 66"/>
                      <a:gd name="T2" fmla="*/ 21 w 57"/>
                      <a:gd name="T3" fmla="*/ 38 h 66"/>
                      <a:gd name="T4" fmla="*/ 3 w 57"/>
                      <a:gd name="T5" fmla="*/ 16 h 66"/>
                      <a:gd name="T6" fmla="*/ 13 w 57"/>
                      <a:gd name="T7" fmla="*/ 3 h 66"/>
                      <a:gd name="T8" fmla="*/ 31 w 57"/>
                      <a:gd name="T9" fmla="*/ 25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66">
                        <a:moveTo>
                          <a:pt x="52" y="40"/>
                        </a:moveTo>
                        <a:cubicBezTo>
                          <a:pt x="57" y="56"/>
                          <a:pt x="49" y="66"/>
                          <a:pt x="36" y="62"/>
                        </a:cubicBezTo>
                        <a:cubicBezTo>
                          <a:pt x="23" y="58"/>
                          <a:pt x="9" y="42"/>
                          <a:pt x="5" y="26"/>
                        </a:cubicBezTo>
                        <a:cubicBezTo>
                          <a:pt x="0" y="10"/>
                          <a:pt x="8" y="0"/>
                          <a:pt x="21" y="4"/>
                        </a:cubicBezTo>
                        <a:cubicBezTo>
                          <a:pt x="34" y="8"/>
                          <a:pt x="48" y="23"/>
                          <a:pt x="52" y="40"/>
                        </a:cubicBezTo>
                      </a:path>
                    </a:pathLst>
                  </a:custGeom>
                  <a:solidFill>
                    <a:srgbClr val="E896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38" name="Freeform 950">
                    <a:extLst>
                      <a:ext uri="{FF2B5EF4-FFF2-40B4-BE49-F238E27FC236}">
                        <a16:creationId xmlns:a16="http://schemas.microsoft.com/office/drawing/2014/main" id="{056DF096-BFD5-CCC1-C60D-63A3F0071AA9}"/>
                      </a:ext>
                    </a:extLst>
                  </p:cNvPr>
                  <p:cNvSpPr>
                    <a:spLocks/>
                  </p:cNvSpPr>
                  <p:nvPr/>
                </p:nvSpPr>
                <p:spPr bwMode="auto">
                  <a:xfrm>
                    <a:off x="2584" y="3121"/>
                    <a:ext cx="7" cy="14"/>
                  </a:xfrm>
                  <a:custGeom>
                    <a:avLst/>
                    <a:gdLst>
                      <a:gd name="T0" fmla="*/ 4 w 9"/>
                      <a:gd name="T1" fmla="*/ 5 h 16"/>
                      <a:gd name="T2" fmla="*/ 3 w 9"/>
                      <a:gd name="T3" fmla="*/ 11 h 16"/>
                      <a:gd name="T4" fmla="*/ 2 w 9"/>
                      <a:gd name="T5" fmla="*/ 5 h 16"/>
                      <a:gd name="T6" fmla="*/ 2 w 9"/>
                      <a:gd name="T7" fmla="*/ 0 h 16"/>
                      <a:gd name="T8" fmla="*/ 4 w 9"/>
                      <a:gd name="T9" fmla="*/ 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6">
                        <a:moveTo>
                          <a:pt x="8" y="8"/>
                        </a:moveTo>
                        <a:cubicBezTo>
                          <a:pt x="9" y="12"/>
                          <a:pt x="9" y="16"/>
                          <a:pt x="7" y="16"/>
                        </a:cubicBezTo>
                        <a:cubicBezTo>
                          <a:pt x="6" y="16"/>
                          <a:pt x="3" y="13"/>
                          <a:pt x="2" y="8"/>
                        </a:cubicBezTo>
                        <a:cubicBezTo>
                          <a:pt x="0" y="4"/>
                          <a:pt x="1" y="0"/>
                          <a:pt x="2" y="0"/>
                        </a:cubicBezTo>
                        <a:cubicBezTo>
                          <a:pt x="4" y="0"/>
                          <a:pt x="7" y="3"/>
                          <a:pt x="8"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39" name="Freeform 951">
                    <a:extLst>
                      <a:ext uri="{FF2B5EF4-FFF2-40B4-BE49-F238E27FC236}">
                        <a16:creationId xmlns:a16="http://schemas.microsoft.com/office/drawing/2014/main" id="{5F1FB461-BDD3-ADFD-6474-755102248CA4}"/>
                      </a:ext>
                    </a:extLst>
                  </p:cNvPr>
                  <p:cNvSpPr>
                    <a:spLocks/>
                  </p:cNvSpPr>
                  <p:nvPr/>
                </p:nvSpPr>
                <p:spPr bwMode="auto">
                  <a:xfrm>
                    <a:off x="2588" y="3140"/>
                    <a:ext cx="5" cy="8"/>
                  </a:xfrm>
                  <a:custGeom>
                    <a:avLst/>
                    <a:gdLst>
                      <a:gd name="T0" fmla="*/ 3 w 6"/>
                      <a:gd name="T1" fmla="*/ 2 h 10"/>
                      <a:gd name="T2" fmla="*/ 3 w 6"/>
                      <a:gd name="T3" fmla="*/ 5 h 10"/>
                      <a:gd name="T4" fmla="*/ 1 w 6"/>
                      <a:gd name="T5" fmla="*/ 2 h 10"/>
                      <a:gd name="T6" fmla="*/ 1 w 6"/>
                      <a:gd name="T7" fmla="*/ 0 h 10"/>
                      <a:gd name="T8" fmla="*/ 3 w 6"/>
                      <a:gd name="T9" fmla="*/ 2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0">
                        <a:moveTo>
                          <a:pt x="5" y="5"/>
                        </a:moveTo>
                        <a:cubicBezTo>
                          <a:pt x="6" y="7"/>
                          <a:pt x="6" y="10"/>
                          <a:pt x="4" y="10"/>
                        </a:cubicBezTo>
                        <a:cubicBezTo>
                          <a:pt x="3" y="10"/>
                          <a:pt x="2" y="8"/>
                          <a:pt x="1" y="5"/>
                        </a:cubicBezTo>
                        <a:cubicBezTo>
                          <a:pt x="0" y="2"/>
                          <a:pt x="0" y="0"/>
                          <a:pt x="1" y="0"/>
                        </a:cubicBezTo>
                        <a:cubicBezTo>
                          <a:pt x="2" y="0"/>
                          <a:pt x="4" y="2"/>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40" name="Freeform 952">
                    <a:extLst>
                      <a:ext uri="{FF2B5EF4-FFF2-40B4-BE49-F238E27FC236}">
                        <a16:creationId xmlns:a16="http://schemas.microsoft.com/office/drawing/2014/main" id="{10879040-11D8-F723-E779-5F99C0DB96DE}"/>
                      </a:ext>
                    </a:extLst>
                  </p:cNvPr>
                  <p:cNvSpPr>
                    <a:spLocks/>
                  </p:cNvSpPr>
                  <p:nvPr/>
                </p:nvSpPr>
                <p:spPr bwMode="auto">
                  <a:xfrm>
                    <a:off x="2571" y="3110"/>
                    <a:ext cx="69" cy="92"/>
                  </a:xfrm>
                  <a:custGeom>
                    <a:avLst/>
                    <a:gdLst>
                      <a:gd name="T0" fmla="*/ 46 w 82"/>
                      <a:gd name="T1" fmla="*/ 30 h 109"/>
                      <a:gd name="T2" fmla="*/ 45 w 82"/>
                      <a:gd name="T3" fmla="*/ 30 h 109"/>
                      <a:gd name="T4" fmla="*/ 47 w 82"/>
                      <a:gd name="T5" fmla="*/ 44 h 109"/>
                      <a:gd name="T6" fmla="*/ 44 w 82"/>
                      <a:gd name="T7" fmla="*/ 57 h 109"/>
                      <a:gd name="T8" fmla="*/ 35 w 82"/>
                      <a:gd name="T9" fmla="*/ 64 h 109"/>
                      <a:gd name="T10" fmla="*/ 33 w 82"/>
                      <a:gd name="T11" fmla="*/ 64 h 109"/>
                      <a:gd name="T12" fmla="*/ 16 w 82"/>
                      <a:gd name="T13" fmla="*/ 57 h 109"/>
                      <a:gd name="T14" fmla="*/ 3 w 82"/>
                      <a:gd name="T15" fmla="*/ 35 h 109"/>
                      <a:gd name="T16" fmla="*/ 2 w 82"/>
                      <a:gd name="T17" fmla="*/ 21 h 109"/>
                      <a:gd name="T18" fmla="*/ 5 w 82"/>
                      <a:gd name="T19" fmla="*/ 8 h 109"/>
                      <a:gd name="T20" fmla="*/ 13 w 82"/>
                      <a:gd name="T21" fmla="*/ 2 h 109"/>
                      <a:gd name="T22" fmla="*/ 16 w 82"/>
                      <a:gd name="T23" fmla="*/ 2 h 109"/>
                      <a:gd name="T24" fmla="*/ 33 w 82"/>
                      <a:gd name="T25" fmla="*/ 9 h 109"/>
                      <a:gd name="T26" fmla="*/ 45 w 82"/>
                      <a:gd name="T27" fmla="*/ 30 h 109"/>
                      <a:gd name="T28" fmla="*/ 46 w 82"/>
                      <a:gd name="T29" fmla="*/ 30 h 109"/>
                      <a:gd name="T30" fmla="*/ 47 w 82"/>
                      <a:gd name="T31" fmla="*/ 30 h 109"/>
                      <a:gd name="T32" fmla="*/ 34 w 82"/>
                      <a:gd name="T33" fmla="*/ 8 h 109"/>
                      <a:gd name="T34" fmla="*/ 16 w 82"/>
                      <a:gd name="T35" fmla="*/ 0 h 109"/>
                      <a:gd name="T36" fmla="*/ 13 w 82"/>
                      <a:gd name="T37" fmla="*/ 0 h 109"/>
                      <a:gd name="T38" fmla="*/ 3 w 82"/>
                      <a:gd name="T39" fmla="*/ 7 h 109"/>
                      <a:gd name="T40" fmla="*/ 0 w 82"/>
                      <a:gd name="T41" fmla="*/ 21 h 109"/>
                      <a:gd name="T42" fmla="*/ 3 w 82"/>
                      <a:gd name="T43" fmla="*/ 36 h 109"/>
                      <a:gd name="T44" fmla="*/ 16 w 82"/>
                      <a:gd name="T45" fmla="*/ 57 h 109"/>
                      <a:gd name="T46" fmla="*/ 33 w 82"/>
                      <a:gd name="T47" fmla="*/ 66 h 109"/>
                      <a:gd name="T48" fmla="*/ 35 w 82"/>
                      <a:gd name="T49" fmla="*/ 66 h 109"/>
                      <a:gd name="T50" fmla="*/ 45 w 82"/>
                      <a:gd name="T51" fmla="*/ 58 h 109"/>
                      <a:gd name="T52" fmla="*/ 49 w 82"/>
                      <a:gd name="T53" fmla="*/ 44 h 109"/>
                      <a:gd name="T54" fmla="*/ 47 w 82"/>
                      <a:gd name="T55" fmla="*/ 30 h 109"/>
                      <a:gd name="T56" fmla="*/ 46 w 82"/>
                      <a:gd name="T57" fmla="*/ 30 h 1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2" h="109">
                        <a:moveTo>
                          <a:pt x="77" y="49"/>
                        </a:moveTo>
                        <a:cubicBezTo>
                          <a:pt x="76" y="49"/>
                          <a:pt x="76" y="49"/>
                          <a:pt x="76" y="49"/>
                        </a:cubicBezTo>
                        <a:cubicBezTo>
                          <a:pt x="79" y="58"/>
                          <a:pt x="80" y="66"/>
                          <a:pt x="80" y="74"/>
                        </a:cubicBezTo>
                        <a:cubicBezTo>
                          <a:pt x="80" y="83"/>
                          <a:pt x="78" y="91"/>
                          <a:pt x="74" y="96"/>
                        </a:cubicBezTo>
                        <a:cubicBezTo>
                          <a:pt x="71" y="102"/>
                          <a:pt x="65" y="106"/>
                          <a:pt x="59" y="107"/>
                        </a:cubicBezTo>
                        <a:cubicBezTo>
                          <a:pt x="58" y="107"/>
                          <a:pt x="56" y="107"/>
                          <a:pt x="55" y="107"/>
                        </a:cubicBezTo>
                        <a:cubicBezTo>
                          <a:pt x="46" y="107"/>
                          <a:pt x="36" y="102"/>
                          <a:pt x="27" y="94"/>
                        </a:cubicBezTo>
                        <a:cubicBezTo>
                          <a:pt x="19" y="85"/>
                          <a:pt x="11" y="73"/>
                          <a:pt x="6" y="59"/>
                        </a:cubicBezTo>
                        <a:cubicBezTo>
                          <a:pt x="3" y="51"/>
                          <a:pt x="2" y="43"/>
                          <a:pt x="2" y="35"/>
                        </a:cubicBezTo>
                        <a:cubicBezTo>
                          <a:pt x="2" y="26"/>
                          <a:pt x="4" y="18"/>
                          <a:pt x="8" y="13"/>
                        </a:cubicBezTo>
                        <a:cubicBezTo>
                          <a:pt x="11" y="7"/>
                          <a:pt x="17" y="3"/>
                          <a:pt x="23" y="2"/>
                        </a:cubicBezTo>
                        <a:cubicBezTo>
                          <a:pt x="24" y="2"/>
                          <a:pt x="26" y="2"/>
                          <a:pt x="27" y="2"/>
                        </a:cubicBezTo>
                        <a:cubicBezTo>
                          <a:pt x="36" y="2"/>
                          <a:pt x="46" y="7"/>
                          <a:pt x="55" y="15"/>
                        </a:cubicBezTo>
                        <a:cubicBezTo>
                          <a:pt x="63" y="24"/>
                          <a:pt x="71" y="36"/>
                          <a:pt x="76" y="49"/>
                        </a:cubicBezTo>
                        <a:cubicBezTo>
                          <a:pt x="77" y="49"/>
                          <a:pt x="77" y="49"/>
                          <a:pt x="77" y="49"/>
                        </a:cubicBezTo>
                        <a:cubicBezTo>
                          <a:pt x="78" y="49"/>
                          <a:pt x="78" y="49"/>
                          <a:pt x="78" y="49"/>
                        </a:cubicBezTo>
                        <a:cubicBezTo>
                          <a:pt x="73" y="35"/>
                          <a:pt x="65" y="23"/>
                          <a:pt x="56" y="14"/>
                        </a:cubicBezTo>
                        <a:cubicBezTo>
                          <a:pt x="47" y="5"/>
                          <a:pt x="37" y="0"/>
                          <a:pt x="27" y="0"/>
                        </a:cubicBezTo>
                        <a:cubicBezTo>
                          <a:pt x="25" y="0"/>
                          <a:pt x="24" y="0"/>
                          <a:pt x="23" y="0"/>
                        </a:cubicBezTo>
                        <a:cubicBezTo>
                          <a:pt x="16" y="1"/>
                          <a:pt x="10" y="5"/>
                          <a:pt x="6" y="12"/>
                        </a:cubicBezTo>
                        <a:cubicBezTo>
                          <a:pt x="2" y="18"/>
                          <a:pt x="0" y="26"/>
                          <a:pt x="0" y="35"/>
                        </a:cubicBezTo>
                        <a:cubicBezTo>
                          <a:pt x="0" y="43"/>
                          <a:pt x="1" y="51"/>
                          <a:pt x="4" y="60"/>
                        </a:cubicBezTo>
                        <a:cubicBezTo>
                          <a:pt x="9" y="74"/>
                          <a:pt x="17" y="86"/>
                          <a:pt x="26" y="95"/>
                        </a:cubicBezTo>
                        <a:cubicBezTo>
                          <a:pt x="35" y="104"/>
                          <a:pt x="45" y="109"/>
                          <a:pt x="55" y="109"/>
                        </a:cubicBezTo>
                        <a:cubicBezTo>
                          <a:pt x="57" y="109"/>
                          <a:pt x="58" y="109"/>
                          <a:pt x="59" y="109"/>
                        </a:cubicBezTo>
                        <a:cubicBezTo>
                          <a:pt x="66" y="108"/>
                          <a:pt x="72" y="104"/>
                          <a:pt x="76" y="97"/>
                        </a:cubicBezTo>
                        <a:cubicBezTo>
                          <a:pt x="80" y="91"/>
                          <a:pt x="82" y="83"/>
                          <a:pt x="82" y="74"/>
                        </a:cubicBezTo>
                        <a:cubicBezTo>
                          <a:pt x="82" y="66"/>
                          <a:pt x="81" y="58"/>
                          <a:pt x="78" y="49"/>
                        </a:cubicBezTo>
                        <a:cubicBezTo>
                          <a:pt x="77" y="49"/>
                          <a:pt x="77" y="49"/>
                          <a:pt x="77" y="49"/>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41" name="Freeform 953">
                    <a:extLst>
                      <a:ext uri="{FF2B5EF4-FFF2-40B4-BE49-F238E27FC236}">
                        <a16:creationId xmlns:a16="http://schemas.microsoft.com/office/drawing/2014/main" id="{D282184F-4F06-7DA2-B4E7-01F9834A81B6}"/>
                      </a:ext>
                    </a:extLst>
                  </p:cNvPr>
                  <p:cNvSpPr>
                    <a:spLocks/>
                  </p:cNvSpPr>
                  <p:nvPr/>
                </p:nvSpPr>
                <p:spPr bwMode="auto">
                  <a:xfrm>
                    <a:off x="2123" y="3169"/>
                    <a:ext cx="68" cy="58"/>
                  </a:xfrm>
                  <a:custGeom>
                    <a:avLst/>
                    <a:gdLst>
                      <a:gd name="T0" fmla="*/ 46 w 81"/>
                      <a:gd name="T1" fmla="*/ 12 h 68"/>
                      <a:gd name="T2" fmla="*/ 29 w 81"/>
                      <a:gd name="T3" fmla="*/ 37 h 68"/>
                      <a:gd name="T4" fmla="*/ 3 w 81"/>
                      <a:gd name="T5" fmla="*/ 31 h 68"/>
                      <a:gd name="T6" fmla="*/ 19 w 81"/>
                      <a:gd name="T7" fmla="*/ 5 h 68"/>
                      <a:gd name="T8" fmla="*/ 46 w 81"/>
                      <a:gd name="T9" fmla="*/ 12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68">
                        <a:moveTo>
                          <a:pt x="77" y="19"/>
                        </a:moveTo>
                        <a:cubicBezTo>
                          <a:pt x="81" y="33"/>
                          <a:pt x="69" y="51"/>
                          <a:pt x="50" y="59"/>
                        </a:cubicBezTo>
                        <a:cubicBezTo>
                          <a:pt x="30" y="68"/>
                          <a:pt x="10" y="63"/>
                          <a:pt x="5" y="49"/>
                        </a:cubicBezTo>
                        <a:cubicBezTo>
                          <a:pt x="0" y="35"/>
                          <a:pt x="12" y="17"/>
                          <a:pt x="32" y="8"/>
                        </a:cubicBezTo>
                        <a:cubicBezTo>
                          <a:pt x="52" y="0"/>
                          <a:pt x="72" y="5"/>
                          <a:pt x="77" y="19"/>
                        </a:cubicBezTo>
                      </a:path>
                    </a:pathLst>
                  </a:custGeom>
                  <a:solidFill>
                    <a:srgbClr val="6A81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42" name="Freeform 954">
                    <a:extLst>
                      <a:ext uri="{FF2B5EF4-FFF2-40B4-BE49-F238E27FC236}">
                        <a16:creationId xmlns:a16="http://schemas.microsoft.com/office/drawing/2014/main" id="{63FC4248-DD7F-5AA4-0A1C-E23F616E769E}"/>
                      </a:ext>
                    </a:extLst>
                  </p:cNvPr>
                  <p:cNvSpPr>
                    <a:spLocks/>
                  </p:cNvSpPr>
                  <p:nvPr/>
                </p:nvSpPr>
                <p:spPr bwMode="auto">
                  <a:xfrm>
                    <a:off x="2125" y="3193"/>
                    <a:ext cx="62" cy="33"/>
                  </a:xfrm>
                  <a:custGeom>
                    <a:avLst/>
                    <a:gdLst>
                      <a:gd name="T0" fmla="*/ 31 w 73"/>
                      <a:gd name="T1" fmla="*/ 14 h 39"/>
                      <a:gd name="T2" fmla="*/ 3 w 73"/>
                      <a:gd name="T3" fmla="*/ 8 h 39"/>
                      <a:gd name="T4" fmla="*/ 3 w 73"/>
                      <a:gd name="T5" fmla="*/ 0 h 39"/>
                      <a:gd name="T6" fmla="*/ 2 w 73"/>
                      <a:gd name="T7" fmla="*/ 12 h 39"/>
                      <a:gd name="T8" fmla="*/ 28 w 73"/>
                      <a:gd name="T9" fmla="*/ 19 h 39"/>
                      <a:gd name="T10" fmla="*/ 45 w 73"/>
                      <a:gd name="T11" fmla="*/ 3 h 39"/>
                      <a:gd name="T12" fmla="*/ 31 w 73"/>
                      <a:gd name="T13" fmla="*/ 14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39">
                        <a:moveTo>
                          <a:pt x="50" y="23"/>
                        </a:moveTo>
                        <a:cubicBezTo>
                          <a:pt x="30" y="32"/>
                          <a:pt x="10" y="27"/>
                          <a:pt x="5" y="13"/>
                        </a:cubicBezTo>
                        <a:cubicBezTo>
                          <a:pt x="4" y="9"/>
                          <a:pt x="4" y="4"/>
                          <a:pt x="5" y="0"/>
                        </a:cubicBezTo>
                        <a:cubicBezTo>
                          <a:pt x="1" y="6"/>
                          <a:pt x="0" y="14"/>
                          <a:pt x="2" y="20"/>
                        </a:cubicBezTo>
                        <a:cubicBezTo>
                          <a:pt x="7" y="35"/>
                          <a:pt x="27" y="39"/>
                          <a:pt x="46" y="31"/>
                        </a:cubicBezTo>
                        <a:cubicBezTo>
                          <a:pt x="60" y="25"/>
                          <a:pt x="70" y="14"/>
                          <a:pt x="73" y="3"/>
                        </a:cubicBezTo>
                        <a:cubicBezTo>
                          <a:pt x="69" y="11"/>
                          <a:pt x="60" y="19"/>
                          <a:pt x="50" y="23"/>
                        </a:cubicBezTo>
                      </a:path>
                    </a:pathLst>
                  </a:custGeom>
                  <a:solidFill>
                    <a:srgbClr val="4C62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43" name="Freeform 955">
                    <a:extLst>
                      <a:ext uri="{FF2B5EF4-FFF2-40B4-BE49-F238E27FC236}">
                        <a16:creationId xmlns:a16="http://schemas.microsoft.com/office/drawing/2014/main" id="{4735D653-282F-0C77-E247-03DD2F5FD357}"/>
                      </a:ext>
                    </a:extLst>
                  </p:cNvPr>
                  <p:cNvSpPr>
                    <a:spLocks/>
                  </p:cNvSpPr>
                  <p:nvPr/>
                </p:nvSpPr>
                <p:spPr bwMode="auto">
                  <a:xfrm>
                    <a:off x="2142" y="3175"/>
                    <a:ext cx="40" cy="28"/>
                  </a:xfrm>
                  <a:custGeom>
                    <a:avLst/>
                    <a:gdLst>
                      <a:gd name="T0" fmla="*/ 28 w 47"/>
                      <a:gd name="T1" fmla="*/ 7 h 33"/>
                      <a:gd name="T2" fmla="*/ 16 w 47"/>
                      <a:gd name="T3" fmla="*/ 19 h 33"/>
                      <a:gd name="T4" fmla="*/ 1 w 47"/>
                      <a:gd name="T5" fmla="*/ 13 h 33"/>
                      <a:gd name="T6" fmla="*/ 13 w 47"/>
                      <a:gd name="T7" fmla="*/ 2 h 33"/>
                      <a:gd name="T8" fmla="*/ 28 w 47"/>
                      <a:gd name="T9" fmla="*/ 7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33">
                        <a:moveTo>
                          <a:pt x="46" y="12"/>
                        </a:moveTo>
                        <a:cubicBezTo>
                          <a:pt x="47" y="20"/>
                          <a:pt x="38" y="29"/>
                          <a:pt x="26" y="31"/>
                        </a:cubicBezTo>
                        <a:cubicBezTo>
                          <a:pt x="14" y="33"/>
                          <a:pt x="3" y="29"/>
                          <a:pt x="1" y="21"/>
                        </a:cubicBezTo>
                        <a:cubicBezTo>
                          <a:pt x="0" y="13"/>
                          <a:pt x="9" y="4"/>
                          <a:pt x="21" y="2"/>
                        </a:cubicBezTo>
                        <a:cubicBezTo>
                          <a:pt x="33" y="0"/>
                          <a:pt x="44" y="4"/>
                          <a:pt x="46" y="12"/>
                        </a:cubicBezTo>
                      </a:path>
                    </a:pathLst>
                  </a:custGeom>
                  <a:solidFill>
                    <a:srgbClr val="7F94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44" name="Freeform 956">
                    <a:extLst>
                      <a:ext uri="{FF2B5EF4-FFF2-40B4-BE49-F238E27FC236}">
                        <a16:creationId xmlns:a16="http://schemas.microsoft.com/office/drawing/2014/main" id="{80933A7E-3BFD-27F5-9A21-F40654455F22}"/>
                      </a:ext>
                    </a:extLst>
                  </p:cNvPr>
                  <p:cNvSpPr>
                    <a:spLocks/>
                  </p:cNvSpPr>
                  <p:nvPr/>
                </p:nvSpPr>
                <p:spPr bwMode="auto">
                  <a:xfrm>
                    <a:off x="2125" y="3172"/>
                    <a:ext cx="63" cy="51"/>
                  </a:xfrm>
                  <a:custGeom>
                    <a:avLst/>
                    <a:gdLst>
                      <a:gd name="T0" fmla="*/ 43 w 75"/>
                      <a:gd name="T1" fmla="*/ 9 h 61"/>
                      <a:gd name="T2" fmla="*/ 43 w 75"/>
                      <a:gd name="T3" fmla="*/ 9 h 61"/>
                      <a:gd name="T4" fmla="*/ 44 w 75"/>
                      <a:gd name="T5" fmla="*/ 13 h 61"/>
                      <a:gd name="T6" fmla="*/ 28 w 75"/>
                      <a:gd name="T7" fmla="*/ 32 h 61"/>
                      <a:gd name="T8" fmla="*/ 16 w 75"/>
                      <a:gd name="T9" fmla="*/ 34 h 61"/>
                      <a:gd name="T10" fmla="*/ 3 w 75"/>
                      <a:gd name="T11" fmla="*/ 27 h 61"/>
                      <a:gd name="T12" fmla="*/ 2 w 75"/>
                      <a:gd name="T13" fmla="*/ 23 h 61"/>
                      <a:gd name="T14" fmla="*/ 17 w 75"/>
                      <a:gd name="T15" fmla="*/ 3 h 61"/>
                      <a:gd name="T16" fmla="*/ 29 w 75"/>
                      <a:gd name="T17" fmla="*/ 1 h 61"/>
                      <a:gd name="T18" fmla="*/ 43 w 75"/>
                      <a:gd name="T19" fmla="*/ 9 h 61"/>
                      <a:gd name="T20" fmla="*/ 43 w 75"/>
                      <a:gd name="T21" fmla="*/ 9 h 61"/>
                      <a:gd name="T22" fmla="*/ 44 w 75"/>
                      <a:gd name="T23" fmla="*/ 9 h 61"/>
                      <a:gd name="T24" fmla="*/ 29 w 75"/>
                      <a:gd name="T25" fmla="*/ 0 h 61"/>
                      <a:gd name="T26" fmla="*/ 17 w 75"/>
                      <a:gd name="T27" fmla="*/ 3 h 61"/>
                      <a:gd name="T28" fmla="*/ 0 w 75"/>
                      <a:gd name="T29" fmla="*/ 23 h 61"/>
                      <a:gd name="T30" fmla="*/ 1 w 75"/>
                      <a:gd name="T31" fmla="*/ 27 h 61"/>
                      <a:gd name="T32" fmla="*/ 16 w 75"/>
                      <a:gd name="T33" fmla="*/ 36 h 61"/>
                      <a:gd name="T34" fmla="*/ 28 w 75"/>
                      <a:gd name="T35" fmla="*/ 33 h 61"/>
                      <a:gd name="T36" fmla="*/ 45 w 75"/>
                      <a:gd name="T37" fmla="*/ 13 h 61"/>
                      <a:gd name="T38" fmla="*/ 44 w 75"/>
                      <a:gd name="T39" fmla="*/ 9 h 61"/>
                      <a:gd name="T40" fmla="*/ 43 w 75"/>
                      <a:gd name="T41" fmla="*/ 9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5" h="61">
                        <a:moveTo>
                          <a:pt x="73" y="15"/>
                        </a:moveTo>
                        <a:cubicBezTo>
                          <a:pt x="73" y="15"/>
                          <a:pt x="73" y="15"/>
                          <a:pt x="73" y="15"/>
                        </a:cubicBezTo>
                        <a:cubicBezTo>
                          <a:pt x="73" y="17"/>
                          <a:pt x="74" y="20"/>
                          <a:pt x="74" y="22"/>
                        </a:cubicBezTo>
                        <a:cubicBezTo>
                          <a:pt x="74" y="34"/>
                          <a:pt x="63" y="48"/>
                          <a:pt x="46" y="55"/>
                        </a:cubicBezTo>
                        <a:cubicBezTo>
                          <a:pt x="40" y="58"/>
                          <a:pt x="33" y="59"/>
                          <a:pt x="27" y="59"/>
                        </a:cubicBezTo>
                        <a:cubicBezTo>
                          <a:pt x="15" y="59"/>
                          <a:pt x="6" y="54"/>
                          <a:pt x="3" y="45"/>
                        </a:cubicBezTo>
                        <a:cubicBezTo>
                          <a:pt x="2" y="43"/>
                          <a:pt x="2" y="41"/>
                          <a:pt x="2" y="39"/>
                        </a:cubicBezTo>
                        <a:cubicBezTo>
                          <a:pt x="2" y="27"/>
                          <a:pt x="13" y="13"/>
                          <a:pt x="29" y="6"/>
                        </a:cubicBezTo>
                        <a:cubicBezTo>
                          <a:pt x="36" y="3"/>
                          <a:pt x="42" y="1"/>
                          <a:pt x="48" y="1"/>
                        </a:cubicBezTo>
                        <a:cubicBezTo>
                          <a:pt x="60" y="1"/>
                          <a:pt x="70" y="6"/>
                          <a:pt x="73" y="15"/>
                        </a:cubicBezTo>
                        <a:cubicBezTo>
                          <a:pt x="73" y="15"/>
                          <a:pt x="73" y="15"/>
                          <a:pt x="73" y="15"/>
                        </a:cubicBezTo>
                        <a:cubicBezTo>
                          <a:pt x="74" y="15"/>
                          <a:pt x="74" y="15"/>
                          <a:pt x="74" y="15"/>
                        </a:cubicBezTo>
                        <a:cubicBezTo>
                          <a:pt x="71" y="5"/>
                          <a:pt x="61" y="0"/>
                          <a:pt x="48" y="0"/>
                        </a:cubicBezTo>
                        <a:cubicBezTo>
                          <a:pt x="42" y="0"/>
                          <a:pt x="35" y="1"/>
                          <a:pt x="29" y="4"/>
                        </a:cubicBezTo>
                        <a:cubicBezTo>
                          <a:pt x="12" y="11"/>
                          <a:pt x="0" y="26"/>
                          <a:pt x="0" y="39"/>
                        </a:cubicBezTo>
                        <a:cubicBezTo>
                          <a:pt x="0" y="41"/>
                          <a:pt x="0" y="44"/>
                          <a:pt x="1" y="46"/>
                        </a:cubicBezTo>
                        <a:cubicBezTo>
                          <a:pt x="4" y="56"/>
                          <a:pt x="15" y="61"/>
                          <a:pt x="27" y="61"/>
                        </a:cubicBezTo>
                        <a:cubicBezTo>
                          <a:pt x="33" y="61"/>
                          <a:pt x="40" y="60"/>
                          <a:pt x="47" y="57"/>
                        </a:cubicBezTo>
                        <a:cubicBezTo>
                          <a:pt x="64" y="49"/>
                          <a:pt x="75" y="35"/>
                          <a:pt x="75" y="22"/>
                        </a:cubicBezTo>
                        <a:cubicBezTo>
                          <a:pt x="75" y="19"/>
                          <a:pt x="75" y="17"/>
                          <a:pt x="74" y="15"/>
                        </a:cubicBezTo>
                        <a:cubicBezTo>
                          <a:pt x="73" y="15"/>
                          <a:pt x="73" y="15"/>
                          <a:pt x="73" y="15"/>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45" name="Freeform 957">
                    <a:extLst>
                      <a:ext uri="{FF2B5EF4-FFF2-40B4-BE49-F238E27FC236}">
                        <a16:creationId xmlns:a16="http://schemas.microsoft.com/office/drawing/2014/main" id="{D3C062D4-C081-EE62-CB17-985DA739AE43}"/>
                      </a:ext>
                    </a:extLst>
                  </p:cNvPr>
                  <p:cNvSpPr>
                    <a:spLocks/>
                  </p:cNvSpPr>
                  <p:nvPr/>
                </p:nvSpPr>
                <p:spPr bwMode="auto">
                  <a:xfrm>
                    <a:off x="2141" y="3183"/>
                    <a:ext cx="6" cy="7"/>
                  </a:xfrm>
                  <a:custGeom>
                    <a:avLst/>
                    <a:gdLst>
                      <a:gd name="T0" fmla="*/ 4 w 7"/>
                      <a:gd name="T1" fmla="*/ 2 h 9"/>
                      <a:gd name="T2" fmla="*/ 3 w 7"/>
                      <a:gd name="T3" fmla="*/ 4 h 9"/>
                      <a:gd name="T4" fmla="*/ 0 w 7"/>
                      <a:gd name="T5" fmla="*/ 3 h 9"/>
                      <a:gd name="T6" fmla="*/ 2 w 7"/>
                      <a:gd name="T7" fmla="*/ 1 h 9"/>
                      <a:gd name="T8" fmla="*/ 4 w 7"/>
                      <a:gd name="T9" fmla="*/ 2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9">
                        <a:moveTo>
                          <a:pt x="7" y="3"/>
                        </a:moveTo>
                        <a:cubicBezTo>
                          <a:pt x="7" y="5"/>
                          <a:pt x="7" y="8"/>
                          <a:pt x="5" y="8"/>
                        </a:cubicBezTo>
                        <a:cubicBezTo>
                          <a:pt x="3" y="9"/>
                          <a:pt x="1" y="8"/>
                          <a:pt x="0" y="6"/>
                        </a:cubicBezTo>
                        <a:cubicBezTo>
                          <a:pt x="0" y="4"/>
                          <a:pt x="1" y="2"/>
                          <a:pt x="2" y="1"/>
                        </a:cubicBezTo>
                        <a:cubicBezTo>
                          <a:pt x="4" y="0"/>
                          <a:pt x="6" y="1"/>
                          <a:pt x="7"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46" name="Freeform 958">
                    <a:extLst>
                      <a:ext uri="{FF2B5EF4-FFF2-40B4-BE49-F238E27FC236}">
                        <a16:creationId xmlns:a16="http://schemas.microsoft.com/office/drawing/2014/main" id="{D17319DE-B4F3-9F91-688A-67CD57D9CB03}"/>
                      </a:ext>
                    </a:extLst>
                  </p:cNvPr>
                  <p:cNvSpPr>
                    <a:spLocks/>
                  </p:cNvSpPr>
                  <p:nvPr/>
                </p:nvSpPr>
                <p:spPr bwMode="auto">
                  <a:xfrm>
                    <a:off x="2142" y="3193"/>
                    <a:ext cx="4" cy="5"/>
                  </a:xfrm>
                  <a:custGeom>
                    <a:avLst/>
                    <a:gdLst>
                      <a:gd name="T0" fmla="*/ 2 w 5"/>
                      <a:gd name="T1" fmla="*/ 2 h 6"/>
                      <a:gd name="T2" fmla="*/ 2 w 5"/>
                      <a:gd name="T3" fmla="*/ 3 h 6"/>
                      <a:gd name="T4" fmla="*/ 0 w 5"/>
                      <a:gd name="T5" fmla="*/ 3 h 6"/>
                      <a:gd name="T6" fmla="*/ 1 w 5"/>
                      <a:gd name="T7" fmla="*/ 0 h 6"/>
                      <a:gd name="T8" fmla="*/ 2 w 5"/>
                      <a:gd name="T9" fmla="*/ 2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6">
                        <a:moveTo>
                          <a:pt x="4" y="2"/>
                        </a:moveTo>
                        <a:cubicBezTo>
                          <a:pt x="5" y="3"/>
                          <a:pt x="4" y="5"/>
                          <a:pt x="3" y="5"/>
                        </a:cubicBezTo>
                        <a:cubicBezTo>
                          <a:pt x="2" y="6"/>
                          <a:pt x="1" y="5"/>
                          <a:pt x="0" y="4"/>
                        </a:cubicBezTo>
                        <a:cubicBezTo>
                          <a:pt x="0" y="2"/>
                          <a:pt x="0" y="1"/>
                          <a:pt x="1" y="0"/>
                        </a:cubicBezTo>
                        <a:cubicBezTo>
                          <a:pt x="3" y="0"/>
                          <a:pt x="4" y="1"/>
                          <a:pt x="4"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47" name="Freeform 959">
                    <a:extLst>
                      <a:ext uri="{FF2B5EF4-FFF2-40B4-BE49-F238E27FC236}">
                        <a16:creationId xmlns:a16="http://schemas.microsoft.com/office/drawing/2014/main" id="{AE9C7D32-3CBD-923E-7722-179696A2C893}"/>
                      </a:ext>
                    </a:extLst>
                  </p:cNvPr>
                  <p:cNvSpPr>
                    <a:spLocks/>
                  </p:cNvSpPr>
                  <p:nvPr/>
                </p:nvSpPr>
                <p:spPr bwMode="auto">
                  <a:xfrm>
                    <a:off x="2322" y="3275"/>
                    <a:ext cx="87" cy="56"/>
                  </a:xfrm>
                  <a:custGeom>
                    <a:avLst/>
                    <a:gdLst>
                      <a:gd name="T0" fmla="*/ 62 w 103"/>
                      <a:gd name="T1" fmla="*/ 23 h 66"/>
                      <a:gd name="T2" fmla="*/ 30 w 103"/>
                      <a:gd name="T3" fmla="*/ 38 h 66"/>
                      <a:gd name="T4" fmla="*/ 1 w 103"/>
                      <a:gd name="T5" fmla="*/ 17 h 66"/>
                      <a:gd name="T6" fmla="*/ 32 w 103"/>
                      <a:gd name="T7" fmla="*/ 3 h 66"/>
                      <a:gd name="T8" fmla="*/ 62 w 103"/>
                      <a:gd name="T9" fmla="*/ 23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 h="66">
                        <a:moveTo>
                          <a:pt x="102" y="38"/>
                        </a:moveTo>
                        <a:cubicBezTo>
                          <a:pt x="102" y="55"/>
                          <a:pt x="79" y="66"/>
                          <a:pt x="51" y="63"/>
                        </a:cubicBezTo>
                        <a:cubicBezTo>
                          <a:pt x="23" y="60"/>
                          <a:pt x="0" y="44"/>
                          <a:pt x="1" y="28"/>
                        </a:cubicBezTo>
                        <a:cubicBezTo>
                          <a:pt x="2" y="11"/>
                          <a:pt x="25" y="0"/>
                          <a:pt x="53" y="3"/>
                        </a:cubicBezTo>
                        <a:cubicBezTo>
                          <a:pt x="81" y="6"/>
                          <a:pt x="103" y="22"/>
                          <a:pt x="102" y="38"/>
                        </a:cubicBezTo>
                      </a:path>
                    </a:pathLst>
                  </a:custGeom>
                  <a:solidFill>
                    <a:srgbClr val="6A81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48" name="Freeform 960">
                    <a:extLst>
                      <a:ext uri="{FF2B5EF4-FFF2-40B4-BE49-F238E27FC236}">
                        <a16:creationId xmlns:a16="http://schemas.microsoft.com/office/drawing/2014/main" id="{98AC171C-A6E4-C628-A4E6-3E79FA727EC6}"/>
                      </a:ext>
                    </a:extLst>
                  </p:cNvPr>
                  <p:cNvSpPr>
                    <a:spLocks/>
                  </p:cNvSpPr>
                  <p:nvPr/>
                </p:nvSpPr>
                <p:spPr bwMode="auto">
                  <a:xfrm>
                    <a:off x="2322" y="3282"/>
                    <a:ext cx="81" cy="47"/>
                  </a:xfrm>
                  <a:custGeom>
                    <a:avLst/>
                    <a:gdLst>
                      <a:gd name="T0" fmla="*/ 35 w 96"/>
                      <a:gd name="T1" fmla="*/ 29 h 56"/>
                      <a:gd name="T2" fmla="*/ 5 w 96"/>
                      <a:gd name="T3" fmla="*/ 8 h 56"/>
                      <a:gd name="T4" fmla="*/ 8 w 96"/>
                      <a:gd name="T5" fmla="*/ 0 h 56"/>
                      <a:gd name="T6" fmla="*/ 1 w 96"/>
                      <a:gd name="T7" fmla="*/ 11 h 56"/>
                      <a:gd name="T8" fmla="*/ 30 w 96"/>
                      <a:gd name="T9" fmla="*/ 32 h 56"/>
                      <a:gd name="T10" fmla="*/ 57 w 96"/>
                      <a:gd name="T11" fmla="*/ 25 h 56"/>
                      <a:gd name="T12" fmla="*/ 35 w 96"/>
                      <a:gd name="T13" fmla="*/ 29 h 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 h="56">
                        <a:moveTo>
                          <a:pt x="58" y="49"/>
                        </a:moveTo>
                        <a:cubicBezTo>
                          <a:pt x="30" y="46"/>
                          <a:pt x="8" y="30"/>
                          <a:pt x="8" y="13"/>
                        </a:cubicBezTo>
                        <a:cubicBezTo>
                          <a:pt x="9" y="8"/>
                          <a:pt x="11" y="4"/>
                          <a:pt x="14" y="0"/>
                        </a:cubicBezTo>
                        <a:cubicBezTo>
                          <a:pt x="6" y="5"/>
                          <a:pt x="1" y="11"/>
                          <a:pt x="1" y="19"/>
                        </a:cubicBezTo>
                        <a:cubicBezTo>
                          <a:pt x="0" y="36"/>
                          <a:pt x="23" y="51"/>
                          <a:pt x="51" y="54"/>
                        </a:cubicBezTo>
                        <a:cubicBezTo>
                          <a:pt x="70" y="56"/>
                          <a:pt x="87" y="51"/>
                          <a:pt x="96" y="43"/>
                        </a:cubicBezTo>
                        <a:cubicBezTo>
                          <a:pt x="87" y="48"/>
                          <a:pt x="73" y="50"/>
                          <a:pt x="58" y="49"/>
                        </a:cubicBezTo>
                      </a:path>
                    </a:pathLst>
                  </a:custGeom>
                  <a:solidFill>
                    <a:srgbClr val="4C62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49" name="Freeform 961">
                    <a:extLst>
                      <a:ext uri="{FF2B5EF4-FFF2-40B4-BE49-F238E27FC236}">
                        <a16:creationId xmlns:a16="http://schemas.microsoft.com/office/drawing/2014/main" id="{ED11D5E6-D528-BD00-B9B6-1A2168A7A752}"/>
                      </a:ext>
                    </a:extLst>
                  </p:cNvPr>
                  <p:cNvSpPr>
                    <a:spLocks/>
                  </p:cNvSpPr>
                  <p:nvPr/>
                </p:nvSpPr>
                <p:spPr bwMode="auto">
                  <a:xfrm>
                    <a:off x="2349" y="3279"/>
                    <a:ext cx="52" cy="36"/>
                  </a:xfrm>
                  <a:custGeom>
                    <a:avLst/>
                    <a:gdLst>
                      <a:gd name="T0" fmla="*/ 35 w 62"/>
                      <a:gd name="T1" fmla="*/ 18 h 42"/>
                      <a:gd name="T2" fmla="*/ 16 w 62"/>
                      <a:gd name="T3" fmla="*/ 23 h 42"/>
                      <a:gd name="T4" fmla="*/ 2 w 62"/>
                      <a:gd name="T5" fmla="*/ 8 h 42"/>
                      <a:gd name="T6" fmla="*/ 20 w 62"/>
                      <a:gd name="T7" fmla="*/ 3 h 42"/>
                      <a:gd name="T8" fmla="*/ 35 w 62"/>
                      <a:gd name="T9" fmla="*/ 18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2">
                        <a:moveTo>
                          <a:pt x="60" y="29"/>
                        </a:moveTo>
                        <a:cubicBezTo>
                          <a:pt x="58" y="38"/>
                          <a:pt x="44" y="42"/>
                          <a:pt x="28" y="37"/>
                        </a:cubicBezTo>
                        <a:cubicBezTo>
                          <a:pt x="12" y="32"/>
                          <a:pt x="0" y="21"/>
                          <a:pt x="2" y="12"/>
                        </a:cubicBezTo>
                        <a:cubicBezTo>
                          <a:pt x="4" y="4"/>
                          <a:pt x="19" y="0"/>
                          <a:pt x="35" y="5"/>
                        </a:cubicBezTo>
                        <a:cubicBezTo>
                          <a:pt x="51" y="10"/>
                          <a:pt x="62" y="21"/>
                          <a:pt x="60" y="29"/>
                        </a:cubicBezTo>
                      </a:path>
                    </a:pathLst>
                  </a:custGeom>
                  <a:solidFill>
                    <a:srgbClr val="7F94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50" name="Freeform 962">
                    <a:extLst>
                      <a:ext uri="{FF2B5EF4-FFF2-40B4-BE49-F238E27FC236}">
                        <a16:creationId xmlns:a16="http://schemas.microsoft.com/office/drawing/2014/main" id="{D5523293-3F46-031D-B8DF-0384892EC2AD}"/>
                      </a:ext>
                    </a:extLst>
                  </p:cNvPr>
                  <p:cNvSpPr>
                    <a:spLocks/>
                  </p:cNvSpPr>
                  <p:nvPr/>
                </p:nvSpPr>
                <p:spPr bwMode="auto">
                  <a:xfrm>
                    <a:off x="2322" y="3276"/>
                    <a:ext cx="87" cy="53"/>
                  </a:xfrm>
                  <a:custGeom>
                    <a:avLst/>
                    <a:gdLst>
                      <a:gd name="T0" fmla="*/ 62 w 103"/>
                      <a:gd name="T1" fmla="*/ 22 h 63"/>
                      <a:gd name="T2" fmla="*/ 61 w 103"/>
                      <a:gd name="T3" fmla="*/ 22 h 63"/>
                      <a:gd name="T4" fmla="*/ 53 w 103"/>
                      <a:gd name="T5" fmla="*/ 32 h 63"/>
                      <a:gd name="T6" fmla="*/ 35 w 103"/>
                      <a:gd name="T7" fmla="*/ 36 h 63"/>
                      <a:gd name="T8" fmla="*/ 30 w 103"/>
                      <a:gd name="T9" fmla="*/ 36 h 63"/>
                      <a:gd name="T10" fmla="*/ 10 w 103"/>
                      <a:gd name="T11" fmla="*/ 29 h 63"/>
                      <a:gd name="T12" fmla="*/ 2 w 103"/>
                      <a:gd name="T13" fmla="*/ 16 h 63"/>
                      <a:gd name="T14" fmla="*/ 2 w 103"/>
                      <a:gd name="T15" fmla="*/ 16 h 63"/>
                      <a:gd name="T16" fmla="*/ 8 w 103"/>
                      <a:gd name="T17" fmla="*/ 6 h 63"/>
                      <a:gd name="T18" fmla="*/ 26 w 103"/>
                      <a:gd name="T19" fmla="*/ 2 h 63"/>
                      <a:gd name="T20" fmla="*/ 31 w 103"/>
                      <a:gd name="T21" fmla="*/ 2 h 63"/>
                      <a:gd name="T22" fmla="*/ 52 w 103"/>
                      <a:gd name="T23" fmla="*/ 8 h 63"/>
                      <a:gd name="T24" fmla="*/ 61 w 103"/>
                      <a:gd name="T25" fmla="*/ 21 h 63"/>
                      <a:gd name="T26" fmla="*/ 61 w 103"/>
                      <a:gd name="T27" fmla="*/ 22 h 63"/>
                      <a:gd name="T28" fmla="*/ 62 w 103"/>
                      <a:gd name="T29" fmla="*/ 22 h 63"/>
                      <a:gd name="T30" fmla="*/ 62 w 103"/>
                      <a:gd name="T31" fmla="*/ 22 h 63"/>
                      <a:gd name="T32" fmla="*/ 62 w 103"/>
                      <a:gd name="T33" fmla="*/ 21 h 63"/>
                      <a:gd name="T34" fmla="*/ 53 w 103"/>
                      <a:gd name="T35" fmla="*/ 8 h 63"/>
                      <a:gd name="T36" fmla="*/ 32 w 103"/>
                      <a:gd name="T37" fmla="*/ 0 h 63"/>
                      <a:gd name="T38" fmla="*/ 26 w 103"/>
                      <a:gd name="T39" fmla="*/ 0 h 63"/>
                      <a:gd name="T40" fmla="*/ 8 w 103"/>
                      <a:gd name="T41" fmla="*/ 4 h 63"/>
                      <a:gd name="T42" fmla="*/ 0 w 103"/>
                      <a:gd name="T43" fmla="*/ 16 h 63"/>
                      <a:gd name="T44" fmla="*/ 0 w 103"/>
                      <a:gd name="T45" fmla="*/ 16 h 63"/>
                      <a:gd name="T46" fmla="*/ 9 w 103"/>
                      <a:gd name="T47" fmla="*/ 29 h 63"/>
                      <a:gd name="T48" fmla="*/ 30 w 103"/>
                      <a:gd name="T49" fmla="*/ 37 h 63"/>
                      <a:gd name="T50" fmla="*/ 35 w 103"/>
                      <a:gd name="T51" fmla="*/ 38 h 63"/>
                      <a:gd name="T52" fmla="*/ 54 w 103"/>
                      <a:gd name="T53" fmla="*/ 34 h 63"/>
                      <a:gd name="T54" fmla="*/ 62 w 103"/>
                      <a:gd name="T55" fmla="*/ 22 h 63"/>
                      <a:gd name="T56" fmla="*/ 62 w 103"/>
                      <a:gd name="T57" fmla="*/ 22 h 6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3" h="63">
                        <a:moveTo>
                          <a:pt x="102" y="37"/>
                        </a:moveTo>
                        <a:cubicBezTo>
                          <a:pt x="101" y="37"/>
                          <a:pt x="101" y="37"/>
                          <a:pt x="101" y="37"/>
                        </a:cubicBezTo>
                        <a:cubicBezTo>
                          <a:pt x="101" y="44"/>
                          <a:pt x="97" y="50"/>
                          <a:pt x="89" y="54"/>
                        </a:cubicBezTo>
                        <a:cubicBezTo>
                          <a:pt x="82" y="58"/>
                          <a:pt x="71" y="61"/>
                          <a:pt x="59" y="61"/>
                        </a:cubicBezTo>
                        <a:cubicBezTo>
                          <a:pt x="57" y="61"/>
                          <a:pt x="54" y="61"/>
                          <a:pt x="51" y="61"/>
                        </a:cubicBezTo>
                        <a:cubicBezTo>
                          <a:pt x="37" y="59"/>
                          <a:pt x="25" y="55"/>
                          <a:pt x="16" y="48"/>
                        </a:cubicBezTo>
                        <a:cubicBezTo>
                          <a:pt x="7" y="42"/>
                          <a:pt x="2" y="34"/>
                          <a:pt x="2" y="27"/>
                        </a:cubicBezTo>
                        <a:cubicBezTo>
                          <a:pt x="2" y="26"/>
                          <a:pt x="2" y="26"/>
                          <a:pt x="2" y="26"/>
                        </a:cubicBezTo>
                        <a:cubicBezTo>
                          <a:pt x="2" y="19"/>
                          <a:pt x="7" y="13"/>
                          <a:pt x="14" y="9"/>
                        </a:cubicBezTo>
                        <a:cubicBezTo>
                          <a:pt x="22" y="4"/>
                          <a:pt x="32" y="2"/>
                          <a:pt x="44" y="2"/>
                        </a:cubicBezTo>
                        <a:cubicBezTo>
                          <a:pt x="47" y="2"/>
                          <a:pt x="50" y="2"/>
                          <a:pt x="52" y="2"/>
                        </a:cubicBezTo>
                        <a:cubicBezTo>
                          <a:pt x="66" y="3"/>
                          <a:pt x="78" y="8"/>
                          <a:pt x="87" y="14"/>
                        </a:cubicBezTo>
                        <a:cubicBezTo>
                          <a:pt x="96" y="20"/>
                          <a:pt x="101" y="28"/>
                          <a:pt x="101" y="36"/>
                        </a:cubicBezTo>
                        <a:cubicBezTo>
                          <a:pt x="101" y="37"/>
                          <a:pt x="101" y="37"/>
                          <a:pt x="101" y="37"/>
                        </a:cubicBezTo>
                        <a:cubicBezTo>
                          <a:pt x="102" y="37"/>
                          <a:pt x="102" y="37"/>
                          <a:pt x="102" y="37"/>
                        </a:cubicBezTo>
                        <a:cubicBezTo>
                          <a:pt x="103" y="37"/>
                          <a:pt x="103" y="37"/>
                          <a:pt x="103" y="37"/>
                        </a:cubicBezTo>
                        <a:cubicBezTo>
                          <a:pt x="103" y="36"/>
                          <a:pt x="103" y="36"/>
                          <a:pt x="103" y="36"/>
                        </a:cubicBezTo>
                        <a:cubicBezTo>
                          <a:pt x="103" y="27"/>
                          <a:pt x="97" y="19"/>
                          <a:pt x="88" y="13"/>
                        </a:cubicBezTo>
                        <a:cubicBezTo>
                          <a:pt x="79" y="6"/>
                          <a:pt x="67" y="2"/>
                          <a:pt x="53" y="0"/>
                        </a:cubicBezTo>
                        <a:cubicBezTo>
                          <a:pt x="50" y="0"/>
                          <a:pt x="47" y="0"/>
                          <a:pt x="44" y="0"/>
                        </a:cubicBezTo>
                        <a:cubicBezTo>
                          <a:pt x="32" y="0"/>
                          <a:pt x="21" y="2"/>
                          <a:pt x="13" y="7"/>
                        </a:cubicBezTo>
                        <a:cubicBezTo>
                          <a:pt x="5" y="12"/>
                          <a:pt x="0" y="18"/>
                          <a:pt x="0" y="26"/>
                        </a:cubicBezTo>
                        <a:cubicBezTo>
                          <a:pt x="0" y="27"/>
                          <a:pt x="0" y="27"/>
                          <a:pt x="0" y="27"/>
                        </a:cubicBezTo>
                        <a:cubicBezTo>
                          <a:pt x="0" y="35"/>
                          <a:pt x="6" y="44"/>
                          <a:pt x="15" y="50"/>
                        </a:cubicBezTo>
                        <a:cubicBezTo>
                          <a:pt x="24" y="56"/>
                          <a:pt x="37" y="61"/>
                          <a:pt x="51" y="62"/>
                        </a:cubicBezTo>
                        <a:cubicBezTo>
                          <a:pt x="54" y="63"/>
                          <a:pt x="56" y="63"/>
                          <a:pt x="59" y="63"/>
                        </a:cubicBezTo>
                        <a:cubicBezTo>
                          <a:pt x="71" y="63"/>
                          <a:pt x="82" y="60"/>
                          <a:pt x="90" y="56"/>
                        </a:cubicBezTo>
                        <a:cubicBezTo>
                          <a:pt x="98" y="51"/>
                          <a:pt x="103" y="44"/>
                          <a:pt x="103" y="37"/>
                        </a:cubicBezTo>
                        <a:cubicBezTo>
                          <a:pt x="102" y="37"/>
                          <a:pt x="102" y="37"/>
                          <a:pt x="102" y="37"/>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51" name="Freeform 963">
                    <a:extLst>
                      <a:ext uri="{FF2B5EF4-FFF2-40B4-BE49-F238E27FC236}">
                        <a16:creationId xmlns:a16="http://schemas.microsoft.com/office/drawing/2014/main" id="{788A37A7-0DC7-EAB7-C6B7-3BD8F856B670}"/>
                      </a:ext>
                    </a:extLst>
                  </p:cNvPr>
                  <p:cNvSpPr>
                    <a:spLocks/>
                  </p:cNvSpPr>
                  <p:nvPr/>
                </p:nvSpPr>
                <p:spPr bwMode="auto">
                  <a:xfrm>
                    <a:off x="2351" y="3281"/>
                    <a:ext cx="7" cy="8"/>
                  </a:xfrm>
                  <a:custGeom>
                    <a:avLst/>
                    <a:gdLst>
                      <a:gd name="T0" fmla="*/ 5 w 8"/>
                      <a:gd name="T1" fmla="*/ 4 h 9"/>
                      <a:gd name="T2" fmla="*/ 4 w 8"/>
                      <a:gd name="T3" fmla="*/ 6 h 9"/>
                      <a:gd name="T4" fmla="*/ 0 w 8"/>
                      <a:gd name="T5" fmla="*/ 4 h 9"/>
                      <a:gd name="T6" fmla="*/ 4 w 8"/>
                      <a:gd name="T7" fmla="*/ 0 h 9"/>
                      <a:gd name="T8" fmla="*/ 5 w 8"/>
                      <a:gd name="T9" fmla="*/ 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5"/>
                        </a:moveTo>
                        <a:cubicBezTo>
                          <a:pt x="8" y="7"/>
                          <a:pt x="6" y="9"/>
                          <a:pt x="4" y="9"/>
                        </a:cubicBezTo>
                        <a:cubicBezTo>
                          <a:pt x="1" y="8"/>
                          <a:pt x="0" y="6"/>
                          <a:pt x="0" y="4"/>
                        </a:cubicBezTo>
                        <a:cubicBezTo>
                          <a:pt x="0" y="1"/>
                          <a:pt x="2" y="0"/>
                          <a:pt x="4" y="0"/>
                        </a:cubicBezTo>
                        <a:cubicBezTo>
                          <a:pt x="7" y="0"/>
                          <a:pt x="8" y="2"/>
                          <a:pt x="8"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52" name="Freeform 964">
                    <a:extLst>
                      <a:ext uri="{FF2B5EF4-FFF2-40B4-BE49-F238E27FC236}">
                        <a16:creationId xmlns:a16="http://schemas.microsoft.com/office/drawing/2014/main" id="{F03F0CDA-2511-07F7-1FC5-2E0F08C99914}"/>
                      </a:ext>
                    </a:extLst>
                  </p:cNvPr>
                  <p:cNvSpPr>
                    <a:spLocks/>
                  </p:cNvSpPr>
                  <p:nvPr/>
                </p:nvSpPr>
                <p:spPr bwMode="auto">
                  <a:xfrm>
                    <a:off x="2348" y="3290"/>
                    <a:ext cx="5" cy="5"/>
                  </a:xfrm>
                  <a:custGeom>
                    <a:avLst/>
                    <a:gdLst>
                      <a:gd name="T0" fmla="*/ 3 w 6"/>
                      <a:gd name="T1" fmla="*/ 3 h 6"/>
                      <a:gd name="T2" fmla="*/ 3 w 6"/>
                      <a:gd name="T3" fmla="*/ 3 h 6"/>
                      <a:gd name="T4" fmla="*/ 0 w 6"/>
                      <a:gd name="T5" fmla="*/ 3 h 6"/>
                      <a:gd name="T6" fmla="*/ 3 w 6"/>
                      <a:gd name="T7" fmla="*/ 0 h 6"/>
                      <a:gd name="T8" fmla="*/ 3 w 6"/>
                      <a:gd name="T9" fmla="*/ 3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3"/>
                        </a:moveTo>
                        <a:cubicBezTo>
                          <a:pt x="6" y="5"/>
                          <a:pt x="5" y="6"/>
                          <a:pt x="3" y="6"/>
                        </a:cubicBezTo>
                        <a:cubicBezTo>
                          <a:pt x="1" y="6"/>
                          <a:pt x="0" y="4"/>
                          <a:pt x="0" y="3"/>
                        </a:cubicBezTo>
                        <a:cubicBezTo>
                          <a:pt x="0" y="1"/>
                          <a:pt x="2" y="0"/>
                          <a:pt x="3" y="0"/>
                        </a:cubicBezTo>
                        <a:cubicBezTo>
                          <a:pt x="5" y="0"/>
                          <a:pt x="6" y="2"/>
                          <a:pt x="6"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53" name="Freeform 965">
                    <a:extLst>
                      <a:ext uri="{FF2B5EF4-FFF2-40B4-BE49-F238E27FC236}">
                        <a16:creationId xmlns:a16="http://schemas.microsoft.com/office/drawing/2014/main" id="{8BD889CD-39BF-62BB-E91C-9AC376A45EA7}"/>
                      </a:ext>
                    </a:extLst>
                  </p:cNvPr>
                  <p:cNvSpPr>
                    <a:spLocks/>
                  </p:cNvSpPr>
                  <p:nvPr/>
                </p:nvSpPr>
                <p:spPr bwMode="auto">
                  <a:xfrm>
                    <a:off x="2343" y="3603"/>
                    <a:ext cx="65" cy="47"/>
                  </a:xfrm>
                  <a:custGeom>
                    <a:avLst/>
                    <a:gdLst>
                      <a:gd name="T0" fmla="*/ 44 w 77"/>
                      <a:gd name="T1" fmla="*/ 12 h 56"/>
                      <a:gd name="T2" fmla="*/ 26 w 77"/>
                      <a:gd name="T3" fmla="*/ 31 h 56"/>
                      <a:gd name="T4" fmla="*/ 3 w 77"/>
                      <a:gd name="T5" fmla="*/ 21 h 56"/>
                      <a:gd name="T6" fmla="*/ 20 w 77"/>
                      <a:gd name="T7" fmla="*/ 3 h 56"/>
                      <a:gd name="T8" fmla="*/ 44 w 77"/>
                      <a:gd name="T9" fmla="*/ 12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56">
                        <a:moveTo>
                          <a:pt x="74" y="20"/>
                        </a:moveTo>
                        <a:cubicBezTo>
                          <a:pt x="77" y="33"/>
                          <a:pt x="63" y="47"/>
                          <a:pt x="44" y="52"/>
                        </a:cubicBezTo>
                        <a:cubicBezTo>
                          <a:pt x="25" y="56"/>
                          <a:pt x="6" y="49"/>
                          <a:pt x="3" y="36"/>
                        </a:cubicBezTo>
                        <a:cubicBezTo>
                          <a:pt x="0" y="23"/>
                          <a:pt x="14" y="9"/>
                          <a:pt x="33" y="4"/>
                        </a:cubicBezTo>
                        <a:cubicBezTo>
                          <a:pt x="52" y="0"/>
                          <a:pt x="70" y="7"/>
                          <a:pt x="74" y="20"/>
                        </a:cubicBezTo>
                      </a:path>
                    </a:pathLst>
                  </a:custGeom>
                  <a:solidFill>
                    <a:srgbClr val="6A81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54" name="Freeform 966">
                    <a:extLst>
                      <a:ext uri="{FF2B5EF4-FFF2-40B4-BE49-F238E27FC236}">
                        <a16:creationId xmlns:a16="http://schemas.microsoft.com/office/drawing/2014/main" id="{66ABD53B-319B-08DF-44B0-63AFA6740047}"/>
                      </a:ext>
                    </a:extLst>
                  </p:cNvPr>
                  <p:cNvSpPr>
                    <a:spLocks/>
                  </p:cNvSpPr>
                  <p:nvPr/>
                </p:nvSpPr>
                <p:spPr bwMode="auto">
                  <a:xfrm>
                    <a:off x="2345" y="3617"/>
                    <a:ext cx="59" cy="32"/>
                  </a:xfrm>
                  <a:custGeom>
                    <a:avLst/>
                    <a:gdLst>
                      <a:gd name="T0" fmla="*/ 28 w 70"/>
                      <a:gd name="T1" fmla="*/ 17 h 38"/>
                      <a:gd name="T2" fmla="*/ 3 w 70"/>
                      <a:gd name="T3" fmla="*/ 7 h 38"/>
                      <a:gd name="T4" fmla="*/ 3 w 70"/>
                      <a:gd name="T5" fmla="*/ 0 h 38"/>
                      <a:gd name="T6" fmla="*/ 1 w 70"/>
                      <a:gd name="T7" fmla="*/ 11 h 38"/>
                      <a:gd name="T8" fmla="*/ 25 w 70"/>
                      <a:gd name="T9" fmla="*/ 20 h 38"/>
                      <a:gd name="T10" fmla="*/ 42 w 70"/>
                      <a:gd name="T11" fmla="*/ 8 h 38"/>
                      <a:gd name="T12" fmla="*/ 28 w 70"/>
                      <a:gd name="T13" fmla="*/ 17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38">
                        <a:moveTo>
                          <a:pt x="46" y="28"/>
                        </a:moveTo>
                        <a:cubicBezTo>
                          <a:pt x="26" y="32"/>
                          <a:pt x="8" y="25"/>
                          <a:pt x="5" y="12"/>
                        </a:cubicBezTo>
                        <a:cubicBezTo>
                          <a:pt x="4" y="8"/>
                          <a:pt x="5" y="4"/>
                          <a:pt x="6" y="0"/>
                        </a:cubicBezTo>
                        <a:cubicBezTo>
                          <a:pt x="2" y="6"/>
                          <a:pt x="0" y="12"/>
                          <a:pt x="1" y="18"/>
                        </a:cubicBezTo>
                        <a:cubicBezTo>
                          <a:pt x="4" y="31"/>
                          <a:pt x="22" y="38"/>
                          <a:pt x="42" y="34"/>
                        </a:cubicBezTo>
                        <a:cubicBezTo>
                          <a:pt x="55" y="31"/>
                          <a:pt x="66" y="23"/>
                          <a:pt x="70" y="14"/>
                        </a:cubicBezTo>
                        <a:cubicBezTo>
                          <a:pt x="65" y="21"/>
                          <a:pt x="56" y="26"/>
                          <a:pt x="46" y="28"/>
                        </a:cubicBezTo>
                      </a:path>
                    </a:pathLst>
                  </a:custGeom>
                  <a:solidFill>
                    <a:srgbClr val="4C62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55" name="Freeform 967">
                    <a:extLst>
                      <a:ext uri="{FF2B5EF4-FFF2-40B4-BE49-F238E27FC236}">
                        <a16:creationId xmlns:a16="http://schemas.microsoft.com/office/drawing/2014/main" id="{C3D82AF0-AD77-2F0B-55E1-DB4DFDC93C15}"/>
                      </a:ext>
                    </a:extLst>
                  </p:cNvPr>
                  <p:cNvSpPr>
                    <a:spLocks/>
                  </p:cNvSpPr>
                  <p:nvPr/>
                </p:nvSpPr>
                <p:spPr bwMode="auto">
                  <a:xfrm>
                    <a:off x="2362" y="3609"/>
                    <a:ext cx="38" cy="22"/>
                  </a:xfrm>
                  <a:custGeom>
                    <a:avLst/>
                    <a:gdLst>
                      <a:gd name="T0" fmla="*/ 28 w 44"/>
                      <a:gd name="T1" fmla="*/ 8 h 26"/>
                      <a:gd name="T2" fmla="*/ 15 w 44"/>
                      <a:gd name="T3" fmla="*/ 16 h 26"/>
                      <a:gd name="T4" fmla="*/ 1 w 44"/>
                      <a:gd name="T5" fmla="*/ 8 h 26"/>
                      <a:gd name="T6" fmla="*/ 14 w 44"/>
                      <a:gd name="T7" fmla="*/ 0 h 26"/>
                      <a:gd name="T8" fmla="*/ 28 w 44"/>
                      <a:gd name="T9" fmla="*/ 8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26">
                        <a:moveTo>
                          <a:pt x="43" y="13"/>
                        </a:moveTo>
                        <a:cubicBezTo>
                          <a:pt x="44" y="20"/>
                          <a:pt x="34" y="26"/>
                          <a:pt x="23" y="26"/>
                        </a:cubicBezTo>
                        <a:cubicBezTo>
                          <a:pt x="11" y="26"/>
                          <a:pt x="1" y="20"/>
                          <a:pt x="1" y="13"/>
                        </a:cubicBezTo>
                        <a:cubicBezTo>
                          <a:pt x="0" y="6"/>
                          <a:pt x="9" y="0"/>
                          <a:pt x="21" y="0"/>
                        </a:cubicBezTo>
                        <a:cubicBezTo>
                          <a:pt x="33" y="0"/>
                          <a:pt x="43" y="5"/>
                          <a:pt x="43" y="13"/>
                        </a:cubicBezTo>
                      </a:path>
                    </a:pathLst>
                  </a:custGeom>
                  <a:solidFill>
                    <a:srgbClr val="7F94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56" name="Freeform 968">
                    <a:extLst>
                      <a:ext uri="{FF2B5EF4-FFF2-40B4-BE49-F238E27FC236}">
                        <a16:creationId xmlns:a16="http://schemas.microsoft.com/office/drawing/2014/main" id="{81060928-BCEF-FDE9-9F18-0B8B52B6C4CC}"/>
                      </a:ext>
                    </a:extLst>
                  </p:cNvPr>
                  <p:cNvSpPr>
                    <a:spLocks/>
                  </p:cNvSpPr>
                  <p:nvPr/>
                </p:nvSpPr>
                <p:spPr bwMode="auto">
                  <a:xfrm>
                    <a:off x="2345" y="3605"/>
                    <a:ext cx="61" cy="43"/>
                  </a:xfrm>
                  <a:custGeom>
                    <a:avLst/>
                    <a:gdLst>
                      <a:gd name="T0" fmla="*/ 41 w 73"/>
                      <a:gd name="T1" fmla="*/ 11 h 51"/>
                      <a:gd name="T2" fmla="*/ 41 w 73"/>
                      <a:gd name="T3" fmla="*/ 11 h 51"/>
                      <a:gd name="T4" fmla="*/ 41 w 73"/>
                      <a:gd name="T5" fmla="*/ 13 h 51"/>
                      <a:gd name="T6" fmla="*/ 24 w 73"/>
                      <a:gd name="T7" fmla="*/ 29 h 51"/>
                      <a:gd name="T8" fmla="*/ 18 w 73"/>
                      <a:gd name="T9" fmla="*/ 30 h 51"/>
                      <a:gd name="T10" fmla="*/ 2 w 73"/>
                      <a:gd name="T11" fmla="*/ 20 h 51"/>
                      <a:gd name="T12" fmla="*/ 2 w 73"/>
                      <a:gd name="T13" fmla="*/ 18 h 51"/>
                      <a:gd name="T14" fmla="*/ 18 w 73"/>
                      <a:gd name="T15" fmla="*/ 3 h 51"/>
                      <a:gd name="T16" fmla="*/ 24 w 73"/>
                      <a:gd name="T17" fmla="*/ 1 h 51"/>
                      <a:gd name="T18" fmla="*/ 41 w 73"/>
                      <a:gd name="T19" fmla="*/ 11 h 51"/>
                      <a:gd name="T20" fmla="*/ 41 w 73"/>
                      <a:gd name="T21" fmla="*/ 11 h 51"/>
                      <a:gd name="T22" fmla="*/ 42 w 73"/>
                      <a:gd name="T23" fmla="*/ 11 h 51"/>
                      <a:gd name="T24" fmla="*/ 24 w 73"/>
                      <a:gd name="T25" fmla="*/ 0 h 51"/>
                      <a:gd name="T26" fmla="*/ 18 w 73"/>
                      <a:gd name="T27" fmla="*/ 1 h 51"/>
                      <a:gd name="T28" fmla="*/ 0 w 73"/>
                      <a:gd name="T29" fmla="*/ 18 h 51"/>
                      <a:gd name="T30" fmla="*/ 1 w 73"/>
                      <a:gd name="T31" fmla="*/ 20 h 51"/>
                      <a:gd name="T32" fmla="*/ 18 w 73"/>
                      <a:gd name="T33" fmla="*/ 30 h 51"/>
                      <a:gd name="T34" fmla="*/ 24 w 73"/>
                      <a:gd name="T35" fmla="*/ 30 h 51"/>
                      <a:gd name="T36" fmla="*/ 43 w 73"/>
                      <a:gd name="T37" fmla="*/ 13 h 51"/>
                      <a:gd name="T38" fmla="*/ 42 w 73"/>
                      <a:gd name="T39" fmla="*/ 11 h 51"/>
                      <a:gd name="T40" fmla="*/ 41 w 73"/>
                      <a:gd name="T41" fmla="*/ 11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3" h="51">
                        <a:moveTo>
                          <a:pt x="71" y="18"/>
                        </a:moveTo>
                        <a:cubicBezTo>
                          <a:pt x="71" y="18"/>
                          <a:pt x="71" y="18"/>
                          <a:pt x="71" y="18"/>
                        </a:cubicBezTo>
                        <a:cubicBezTo>
                          <a:pt x="71" y="19"/>
                          <a:pt x="71" y="20"/>
                          <a:pt x="71" y="22"/>
                        </a:cubicBezTo>
                        <a:cubicBezTo>
                          <a:pt x="71" y="33"/>
                          <a:pt x="59" y="45"/>
                          <a:pt x="42" y="48"/>
                        </a:cubicBezTo>
                        <a:cubicBezTo>
                          <a:pt x="38" y="49"/>
                          <a:pt x="34" y="50"/>
                          <a:pt x="31" y="50"/>
                        </a:cubicBezTo>
                        <a:cubicBezTo>
                          <a:pt x="16" y="50"/>
                          <a:pt x="4" y="43"/>
                          <a:pt x="2" y="33"/>
                        </a:cubicBezTo>
                        <a:cubicBezTo>
                          <a:pt x="2" y="32"/>
                          <a:pt x="2" y="31"/>
                          <a:pt x="2" y="30"/>
                        </a:cubicBezTo>
                        <a:cubicBezTo>
                          <a:pt x="2" y="18"/>
                          <a:pt x="14" y="6"/>
                          <a:pt x="31" y="3"/>
                        </a:cubicBezTo>
                        <a:cubicBezTo>
                          <a:pt x="35" y="2"/>
                          <a:pt x="39" y="1"/>
                          <a:pt x="42" y="1"/>
                        </a:cubicBezTo>
                        <a:cubicBezTo>
                          <a:pt x="57" y="1"/>
                          <a:pt x="68" y="8"/>
                          <a:pt x="71" y="18"/>
                        </a:cubicBezTo>
                        <a:cubicBezTo>
                          <a:pt x="71" y="18"/>
                          <a:pt x="71" y="18"/>
                          <a:pt x="71" y="18"/>
                        </a:cubicBezTo>
                        <a:cubicBezTo>
                          <a:pt x="72" y="18"/>
                          <a:pt x="72" y="18"/>
                          <a:pt x="72" y="18"/>
                        </a:cubicBezTo>
                        <a:cubicBezTo>
                          <a:pt x="70" y="7"/>
                          <a:pt x="57" y="0"/>
                          <a:pt x="42" y="0"/>
                        </a:cubicBezTo>
                        <a:cubicBezTo>
                          <a:pt x="38" y="0"/>
                          <a:pt x="35" y="0"/>
                          <a:pt x="31" y="1"/>
                        </a:cubicBezTo>
                        <a:cubicBezTo>
                          <a:pt x="13" y="5"/>
                          <a:pt x="0" y="17"/>
                          <a:pt x="0" y="30"/>
                        </a:cubicBezTo>
                        <a:cubicBezTo>
                          <a:pt x="0" y="31"/>
                          <a:pt x="0" y="32"/>
                          <a:pt x="1" y="33"/>
                        </a:cubicBezTo>
                        <a:cubicBezTo>
                          <a:pt x="3" y="44"/>
                          <a:pt x="16" y="51"/>
                          <a:pt x="31" y="51"/>
                        </a:cubicBezTo>
                        <a:cubicBezTo>
                          <a:pt x="34" y="51"/>
                          <a:pt x="38" y="51"/>
                          <a:pt x="42" y="50"/>
                        </a:cubicBezTo>
                        <a:cubicBezTo>
                          <a:pt x="60" y="46"/>
                          <a:pt x="72" y="34"/>
                          <a:pt x="73" y="22"/>
                        </a:cubicBezTo>
                        <a:cubicBezTo>
                          <a:pt x="73" y="20"/>
                          <a:pt x="72" y="19"/>
                          <a:pt x="72" y="18"/>
                        </a:cubicBezTo>
                        <a:cubicBezTo>
                          <a:pt x="71" y="18"/>
                          <a:pt x="71" y="18"/>
                          <a:pt x="71" y="18"/>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57" name="Freeform 969">
                    <a:extLst>
                      <a:ext uri="{FF2B5EF4-FFF2-40B4-BE49-F238E27FC236}">
                        <a16:creationId xmlns:a16="http://schemas.microsoft.com/office/drawing/2014/main" id="{DBCAC889-EF1E-7801-04AD-7CEC183F0421}"/>
                      </a:ext>
                    </a:extLst>
                  </p:cNvPr>
                  <p:cNvSpPr>
                    <a:spLocks/>
                  </p:cNvSpPr>
                  <p:nvPr/>
                </p:nvSpPr>
                <p:spPr bwMode="auto">
                  <a:xfrm>
                    <a:off x="2362" y="3611"/>
                    <a:ext cx="5" cy="7"/>
                  </a:xfrm>
                  <a:custGeom>
                    <a:avLst/>
                    <a:gdLst>
                      <a:gd name="T0" fmla="*/ 3 w 7"/>
                      <a:gd name="T1" fmla="*/ 3 h 8"/>
                      <a:gd name="T2" fmla="*/ 1 w 7"/>
                      <a:gd name="T3" fmla="*/ 5 h 8"/>
                      <a:gd name="T4" fmla="*/ 1 w 7"/>
                      <a:gd name="T5" fmla="*/ 4 h 8"/>
                      <a:gd name="T6" fmla="*/ 1 w 7"/>
                      <a:gd name="T7" fmla="*/ 1 h 8"/>
                      <a:gd name="T8" fmla="*/ 3 w 7"/>
                      <a:gd name="T9" fmla="*/ 3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8">
                        <a:moveTo>
                          <a:pt x="7" y="3"/>
                        </a:moveTo>
                        <a:cubicBezTo>
                          <a:pt x="7" y="5"/>
                          <a:pt x="6" y="7"/>
                          <a:pt x="4" y="8"/>
                        </a:cubicBezTo>
                        <a:cubicBezTo>
                          <a:pt x="3" y="8"/>
                          <a:pt x="1" y="7"/>
                          <a:pt x="1" y="5"/>
                        </a:cubicBezTo>
                        <a:cubicBezTo>
                          <a:pt x="0" y="3"/>
                          <a:pt x="1" y="1"/>
                          <a:pt x="3" y="1"/>
                        </a:cubicBezTo>
                        <a:cubicBezTo>
                          <a:pt x="4" y="0"/>
                          <a:pt x="6" y="2"/>
                          <a:pt x="7"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58" name="Freeform 970">
                    <a:extLst>
                      <a:ext uri="{FF2B5EF4-FFF2-40B4-BE49-F238E27FC236}">
                        <a16:creationId xmlns:a16="http://schemas.microsoft.com/office/drawing/2014/main" id="{DAB9D894-D37B-8630-D9D8-C221296D2FDA}"/>
                      </a:ext>
                    </a:extLst>
                  </p:cNvPr>
                  <p:cNvSpPr>
                    <a:spLocks/>
                  </p:cNvSpPr>
                  <p:nvPr/>
                </p:nvSpPr>
                <p:spPr bwMode="auto">
                  <a:xfrm>
                    <a:off x="2362" y="3621"/>
                    <a:ext cx="3" cy="3"/>
                  </a:xfrm>
                  <a:custGeom>
                    <a:avLst/>
                    <a:gdLst>
                      <a:gd name="T0" fmla="*/ 2 w 4"/>
                      <a:gd name="T1" fmla="*/ 2 h 4"/>
                      <a:gd name="T2" fmla="*/ 2 w 4"/>
                      <a:gd name="T3" fmla="*/ 2 h 4"/>
                      <a:gd name="T4" fmla="*/ 0 w 4"/>
                      <a:gd name="T5" fmla="*/ 2 h 4"/>
                      <a:gd name="T6" fmla="*/ 2 w 4"/>
                      <a:gd name="T7" fmla="*/ 0 h 4"/>
                      <a:gd name="T8" fmla="*/ 2 w 4"/>
                      <a:gd name="T9" fmla="*/ 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4">
                        <a:moveTo>
                          <a:pt x="4" y="2"/>
                        </a:moveTo>
                        <a:cubicBezTo>
                          <a:pt x="4" y="3"/>
                          <a:pt x="4" y="4"/>
                          <a:pt x="3" y="4"/>
                        </a:cubicBezTo>
                        <a:cubicBezTo>
                          <a:pt x="2" y="4"/>
                          <a:pt x="1" y="4"/>
                          <a:pt x="0" y="2"/>
                        </a:cubicBezTo>
                        <a:cubicBezTo>
                          <a:pt x="0" y="1"/>
                          <a:pt x="1" y="0"/>
                          <a:pt x="2" y="0"/>
                        </a:cubicBezTo>
                        <a:cubicBezTo>
                          <a:pt x="3" y="0"/>
                          <a:pt x="4" y="0"/>
                          <a:pt x="4"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59" name="Freeform 971">
                    <a:extLst>
                      <a:ext uri="{FF2B5EF4-FFF2-40B4-BE49-F238E27FC236}">
                        <a16:creationId xmlns:a16="http://schemas.microsoft.com/office/drawing/2014/main" id="{60F33FE7-4A7C-1512-4346-0D8BFCDDC347}"/>
                      </a:ext>
                    </a:extLst>
                  </p:cNvPr>
                  <p:cNvSpPr>
                    <a:spLocks/>
                  </p:cNvSpPr>
                  <p:nvPr/>
                </p:nvSpPr>
                <p:spPr bwMode="auto">
                  <a:xfrm>
                    <a:off x="1845" y="3017"/>
                    <a:ext cx="124" cy="126"/>
                  </a:xfrm>
                  <a:custGeom>
                    <a:avLst/>
                    <a:gdLst>
                      <a:gd name="T0" fmla="*/ 43 w 146"/>
                      <a:gd name="T1" fmla="*/ 0 h 149"/>
                      <a:gd name="T2" fmla="*/ 41 w 146"/>
                      <a:gd name="T3" fmla="*/ 1 h 149"/>
                      <a:gd name="T4" fmla="*/ 31 w 146"/>
                      <a:gd name="T5" fmla="*/ 12 h 149"/>
                      <a:gd name="T6" fmla="*/ 12 w 146"/>
                      <a:gd name="T7" fmla="*/ 49 h 149"/>
                      <a:gd name="T8" fmla="*/ 2 w 146"/>
                      <a:gd name="T9" fmla="*/ 78 h 149"/>
                      <a:gd name="T10" fmla="*/ 21 w 146"/>
                      <a:gd name="T11" fmla="*/ 90 h 149"/>
                      <a:gd name="T12" fmla="*/ 26 w 146"/>
                      <a:gd name="T13" fmla="*/ 90 h 149"/>
                      <a:gd name="T14" fmla="*/ 42 w 146"/>
                      <a:gd name="T15" fmla="*/ 86 h 149"/>
                      <a:gd name="T16" fmla="*/ 59 w 146"/>
                      <a:gd name="T17" fmla="*/ 81 h 149"/>
                      <a:gd name="T18" fmla="*/ 81 w 146"/>
                      <a:gd name="T19" fmla="*/ 64 h 149"/>
                      <a:gd name="T20" fmla="*/ 73 w 146"/>
                      <a:gd name="T21" fmla="*/ 59 h 149"/>
                      <a:gd name="T22" fmla="*/ 49 w 146"/>
                      <a:gd name="T23" fmla="*/ 68 h 149"/>
                      <a:gd name="T24" fmla="*/ 46 w 146"/>
                      <a:gd name="T25" fmla="*/ 68 h 149"/>
                      <a:gd name="T26" fmla="*/ 33 w 146"/>
                      <a:gd name="T27" fmla="*/ 57 h 149"/>
                      <a:gd name="T28" fmla="*/ 36 w 146"/>
                      <a:gd name="T29" fmla="*/ 48 h 149"/>
                      <a:gd name="T30" fmla="*/ 50 w 146"/>
                      <a:gd name="T31" fmla="*/ 36 h 149"/>
                      <a:gd name="T32" fmla="*/ 48 w 146"/>
                      <a:gd name="T33" fmla="*/ 25 h 149"/>
                      <a:gd name="T34" fmla="*/ 51 w 146"/>
                      <a:gd name="T35" fmla="*/ 3 h 149"/>
                      <a:gd name="T36" fmla="*/ 51 w 146"/>
                      <a:gd name="T37" fmla="*/ 1 h 149"/>
                      <a:gd name="T38" fmla="*/ 50 w 146"/>
                      <a:gd name="T39" fmla="*/ 1 h 149"/>
                      <a:gd name="T40" fmla="*/ 47 w 146"/>
                      <a:gd name="T41" fmla="*/ 1 h 149"/>
                      <a:gd name="T42" fmla="*/ 43 w 146"/>
                      <a:gd name="T43" fmla="*/ 0 h 1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6" h="149">
                        <a:moveTo>
                          <a:pt x="71" y="0"/>
                        </a:moveTo>
                        <a:cubicBezTo>
                          <a:pt x="69" y="0"/>
                          <a:pt x="67" y="1"/>
                          <a:pt x="66" y="1"/>
                        </a:cubicBezTo>
                        <a:cubicBezTo>
                          <a:pt x="58" y="4"/>
                          <a:pt x="54" y="13"/>
                          <a:pt x="51" y="20"/>
                        </a:cubicBezTo>
                        <a:cubicBezTo>
                          <a:pt x="42" y="41"/>
                          <a:pt x="31" y="61"/>
                          <a:pt x="20" y="81"/>
                        </a:cubicBezTo>
                        <a:cubicBezTo>
                          <a:pt x="13" y="94"/>
                          <a:pt x="0" y="114"/>
                          <a:pt x="2" y="129"/>
                        </a:cubicBezTo>
                        <a:cubicBezTo>
                          <a:pt x="4" y="145"/>
                          <a:pt x="20" y="149"/>
                          <a:pt x="34" y="149"/>
                        </a:cubicBezTo>
                        <a:cubicBezTo>
                          <a:pt x="38" y="149"/>
                          <a:pt x="41" y="149"/>
                          <a:pt x="44" y="149"/>
                        </a:cubicBezTo>
                        <a:cubicBezTo>
                          <a:pt x="52" y="148"/>
                          <a:pt x="60" y="144"/>
                          <a:pt x="69" y="143"/>
                        </a:cubicBezTo>
                        <a:cubicBezTo>
                          <a:pt x="80" y="142"/>
                          <a:pt x="88" y="141"/>
                          <a:pt x="97" y="135"/>
                        </a:cubicBezTo>
                        <a:cubicBezTo>
                          <a:pt x="109" y="129"/>
                          <a:pt x="146" y="127"/>
                          <a:pt x="132" y="106"/>
                        </a:cubicBezTo>
                        <a:cubicBezTo>
                          <a:pt x="129" y="101"/>
                          <a:pt x="124" y="100"/>
                          <a:pt x="119" y="98"/>
                        </a:cubicBezTo>
                        <a:cubicBezTo>
                          <a:pt x="109" y="107"/>
                          <a:pt x="94" y="114"/>
                          <a:pt x="80" y="114"/>
                        </a:cubicBezTo>
                        <a:cubicBezTo>
                          <a:pt x="79" y="114"/>
                          <a:pt x="77" y="113"/>
                          <a:pt x="75" y="113"/>
                        </a:cubicBezTo>
                        <a:cubicBezTo>
                          <a:pt x="62" y="112"/>
                          <a:pt x="54" y="104"/>
                          <a:pt x="54" y="93"/>
                        </a:cubicBezTo>
                        <a:cubicBezTo>
                          <a:pt x="54" y="89"/>
                          <a:pt x="55" y="84"/>
                          <a:pt x="58" y="79"/>
                        </a:cubicBezTo>
                        <a:cubicBezTo>
                          <a:pt x="63" y="70"/>
                          <a:pt x="73" y="63"/>
                          <a:pt x="83" y="59"/>
                        </a:cubicBezTo>
                        <a:cubicBezTo>
                          <a:pt x="81" y="52"/>
                          <a:pt x="79" y="46"/>
                          <a:pt x="78" y="40"/>
                        </a:cubicBezTo>
                        <a:cubicBezTo>
                          <a:pt x="76" y="27"/>
                          <a:pt x="86" y="17"/>
                          <a:pt x="84" y="5"/>
                        </a:cubicBezTo>
                        <a:cubicBezTo>
                          <a:pt x="84" y="1"/>
                          <a:pt x="84" y="1"/>
                          <a:pt x="84" y="1"/>
                        </a:cubicBezTo>
                        <a:cubicBezTo>
                          <a:pt x="83" y="1"/>
                          <a:pt x="83" y="1"/>
                          <a:pt x="83" y="1"/>
                        </a:cubicBezTo>
                        <a:cubicBezTo>
                          <a:pt x="81" y="1"/>
                          <a:pt x="79" y="1"/>
                          <a:pt x="77" y="1"/>
                        </a:cubicBezTo>
                        <a:cubicBezTo>
                          <a:pt x="75" y="1"/>
                          <a:pt x="73" y="0"/>
                          <a:pt x="71" y="0"/>
                        </a:cubicBezTo>
                      </a:path>
                    </a:pathLst>
                  </a:custGeom>
                  <a:solidFill>
                    <a:srgbClr val="EEA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60" name="Freeform 972">
                    <a:extLst>
                      <a:ext uri="{FF2B5EF4-FFF2-40B4-BE49-F238E27FC236}">
                        <a16:creationId xmlns:a16="http://schemas.microsoft.com/office/drawing/2014/main" id="{68725761-E539-6974-42B2-1A4504D7EA37}"/>
                      </a:ext>
                    </a:extLst>
                  </p:cNvPr>
                  <p:cNvSpPr>
                    <a:spLocks/>
                  </p:cNvSpPr>
                  <p:nvPr/>
                </p:nvSpPr>
                <p:spPr bwMode="auto">
                  <a:xfrm>
                    <a:off x="1892" y="3068"/>
                    <a:ext cx="47" cy="41"/>
                  </a:xfrm>
                  <a:custGeom>
                    <a:avLst/>
                    <a:gdLst>
                      <a:gd name="T0" fmla="*/ 17 w 56"/>
                      <a:gd name="T1" fmla="*/ 0 h 48"/>
                      <a:gd name="T2" fmla="*/ 3 w 56"/>
                      <a:gd name="T3" fmla="*/ 13 h 48"/>
                      <a:gd name="T4" fmla="*/ 0 w 56"/>
                      <a:gd name="T5" fmla="*/ 21 h 48"/>
                      <a:gd name="T6" fmla="*/ 3 w 56"/>
                      <a:gd name="T7" fmla="*/ 27 h 48"/>
                      <a:gd name="T8" fmla="*/ 9 w 56"/>
                      <a:gd name="T9" fmla="*/ 30 h 48"/>
                      <a:gd name="T10" fmla="*/ 12 w 56"/>
                      <a:gd name="T11" fmla="*/ 30 h 48"/>
                      <a:gd name="T12" fmla="*/ 33 w 56"/>
                      <a:gd name="T13" fmla="*/ 21 h 48"/>
                      <a:gd name="T14" fmla="*/ 26 w 56"/>
                      <a:gd name="T15" fmla="*/ 15 h 48"/>
                      <a:gd name="T16" fmla="*/ 14 w 56"/>
                      <a:gd name="T17" fmla="*/ 21 h 48"/>
                      <a:gd name="T18" fmla="*/ 14 w 56"/>
                      <a:gd name="T19" fmla="*/ 21 h 48"/>
                      <a:gd name="T20" fmla="*/ 13 w 56"/>
                      <a:gd name="T21" fmla="*/ 21 h 48"/>
                      <a:gd name="T22" fmla="*/ 12 w 56"/>
                      <a:gd name="T23" fmla="*/ 21 h 48"/>
                      <a:gd name="T24" fmla="*/ 11 w 56"/>
                      <a:gd name="T25" fmla="*/ 20 h 48"/>
                      <a:gd name="T26" fmla="*/ 10 w 56"/>
                      <a:gd name="T27" fmla="*/ 20 h 48"/>
                      <a:gd name="T28" fmla="*/ 8 w 56"/>
                      <a:gd name="T29" fmla="*/ 19 h 48"/>
                      <a:gd name="T30" fmla="*/ 6 w 56"/>
                      <a:gd name="T31" fmla="*/ 19 h 48"/>
                      <a:gd name="T32" fmla="*/ 6 w 56"/>
                      <a:gd name="T33" fmla="*/ 19 h 48"/>
                      <a:gd name="T34" fmla="*/ 3 w 56"/>
                      <a:gd name="T35" fmla="*/ 18 h 48"/>
                      <a:gd name="T36" fmla="*/ 6 w 56"/>
                      <a:gd name="T37" fmla="*/ 16 h 48"/>
                      <a:gd name="T38" fmla="*/ 9 w 56"/>
                      <a:gd name="T39" fmla="*/ 8 h 48"/>
                      <a:gd name="T40" fmla="*/ 18 w 56"/>
                      <a:gd name="T41" fmla="*/ 3 h 48"/>
                      <a:gd name="T42" fmla="*/ 17 w 56"/>
                      <a:gd name="T43" fmla="*/ 0 h 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6" h="48">
                        <a:moveTo>
                          <a:pt x="29" y="0"/>
                        </a:moveTo>
                        <a:cubicBezTo>
                          <a:pt x="18" y="4"/>
                          <a:pt x="9" y="12"/>
                          <a:pt x="4" y="20"/>
                        </a:cubicBezTo>
                        <a:cubicBezTo>
                          <a:pt x="2" y="25"/>
                          <a:pt x="0" y="29"/>
                          <a:pt x="0" y="33"/>
                        </a:cubicBezTo>
                        <a:cubicBezTo>
                          <a:pt x="0" y="37"/>
                          <a:pt x="2" y="41"/>
                          <a:pt x="4" y="44"/>
                        </a:cubicBezTo>
                        <a:cubicBezTo>
                          <a:pt x="7" y="46"/>
                          <a:pt x="11" y="47"/>
                          <a:pt x="16" y="48"/>
                        </a:cubicBezTo>
                        <a:cubicBezTo>
                          <a:pt x="17" y="48"/>
                          <a:pt x="19" y="48"/>
                          <a:pt x="20" y="48"/>
                        </a:cubicBezTo>
                        <a:cubicBezTo>
                          <a:pt x="33" y="48"/>
                          <a:pt x="46" y="43"/>
                          <a:pt x="56" y="34"/>
                        </a:cubicBezTo>
                        <a:cubicBezTo>
                          <a:pt x="52" y="32"/>
                          <a:pt x="48" y="28"/>
                          <a:pt x="44" y="25"/>
                        </a:cubicBezTo>
                        <a:cubicBezTo>
                          <a:pt x="38" y="29"/>
                          <a:pt x="31" y="32"/>
                          <a:pt x="24" y="33"/>
                        </a:cubicBezTo>
                        <a:cubicBezTo>
                          <a:pt x="24" y="33"/>
                          <a:pt x="24" y="33"/>
                          <a:pt x="24" y="33"/>
                        </a:cubicBezTo>
                        <a:cubicBezTo>
                          <a:pt x="24" y="34"/>
                          <a:pt x="22" y="34"/>
                          <a:pt x="21" y="34"/>
                        </a:cubicBezTo>
                        <a:cubicBezTo>
                          <a:pt x="20" y="34"/>
                          <a:pt x="20" y="34"/>
                          <a:pt x="20" y="34"/>
                        </a:cubicBezTo>
                        <a:cubicBezTo>
                          <a:pt x="18" y="34"/>
                          <a:pt x="17" y="33"/>
                          <a:pt x="18" y="32"/>
                        </a:cubicBezTo>
                        <a:cubicBezTo>
                          <a:pt x="17" y="32"/>
                          <a:pt x="17" y="32"/>
                          <a:pt x="17" y="32"/>
                        </a:cubicBezTo>
                        <a:cubicBezTo>
                          <a:pt x="15" y="32"/>
                          <a:pt x="14" y="31"/>
                          <a:pt x="13" y="31"/>
                        </a:cubicBezTo>
                        <a:cubicBezTo>
                          <a:pt x="12" y="31"/>
                          <a:pt x="11" y="31"/>
                          <a:pt x="10" y="31"/>
                        </a:cubicBezTo>
                        <a:cubicBezTo>
                          <a:pt x="10" y="31"/>
                          <a:pt x="10" y="31"/>
                          <a:pt x="9" y="31"/>
                        </a:cubicBezTo>
                        <a:cubicBezTo>
                          <a:pt x="7" y="31"/>
                          <a:pt x="5" y="30"/>
                          <a:pt x="6" y="28"/>
                        </a:cubicBezTo>
                        <a:cubicBezTo>
                          <a:pt x="6" y="27"/>
                          <a:pt x="8" y="27"/>
                          <a:pt x="10" y="26"/>
                        </a:cubicBezTo>
                        <a:cubicBezTo>
                          <a:pt x="9" y="23"/>
                          <a:pt x="11" y="18"/>
                          <a:pt x="16" y="13"/>
                        </a:cubicBezTo>
                        <a:cubicBezTo>
                          <a:pt x="20" y="9"/>
                          <a:pt x="25" y="5"/>
                          <a:pt x="30" y="3"/>
                        </a:cubicBezTo>
                        <a:cubicBezTo>
                          <a:pt x="30" y="2"/>
                          <a:pt x="29" y="1"/>
                          <a:pt x="29" y="0"/>
                        </a:cubicBezTo>
                      </a:path>
                    </a:pathLst>
                  </a:custGeom>
                  <a:solidFill>
                    <a:srgbClr val="B487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61" name="Freeform 973">
                    <a:extLst>
                      <a:ext uri="{FF2B5EF4-FFF2-40B4-BE49-F238E27FC236}">
                        <a16:creationId xmlns:a16="http://schemas.microsoft.com/office/drawing/2014/main" id="{248D87D8-3FEE-0D2A-08FB-3CB4990968A5}"/>
                      </a:ext>
                    </a:extLst>
                  </p:cNvPr>
                  <p:cNvSpPr>
                    <a:spLocks/>
                  </p:cNvSpPr>
                  <p:nvPr/>
                </p:nvSpPr>
                <p:spPr bwMode="auto">
                  <a:xfrm>
                    <a:off x="1895" y="3097"/>
                    <a:ext cx="50" cy="15"/>
                  </a:xfrm>
                  <a:custGeom>
                    <a:avLst/>
                    <a:gdLst>
                      <a:gd name="T0" fmla="*/ 31 w 59"/>
                      <a:gd name="T1" fmla="*/ 0 h 18"/>
                      <a:gd name="T2" fmla="*/ 10 w 59"/>
                      <a:gd name="T3" fmla="*/ 8 h 18"/>
                      <a:gd name="T4" fmla="*/ 7 w 59"/>
                      <a:gd name="T5" fmla="*/ 8 h 18"/>
                      <a:gd name="T6" fmla="*/ 0 w 59"/>
                      <a:gd name="T7" fmla="*/ 6 h 18"/>
                      <a:gd name="T8" fmla="*/ 10 w 59"/>
                      <a:gd name="T9" fmla="*/ 11 h 18"/>
                      <a:gd name="T10" fmla="*/ 13 w 59"/>
                      <a:gd name="T11" fmla="*/ 11 h 18"/>
                      <a:gd name="T12" fmla="*/ 36 w 59"/>
                      <a:gd name="T13" fmla="*/ 3 h 18"/>
                      <a:gd name="T14" fmla="*/ 32 w 59"/>
                      <a:gd name="T15" fmla="*/ 1 h 18"/>
                      <a:gd name="T16" fmla="*/ 31 w 59"/>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 h="18">
                        <a:moveTo>
                          <a:pt x="52" y="0"/>
                        </a:moveTo>
                        <a:cubicBezTo>
                          <a:pt x="42" y="9"/>
                          <a:pt x="29" y="14"/>
                          <a:pt x="16" y="14"/>
                        </a:cubicBezTo>
                        <a:cubicBezTo>
                          <a:pt x="15" y="14"/>
                          <a:pt x="13" y="14"/>
                          <a:pt x="12" y="14"/>
                        </a:cubicBezTo>
                        <a:cubicBezTo>
                          <a:pt x="7" y="13"/>
                          <a:pt x="3" y="12"/>
                          <a:pt x="0" y="10"/>
                        </a:cubicBezTo>
                        <a:cubicBezTo>
                          <a:pt x="4" y="14"/>
                          <a:pt x="9" y="17"/>
                          <a:pt x="16" y="18"/>
                        </a:cubicBezTo>
                        <a:cubicBezTo>
                          <a:pt x="18" y="18"/>
                          <a:pt x="20" y="18"/>
                          <a:pt x="21" y="18"/>
                        </a:cubicBezTo>
                        <a:cubicBezTo>
                          <a:pt x="34" y="18"/>
                          <a:pt x="49" y="12"/>
                          <a:pt x="59" y="3"/>
                        </a:cubicBezTo>
                        <a:cubicBezTo>
                          <a:pt x="57" y="2"/>
                          <a:pt x="55" y="2"/>
                          <a:pt x="53" y="1"/>
                        </a:cubicBezTo>
                        <a:cubicBezTo>
                          <a:pt x="53" y="1"/>
                          <a:pt x="53" y="1"/>
                          <a:pt x="52" y="0"/>
                        </a:cubicBezTo>
                      </a:path>
                    </a:pathLst>
                  </a:custGeom>
                  <a:solidFill>
                    <a:srgbClr val="A06D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62" name="Freeform 974">
                    <a:extLst>
                      <a:ext uri="{FF2B5EF4-FFF2-40B4-BE49-F238E27FC236}">
                        <a16:creationId xmlns:a16="http://schemas.microsoft.com/office/drawing/2014/main" id="{762EFD6D-EAB0-8090-A662-96A8EA62EFF6}"/>
                      </a:ext>
                    </a:extLst>
                  </p:cNvPr>
                  <p:cNvSpPr>
                    <a:spLocks/>
                  </p:cNvSpPr>
                  <p:nvPr/>
                </p:nvSpPr>
                <p:spPr bwMode="auto">
                  <a:xfrm>
                    <a:off x="1899" y="3070"/>
                    <a:ext cx="30" cy="26"/>
                  </a:xfrm>
                  <a:custGeom>
                    <a:avLst/>
                    <a:gdLst>
                      <a:gd name="T0" fmla="*/ 13 w 35"/>
                      <a:gd name="T1" fmla="*/ 0 h 30"/>
                      <a:gd name="T2" fmla="*/ 4 w 35"/>
                      <a:gd name="T3" fmla="*/ 7 h 30"/>
                      <a:gd name="T4" fmla="*/ 1 w 35"/>
                      <a:gd name="T5" fmla="*/ 15 h 30"/>
                      <a:gd name="T6" fmla="*/ 2 w 35"/>
                      <a:gd name="T7" fmla="*/ 15 h 30"/>
                      <a:gd name="T8" fmla="*/ 3 w 35"/>
                      <a:gd name="T9" fmla="*/ 15 h 30"/>
                      <a:gd name="T10" fmla="*/ 4 w 35"/>
                      <a:gd name="T11" fmla="*/ 17 h 30"/>
                      <a:gd name="T12" fmla="*/ 3 w 35"/>
                      <a:gd name="T13" fmla="*/ 18 h 30"/>
                      <a:gd name="T14" fmla="*/ 5 w 35"/>
                      <a:gd name="T15" fmla="*/ 19 h 30"/>
                      <a:gd name="T16" fmla="*/ 6 w 35"/>
                      <a:gd name="T17" fmla="*/ 19 h 30"/>
                      <a:gd name="T18" fmla="*/ 6 w 35"/>
                      <a:gd name="T19" fmla="*/ 19 h 30"/>
                      <a:gd name="T20" fmla="*/ 8 w 35"/>
                      <a:gd name="T21" fmla="*/ 18 h 30"/>
                      <a:gd name="T22" fmla="*/ 8 w 35"/>
                      <a:gd name="T23" fmla="*/ 18 h 30"/>
                      <a:gd name="T24" fmla="*/ 9 w 35"/>
                      <a:gd name="T25" fmla="*/ 20 h 30"/>
                      <a:gd name="T26" fmla="*/ 22 w 35"/>
                      <a:gd name="T27" fmla="*/ 14 h 30"/>
                      <a:gd name="T28" fmla="*/ 19 w 35"/>
                      <a:gd name="T29" fmla="*/ 10 h 30"/>
                      <a:gd name="T30" fmla="*/ 13 w 35"/>
                      <a:gd name="T31" fmla="*/ 0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30">
                        <a:moveTo>
                          <a:pt x="21" y="0"/>
                        </a:moveTo>
                        <a:cubicBezTo>
                          <a:pt x="16" y="2"/>
                          <a:pt x="11" y="6"/>
                          <a:pt x="7" y="10"/>
                        </a:cubicBezTo>
                        <a:cubicBezTo>
                          <a:pt x="2" y="15"/>
                          <a:pt x="0" y="20"/>
                          <a:pt x="1" y="23"/>
                        </a:cubicBezTo>
                        <a:cubicBezTo>
                          <a:pt x="1" y="23"/>
                          <a:pt x="2" y="23"/>
                          <a:pt x="2" y="23"/>
                        </a:cubicBezTo>
                        <a:cubicBezTo>
                          <a:pt x="3" y="23"/>
                          <a:pt x="3" y="23"/>
                          <a:pt x="3" y="23"/>
                        </a:cubicBezTo>
                        <a:cubicBezTo>
                          <a:pt x="6" y="24"/>
                          <a:pt x="8" y="25"/>
                          <a:pt x="7" y="26"/>
                        </a:cubicBezTo>
                        <a:cubicBezTo>
                          <a:pt x="6" y="27"/>
                          <a:pt x="5" y="28"/>
                          <a:pt x="4" y="28"/>
                        </a:cubicBezTo>
                        <a:cubicBezTo>
                          <a:pt x="5" y="28"/>
                          <a:pt x="6" y="29"/>
                          <a:pt x="8" y="29"/>
                        </a:cubicBezTo>
                        <a:cubicBezTo>
                          <a:pt x="8" y="29"/>
                          <a:pt x="8" y="29"/>
                          <a:pt x="9" y="29"/>
                        </a:cubicBezTo>
                        <a:cubicBezTo>
                          <a:pt x="9" y="29"/>
                          <a:pt x="9" y="29"/>
                          <a:pt x="9" y="29"/>
                        </a:cubicBezTo>
                        <a:cubicBezTo>
                          <a:pt x="9" y="29"/>
                          <a:pt x="11" y="28"/>
                          <a:pt x="12" y="28"/>
                        </a:cubicBezTo>
                        <a:cubicBezTo>
                          <a:pt x="12" y="28"/>
                          <a:pt x="13" y="28"/>
                          <a:pt x="13" y="28"/>
                        </a:cubicBezTo>
                        <a:cubicBezTo>
                          <a:pt x="14" y="28"/>
                          <a:pt x="15" y="29"/>
                          <a:pt x="15" y="30"/>
                        </a:cubicBezTo>
                        <a:cubicBezTo>
                          <a:pt x="22" y="29"/>
                          <a:pt x="29" y="26"/>
                          <a:pt x="35" y="22"/>
                        </a:cubicBezTo>
                        <a:cubicBezTo>
                          <a:pt x="34" y="20"/>
                          <a:pt x="32" y="18"/>
                          <a:pt x="30" y="15"/>
                        </a:cubicBezTo>
                        <a:cubicBezTo>
                          <a:pt x="27" y="11"/>
                          <a:pt x="24" y="6"/>
                          <a:pt x="21" y="0"/>
                        </a:cubicBezTo>
                      </a:path>
                    </a:pathLst>
                  </a:custGeom>
                  <a:solidFill>
                    <a:srgbClr val="C093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63" name="Freeform 975">
                    <a:extLst>
                      <a:ext uri="{FF2B5EF4-FFF2-40B4-BE49-F238E27FC236}">
                        <a16:creationId xmlns:a16="http://schemas.microsoft.com/office/drawing/2014/main" id="{97F849C5-7359-3BD9-6047-BFC3C67DB692}"/>
                      </a:ext>
                    </a:extLst>
                  </p:cNvPr>
                  <p:cNvSpPr>
                    <a:spLocks/>
                  </p:cNvSpPr>
                  <p:nvPr/>
                </p:nvSpPr>
                <p:spPr bwMode="auto">
                  <a:xfrm>
                    <a:off x="1896" y="3090"/>
                    <a:ext cx="10" cy="4"/>
                  </a:xfrm>
                  <a:custGeom>
                    <a:avLst/>
                    <a:gdLst>
                      <a:gd name="T0" fmla="*/ 3 w 12"/>
                      <a:gd name="T1" fmla="*/ 0 h 5"/>
                      <a:gd name="T2" fmla="*/ 3 w 12"/>
                      <a:gd name="T3" fmla="*/ 0 h 5"/>
                      <a:gd name="T4" fmla="*/ 1 w 12"/>
                      <a:gd name="T5" fmla="*/ 2 h 5"/>
                      <a:gd name="T6" fmla="*/ 3 w 12"/>
                      <a:gd name="T7" fmla="*/ 2 h 5"/>
                      <a:gd name="T8" fmla="*/ 3 w 12"/>
                      <a:gd name="T9" fmla="*/ 2 h 5"/>
                      <a:gd name="T10" fmla="*/ 5 w 12"/>
                      <a:gd name="T11" fmla="*/ 2 h 5"/>
                      <a:gd name="T12" fmla="*/ 7 w 12"/>
                      <a:gd name="T13" fmla="*/ 2 h 5"/>
                      <a:gd name="T14" fmla="*/ 4 w 12"/>
                      <a:gd name="T15" fmla="*/ 0 h 5"/>
                      <a:gd name="T16" fmla="*/ 3 w 12"/>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
                        <a:moveTo>
                          <a:pt x="6" y="0"/>
                        </a:moveTo>
                        <a:cubicBezTo>
                          <a:pt x="6" y="0"/>
                          <a:pt x="5" y="0"/>
                          <a:pt x="5" y="0"/>
                        </a:cubicBezTo>
                        <a:cubicBezTo>
                          <a:pt x="3" y="1"/>
                          <a:pt x="1" y="1"/>
                          <a:pt x="1" y="2"/>
                        </a:cubicBezTo>
                        <a:cubicBezTo>
                          <a:pt x="0" y="4"/>
                          <a:pt x="2" y="5"/>
                          <a:pt x="4" y="5"/>
                        </a:cubicBezTo>
                        <a:cubicBezTo>
                          <a:pt x="5" y="5"/>
                          <a:pt x="5" y="5"/>
                          <a:pt x="5" y="5"/>
                        </a:cubicBezTo>
                        <a:cubicBezTo>
                          <a:pt x="6" y="5"/>
                          <a:pt x="7" y="5"/>
                          <a:pt x="8" y="5"/>
                        </a:cubicBezTo>
                        <a:cubicBezTo>
                          <a:pt x="9" y="5"/>
                          <a:pt x="10" y="4"/>
                          <a:pt x="11" y="3"/>
                        </a:cubicBezTo>
                        <a:cubicBezTo>
                          <a:pt x="12" y="2"/>
                          <a:pt x="10" y="1"/>
                          <a:pt x="7" y="0"/>
                        </a:cubicBezTo>
                        <a:cubicBezTo>
                          <a:pt x="7" y="0"/>
                          <a:pt x="7" y="0"/>
                          <a:pt x="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64" name="Freeform 976">
                    <a:extLst>
                      <a:ext uri="{FF2B5EF4-FFF2-40B4-BE49-F238E27FC236}">
                        <a16:creationId xmlns:a16="http://schemas.microsoft.com/office/drawing/2014/main" id="{A3EA8FDE-0134-9105-7CCF-CDD45CDAF91D}"/>
                      </a:ext>
                    </a:extLst>
                  </p:cNvPr>
                  <p:cNvSpPr>
                    <a:spLocks/>
                  </p:cNvSpPr>
                  <p:nvPr/>
                </p:nvSpPr>
                <p:spPr bwMode="auto">
                  <a:xfrm>
                    <a:off x="1906" y="3094"/>
                    <a:ext cx="6" cy="3"/>
                  </a:xfrm>
                  <a:custGeom>
                    <a:avLst/>
                    <a:gdLst>
                      <a:gd name="T0" fmla="*/ 3 w 7"/>
                      <a:gd name="T1" fmla="*/ 0 h 3"/>
                      <a:gd name="T2" fmla="*/ 1 w 7"/>
                      <a:gd name="T3" fmla="*/ 1 h 3"/>
                      <a:gd name="T4" fmla="*/ 1 w 7"/>
                      <a:gd name="T5" fmla="*/ 1 h 3"/>
                      <a:gd name="T6" fmla="*/ 3 w 7"/>
                      <a:gd name="T7" fmla="*/ 3 h 3"/>
                      <a:gd name="T8" fmla="*/ 3 w 7"/>
                      <a:gd name="T9" fmla="*/ 3 h 3"/>
                      <a:gd name="T10" fmla="*/ 4 w 7"/>
                      <a:gd name="T11" fmla="*/ 2 h 3"/>
                      <a:gd name="T12" fmla="*/ 4 w 7"/>
                      <a:gd name="T13" fmla="*/ 2 h 3"/>
                      <a:gd name="T14" fmla="*/ 3 w 7"/>
                      <a:gd name="T15" fmla="*/ 0 h 3"/>
                      <a:gd name="T16" fmla="*/ 3 w 7"/>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3">
                        <a:moveTo>
                          <a:pt x="4" y="0"/>
                        </a:moveTo>
                        <a:cubicBezTo>
                          <a:pt x="3" y="0"/>
                          <a:pt x="1" y="1"/>
                          <a:pt x="1" y="1"/>
                        </a:cubicBezTo>
                        <a:cubicBezTo>
                          <a:pt x="1" y="1"/>
                          <a:pt x="1" y="1"/>
                          <a:pt x="1" y="1"/>
                        </a:cubicBezTo>
                        <a:cubicBezTo>
                          <a:pt x="0" y="2"/>
                          <a:pt x="1" y="3"/>
                          <a:pt x="3" y="3"/>
                        </a:cubicBezTo>
                        <a:cubicBezTo>
                          <a:pt x="3" y="3"/>
                          <a:pt x="3" y="3"/>
                          <a:pt x="4" y="3"/>
                        </a:cubicBezTo>
                        <a:cubicBezTo>
                          <a:pt x="5" y="3"/>
                          <a:pt x="7" y="3"/>
                          <a:pt x="7" y="2"/>
                        </a:cubicBezTo>
                        <a:cubicBezTo>
                          <a:pt x="7" y="2"/>
                          <a:pt x="7" y="2"/>
                          <a:pt x="7" y="2"/>
                        </a:cubicBezTo>
                        <a:cubicBezTo>
                          <a:pt x="7" y="1"/>
                          <a:pt x="6" y="0"/>
                          <a:pt x="5" y="0"/>
                        </a:cubicBezTo>
                        <a:cubicBezTo>
                          <a:pt x="5" y="0"/>
                          <a:pt x="4" y="0"/>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65" name="Freeform 977">
                    <a:extLst>
                      <a:ext uri="{FF2B5EF4-FFF2-40B4-BE49-F238E27FC236}">
                        <a16:creationId xmlns:a16="http://schemas.microsoft.com/office/drawing/2014/main" id="{A4AC5A5C-DD2C-B2E3-DE23-C3692047FE3A}"/>
                      </a:ext>
                    </a:extLst>
                  </p:cNvPr>
                  <p:cNvSpPr>
                    <a:spLocks/>
                  </p:cNvSpPr>
                  <p:nvPr/>
                </p:nvSpPr>
                <p:spPr bwMode="auto">
                  <a:xfrm>
                    <a:off x="1891" y="3067"/>
                    <a:ext cx="55" cy="47"/>
                  </a:xfrm>
                  <a:custGeom>
                    <a:avLst/>
                    <a:gdLst>
                      <a:gd name="T0" fmla="*/ 18 w 65"/>
                      <a:gd name="T1" fmla="*/ 0 h 55"/>
                      <a:gd name="T2" fmla="*/ 3 w 65"/>
                      <a:gd name="T3" fmla="*/ 13 h 55"/>
                      <a:gd name="T4" fmla="*/ 0 w 65"/>
                      <a:gd name="T5" fmla="*/ 21 h 55"/>
                      <a:gd name="T6" fmla="*/ 13 w 65"/>
                      <a:gd name="T7" fmla="*/ 33 h 55"/>
                      <a:gd name="T8" fmla="*/ 16 w 65"/>
                      <a:gd name="T9" fmla="*/ 34 h 55"/>
                      <a:gd name="T10" fmla="*/ 40 w 65"/>
                      <a:gd name="T11" fmla="*/ 24 h 55"/>
                      <a:gd name="T12" fmla="*/ 39 w 65"/>
                      <a:gd name="T13" fmla="*/ 23 h 55"/>
                      <a:gd name="T14" fmla="*/ 16 w 65"/>
                      <a:gd name="T15" fmla="*/ 32 h 55"/>
                      <a:gd name="T16" fmla="*/ 13 w 65"/>
                      <a:gd name="T17" fmla="*/ 32 h 55"/>
                      <a:gd name="T18" fmla="*/ 3 w 65"/>
                      <a:gd name="T19" fmla="*/ 27 h 55"/>
                      <a:gd name="T20" fmla="*/ 1 w 65"/>
                      <a:gd name="T21" fmla="*/ 21 h 55"/>
                      <a:gd name="T22" fmla="*/ 3 w 65"/>
                      <a:gd name="T23" fmla="*/ 13 h 55"/>
                      <a:gd name="T24" fmla="*/ 18 w 65"/>
                      <a:gd name="T25" fmla="*/ 1 h 55"/>
                      <a:gd name="T26" fmla="*/ 18 w 65"/>
                      <a:gd name="T27" fmla="*/ 0 h 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5" h="55">
                        <a:moveTo>
                          <a:pt x="29" y="0"/>
                        </a:moveTo>
                        <a:cubicBezTo>
                          <a:pt x="19" y="4"/>
                          <a:pt x="9" y="11"/>
                          <a:pt x="4" y="20"/>
                        </a:cubicBezTo>
                        <a:cubicBezTo>
                          <a:pt x="1" y="25"/>
                          <a:pt x="0" y="30"/>
                          <a:pt x="0" y="34"/>
                        </a:cubicBezTo>
                        <a:cubicBezTo>
                          <a:pt x="0" y="45"/>
                          <a:pt x="8" y="53"/>
                          <a:pt x="21" y="54"/>
                        </a:cubicBezTo>
                        <a:cubicBezTo>
                          <a:pt x="23" y="54"/>
                          <a:pt x="25" y="55"/>
                          <a:pt x="26" y="55"/>
                        </a:cubicBezTo>
                        <a:cubicBezTo>
                          <a:pt x="40" y="55"/>
                          <a:pt x="55" y="48"/>
                          <a:pt x="65" y="39"/>
                        </a:cubicBezTo>
                        <a:cubicBezTo>
                          <a:pt x="65" y="38"/>
                          <a:pt x="64" y="38"/>
                          <a:pt x="64" y="38"/>
                        </a:cubicBezTo>
                        <a:cubicBezTo>
                          <a:pt x="54" y="47"/>
                          <a:pt x="39" y="53"/>
                          <a:pt x="26" y="53"/>
                        </a:cubicBezTo>
                        <a:cubicBezTo>
                          <a:pt x="25" y="53"/>
                          <a:pt x="23" y="53"/>
                          <a:pt x="21" y="53"/>
                        </a:cubicBezTo>
                        <a:cubicBezTo>
                          <a:pt x="14" y="52"/>
                          <a:pt x="9" y="49"/>
                          <a:pt x="5" y="45"/>
                        </a:cubicBezTo>
                        <a:cubicBezTo>
                          <a:pt x="3" y="42"/>
                          <a:pt x="1" y="38"/>
                          <a:pt x="1" y="34"/>
                        </a:cubicBezTo>
                        <a:cubicBezTo>
                          <a:pt x="1" y="30"/>
                          <a:pt x="3" y="26"/>
                          <a:pt x="5" y="21"/>
                        </a:cubicBezTo>
                        <a:cubicBezTo>
                          <a:pt x="10" y="13"/>
                          <a:pt x="19" y="5"/>
                          <a:pt x="30" y="1"/>
                        </a:cubicBezTo>
                        <a:cubicBezTo>
                          <a:pt x="30" y="1"/>
                          <a:pt x="29" y="0"/>
                          <a:pt x="29"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66" name="Freeform 978">
                    <a:extLst>
                      <a:ext uri="{FF2B5EF4-FFF2-40B4-BE49-F238E27FC236}">
                        <a16:creationId xmlns:a16="http://schemas.microsoft.com/office/drawing/2014/main" id="{E63D3C6B-03F0-898A-FC2D-BFE4AE4B4AAE}"/>
                      </a:ext>
                    </a:extLst>
                  </p:cNvPr>
                  <p:cNvSpPr>
                    <a:spLocks/>
                  </p:cNvSpPr>
                  <p:nvPr/>
                </p:nvSpPr>
                <p:spPr bwMode="auto">
                  <a:xfrm>
                    <a:off x="1898" y="2882"/>
                    <a:ext cx="92" cy="116"/>
                  </a:xfrm>
                  <a:custGeom>
                    <a:avLst/>
                    <a:gdLst>
                      <a:gd name="T0" fmla="*/ 63 w 109"/>
                      <a:gd name="T1" fmla="*/ 0 h 137"/>
                      <a:gd name="T2" fmla="*/ 23 w 109"/>
                      <a:gd name="T3" fmla="*/ 43 h 137"/>
                      <a:gd name="T4" fmla="*/ 10 w 109"/>
                      <a:gd name="T5" fmla="*/ 81 h 137"/>
                      <a:gd name="T6" fmla="*/ 15 w 109"/>
                      <a:gd name="T7" fmla="*/ 83 h 137"/>
                      <a:gd name="T8" fmla="*/ 41 w 109"/>
                      <a:gd name="T9" fmla="*/ 64 h 137"/>
                      <a:gd name="T10" fmla="*/ 53 w 109"/>
                      <a:gd name="T11" fmla="*/ 54 h 137"/>
                      <a:gd name="T12" fmla="*/ 56 w 109"/>
                      <a:gd name="T13" fmla="*/ 47 h 137"/>
                      <a:gd name="T14" fmla="*/ 47 w 109"/>
                      <a:gd name="T15" fmla="*/ 40 h 137"/>
                      <a:gd name="T16" fmla="*/ 46 w 109"/>
                      <a:gd name="T17" fmla="*/ 34 h 137"/>
                      <a:gd name="T18" fmla="*/ 59 w 109"/>
                      <a:gd name="T19" fmla="*/ 14 h 137"/>
                      <a:gd name="T20" fmla="*/ 66 w 109"/>
                      <a:gd name="T21" fmla="*/ 1 h 137"/>
                      <a:gd name="T22" fmla="*/ 63 w 109"/>
                      <a:gd name="T23" fmla="*/ 0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9" h="137">
                        <a:moveTo>
                          <a:pt x="106" y="0"/>
                        </a:moveTo>
                        <a:cubicBezTo>
                          <a:pt x="86" y="0"/>
                          <a:pt x="44" y="61"/>
                          <a:pt x="38" y="71"/>
                        </a:cubicBezTo>
                        <a:cubicBezTo>
                          <a:pt x="31" y="82"/>
                          <a:pt x="0" y="121"/>
                          <a:pt x="16" y="134"/>
                        </a:cubicBezTo>
                        <a:cubicBezTo>
                          <a:pt x="18" y="136"/>
                          <a:pt x="22" y="137"/>
                          <a:pt x="25" y="137"/>
                        </a:cubicBezTo>
                        <a:cubicBezTo>
                          <a:pt x="40" y="137"/>
                          <a:pt x="60" y="114"/>
                          <a:pt x="67" y="106"/>
                        </a:cubicBezTo>
                        <a:cubicBezTo>
                          <a:pt x="73" y="98"/>
                          <a:pt x="83" y="94"/>
                          <a:pt x="89" y="88"/>
                        </a:cubicBezTo>
                        <a:cubicBezTo>
                          <a:pt x="92" y="84"/>
                          <a:pt x="93" y="81"/>
                          <a:pt x="93" y="77"/>
                        </a:cubicBezTo>
                        <a:cubicBezTo>
                          <a:pt x="87" y="75"/>
                          <a:pt x="81" y="71"/>
                          <a:pt x="78" y="65"/>
                        </a:cubicBezTo>
                        <a:cubicBezTo>
                          <a:pt x="77" y="62"/>
                          <a:pt x="76" y="59"/>
                          <a:pt x="76" y="56"/>
                        </a:cubicBezTo>
                        <a:cubicBezTo>
                          <a:pt x="76" y="44"/>
                          <a:pt x="85" y="31"/>
                          <a:pt x="98" y="22"/>
                        </a:cubicBezTo>
                        <a:cubicBezTo>
                          <a:pt x="101" y="15"/>
                          <a:pt x="105" y="8"/>
                          <a:pt x="109" y="1"/>
                        </a:cubicBezTo>
                        <a:cubicBezTo>
                          <a:pt x="108" y="1"/>
                          <a:pt x="107" y="0"/>
                          <a:pt x="106" y="0"/>
                        </a:cubicBezTo>
                      </a:path>
                    </a:pathLst>
                  </a:custGeom>
                  <a:solidFill>
                    <a:srgbClr val="EEA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67" name="Freeform 979">
                    <a:extLst>
                      <a:ext uri="{FF2B5EF4-FFF2-40B4-BE49-F238E27FC236}">
                        <a16:creationId xmlns:a16="http://schemas.microsoft.com/office/drawing/2014/main" id="{3E8B216C-D228-5DA4-BB3A-9E6D870A4CC9}"/>
                      </a:ext>
                    </a:extLst>
                  </p:cNvPr>
                  <p:cNvSpPr>
                    <a:spLocks/>
                  </p:cNvSpPr>
                  <p:nvPr/>
                </p:nvSpPr>
                <p:spPr bwMode="auto">
                  <a:xfrm>
                    <a:off x="1965" y="2903"/>
                    <a:ext cx="15" cy="36"/>
                  </a:xfrm>
                  <a:custGeom>
                    <a:avLst/>
                    <a:gdLst>
                      <a:gd name="T0" fmla="*/ 11 w 17"/>
                      <a:gd name="T1" fmla="*/ 0 h 42"/>
                      <a:gd name="T2" fmla="*/ 0 w 17"/>
                      <a:gd name="T3" fmla="*/ 13 h 42"/>
                      <a:gd name="T4" fmla="*/ 2 w 17"/>
                      <a:gd name="T5" fmla="*/ 20 h 42"/>
                      <a:gd name="T6" fmla="*/ 9 w 17"/>
                      <a:gd name="T7" fmla="*/ 27 h 42"/>
                      <a:gd name="T8" fmla="*/ 9 w 17"/>
                      <a:gd name="T9" fmla="*/ 20 h 42"/>
                      <a:gd name="T10" fmla="*/ 10 w 17"/>
                      <a:gd name="T11" fmla="*/ 5 h 42"/>
                      <a:gd name="T12" fmla="*/ 10 w 17"/>
                      <a:gd name="T13" fmla="*/ 4 h 42"/>
                      <a:gd name="T14" fmla="*/ 11 w 17"/>
                      <a:gd name="T15" fmla="*/ 0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42">
                        <a:moveTo>
                          <a:pt x="17" y="0"/>
                        </a:moveTo>
                        <a:cubicBezTo>
                          <a:pt x="9" y="6"/>
                          <a:pt x="3" y="13"/>
                          <a:pt x="0" y="21"/>
                        </a:cubicBezTo>
                        <a:cubicBezTo>
                          <a:pt x="0" y="25"/>
                          <a:pt x="0" y="28"/>
                          <a:pt x="2" y="32"/>
                        </a:cubicBezTo>
                        <a:cubicBezTo>
                          <a:pt x="4" y="36"/>
                          <a:pt x="8" y="40"/>
                          <a:pt x="13" y="42"/>
                        </a:cubicBezTo>
                        <a:cubicBezTo>
                          <a:pt x="12" y="39"/>
                          <a:pt x="12" y="36"/>
                          <a:pt x="12" y="32"/>
                        </a:cubicBezTo>
                        <a:cubicBezTo>
                          <a:pt x="11" y="24"/>
                          <a:pt x="12" y="16"/>
                          <a:pt x="14" y="8"/>
                        </a:cubicBezTo>
                        <a:cubicBezTo>
                          <a:pt x="14" y="8"/>
                          <a:pt x="14" y="7"/>
                          <a:pt x="15" y="7"/>
                        </a:cubicBezTo>
                        <a:cubicBezTo>
                          <a:pt x="15" y="5"/>
                          <a:pt x="16" y="2"/>
                          <a:pt x="17" y="0"/>
                        </a:cubicBezTo>
                      </a:path>
                    </a:pathLst>
                  </a:custGeom>
                  <a:solidFill>
                    <a:srgbClr val="B487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68" name="Freeform 980">
                    <a:extLst>
                      <a:ext uri="{FF2B5EF4-FFF2-40B4-BE49-F238E27FC236}">
                        <a16:creationId xmlns:a16="http://schemas.microsoft.com/office/drawing/2014/main" id="{F3AB8F6A-34A1-67FF-3833-3A0242CAFAFF}"/>
                      </a:ext>
                    </a:extLst>
                  </p:cNvPr>
                  <p:cNvSpPr>
                    <a:spLocks/>
                  </p:cNvSpPr>
                  <p:nvPr/>
                </p:nvSpPr>
                <p:spPr bwMode="auto">
                  <a:xfrm>
                    <a:off x="1964" y="2921"/>
                    <a:ext cx="13" cy="25"/>
                  </a:xfrm>
                  <a:custGeom>
                    <a:avLst/>
                    <a:gdLst>
                      <a:gd name="T0" fmla="*/ 2 w 16"/>
                      <a:gd name="T1" fmla="*/ 0 h 30"/>
                      <a:gd name="T2" fmla="*/ 0 w 16"/>
                      <a:gd name="T3" fmla="*/ 6 h 30"/>
                      <a:gd name="T4" fmla="*/ 2 w 16"/>
                      <a:gd name="T5" fmla="*/ 11 h 30"/>
                      <a:gd name="T6" fmla="*/ 9 w 16"/>
                      <a:gd name="T7" fmla="*/ 18 h 30"/>
                      <a:gd name="T8" fmla="*/ 8 w 16"/>
                      <a:gd name="T9" fmla="*/ 13 h 30"/>
                      <a:gd name="T10" fmla="*/ 2 w 16"/>
                      <a:gd name="T11" fmla="*/ 7 h 30"/>
                      <a:gd name="T12" fmla="*/ 2 w 16"/>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30">
                        <a:moveTo>
                          <a:pt x="2" y="0"/>
                        </a:moveTo>
                        <a:cubicBezTo>
                          <a:pt x="1" y="3"/>
                          <a:pt x="0" y="7"/>
                          <a:pt x="0" y="10"/>
                        </a:cubicBezTo>
                        <a:cubicBezTo>
                          <a:pt x="0" y="13"/>
                          <a:pt x="1" y="16"/>
                          <a:pt x="2" y="18"/>
                        </a:cubicBezTo>
                        <a:cubicBezTo>
                          <a:pt x="4" y="24"/>
                          <a:pt x="9" y="28"/>
                          <a:pt x="16" y="30"/>
                        </a:cubicBezTo>
                        <a:cubicBezTo>
                          <a:pt x="16" y="27"/>
                          <a:pt x="15" y="24"/>
                          <a:pt x="15" y="21"/>
                        </a:cubicBezTo>
                        <a:cubicBezTo>
                          <a:pt x="10" y="19"/>
                          <a:pt x="6" y="15"/>
                          <a:pt x="4" y="11"/>
                        </a:cubicBezTo>
                        <a:cubicBezTo>
                          <a:pt x="2" y="7"/>
                          <a:pt x="2" y="4"/>
                          <a:pt x="2" y="0"/>
                        </a:cubicBezTo>
                      </a:path>
                    </a:pathLst>
                  </a:custGeom>
                  <a:solidFill>
                    <a:srgbClr val="A06D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69" name="Freeform 981">
                    <a:extLst>
                      <a:ext uri="{FF2B5EF4-FFF2-40B4-BE49-F238E27FC236}">
                        <a16:creationId xmlns:a16="http://schemas.microsoft.com/office/drawing/2014/main" id="{A937D593-3133-627A-CEA0-54A3F1749B62}"/>
                      </a:ext>
                    </a:extLst>
                  </p:cNvPr>
                  <p:cNvSpPr>
                    <a:spLocks/>
                  </p:cNvSpPr>
                  <p:nvPr/>
                </p:nvSpPr>
                <p:spPr bwMode="auto">
                  <a:xfrm>
                    <a:off x="1977" y="2909"/>
                    <a:ext cx="1" cy="1"/>
                  </a:xfrm>
                  <a:custGeom>
                    <a:avLst/>
                    <a:gdLst>
                      <a:gd name="T0" fmla="*/ 1 w 1"/>
                      <a:gd name="T1" fmla="*/ 0 h 1"/>
                      <a:gd name="T2" fmla="*/ 0 w 1"/>
                      <a:gd name="T3" fmla="*/ 1 h 1"/>
                      <a:gd name="T4" fmla="*/ 1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0"/>
                        </a:moveTo>
                        <a:cubicBezTo>
                          <a:pt x="0" y="0"/>
                          <a:pt x="0" y="1"/>
                          <a:pt x="0" y="1"/>
                        </a:cubicBezTo>
                        <a:cubicBezTo>
                          <a:pt x="0" y="1"/>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70" name="Freeform 982">
                    <a:extLst>
                      <a:ext uri="{FF2B5EF4-FFF2-40B4-BE49-F238E27FC236}">
                        <a16:creationId xmlns:a16="http://schemas.microsoft.com/office/drawing/2014/main" id="{5E1F75F3-2229-67F7-CD93-175D2007903A}"/>
                      </a:ext>
                    </a:extLst>
                  </p:cNvPr>
                  <p:cNvSpPr>
                    <a:spLocks/>
                  </p:cNvSpPr>
                  <p:nvPr/>
                </p:nvSpPr>
                <p:spPr bwMode="auto">
                  <a:xfrm>
                    <a:off x="1962" y="2901"/>
                    <a:ext cx="19" cy="46"/>
                  </a:xfrm>
                  <a:custGeom>
                    <a:avLst/>
                    <a:gdLst>
                      <a:gd name="T0" fmla="*/ 14 w 22"/>
                      <a:gd name="T1" fmla="*/ 0 h 55"/>
                      <a:gd name="T2" fmla="*/ 0 w 22"/>
                      <a:gd name="T3" fmla="*/ 19 h 55"/>
                      <a:gd name="T4" fmla="*/ 2 w 22"/>
                      <a:gd name="T5" fmla="*/ 25 h 55"/>
                      <a:gd name="T6" fmla="*/ 11 w 22"/>
                      <a:gd name="T7" fmla="*/ 32 h 55"/>
                      <a:gd name="T8" fmla="*/ 12 w 22"/>
                      <a:gd name="T9" fmla="*/ 32 h 55"/>
                      <a:gd name="T10" fmla="*/ 3 w 22"/>
                      <a:gd name="T11" fmla="*/ 24 h 55"/>
                      <a:gd name="T12" fmla="*/ 2 w 22"/>
                      <a:gd name="T13" fmla="*/ 19 h 55"/>
                      <a:gd name="T14" fmla="*/ 3 w 22"/>
                      <a:gd name="T15" fmla="*/ 14 h 55"/>
                      <a:gd name="T16" fmla="*/ 14 w 22"/>
                      <a:gd name="T17" fmla="*/ 3 h 55"/>
                      <a:gd name="T18" fmla="*/ 14 w 22"/>
                      <a:gd name="T19" fmla="*/ 0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 h="55">
                        <a:moveTo>
                          <a:pt x="22" y="0"/>
                        </a:moveTo>
                        <a:cubicBezTo>
                          <a:pt x="9" y="9"/>
                          <a:pt x="0" y="22"/>
                          <a:pt x="0" y="34"/>
                        </a:cubicBezTo>
                        <a:cubicBezTo>
                          <a:pt x="0" y="37"/>
                          <a:pt x="1" y="40"/>
                          <a:pt x="2" y="43"/>
                        </a:cubicBezTo>
                        <a:cubicBezTo>
                          <a:pt x="5" y="49"/>
                          <a:pt x="11" y="53"/>
                          <a:pt x="17" y="55"/>
                        </a:cubicBezTo>
                        <a:cubicBezTo>
                          <a:pt x="18" y="55"/>
                          <a:pt x="18" y="54"/>
                          <a:pt x="18" y="54"/>
                        </a:cubicBezTo>
                        <a:cubicBezTo>
                          <a:pt x="11" y="52"/>
                          <a:pt x="6" y="48"/>
                          <a:pt x="4" y="42"/>
                        </a:cubicBezTo>
                        <a:cubicBezTo>
                          <a:pt x="3" y="40"/>
                          <a:pt x="2" y="37"/>
                          <a:pt x="2" y="34"/>
                        </a:cubicBezTo>
                        <a:cubicBezTo>
                          <a:pt x="2" y="31"/>
                          <a:pt x="3" y="27"/>
                          <a:pt x="4" y="24"/>
                        </a:cubicBezTo>
                        <a:cubicBezTo>
                          <a:pt x="7" y="16"/>
                          <a:pt x="13" y="9"/>
                          <a:pt x="21" y="3"/>
                        </a:cubicBezTo>
                        <a:cubicBezTo>
                          <a:pt x="21" y="2"/>
                          <a:pt x="22" y="1"/>
                          <a:pt x="22"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71" name="Freeform 983">
                    <a:extLst>
                      <a:ext uri="{FF2B5EF4-FFF2-40B4-BE49-F238E27FC236}">
                        <a16:creationId xmlns:a16="http://schemas.microsoft.com/office/drawing/2014/main" id="{09A6217A-43AA-F7DE-0109-E9B3CADA640C}"/>
                      </a:ext>
                    </a:extLst>
                  </p:cNvPr>
                  <p:cNvSpPr>
                    <a:spLocks/>
                  </p:cNvSpPr>
                  <p:nvPr/>
                </p:nvSpPr>
                <p:spPr bwMode="auto">
                  <a:xfrm>
                    <a:off x="1990" y="2883"/>
                    <a:ext cx="2" cy="1"/>
                  </a:xfrm>
                  <a:custGeom>
                    <a:avLst/>
                    <a:gdLst>
                      <a:gd name="T0" fmla="*/ 1 w 2"/>
                      <a:gd name="T1" fmla="*/ 0 h 1"/>
                      <a:gd name="T2" fmla="*/ 0 w 2"/>
                      <a:gd name="T3" fmla="*/ 0 h 1"/>
                      <a:gd name="T4" fmla="*/ 2 w 2"/>
                      <a:gd name="T5" fmla="*/ 1 h 1"/>
                      <a:gd name="T6" fmla="*/ 1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1" y="0"/>
                        </a:moveTo>
                        <a:cubicBezTo>
                          <a:pt x="1" y="0"/>
                          <a:pt x="0" y="0"/>
                          <a:pt x="0" y="0"/>
                        </a:cubicBezTo>
                        <a:cubicBezTo>
                          <a:pt x="1" y="0"/>
                          <a:pt x="1" y="1"/>
                          <a:pt x="2" y="1"/>
                        </a:cubicBezTo>
                        <a:cubicBezTo>
                          <a:pt x="1" y="0"/>
                          <a:pt x="1" y="0"/>
                          <a:pt x="1" y="0"/>
                        </a:cubicBezTo>
                      </a:path>
                    </a:pathLst>
                  </a:custGeom>
                  <a:solidFill>
                    <a:srgbClr val="EEA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72" name="Freeform 984">
                    <a:extLst>
                      <a:ext uri="{FF2B5EF4-FFF2-40B4-BE49-F238E27FC236}">
                        <a16:creationId xmlns:a16="http://schemas.microsoft.com/office/drawing/2014/main" id="{86F6E54A-59D3-77E8-DF68-4A5DBB1A5F9A}"/>
                      </a:ext>
                    </a:extLst>
                  </p:cNvPr>
                  <p:cNvSpPr>
                    <a:spLocks/>
                  </p:cNvSpPr>
                  <p:nvPr/>
                </p:nvSpPr>
                <p:spPr bwMode="auto">
                  <a:xfrm>
                    <a:off x="2068" y="2824"/>
                    <a:ext cx="95" cy="99"/>
                  </a:xfrm>
                  <a:custGeom>
                    <a:avLst/>
                    <a:gdLst>
                      <a:gd name="T0" fmla="*/ 47 w 113"/>
                      <a:gd name="T1" fmla="*/ 0 h 118"/>
                      <a:gd name="T2" fmla="*/ 39 w 113"/>
                      <a:gd name="T3" fmla="*/ 2 h 118"/>
                      <a:gd name="T4" fmla="*/ 3 w 113"/>
                      <a:gd name="T5" fmla="*/ 27 h 118"/>
                      <a:gd name="T6" fmla="*/ 9 w 113"/>
                      <a:gd name="T7" fmla="*/ 66 h 118"/>
                      <a:gd name="T8" fmla="*/ 15 w 113"/>
                      <a:gd name="T9" fmla="*/ 70 h 118"/>
                      <a:gd name="T10" fmla="*/ 25 w 113"/>
                      <a:gd name="T11" fmla="*/ 52 h 118"/>
                      <a:gd name="T12" fmla="*/ 20 w 113"/>
                      <a:gd name="T13" fmla="*/ 50 h 118"/>
                      <a:gd name="T14" fmla="*/ 11 w 113"/>
                      <a:gd name="T15" fmla="*/ 39 h 118"/>
                      <a:gd name="T16" fmla="*/ 10 w 113"/>
                      <a:gd name="T17" fmla="*/ 36 h 118"/>
                      <a:gd name="T18" fmla="*/ 19 w 113"/>
                      <a:gd name="T19" fmla="*/ 22 h 118"/>
                      <a:gd name="T20" fmla="*/ 40 w 113"/>
                      <a:gd name="T21" fmla="*/ 13 h 118"/>
                      <a:gd name="T22" fmla="*/ 46 w 113"/>
                      <a:gd name="T23" fmla="*/ 12 h 118"/>
                      <a:gd name="T24" fmla="*/ 67 w 113"/>
                      <a:gd name="T25" fmla="*/ 3 h 118"/>
                      <a:gd name="T26" fmla="*/ 65 w 113"/>
                      <a:gd name="T27" fmla="*/ 2 h 118"/>
                      <a:gd name="T28" fmla="*/ 47 w 113"/>
                      <a:gd name="T29" fmla="*/ 0 h 1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3" h="118">
                        <a:moveTo>
                          <a:pt x="80" y="0"/>
                        </a:moveTo>
                        <a:cubicBezTo>
                          <a:pt x="75" y="0"/>
                          <a:pt x="70" y="1"/>
                          <a:pt x="65" y="2"/>
                        </a:cubicBezTo>
                        <a:cubicBezTo>
                          <a:pt x="38" y="6"/>
                          <a:pt x="10" y="14"/>
                          <a:pt x="4" y="45"/>
                        </a:cubicBezTo>
                        <a:cubicBezTo>
                          <a:pt x="0" y="62"/>
                          <a:pt x="2" y="99"/>
                          <a:pt x="15" y="112"/>
                        </a:cubicBezTo>
                        <a:cubicBezTo>
                          <a:pt x="20" y="116"/>
                          <a:pt x="23" y="118"/>
                          <a:pt x="26" y="118"/>
                        </a:cubicBezTo>
                        <a:cubicBezTo>
                          <a:pt x="35" y="118"/>
                          <a:pt x="40" y="102"/>
                          <a:pt x="43" y="88"/>
                        </a:cubicBezTo>
                        <a:cubicBezTo>
                          <a:pt x="39" y="87"/>
                          <a:pt x="36" y="85"/>
                          <a:pt x="33" y="84"/>
                        </a:cubicBezTo>
                        <a:cubicBezTo>
                          <a:pt x="25" y="79"/>
                          <a:pt x="19" y="73"/>
                          <a:pt x="18" y="65"/>
                        </a:cubicBezTo>
                        <a:cubicBezTo>
                          <a:pt x="18" y="64"/>
                          <a:pt x="17" y="63"/>
                          <a:pt x="17" y="61"/>
                        </a:cubicBezTo>
                        <a:cubicBezTo>
                          <a:pt x="17" y="52"/>
                          <a:pt x="23" y="44"/>
                          <a:pt x="32" y="37"/>
                        </a:cubicBezTo>
                        <a:cubicBezTo>
                          <a:pt x="41" y="29"/>
                          <a:pt x="54" y="24"/>
                          <a:pt x="68" y="22"/>
                        </a:cubicBezTo>
                        <a:cubicBezTo>
                          <a:pt x="72" y="21"/>
                          <a:pt x="76" y="21"/>
                          <a:pt x="79" y="20"/>
                        </a:cubicBezTo>
                        <a:cubicBezTo>
                          <a:pt x="89" y="12"/>
                          <a:pt x="100" y="7"/>
                          <a:pt x="113" y="4"/>
                        </a:cubicBezTo>
                        <a:cubicBezTo>
                          <a:pt x="110" y="2"/>
                          <a:pt x="110" y="2"/>
                          <a:pt x="110" y="2"/>
                        </a:cubicBezTo>
                        <a:cubicBezTo>
                          <a:pt x="100" y="2"/>
                          <a:pt x="90" y="0"/>
                          <a:pt x="80" y="0"/>
                        </a:cubicBezTo>
                      </a:path>
                    </a:pathLst>
                  </a:custGeom>
                  <a:solidFill>
                    <a:srgbClr val="EEA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73" name="Freeform 985">
                    <a:extLst>
                      <a:ext uri="{FF2B5EF4-FFF2-40B4-BE49-F238E27FC236}">
                        <a16:creationId xmlns:a16="http://schemas.microsoft.com/office/drawing/2014/main" id="{8140F1CD-E7C7-F23B-8C82-BD6B8DCF5B45}"/>
                      </a:ext>
                    </a:extLst>
                  </p:cNvPr>
                  <p:cNvSpPr>
                    <a:spLocks/>
                  </p:cNvSpPr>
                  <p:nvPr/>
                </p:nvSpPr>
                <p:spPr bwMode="auto">
                  <a:xfrm>
                    <a:off x="2089" y="2843"/>
                    <a:ext cx="44" cy="46"/>
                  </a:xfrm>
                  <a:custGeom>
                    <a:avLst/>
                    <a:gdLst>
                      <a:gd name="T0" fmla="*/ 31 w 52"/>
                      <a:gd name="T1" fmla="*/ 0 h 54"/>
                      <a:gd name="T2" fmla="*/ 25 w 52"/>
                      <a:gd name="T3" fmla="*/ 1 h 54"/>
                      <a:gd name="T4" fmla="*/ 5 w 52"/>
                      <a:gd name="T5" fmla="*/ 9 h 54"/>
                      <a:gd name="T6" fmla="*/ 2 w 52"/>
                      <a:gd name="T7" fmla="*/ 13 h 54"/>
                      <a:gd name="T8" fmla="*/ 0 w 52"/>
                      <a:gd name="T9" fmla="*/ 20 h 54"/>
                      <a:gd name="T10" fmla="*/ 12 w 52"/>
                      <a:gd name="T11" fmla="*/ 33 h 54"/>
                      <a:gd name="T12" fmla="*/ 14 w 52"/>
                      <a:gd name="T13" fmla="*/ 28 h 54"/>
                      <a:gd name="T14" fmla="*/ 18 w 52"/>
                      <a:gd name="T15" fmla="*/ 19 h 54"/>
                      <a:gd name="T16" fmla="*/ 18 w 52"/>
                      <a:gd name="T17" fmla="*/ 17 h 54"/>
                      <a:gd name="T18" fmla="*/ 17 w 52"/>
                      <a:gd name="T19" fmla="*/ 18 h 54"/>
                      <a:gd name="T20" fmla="*/ 17 w 52"/>
                      <a:gd name="T21" fmla="*/ 18 h 54"/>
                      <a:gd name="T22" fmla="*/ 15 w 52"/>
                      <a:gd name="T23" fmla="*/ 16 h 54"/>
                      <a:gd name="T24" fmla="*/ 16 w 52"/>
                      <a:gd name="T25" fmla="*/ 14 h 54"/>
                      <a:gd name="T26" fmla="*/ 16 w 52"/>
                      <a:gd name="T27" fmla="*/ 14 h 54"/>
                      <a:gd name="T28" fmla="*/ 17 w 52"/>
                      <a:gd name="T29" fmla="*/ 10 h 54"/>
                      <a:gd name="T30" fmla="*/ 16 w 52"/>
                      <a:gd name="T31" fmla="*/ 9 h 54"/>
                      <a:gd name="T32" fmla="*/ 18 w 52"/>
                      <a:gd name="T33" fmla="*/ 6 h 54"/>
                      <a:gd name="T34" fmla="*/ 19 w 52"/>
                      <a:gd name="T35" fmla="*/ 6 h 54"/>
                      <a:gd name="T36" fmla="*/ 21 w 52"/>
                      <a:gd name="T37" fmla="*/ 7 h 54"/>
                      <a:gd name="T38" fmla="*/ 28 w 52"/>
                      <a:gd name="T39" fmla="*/ 3 h 54"/>
                      <a:gd name="T40" fmla="*/ 29 w 52"/>
                      <a:gd name="T41" fmla="*/ 3 h 54"/>
                      <a:gd name="T42" fmla="*/ 31 w 52"/>
                      <a:gd name="T43" fmla="*/ 0 h 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2" h="54">
                        <a:moveTo>
                          <a:pt x="52" y="0"/>
                        </a:moveTo>
                        <a:cubicBezTo>
                          <a:pt x="49" y="0"/>
                          <a:pt x="46" y="0"/>
                          <a:pt x="43" y="1"/>
                        </a:cubicBezTo>
                        <a:cubicBezTo>
                          <a:pt x="29" y="3"/>
                          <a:pt x="17" y="8"/>
                          <a:pt x="8" y="15"/>
                        </a:cubicBezTo>
                        <a:cubicBezTo>
                          <a:pt x="6" y="17"/>
                          <a:pt x="4" y="19"/>
                          <a:pt x="2" y="21"/>
                        </a:cubicBezTo>
                        <a:cubicBezTo>
                          <a:pt x="0" y="25"/>
                          <a:pt x="0" y="29"/>
                          <a:pt x="0" y="33"/>
                        </a:cubicBezTo>
                        <a:cubicBezTo>
                          <a:pt x="2" y="42"/>
                          <a:pt x="9" y="50"/>
                          <a:pt x="20" y="54"/>
                        </a:cubicBezTo>
                        <a:cubicBezTo>
                          <a:pt x="21" y="50"/>
                          <a:pt x="22" y="48"/>
                          <a:pt x="23" y="46"/>
                        </a:cubicBezTo>
                        <a:cubicBezTo>
                          <a:pt x="25" y="41"/>
                          <a:pt x="27" y="35"/>
                          <a:pt x="30" y="30"/>
                        </a:cubicBezTo>
                        <a:cubicBezTo>
                          <a:pt x="30" y="29"/>
                          <a:pt x="29" y="29"/>
                          <a:pt x="29" y="28"/>
                        </a:cubicBezTo>
                        <a:cubicBezTo>
                          <a:pt x="29" y="28"/>
                          <a:pt x="28" y="29"/>
                          <a:pt x="28" y="29"/>
                        </a:cubicBezTo>
                        <a:cubicBezTo>
                          <a:pt x="28" y="29"/>
                          <a:pt x="28" y="29"/>
                          <a:pt x="28" y="29"/>
                        </a:cubicBezTo>
                        <a:cubicBezTo>
                          <a:pt x="26" y="29"/>
                          <a:pt x="25" y="28"/>
                          <a:pt x="25" y="26"/>
                        </a:cubicBezTo>
                        <a:cubicBezTo>
                          <a:pt x="24" y="24"/>
                          <a:pt x="25" y="23"/>
                          <a:pt x="27" y="23"/>
                        </a:cubicBezTo>
                        <a:cubicBezTo>
                          <a:pt x="27" y="22"/>
                          <a:pt x="27" y="22"/>
                          <a:pt x="27" y="22"/>
                        </a:cubicBezTo>
                        <a:cubicBezTo>
                          <a:pt x="27" y="20"/>
                          <a:pt x="27" y="19"/>
                          <a:pt x="28" y="17"/>
                        </a:cubicBezTo>
                        <a:cubicBezTo>
                          <a:pt x="27" y="17"/>
                          <a:pt x="26" y="16"/>
                          <a:pt x="26" y="14"/>
                        </a:cubicBezTo>
                        <a:cubicBezTo>
                          <a:pt x="25" y="12"/>
                          <a:pt x="27" y="9"/>
                          <a:pt x="30" y="9"/>
                        </a:cubicBezTo>
                        <a:cubicBezTo>
                          <a:pt x="30" y="9"/>
                          <a:pt x="30" y="9"/>
                          <a:pt x="31" y="9"/>
                        </a:cubicBezTo>
                        <a:cubicBezTo>
                          <a:pt x="32" y="9"/>
                          <a:pt x="34" y="9"/>
                          <a:pt x="34" y="10"/>
                        </a:cubicBezTo>
                        <a:cubicBezTo>
                          <a:pt x="38" y="8"/>
                          <a:pt x="42" y="7"/>
                          <a:pt x="46" y="5"/>
                        </a:cubicBezTo>
                        <a:cubicBezTo>
                          <a:pt x="47" y="5"/>
                          <a:pt x="47" y="5"/>
                          <a:pt x="47" y="5"/>
                        </a:cubicBezTo>
                        <a:cubicBezTo>
                          <a:pt x="48" y="3"/>
                          <a:pt x="50" y="1"/>
                          <a:pt x="52" y="0"/>
                        </a:cubicBezTo>
                      </a:path>
                    </a:pathLst>
                  </a:custGeom>
                  <a:solidFill>
                    <a:srgbClr val="B487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74" name="Freeform 986">
                    <a:extLst>
                      <a:ext uri="{FF2B5EF4-FFF2-40B4-BE49-F238E27FC236}">
                        <a16:creationId xmlns:a16="http://schemas.microsoft.com/office/drawing/2014/main" id="{10F21051-4F94-21BD-EB3C-7AB00515418D}"/>
                      </a:ext>
                    </a:extLst>
                  </p:cNvPr>
                  <p:cNvSpPr>
                    <a:spLocks/>
                  </p:cNvSpPr>
                  <p:nvPr/>
                </p:nvSpPr>
                <p:spPr bwMode="auto">
                  <a:xfrm>
                    <a:off x="2084" y="2861"/>
                    <a:ext cx="22" cy="35"/>
                  </a:xfrm>
                  <a:custGeom>
                    <a:avLst/>
                    <a:gdLst>
                      <a:gd name="T0" fmla="*/ 5 w 26"/>
                      <a:gd name="T1" fmla="*/ 0 h 42"/>
                      <a:gd name="T2" fmla="*/ 0 w 26"/>
                      <a:gd name="T3" fmla="*/ 10 h 42"/>
                      <a:gd name="T4" fmla="*/ 1 w 26"/>
                      <a:gd name="T5" fmla="*/ 12 h 42"/>
                      <a:gd name="T6" fmla="*/ 9 w 26"/>
                      <a:gd name="T7" fmla="*/ 23 h 42"/>
                      <a:gd name="T8" fmla="*/ 14 w 26"/>
                      <a:gd name="T9" fmla="*/ 24 h 42"/>
                      <a:gd name="T10" fmla="*/ 16 w 26"/>
                      <a:gd name="T11" fmla="*/ 19 h 42"/>
                      <a:gd name="T12" fmla="*/ 3 w 26"/>
                      <a:gd name="T13" fmla="*/ 7 h 42"/>
                      <a:gd name="T14" fmla="*/ 5 w 26"/>
                      <a:gd name="T15" fmla="*/ 0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42">
                        <a:moveTo>
                          <a:pt x="8" y="0"/>
                        </a:moveTo>
                        <a:cubicBezTo>
                          <a:pt x="3" y="5"/>
                          <a:pt x="0" y="11"/>
                          <a:pt x="0" y="17"/>
                        </a:cubicBezTo>
                        <a:cubicBezTo>
                          <a:pt x="0" y="18"/>
                          <a:pt x="1" y="19"/>
                          <a:pt x="1" y="20"/>
                        </a:cubicBezTo>
                        <a:cubicBezTo>
                          <a:pt x="2" y="28"/>
                          <a:pt x="7" y="34"/>
                          <a:pt x="15" y="38"/>
                        </a:cubicBezTo>
                        <a:cubicBezTo>
                          <a:pt x="18" y="40"/>
                          <a:pt x="21" y="41"/>
                          <a:pt x="24" y="42"/>
                        </a:cubicBezTo>
                        <a:cubicBezTo>
                          <a:pt x="25" y="39"/>
                          <a:pt x="26" y="36"/>
                          <a:pt x="26" y="33"/>
                        </a:cubicBezTo>
                        <a:cubicBezTo>
                          <a:pt x="15" y="29"/>
                          <a:pt x="8" y="21"/>
                          <a:pt x="6" y="12"/>
                        </a:cubicBezTo>
                        <a:cubicBezTo>
                          <a:pt x="6" y="8"/>
                          <a:pt x="6" y="4"/>
                          <a:pt x="8" y="0"/>
                        </a:cubicBezTo>
                      </a:path>
                    </a:pathLst>
                  </a:custGeom>
                  <a:solidFill>
                    <a:srgbClr val="A06D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75" name="Freeform 987">
                    <a:extLst>
                      <a:ext uri="{FF2B5EF4-FFF2-40B4-BE49-F238E27FC236}">
                        <a16:creationId xmlns:a16="http://schemas.microsoft.com/office/drawing/2014/main" id="{8B0DD886-8856-F3CA-2247-3DC1CE4D81CB}"/>
                      </a:ext>
                    </a:extLst>
                  </p:cNvPr>
                  <p:cNvSpPr>
                    <a:spLocks/>
                  </p:cNvSpPr>
                  <p:nvPr/>
                </p:nvSpPr>
                <p:spPr bwMode="auto">
                  <a:xfrm>
                    <a:off x="2112" y="2847"/>
                    <a:ext cx="16" cy="22"/>
                  </a:xfrm>
                  <a:custGeom>
                    <a:avLst/>
                    <a:gdLst>
                      <a:gd name="T0" fmla="*/ 11 w 19"/>
                      <a:gd name="T1" fmla="*/ 0 h 25"/>
                      <a:gd name="T2" fmla="*/ 4 w 19"/>
                      <a:gd name="T3" fmla="*/ 4 h 25"/>
                      <a:gd name="T4" fmla="*/ 5 w 19"/>
                      <a:gd name="T5" fmla="*/ 5 h 25"/>
                      <a:gd name="T6" fmla="*/ 3 w 19"/>
                      <a:gd name="T7" fmla="*/ 9 h 25"/>
                      <a:gd name="T8" fmla="*/ 3 w 19"/>
                      <a:gd name="T9" fmla="*/ 9 h 25"/>
                      <a:gd name="T10" fmla="*/ 1 w 19"/>
                      <a:gd name="T11" fmla="*/ 9 h 25"/>
                      <a:gd name="T12" fmla="*/ 0 w 19"/>
                      <a:gd name="T13" fmla="*/ 11 h 25"/>
                      <a:gd name="T14" fmla="*/ 0 w 19"/>
                      <a:gd name="T15" fmla="*/ 12 h 25"/>
                      <a:gd name="T16" fmla="*/ 0 w 19"/>
                      <a:gd name="T17" fmla="*/ 12 h 25"/>
                      <a:gd name="T18" fmla="*/ 1 w 19"/>
                      <a:gd name="T19" fmla="*/ 12 h 25"/>
                      <a:gd name="T20" fmla="*/ 3 w 19"/>
                      <a:gd name="T21" fmla="*/ 14 h 25"/>
                      <a:gd name="T22" fmla="*/ 2 w 19"/>
                      <a:gd name="T23" fmla="*/ 16 h 25"/>
                      <a:gd name="T24" fmla="*/ 3 w 19"/>
                      <a:gd name="T25" fmla="*/ 17 h 25"/>
                      <a:gd name="T26" fmla="*/ 11 w 19"/>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 h="25">
                        <a:moveTo>
                          <a:pt x="19" y="0"/>
                        </a:moveTo>
                        <a:cubicBezTo>
                          <a:pt x="15" y="2"/>
                          <a:pt x="11" y="3"/>
                          <a:pt x="7" y="5"/>
                        </a:cubicBezTo>
                        <a:cubicBezTo>
                          <a:pt x="8" y="6"/>
                          <a:pt x="8" y="7"/>
                          <a:pt x="8" y="8"/>
                        </a:cubicBezTo>
                        <a:cubicBezTo>
                          <a:pt x="9" y="10"/>
                          <a:pt x="7" y="13"/>
                          <a:pt x="4" y="13"/>
                        </a:cubicBezTo>
                        <a:cubicBezTo>
                          <a:pt x="4" y="13"/>
                          <a:pt x="4" y="13"/>
                          <a:pt x="4" y="13"/>
                        </a:cubicBezTo>
                        <a:cubicBezTo>
                          <a:pt x="3" y="13"/>
                          <a:pt x="2" y="13"/>
                          <a:pt x="1" y="12"/>
                        </a:cubicBezTo>
                        <a:cubicBezTo>
                          <a:pt x="0" y="14"/>
                          <a:pt x="0" y="15"/>
                          <a:pt x="0" y="17"/>
                        </a:cubicBezTo>
                        <a:cubicBezTo>
                          <a:pt x="0" y="17"/>
                          <a:pt x="0" y="17"/>
                          <a:pt x="0" y="18"/>
                        </a:cubicBezTo>
                        <a:cubicBezTo>
                          <a:pt x="0" y="18"/>
                          <a:pt x="0" y="18"/>
                          <a:pt x="0" y="18"/>
                        </a:cubicBezTo>
                        <a:cubicBezTo>
                          <a:pt x="0" y="18"/>
                          <a:pt x="0" y="18"/>
                          <a:pt x="1" y="18"/>
                        </a:cubicBezTo>
                        <a:cubicBezTo>
                          <a:pt x="2" y="18"/>
                          <a:pt x="3" y="19"/>
                          <a:pt x="4" y="20"/>
                        </a:cubicBezTo>
                        <a:cubicBezTo>
                          <a:pt x="4" y="21"/>
                          <a:pt x="3" y="23"/>
                          <a:pt x="2" y="23"/>
                        </a:cubicBezTo>
                        <a:cubicBezTo>
                          <a:pt x="2" y="24"/>
                          <a:pt x="3" y="24"/>
                          <a:pt x="3" y="25"/>
                        </a:cubicBezTo>
                        <a:cubicBezTo>
                          <a:pt x="8" y="16"/>
                          <a:pt x="13" y="8"/>
                          <a:pt x="19" y="0"/>
                        </a:cubicBezTo>
                      </a:path>
                    </a:pathLst>
                  </a:custGeom>
                  <a:solidFill>
                    <a:srgbClr val="C093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76" name="Freeform 988">
                    <a:extLst>
                      <a:ext uri="{FF2B5EF4-FFF2-40B4-BE49-F238E27FC236}">
                        <a16:creationId xmlns:a16="http://schemas.microsoft.com/office/drawing/2014/main" id="{97F5B99C-C4A3-8048-CEB8-2D3299FAF6DB}"/>
                      </a:ext>
                    </a:extLst>
                  </p:cNvPr>
                  <p:cNvSpPr>
                    <a:spLocks/>
                  </p:cNvSpPr>
                  <p:nvPr/>
                </p:nvSpPr>
                <p:spPr bwMode="auto">
                  <a:xfrm>
                    <a:off x="2110" y="2851"/>
                    <a:ext cx="9" cy="7"/>
                  </a:xfrm>
                  <a:custGeom>
                    <a:avLst/>
                    <a:gdLst>
                      <a:gd name="T0" fmla="*/ 3 w 11"/>
                      <a:gd name="T1" fmla="*/ 0 h 9"/>
                      <a:gd name="T2" fmla="*/ 2 w 11"/>
                      <a:gd name="T3" fmla="*/ 0 h 9"/>
                      <a:gd name="T4" fmla="*/ 1 w 11"/>
                      <a:gd name="T5" fmla="*/ 2 h 9"/>
                      <a:gd name="T6" fmla="*/ 2 w 11"/>
                      <a:gd name="T7" fmla="*/ 4 h 9"/>
                      <a:gd name="T8" fmla="*/ 3 w 11"/>
                      <a:gd name="T9" fmla="*/ 4 h 9"/>
                      <a:gd name="T10" fmla="*/ 3 w 11"/>
                      <a:gd name="T11" fmla="*/ 4 h 9"/>
                      <a:gd name="T12" fmla="*/ 6 w 11"/>
                      <a:gd name="T13" fmla="*/ 2 h 9"/>
                      <a:gd name="T14" fmla="*/ 5 w 11"/>
                      <a:gd name="T15" fmla="*/ 1 h 9"/>
                      <a:gd name="T16" fmla="*/ 3 w 11"/>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 h="9">
                        <a:moveTo>
                          <a:pt x="6" y="0"/>
                        </a:moveTo>
                        <a:cubicBezTo>
                          <a:pt x="5" y="0"/>
                          <a:pt x="5" y="0"/>
                          <a:pt x="5" y="0"/>
                        </a:cubicBezTo>
                        <a:cubicBezTo>
                          <a:pt x="2" y="0"/>
                          <a:pt x="0" y="3"/>
                          <a:pt x="1" y="5"/>
                        </a:cubicBezTo>
                        <a:cubicBezTo>
                          <a:pt x="1" y="7"/>
                          <a:pt x="2" y="8"/>
                          <a:pt x="3" y="8"/>
                        </a:cubicBezTo>
                        <a:cubicBezTo>
                          <a:pt x="4" y="9"/>
                          <a:pt x="5" y="9"/>
                          <a:pt x="6" y="9"/>
                        </a:cubicBezTo>
                        <a:cubicBezTo>
                          <a:pt x="6" y="9"/>
                          <a:pt x="6" y="9"/>
                          <a:pt x="6" y="9"/>
                        </a:cubicBezTo>
                        <a:cubicBezTo>
                          <a:pt x="9" y="9"/>
                          <a:pt x="11" y="6"/>
                          <a:pt x="10" y="4"/>
                        </a:cubicBezTo>
                        <a:cubicBezTo>
                          <a:pt x="10" y="3"/>
                          <a:pt x="10" y="2"/>
                          <a:pt x="9" y="1"/>
                        </a:cubicBezTo>
                        <a:cubicBezTo>
                          <a:pt x="9" y="0"/>
                          <a:pt x="7" y="0"/>
                          <a:pt x="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77" name="Freeform 989">
                    <a:extLst>
                      <a:ext uri="{FF2B5EF4-FFF2-40B4-BE49-F238E27FC236}">
                        <a16:creationId xmlns:a16="http://schemas.microsoft.com/office/drawing/2014/main" id="{7E47D906-85C2-CDE7-3BA9-F0CB9B388F01}"/>
                      </a:ext>
                    </a:extLst>
                  </p:cNvPr>
                  <p:cNvSpPr>
                    <a:spLocks/>
                  </p:cNvSpPr>
                  <p:nvPr/>
                </p:nvSpPr>
                <p:spPr bwMode="auto">
                  <a:xfrm>
                    <a:off x="2109" y="2863"/>
                    <a:ext cx="6" cy="5"/>
                  </a:xfrm>
                  <a:custGeom>
                    <a:avLst/>
                    <a:gdLst>
                      <a:gd name="T0" fmla="*/ 3 w 7"/>
                      <a:gd name="T1" fmla="*/ 0 h 6"/>
                      <a:gd name="T2" fmla="*/ 3 w 7"/>
                      <a:gd name="T3" fmla="*/ 0 h 6"/>
                      <a:gd name="T4" fmla="*/ 3 w 7"/>
                      <a:gd name="T5" fmla="*/ 0 h 6"/>
                      <a:gd name="T6" fmla="*/ 1 w 7"/>
                      <a:gd name="T7" fmla="*/ 3 h 6"/>
                      <a:gd name="T8" fmla="*/ 3 w 7"/>
                      <a:gd name="T9" fmla="*/ 3 h 6"/>
                      <a:gd name="T10" fmla="*/ 3 w 7"/>
                      <a:gd name="T11" fmla="*/ 3 h 6"/>
                      <a:gd name="T12" fmla="*/ 3 w 7"/>
                      <a:gd name="T13" fmla="*/ 3 h 6"/>
                      <a:gd name="T14" fmla="*/ 4 w 7"/>
                      <a:gd name="T15" fmla="*/ 2 h 6"/>
                      <a:gd name="T16" fmla="*/ 3 w 7"/>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6">
                        <a:moveTo>
                          <a:pt x="4" y="0"/>
                        </a:moveTo>
                        <a:cubicBezTo>
                          <a:pt x="3" y="0"/>
                          <a:pt x="3" y="0"/>
                          <a:pt x="3" y="0"/>
                        </a:cubicBezTo>
                        <a:cubicBezTo>
                          <a:pt x="3" y="0"/>
                          <a:pt x="3" y="0"/>
                          <a:pt x="3" y="0"/>
                        </a:cubicBezTo>
                        <a:cubicBezTo>
                          <a:pt x="1" y="0"/>
                          <a:pt x="0" y="1"/>
                          <a:pt x="1" y="3"/>
                        </a:cubicBezTo>
                        <a:cubicBezTo>
                          <a:pt x="1" y="5"/>
                          <a:pt x="2" y="6"/>
                          <a:pt x="4" y="6"/>
                        </a:cubicBezTo>
                        <a:cubicBezTo>
                          <a:pt x="4" y="6"/>
                          <a:pt x="4" y="6"/>
                          <a:pt x="4" y="6"/>
                        </a:cubicBezTo>
                        <a:cubicBezTo>
                          <a:pt x="4" y="6"/>
                          <a:pt x="5" y="5"/>
                          <a:pt x="5" y="5"/>
                        </a:cubicBezTo>
                        <a:cubicBezTo>
                          <a:pt x="6" y="5"/>
                          <a:pt x="7" y="3"/>
                          <a:pt x="7" y="2"/>
                        </a:cubicBezTo>
                        <a:cubicBezTo>
                          <a:pt x="6" y="1"/>
                          <a:pt x="5" y="0"/>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78" name="Freeform 990">
                    <a:extLst>
                      <a:ext uri="{FF2B5EF4-FFF2-40B4-BE49-F238E27FC236}">
                        <a16:creationId xmlns:a16="http://schemas.microsoft.com/office/drawing/2014/main" id="{5BFA2C29-3592-CB17-A607-190F8D25A09A}"/>
                      </a:ext>
                    </a:extLst>
                  </p:cNvPr>
                  <p:cNvSpPr>
                    <a:spLocks/>
                  </p:cNvSpPr>
                  <p:nvPr/>
                </p:nvSpPr>
                <p:spPr bwMode="auto">
                  <a:xfrm>
                    <a:off x="2082" y="2841"/>
                    <a:ext cx="52" cy="57"/>
                  </a:xfrm>
                  <a:custGeom>
                    <a:avLst/>
                    <a:gdLst>
                      <a:gd name="T0" fmla="*/ 37 w 62"/>
                      <a:gd name="T1" fmla="*/ 0 h 68"/>
                      <a:gd name="T2" fmla="*/ 30 w 62"/>
                      <a:gd name="T3" fmla="*/ 2 h 68"/>
                      <a:gd name="T4" fmla="*/ 9 w 62"/>
                      <a:gd name="T5" fmla="*/ 10 h 68"/>
                      <a:gd name="T6" fmla="*/ 0 w 62"/>
                      <a:gd name="T7" fmla="*/ 24 h 68"/>
                      <a:gd name="T8" fmla="*/ 1 w 62"/>
                      <a:gd name="T9" fmla="*/ 27 h 68"/>
                      <a:gd name="T10" fmla="*/ 9 w 62"/>
                      <a:gd name="T11" fmla="*/ 38 h 68"/>
                      <a:gd name="T12" fmla="*/ 15 w 62"/>
                      <a:gd name="T13" fmla="*/ 40 h 68"/>
                      <a:gd name="T14" fmla="*/ 15 w 62"/>
                      <a:gd name="T15" fmla="*/ 39 h 68"/>
                      <a:gd name="T16" fmla="*/ 10 w 62"/>
                      <a:gd name="T17" fmla="*/ 37 h 68"/>
                      <a:gd name="T18" fmla="*/ 3 w 62"/>
                      <a:gd name="T19" fmla="*/ 26 h 68"/>
                      <a:gd name="T20" fmla="*/ 2 w 62"/>
                      <a:gd name="T21" fmla="*/ 24 h 68"/>
                      <a:gd name="T22" fmla="*/ 6 w 62"/>
                      <a:gd name="T23" fmla="*/ 14 h 68"/>
                      <a:gd name="T24" fmla="*/ 9 w 62"/>
                      <a:gd name="T25" fmla="*/ 11 h 68"/>
                      <a:gd name="T26" fmla="*/ 30 w 62"/>
                      <a:gd name="T27" fmla="*/ 3 h 68"/>
                      <a:gd name="T28" fmla="*/ 35 w 62"/>
                      <a:gd name="T29" fmla="*/ 3 h 68"/>
                      <a:gd name="T30" fmla="*/ 37 w 62"/>
                      <a:gd name="T31" fmla="*/ 0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2" h="68">
                        <a:moveTo>
                          <a:pt x="62" y="0"/>
                        </a:moveTo>
                        <a:cubicBezTo>
                          <a:pt x="59" y="1"/>
                          <a:pt x="55" y="1"/>
                          <a:pt x="51" y="2"/>
                        </a:cubicBezTo>
                        <a:cubicBezTo>
                          <a:pt x="37" y="4"/>
                          <a:pt x="24" y="9"/>
                          <a:pt x="15" y="17"/>
                        </a:cubicBezTo>
                        <a:cubicBezTo>
                          <a:pt x="6" y="24"/>
                          <a:pt x="0" y="32"/>
                          <a:pt x="0" y="41"/>
                        </a:cubicBezTo>
                        <a:cubicBezTo>
                          <a:pt x="0" y="43"/>
                          <a:pt x="1" y="44"/>
                          <a:pt x="1" y="45"/>
                        </a:cubicBezTo>
                        <a:cubicBezTo>
                          <a:pt x="2" y="53"/>
                          <a:pt x="8" y="59"/>
                          <a:pt x="16" y="64"/>
                        </a:cubicBezTo>
                        <a:cubicBezTo>
                          <a:pt x="19" y="65"/>
                          <a:pt x="22" y="67"/>
                          <a:pt x="26" y="68"/>
                        </a:cubicBezTo>
                        <a:cubicBezTo>
                          <a:pt x="26" y="67"/>
                          <a:pt x="26" y="67"/>
                          <a:pt x="26" y="66"/>
                        </a:cubicBezTo>
                        <a:cubicBezTo>
                          <a:pt x="23" y="65"/>
                          <a:pt x="20" y="64"/>
                          <a:pt x="17" y="62"/>
                        </a:cubicBezTo>
                        <a:cubicBezTo>
                          <a:pt x="9" y="58"/>
                          <a:pt x="4" y="52"/>
                          <a:pt x="3" y="44"/>
                        </a:cubicBezTo>
                        <a:cubicBezTo>
                          <a:pt x="3" y="43"/>
                          <a:pt x="2" y="42"/>
                          <a:pt x="2" y="41"/>
                        </a:cubicBezTo>
                        <a:cubicBezTo>
                          <a:pt x="2" y="35"/>
                          <a:pt x="5" y="29"/>
                          <a:pt x="10" y="24"/>
                        </a:cubicBezTo>
                        <a:cubicBezTo>
                          <a:pt x="12" y="22"/>
                          <a:pt x="14" y="20"/>
                          <a:pt x="16" y="18"/>
                        </a:cubicBezTo>
                        <a:cubicBezTo>
                          <a:pt x="25" y="11"/>
                          <a:pt x="37" y="6"/>
                          <a:pt x="51" y="4"/>
                        </a:cubicBezTo>
                        <a:cubicBezTo>
                          <a:pt x="54" y="3"/>
                          <a:pt x="57" y="3"/>
                          <a:pt x="60" y="3"/>
                        </a:cubicBezTo>
                        <a:cubicBezTo>
                          <a:pt x="61" y="2"/>
                          <a:pt x="62" y="1"/>
                          <a:pt x="62"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79" name="Freeform 991">
                    <a:extLst>
                      <a:ext uri="{FF2B5EF4-FFF2-40B4-BE49-F238E27FC236}">
                        <a16:creationId xmlns:a16="http://schemas.microsoft.com/office/drawing/2014/main" id="{5EC00D3F-D80A-EB28-1E17-EACDAA242D1A}"/>
                      </a:ext>
                    </a:extLst>
                  </p:cNvPr>
                  <p:cNvSpPr>
                    <a:spLocks/>
                  </p:cNvSpPr>
                  <p:nvPr/>
                </p:nvSpPr>
                <p:spPr bwMode="auto">
                  <a:xfrm>
                    <a:off x="2003" y="2937"/>
                    <a:ext cx="79" cy="160"/>
                  </a:xfrm>
                  <a:custGeom>
                    <a:avLst/>
                    <a:gdLst>
                      <a:gd name="T0" fmla="*/ 47 w 94"/>
                      <a:gd name="T1" fmla="*/ 0 h 189"/>
                      <a:gd name="T2" fmla="*/ 20 w 94"/>
                      <a:gd name="T3" fmla="*/ 14 h 189"/>
                      <a:gd name="T4" fmla="*/ 1 w 94"/>
                      <a:gd name="T5" fmla="*/ 67 h 189"/>
                      <a:gd name="T6" fmla="*/ 3 w 94"/>
                      <a:gd name="T7" fmla="*/ 98 h 189"/>
                      <a:gd name="T8" fmla="*/ 8 w 94"/>
                      <a:gd name="T9" fmla="*/ 114 h 189"/>
                      <a:gd name="T10" fmla="*/ 12 w 94"/>
                      <a:gd name="T11" fmla="*/ 111 h 189"/>
                      <a:gd name="T12" fmla="*/ 15 w 94"/>
                      <a:gd name="T13" fmla="*/ 91 h 189"/>
                      <a:gd name="T14" fmla="*/ 19 w 94"/>
                      <a:gd name="T15" fmla="*/ 74 h 189"/>
                      <a:gd name="T16" fmla="*/ 18 w 94"/>
                      <a:gd name="T17" fmla="*/ 73 h 189"/>
                      <a:gd name="T18" fmla="*/ 15 w 94"/>
                      <a:gd name="T19" fmla="*/ 59 h 189"/>
                      <a:gd name="T20" fmla="*/ 18 w 94"/>
                      <a:gd name="T21" fmla="*/ 45 h 189"/>
                      <a:gd name="T22" fmla="*/ 29 w 94"/>
                      <a:gd name="T23" fmla="*/ 26 h 189"/>
                      <a:gd name="T24" fmla="*/ 32 w 94"/>
                      <a:gd name="T25" fmla="*/ 24 h 189"/>
                      <a:gd name="T26" fmla="*/ 43 w 94"/>
                      <a:gd name="T27" fmla="*/ 10 h 189"/>
                      <a:gd name="T28" fmla="*/ 55 w 94"/>
                      <a:gd name="T29" fmla="*/ 6 h 189"/>
                      <a:gd name="T30" fmla="*/ 47 w 94"/>
                      <a:gd name="T31" fmla="*/ 0 h 1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4" h="189">
                        <a:moveTo>
                          <a:pt x="80" y="0"/>
                        </a:moveTo>
                        <a:cubicBezTo>
                          <a:pt x="64" y="0"/>
                          <a:pt x="41" y="17"/>
                          <a:pt x="33" y="23"/>
                        </a:cubicBezTo>
                        <a:cubicBezTo>
                          <a:pt x="2" y="46"/>
                          <a:pt x="2" y="74"/>
                          <a:pt x="1" y="110"/>
                        </a:cubicBezTo>
                        <a:cubicBezTo>
                          <a:pt x="0" y="128"/>
                          <a:pt x="1" y="144"/>
                          <a:pt x="3" y="162"/>
                        </a:cubicBezTo>
                        <a:cubicBezTo>
                          <a:pt x="4" y="169"/>
                          <a:pt x="7" y="189"/>
                          <a:pt x="13" y="189"/>
                        </a:cubicBezTo>
                        <a:cubicBezTo>
                          <a:pt x="15" y="189"/>
                          <a:pt x="18" y="187"/>
                          <a:pt x="20" y="183"/>
                        </a:cubicBezTo>
                        <a:cubicBezTo>
                          <a:pt x="25" y="175"/>
                          <a:pt x="24" y="160"/>
                          <a:pt x="26" y="150"/>
                        </a:cubicBezTo>
                        <a:cubicBezTo>
                          <a:pt x="29" y="141"/>
                          <a:pt x="31" y="131"/>
                          <a:pt x="32" y="122"/>
                        </a:cubicBezTo>
                        <a:cubicBezTo>
                          <a:pt x="32" y="121"/>
                          <a:pt x="32" y="121"/>
                          <a:pt x="31" y="120"/>
                        </a:cubicBezTo>
                        <a:cubicBezTo>
                          <a:pt x="28" y="114"/>
                          <a:pt x="26" y="107"/>
                          <a:pt x="26" y="98"/>
                        </a:cubicBezTo>
                        <a:cubicBezTo>
                          <a:pt x="26" y="91"/>
                          <a:pt x="27" y="83"/>
                          <a:pt x="30" y="75"/>
                        </a:cubicBezTo>
                        <a:cubicBezTo>
                          <a:pt x="34" y="63"/>
                          <a:pt x="40" y="52"/>
                          <a:pt x="48" y="44"/>
                        </a:cubicBezTo>
                        <a:cubicBezTo>
                          <a:pt x="50" y="42"/>
                          <a:pt x="52" y="41"/>
                          <a:pt x="54" y="39"/>
                        </a:cubicBezTo>
                        <a:cubicBezTo>
                          <a:pt x="58" y="32"/>
                          <a:pt x="65" y="22"/>
                          <a:pt x="72" y="17"/>
                        </a:cubicBezTo>
                        <a:cubicBezTo>
                          <a:pt x="78" y="12"/>
                          <a:pt x="88" y="14"/>
                          <a:pt x="94" y="9"/>
                        </a:cubicBezTo>
                        <a:cubicBezTo>
                          <a:pt x="91" y="2"/>
                          <a:pt x="86" y="0"/>
                          <a:pt x="80" y="0"/>
                        </a:cubicBezTo>
                      </a:path>
                    </a:pathLst>
                  </a:custGeom>
                  <a:solidFill>
                    <a:srgbClr val="EEA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80" name="Freeform 992">
                    <a:extLst>
                      <a:ext uri="{FF2B5EF4-FFF2-40B4-BE49-F238E27FC236}">
                        <a16:creationId xmlns:a16="http://schemas.microsoft.com/office/drawing/2014/main" id="{7A195807-52B0-975A-CB1F-BA27B2B6F045}"/>
                      </a:ext>
                    </a:extLst>
                  </p:cNvPr>
                  <p:cNvSpPr>
                    <a:spLocks/>
                  </p:cNvSpPr>
                  <p:nvPr/>
                </p:nvSpPr>
                <p:spPr bwMode="auto">
                  <a:xfrm>
                    <a:off x="2026" y="2974"/>
                    <a:ext cx="20" cy="63"/>
                  </a:xfrm>
                  <a:custGeom>
                    <a:avLst/>
                    <a:gdLst>
                      <a:gd name="T0" fmla="*/ 15 w 23"/>
                      <a:gd name="T1" fmla="*/ 0 h 74"/>
                      <a:gd name="T2" fmla="*/ 14 w 23"/>
                      <a:gd name="T3" fmla="*/ 2 h 74"/>
                      <a:gd name="T4" fmla="*/ 3 w 23"/>
                      <a:gd name="T5" fmla="*/ 20 h 74"/>
                      <a:gd name="T6" fmla="*/ 0 w 23"/>
                      <a:gd name="T7" fmla="*/ 33 h 74"/>
                      <a:gd name="T8" fmla="*/ 3 w 23"/>
                      <a:gd name="T9" fmla="*/ 45 h 74"/>
                      <a:gd name="T10" fmla="*/ 3 w 23"/>
                      <a:gd name="T11" fmla="*/ 46 h 74"/>
                      <a:gd name="T12" fmla="*/ 4 w 23"/>
                      <a:gd name="T13" fmla="*/ 32 h 74"/>
                      <a:gd name="T14" fmla="*/ 3 w 23"/>
                      <a:gd name="T15" fmla="*/ 28 h 74"/>
                      <a:gd name="T16" fmla="*/ 5 w 23"/>
                      <a:gd name="T17" fmla="*/ 26 h 74"/>
                      <a:gd name="T18" fmla="*/ 9 w 23"/>
                      <a:gd name="T19" fmla="*/ 12 h 74"/>
                      <a:gd name="T20" fmla="*/ 10 w 23"/>
                      <a:gd name="T21" fmla="*/ 10 h 74"/>
                      <a:gd name="T22" fmla="*/ 15 w 23"/>
                      <a:gd name="T23" fmla="*/ 0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74">
                        <a:moveTo>
                          <a:pt x="23" y="0"/>
                        </a:moveTo>
                        <a:cubicBezTo>
                          <a:pt x="22" y="1"/>
                          <a:pt x="22" y="1"/>
                          <a:pt x="21" y="2"/>
                        </a:cubicBezTo>
                        <a:cubicBezTo>
                          <a:pt x="14" y="9"/>
                          <a:pt x="8" y="20"/>
                          <a:pt x="4" y="32"/>
                        </a:cubicBezTo>
                        <a:cubicBezTo>
                          <a:pt x="1" y="39"/>
                          <a:pt x="0" y="47"/>
                          <a:pt x="0" y="54"/>
                        </a:cubicBezTo>
                        <a:cubicBezTo>
                          <a:pt x="0" y="61"/>
                          <a:pt x="1" y="68"/>
                          <a:pt x="4" y="73"/>
                        </a:cubicBezTo>
                        <a:cubicBezTo>
                          <a:pt x="4" y="73"/>
                          <a:pt x="4" y="74"/>
                          <a:pt x="5" y="74"/>
                        </a:cubicBezTo>
                        <a:cubicBezTo>
                          <a:pt x="6" y="66"/>
                          <a:pt x="7" y="58"/>
                          <a:pt x="7" y="51"/>
                        </a:cubicBezTo>
                        <a:cubicBezTo>
                          <a:pt x="5" y="50"/>
                          <a:pt x="4" y="48"/>
                          <a:pt x="5" y="46"/>
                        </a:cubicBezTo>
                        <a:cubicBezTo>
                          <a:pt x="5" y="44"/>
                          <a:pt x="7" y="43"/>
                          <a:pt x="8" y="42"/>
                        </a:cubicBezTo>
                        <a:cubicBezTo>
                          <a:pt x="7" y="36"/>
                          <a:pt x="9" y="27"/>
                          <a:pt x="14" y="19"/>
                        </a:cubicBezTo>
                        <a:cubicBezTo>
                          <a:pt x="14" y="18"/>
                          <a:pt x="15" y="17"/>
                          <a:pt x="16" y="16"/>
                        </a:cubicBezTo>
                        <a:cubicBezTo>
                          <a:pt x="18" y="10"/>
                          <a:pt x="20" y="5"/>
                          <a:pt x="23" y="0"/>
                        </a:cubicBezTo>
                      </a:path>
                    </a:pathLst>
                  </a:custGeom>
                  <a:solidFill>
                    <a:srgbClr val="B487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81" name="Freeform 993">
                    <a:extLst>
                      <a:ext uri="{FF2B5EF4-FFF2-40B4-BE49-F238E27FC236}">
                        <a16:creationId xmlns:a16="http://schemas.microsoft.com/office/drawing/2014/main" id="{07496DD1-5E9C-A6CE-8E35-7AEDE1E2B6A0}"/>
                      </a:ext>
                    </a:extLst>
                  </p:cNvPr>
                  <p:cNvSpPr>
                    <a:spLocks/>
                  </p:cNvSpPr>
                  <p:nvPr/>
                </p:nvSpPr>
                <p:spPr bwMode="auto">
                  <a:xfrm>
                    <a:off x="2030" y="3036"/>
                    <a:ext cx="1" cy="2"/>
                  </a:xfrm>
                  <a:custGeom>
                    <a:avLst/>
                    <a:gdLst>
                      <a:gd name="T0" fmla="*/ 0 w 1"/>
                      <a:gd name="T1" fmla="*/ 0 h 2"/>
                      <a:gd name="T2" fmla="*/ 1 w 1"/>
                      <a:gd name="T3" fmla="*/ 2 h 2"/>
                      <a:gd name="T4" fmla="*/ 1 w 1"/>
                      <a:gd name="T5" fmla="*/ 1 h 2"/>
                      <a:gd name="T6" fmla="*/ 0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0"/>
                        </a:moveTo>
                        <a:cubicBezTo>
                          <a:pt x="0" y="0"/>
                          <a:pt x="0" y="1"/>
                          <a:pt x="1" y="2"/>
                        </a:cubicBezTo>
                        <a:cubicBezTo>
                          <a:pt x="1" y="1"/>
                          <a:pt x="1" y="1"/>
                          <a:pt x="1" y="1"/>
                        </a:cubicBezTo>
                        <a:cubicBezTo>
                          <a:pt x="0" y="1"/>
                          <a:pt x="0" y="0"/>
                          <a:pt x="0" y="0"/>
                        </a:cubicBezTo>
                      </a:path>
                    </a:pathLst>
                  </a:custGeom>
                  <a:solidFill>
                    <a:srgbClr val="A06D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82" name="Freeform 994">
                    <a:extLst>
                      <a:ext uri="{FF2B5EF4-FFF2-40B4-BE49-F238E27FC236}">
                        <a16:creationId xmlns:a16="http://schemas.microsoft.com/office/drawing/2014/main" id="{9863D874-5A94-19EB-4B8D-5185205299C0}"/>
                      </a:ext>
                    </a:extLst>
                  </p:cNvPr>
                  <p:cNvSpPr>
                    <a:spLocks/>
                  </p:cNvSpPr>
                  <p:nvPr/>
                </p:nvSpPr>
                <p:spPr bwMode="auto">
                  <a:xfrm>
                    <a:off x="2032" y="2988"/>
                    <a:ext cx="8" cy="22"/>
                  </a:xfrm>
                  <a:custGeom>
                    <a:avLst/>
                    <a:gdLst>
                      <a:gd name="T0" fmla="*/ 6 w 9"/>
                      <a:gd name="T1" fmla="*/ 0 h 26"/>
                      <a:gd name="T2" fmla="*/ 4 w 9"/>
                      <a:gd name="T3" fmla="*/ 3 h 26"/>
                      <a:gd name="T4" fmla="*/ 1 w 9"/>
                      <a:gd name="T5" fmla="*/ 16 h 26"/>
                      <a:gd name="T6" fmla="*/ 1 w 9"/>
                      <a:gd name="T7" fmla="*/ 16 h 26"/>
                      <a:gd name="T8" fmla="*/ 6 w 9"/>
                      <a:gd name="T9" fmla="*/ 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26">
                        <a:moveTo>
                          <a:pt x="9" y="0"/>
                        </a:moveTo>
                        <a:cubicBezTo>
                          <a:pt x="8" y="1"/>
                          <a:pt x="7" y="2"/>
                          <a:pt x="7" y="3"/>
                        </a:cubicBezTo>
                        <a:cubicBezTo>
                          <a:pt x="2" y="11"/>
                          <a:pt x="0" y="20"/>
                          <a:pt x="1" y="26"/>
                        </a:cubicBezTo>
                        <a:cubicBezTo>
                          <a:pt x="1" y="26"/>
                          <a:pt x="1" y="26"/>
                          <a:pt x="1" y="26"/>
                        </a:cubicBezTo>
                        <a:cubicBezTo>
                          <a:pt x="3" y="17"/>
                          <a:pt x="5" y="8"/>
                          <a:pt x="9" y="0"/>
                        </a:cubicBezTo>
                      </a:path>
                    </a:pathLst>
                  </a:custGeom>
                  <a:solidFill>
                    <a:srgbClr val="C093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83" name="Freeform 995">
                    <a:extLst>
                      <a:ext uri="{FF2B5EF4-FFF2-40B4-BE49-F238E27FC236}">
                        <a16:creationId xmlns:a16="http://schemas.microsoft.com/office/drawing/2014/main" id="{241AED54-2E19-7BAF-F0BD-BFEA3220C133}"/>
                      </a:ext>
                    </a:extLst>
                  </p:cNvPr>
                  <p:cNvSpPr>
                    <a:spLocks/>
                  </p:cNvSpPr>
                  <p:nvPr/>
                </p:nvSpPr>
                <p:spPr bwMode="auto">
                  <a:xfrm>
                    <a:off x="2030" y="3010"/>
                    <a:ext cx="3" cy="7"/>
                  </a:xfrm>
                  <a:custGeom>
                    <a:avLst/>
                    <a:gdLst>
                      <a:gd name="T0" fmla="*/ 2 w 4"/>
                      <a:gd name="T1" fmla="*/ 0 h 9"/>
                      <a:gd name="T2" fmla="*/ 2 w 4"/>
                      <a:gd name="T3" fmla="*/ 0 h 9"/>
                      <a:gd name="T4" fmla="*/ 1 w 4"/>
                      <a:gd name="T5" fmla="*/ 2 h 9"/>
                      <a:gd name="T6" fmla="*/ 2 w 4"/>
                      <a:gd name="T7" fmla="*/ 4 h 9"/>
                      <a:gd name="T8" fmla="*/ 2 w 4"/>
                      <a:gd name="T9" fmla="*/ 3 h 9"/>
                      <a:gd name="T10" fmla="*/ 2 w 4"/>
                      <a:gd name="T11" fmla="*/ 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9">
                        <a:moveTo>
                          <a:pt x="4" y="0"/>
                        </a:moveTo>
                        <a:cubicBezTo>
                          <a:pt x="4" y="0"/>
                          <a:pt x="4" y="0"/>
                          <a:pt x="4" y="0"/>
                        </a:cubicBezTo>
                        <a:cubicBezTo>
                          <a:pt x="3" y="1"/>
                          <a:pt x="1" y="2"/>
                          <a:pt x="1" y="4"/>
                        </a:cubicBezTo>
                        <a:cubicBezTo>
                          <a:pt x="0" y="6"/>
                          <a:pt x="1" y="8"/>
                          <a:pt x="3" y="9"/>
                        </a:cubicBezTo>
                        <a:cubicBezTo>
                          <a:pt x="3" y="8"/>
                          <a:pt x="3" y="8"/>
                          <a:pt x="4" y="7"/>
                        </a:cubicBezTo>
                        <a:cubicBezTo>
                          <a:pt x="4" y="5"/>
                          <a:pt x="4" y="3"/>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84" name="Freeform 996">
                    <a:extLst>
                      <a:ext uri="{FF2B5EF4-FFF2-40B4-BE49-F238E27FC236}">
                        <a16:creationId xmlns:a16="http://schemas.microsoft.com/office/drawing/2014/main" id="{9F6700F5-11EF-06B3-3C01-9FEC0EE2CB62}"/>
                      </a:ext>
                    </a:extLst>
                  </p:cNvPr>
                  <p:cNvSpPr>
                    <a:spLocks/>
                  </p:cNvSpPr>
                  <p:nvPr/>
                </p:nvSpPr>
                <p:spPr bwMode="auto">
                  <a:xfrm>
                    <a:off x="2025" y="2970"/>
                    <a:ext cx="23" cy="70"/>
                  </a:xfrm>
                  <a:custGeom>
                    <a:avLst/>
                    <a:gdLst>
                      <a:gd name="T0" fmla="*/ 16 w 28"/>
                      <a:gd name="T1" fmla="*/ 0 h 83"/>
                      <a:gd name="T2" fmla="*/ 12 w 28"/>
                      <a:gd name="T3" fmla="*/ 3 h 83"/>
                      <a:gd name="T4" fmla="*/ 2 w 28"/>
                      <a:gd name="T5" fmla="*/ 21 h 83"/>
                      <a:gd name="T6" fmla="*/ 0 w 28"/>
                      <a:gd name="T7" fmla="*/ 35 h 83"/>
                      <a:gd name="T8" fmla="*/ 2 w 28"/>
                      <a:gd name="T9" fmla="*/ 48 h 83"/>
                      <a:gd name="T10" fmla="*/ 3 w 28"/>
                      <a:gd name="T11" fmla="*/ 50 h 83"/>
                      <a:gd name="T12" fmla="*/ 4 w 28"/>
                      <a:gd name="T13" fmla="*/ 48 h 83"/>
                      <a:gd name="T14" fmla="*/ 3 w 28"/>
                      <a:gd name="T15" fmla="*/ 47 h 83"/>
                      <a:gd name="T16" fmla="*/ 2 w 28"/>
                      <a:gd name="T17" fmla="*/ 35 h 83"/>
                      <a:gd name="T18" fmla="*/ 3 w 28"/>
                      <a:gd name="T19" fmla="*/ 22 h 83"/>
                      <a:gd name="T20" fmla="*/ 13 w 28"/>
                      <a:gd name="T21" fmla="*/ 4 h 83"/>
                      <a:gd name="T22" fmla="*/ 14 w 28"/>
                      <a:gd name="T23" fmla="*/ 3 h 83"/>
                      <a:gd name="T24" fmla="*/ 14 w 28"/>
                      <a:gd name="T25" fmla="*/ 3 h 83"/>
                      <a:gd name="T26" fmla="*/ 16 w 28"/>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 h="83">
                        <a:moveTo>
                          <a:pt x="28" y="0"/>
                        </a:moveTo>
                        <a:cubicBezTo>
                          <a:pt x="26" y="2"/>
                          <a:pt x="24" y="3"/>
                          <a:pt x="22" y="5"/>
                        </a:cubicBezTo>
                        <a:cubicBezTo>
                          <a:pt x="14" y="13"/>
                          <a:pt x="8" y="24"/>
                          <a:pt x="4" y="36"/>
                        </a:cubicBezTo>
                        <a:cubicBezTo>
                          <a:pt x="1" y="44"/>
                          <a:pt x="0" y="52"/>
                          <a:pt x="0" y="59"/>
                        </a:cubicBezTo>
                        <a:cubicBezTo>
                          <a:pt x="0" y="68"/>
                          <a:pt x="2" y="75"/>
                          <a:pt x="5" y="81"/>
                        </a:cubicBezTo>
                        <a:cubicBezTo>
                          <a:pt x="6" y="82"/>
                          <a:pt x="6" y="82"/>
                          <a:pt x="6" y="83"/>
                        </a:cubicBezTo>
                        <a:cubicBezTo>
                          <a:pt x="6" y="82"/>
                          <a:pt x="6" y="81"/>
                          <a:pt x="7" y="80"/>
                        </a:cubicBezTo>
                        <a:cubicBezTo>
                          <a:pt x="6" y="79"/>
                          <a:pt x="6" y="78"/>
                          <a:pt x="6" y="78"/>
                        </a:cubicBezTo>
                        <a:cubicBezTo>
                          <a:pt x="3" y="73"/>
                          <a:pt x="2" y="66"/>
                          <a:pt x="2" y="59"/>
                        </a:cubicBezTo>
                        <a:cubicBezTo>
                          <a:pt x="2" y="52"/>
                          <a:pt x="3" y="44"/>
                          <a:pt x="6" y="37"/>
                        </a:cubicBezTo>
                        <a:cubicBezTo>
                          <a:pt x="10" y="25"/>
                          <a:pt x="16" y="14"/>
                          <a:pt x="23" y="7"/>
                        </a:cubicBezTo>
                        <a:cubicBezTo>
                          <a:pt x="24" y="6"/>
                          <a:pt x="24" y="6"/>
                          <a:pt x="25" y="5"/>
                        </a:cubicBezTo>
                        <a:cubicBezTo>
                          <a:pt x="25" y="4"/>
                          <a:pt x="26" y="4"/>
                          <a:pt x="26" y="3"/>
                        </a:cubicBezTo>
                        <a:cubicBezTo>
                          <a:pt x="27" y="2"/>
                          <a:pt x="27" y="1"/>
                          <a:pt x="28"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85" name="Freeform 997">
                    <a:extLst>
                      <a:ext uri="{FF2B5EF4-FFF2-40B4-BE49-F238E27FC236}">
                        <a16:creationId xmlns:a16="http://schemas.microsoft.com/office/drawing/2014/main" id="{28B0DDA2-52A0-071A-24A5-026BABE99F28}"/>
                      </a:ext>
                    </a:extLst>
                  </p:cNvPr>
                  <p:cNvSpPr>
                    <a:spLocks/>
                  </p:cNvSpPr>
                  <p:nvPr/>
                </p:nvSpPr>
                <p:spPr bwMode="auto">
                  <a:xfrm>
                    <a:off x="2101" y="2912"/>
                    <a:ext cx="124" cy="82"/>
                  </a:xfrm>
                  <a:custGeom>
                    <a:avLst/>
                    <a:gdLst>
                      <a:gd name="T0" fmla="*/ 89 w 147"/>
                      <a:gd name="T1" fmla="*/ 0 h 98"/>
                      <a:gd name="T2" fmla="*/ 62 w 147"/>
                      <a:gd name="T3" fmla="*/ 9 h 98"/>
                      <a:gd name="T4" fmla="*/ 17 w 147"/>
                      <a:gd name="T5" fmla="*/ 24 h 98"/>
                      <a:gd name="T6" fmla="*/ 33 w 147"/>
                      <a:gd name="T7" fmla="*/ 53 h 98"/>
                      <a:gd name="T8" fmla="*/ 55 w 147"/>
                      <a:gd name="T9" fmla="*/ 58 h 98"/>
                      <a:gd name="T10" fmla="*/ 71 w 147"/>
                      <a:gd name="T11" fmla="*/ 50 h 98"/>
                      <a:gd name="T12" fmla="*/ 72 w 147"/>
                      <a:gd name="T13" fmla="*/ 46 h 98"/>
                      <a:gd name="T14" fmla="*/ 64 w 147"/>
                      <a:gd name="T15" fmla="*/ 44 h 98"/>
                      <a:gd name="T16" fmla="*/ 54 w 147"/>
                      <a:gd name="T17" fmla="*/ 32 h 98"/>
                      <a:gd name="T18" fmla="*/ 62 w 147"/>
                      <a:gd name="T19" fmla="*/ 22 h 98"/>
                      <a:gd name="T20" fmla="*/ 78 w 147"/>
                      <a:gd name="T21" fmla="*/ 16 h 98"/>
                      <a:gd name="T22" fmla="*/ 83 w 147"/>
                      <a:gd name="T23" fmla="*/ 7 h 98"/>
                      <a:gd name="T24" fmla="*/ 89 w 147"/>
                      <a:gd name="T25" fmla="*/ 2 h 98"/>
                      <a:gd name="T26" fmla="*/ 89 w 147"/>
                      <a:gd name="T27" fmla="*/ 0 h 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7" h="98">
                        <a:moveTo>
                          <a:pt x="147" y="0"/>
                        </a:moveTo>
                        <a:cubicBezTo>
                          <a:pt x="133" y="5"/>
                          <a:pt x="119" y="10"/>
                          <a:pt x="104" y="15"/>
                        </a:cubicBezTo>
                        <a:cubicBezTo>
                          <a:pt x="81" y="21"/>
                          <a:pt x="49" y="28"/>
                          <a:pt x="28" y="42"/>
                        </a:cubicBezTo>
                        <a:cubicBezTo>
                          <a:pt x="0" y="60"/>
                          <a:pt x="38" y="82"/>
                          <a:pt x="55" y="90"/>
                        </a:cubicBezTo>
                        <a:cubicBezTo>
                          <a:pt x="65" y="94"/>
                          <a:pt x="79" y="98"/>
                          <a:pt x="91" y="98"/>
                        </a:cubicBezTo>
                        <a:cubicBezTo>
                          <a:pt x="102" y="98"/>
                          <a:pt x="112" y="95"/>
                          <a:pt x="117" y="86"/>
                        </a:cubicBezTo>
                        <a:cubicBezTo>
                          <a:pt x="118" y="84"/>
                          <a:pt x="119" y="81"/>
                          <a:pt x="120" y="79"/>
                        </a:cubicBezTo>
                        <a:cubicBezTo>
                          <a:pt x="115" y="78"/>
                          <a:pt x="111" y="76"/>
                          <a:pt x="107" y="75"/>
                        </a:cubicBezTo>
                        <a:cubicBezTo>
                          <a:pt x="96" y="70"/>
                          <a:pt x="90" y="62"/>
                          <a:pt x="90" y="55"/>
                        </a:cubicBezTo>
                        <a:cubicBezTo>
                          <a:pt x="90" y="48"/>
                          <a:pt x="95" y="42"/>
                          <a:pt x="103" y="37"/>
                        </a:cubicBezTo>
                        <a:cubicBezTo>
                          <a:pt x="110" y="32"/>
                          <a:pt x="119" y="29"/>
                          <a:pt x="129" y="27"/>
                        </a:cubicBezTo>
                        <a:cubicBezTo>
                          <a:pt x="131" y="22"/>
                          <a:pt x="134" y="16"/>
                          <a:pt x="137" y="11"/>
                        </a:cubicBezTo>
                        <a:cubicBezTo>
                          <a:pt x="141" y="8"/>
                          <a:pt x="147" y="4"/>
                          <a:pt x="147" y="2"/>
                        </a:cubicBezTo>
                        <a:cubicBezTo>
                          <a:pt x="147" y="0"/>
                          <a:pt x="147" y="0"/>
                          <a:pt x="147" y="0"/>
                        </a:cubicBezTo>
                      </a:path>
                    </a:pathLst>
                  </a:custGeom>
                  <a:solidFill>
                    <a:srgbClr val="EEA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86" name="Freeform 998">
                    <a:extLst>
                      <a:ext uri="{FF2B5EF4-FFF2-40B4-BE49-F238E27FC236}">
                        <a16:creationId xmlns:a16="http://schemas.microsoft.com/office/drawing/2014/main" id="{0895441C-3568-FBF3-7B55-FA783DA8F059}"/>
                      </a:ext>
                    </a:extLst>
                  </p:cNvPr>
                  <p:cNvSpPr>
                    <a:spLocks/>
                  </p:cNvSpPr>
                  <p:nvPr/>
                </p:nvSpPr>
                <p:spPr bwMode="auto">
                  <a:xfrm>
                    <a:off x="2178" y="2936"/>
                    <a:ext cx="31" cy="36"/>
                  </a:xfrm>
                  <a:custGeom>
                    <a:avLst/>
                    <a:gdLst>
                      <a:gd name="T0" fmla="*/ 23 w 36"/>
                      <a:gd name="T1" fmla="*/ 0 h 43"/>
                      <a:gd name="T2" fmla="*/ 7 w 36"/>
                      <a:gd name="T3" fmla="*/ 6 h 43"/>
                      <a:gd name="T4" fmla="*/ 0 w 36"/>
                      <a:gd name="T5" fmla="*/ 15 h 43"/>
                      <a:gd name="T6" fmla="*/ 1 w 36"/>
                      <a:gd name="T7" fmla="*/ 18 h 43"/>
                      <a:gd name="T8" fmla="*/ 8 w 36"/>
                      <a:gd name="T9" fmla="*/ 23 h 43"/>
                      <a:gd name="T10" fmla="*/ 19 w 36"/>
                      <a:gd name="T11" fmla="*/ 25 h 43"/>
                      <a:gd name="T12" fmla="*/ 20 w 36"/>
                      <a:gd name="T13" fmla="*/ 16 h 43"/>
                      <a:gd name="T14" fmla="*/ 18 w 36"/>
                      <a:gd name="T15" fmla="*/ 16 h 43"/>
                      <a:gd name="T16" fmla="*/ 18 w 36"/>
                      <a:gd name="T17" fmla="*/ 16 h 43"/>
                      <a:gd name="T18" fmla="*/ 16 w 36"/>
                      <a:gd name="T19" fmla="*/ 17 h 43"/>
                      <a:gd name="T20" fmla="*/ 15 w 36"/>
                      <a:gd name="T21" fmla="*/ 16 h 43"/>
                      <a:gd name="T22" fmla="*/ 14 w 36"/>
                      <a:gd name="T23" fmla="*/ 15 h 43"/>
                      <a:gd name="T24" fmla="*/ 13 w 36"/>
                      <a:gd name="T25" fmla="*/ 15 h 43"/>
                      <a:gd name="T26" fmla="*/ 11 w 36"/>
                      <a:gd name="T27" fmla="*/ 13 h 43"/>
                      <a:gd name="T28" fmla="*/ 8 w 36"/>
                      <a:gd name="T29" fmla="*/ 13 h 43"/>
                      <a:gd name="T30" fmla="*/ 7 w 36"/>
                      <a:gd name="T31" fmla="*/ 10 h 43"/>
                      <a:gd name="T32" fmla="*/ 8 w 36"/>
                      <a:gd name="T33" fmla="*/ 9 h 43"/>
                      <a:gd name="T34" fmla="*/ 9 w 36"/>
                      <a:gd name="T35" fmla="*/ 10 h 43"/>
                      <a:gd name="T36" fmla="*/ 18 w 36"/>
                      <a:gd name="T37" fmla="*/ 3 h 43"/>
                      <a:gd name="T38" fmla="*/ 22 w 36"/>
                      <a:gd name="T39" fmla="*/ 3 h 43"/>
                      <a:gd name="T40" fmla="*/ 23 w 36"/>
                      <a:gd name="T41" fmla="*/ 0 h 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6" h="43">
                        <a:moveTo>
                          <a:pt x="36" y="0"/>
                        </a:moveTo>
                        <a:cubicBezTo>
                          <a:pt x="27" y="2"/>
                          <a:pt x="18" y="5"/>
                          <a:pt x="11" y="9"/>
                        </a:cubicBezTo>
                        <a:cubicBezTo>
                          <a:pt x="4" y="14"/>
                          <a:pt x="0" y="20"/>
                          <a:pt x="0" y="26"/>
                        </a:cubicBezTo>
                        <a:cubicBezTo>
                          <a:pt x="0" y="27"/>
                          <a:pt x="0" y="29"/>
                          <a:pt x="1" y="31"/>
                        </a:cubicBezTo>
                        <a:cubicBezTo>
                          <a:pt x="4" y="34"/>
                          <a:pt x="7" y="36"/>
                          <a:pt x="12" y="38"/>
                        </a:cubicBezTo>
                        <a:cubicBezTo>
                          <a:pt x="17" y="41"/>
                          <a:pt x="23" y="42"/>
                          <a:pt x="29" y="43"/>
                        </a:cubicBezTo>
                        <a:cubicBezTo>
                          <a:pt x="30" y="38"/>
                          <a:pt x="31" y="33"/>
                          <a:pt x="31" y="28"/>
                        </a:cubicBezTo>
                        <a:cubicBezTo>
                          <a:pt x="30" y="28"/>
                          <a:pt x="29" y="28"/>
                          <a:pt x="28" y="28"/>
                        </a:cubicBezTo>
                        <a:cubicBezTo>
                          <a:pt x="28" y="28"/>
                          <a:pt x="28" y="28"/>
                          <a:pt x="28" y="28"/>
                        </a:cubicBezTo>
                        <a:cubicBezTo>
                          <a:pt x="27" y="28"/>
                          <a:pt x="27" y="29"/>
                          <a:pt x="26" y="29"/>
                        </a:cubicBezTo>
                        <a:cubicBezTo>
                          <a:pt x="25" y="29"/>
                          <a:pt x="24" y="28"/>
                          <a:pt x="23" y="28"/>
                        </a:cubicBezTo>
                        <a:cubicBezTo>
                          <a:pt x="21" y="27"/>
                          <a:pt x="20" y="26"/>
                          <a:pt x="21" y="25"/>
                        </a:cubicBezTo>
                        <a:cubicBezTo>
                          <a:pt x="21" y="25"/>
                          <a:pt x="21" y="25"/>
                          <a:pt x="20" y="25"/>
                        </a:cubicBezTo>
                        <a:cubicBezTo>
                          <a:pt x="19" y="24"/>
                          <a:pt x="18" y="23"/>
                          <a:pt x="17" y="22"/>
                        </a:cubicBezTo>
                        <a:cubicBezTo>
                          <a:pt x="15" y="22"/>
                          <a:pt x="14" y="22"/>
                          <a:pt x="12" y="21"/>
                        </a:cubicBezTo>
                        <a:cubicBezTo>
                          <a:pt x="10" y="20"/>
                          <a:pt x="9" y="18"/>
                          <a:pt x="10" y="17"/>
                        </a:cubicBezTo>
                        <a:cubicBezTo>
                          <a:pt x="11" y="17"/>
                          <a:pt x="12" y="16"/>
                          <a:pt x="13" y="16"/>
                        </a:cubicBezTo>
                        <a:cubicBezTo>
                          <a:pt x="13" y="16"/>
                          <a:pt x="14" y="16"/>
                          <a:pt x="15" y="17"/>
                        </a:cubicBezTo>
                        <a:cubicBezTo>
                          <a:pt x="15" y="13"/>
                          <a:pt x="20" y="9"/>
                          <a:pt x="28" y="6"/>
                        </a:cubicBezTo>
                        <a:cubicBezTo>
                          <a:pt x="30" y="5"/>
                          <a:pt x="33" y="4"/>
                          <a:pt x="35" y="4"/>
                        </a:cubicBezTo>
                        <a:cubicBezTo>
                          <a:pt x="36" y="3"/>
                          <a:pt x="36" y="1"/>
                          <a:pt x="36" y="0"/>
                        </a:cubicBezTo>
                      </a:path>
                    </a:pathLst>
                  </a:custGeom>
                  <a:solidFill>
                    <a:srgbClr val="B487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87" name="Freeform 999">
                    <a:extLst>
                      <a:ext uri="{FF2B5EF4-FFF2-40B4-BE49-F238E27FC236}">
                        <a16:creationId xmlns:a16="http://schemas.microsoft.com/office/drawing/2014/main" id="{C7166D29-9D2D-B98D-BEC3-BB570130DCD5}"/>
                      </a:ext>
                    </a:extLst>
                  </p:cNvPr>
                  <p:cNvSpPr>
                    <a:spLocks/>
                  </p:cNvSpPr>
                  <p:nvPr/>
                </p:nvSpPr>
                <p:spPr bwMode="auto">
                  <a:xfrm>
                    <a:off x="2179" y="2962"/>
                    <a:ext cx="24" cy="15"/>
                  </a:xfrm>
                  <a:custGeom>
                    <a:avLst/>
                    <a:gdLst>
                      <a:gd name="T0" fmla="*/ 0 w 28"/>
                      <a:gd name="T1" fmla="*/ 0 h 17"/>
                      <a:gd name="T2" fmla="*/ 9 w 28"/>
                      <a:gd name="T3" fmla="*/ 9 h 17"/>
                      <a:gd name="T4" fmla="*/ 17 w 28"/>
                      <a:gd name="T5" fmla="*/ 11 h 17"/>
                      <a:gd name="T6" fmla="*/ 18 w 28"/>
                      <a:gd name="T7" fmla="*/ 9 h 17"/>
                      <a:gd name="T8" fmla="*/ 7 w 28"/>
                      <a:gd name="T9" fmla="*/ 4 h 17"/>
                      <a:gd name="T10" fmla="*/ 0 w 28"/>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17">
                        <a:moveTo>
                          <a:pt x="0" y="0"/>
                        </a:moveTo>
                        <a:cubicBezTo>
                          <a:pt x="2" y="5"/>
                          <a:pt x="7" y="10"/>
                          <a:pt x="15" y="13"/>
                        </a:cubicBezTo>
                        <a:cubicBezTo>
                          <a:pt x="19" y="15"/>
                          <a:pt x="23" y="16"/>
                          <a:pt x="27" y="17"/>
                        </a:cubicBezTo>
                        <a:cubicBezTo>
                          <a:pt x="28" y="16"/>
                          <a:pt x="28" y="14"/>
                          <a:pt x="28" y="12"/>
                        </a:cubicBezTo>
                        <a:cubicBezTo>
                          <a:pt x="22" y="11"/>
                          <a:pt x="16" y="10"/>
                          <a:pt x="11" y="7"/>
                        </a:cubicBezTo>
                        <a:cubicBezTo>
                          <a:pt x="6" y="5"/>
                          <a:pt x="3" y="3"/>
                          <a:pt x="0" y="0"/>
                        </a:cubicBezTo>
                      </a:path>
                    </a:pathLst>
                  </a:custGeom>
                  <a:solidFill>
                    <a:srgbClr val="A06D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88" name="Freeform 1000">
                    <a:extLst>
                      <a:ext uri="{FF2B5EF4-FFF2-40B4-BE49-F238E27FC236}">
                        <a16:creationId xmlns:a16="http://schemas.microsoft.com/office/drawing/2014/main" id="{B8765F99-9231-1E39-7EA7-F41E49C0675F}"/>
                      </a:ext>
                    </a:extLst>
                  </p:cNvPr>
                  <p:cNvSpPr>
                    <a:spLocks/>
                  </p:cNvSpPr>
                  <p:nvPr/>
                </p:nvSpPr>
                <p:spPr bwMode="auto">
                  <a:xfrm>
                    <a:off x="2191" y="2940"/>
                    <a:ext cx="17" cy="20"/>
                  </a:xfrm>
                  <a:custGeom>
                    <a:avLst/>
                    <a:gdLst>
                      <a:gd name="T0" fmla="*/ 12 w 20"/>
                      <a:gd name="T1" fmla="*/ 0 h 24"/>
                      <a:gd name="T2" fmla="*/ 8 w 20"/>
                      <a:gd name="T3" fmla="*/ 2 h 24"/>
                      <a:gd name="T4" fmla="*/ 0 w 20"/>
                      <a:gd name="T5" fmla="*/ 8 h 24"/>
                      <a:gd name="T6" fmla="*/ 3 w 20"/>
                      <a:gd name="T7" fmla="*/ 8 h 24"/>
                      <a:gd name="T8" fmla="*/ 3 w 20"/>
                      <a:gd name="T9" fmla="*/ 11 h 24"/>
                      <a:gd name="T10" fmla="*/ 3 w 20"/>
                      <a:gd name="T11" fmla="*/ 11 h 24"/>
                      <a:gd name="T12" fmla="*/ 2 w 20"/>
                      <a:gd name="T13" fmla="*/ 11 h 24"/>
                      <a:gd name="T14" fmla="*/ 3 w 20"/>
                      <a:gd name="T15" fmla="*/ 13 h 24"/>
                      <a:gd name="T16" fmla="*/ 3 w 20"/>
                      <a:gd name="T17" fmla="*/ 13 h 24"/>
                      <a:gd name="T18" fmla="*/ 3 w 20"/>
                      <a:gd name="T19" fmla="*/ 13 h 24"/>
                      <a:gd name="T20" fmla="*/ 5 w 20"/>
                      <a:gd name="T21" fmla="*/ 13 h 24"/>
                      <a:gd name="T22" fmla="*/ 7 w 20"/>
                      <a:gd name="T23" fmla="*/ 13 h 24"/>
                      <a:gd name="T24" fmla="*/ 8 w 20"/>
                      <a:gd name="T25" fmla="*/ 14 h 24"/>
                      <a:gd name="T26" fmla="*/ 10 w 20"/>
                      <a:gd name="T27" fmla="*/ 14 h 24"/>
                      <a:gd name="T28" fmla="*/ 12 w 20"/>
                      <a:gd name="T29" fmla="*/ 5 h 24"/>
                      <a:gd name="T30" fmla="*/ 12 w 20"/>
                      <a:gd name="T31" fmla="*/ 0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 h="24">
                        <a:moveTo>
                          <a:pt x="20" y="0"/>
                        </a:moveTo>
                        <a:cubicBezTo>
                          <a:pt x="18" y="0"/>
                          <a:pt x="15" y="1"/>
                          <a:pt x="13" y="2"/>
                        </a:cubicBezTo>
                        <a:cubicBezTo>
                          <a:pt x="5" y="5"/>
                          <a:pt x="0" y="9"/>
                          <a:pt x="0" y="13"/>
                        </a:cubicBezTo>
                        <a:cubicBezTo>
                          <a:pt x="1" y="13"/>
                          <a:pt x="2" y="13"/>
                          <a:pt x="3" y="13"/>
                        </a:cubicBezTo>
                        <a:cubicBezTo>
                          <a:pt x="6" y="15"/>
                          <a:pt x="7" y="17"/>
                          <a:pt x="5" y="18"/>
                        </a:cubicBezTo>
                        <a:cubicBezTo>
                          <a:pt x="5" y="18"/>
                          <a:pt x="4" y="18"/>
                          <a:pt x="3" y="18"/>
                        </a:cubicBezTo>
                        <a:cubicBezTo>
                          <a:pt x="2" y="18"/>
                          <a:pt x="2" y="18"/>
                          <a:pt x="2" y="18"/>
                        </a:cubicBezTo>
                        <a:cubicBezTo>
                          <a:pt x="3" y="19"/>
                          <a:pt x="4" y="20"/>
                          <a:pt x="5" y="21"/>
                        </a:cubicBezTo>
                        <a:cubicBezTo>
                          <a:pt x="6" y="21"/>
                          <a:pt x="6" y="21"/>
                          <a:pt x="6" y="21"/>
                        </a:cubicBezTo>
                        <a:cubicBezTo>
                          <a:pt x="6" y="21"/>
                          <a:pt x="6" y="21"/>
                          <a:pt x="6" y="21"/>
                        </a:cubicBezTo>
                        <a:cubicBezTo>
                          <a:pt x="7" y="21"/>
                          <a:pt x="7" y="21"/>
                          <a:pt x="8" y="21"/>
                        </a:cubicBezTo>
                        <a:cubicBezTo>
                          <a:pt x="9" y="21"/>
                          <a:pt x="10" y="21"/>
                          <a:pt x="11" y="22"/>
                        </a:cubicBezTo>
                        <a:cubicBezTo>
                          <a:pt x="13" y="22"/>
                          <a:pt x="13" y="23"/>
                          <a:pt x="13" y="24"/>
                        </a:cubicBezTo>
                        <a:cubicBezTo>
                          <a:pt x="14" y="24"/>
                          <a:pt x="15" y="24"/>
                          <a:pt x="16" y="24"/>
                        </a:cubicBezTo>
                        <a:cubicBezTo>
                          <a:pt x="17" y="19"/>
                          <a:pt x="18" y="13"/>
                          <a:pt x="19" y="8"/>
                        </a:cubicBezTo>
                        <a:cubicBezTo>
                          <a:pt x="19" y="5"/>
                          <a:pt x="20" y="3"/>
                          <a:pt x="20" y="0"/>
                        </a:cubicBezTo>
                      </a:path>
                    </a:pathLst>
                  </a:custGeom>
                  <a:solidFill>
                    <a:srgbClr val="C093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89" name="Freeform 1001">
                    <a:extLst>
                      <a:ext uri="{FF2B5EF4-FFF2-40B4-BE49-F238E27FC236}">
                        <a16:creationId xmlns:a16="http://schemas.microsoft.com/office/drawing/2014/main" id="{439E54CE-3C6C-63BB-3444-4707D8ABA39A}"/>
                      </a:ext>
                    </a:extLst>
                  </p:cNvPr>
                  <p:cNvSpPr>
                    <a:spLocks/>
                  </p:cNvSpPr>
                  <p:nvPr/>
                </p:nvSpPr>
                <p:spPr bwMode="auto">
                  <a:xfrm>
                    <a:off x="2186" y="2950"/>
                    <a:ext cx="11" cy="5"/>
                  </a:xfrm>
                  <a:custGeom>
                    <a:avLst/>
                    <a:gdLst>
                      <a:gd name="T0" fmla="*/ 3 w 13"/>
                      <a:gd name="T1" fmla="*/ 0 h 6"/>
                      <a:gd name="T2" fmla="*/ 1 w 13"/>
                      <a:gd name="T3" fmla="*/ 1 h 6"/>
                      <a:gd name="T4" fmla="*/ 3 w 13"/>
                      <a:gd name="T5" fmla="*/ 3 h 6"/>
                      <a:gd name="T6" fmla="*/ 5 w 13"/>
                      <a:gd name="T7" fmla="*/ 3 h 6"/>
                      <a:gd name="T8" fmla="*/ 6 w 13"/>
                      <a:gd name="T9" fmla="*/ 3 h 6"/>
                      <a:gd name="T10" fmla="*/ 7 w 13"/>
                      <a:gd name="T11" fmla="*/ 3 h 6"/>
                      <a:gd name="T12" fmla="*/ 6 w 13"/>
                      <a:gd name="T13" fmla="*/ 1 h 6"/>
                      <a:gd name="T14" fmla="*/ 3 w 13"/>
                      <a:gd name="T15" fmla="*/ 1 h 6"/>
                      <a:gd name="T16" fmla="*/ 3 w 13"/>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6">
                        <a:moveTo>
                          <a:pt x="4" y="0"/>
                        </a:moveTo>
                        <a:cubicBezTo>
                          <a:pt x="3" y="0"/>
                          <a:pt x="2" y="1"/>
                          <a:pt x="1" y="1"/>
                        </a:cubicBezTo>
                        <a:cubicBezTo>
                          <a:pt x="0" y="2"/>
                          <a:pt x="1" y="4"/>
                          <a:pt x="3" y="5"/>
                        </a:cubicBezTo>
                        <a:cubicBezTo>
                          <a:pt x="5" y="6"/>
                          <a:pt x="6" y="6"/>
                          <a:pt x="8" y="6"/>
                        </a:cubicBezTo>
                        <a:cubicBezTo>
                          <a:pt x="8" y="6"/>
                          <a:pt x="8" y="6"/>
                          <a:pt x="9" y="6"/>
                        </a:cubicBezTo>
                        <a:cubicBezTo>
                          <a:pt x="10" y="6"/>
                          <a:pt x="11" y="6"/>
                          <a:pt x="11" y="6"/>
                        </a:cubicBezTo>
                        <a:cubicBezTo>
                          <a:pt x="13" y="5"/>
                          <a:pt x="12" y="3"/>
                          <a:pt x="9" y="1"/>
                        </a:cubicBezTo>
                        <a:cubicBezTo>
                          <a:pt x="8" y="1"/>
                          <a:pt x="7" y="1"/>
                          <a:pt x="6" y="1"/>
                        </a:cubicBezTo>
                        <a:cubicBezTo>
                          <a:pt x="5" y="0"/>
                          <a:pt x="4" y="0"/>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90" name="Freeform 1002">
                    <a:extLst>
                      <a:ext uri="{FF2B5EF4-FFF2-40B4-BE49-F238E27FC236}">
                        <a16:creationId xmlns:a16="http://schemas.microsoft.com/office/drawing/2014/main" id="{3BD4E500-D3C5-6A85-C3FF-2B7A7B9442AC}"/>
                      </a:ext>
                    </a:extLst>
                  </p:cNvPr>
                  <p:cNvSpPr>
                    <a:spLocks/>
                  </p:cNvSpPr>
                  <p:nvPr/>
                </p:nvSpPr>
                <p:spPr bwMode="auto">
                  <a:xfrm>
                    <a:off x="2195" y="2957"/>
                    <a:ext cx="7" cy="4"/>
                  </a:xfrm>
                  <a:custGeom>
                    <a:avLst/>
                    <a:gdLst>
                      <a:gd name="T0" fmla="*/ 3 w 8"/>
                      <a:gd name="T1" fmla="*/ 0 h 4"/>
                      <a:gd name="T2" fmla="*/ 1 w 8"/>
                      <a:gd name="T3" fmla="*/ 0 h 4"/>
                      <a:gd name="T4" fmla="*/ 1 w 8"/>
                      <a:gd name="T5" fmla="*/ 0 h 4"/>
                      <a:gd name="T6" fmla="*/ 3 w 8"/>
                      <a:gd name="T7" fmla="*/ 3 h 4"/>
                      <a:gd name="T8" fmla="*/ 4 w 8"/>
                      <a:gd name="T9" fmla="*/ 4 h 4"/>
                      <a:gd name="T10" fmla="*/ 5 w 8"/>
                      <a:gd name="T11" fmla="*/ 3 h 4"/>
                      <a:gd name="T12" fmla="*/ 5 w 8"/>
                      <a:gd name="T13" fmla="*/ 3 h 4"/>
                      <a:gd name="T14" fmla="*/ 4 w 8"/>
                      <a:gd name="T15" fmla="*/ 1 h 4"/>
                      <a:gd name="T16" fmla="*/ 3 w 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4">
                        <a:moveTo>
                          <a:pt x="3" y="0"/>
                        </a:moveTo>
                        <a:cubicBezTo>
                          <a:pt x="2" y="0"/>
                          <a:pt x="2" y="0"/>
                          <a:pt x="1" y="0"/>
                        </a:cubicBezTo>
                        <a:cubicBezTo>
                          <a:pt x="1" y="0"/>
                          <a:pt x="1" y="0"/>
                          <a:pt x="1" y="0"/>
                        </a:cubicBezTo>
                        <a:cubicBezTo>
                          <a:pt x="0" y="1"/>
                          <a:pt x="1" y="2"/>
                          <a:pt x="3" y="3"/>
                        </a:cubicBezTo>
                        <a:cubicBezTo>
                          <a:pt x="4" y="3"/>
                          <a:pt x="5" y="4"/>
                          <a:pt x="6" y="4"/>
                        </a:cubicBezTo>
                        <a:cubicBezTo>
                          <a:pt x="7" y="4"/>
                          <a:pt x="7" y="3"/>
                          <a:pt x="8" y="3"/>
                        </a:cubicBezTo>
                        <a:cubicBezTo>
                          <a:pt x="8" y="3"/>
                          <a:pt x="8" y="3"/>
                          <a:pt x="8" y="3"/>
                        </a:cubicBezTo>
                        <a:cubicBezTo>
                          <a:pt x="8" y="2"/>
                          <a:pt x="8" y="1"/>
                          <a:pt x="6" y="1"/>
                        </a:cubicBezTo>
                        <a:cubicBezTo>
                          <a:pt x="5" y="0"/>
                          <a:pt x="4"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91" name="Freeform 1003">
                    <a:extLst>
                      <a:ext uri="{FF2B5EF4-FFF2-40B4-BE49-F238E27FC236}">
                        <a16:creationId xmlns:a16="http://schemas.microsoft.com/office/drawing/2014/main" id="{E91EA925-8A5F-2E0F-45BE-4B8CBB9A7085}"/>
                      </a:ext>
                    </a:extLst>
                  </p:cNvPr>
                  <p:cNvSpPr>
                    <a:spLocks/>
                  </p:cNvSpPr>
                  <p:nvPr/>
                </p:nvSpPr>
                <p:spPr bwMode="auto">
                  <a:xfrm>
                    <a:off x="2177" y="2934"/>
                    <a:ext cx="33" cy="44"/>
                  </a:xfrm>
                  <a:custGeom>
                    <a:avLst/>
                    <a:gdLst>
                      <a:gd name="T0" fmla="*/ 24 w 39"/>
                      <a:gd name="T1" fmla="*/ 0 h 52"/>
                      <a:gd name="T2" fmla="*/ 8 w 39"/>
                      <a:gd name="T3" fmla="*/ 6 h 52"/>
                      <a:gd name="T4" fmla="*/ 0 w 39"/>
                      <a:gd name="T5" fmla="*/ 17 h 52"/>
                      <a:gd name="T6" fmla="*/ 10 w 39"/>
                      <a:gd name="T7" fmla="*/ 30 h 52"/>
                      <a:gd name="T8" fmla="*/ 18 w 39"/>
                      <a:gd name="T9" fmla="*/ 31 h 52"/>
                      <a:gd name="T10" fmla="*/ 18 w 39"/>
                      <a:gd name="T11" fmla="*/ 30 h 52"/>
                      <a:gd name="T12" fmla="*/ 11 w 39"/>
                      <a:gd name="T13" fmla="*/ 28 h 52"/>
                      <a:gd name="T14" fmla="*/ 3 w 39"/>
                      <a:gd name="T15" fmla="*/ 20 h 52"/>
                      <a:gd name="T16" fmla="*/ 2 w 39"/>
                      <a:gd name="T17" fmla="*/ 17 h 52"/>
                      <a:gd name="T18" fmla="*/ 8 w 39"/>
                      <a:gd name="T19" fmla="*/ 7 h 52"/>
                      <a:gd name="T20" fmla="*/ 23 w 39"/>
                      <a:gd name="T21" fmla="*/ 2 h 52"/>
                      <a:gd name="T22" fmla="*/ 24 w 39"/>
                      <a:gd name="T23" fmla="*/ 0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52">
                        <a:moveTo>
                          <a:pt x="39" y="0"/>
                        </a:moveTo>
                        <a:cubicBezTo>
                          <a:pt x="29" y="2"/>
                          <a:pt x="20" y="5"/>
                          <a:pt x="13" y="10"/>
                        </a:cubicBezTo>
                        <a:cubicBezTo>
                          <a:pt x="5" y="15"/>
                          <a:pt x="0" y="21"/>
                          <a:pt x="0" y="28"/>
                        </a:cubicBezTo>
                        <a:cubicBezTo>
                          <a:pt x="0" y="35"/>
                          <a:pt x="6" y="43"/>
                          <a:pt x="17" y="48"/>
                        </a:cubicBezTo>
                        <a:cubicBezTo>
                          <a:pt x="21" y="49"/>
                          <a:pt x="25" y="51"/>
                          <a:pt x="30" y="52"/>
                        </a:cubicBezTo>
                        <a:cubicBezTo>
                          <a:pt x="30" y="51"/>
                          <a:pt x="30" y="51"/>
                          <a:pt x="30" y="50"/>
                        </a:cubicBezTo>
                        <a:cubicBezTo>
                          <a:pt x="26" y="49"/>
                          <a:pt x="22" y="48"/>
                          <a:pt x="18" y="46"/>
                        </a:cubicBezTo>
                        <a:cubicBezTo>
                          <a:pt x="10" y="43"/>
                          <a:pt x="5" y="38"/>
                          <a:pt x="3" y="33"/>
                        </a:cubicBezTo>
                        <a:cubicBezTo>
                          <a:pt x="2" y="31"/>
                          <a:pt x="2" y="29"/>
                          <a:pt x="2" y="28"/>
                        </a:cubicBezTo>
                        <a:cubicBezTo>
                          <a:pt x="2" y="22"/>
                          <a:pt x="6" y="16"/>
                          <a:pt x="13" y="11"/>
                        </a:cubicBezTo>
                        <a:cubicBezTo>
                          <a:pt x="20" y="7"/>
                          <a:pt x="29" y="4"/>
                          <a:pt x="38" y="2"/>
                        </a:cubicBezTo>
                        <a:cubicBezTo>
                          <a:pt x="39" y="2"/>
                          <a:pt x="39" y="1"/>
                          <a:pt x="39"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92" name="Freeform 1004">
                    <a:extLst>
                      <a:ext uri="{FF2B5EF4-FFF2-40B4-BE49-F238E27FC236}">
                        <a16:creationId xmlns:a16="http://schemas.microsoft.com/office/drawing/2014/main" id="{FEE5B1D1-AC78-A665-7D97-8348C47778E4}"/>
                      </a:ext>
                    </a:extLst>
                  </p:cNvPr>
                  <p:cNvSpPr>
                    <a:spLocks/>
                  </p:cNvSpPr>
                  <p:nvPr/>
                </p:nvSpPr>
                <p:spPr bwMode="auto">
                  <a:xfrm>
                    <a:off x="2290" y="2879"/>
                    <a:ext cx="126" cy="121"/>
                  </a:xfrm>
                  <a:custGeom>
                    <a:avLst/>
                    <a:gdLst>
                      <a:gd name="T0" fmla="*/ 37 w 149"/>
                      <a:gd name="T1" fmla="*/ 0 h 143"/>
                      <a:gd name="T2" fmla="*/ 34 w 149"/>
                      <a:gd name="T3" fmla="*/ 0 h 143"/>
                      <a:gd name="T4" fmla="*/ 19 w 149"/>
                      <a:gd name="T5" fmla="*/ 14 h 143"/>
                      <a:gd name="T6" fmla="*/ 10 w 149"/>
                      <a:gd name="T7" fmla="*/ 45 h 143"/>
                      <a:gd name="T8" fmla="*/ 5 w 149"/>
                      <a:gd name="T9" fmla="*/ 84 h 143"/>
                      <a:gd name="T10" fmla="*/ 9 w 149"/>
                      <a:gd name="T11" fmla="*/ 86 h 143"/>
                      <a:gd name="T12" fmla="*/ 33 w 149"/>
                      <a:gd name="T13" fmla="*/ 61 h 143"/>
                      <a:gd name="T14" fmla="*/ 30 w 149"/>
                      <a:gd name="T15" fmla="*/ 49 h 143"/>
                      <a:gd name="T16" fmla="*/ 36 w 149"/>
                      <a:gd name="T17" fmla="*/ 32 h 143"/>
                      <a:gd name="T18" fmla="*/ 58 w 149"/>
                      <a:gd name="T19" fmla="*/ 23 h 143"/>
                      <a:gd name="T20" fmla="*/ 73 w 149"/>
                      <a:gd name="T21" fmla="*/ 26 h 143"/>
                      <a:gd name="T22" fmla="*/ 81 w 149"/>
                      <a:gd name="T23" fmla="*/ 25 h 143"/>
                      <a:gd name="T24" fmla="*/ 90 w 149"/>
                      <a:gd name="T25" fmla="*/ 29 h 143"/>
                      <a:gd name="T26" fmla="*/ 87 w 149"/>
                      <a:gd name="T27" fmla="*/ 24 h 143"/>
                      <a:gd name="T28" fmla="*/ 56 w 149"/>
                      <a:gd name="T29" fmla="*/ 3 h 143"/>
                      <a:gd name="T30" fmla="*/ 37 w 149"/>
                      <a:gd name="T31" fmla="*/ 0 h 1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9" h="143">
                        <a:moveTo>
                          <a:pt x="61" y="0"/>
                        </a:moveTo>
                        <a:cubicBezTo>
                          <a:pt x="59" y="0"/>
                          <a:pt x="57" y="0"/>
                          <a:pt x="55" y="0"/>
                        </a:cubicBezTo>
                        <a:cubicBezTo>
                          <a:pt x="40" y="3"/>
                          <a:pt x="37" y="11"/>
                          <a:pt x="32" y="24"/>
                        </a:cubicBezTo>
                        <a:cubicBezTo>
                          <a:pt x="26" y="40"/>
                          <a:pt x="20" y="58"/>
                          <a:pt x="16" y="75"/>
                        </a:cubicBezTo>
                        <a:cubicBezTo>
                          <a:pt x="13" y="88"/>
                          <a:pt x="0" y="126"/>
                          <a:pt x="8" y="138"/>
                        </a:cubicBezTo>
                        <a:cubicBezTo>
                          <a:pt x="10" y="142"/>
                          <a:pt x="12" y="143"/>
                          <a:pt x="15" y="143"/>
                        </a:cubicBezTo>
                        <a:cubicBezTo>
                          <a:pt x="28" y="143"/>
                          <a:pt x="45" y="115"/>
                          <a:pt x="54" y="100"/>
                        </a:cubicBezTo>
                        <a:cubicBezTo>
                          <a:pt x="51" y="95"/>
                          <a:pt x="49" y="88"/>
                          <a:pt x="49" y="81"/>
                        </a:cubicBezTo>
                        <a:cubicBezTo>
                          <a:pt x="49" y="72"/>
                          <a:pt x="53" y="62"/>
                          <a:pt x="60" y="53"/>
                        </a:cubicBezTo>
                        <a:cubicBezTo>
                          <a:pt x="70" y="43"/>
                          <a:pt x="83" y="38"/>
                          <a:pt x="97" y="38"/>
                        </a:cubicBezTo>
                        <a:cubicBezTo>
                          <a:pt x="105" y="38"/>
                          <a:pt x="114" y="40"/>
                          <a:pt x="121" y="44"/>
                        </a:cubicBezTo>
                        <a:cubicBezTo>
                          <a:pt x="126" y="43"/>
                          <a:pt x="130" y="42"/>
                          <a:pt x="135" y="42"/>
                        </a:cubicBezTo>
                        <a:cubicBezTo>
                          <a:pt x="140" y="42"/>
                          <a:pt x="145" y="44"/>
                          <a:pt x="149" y="47"/>
                        </a:cubicBezTo>
                        <a:cubicBezTo>
                          <a:pt x="144" y="39"/>
                          <a:pt x="144" y="39"/>
                          <a:pt x="144" y="39"/>
                        </a:cubicBezTo>
                        <a:cubicBezTo>
                          <a:pt x="128" y="27"/>
                          <a:pt x="111" y="13"/>
                          <a:pt x="92" y="6"/>
                        </a:cubicBezTo>
                        <a:cubicBezTo>
                          <a:pt x="83" y="3"/>
                          <a:pt x="71" y="0"/>
                          <a:pt x="61" y="0"/>
                        </a:cubicBezTo>
                      </a:path>
                    </a:pathLst>
                  </a:custGeom>
                  <a:solidFill>
                    <a:srgbClr val="EEA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93" name="Freeform 1005">
                    <a:extLst>
                      <a:ext uri="{FF2B5EF4-FFF2-40B4-BE49-F238E27FC236}">
                        <a16:creationId xmlns:a16="http://schemas.microsoft.com/office/drawing/2014/main" id="{FD29C75B-5919-4173-9237-37D78EB873EE}"/>
                      </a:ext>
                    </a:extLst>
                  </p:cNvPr>
                  <p:cNvSpPr>
                    <a:spLocks/>
                  </p:cNvSpPr>
                  <p:nvPr/>
                </p:nvSpPr>
                <p:spPr bwMode="auto">
                  <a:xfrm>
                    <a:off x="2333" y="2912"/>
                    <a:ext cx="56" cy="48"/>
                  </a:xfrm>
                  <a:custGeom>
                    <a:avLst/>
                    <a:gdLst>
                      <a:gd name="T0" fmla="*/ 27 w 67"/>
                      <a:gd name="T1" fmla="*/ 0 h 56"/>
                      <a:gd name="T2" fmla="*/ 7 w 67"/>
                      <a:gd name="T3" fmla="*/ 9 h 56"/>
                      <a:gd name="T4" fmla="*/ 0 w 67"/>
                      <a:gd name="T5" fmla="*/ 26 h 56"/>
                      <a:gd name="T6" fmla="*/ 1 w 67"/>
                      <a:gd name="T7" fmla="*/ 32 h 56"/>
                      <a:gd name="T8" fmla="*/ 3 w 67"/>
                      <a:gd name="T9" fmla="*/ 35 h 56"/>
                      <a:gd name="T10" fmla="*/ 5 w 67"/>
                      <a:gd name="T11" fmla="*/ 33 h 56"/>
                      <a:gd name="T12" fmla="*/ 11 w 67"/>
                      <a:gd name="T13" fmla="*/ 24 h 56"/>
                      <a:gd name="T14" fmla="*/ 9 w 67"/>
                      <a:gd name="T15" fmla="*/ 23 h 56"/>
                      <a:gd name="T16" fmla="*/ 7 w 67"/>
                      <a:gd name="T17" fmla="*/ 21 h 56"/>
                      <a:gd name="T18" fmla="*/ 6 w 67"/>
                      <a:gd name="T19" fmla="*/ 18 h 56"/>
                      <a:gd name="T20" fmla="*/ 7 w 67"/>
                      <a:gd name="T21" fmla="*/ 17 h 56"/>
                      <a:gd name="T22" fmla="*/ 8 w 67"/>
                      <a:gd name="T23" fmla="*/ 17 h 56"/>
                      <a:gd name="T24" fmla="*/ 15 w 67"/>
                      <a:gd name="T25" fmla="*/ 7 h 56"/>
                      <a:gd name="T26" fmla="*/ 27 w 67"/>
                      <a:gd name="T27" fmla="*/ 3 h 56"/>
                      <a:gd name="T28" fmla="*/ 34 w 67"/>
                      <a:gd name="T29" fmla="*/ 5 h 56"/>
                      <a:gd name="T30" fmla="*/ 39 w 67"/>
                      <a:gd name="T31" fmla="*/ 3 h 56"/>
                      <a:gd name="T32" fmla="*/ 27 w 67"/>
                      <a:gd name="T33" fmla="*/ 0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 h="56">
                        <a:moveTo>
                          <a:pt x="46" y="0"/>
                        </a:moveTo>
                        <a:cubicBezTo>
                          <a:pt x="33" y="0"/>
                          <a:pt x="20" y="5"/>
                          <a:pt x="11" y="15"/>
                        </a:cubicBezTo>
                        <a:cubicBezTo>
                          <a:pt x="3" y="23"/>
                          <a:pt x="0" y="32"/>
                          <a:pt x="0" y="41"/>
                        </a:cubicBezTo>
                        <a:cubicBezTo>
                          <a:pt x="0" y="44"/>
                          <a:pt x="0" y="47"/>
                          <a:pt x="1" y="50"/>
                        </a:cubicBezTo>
                        <a:cubicBezTo>
                          <a:pt x="2" y="52"/>
                          <a:pt x="4" y="54"/>
                          <a:pt x="6" y="56"/>
                        </a:cubicBezTo>
                        <a:cubicBezTo>
                          <a:pt x="6" y="55"/>
                          <a:pt x="7" y="54"/>
                          <a:pt x="8" y="53"/>
                        </a:cubicBezTo>
                        <a:cubicBezTo>
                          <a:pt x="11" y="48"/>
                          <a:pt x="14" y="43"/>
                          <a:pt x="18" y="39"/>
                        </a:cubicBezTo>
                        <a:cubicBezTo>
                          <a:pt x="17" y="38"/>
                          <a:pt x="16" y="37"/>
                          <a:pt x="16" y="36"/>
                        </a:cubicBezTo>
                        <a:cubicBezTo>
                          <a:pt x="14" y="36"/>
                          <a:pt x="13" y="35"/>
                          <a:pt x="11" y="34"/>
                        </a:cubicBezTo>
                        <a:cubicBezTo>
                          <a:pt x="9" y="32"/>
                          <a:pt x="8" y="29"/>
                          <a:pt x="9" y="28"/>
                        </a:cubicBezTo>
                        <a:cubicBezTo>
                          <a:pt x="10" y="27"/>
                          <a:pt x="11" y="27"/>
                          <a:pt x="12" y="27"/>
                        </a:cubicBezTo>
                        <a:cubicBezTo>
                          <a:pt x="12" y="27"/>
                          <a:pt x="13" y="27"/>
                          <a:pt x="14" y="27"/>
                        </a:cubicBezTo>
                        <a:cubicBezTo>
                          <a:pt x="14" y="21"/>
                          <a:pt x="18" y="15"/>
                          <a:pt x="26" y="10"/>
                        </a:cubicBezTo>
                        <a:cubicBezTo>
                          <a:pt x="32" y="7"/>
                          <a:pt x="39" y="5"/>
                          <a:pt x="45" y="5"/>
                        </a:cubicBezTo>
                        <a:cubicBezTo>
                          <a:pt x="50" y="5"/>
                          <a:pt x="55" y="6"/>
                          <a:pt x="59" y="8"/>
                        </a:cubicBezTo>
                        <a:cubicBezTo>
                          <a:pt x="61" y="7"/>
                          <a:pt x="64" y="6"/>
                          <a:pt x="67" y="5"/>
                        </a:cubicBezTo>
                        <a:cubicBezTo>
                          <a:pt x="61" y="1"/>
                          <a:pt x="53" y="0"/>
                          <a:pt x="46" y="0"/>
                        </a:cubicBezTo>
                      </a:path>
                    </a:pathLst>
                  </a:custGeom>
                  <a:solidFill>
                    <a:srgbClr val="B487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94" name="Freeform 1006">
                    <a:extLst>
                      <a:ext uri="{FF2B5EF4-FFF2-40B4-BE49-F238E27FC236}">
                        <a16:creationId xmlns:a16="http://schemas.microsoft.com/office/drawing/2014/main" id="{DCD3AE1D-1B46-B87C-85BB-CC41D7095134}"/>
                      </a:ext>
                    </a:extLst>
                  </p:cNvPr>
                  <p:cNvSpPr>
                    <a:spLocks/>
                  </p:cNvSpPr>
                  <p:nvPr/>
                </p:nvSpPr>
                <p:spPr bwMode="auto">
                  <a:xfrm>
                    <a:off x="2334" y="2955"/>
                    <a:ext cx="4" cy="6"/>
                  </a:xfrm>
                  <a:custGeom>
                    <a:avLst/>
                    <a:gdLst>
                      <a:gd name="T0" fmla="*/ 0 w 5"/>
                      <a:gd name="T1" fmla="*/ 0 h 8"/>
                      <a:gd name="T2" fmla="*/ 2 w 5"/>
                      <a:gd name="T3" fmla="*/ 4 h 8"/>
                      <a:gd name="T4" fmla="*/ 2 w 5"/>
                      <a:gd name="T5" fmla="*/ 3 h 8"/>
                      <a:gd name="T6" fmla="*/ 0 w 5"/>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8">
                        <a:moveTo>
                          <a:pt x="0" y="0"/>
                        </a:moveTo>
                        <a:cubicBezTo>
                          <a:pt x="1" y="3"/>
                          <a:pt x="2" y="6"/>
                          <a:pt x="3" y="8"/>
                        </a:cubicBezTo>
                        <a:cubicBezTo>
                          <a:pt x="4" y="8"/>
                          <a:pt x="4" y="7"/>
                          <a:pt x="5" y="6"/>
                        </a:cubicBezTo>
                        <a:cubicBezTo>
                          <a:pt x="3" y="4"/>
                          <a:pt x="1" y="2"/>
                          <a:pt x="0" y="0"/>
                        </a:cubicBezTo>
                      </a:path>
                    </a:pathLst>
                  </a:custGeom>
                  <a:solidFill>
                    <a:srgbClr val="A06D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95" name="Freeform 1007">
                    <a:extLst>
                      <a:ext uri="{FF2B5EF4-FFF2-40B4-BE49-F238E27FC236}">
                        <a16:creationId xmlns:a16="http://schemas.microsoft.com/office/drawing/2014/main" id="{15729256-B035-621C-57C0-EAED72FEE2C1}"/>
                      </a:ext>
                    </a:extLst>
                  </p:cNvPr>
                  <p:cNvSpPr>
                    <a:spLocks/>
                  </p:cNvSpPr>
                  <p:nvPr/>
                </p:nvSpPr>
                <p:spPr bwMode="auto">
                  <a:xfrm>
                    <a:off x="2345" y="2917"/>
                    <a:ext cx="38" cy="28"/>
                  </a:xfrm>
                  <a:custGeom>
                    <a:avLst/>
                    <a:gdLst>
                      <a:gd name="T0" fmla="*/ 19 w 45"/>
                      <a:gd name="T1" fmla="*/ 0 h 34"/>
                      <a:gd name="T2" fmla="*/ 7 w 45"/>
                      <a:gd name="T3" fmla="*/ 2 h 34"/>
                      <a:gd name="T4" fmla="*/ 0 w 45"/>
                      <a:gd name="T5" fmla="*/ 12 h 34"/>
                      <a:gd name="T6" fmla="*/ 3 w 45"/>
                      <a:gd name="T7" fmla="*/ 13 h 34"/>
                      <a:gd name="T8" fmla="*/ 3 w 45"/>
                      <a:gd name="T9" fmla="*/ 17 h 34"/>
                      <a:gd name="T10" fmla="*/ 2 w 45"/>
                      <a:gd name="T11" fmla="*/ 17 h 34"/>
                      <a:gd name="T12" fmla="*/ 2 w 45"/>
                      <a:gd name="T13" fmla="*/ 17 h 34"/>
                      <a:gd name="T14" fmla="*/ 3 w 45"/>
                      <a:gd name="T15" fmla="*/ 19 h 34"/>
                      <a:gd name="T16" fmla="*/ 20 w 45"/>
                      <a:gd name="T17" fmla="*/ 5 h 34"/>
                      <a:gd name="T18" fmla="*/ 27 w 45"/>
                      <a:gd name="T19" fmla="*/ 2 h 34"/>
                      <a:gd name="T20" fmla="*/ 19 w 45"/>
                      <a:gd name="T21" fmla="*/ 0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 h="34">
                        <a:moveTo>
                          <a:pt x="31" y="0"/>
                        </a:moveTo>
                        <a:cubicBezTo>
                          <a:pt x="25" y="0"/>
                          <a:pt x="18" y="2"/>
                          <a:pt x="12" y="5"/>
                        </a:cubicBezTo>
                        <a:cubicBezTo>
                          <a:pt x="4" y="10"/>
                          <a:pt x="0" y="16"/>
                          <a:pt x="0" y="22"/>
                        </a:cubicBezTo>
                        <a:cubicBezTo>
                          <a:pt x="1" y="22"/>
                          <a:pt x="2" y="23"/>
                          <a:pt x="3" y="23"/>
                        </a:cubicBezTo>
                        <a:cubicBezTo>
                          <a:pt x="5" y="25"/>
                          <a:pt x="6" y="28"/>
                          <a:pt x="5" y="30"/>
                        </a:cubicBezTo>
                        <a:cubicBezTo>
                          <a:pt x="4" y="31"/>
                          <a:pt x="3" y="31"/>
                          <a:pt x="2" y="31"/>
                        </a:cubicBezTo>
                        <a:cubicBezTo>
                          <a:pt x="2" y="31"/>
                          <a:pt x="2" y="31"/>
                          <a:pt x="2" y="31"/>
                        </a:cubicBezTo>
                        <a:cubicBezTo>
                          <a:pt x="2" y="32"/>
                          <a:pt x="3" y="33"/>
                          <a:pt x="4" y="34"/>
                        </a:cubicBezTo>
                        <a:cubicBezTo>
                          <a:pt x="13" y="23"/>
                          <a:pt x="23" y="14"/>
                          <a:pt x="34" y="8"/>
                        </a:cubicBezTo>
                        <a:cubicBezTo>
                          <a:pt x="37" y="6"/>
                          <a:pt x="41" y="4"/>
                          <a:pt x="45" y="3"/>
                        </a:cubicBezTo>
                        <a:cubicBezTo>
                          <a:pt x="41" y="1"/>
                          <a:pt x="36" y="0"/>
                          <a:pt x="31" y="0"/>
                        </a:cubicBezTo>
                      </a:path>
                    </a:pathLst>
                  </a:custGeom>
                  <a:solidFill>
                    <a:srgbClr val="C093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96" name="Freeform 1008">
                    <a:extLst>
                      <a:ext uri="{FF2B5EF4-FFF2-40B4-BE49-F238E27FC236}">
                        <a16:creationId xmlns:a16="http://schemas.microsoft.com/office/drawing/2014/main" id="{568EE97D-B1E5-3FDB-1007-46A189E188A0}"/>
                      </a:ext>
                    </a:extLst>
                  </p:cNvPr>
                  <p:cNvSpPr>
                    <a:spLocks/>
                  </p:cNvSpPr>
                  <p:nvPr/>
                </p:nvSpPr>
                <p:spPr bwMode="auto">
                  <a:xfrm>
                    <a:off x="2340" y="2935"/>
                    <a:ext cx="10" cy="8"/>
                  </a:xfrm>
                  <a:custGeom>
                    <a:avLst/>
                    <a:gdLst>
                      <a:gd name="T0" fmla="*/ 3 w 12"/>
                      <a:gd name="T1" fmla="*/ 0 h 9"/>
                      <a:gd name="T2" fmla="*/ 1 w 12"/>
                      <a:gd name="T3" fmla="*/ 1 h 9"/>
                      <a:gd name="T4" fmla="*/ 3 w 12"/>
                      <a:gd name="T5" fmla="*/ 4 h 9"/>
                      <a:gd name="T6" fmla="*/ 5 w 12"/>
                      <a:gd name="T7" fmla="*/ 6 h 9"/>
                      <a:gd name="T8" fmla="*/ 5 w 12"/>
                      <a:gd name="T9" fmla="*/ 6 h 9"/>
                      <a:gd name="T10" fmla="*/ 7 w 12"/>
                      <a:gd name="T11" fmla="*/ 5 h 9"/>
                      <a:gd name="T12" fmla="*/ 6 w 12"/>
                      <a:gd name="T13" fmla="*/ 1 h 9"/>
                      <a:gd name="T14" fmla="*/ 3 w 12"/>
                      <a:gd name="T15" fmla="*/ 0 h 9"/>
                      <a:gd name="T16" fmla="*/ 3 w 12"/>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9">
                        <a:moveTo>
                          <a:pt x="4" y="0"/>
                        </a:moveTo>
                        <a:cubicBezTo>
                          <a:pt x="3" y="0"/>
                          <a:pt x="2" y="0"/>
                          <a:pt x="1" y="1"/>
                        </a:cubicBezTo>
                        <a:cubicBezTo>
                          <a:pt x="0" y="2"/>
                          <a:pt x="1" y="5"/>
                          <a:pt x="3" y="7"/>
                        </a:cubicBezTo>
                        <a:cubicBezTo>
                          <a:pt x="5" y="8"/>
                          <a:pt x="6" y="9"/>
                          <a:pt x="8" y="9"/>
                        </a:cubicBezTo>
                        <a:cubicBezTo>
                          <a:pt x="8" y="9"/>
                          <a:pt x="8" y="9"/>
                          <a:pt x="8" y="9"/>
                        </a:cubicBezTo>
                        <a:cubicBezTo>
                          <a:pt x="9" y="9"/>
                          <a:pt x="10" y="9"/>
                          <a:pt x="11" y="8"/>
                        </a:cubicBezTo>
                        <a:cubicBezTo>
                          <a:pt x="12" y="6"/>
                          <a:pt x="11" y="3"/>
                          <a:pt x="9" y="1"/>
                        </a:cubicBezTo>
                        <a:cubicBezTo>
                          <a:pt x="8" y="1"/>
                          <a:pt x="7" y="0"/>
                          <a:pt x="6" y="0"/>
                        </a:cubicBezTo>
                        <a:cubicBezTo>
                          <a:pt x="5" y="0"/>
                          <a:pt x="4" y="0"/>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97" name="Freeform 1009">
                    <a:extLst>
                      <a:ext uri="{FF2B5EF4-FFF2-40B4-BE49-F238E27FC236}">
                        <a16:creationId xmlns:a16="http://schemas.microsoft.com/office/drawing/2014/main" id="{F4831C63-82DB-B7B6-626A-DF9631908383}"/>
                      </a:ext>
                    </a:extLst>
                  </p:cNvPr>
                  <p:cNvSpPr>
                    <a:spLocks/>
                  </p:cNvSpPr>
                  <p:nvPr/>
                </p:nvSpPr>
                <p:spPr bwMode="auto">
                  <a:xfrm>
                    <a:off x="2331" y="2911"/>
                    <a:ext cx="61" cy="52"/>
                  </a:xfrm>
                  <a:custGeom>
                    <a:avLst/>
                    <a:gdLst>
                      <a:gd name="T0" fmla="*/ 30 w 72"/>
                      <a:gd name="T1" fmla="*/ 0 h 62"/>
                      <a:gd name="T2" fmla="*/ 7 w 72"/>
                      <a:gd name="T3" fmla="*/ 9 h 62"/>
                      <a:gd name="T4" fmla="*/ 0 w 72"/>
                      <a:gd name="T5" fmla="*/ 25 h 62"/>
                      <a:gd name="T6" fmla="*/ 3 w 72"/>
                      <a:gd name="T7" fmla="*/ 37 h 62"/>
                      <a:gd name="T8" fmla="*/ 3 w 72"/>
                      <a:gd name="T9" fmla="*/ 35 h 62"/>
                      <a:gd name="T10" fmla="*/ 3 w 72"/>
                      <a:gd name="T11" fmla="*/ 31 h 62"/>
                      <a:gd name="T12" fmla="*/ 2 w 72"/>
                      <a:gd name="T13" fmla="*/ 25 h 62"/>
                      <a:gd name="T14" fmla="*/ 8 w 72"/>
                      <a:gd name="T15" fmla="*/ 10 h 62"/>
                      <a:gd name="T16" fmla="*/ 30 w 72"/>
                      <a:gd name="T17" fmla="*/ 2 h 62"/>
                      <a:gd name="T18" fmla="*/ 42 w 72"/>
                      <a:gd name="T19" fmla="*/ 4 h 62"/>
                      <a:gd name="T20" fmla="*/ 44 w 72"/>
                      <a:gd name="T21" fmla="*/ 3 h 62"/>
                      <a:gd name="T22" fmla="*/ 30 w 72"/>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 h="62">
                        <a:moveTo>
                          <a:pt x="48" y="0"/>
                        </a:moveTo>
                        <a:cubicBezTo>
                          <a:pt x="34" y="0"/>
                          <a:pt x="21" y="5"/>
                          <a:pt x="11" y="15"/>
                        </a:cubicBezTo>
                        <a:cubicBezTo>
                          <a:pt x="4" y="24"/>
                          <a:pt x="0" y="34"/>
                          <a:pt x="0" y="43"/>
                        </a:cubicBezTo>
                        <a:cubicBezTo>
                          <a:pt x="0" y="50"/>
                          <a:pt x="2" y="57"/>
                          <a:pt x="5" y="62"/>
                        </a:cubicBezTo>
                        <a:cubicBezTo>
                          <a:pt x="5" y="62"/>
                          <a:pt x="6" y="61"/>
                          <a:pt x="6" y="60"/>
                        </a:cubicBezTo>
                        <a:cubicBezTo>
                          <a:pt x="5" y="58"/>
                          <a:pt x="4" y="55"/>
                          <a:pt x="3" y="52"/>
                        </a:cubicBezTo>
                        <a:cubicBezTo>
                          <a:pt x="2" y="49"/>
                          <a:pt x="2" y="46"/>
                          <a:pt x="2" y="43"/>
                        </a:cubicBezTo>
                        <a:cubicBezTo>
                          <a:pt x="2" y="34"/>
                          <a:pt x="5" y="25"/>
                          <a:pt x="13" y="17"/>
                        </a:cubicBezTo>
                        <a:cubicBezTo>
                          <a:pt x="22" y="7"/>
                          <a:pt x="35" y="2"/>
                          <a:pt x="48" y="2"/>
                        </a:cubicBezTo>
                        <a:cubicBezTo>
                          <a:pt x="55" y="2"/>
                          <a:pt x="63" y="3"/>
                          <a:pt x="69" y="7"/>
                        </a:cubicBezTo>
                        <a:cubicBezTo>
                          <a:pt x="70" y="7"/>
                          <a:pt x="71" y="6"/>
                          <a:pt x="72" y="6"/>
                        </a:cubicBezTo>
                        <a:cubicBezTo>
                          <a:pt x="65" y="2"/>
                          <a:pt x="56" y="0"/>
                          <a:pt x="48"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98" name="Freeform 1010">
                    <a:extLst>
                      <a:ext uri="{FF2B5EF4-FFF2-40B4-BE49-F238E27FC236}">
                        <a16:creationId xmlns:a16="http://schemas.microsoft.com/office/drawing/2014/main" id="{36815B50-72C0-5D15-5A98-1F38380F8BDA}"/>
                      </a:ext>
                    </a:extLst>
                  </p:cNvPr>
                  <p:cNvSpPr>
                    <a:spLocks/>
                  </p:cNvSpPr>
                  <p:nvPr/>
                </p:nvSpPr>
                <p:spPr bwMode="auto">
                  <a:xfrm>
                    <a:off x="2450" y="2961"/>
                    <a:ext cx="95" cy="122"/>
                  </a:xfrm>
                  <a:custGeom>
                    <a:avLst/>
                    <a:gdLst>
                      <a:gd name="T0" fmla="*/ 26 w 112"/>
                      <a:gd name="T1" fmla="*/ 0 h 145"/>
                      <a:gd name="T2" fmla="*/ 18 w 112"/>
                      <a:gd name="T3" fmla="*/ 3 h 145"/>
                      <a:gd name="T4" fmla="*/ 0 w 112"/>
                      <a:gd name="T5" fmla="*/ 17 h 145"/>
                      <a:gd name="T6" fmla="*/ 0 w 112"/>
                      <a:gd name="T7" fmla="*/ 24 h 145"/>
                      <a:gd name="T8" fmla="*/ 3 w 112"/>
                      <a:gd name="T9" fmla="*/ 24 h 145"/>
                      <a:gd name="T10" fmla="*/ 20 w 112"/>
                      <a:gd name="T11" fmla="*/ 34 h 145"/>
                      <a:gd name="T12" fmla="*/ 27 w 112"/>
                      <a:gd name="T13" fmla="*/ 32 h 145"/>
                      <a:gd name="T14" fmla="*/ 27 w 112"/>
                      <a:gd name="T15" fmla="*/ 32 h 145"/>
                      <a:gd name="T16" fmla="*/ 31 w 112"/>
                      <a:gd name="T17" fmla="*/ 32 h 145"/>
                      <a:gd name="T18" fmla="*/ 45 w 112"/>
                      <a:gd name="T19" fmla="*/ 35 h 145"/>
                      <a:gd name="T20" fmla="*/ 50 w 112"/>
                      <a:gd name="T21" fmla="*/ 47 h 145"/>
                      <a:gd name="T22" fmla="*/ 49 w 112"/>
                      <a:gd name="T23" fmla="*/ 54 h 145"/>
                      <a:gd name="T24" fmla="*/ 24 w 112"/>
                      <a:gd name="T25" fmla="*/ 81 h 145"/>
                      <a:gd name="T26" fmla="*/ 25 w 112"/>
                      <a:gd name="T27" fmla="*/ 82 h 145"/>
                      <a:gd name="T28" fmla="*/ 27 w 112"/>
                      <a:gd name="T29" fmla="*/ 87 h 145"/>
                      <a:gd name="T30" fmla="*/ 31 w 112"/>
                      <a:gd name="T31" fmla="*/ 84 h 145"/>
                      <a:gd name="T32" fmla="*/ 53 w 112"/>
                      <a:gd name="T33" fmla="*/ 66 h 145"/>
                      <a:gd name="T34" fmla="*/ 59 w 112"/>
                      <a:gd name="T35" fmla="*/ 20 h 145"/>
                      <a:gd name="T36" fmla="*/ 26 w 112"/>
                      <a:gd name="T37" fmla="*/ 0 h 1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2" h="145">
                        <a:moveTo>
                          <a:pt x="43" y="0"/>
                        </a:moveTo>
                        <a:cubicBezTo>
                          <a:pt x="38" y="0"/>
                          <a:pt x="34" y="1"/>
                          <a:pt x="30" y="3"/>
                        </a:cubicBezTo>
                        <a:cubicBezTo>
                          <a:pt x="20" y="9"/>
                          <a:pt x="8" y="20"/>
                          <a:pt x="0" y="29"/>
                        </a:cubicBezTo>
                        <a:cubicBezTo>
                          <a:pt x="0" y="41"/>
                          <a:pt x="0" y="41"/>
                          <a:pt x="0" y="41"/>
                        </a:cubicBezTo>
                        <a:cubicBezTo>
                          <a:pt x="1" y="41"/>
                          <a:pt x="2" y="41"/>
                          <a:pt x="3" y="41"/>
                        </a:cubicBezTo>
                        <a:cubicBezTo>
                          <a:pt x="16" y="41"/>
                          <a:pt x="26" y="48"/>
                          <a:pt x="32" y="57"/>
                        </a:cubicBezTo>
                        <a:cubicBezTo>
                          <a:pt x="36" y="55"/>
                          <a:pt x="41" y="54"/>
                          <a:pt x="45" y="53"/>
                        </a:cubicBezTo>
                        <a:cubicBezTo>
                          <a:pt x="45" y="53"/>
                          <a:pt x="45" y="53"/>
                          <a:pt x="45" y="53"/>
                        </a:cubicBezTo>
                        <a:cubicBezTo>
                          <a:pt x="48" y="53"/>
                          <a:pt x="50" y="53"/>
                          <a:pt x="52" y="53"/>
                        </a:cubicBezTo>
                        <a:cubicBezTo>
                          <a:pt x="61" y="53"/>
                          <a:pt x="68" y="56"/>
                          <a:pt x="74" y="60"/>
                        </a:cubicBezTo>
                        <a:cubicBezTo>
                          <a:pt x="79" y="65"/>
                          <a:pt x="82" y="72"/>
                          <a:pt x="82" y="80"/>
                        </a:cubicBezTo>
                        <a:cubicBezTo>
                          <a:pt x="82" y="83"/>
                          <a:pt x="81" y="87"/>
                          <a:pt x="80" y="90"/>
                        </a:cubicBezTo>
                        <a:cubicBezTo>
                          <a:pt x="75" y="109"/>
                          <a:pt x="59" y="127"/>
                          <a:pt x="39" y="136"/>
                        </a:cubicBezTo>
                        <a:cubicBezTo>
                          <a:pt x="40" y="137"/>
                          <a:pt x="40" y="138"/>
                          <a:pt x="40" y="139"/>
                        </a:cubicBezTo>
                        <a:cubicBezTo>
                          <a:pt x="42" y="143"/>
                          <a:pt x="43" y="145"/>
                          <a:pt x="45" y="145"/>
                        </a:cubicBezTo>
                        <a:cubicBezTo>
                          <a:pt x="47" y="145"/>
                          <a:pt x="49" y="143"/>
                          <a:pt x="52" y="141"/>
                        </a:cubicBezTo>
                        <a:cubicBezTo>
                          <a:pt x="65" y="136"/>
                          <a:pt x="76" y="121"/>
                          <a:pt x="86" y="110"/>
                        </a:cubicBezTo>
                        <a:cubicBezTo>
                          <a:pt x="106" y="86"/>
                          <a:pt x="112" y="60"/>
                          <a:pt x="95" y="33"/>
                        </a:cubicBezTo>
                        <a:cubicBezTo>
                          <a:pt x="86" y="18"/>
                          <a:pt x="62" y="0"/>
                          <a:pt x="43" y="0"/>
                        </a:cubicBezTo>
                      </a:path>
                    </a:pathLst>
                  </a:custGeom>
                  <a:solidFill>
                    <a:srgbClr val="EEA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99" name="Freeform 1011">
                    <a:extLst>
                      <a:ext uri="{FF2B5EF4-FFF2-40B4-BE49-F238E27FC236}">
                        <a16:creationId xmlns:a16="http://schemas.microsoft.com/office/drawing/2014/main" id="{8F5EE697-7082-082B-8976-8790F2626780}"/>
                      </a:ext>
                    </a:extLst>
                  </p:cNvPr>
                  <p:cNvSpPr>
                    <a:spLocks/>
                  </p:cNvSpPr>
                  <p:nvPr/>
                </p:nvSpPr>
                <p:spPr bwMode="auto">
                  <a:xfrm>
                    <a:off x="2478" y="3007"/>
                    <a:ext cx="35" cy="59"/>
                  </a:xfrm>
                  <a:custGeom>
                    <a:avLst/>
                    <a:gdLst>
                      <a:gd name="T0" fmla="*/ 12 w 41"/>
                      <a:gd name="T1" fmla="*/ 0 h 70"/>
                      <a:gd name="T2" fmla="*/ 8 w 41"/>
                      <a:gd name="T3" fmla="*/ 0 h 70"/>
                      <a:gd name="T4" fmla="*/ 8 w 41"/>
                      <a:gd name="T5" fmla="*/ 0 h 70"/>
                      <a:gd name="T6" fmla="*/ 0 w 41"/>
                      <a:gd name="T7" fmla="*/ 3 h 70"/>
                      <a:gd name="T8" fmla="*/ 2 w 41"/>
                      <a:gd name="T9" fmla="*/ 6 h 70"/>
                      <a:gd name="T10" fmla="*/ 4 w 41"/>
                      <a:gd name="T11" fmla="*/ 5 h 70"/>
                      <a:gd name="T12" fmla="*/ 5 w 41"/>
                      <a:gd name="T13" fmla="*/ 5 h 70"/>
                      <a:gd name="T14" fmla="*/ 10 w 41"/>
                      <a:gd name="T15" fmla="*/ 20 h 70"/>
                      <a:gd name="T16" fmla="*/ 7 w 41"/>
                      <a:gd name="T17" fmla="*/ 25 h 70"/>
                      <a:gd name="T18" fmla="*/ 5 w 41"/>
                      <a:gd name="T19" fmla="*/ 39 h 70"/>
                      <a:gd name="T20" fmla="*/ 5 w 41"/>
                      <a:gd name="T21" fmla="*/ 42 h 70"/>
                      <a:gd name="T22" fmla="*/ 23 w 41"/>
                      <a:gd name="T23" fmla="*/ 18 h 70"/>
                      <a:gd name="T24" fmla="*/ 20 w 41"/>
                      <a:gd name="T25" fmla="*/ 3 h 70"/>
                      <a:gd name="T26" fmla="*/ 12 w 41"/>
                      <a:gd name="T27" fmla="*/ 0 h 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1" h="70">
                        <a:moveTo>
                          <a:pt x="19" y="0"/>
                        </a:moveTo>
                        <a:cubicBezTo>
                          <a:pt x="17" y="0"/>
                          <a:pt x="15" y="0"/>
                          <a:pt x="13" y="0"/>
                        </a:cubicBezTo>
                        <a:cubicBezTo>
                          <a:pt x="13" y="0"/>
                          <a:pt x="13" y="0"/>
                          <a:pt x="13" y="0"/>
                        </a:cubicBezTo>
                        <a:cubicBezTo>
                          <a:pt x="8" y="1"/>
                          <a:pt x="4" y="2"/>
                          <a:pt x="0" y="4"/>
                        </a:cubicBezTo>
                        <a:cubicBezTo>
                          <a:pt x="1" y="6"/>
                          <a:pt x="2" y="7"/>
                          <a:pt x="2" y="9"/>
                        </a:cubicBezTo>
                        <a:cubicBezTo>
                          <a:pt x="4" y="9"/>
                          <a:pt x="6" y="8"/>
                          <a:pt x="7" y="8"/>
                        </a:cubicBezTo>
                        <a:cubicBezTo>
                          <a:pt x="8" y="8"/>
                          <a:pt x="8" y="8"/>
                          <a:pt x="8" y="8"/>
                        </a:cubicBezTo>
                        <a:cubicBezTo>
                          <a:pt x="20" y="8"/>
                          <a:pt x="24" y="19"/>
                          <a:pt x="16" y="33"/>
                        </a:cubicBezTo>
                        <a:cubicBezTo>
                          <a:pt x="14" y="36"/>
                          <a:pt x="12" y="39"/>
                          <a:pt x="10" y="42"/>
                        </a:cubicBezTo>
                        <a:cubicBezTo>
                          <a:pt x="10" y="51"/>
                          <a:pt x="9" y="59"/>
                          <a:pt x="8" y="65"/>
                        </a:cubicBezTo>
                        <a:cubicBezTo>
                          <a:pt x="8" y="66"/>
                          <a:pt x="8" y="68"/>
                          <a:pt x="8" y="70"/>
                        </a:cubicBezTo>
                        <a:cubicBezTo>
                          <a:pt x="22" y="60"/>
                          <a:pt x="34" y="46"/>
                          <a:pt x="38" y="30"/>
                        </a:cubicBezTo>
                        <a:cubicBezTo>
                          <a:pt x="41" y="19"/>
                          <a:pt x="39" y="9"/>
                          <a:pt x="33" y="3"/>
                        </a:cubicBezTo>
                        <a:cubicBezTo>
                          <a:pt x="29" y="1"/>
                          <a:pt x="25" y="0"/>
                          <a:pt x="19" y="0"/>
                        </a:cubicBezTo>
                      </a:path>
                    </a:pathLst>
                  </a:custGeom>
                  <a:solidFill>
                    <a:srgbClr val="B487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00" name="Freeform 1012">
                    <a:extLst>
                      <a:ext uri="{FF2B5EF4-FFF2-40B4-BE49-F238E27FC236}">
                        <a16:creationId xmlns:a16="http://schemas.microsoft.com/office/drawing/2014/main" id="{DB4469B1-71A0-CC4C-405E-B7B22B4FAE7F}"/>
                      </a:ext>
                    </a:extLst>
                  </p:cNvPr>
                  <p:cNvSpPr>
                    <a:spLocks/>
                  </p:cNvSpPr>
                  <p:nvPr/>
                </p:nvSpPr>
                <p:spPr bwMode="auto">
                  <a:xfrm>
                    <a:off x="2483" y="3010"/>
                    <a:ext cx="35" cy="63"/>
                  </a:xfrm>
                  <a:custGeom>
                    <a:avLst/>
                    <a:gdLst>
                      <a:gd name="T0" fmla="*/ 17 w 41"/>
                      <a:gd name="T1" fmla="*/ 0 h 75"/>
                      <a:gd name="T2" fmla="*/ 20 w 41"/>
                      <a:gd name="T3" fmla="*/ 16 h 75"/>
                      <a:gd name="T4" fmla="*/ 2 w 41"/>
                      <a:gd name="T5" fmla="*/ 39 h 75"/>
                      <a:gd name="T6" fmla="*/ 0 w 41"/>
                      <a:gd name="T7" fmla="*/ 45 h 75"/>
                      <a:gd name="T8" fmla="*/ 24 w 41"/>
                      <a:gd name="T9" fmla="*/ 19 h 75"/>
                      <a:gd name="T10" fmla="*/ 26 w 41"/>
                      <a:gd name="T11" fmla="*/ 13 h 75"/>
                      <a:gd name="T12" fmla="*/ 20 w 41"/>
                      <a:gd name="T13" fmla="*/ 3 h 75"/>
                      <a:gd name="T14" fmla="*/ 17 w 41"/>
                      <a:gd name="T15" fmla="*/ 0 h 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 h="75">
                        <a:moveTo>
                          <a:pt x="27" y="0"/>
                        </a:moveTo>
                        <a:cubicBezTo>
                          <a:pt x="33" y="6"/>
                          <a:pt x="35" y="16"/>
                          <a:pt x="32" y="27"/>
                        </a:cubicBezTo>
                        <a:cubicBezTo>
                          <a:pt x="28" y="43"/>
                          <a:pt x="16" y="57"/>
                          <a:pt x="2" y="67"/>
                        </a:cubicBezTo>
                        <a:cubicBezTo>
                          <a:pt x="1" y="70"/>
                          <a:pt x="0" y="73"/>
                          <a:pt x="0" y="75"/>
                        </a:cubicBezTo>
                        <a:cubicBezTo>
                          <a:pt x="19" y="67"/>
                          <a:pt x="35" y="50"/>
                          <a:pt x="39" y="32"/>
                        </a:cubicBezTo>
                        <a:cubicBezTo>
                          <a:pt x="40" y="28"/>
                          <a:pt x="41" y="25"/>
                          <a:pt x="41" y="22"/>
                        </a:cubicBezTo>
                        <a:cubicBezTo>
                          <a:pt x="41" y="15"/>
                          <a:pt x="38" y="8"/>
                          <a:pt x="33" y="4"/>
                        </a:cubicBezTo>
                        <a:cubicBezTo>
                          <a:pt x="31" y="2"/>
                          <a:pt x="29" y="1"/>
                          <a:pt x="27" y="0"/>
                        </a:cubicBezTo>
                      </a:path>
                    </a:pathLst>
                  </a:custGeom>
                  <a:solidFill>
                    <a:srgbClr val="A06D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01" name="Freeform 1013">
                    <a:extLst>
                      <a:ext uri="{FF2B5EF4-FFF2-40B4-BE49-F238E27FC236}">
                        <a16:creationId xmlns:a16="http://schemas.microsoft.com/office/drawing/2014/main" id="{1F61B316-02C4-6CB6-DD3F-4DDC78E1D7F0}"/>
                      </a:ext>
                    </a:extLst>
                  </p:cNvPr>
                  <p:cNvSpPr>
                    <a:spLocks/>
                  </p:cNvSpPr>
                  <p:nvPr/>
                </p:nvSpPr>
                <p:spPr bwMode="auto">
                  <a:xfrm>
                    <a:off x="2480" y="3014"/>
                    <a:ext cx="18" cy="29"/>
                  </a:xfrm>
                  <a:custGeom>
                    <a:avLst/>
                    <a:gdLst>
                      <a:gd name="T0" fmla="*/ 3 w 22"/>
                      <a:gd name="T1" fmla="*/ 0 h 34"/>
                      <a:gd name="T2" fmla="*/ 2 w 22"/>
                      <a:gd name="T3" fmla="*/ 0 h 34"/>
                      <a:gd name="T4" fmla="*/ 0 w 22"/>
                      <a:gd name="T5" fmla="*/ 1 h 34"/>
                      <a:gd name="T6" fmla="*/ 5 w 22"/>
                      <a:gd name="T7" fmla="*/ 21 h 34"/>
                      <a:gd name="T8" fmla="*/ 7 w 22"/>
                      <a:gd name="T9" fmla="*/ 15 h 34"/>
                      <a:gd name="T10" fmla="*/ 3 w 22"/>
                      <a:gd name="T11" fmla="*/ 0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34">
                        <a:moveTo>
                          <a:pt x="6" y="0"/>
                        </a:moveTo>
                        <a:cubicBezTo>
                          <a:pt x="6" y="0"/>
                          <a:pt x="6" y="0"/>
                          <a:pt x="5" y="0"/>
                        </a:cubicBezTo>
                        <a:cubicBezTo>
                          <a:pt x="4" y="0"/>
                          <a:pt x="2" y="1"/>
                          <a:pt x="0" y="1"/>
                        </a:cubicBezTo>
                        <a:cubicBezTo>
                          <a:pt x="5" y="11"/>
                          <a:pt x="7" y="23"/>
                          <a:pt x="8" y="34"/>
                        </a:cubicBezTo>
                        <a:cubicBezTo>
                          <a:pt x="10" y="31"/>
                          <a:pt x="12" y="28"/>
                          <a:pt x="14" y="25"/>
                        </a:cubicBezTo>
                        <a:cubicBezTo>
                          <a:pt x="22" y="11"/>
                          <a:pt x="18" y="0"/>
                          <a:pt x="6" y="0"/>
                        </a:cubicBezTo>
                      </a:path>
                    </a:pathLst>
                  </a:custGeom>
                  <a:solidFill>
                    <a:srgbClr val="C093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02" name="Freeform 1014">
                    <a:extLst>
                      <a:ext uri="{FF2B5EF4-FFF2-40B4-BE49-F238E27FC236}">
                        <a16:creationId xmlns:a16="http://schemas.microsoft.com/office/drawing/2014/main" id="{F8E9F7A5-ACC2-546D-BB3B-13DA957BE90F}"/>
                      </a:ext>
                    </a:extLst>
                  </p:cNvPr>
                  <p:cNvSpPr>
                    <a:spLocks/>
                  </p:cNvSpPr>
                  <p:nvPr/>
                </p:nvSpPr>
                <p:spPr bwMode="auto">
                  <a:xfrm>
                    <a:off x="2477" y="3005"/>
                    <a:ext cx="43" cy="71"/>
                  </a:xfrm>
                  <a:custGeom>
                    <a:avLst/>
                    <a:gdLst>
                      <a:gd name="T0" fmla="*/ 13 w 50"/>
                      <a:gd name="T1" fmla="*/ 0 h 83"/>
                      <a:gd name="T2" fmla="*/ 8 w 50"/>
                      <a:gd name="T3" fmla="*/ 0 h 83"/>
                      <a:gd name="T4" fmla="*/ 8 w 50"/>
                      <a:gd name="T5" fmla="*/ 0 h 83"/>
                      <a:gd name="T6" fmla="*/ 0 w 50"/>
                      <a:gd name="T7" fmla="*/ 3 h 83"/>
                      <a:gd name="T8" fmla="*/ 1 w 50"/>
                      <a:gd name="T9" fmla="*/ 3 h 83"/>
                      <a:gd name="T10" fmla="*/ 9 w 50"/>
                      <a:gd name="T11" fmla="*/ 2 h 83"/>
                      <a:gd name="T12" fmla="*/ 9 w 50"/>
                      <a:gd name="T13" fmla="*/ 2 h 83"/>
                      <a:gd name="T14" fmla="*/ 13 w 50"/>
                      <a:gd name="T15" fmla="*/ 2 h 83"/>
                      <a:gd name="T16" fmla="*/ 22 w 50"/>
                      <a:gd name="T17" fmla="*/ 3 h 83"/>
                      <a:gd name="T18" fmla="*/ 25 w 50"/>
                      <a:gd name="T19" fmla="*/ 6 h 83"/>
                      <a:gd name="T20" fmla="*/ 30 w 50"/>
                      <a:gd name="T21" fmla="*/ 17 h 83"/>
                      <a:gd name="T22" fmla="*/ 29 w 50"/>
                      <a:gd name="T23" fmla="*/ 23 h 83"/>
                      <a:gd name="T24" fmla="*/ 4 w 50"/>
                      <a:gd name="T25" fmla="*/ 50 h 83"/>
                      <a:gd name="T26" fmla="*/ 4 w 50"/>
                      <a:gd name="T27" fmla="*/ 52 h 83"/>
                      <a:gd name="T28" fmla="*/ 30 w 50"/>
                      <a:gd name="T29" fmla="*/ 23 h 83"/>
                      <a:gd name="T30" fmla="*/ 32 w 50"/>
                      <a:gd name="T31" fmla="*/ 17 h 83"/>
                      <a:gd name="T32" fmla="*/ 27 w 50"/>
                      <a:gd name="T33" fmla="*/ 4 h 83"/>
                      <a:gd name="T34" fmla="*/ 13 w 50"/>
                      <a:gd name="T35" fmla="*/ 0 h 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0" h="83">
                        <a:moveTo>
                          <a:pt x="20" y="0"/>
                        </a:moveTo>
                        <a:cubicBezTo>
                          <a:pt x="18" y="0"/>
                          <a:pt x="16" y="0"/>
                          <a:pt x="13" y="0"/>
                        </a:cubicBezTo>
                        <a:cubicBezTo>
                          <a:pt x="13" y="0"/>
                          <a:pt x="13" y="0"/>
                          <a:pt x="13" y="0"/>
                        </a:cubicBezTo>
                        <a:cubicBezTo>
                          <a:pt x="9" y="1"/>
                          <a:pt x="4" y="2"/>
                          <a:pt x="0" y="4"/>
                        </a:cubicBezTo>
                        <a:cubicBezTo>
                          <a:pt x="0" y="5"/>
                          <a:pt x="1" y="5"/>
                          <a:pt x="1" y="6"/>
                        </a:cubicBezTo>
                        <a:cubicBezTo>
                          <a:pt x="5" y="4"/>
                          <a:pt x="9" y="3"/>
                          <a:pt x="14" y="2"/>
                        </a:cubicBezTo>
                        <a:cubicBezTo>
                          <a:pt x="14" y="2"/>
                          <a:pt x="14" y="2"/>
                          <a:pt x="14" y="2"/>
                        </a:cubicBezTo>
                        <a:cubicBezTo>
                          <a:pt x="16" y="2"/>
                          <a:pt x="18" y="2"/>
                          <a:pt x="20" y="2"/>
                        </a:cubicBezTo>
                        <a:cubicBezTo>
                          <a:pt x="26" y="2"/>
                          <a:pt x="30" y="3"/>
                          <a:pt x="34" y="5"/>
                        </a:cubicBezTo>
                        <a:cubicBezTo>
                          <a:pt x="36" y="6"/>
                          <a:pt x="38" y="7"/>
                          <a:pt x="40" y="9"/>
                        </a:cubicBezTo>
                        <a:cubicBezTo>
                          <a:pt x="45" y="13"/>
                          <a:pt x="48" y="20"/>
                          <a:pt x="48" y="27"/>
                        </a:cubicBezTo>
                        <a:cubicBezTo>
                          <a:pt x="48" y="30"/>
                          <a:pt x="47" y="33"/>
                          <a:pt x="46" y="37"/>
                        </a:cubicBezTo>
                        <a:cubicBezTo>
                          <a:pt x="42" y="55"/>
                          <a:pt x="26" y="72"/>
                          <a:pt x="7" y="80"/>
                        </a:cubicBezTo>
                        <a:cubicBezTo>
                          <a:pt x="7" y="81"/>
                          <a:pt x="7" y="82"/>
                          <a:pt x="7" y="83"/>
                        </a:cubicBezTo>
                        <a:cubicBezTo>
                          <a:pt x="27" y="74"/>
                          <a:pt x="43" y="56"/>
                          <a:pt x="48" y="37"/>
                        </a:cubicBezTo>
                        <a:cubicBezTo>
                          <a:pt x="49" y="34"/>
                          <a:pt x="50" y="30"/>
                          <a:pt x="50" y="27"/>
                        </a:cubicBezTo>
                        <a:cubicBezTo>
                          <a:pt x="50" y="19"/>
                          <a:pt x="47" y="12"/>
                          <a:pt x="42" y="7"/>
                        </a:cubicBezTo>
                        <a:cubicBezTo>
                          <a:pt x="36" y="3"/>
                          <a:pt x="29" y="0"/>
                          <a:pt x="20"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03" name="Freeform 1015">
                    <a:extLst>
                      <a:ext uri="{FF2B5EF4-FFF2-40B4-BE49-F238E27FC236}">
                        <a16:creationId xmlns:a16="http://schemas.microsoft.com/office/drawing/2014/main" id="{5DDCB79F-15C1-DEBE-164A-C79AEF29E727}"/>
                      </a:ext>
                    </a:extLst>
                  </p:cNvPr>
                  <p:cNvSpPr>
                    <a:spLocks/>
                  </p:cNvSpPr>
                  <p:nvPr/>
                </p:nvSpPr>
                <p:spPr bwMode="auto">
                  <a:xfrm>
                    <a:off x="2065" y="3047"/>
                    <a:ext cx="106" cy="92"/>
                  </a:xfrm>
                  <a:custGeom>
                    <a:avLst/>
                    <a:gdLst>
                      <a:gd name="T0" fmla="*/ 52 w 126"/>
                      <a:gd name="T1" fmla="*/ 0 h 109"/>
                      <a:gd name="T2" fmla="*/ 31 w 126"/>
                      <a:gd name="T3" fmla="*/ 10 h 109"/>
                      <a:gd name="T4" fmla="*/ 6 w 126"/>
                      <a:gd name="T5" fmla="*/ 58 h 109"/>
                      <a:gd name="T6" fmla="*/ 14 w 126"/>
                      <a:gd name="T7" fmla="*/ 66 h 109"/>
                      <a:gd name="T8" fmla="*/ 38 w 126"/>
                      <a:gd name="T9" fmla="*/ 50 h 109"/>
                      <a:gd name="T10" fmla="*/ 40 w 126"/>
                      <a:gd name="T11" fmla="*/ 45 h 109"/>
                      <a:gd name="T12" fmla="*/ 38 w 126"/>
                      <a:gd name="T13" fmla="*/ 43 h 109"/>
                      <a:gd name="T14" fmla="*/ 29 w 126"/>
                      <a:gd name="T15" fmla="*/ 31 h 109"/>
                      <a:gd name="T16" fmla="*/ 37 w 126"/>
                      <a:gd name="T17" fmla="*/ 19 h 109"/>
                      <a:gd name="T18" fmla="*/ 54 w 126"/>
                      <a:gd name="T19" fmla="*/ 14 h 109"/>
                      <a:gd name="T20" fmla="*/ 57 w 126"/>
                      <a:gd name="T21" fmla="*/ 15 h 109"/>
                      <a:gd name="T22" fmla="*/ 74 w 126"/>
                      <a:gd name="T23" fmla="*/ 7 h 109"/>
                      <a:gd name="T24" fmla="*/ 75 w 126"/>
                      <a:gd name="T25" fmla="*/ 3 h 109"/>
                      <a:gd name="T26" fmla="*/ 52 w 126"/>
                      <a:gd name="T27" fmla="*/ 0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6" h="109">
                        <a:moveTo>
                          <a:pt x="88" y="0"/>
                        </a:moveTo>
                        <a:cubicBezTo>
                          <a:pt x="75" y="0"/>
                          <a:pt x="64" y="4"/>
                          <a:pt x="52" y="16"/>
                        </a:cubicBezTo>
                        <a:cubicBezTo>
                          <a:pt x="33" y="36"/>
                          <a:pt x="0" y="65"/>
                          <a:pt x="9" y="97"/>
                        </a:cubicBezTo>
                        <a:cubicBezTo>
                          <a:pt x="12" y="106"/>
                          <a:pt x="18" y="109"/>
                          <a:pt x="24" y="109"/>
                        </a:cubicBezTo>
                        <a:cubicBezTo>
                          <a:pt x="38" y="109"/>
                          <a:pt x="57" y="94"/>
                          <a:pt x="64" y="83"/>
                        </a:cubicBezTo>
                        <a:cubicBezTo>
                          <a:pt x="65" y="81"/>
                          <a:pt x="67" y="78"/>
                          <a:pt x="68" y="75"/>
                        </a:cubicBezTo>
                        <a:cubicBezTo>
                          <a:pt x="66" y="74"/>
                          <a:pt x="65" y="73"/>
                          <a:pt x="63" y="72"/>
                        </a:cubicBezTo>
                        <a:cubicBezTo>
                          <a:pt x="54" y="66"/>
                          <a:pt x="50" y="59"/>
                          <a:pt x="50" y="52"/>
                        </a:cubicBezTo>
                        <a:cubicBezTo>
                          <a:pt x="50" y="44"/>
                          <a:pt x="54" y="37"/>
                          <a:pt x="62" y="32"/>
                        </a:cubicBezTo>
                        <a:cubicBezTo>
                          <a:pt x="70" y="27"/>
                          <a:pt x="80" y="24"/>
                          <a:pt x="90" y="24"/>
                        </a:cubicBezTo>
                        <a:cubicBezTo>
                          <a:pt x="92" y="24"/>
                          <a:pt x="94" y="25"/>
                          <a:pt x="96" y="25"/>
                        </a:cubicBezTo>
                        <a:cubicBezTo>
                          <a:pt x="103" y="19"/>
                          <a:pt x="112" y="14"/>
                          <a:pt x="125" y="12"/>
                        </a:cubicBezTo>
                        <a:cubicBezTo>
                          <a:pt x="126" y="5"/>
                          <a:pt x="126" y="5"/>
                          <a:pt x="126" y="5"/>
                        </a:cubicBezTo>
                        <a:cubicBezTo>
                          <a:pt x="112" y="3"/>
                          <a:pt x="100" y="0"/>
                          <a:pt x="88" y="0"/>
                        </a:cubicBezTo>
                      </a:path>
                    </a:pathLst>
                  </a:custGeom>
                  <a:solidFill>
                    <a:srgbClr val="EEA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04" name="Freeform 1016">
                    <a:extLst>
                      <a:ext uri="{FF2B5EF4-FFF2-40B4-BE49-F238E27FC236}">
                        <a16:creationId xmlns:a16="http://schemas.microsoft.com/office/drawing/2014/main" id="{39E23E01-A672-C75A-15E4-30EFD9239F52}"/>
                      </a:ext>
                    </a:extLst>
                  </p:cNvPr>
                  <p:cNvSpPr>
                    <a:spLocks/>
                  </p:cNvSpPr>
                  <p:nvPr/>
                </p:nvSpPr>
                <p:spPr bwMode="auto">
                  <a:xfrm>
                    <a:off x="2109" y="3069"/>
                    <a:ext cx="36" cy="36"/>
                  </a:xfrm>
                  <a:custGeom>
                    <a:avLst/>
                    <a:gdLst>
                      <a:gd name="T0" fmla="*/ 23 w 43"/>
                      <a:gd name="T1" fmla="*/ 0 h 43"/>
                      <a:gd name="T2" fmla="*/ 7 w 43"/>
                      <a:gd name="T3" fmla="*/ 5 h 43"/>
                      <a:gd name="T4" fmla="*/ 0 w 43"/>
                      <a:gd name="T5" fmla="*/ 15 h 43"/>
                      <a:gd name="T6" fmla="*/ 0 w 43"/>
                      <a:gd name="T7" fmla="*/ 18 h 43"/>
                      <a:gd name="T8" fmla="*/ 6 w 43"/>
                      <a:gd name="T9" fmla="*/ 23 h 43"/>
                      <a:gd name="T10" fmla="*/ 11 w 43"/>
                      <a:gd name="T11" fmla="*/ 25 h 43"/>
                      <a:gd name="T12" fmla="*/ 15 w 43"/>
                      <a:gd name="T13" fmla="*/ 17 h 43"/>
                      <a:gd name="T14" fmla="*/ 14 w 43"/>
                      <a:gd name="T15" fmla="*/ 16 h 43"/>
                      <a:gd name="T16" fmla="*/ 13 w 43"/>
                      <a:gd name="T17" fmla="*/ 17 h 43"/>
                      <a:gd name="T18" fmla="*/ 13 w 43"/>
                      <a:gd name="T19" fmla="*/ 17 h 43"/>
                      <a:gd name="T20" fmla="*/ 11 w 43"/>
                      <a:gd name="T21" fmla="*/ 16 h 43"/>
                      <a:gd name="T22" fmla="*/ 11 w 43"/>
                      <a:gd name="T23" fmla="*/ 15 h 43"/>
                      <a:gd name="T24" fmla="*/ 10 w 43"/>
                      <a:gd name="T25" fmla="*/ 15 h 43"/>
                      <a:gd name="T26" fmla="*/ 8 w 43"/>
                      <a:gd name="T27" fmla="*/ 13 h 43"/>
                      <a:gd name="T28" fmla="*/ 7 w 43"/>
                      <a:gd name="T29" fmla="*/ 12 h 43"/>
                      <a:gd name="T30" fmla="*/ 6 w 43"/>
                      <a:gd name="T31" fmla="*/ 9 h 43"/>
                      <a:gd name="T32" fmla="*/ 7 w 43"/>
                      <a:gd name="T33" fmla="*/ 9 h 43"/>
                      <a:gd name="T34" fmla="*/ 8 w 43"/>
                      <a:gd name="T35" fmla="*/ 9 h 43"/>
                      <a:gd name="T36" fmla="*/ 15 w 43"/>
                      <a:gd name="T37" fmla="*/ 3 h 43"/>
                      <a:gd name="T38" fmla="*/ 23 w 43"/>
                      <a:gd name="T39" fmla="*/ 3 h 43"/>
                      <a:gd name="T40" fmla="*/ 23 w 43"/>
                      <a:gd name="T41" fmla="*/ 3 h 43"/>
                      <a:gd name="T42" fmla="*/ 25 w 43"/>
                      <a:gd name="T43" fmla="*/ 0 h 43"/>
                      <a:gd name="T44" fmla="*/ 23 w 43"/>
                      <a:gd name="T45" fmla="*/ 0 h 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 h="43">
                        <a:moveTo>
                          <a:pt x="38" y="0"/>
                        </a:moveTo>
                        <a:cubicBezTo>
                          <a:pt x="28" y="0"/>
                          <a:pt x="18" y="3"/>
                          <a:pt x="11" y="8"/>
                        </a:cubicBezTo>
                        <a:cubicBezTo>
                          <a:pt x="3" y="13"/>
                          <a:pt x="0" y="19"/>
                          <a:pt x="0" y="26"/>
                        </a:cubicBezTo>
                        <a:cubicBezTo>
                          <a:pt x="0" y="27"/>
                          <a:pt x="0" y="28"/>
                          <a:pt x="0" y="30"/>
                        </a:cubicBezTo>
                        <a:cubicBezTo>
                          <a:pt x="2" y="33"/>
                          <a:pt x="5" y="36"/>
                          <a:pt x="9" y="38"/>
                        </a:cubicBezTo>
                        <a:cubicBezTo>
                          <a:pt x="12" y="40"/>
                          <a:pt x="15" y="42"/>
                          <a:pt x="19" y="43"/>
                        </a:cubicBezTo>
                        <a:cubicBezTo>
                          <a:pt x="21" y="38"/>
                          <a:pt x="23" y="34"/>
                          <a:pt x="25" y="29"/>
                        </a:cubicBezTo>
                        <a:cubicBezTo>
                          <a:pt x="25" y="29"/>
                          <a:pt x="24" y="29"/>
                          <a:pt x="24" y="28"/>
                        </a:cubicBezTo>
                        <a:cubicBezTo>
                          <a:pt x="24" y="29"/>
                          <a:pt x="23" y="29"/>
                          <a:pt x="23" y="29"/>
                        </a:cubicBezTo>
                        <a:cubicBezTo>
                          <a:pt x="23" y="29"/>
                          <a:pt x="23" y="29"/>
                          <a:pt x="22" y="29"/>
                        </a:cubicBezTo>
                        <a:cubicBezTo>
                          <a:pt x="21" y="29"/>
                          <a:pt x="20" y="29"/>
                          <a:pt x="19" y="28"/>
                        </a:cubicBezTo>
                        <a:cubicBezTo>
                          <a:pt x="18" y="27"/>
                          <a:pt x="17" y="26"/>
                          <a:pt x="18" y="25"/>
                        </a:cubicBezTo>
                        <a:cubicBezTo>
                          <a:pt x="18" y="25"/>
                          <a:pt x="17" y="25"/>
                          <a:pt x="17" y="25"/>
                        </a:cubicBezTo>
                        <a:cubicBezTo>
                          <a:pt x="16" y="24"/>
                          <a:pt x="15" y="23"/>
                          <a:pt x="14" y="22"/>
                        </a:cubicBezTo>
                        <a:cubicBezTo>
                          <a:pt x="13" y="22"/>
                          <a:pt x="12" y="21"/>
                          <a:pt x="11" y="20"/>
                        </a:cubicBezTo>
                        <a:cubicBezTo>
                          <a:pt x="8" y="19"/>
                          <a:pt x="7" y="17"/>
                          <a:pt x="9" y="16"/>
                        </a:cubicBezTo>
                        <a:cubicBezTo>
                          <a:pt x="9" y="15"/>
                          <a:pt x="10" y="15"/>
                          <a:pt x="11" y="15"/>
                        </a:cubicBezTo>
                        <a:cubicBezTo>
                          <a:pt x="11" y="15"/>
                          <a:pt x="12" y="15"/>
                          <a:pt x="13" y="16"/>
                        </a:cubicBezTo>
                        <a:cubicBezTo>
                          <a:pt x="14" y="12"/>
                          <a:pt x="18" y="8"/>
                          <a:pt x="25" y="6"/>
                        </a:cubicBezTo>
                        <a:cubicBezTo>
                          <a:pt x="29" y="4"/>
                          <a:pt x="34" y="3"/>
                          <a:pt x="39" y="3"/>
                        </a:cubicBezTo>
                        <a:cubicBezTo>
                          <a:pt x="39" y="3"/>
                          <a:pt x="39" y="3"/>
                          <a:pt x="40" y="3"/>
                        </a:cubicBezTo>
                        <a:cubicBezTo>
                          <a:pt x="41" y="2"/>
                          <a:pt x="42" y="1"/>
                          <a:pt x="43" y="0"/>
                        </a:cubicBezTo>
                        <a:cubicBezTo>
                          <a:pt x="41" y="0"/>
                          <a:pt x="40" y="0"/>
                          <a:pt x="38" y="0"/>
                        </a:cubicBezTo>
                      </a:path>
                    </a:pathLst>
                  </a:custGeom>
                  <a:solidFill>
                    <a:srgbClr val="B487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05" name="Freeform 1017">
                    <a:extLst>
                      <a:ext uri="{FF2B5EF4-FFF2-40B4-BE49-F238E27FC236}">
                        <a16:creationId xmlns:a16="http://schemas.microsoft.com/office/drawing/2014/main" id="{8DBCA087-1B9D-1B5E-6FC7-66ADBBF040C9}"/>
                      </a:ext>
                    </a:extLst>
                  </p:cNvPr>
                  <p:cNvSpPr>
                    <a:spLocks/>
                  </p:cNvSpPr>
                  <p:nvPr/>
                </p:nvSpPr>
                <p:spPr bwMode="auto">
                  <a:xfrm>
                    <a:off x="2109" y="3094"/>
                    <a:ext cx="16" cy="15"/>
                  </a:xfrm>
                  <a:custGeom>
                    <a:avLst/>
                    <a:gdLst>
                      <a:gd name="T0" fmla="*/ 0 w 19"/>
                      <a:gd name="T1" fmla="*/ 0 h 18"/>
                      <a:gd name="T2" fmla="*/ 7 w 19"/>
                      <a:gd name="T3" fmla="*/ 9 h 18"/>
                      <a:gd name="T4" fmla="*/ 10 w 19"/>
                      <a:gd name="T5" fmla="*/ 11 h 18"/>
                      <a:gd name="T6" fmla="*/ 11 w 19"/>
                      <a:gd name="T7" fmla="*/ 8 h 18"/>
                      <a:gd name="T8" fmla="*/ 6 w 19"/>
                      <a:gd name="T9" fmla="*/ 5 h 18"/>
                      <a:gd name="T10" fmla="*/ 0 w 19"/>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18">
                        <a:moveTo>
                          <a:pt x="0" y="0"/>
                        </a:moveTo>
                        <a:cubicBezTo>
                          <a:pt x="2" y="5"/>
                          <a:pt x="5" y="10"/>
                          <a:pt x="12" y="15"/>
                        </a:cubicBezTo>
                        <a:cubicBezTo>
                          <a:pt x="13" y="16"/>
                          <a:pt x="15" y="17"/>
                          <a:pt x="17" y="18"/>
                        </a:cubicBezTo>
                        <a:cubicBezTo>
                          <a:pt x="18" y="16"/>
                          <a:pt x="18" y="15"/>
                          <a:pt x="19" y="13"/>
                        </a:cubicBezTo>
                        <a:cubicBezTo>
                          <a:pt x="15" y="12"/>
                          <a:pt x="12" y="10"/>
                          <a:pt x="9" y="8"/>
                        </a:cubicBezTo>
                        <a:cubicBezTo>
                          <a:pt x="5" y="6"/>
                          <a:pt x="2" y="3"/>
                          <a:pt x="0" y="0"/>
                        </a:cubicBezTo>
                      </a:path>
                    </a:pathLst>
                  </a:custGeom>
                  <a:solidFill>
                    <a:srgbClr val="A06D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06" name="Freeform 1018">
                    <a:extLst>
                      <a:ext uri="{FF2B5EF4-FFF2-40B4-BE49-F238E27FC236}">
                        <a16:creationId xmlns:a16="http://schemas.microsoft.com/office/drawing/2014/main" id="{A60B9E88-00DA-B67F-40C0-2AE20CFE916F}"/>
                      </a:ext>
                    </a:extLst>
                  </p:cNvPr>
                  <p:cNvSpPr>
                    <a:spLocks/>
                  </p:cNvSpPr>
                  <p:nvPr/>
                </p:nvSpPr>
                <p:spPr bwMode="auto">
                  <a:xfrm>
                    <a:off x="2120" y="3071"/>
                    <a:ext cx="23" cy="22"/>
                  </a:xfrm>
                  <a:custGeom>
                    <a:avLst/>
                    <a:gdLst>
                      <a:gd name="T0" fmla="*/ 16 w 27"/>
                      <a:gd name="T1" fmla="*/ 0 h 26"/>
                      <a:gd name="T2" fmla="*/ 8 w 27"/>
                      <a:gd name="T3" fmla="*/ 3 h 26"/>
                      <a:gd name="T4" fmla="*/ 0 w 27"/>
                      <a:gd name="T5" fmla="*/ 8 h 26"/>
                      <a:gd name="T6" fmla="*/ 3 w 27"/>
                      <a:gd name="T7" fmla="*/ 8 h 26"/>
                      <a:gd name="T8" fmla="*/ 3 w 27"/>
                      <a:gd name="T9" fmla="*/ 11 h 26"/>
                      <a:gd name="T10" fmla="*/ 3 w 27"/>
                      <a:gd name="T11" fmla="*/ 12 h 26"/>
                      <a:gd name="T12" fmla="*/ 1 w 27"/>
                      <a:gd name="T13" fmla="*/ 12 h 26"/>
                      <a:gd name="T14" fmla="*/ 3 w 27"/>
                      <a:gd name="T15" fmla="*/ 14 h 26"/>
                      <a:gd name="T16" fmla="*/ 3 w 27"/>
                      <a:gd name="T17" fmla="*/ 14 h 26"/>
                      <a:gd name="T18" fmla="*/ 3 w 27"/>
                      <a:gd name="T19" fmla="*/ 14 h 26"/>
                      <a:gd name="T20" fmla="*/ 3 w 27"/>
                      <a:gd name="T21" fmla="*/ 14 h 26"/>
                      <a:gd name="T22" fmla="*/ 6 w 27"/>
                      <a:gd name="T23" fmla="*/ 14 h 26"/>
                      <a:gd name="T24" fmla="*/ 7 w 27"/>
                      <a:gd name="T25" fmla="*/ 15 h 26"/>
                      <a:gd name="T26" fmla="*/ 8 w 27"/>
                      <a:gd name="T27" fmla="*/ 16 h 26"/>
                      <a:gd name="T28" fmla="*/ 17 w 27"/>
                      <a:gd name="T29" fmla="*/ 0 h 26"/>
                      <a:gd name="T30" fmla="*/ 16 w 27"/>
                      <a:gd name="T31" fmla="*/ 0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7" h="26">
                        <a:moveTo>
                          <a:pt x="26" y="0"/>
                        </a:moveTo>
                        <a:cubicBezTo>
                          <a:pt x="21" y="0"/>
                          <a:pt x="16" y="1"/>
                          <a:pt x="12" y="3"/>
                        </a:cubicBezTo>
                        <a:cubicBezTo>
                          <a:pt x="5" y="5"/>
                          <a:pt x="1" y="9"/>
                          <a:pt x="0" y="13"/>
                        </a:cubicBezTo>
                        <a:cubicBezTo>
                          <a:pt x="1" y="13"/>
                          <a:pt x="2" y="13"/>
                          <a:pt x="3" y="14"/>
                        </a:cubicBezTo>
                        <a:cubicBezTo>
                          <a:pt x="5" y="16"/>
                          <a:pt x="6" y="18"/>
                          <a:pt x="4" y="18"/>
                        </a:cubicBezTo>
                        <a:cubicBezTo>
                          <a:pt x="4" y="19"/>
                          <a:pt x="3" y="19"/>
                          <a:pt x="3" y="19"/>
                        </a:cubicBezTo>
                        <a:cubicBezTo>
                          <a:pt x="2" y="19"/>
                          <a:pt x="2" y="19"/>
                          <a:pt x="1" y="19"/>
                        </a:cubicBezTo>
                        <a:cubicBezTo>
                          <a:pt x="2" y="20"/>
                          <a:pt x="3" y="21"/>
                          <a:pt x="4" y="22"/>
                        </a:cubicBezTo>
                        <a:cubicBezTo>
                          <a:pt x="4" y="22"/>
                          <a:pt x="5" y="22"/>
                          <a:pt x="5" y="22"/>
                        </a:cubicBezTo>
                        <a:cubicBezTo>
                          <a:pt x="5" y="22"/>
                          <a:pt x="5" y="22"/>
                          <a:pt x="5" y="22"/>
                        </a:cubicBezTo>
                        <a:cubicBezTo>
                          <a:pt x="5" y="22"/>
                          <a:pt x="6" y="22"/>
                          <a:pt x="6" y="22"/>
                        </a:cubicBezTo>
                        <a:cubicBezTo>
                          <a:pt x="7" y="22"/>
                          <a:pt x="8" y="22"/>
                          <a:pt x="9" y="23"/>
                        </a:cubicBezTo>
                        <a:cubicBezTo>
                          <a:pt x="10" y="24"/>
                          <a:pt x="11" y="25"/>
                          <a:pt x="11" y="25"/>
                        </a:cubicBezTo>
                        <a:cubicBezTo>
                          <a:pt x="11" y="26"/>
                          <a:pt x="12" y="26"/>
                          <a:pt x="12" y="26"/>
                        </a:cubicBezTo>
                        <a:cubicBezTo>
                          <a:pt x="16" y="16"/>
                          <a:pt x="21" y="8"/>
                          <a:pt x="27" y="0"/>
                        </a:cubicBezTo>
                        <a:cubicBezTo>
                          <a:pt x="26" y="0"/>
                          <a:pt x="26" y="0"/>
                          <a:pt x="26" y="0"/>
                        </a:cubicBezTo>
                      </a:path>
                    </a:pathLst>
                  </a:custGeom>
                  <a:solidFill>
                    <a:srgbClr val="C093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07" name="Freeform 1019">
                    <a:extLst>
                      <a:ext uri="{FF2B5EF4-FFF2-40B4-BE49-F238E27FC236}">
                        <a16:creationId xmlns:a16="http://schemas.microsoft.com/office/drawing/2014/main" id="{FA66547B-033C-64C9-9180-0C66CB51AF15}"/>
                      </a:ext>
                    </a:extLst>
                  </p:cNvPr>
                  <p:cNvSpPr>
                    <a:spLocks/>
                  </p:cNvSpPr>
                  <p:nvPr/>
                </p:nvSpPr>
                <p:spPr bwMode="auto">
                  <a:xfrm>
                    <a:off x="2115" y="3081"/>
                    <a:ext cx="10" cy="6"/>
                  </a:xfrm>
                  <a:custGeom>
                    <a:avLst/>
                    <a:gdLst>
                      <a:gd name="T0" fmla="*/ 3 w 12"/>
                      <a:gd name="T1" fmla="*/ 0 h 7"/>
                      <a:gd name="T2" fmla="*/ 2 w 12"/>
                      <a:gd name="T3" fmla="*/ 1 h 7"/>
                      <a:gd name="T4" fmla="*/ 3 w 12"/>
                      <a:gd name="T5" fmla="*/ 3 h 7"/>
                      <a:gd name="T6" fmla="*/ 4 w 12"/>
                      <a:gd name="T7" fmla="*/ 4 h 7"/>
                      <a:gd name="T8" fmla="*/ 6 w 12"/>
                      <a:gd name="T9" fmla="*/ 4 h 7"/>
                      <a:gd name="T10" fmla="*/ 6 w 12"/>
                      <a:gd name="T11" fmla="*/ 3 h 7"/>
                      <a:gd name="T12" fmla="*/ 6 w 12"/>
                      <a:gd name="T13" fmla="*/ 2 h 7"/>
                      <a:gd name="T14" fmla="*/ 3 w 12"/>
                      <a:gd name="T15" fmla="*/ 1 h 7"/>
                      <a:gd name="T16" fmla="*/ 3 w 12"/>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7">
                        <a:moveTo>
                          <a:pt x="4" y="0"/>
                        </a:moveTo>
                        <a:cubicBezTo>
                          <a:pt x="3" y="0"/>
                          <a:pt x="2" y="0"/>
                          <a:pt x="2" y="1"/>
                        </a:cubicBezTo>
                        <a:cubicBezTo>
                          <a:pt x="0" y="2"/>
                          <a:pt x="1" y="4"/>
                          <a:pt x="4" y="5"/>
                        </a:cubicBezTo>
                        <a:cubicBezTo>
                          <a:pt x="5" y="6"/>
                          <a:pt x="6" y="7"/>
                          <a:pt x="7" y="7"/>
                        </a:cubicBezTo>
                        <a:cubicBezTo>
                          <a:pt x="8" y="7"/>
                          <a:pt x="8" y="7"/>
                          <a:pt x="9" y="7"/>
                        </a:cubicBezTo>
                        <a:cubicBezTo>
                          <a:pt x="9" y="7"/>
                          <a:pt x="10" y="7"/>
                          <a:pt x="10" y="6"/>
                        </a:cubicBezTo>
                        <a:cubicBezTo>
                          <a:pt x="12" y="6"/>
                          <a:pt x="11" y="4"/>
                          <a:pt x="9" y="2"/>
                        </a:cubicBezTo>
                        <a:cubicBezTo>
                          <a:pt x="8" y="1"/>
                          <a:pt x="7" y="1"/>
                          <a:pt x="6" y="1"/>
                        </a:cubicBezTo>
                        <a:cubicBezTo>
                          <a:pt x="5" y="0"/>
                          <a:pt x="4" y="0"/>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08" name="Freeform 1020">
                    <a:extLst>
                      <a:ext uri="{FF2B5EF4-FFF2-40B4-BE49-F238E27FC236}">
                        <a16:creationId xmlns:a16="http://schemas.microsoft.com/office/drawing/2014/main" id="{B1EAC4F0-58FA-EA06-E48E-384552D4A856}"/>
                      </a:ext>
                    </a:extLst>
                  </p:cNvPr>
                  <p:cNvSpPr>
                    <a:spLocks/>
                  </p:cNvSpPr>
                  <p:nvPr/>
                </p:nvSpPr>
                <p:spPr bwMode="auto">
                  <a:xfrm>
                    <a:off x="2123" y="3090"/>
                    <a:ext cx="6" cy="3"/>
                  </a:xfrm>
                  <a:custGeom>
                    <a:avLst/>
                    <a:gdLst>
                      <a:gd name="T0" fmla="*/ 2 w 7"/>
                      <a:gd name="T1" fmla="*/ 0 h 4"/>
                      <a:gd name="T2" fmla="*/ 1 w 7"/>
                      <a:gd name="T3" fmla="*/ 0 h 4"/>
                      <a:gd name="T4" fmla="*/ 1 w 7"/>
                      <a:gd name="T5" fmla="*/ 0 h 4"/>
                      <a:gd name="T6" fmla="*/ 2 w 7"/>
                      <a:gd name="T7" fmla="*/ 2 h 4"/>
                      <a:gd name="T8" fmla="*/ 3 w 7"/>
                      <a:gd name="T9" fmla="*/ 2 h 4"/>
                      <a:gd name="T10" fmla="*/ 3 w 7"/>
                      <a:gd name="T11" fmla="*/ 2 h 4"/>
                      <a:gd name="T12" fmla="*/ 4 w 7"/>
                      <a:gd name="T13" fmla="*/ 2 h 4"/>
                      <a:gd name="T14" fmla="*/ 3 w 7"/>
                      <a:gd name="T15" fmla="*/ 1 h 4"/>
                      <a:gd name="T16" fmla="*/ 2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4">
                        <a:moveTo>
                          <a:pt x="2" y="0"/>
                        </a:moveTo>
                        <a:cubicBezTo>
                          <a:pt x="2" y="0"/>
                          <a:pt x="1" y="0"/>
                          <a:pt x="1" y="0"/>
                        </a:cubicBezTo>
                        <a:cubicBezTo>
                          <a:pt x="1" y="0"/>
                          <a:pt x="1" y="0"/>
                          <a:pt x="1" y="0"/>
                        </a:cubicBezTo>
                        <a:cubicBezTo>
                          <a:pt x="0" y="1"/>
                          <a:pt x="1" y="2"/>
                          <a:pt x="2" y="3"/>
                        </a:cubicBezTo>
                        <a:cubicBezTo>
                          <a:pt x="3" y="4"/>
                          <a:pt x="4" y="4"/>
                          <a:pt x="5" y="4"/>
                        </a:cubicBezTo>
                        <a:cubicBezTo>
                          <a:pt x="6" y="4"/>
                          <a:pt x="6" y="4"/>
                          <a:pt x="6" y="4"/>
                        </a:cubicBezTo>
                        <a:cubicBezTo>
                          <a:pt x="6" y="4"/>
                          <a:pt x="7" y="4"/>
                          <a:pt x="7" y="3"/>
                        </a:cubicBezTo>
                        <a:cubicBezTo>
                          <a:pt x="7" y="3"/>
                          <a:pt x="6" y="2"/>
                          <a:pt x="5" y="1"/>
                        </a:cubicBezTo>
                        <a:cubicBezTo>
                          <a:pt x="4" y="0"/>
                          <a:pt x="3"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09" name="Freeform 1021">
                    <a:extLst>
                      <a:ext uri="{FF2B5EF4-FFF2-40B4-BE49-F238E27FC236}">
                        <a16:creationId xmlns:a16="http://schemas.microsoft.com/office/drawing/2014/main" id="{D699CADC-8B8A-7B69-4537-BA199EB16BFC}"/>
                      </a:ext>
                    </a:extLst>
                  </p:cNvPr>
                  <p:cNvSpPr>
                    <a:spLocks/>
                  </p:cNvSpPr>
                  <p:nvPr/>
                </p:nvSpPr>
                <p:spPr bwMode="auto">
                  <a:xfrm>
                    <a:off x="2107" y="3067"/>
                    <a:ext cx="39" cy="43"/>
                  </a:xfrm>
                  <a:custGeom>
                    <a:avLst/>
                    <a:gdLst>
                      <a:gd name="T0" fmla="*/ 25 w 46"/>
                      <a:gd name="T1" fmla="*/ 0 h 51"/>
                      <a:gd name="T2" fmla="*/ 7 w 46"/>
                      <a:gd name="T3" fmla="*/ 5 h 51"/>
                      <a:gd name="T4" fmla="*/ 0 w 46"/>
                      <a:gd name="T5" fmla="*/ 17 h 51"/>
                      <a:gd name="T6" fmla="*/ 8 w 46"/>
                      <a:gd name="T7" fmla="*/ 29 h 51"/>
                      <a:gd name="T8" fmla="*/ 11 w 46"/>
                      <a:gd name="T9" fmla="*/ 30 h 51"/>
                      <a:gd name="T10" fmla="*/ 12 w 46"/>
                      <a:gd name="T11" fmla="*/ 30 h 51"/>
                      <a:gd name="T12" fmla="*/ 8 w 46"/>
                      <a:gd name="T13" fmla="*/ 29 h 51"/>
                      <a:gd name="T14" fmla="*/ 2 w 46"/>
                      <a:gd name="T15" fmla="*/ 19 h 51"/>
                      <a:gd name="T16" fmla="*/ 2 w 46"/>
                      <a:gd name="T17" fmla="*/ 17 h 51"/>
                      <a:gd name="T18" fmla="*/ 8 w 46"/>
                      <a:gd name="T19" fmla="*/ 6 h 51"/>
                      <a:gd name="T20" fmla="*/ 25 w 46"/>
                      <a:gd name="T21" fmla="*/ 2 h 51"/>
                      <a:gd name="T22" fmla="*/ 27 w 46"/>
                      <a:gd name="T23" fmla="*/ 2 h 51"/>
                      <a:gd name="T24" fmla="*/ 28 w 46"/>
                      <a:gd name="T25" fmla="*/ 1 h 51"/>
                      <a:gd name="T26" fmla="*/ 25 w 46"/>
                      <a:gd name="T27" fmla="*/ 0 h 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 h="51">
                        <a:moveTo>
                          <a:pt x="40" y="0"/>
                        </a:moveTo>
                        <a:cubicBezTo>
                          <a:pt x="30" y="0"/>
                          <a:pt x="20" y="3"/>
                          <a:pt x="12" y="8"/>
                        </a:cubicBezTo>
                        <a:cubicBezTo>
                          <a:pt x="4" y="13"/>
                          <a:pt x="0" y="20"/>
                          <a:pt x="0" y="28"/>
                        </a:cubicBezTo>
                        <a:cubicBezTo>
                          <a:pt x="0" y="35"/>
                          <a:pt x="4" y="42"/>
                          <a:pt x="13" y="48"/>
                        </a:cubicBezTo>
                        <a:cubicBezTo>
                          <a:pt x="15" y="49"/>
                          <a:pt x="16" y="50"/>
                          <a:pt x="18" y="51"/>
                        </a:cubicBezTo>
                        <a:cubicBezTo>
                          <a:pt x="18" y="50"/>
                          <a:pt x="19" y="50"/>
                          <a:pt x="19" y="50"/>
                        </a:cubicBezTo>
                        <a:cubicBezTo>
                          <a:pt x="17" y="49"/>
                          <a:pt x="15" y="48"/>
                          <a:pt x="14" y="47"/>
                        </a:cubicBezTo>
                        <a:cubicBezTo>
                          <a:pt x="7" y="42"/>
                          <a:pt x="4" y="37"/>
                          <a:pt x="2" y="32"/>
                        </a:cubicBezTo>
                        <a:cubicBezTo>
                          <a:pt x="2" y="30"/>
                          <a:pt x="2" y="29"/>
                          <a:pt x="2" y="28"/>
                        </a:cubicBezTo>
                        <a:cubicBezTo>
                          <a:pt x="2" y="21"/>
                          <a:pt x="5" y="15"/>
                          <a:pt x="13" y="10"/>
                        </a:cubicBezTo>
                        <a:cubicBezTo>
                          <a:pt x="20" y="5"/>
                          <a:pt x="30" y="2"/>
                          <a:pt x="40" y="2"/>
                        </a:cubicBezTo>
                        <a:cubicBezTo>
                          <a:pt x="42" y="2"/>
                          <a:pt x="43" y="2"/>
                          <a:pt x="45" y="2"/>
                        </a:cubicBezTo>
                        <a:cubicBezTo>
                          <a:pt x="45" y="2"/>
                          <a:pt x="46" y="1"/>
                          <a:pt x="46" y="1"/>
                        </a:cubicBezTo>
                        <a:cubicBezTo>
                          <a:pt x="44" y="1"/>
                          <a:pt x="42" y="0"/>
                          <a:pt x="40"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10" name="Freeform 1022">
                    <a:extLst>
                      <a:ext uri="{FF2B5EF4-FFF2-40B4-BE49-F238E27FC236}">
                        <a16:creationId xmlns:a16="http://schemas.microsoft.com/office/drawing/2014/main" id="{5DB1FD04-F2F4-FAA9-1357-6BEF44351C85}"/>
                      </a:ext>
                    </a:extLst>
                  </p:cNvPr>
                  <p:cNvSpPr>
                    <a:spLocks noEditPoints="1"/>
                  </p:cNvSpPr>
                  <p:nvPr/>
                </p:nvSpPr>
                <p:spPr bwMode="auto">
                  <a:xfrm>
                    <a:off x="1911" y="3499"/>
                    <a:ext cx="96" cy="138"/>
                  </a:xfrm>
                  <a:custGeom>
                    <a:avLst/>
                    <a:gdLst>
                      <a:gd name="T0" fmla="*/ 55 w 113"/>
                      <a:gd name="T1" fmla="*/ 22 h 163"/>
                      <a:gd name="T2" fmla="*/ 55 w 113"/>
                      <a:gd name="T3" fmla="*/ 22 h 163"/>
                      <a:gd name="T4" fmla="*/ 55 w 113"/>
                      <a:gd name="T5" fmla="*/ 22 h 163"/>
                      <a:gd name="T6" fmla="*/ 56 w 113"/>
                      <a:gd name="T7" fmla="*/ 22 h 163"/>
                      <a:gd name="T8" fmla="*/ 56 w 113"/>
                      <a:gd name="T9" fmla="*/ 22 h 163"/>
                      <a:gd name="T10" fmla="*/ 55 w 113"/>
                      <a:gd name="T11" fmla="*/ 22 h 163"/>
                      <a:gd name="T12" fmla="*/ 59 w 113"/>
                      <a:gd name="T13" fmla="*/ 0 h 163"/>
                      <a:gd name="T14" fmla="*/ 37 w 113"/>
                      <a:gd name="T15" fmla="*/ 18 h 163"/>
                      <a:gd name="T16" fmla="*/ 13 w 113"/>
                      <a:gd name="T17" fmla="*/ 48 h 163"/>
                      <a:gd name="T18" fmla="*/ 21 w 113"/>
                      <a:gd name="T19" fmla="*/ 95 h 163"/>
                      <a:gd name="T20" fmla="*/ 45 w 113"/>
                      <a:gd name="T21" fmla="*/ 99 h 163"/>
                      <a:gd name="T22" fmla="*/ 45 w 113"/>
                      <a:gd name="T23" fmla="*/ 99 h 163"/>
                      <a:gd name="T24" fmla="*/ 48 w 113"/>
                      <a:gd name="T25" fmla="*/ 99 h 163"/>
                      <a:gd name="T26" fmla="*/ 49 w 113"/>
                      <a:gd name="T27" fmla="*/ 99 h 163"/>
                      <a:gd name="T28" fmla="*/ 53 w 113"/>
                      <a:gd name="T29" fmla="*/ 96 h 163"/>
                      <a:gd name="T30" fmla="*/ 52 w 113"/>
                      <a:gd name="T31" fmla="*/ 81 h 163"/>
                      <a:gd name="T32" fmla="*/ 52 w 113"/>
                      <a:gd name="T33" fmla="*/ 75 h 163"/>
                      <a:gd name="T34" fmla="*/ 46 w 113"/>
                      <a:gd name="T35" fmla="*/ 66 h 163"/>
                      <a:gd name="T36" fmla="*/ 40 w 113"/>
                      <a:gd name="T37" fmla="*/ 44 h 163"/>
                      <a:gd name="T38" fmla="*/ 40 w 113"/>
                      <a:gd name="T39" fmla="*/ 42 h 163"/>
                      <a:gd name="T40" fmla="*/ 44 w 113"/>
                      <a:gd name="T41" fmla="*/ 27 h 163"/>
                      <a:gd name="T42" fmla="*/ 55 w 113"/>
                      <a:gd name="T43" fmla="*/ 21 h 163"/>
                      <a:gd name="T44" fmla="*/ 57 w 113"/>
                      <a:gd name="T45" fmla="*/ 21 h 163"/>
                      <a:gd name="T46" fmla="*/ 59 w 113"/>
                      <a:gd name="T47" fmla="*/ 18 h 163"/>
                      <a:gd name="T48" fmla="*/ 70 w 113"/>
                      <a:gd name="T49" fmla="*/ 2 h 163"/>
                      <a:gd name="T50" fmla="*/ 61 w 113"/>
                      <a:gd name="T51" fmla="*/ 1 h 163"/>
                      <a:gd name="T52" fmla="*/ 59 w 113"/>
                      <a:gd name="T53" fmla="*/ 0 h 1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3" h="163">
                        <a:moveTo>
                          <a:pt x="90" y="37"/>
                        </a:moveTo>
                        <a:cubicBezTo>
                          <a:pt x="90" y="37"/>
                          <a:pt x="90" y="37"/>
                          <a:pt x="90" y="37"/>
                        </a:cubicBezTo>
                        <a:cubicBezTo>
                          <a:pt x="90" y="37"/>
                          <a:pt x="90" y="37"/>
                          <a:pt x="90" y="37"/>
                        </a:cubicBezTo>
                        <a:cubicBezTo>
                          <a:pt x="91" y="37"/>
                          <a:pt x="91" y="37"/>
                          <a:pt x="92" y="37"/>
                        </a:cubicBezTo>
                        <a:cubicBezTo>
                          <a:pt x="92" y="37"/>
                          <a:pt x="92" y="37"/>
                          <a:pt x="92" y="37"/>
                        </a:cubicBezTo>
                        <a:cubicBezTo>
                          <a:pt x="91" y="37"/>
                          <a:pt x="91" y="37"/>
                          <a:pt x="90" y="37"/>
                        </a:cubicBezTo>
                        <a:moveTo>
                          <a:pt x="97" y="0"/>
                        </a:moveTo>
                        <a:cubicBezTo>
                          <a:pt x="82" y="0"/>
                          <a:pt x="67" y="21"/>
                          <a:pt x="60" y="30"/>
                        </a:cubicBezTo>
                        <a:cubicBezTo>
                          <a:pt x="47" y="46"/>
                          <a:pt x="34" y="63"/>
                          <a:pt x="21" y="79"/>
                        </a:cubicBezTo>
                        <a:cubicBezTo>
                          <a:pt x="0" y="104"/>
                          <a:pt x="1" y="144"/>
                          <a:pt x="34" y="156"/>
                        </a:cubicBezTo>
                        <a:cubicBezTo>
                          <a:pt x="45" y="160"/>
                          <a:pt x="60" y="163"/>
                          <a:pt x="73" y="163"/>
                        </a:cubicBezTo>
                        <a:cubicBezTo>
                          <a:pt x="73" y="163"/>
                          <a:pt x="73" y="163"/>
                          <a:pt x="73" y="163"/>
                        </a:cubicBezTo>
                        <a:cubicBezTo>
                          <a:pt x="75" y="163"/>
                          <a:pt x="77" y="163"/>
                          <a:pt x="78" y="163"/>
                        </a:cubicBezTo>
                        <a:cubicBezTo>
                          <a:pt x="79" y="163"/>
                          <a:pt x="80" y="163"/>
                          <a:pt x="80" y="163"/>
                        </a:cubicBezTo>
                        <a:cubicBezTo>
                          <a:pt x="82" y="163"/>
                          <a:pt x="83" y="162"/>
                          <a:pt x="86" y="157"/>
                        </a:cubicBezTo>
                        <a:cubicBezTo>
                          <a:pt x="88" y="150"/>
                          <a:pt x="86" y="141"/>
                          <a:pt x="85" y="134"/>
                        </a:cubicBezTo>
                        <a:cubicBezTo>
                          <a:pt x="85" y="131"/>
                          <a:pt x="85" y="127"/>
                          <a:pt x="85" y="123"/>
                        </a:cubicBezTo>
                        <a:cubicBezTo>
                          <a:pt x="81" y="119"/>
                          <a:pt x="77" y="114"/>
                          <a:pt x="74" y="109"/>
                        </a:cubicBezTo>
                        <a:cubicBezTo>
                          <a:pt x="68" y="98"/>
                          <a:pt x="65" y="85"/>
                          <a:pt x="65" y="72"/>
                        </a:cubicBezTo>
                        <a:cubicBezTo>
                          <a:pt x="65" y="71"/>
                          <a:pt x="65" y="71"/>
                          <a:pt x="65" y="70"/>
                        </a:cubicBezTo>
                        <a:cubicBezTo>
                          <a:pt x="65" y="59"/>
                          <a:pt x="68" y="51"/>
                          <a:pt x="72" y="45"/>
                        </a:cubicBezTo>
                        <a:cubicBezTo>
                          <a:pt x="77" y="39"/>
                          <a:pt x="83" y="35"/>
                          <a:pt x="90" y="35"/>
                        </a:cubicBezTo>
                        <a:cubicBezTo>
                          <a:pt x="91" y="35"/>
                          <a:pt x="92" y="35"/>
                          <a:pt x="93" y="35"/>
                        </a:cubicBezTo>
                        <a:cubicBezTo>
                          <a:pt x="93" y="33"/>
                          <a:pt x="94" y="31"/>
                          <a:pt x="95" y="29"/>
                        </a:cubicBezTo>
                        <a:cubicBezTo>
                          <a:pt x="99" y="19"/>
                          <a:pt x="109" y="12"/>
                          <a:pt x="113" y="2"/>
                        </a:cubicBezTo>
                        <a:cubicBezTo>
                          <a:pt x="100" y="1"/>
                          <a:pt x="100" y="1"/>
                          <a:pt x="100" y="1"/>
                        </a:cubicBezTo>
                        <a:cubicBezTo>
                          <a:pt x="99" y="1"/>
                          <a:pt x="98" y="0"/>
                          <a:pt x="97" y="0"/>
                        </a:cubicBezTo>
                      </a:path>
                    </a:pathLst>
                  </a:custGeom>
                  <a:solidFill>
                    <a:srgbClr val="EEA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11" name="Freeform 1023">
                    <a:extLst>
                      <a:ext uri="{FF2B5EF4-FFF2-40B4-BE49-F238E27FC236}">
                        <a16:creationId xmlns:a16="http://schemas.microsoft.com/office/drawing/2014/main" id="{342C5177-935A-8562-A24B-473A930F03BA}"/>
                      </a:ext>
                    </a:extLst>
                  </p:cNvPr>
                  <p:cNvSpPr>
                    <a:spLocks/>
                  </p:cNvSpPr>
                  <p:nvPr/>
                </p:nvSpPr>
                <p:spPr bwMode="auto">
                  <a:xfrm>
                    <a:off x="1970" y="3530"/>
                    <a:ext cx="19" cy="59"/>
                  </a:xfrm>
                  <a:custGeom>
                    <a:avLst/>
                    <a:gdLst>
                      <a:gd name="T0" fmla="*/ 13 w 22"/>
                      <a:gd name="T1" fmla="*/ 0 h 70"/>
                      <a:gd name="T2" fmla="*/ 13 w 22"/>
                      <a:gd name="T3" fmla="*/ 0 h 70"/>
                      <a:gd name="T4" fmla="*/ 3 w 22"/>
                      <a:gd name="T5" fmla="*/ 6 h 70"/>
                      <a:gd name="T6" fmla="*/ 3 w 22"/>
                      <a:gd name="T7" fmla="*/ 6 h 70"/>
                      <a:gd name="T8" fmla="*/ 1 w 22"/>
                      <a:gd name="T9" fmla="*/ 15 h 70"/>
                      <a:gd name="T10" fmla="*/ 9 w 22"/>
                      <a:gd name="T11" fmla="*/ 42 h 70"/>
                      <a:gd name="T12" fmla="*/ 10 w 22"/>
                      <a:gd name="T13" fmla="*/ 20 h 70"/>
                      <a:gd name="T14" fmla="*/ 12 w 22"/>
                      <a:gd name="T15" fmla="*/ 8 h 70"/>
                      <a:gd name="T16" fmla="*/ 12 w 22"/>
                      <a:gd name="T17" fmla="*/ 7 h 70"/>
                      <a:gd name="T18" fmla="*/ 13 w 22"/>
                      <a:gd name="T19" fmla="*/ 5 h 70"/>
                      <a:gd name="T20" fmla="*/ 14 w 22"/>
                      <a:gd name="T21" fmla="*/ 0 h 70"/>
                      <a:gd name="T22" fmla="*/ 13 w 22"/>
                      <a:gd name="T23" fmla="*/ 0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 h="70">
                        <a:moveTo>
                          <a:pt x="20" y="0"/>
                        </a:moveTo>
                        <a:cubicBezTo>
                          <a:pt x="20" y="0"/>
                          <a:pt x="20" y="0"/>
                          <a:pt x="20" y="0"/>
                        </a:cubicBezTo>
                        <a:cubicBezTo>
                          <a:pt x="13" y="0"/>
                          <a:pt x="8" y="3"/>
                          <a:pt x="4" y="9"/>
                        </a:cubicBezTo>
                        <a:cubicBezTo>
                          <a:pt x="4" y="9"/>
                          <a:pt x="4" y="9"/>
                          <a:pt x="4" y="9"/>
                        </a:cubicBezTo>
                        <a:cubicBezTo>
                          <a:pt x="2" y="14"/>
                          <a:pt x="1" y="19"/>
                          <a:pt x="1" y="25"/>
                        </a:cubicBezTo>
                        <a:cubicBezTo>
                          <a:pt x="0" y="41"/>
                          <a:pt x="6" y="58"/>
                          <a:pt x="14" y="70"/>
                        </a:cubicBezTo>
                        <a:cubicBezTo>
                          <a:pt x="14" y="58"/>
                          <a:pt x="14" y="46"/>
                          <a:pt x="15" y="34"/>
                        </a:cubicBezTo>
                        <a:cubicBezTo>
                          <a:pt x="16" y="27"/>
                          <a:pt x="17" y="20"/>
                          <a:pt x="19" y="13"/>
                        </a:cubicBezTo>
                        <a:cubicBezTo>
                          <a:pt x="19" y="13"/>
                          <a:pt x="19" y="13"/>
                          <a:pt x="19" y="12"/>
                        </a:cubicBezTo>
                        <a:cubicBezTo>
                          <a:pt x="19" y="10"/>
                          <a:pt x="19" y="9"/>
                          <a:pt x="20" y="8"/>
                        </a:cubicBezTo>
                        <a:cubicBezTo>
                          <a:pt x="20" y="5"/>
                          <a:pt x="21" y="3"/>
                          <a:pt x="22" y="0"/>
                        </a:cubicBezTo>
                        <a:cubicBezTo>
                          <a:pt x="21" y="0"/>
                          <a:pt x="21" y="0"/>
                          <a:pt x="20" y="0"/>
                        </a:cubicBezTo>
                      </a:path>
                    </a:pathLst>
                  </a:custGeom>
                  <a:solidFill>
                    <a:srgbClr val="B487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12" name="Freeform 1024">
                    <a:extLst>
                      <a:ext uri="{FF2B5EF4-FFF2-40B4-BE49-F238E27FC236}">
                        <a16:creationId xmlns:a16="http://schemas.microsoft.com/office/drawing/2014/main" id="{CBC1B00C-29D8-93AE-B994-16845DB868CE}"/>
                      </a:ext>
                    </a:extLst>
                  </p:cNvPr>
                  <p:cNvSpPr>
                    <a:spLocks/>
                  </p:cNvSpPr>
                  <p:nvPr/>
                </p:nvSpPr>
                <p:spPr bwMode="auto">
                  <a:xfrm>
                    <a:off x="1968" y="3538"/>
                    <a:ext cx="15" cy="62"/>
                  </a:xfrm>
                  <a:custGeom>
                    <a:avLst/>
                    <a:gdLst>
                      <a:gd name="T0" fmla="*/ 4 w 18"/>
                      <a:gd name="T1" fmla="*/ 0 h 74"/>
                      <a:gd name="T2" fmla="*/ 0 w 18"/>
                      <a:gd name="T3" fmla="*/ 14 h 74"/>
                      <a:gd name="T4" fmla="*/ 0 w 18"/>
                      <a:gd name="T5" fmla="*/ 15 h 74"/>
                      <a:gd name="T6" fmla="*/ 6 w 18"/>
                      <a:gd name="T7" fmla="*/ 37 h 74"/>
                      <a:gd name="T8" fmla="*/ 11 w 18"/>
                      <a:gd name="T9" fmla="*/ 44 h 74"/>
                      <a:gd name="T10" fmla="*/ 10 w 18"/>
                      <a:gd name="T11" fmla="*/ 36 h 74"/>
                      <a:gd name="T12" fmla="*/ 3 w 18"/>
                      <a:gd name="T13" fmla="*/ 9 h 74"/>
                      <a:gd name="T14" fmla="*/ 4 w 18"/>
                      <a:gd name="T15" fmla="*/ 0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4">
                        <a:moveTo>
                          <a:pt x="7" y="0"/>
                        </a:moveTo>
                        <a:cubicBezTo>
                          <a:pt x="3" y="6"/>
                          <a:pt x="0" y="14"/>
                          <a:pt x="0" y="24"/>
                        </a:cubicBezTo>
                        <a:cubicBezTo>
                          <a:pt x="0" y="25"/>
                          <a:pt x="0" y="25"/>
                          <a:pt x="0" y="26"/>
                        </a:cubicBezTo>
                        <a:cubicBezTo>
                          <a:pt x="0" y="38"/>
                          <a:pt x="3" y="51"/>
                          <a:pt x="9" y="62"/>
                        </a:cubicBezTo>
                        <a:cubicBezTo>
                          <a:pt x="11" y="67"/>
                          <a:pt x="14" y="71"/>
                          <a:pt x="18" y="74"/>
                        </a:cubicBezTo>
                        <a:cubicBezTo>
                          <a:pt x="17" y="70"/>
                          <a:pt x="17" y="66"/>
                          <a:pt x="17" y="61"/>
                        </a:cubicBezTo>
                        <a:cubicBezTo>
                          <a:pt x="9" y="49"/>
                          <a:pt x="3" y="32"/>
                          <a:pt x="4" y="16"/>
                        </a:cubicBezTo>
                        <a:cubicBezTo>
                          <a:pt x="4" y="10"/>
                          <a:pt x="5" y="5"/>
                          <a:pt x="7" y="0"/>
                        </a:cubicBezTo>
                      </a:path>
                    </a:pathLst>
                  </a:custGeom>
                  <a:solidFill>
                    <a:srgbClr val="A06D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13" name="Freeform 1025">
                    <a:extLst>
                      <a:ext uri="{FF2B5EF4-FFF2-40B4-BE49-F238E27FC236}">
                        <a16:creationId xmlns:a16="http://schemas.microsoft.com/office/drawing/2014/main" id="{CABFD1A0-93C9-2F19-31CB-F2A0138AA0C6}"/>
                      </a:ext>
                    </a:extLst>
                  </p:cNvPr>
                  <p:cNvSpPr>
                    <a:spLocks/>
                  </p:cNvSpPr>
                  <p:nvPr/>
                </p:nvSpPr>
                <p:spPr bwMode="auto">
                  <a:xfrm>
                    <a:off x="1986" y="3537"/>
                    <a:ext cx="1" cy="4"/>
                  </a:xfrm>
                  <a:custGeom>
                    <a:avLst/>
                    <a:gdLst>
                      <a:gd name="T0" fmla="*/ 1 w 1"/>
                      <a:gd name="T1" fmla="*/ 0 h 5"/>
                      <a:gd name="T2" fmla="*/ 0 w 1"/>
                      <a:gd name="T3" fmla="*/ 2 h 5"/>
                      <a:gd name="T4" fmla="*/ 0 w 1"/>
                      <a:gd name="T5" fmla="*/ 2 h 5"/>
                      <a:gd name="T6" fmla="*/ 1 w 1"/>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5">
                        <a:moveTo>
                          <a:pt x="1" y="0"/>
                        </a:moveTo>
                        <a:cubicBezTo>
                          <a:pt x="0" y="1"/>
                          <a:pt x="0" y="2"/>
                          <a:pt x="0" y="4"/>
                        </a:cubicBezTo>
                        <a:cubicBezTo>
                          <a:pt x="0" y="5"/>
                          <a:pt x="0" y="5"/>
                          <a:pt x="0" y="5"/>
                        </a:cubicBezTo>
                        <a:cubicBezTo>
                          <a:pt x="0" y="3"/>
                          <a:pt x="0" y="1"/>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14" name="Freeform 1026">
                    <a:extLst>
                      <a:ext uri="{FF2B5EF4-FFF2-40B4-BE49-F238E27FC236}">
                        <a16:creationId xmlns:a16="http://schemas.microsoft.com/office/drawing/2014/main" id="{684E3131-C32E-C074-2B46-0E6EA7BE3155}"/>
                      </a:ext>
                    </a:extLst>
                  </p:cNvPr>
                  <p:cNvSpPr>
                    <a:spLocks/>
                  </p:cNvSpPr>
                  <p:nvPr/>
                </p:nvSpPr>
                <p:spPr bwMode="auto">
                  <a:xfrm>
                    <a:off x="1966" y="3528"/>
                    <a:ext cx="24" cy="75"/>
                  </a:xfrm>
                  <a:custGeom>
                    <a:avLst/>
                    <a:gdLst>
                      <a:gd name="T0" fmla="*/ 15 w 28"/>
                      <a:gd name="T1" fmla="*/ 0 h 88"/>
                      <a:gd name="T2" fmla="*/ 4 w 28"/>
                      <a:gd name="T3" fmla="*/ 7 h 88"/>
                      <a:gd name="T4" fmla="*/ 0 w 28"/>
                      <a:gd name="T5" fmla="*/ 22 h 88"/>
                      <a:gd name="T6" fmla="*/ 0 w 28"/>
                      <a:gd name="T7" fmla="*/ 23 h 88"/>
                      <a:gd name="T8" fmla="*/ 6 w 28"/>
                      <a:gd name="T9" fmla="*/ 46 h 88"/>
                      <a:gd name="T10" fmla="*/ 13 w 28"/>
                      <a:gd name="T11" fmla="*/ 55 h 88"/>
                      <a:gd name="T12" fmla="*/ 13 w 28"/>
                      <a:gd name="T13" fmla="*/ 52 h 88"/>
                      <a:gd name="T14" fmla="*/ 7 w 28"/>
                      <a:gd name="T15" fmla="*/ 45 h 88"/>
                      <a:gd name="T16" fmla="*/ 2 w 28"/>
                      <a:gd name="T17" fmla="*/ 23 h 88"/>
                      <a:gd name="T18" fmla="*/ 2 w 28"/>
                      <a:gd name="T19" fmla="*/ 22 h 88"/>
                      <a:gd name="T20" fmla="*/ 6 w 28"/>
                      <a:gd name="T21" fmla="*/ 7 h 88"/>
                      <a:gd name="T22" fmla="*/ 6 w 28"/>
                      <a:gd name="T23" fmla="*/ 7 h 88"/>
                      <a:gd name="T24" fmla="*/ 15 w 28"/>
                      <a:gd name="T25" fmla="*/ 2 h 88"/>
                      <a:gd name="T26" fmla="*/ 15 w 28"/>
                      <a:gd name="T27" fmla="*/ 2 h 88"/>
                      <a:gd name="T28" fmla="*/ 17 w 28"/>
                      <a:gd name="T29" fmla="*/ 2 h 88"/>
                      <a:gd name="T30" fmla="*/ 18 w 28"/>
                      <a:gd name="T31" fmla="*/ 0 h 88"/>
                      <a:gd name="T32" fmla="*/ 15 w 28"/>
                      <a:gd name="T33" fmla="*/ 0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88">
                        <a:moveTo>
                          <a:pt x="25" y="0"/>
                        </a:moveTo>
                        <a:cubicBezTo>
                          <a:pt x="18" y="0"/>
                          <a:pt x="12" y="4"/>
                          <a:pt x="7" y="10"/>
                        </a:cubicBezTo>
                        <a:cubicBezTo>
                          <a:pt x="3" y="16"/>
                          <a:pt x="0" y="24"/>
                          <a:pt x="0" y="35"/>
                        </a:cubicBezTo>
                        <a:cubicBezTo>
                          <a:pt x="0" y="36"/>
                          <a:pt x="0" y="36"/>
                          <a:pt x="0" y="37"/>
                        </a:cubicBezTo>
                        <a:cubicBezTo>
                          <a:pt x="0" y="50"/>
                          <a:pt x="3" y="63"/>
                          <a:pt x="9" y="74"/>
                        </a:cubicBezTo>
                        <a:cubicBezTo>
                          <a:pt x="12" y="79"/>
                          <a:pt x="16" y="84"/>
                          <a:pt x="20" y="88"/>
                        </a:cubicBezTo>
                        <a:cubicBezTo>
                          <a:pt x="20" y="87"/>
                          <a:pt x="20" y="86"/>
                          <a:pt x="20" y="85"/>
                        </a:cubicBezTo>
                        <a:cubicBezTo>
                          <a:pt x="16" y="82"/>
                          <a:pt x="13" y="78"/>
                          <a:pt x="11" y="73"/>
                        </a:cubicBezTo>
                        <a:cubicBezTo>
                          <a:pt x="5" y="62"/>
                          <a:pt x="2" y="49"/>
                          <a:pt x="2" y="37"/>
                        </a:cubicBezTo>
                        <a:cubicBezTo>
                          <a:pt x="2" y="36"/>
                          <a:pt x="2" y="36"/>
                          <a:pt x="2" y="35"/>
                        </a:cubicBezTo>
                        <a:cubicBezTo>
                          <a:pt x="2" y="25"/>
                          <a:pt x="5" y="17"/>
                          <a:pt x="9" y="11"/>
                        </a:cubicBezTo>
                        <a:cubicBezTo>
                          <a:pt x="9" y="11"/>
                          <a:pt x="9" y="11"/>
                          <a:pt x="9" y="11"/>
                        </a:cubicBezTo>
                        <a:cubicBezTo>
                          <a:pt x="13" y="5"/>
                          <a:pt x="18" y="2"/>
                          <a:pt x="25" y="2"/>
                        </a:cubicBezTo>
                        <a:cubicBezTo>
                          <a:pt x="25" y="2"/>
                          <a:pt x="25" y="2"/>
                          <a:pt x="25" y="2"/>
                        </a:cubicBezTo>
                        <a:cubicBezTo>
                          <a:pt x="26" y="2"/>
                          <a:pt x="26" y="2"/>
                          <a:pt x="27" y="2"/>
                        </a:cubicBezTo>
                        <a:cubicBezTo>
                          <a:pt x="27" y="2"/>
                          <a:pt x="27" y="1"/>
                          <a:pt x="28" y="0"/>
                        </a:cubicBezTo>
                        <a:cubicBezTo>
                          <a:pt x="27" y="0"/>
                          <a:pt x="26" y="0"/>
                          <a:pt x="25"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15" name="Freeform 1027">
                    <a:extLst>
                      <a:ext uri="{FF2B5EF4-FFF2-40B4-BE49-F238E27FC236}">
                        <a16:creationId xmlns:a16="http://schemas.microsoft.com/office/drawing/2014/main" id="{FD18DB88-F6D3-648F-3FC1-84779FCEA677}"/>
                      </a:ext>
                    </a:extLst>
                  </p:cNvPr>
                  <p:cNvSpPr>
                    <a:spLocks/>
                  </p:cNvSpPr>
                  <p:nvPr/>
                </p:nvSpPr>
                <p:spPr bwMode="auto">
                  <a:xfrm>
                    <a:off x="2033" y="3434"/>
                    <a:ext cx="80" cy="150"/>
                  </a:xfrm>
                  <a:custGeom>
                    <a:avLst/>
                    <a:gdLst>
                      <a:gd name="T0" fmla="*/ 55 w 95"/>
                      <a:gd name="T1" fmla="*/ 0 h 178"/>
                      <a:gd name="T2" fmla="*/ 20 w 95"/>
                      <a:gd name="T3" fmla="*/ 16 h 178"/>
                      <a:gd name="T4" fmla="*/ 3 w 95"/>
                      <a:gd name="T5" fmla="*/ 34 h 178"/>
                      <a:gd name="T6" fmla="*/ 15 w 95"/>
                      <a:gd name="T7" fmla="*/ 78 h 178"/>
                      <a:gd name="T8" fmla="*/ 30 w 95"/>
                      <a:gd name="T9" fmla="*/ 106 h 178"/>
                      <a:gd name="T10" fmla="*/ 32 w 95"/>
                      <a:gd name="T11" fmla="*/ 106 h 178"/>
                      <a:gd name="T12" fmla="*/ 34 w 95"/>
                      <a:gd name="T13" fmla="*/ 83 h 178"/>
                      <a:gd name="T14" fmla="*/ 34 w 95"/>
                      <a:gd name="T15" fmla="*/ 63 h 178"/>
                      <a:gd name="T16" fmla="*/ 24 w 95"/>
                      <a:gd name="T17" fmla="*/ 61 h 178"/>
                      <a:gd name="T18" fmla="*/ 14 w 95"/>
                      <a:gd name="T19" fmla="*/ 44 h 178"/>
                      <a:gd name="T20" fmla="*/ 20 w 95"/>
                      <a:gd name="T21" fmla="*/ 30 h 178"/>
                      <a:gd name="T22" fmla="*/ 40 w 95"/>
                      <a:gd name="T23" fmla="*/ 21 h 178"/>
                      <a:gd name="T24" fmla="*/ 47 w 95"/>
                      <a:gd name="T25" fmla="*/ 11 h 178"/>
                      <a:gd name="T26" fmla="*/ 56 w 95"/>
                      <a:gd name="T27" fmla="*/ 3 h 178"/>
                      <a:gd name="T28" fmla="*/ 55 w 95"/>
                      <a:gd name="T29" fmla="*/ 0 h 1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5" h="178">
                        <a:moveTo>
                          <a:pt x="92" y="0"/>
                        </a:moveTo>
                        <a:cubicBezTo>
                          <a:pt x="73" y="3"/>
                          <a:pt x="52" y="18"/>
                          <a:pt x="34" y="26"/>
                        </a:cubicBezTo>
                        <a:cubicBezTo>
                          <a:pt x="20" y="33"/>
                          <a:pt x="5" y="40"/>
                          <a:pt x="3" y="56"/>
                        </a:cubicBezTo>
                        <a:cubicBezTo>
                          <a:pt x="0" y="80"/>
                          <a:pt x="19" y="107"/>
                          <a:pt x="25" y="129"/>
                        </a:cubicBezTo>
                        <a:cubicBezTo>
                          <a:pt x="28" y="139"/>
                          <a:pt x="40" y="175"/>
                          <a:pt x="51" y="178"/>
                        </a:cubicBezTo>
                        <a:cubicBezTo>
                          <a:pt x="51" y="178"/>
                          <a:pt x="52" y="178"/>
                          <a:pt x="53" y="178"/>
                        </a:cubicBezTo>
                        <a:cubicBezTo>
                          <a:pt x="63" y="178"/>
                          <a:pt x="57" y="145"/>
                          <a:pt x="56" y="139"/>
                        </a:cubicBezTo>
                        <a:cubicBezTo>
                          <a:pt x="56" y="128"/>
                          <a:pt x="56" y="117"/>
                          <a:pt x="56" y="106"/>
                        </a:cubicBezTo>
                        <a:cubicBezTo>
                          <a:pt x="51" y="105"/>
                          <a:pt x="46" y="104"/>
                          <a:pt x="42" y="101"/>
                        </a:cubicBezTo>
                        <a:cubicBezTo>
                          <a:pt x="30" y="95"/>
                          <a:pt x="24" y="85"/>
                          <a:pt x="24" y="74"/>
                        </a:cubicBezTo>
                        <a:cubicBezTo>
                          <a:pt x="24" y="66"/>
                          <a:pt x="27" y="58"/>
                          <a:pt x="34" y="51"/>
                        </a:cubicBezTo>
                        <a:cubicBezTo>
                          <a:pt x="43" y="42"/>
                          <a:pt x="55" y="37"/>
                          <a:pt x="68" y="36"/>
                        </a:cubicBezTo>
                        <a:cubicBezTo>
                          <a:pt x="71" y="30"/>
                          <a:pt x="74" y="24"/>
                          <a:pt x="78" y="19"/>
                        </a:cubicBezTo>
                        <a:cubicBezTo>
                          <a:pt x="83" y="15"/>
                          <a:pt x="94" y="11"/>
                          <a:pt x="95" y="6"/>
                        </a:cubicBezTo>
                        <a:cubicBezTo>
                          <a:pt x="92" y="0"/>
                          <a:pt x="92" y="0"/>
                          <a:pt x="92" y="0"/>
                        </a:cubicBezTo>
                      </a:path>
                    </a:pathLst>
                  </a:custGeom>
                  <a:solidFill>
                    <a:srgbClr val="EEA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16" name="Freeform 1028">
                    <a:extLst>
                      <a:ext uri="{FF2B5EF4-FFF2-40B4-BE49-F238E27FC236}">
                        <a16:creationId xmlns:a16="http://schemas.microsoft.com/office/drawing/2014/main" id="{6344BCDF-A8B8-4A39-0BC9-C3AA044D77E6}"/>
                      </a:ext>
                    </a:extLst>
                  </p:cNvPr>
                  <p:cNvSpPr>
                    <a:spLocks/>
                  </p:cNvSpPr>
                  <p:nvPr/>
                </p:nvSpPr>
                <p:spPr bwMode="auto">
                  <a:xfrm>
                    <a:off x="2055" y="3466"/>
                    <a:ext cx="35" cy="50"/>
                  </a:xfrm>
                  <a:custGeom>
                    <a:avLst/>
                    <a:gdLst>
                      <a:gd name="T0" fmla="*/ 26 w 41"/>
                      <a:gd name="T1" fmla="*/ 0 h 59"/>
                      <a:gd name="T2" fmla="*/ 6 w 41"/>
                      <a:gd name="T3" fmla="*/ 9 h 59"/>
                      <a:gd name="T4" fmla="*/ 0 w 41"/>
                      <a:gd name="T5" fmla="*/ 22 h 59"/>
                      <a:gd name="T6" fmla="*/ 1 w 41"/>
                      <a:gd name="T7" fmla="*/ 27 h 59"/>
                      <a:gd name="T8" fmla="*/ 8 w 41"/>
                      <a:gd name="T9" fmla="*/ 33 h 59"/>
                      <a:gd name="T10" fmla="*/ 19 w 41"/>
                      <a:gd name="T11" fmla="*/ 36 h 59"/>
                      <a:gd name="T12" fmla="*/ 20 w 41"/>
                      <a:gd name="T13" fmla="*/ 25 h 59"/>
                      <a:gd name="T14" fmla="*/ 17 w 41"/>
                      <a:gd name="T15" fmla="*/ 24 h 59"/>
                      <a:gd name="T16" fmla="*/ 17 w 41"/>
                      <a:gd name="T17" fmla="*/ 24 h 59"/>
                      <a:gd name="T18" fmla="*/ 15 w 41"/>
                      <a:gd name="T19" fmla="*/ 25 h 59"/>
                      <a:gd name="T20" fmla="*/ 14 w 41"/>
                      <a:gd name="T21" fmla="*/ 24 h 59"/>
                      <a:gd name="T22" fmla="*/ 13 w 41"/>
                      <a:gd name="T23" fmla="*/ 22 h 59"/>
                      <a:gd name="T24" fmla="*/ 12 w 41"/>
                      <a:gd name="T25" fmla="*/ 21 h 59"/>
                      <a:gd name="T26" fmla="*/ 10 w 41"/>
                      <a:gd name="T27" fmla="*/ 19 h 59"/>
                      <a:gd name="T28" fmla="*/ 7 w 41"/>
                      <a:gd name="T29" fmla="*/ 19 h 59"/>
                      <a:gd name="T30" fmla="*/ 5 w 41"/>
                      <a:gd name="T31" fmla="*/ 16 h 59"/>
                      <a:gd name="T32" fmla="*/ 8 w 41"/>
                      <a:gd name="T33" fmla="*/ 15 h 59"/>
                      <a:gd name="T34" fmla="*/ 8 w 41"/>
                      <a:gd name="T35" fmla="*/ 15 h 59"/>
                      <a:gd name="T36" fmla="*/ 15 w 41"/>
                      <a:gd name="T37" fmla="*/ 6 h 59"/>
                      <a:gd name="T38" fmla="*/ 25 w 41"/>
                      <a:gd name="T39" fmla="*/ 3 h 59"/>
                      <a:gd name="T40" fmla="*/ 26 w 41"/>
                      <a:gd name="T41" fmla="*/ 0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 h="59">
                        <a:moveTo>
                          <a:pt x="41" y="0"/>
                        </a:moveTo>
                        <a:cubicBezTo>
                          <a:pt x="29" y="1"/>
                          <a:pt x="17" y="6"/>
                          <a:pt x="9" y="15"/>
                        </a:cubicBezTo>
                        <a:cubicBezTo>
                          <a:pt x="3" y="21"/>
                          <a:pt x="0" y="29"/>
                          <a:pt x="0" y="36"/>
                        </a:cubicBezTo>
                        <a:cubicBezTo>
                          <a:pt x="0" y="39"/>
                          <a:pt x="0" y="42"/>
                          <a:pt x="1" y="45"/>
                        </a:cubicBezTo>
                        <a:cubicBezTo>
                          <a:pt x="4" y="49"/>
                          <a:pt x="8" y="52"/>
                          <a:pt x="12" y="54"/>
                        </a:cubicBezTo>
                        <a:cubicBezTo>
                          <a:pt x="18" y="57"/>
                          <a:pt x="24" y="59"/>
                          <a:pt x="30" y="59"/>
                        </a:cubicBezTo>
                        <a:cubicBezTo>
                          <a:pt x="31" y="53"/>
                          <a:pt x="31" y="46"/>
                          <a:pt x="32" y="40"/>
                        </a:cubicBezTo>
                        <a:cubicBezTo>
                          <a:pt x="30" y="39"/>
                          <a:pt x="29" y="39"/>
                          <a:pt x="27" y="39"/>
                        </a:cubicBezTo>
                        <a:cubicBezTo>
                          <a:pt x="27" y="39"/>
                          <a:pt x="27" y="39"/>
                          <a:pt x="27" y="39"/>
                        </a:cubicBezTo>
                        <a:cubicBezTo>
                          <a:pt x="26" y="40"/>
                          <a:pt x="26" y="40"/>
                          <a:pt x="25" y="40"/>
                        </a:cubicBezTo>
                        <a:cubicBezTo>
                          <a:pt x="24" y="40"/>
                          <a:pt x="23" y="40"/>
                          <a:pt x="22" y="39"/>
                        </a:cubicBezTo>
                        <a:cubicBezTo>
                          <a:pt x="20" y="38"/>
                          <a:pt x="19" y="37"/>
                          <a:pt x="20" y="36"/>
                        </a:cubicBezTo>
                        <a:cubicBezTo>
                          <a:pt x="20" y="36"/>
                          <a:pt x="19" y="35"/>
                          <a:pt x="19" y="35"/>
                        </a:cubicBezTo>
                        <a:cubicBezTo>
                          <a:pt x="18" y="34"/>
                          <a:pt x="17" y="33"/>
                          <a:pt x="16" y="32"/>
                        </a:cubicBezTo>
                        <a:cubicBezTo>
                          <a:pt x="14" y="32"/>
                          <a:pt x="13" y="32"/>
                          <a:pt x="11" y="31"/>
                        </a:cubicBezTo>
                        <a:cubicBezTo>
                          <a:pt x="8" y="29"/>
                          <a:pt x="7" y="27"/>
                          <a:pt x="8" y="26"/>
                        </a:cubicBezTo>
                        <a:cubicBezTo>
                          <a:pt x="9" y="25"/>
                          <a:pt x="10" y="25"/>
                          <a:pt x="12" y="25"/>
                        </a:cubicBezTo>
                        <a:cubicBezTo>
                          <a:pt x="12" y="25"/>
                          <a:pt x="13" y="25"/>
                          <a:pt x="13" y="25"/>
                        </a:cubicBezTo>
                        <a:cubicBezTo>
                          <a:pt x="13" y="20"/>
                          <a:pt x="17" y="14"/>
                          <a:pt x="25" y="10"/>
                        </a:cubicBezTo>
                        <a:cubicBezTo>
                          <a:pt x="29" y="7"/>
                          <a:pt x="34" y="5"/>
                          <a:pt x="40" y="4"/>
                        </a:cubicBezTo>
                        <a:cubicBezTo>
                          <a:pt x="40" y="3"/>
                          <a:pt x="41" y="1"/>
                          <a:pt x="41" y="0"/>
                        </a:cubicBezTo>
                      </a:path>
                    </a:pathLst>
                  </a:custGeom>
                  <a:solidFill>
                    <a:srgbClr val="B487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17" name="Freeform 1029">
                    <a:extLst>
                      <a:ext uri="{FF2B5EF4-FFF2-40B4-BE49-F238E27FC236}">
                        <a16:creationId xmlns:a16="http://schemas.microsoft.com/office/drawing/2014/main" id="{D6344051-5344-C8C3-20F9-BF4D565BDD4F}"/>
                      </a:ext>
                    </a:extLst>
                  </p:cNvPr>
                  <p:cNvSpPr>
                    <a:spLocks/>
                  </p:cNvSpPr>
                  <p:nvPr/>
                </p:nvSpPr>
                <p:spPr bwMode="auto">
                  <a:xfrm>
                    <a:off x="2056" y="3504"/>
                    <a:ext cx="24" cy="18"/>
                  </a:xfrm>
                  <a:custGeom>
                    <a:avLst/>
                    <a:gdLst>
                      <a:gd name="T0" fmla="*/ 0 w 29"/>
                      <a:gd name="T1" fmla="*/ 0 h 21"/>
                      <a:gd name="T2" fmla="*/ 9 w 29"/>
                      <a:gd name="T3" fmla="*/ 11 h 21"/>
                      <a:gd name="T4" fmla="*/ 17 w 29"/>
                      <a:gd name="T5" fmla="*/ 13 h 21"/>
                      <a:gd name="T6" fmla="*/ 17 w 29"/>
                      <a:gd name="T7" fmla="*/ 9 h 21"/>
                      <a:gd name="T8" fmla="*/ 6 w 29"/>
                      <a:gd name="T9" fmla="*/ 6 h 21"/>
                      <a:gd name="T10" fmla="*/ 0 w 29"/>
                      <a:gd name="T11" fmla="*/ 0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 h="21">
                        <a:moveTo>
                          <a:pt x="0" y="0"/>
                        </a:moveTo>
                        <a:cubicBezTo>
                          <a:pt x="3" y="7"/>
                          <a:pt x="8" y="12"/>
                          <a:pt x="16" y="17"/>
                        </a:cubicBezTo>
                        <a:cubicBezTo>
                          <a:pt x="20" y="19"/>
                          <a:pt x="24" y="20"/>
                          <a:pt x="29" y="21"/>
                        </a:cubicBezTo>
                        <a:cubicBezTo>
                          <a:pt x="29" y="19"/>
                          <a:pt x="29" y="17"/>
                          <a:pt x="29" y="14"/>
                        </a:cubicBezTo>
                        <a:cubicBezTo>
                          <a:pt x="23" y="14"/>
                          <a:pt x="17" y="12"/>
                          <a:pt x="11" y="9"/>
                        </a:cubicBezTo>
                        <a:cubicBezTo>
                          <a:pt x="7" y="7"/>
                          <a:pt x="3" y="4"/>
                          <a:pt x="0" y="0"/>
                        </a:cubicBezTo>
                      </a:path>
                    </a:pathLst>
                  </a:custGeom>
                  <a:solidFill>
                    <a:srgbClr val="A06D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18" name="Freeform 1030">
                    <a:extLst>
                      <a:ext uri="{FF2B5EF4-FFF2-40B4-BE49-F238E27FC236}">
                        <a16:creationId xmlns:a16="http://schemas.microsoft.com/office/drawing/2014/main" id="{0B9CA67A-3C30-F3E4-4736-CDC08ADF55E9}"/>
                      </a:ext>
                    </a:extLst>
                  </p:cNvPr>
                  <p:cNvSpPr>
                    <a:spLocks/>
                  </p:cNvSpPr>
                  <p:nvPr/>
                </p:nvSpPr>
                <p:spPr bwMode="auto">
                  <a:xfrm>
                    <a:off x="2066" y="3469"/>
                    <a:ext cx="23" cy="31"/>
                  </a:xfrm>
                  <a:custGeom>
                    <a:avLst/>
                    <a:gdLst>
                      <a:gd name="T0" fmla="*/ 17 w 27"/>
                      <a:gd name="T1" fmla="*/ 0 h 36"/>
                      <a:gd name="T2" fmla="*/ 8 w 27"/>
                      <a:gd name="T3" fmla="*/ 3 h 36"/>
                      <a:gd name="T4" fmla="*/ 0 w 27"/>
                      <a:gd name="T5" fmla="*/ 14 h 36"/>
                      <a:gd name="T6" fmla="*/ 3 w 27"/>
                      <a:gd name="T7" fmla="*/ 14 h 36"/>
                      <a:gd name="T8" fmla="*/ 3 w 27"/>
                      <a:gd name="T9" fmla="*/ 17 h 36"/>
                      <a:gd name="T10" fmla="*/ 3 w 27"/>
                      <a:gd name="T11" fmla="*/ 18 h 36"/>
                      <a:gd name="T12" fmla="*/ 3 w 27"/>
                      <a:gd name="T13" fmla="*/ 18 h 36"/>
                      <a:gd name="T14" fmla="*/ 3 w 27"/>
                      <a:gd name="T15" fmla="*/ 20 h 36"/>
                      <a:gd name="T16" fmla="*/ 4 w 27"/>
                      <a:gd name="T17" fmla="*/ 21 h 36"/>
                      <a:gd name="T18" fmla="*/ 4 w 27"/>
                      <a:gd name="T19" fmla="*/ 21 h 36"/>
                      <a:gd name="T20" fmla="*/ 6 w 27"/>
                      <a:gd name="T21" fmla="*/ 20 h 36"/>
                      <a:gd name="T22" fmla="*/ 8 w 27"/>
                      <a:gd name="T23" fmla="*/ 21 h 36"/>
                      <a:gd name="T24" fmla="*/ 9 w 27"/>
                      <a:gd name="T25" fmla="*/ 22 h 36"/>
                      <a:gd name="T26" fmla="*/ 12 w 27"/>
                      <a:gd name="T27" fmla="*/ 23 h 36"/>
                      <a:gd name="T28" fmla="*/ 14 w 27"/>
                      <a:gd name="T29" fmla="*/ 10 h 36"/>
                      <a:gd name="T30" fmla="*/ 17 w 27"/>
                      <a:gd name="T31" fmla="*/ 0 h 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7" h="36">
                        <a:moveTo>
                          <a:pt x="27" y="0"/>
                        </a:moveTo>
                        <a:cubicBezTo>
                          <a:pt x="21" y="1"/>
                          <a:pt x="16" y="3"/>
                          <a:pt x="12" y="6"/>
                        </a:cubicBezTo>
                        <a:cubicBezTo>
                          <a:pt x="4" y="10"/>
                          <a:pt x="0" y="16"/>
                          <a:pt x="0" y="21"/>
                        </a:cubicBezTo>
                        <a:cubicBezTo>
                          <a:pt x="1" y="21"/>
                          <a:pt x="2" y="21"/>
                          <a:pt x="3" y="22"/>
                        </a:cubicBezTo>
                        <a:cubicBezTo>
                          <a:pt x="6" y="23"/>
                          <a:pt x="7" y="26"/>
                          <a:pt x="6" y="27"/>
                        </a:cubicBezTo>
                        <a:cubicBezTo>
                          <a:pt x="5" y="28"/>
                          <a:pt x="4" y="28"/>
                          <a:pt x="3" y="28"/>
                        </a:cubicBezTo>
                        <a:cubicBezTo>
                          <a:pt x="3" y="28"/>
                          <a:pt x="3" y="28"/>
                          <a:pt x="3" y="28"/>
                        </a:cubicBezTo>
                        <a:cubicBezTo>
                          <a:pt x="4" y="29"/>
                          <a:pt x="5" y="30"/>
                          <a:pt x="6" y="31"/>
                        </a:cubicBezTo>
                        <a:cubicBezTo>
                          <a:pt x="6" y="31"/>
                          <a:pt x="7" y="32"/>
                          <a:pt x="7" y="32"/>
                        </a:cubicBezTo>
                        <a:cubicBezTo>
                          <a:pt x="7" y="32"/>
                          <a:pt x="7" y="32"/>
                          <a:pt x="7" y="32"/>
                        </a:cubicBezTo>
                        <a:cubicBezTo>
                          <a:pt x="8" y="31"/>
                          <a:pt x="8" y="31"/>
                          <a:pt x="9" y="31"/>
                        </a:cubicBezTo>
                        <a:cubicBezTo>
                          <a:pt x="10" y="31"/>
                          <a:pt x="11" y="31"/>
                          <a:pt x="12" y="32"/>
                        </a:cubicBezTo>
                        <a:cubicBezTo>
                          <a:pt x="14" y="33"/>
                          <a:pt x="14" y="34"/>
                          <a:pt x="14" y="35"/>
                        </a:cubicBezTo>
                        <a:cubicBezTo>
                          <a:pt x="16" y="35"/>
                          <a:pt x="17" y="35"/>
                          <a:pt x="19" y="36"/>
                        </a:cubicBezTo>
                        <a:cubicBezTo>
                          <a:pt x="20" y="29"/>
                          <a:pt x="21" y="22"/>
                          <a:pt x="22" y="16"/>
                        </a:cubicBezTo>
                        <a:cubicBezTo>
                          <a:pt x="24" y="11"/>
                          <a:pt x="25" y="6"/>
                          <a:pt x="27" y="0"/>
                        </a:cubicBezTo>
                      </a:path>
                    </a:pathLst>
                  </a:custGeom>
                  <a:solidFill>
                    <a:srgbClr val="C093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19" name="Freeform 1031">
                    <a:extLst>
                      <a:ext uri="{FF2B5EF4-FFF2-40B4-BE49-F238E27FC236}">
                        <a16:creationId xmlns:a16="http://schemas.microsoft.com/office/drawing/2014/main" id="{133C8991-DF53-B64C-CE5A-E8EEEF82E8B2}"/>
                      </a:ext>
                    </a:extLst>
                  </p:cNvPr>
                  <p:cNvSpPr>
                    <a:spLocks/>
                  </p:cNvSpPr>
                  <p:nvPr/>
                </p:nvSpPr>
                <p:spPr bwMode="auto">
                  <a:xfrm>
                    <a:off x="2061" y="3487"/>
                    <a:ext cx="11" cy="6"/>
                  </a:xfrm>
                  <a:custGeom>
                    <a:avLst/>
                    <a:gdLst>
                      <a:gd name="T0" fmla="*/ 3 w 13"/>
                      <a:gd name="T1" fmla="*/ 0 h 7"/>
                      <a:gd name="T2" fmla="*/ 1 w 13"/>
                      <a:gd name="T3" fmla="*/ 1 h 7"/>
                      <a:gd name="T4" fmla="*/ 3 w 13"/>
                      <a:gd name="T5" fmla="*/ 3 h 7"/>
                      <a:gd name="T6" fmla="*/ 6 w 13"/>
                      <a:gd name="T7" fmla="*/ 4 h 7"/>
                      <a:gd name="T8" fmla="*/ 6 w 13"/>
                      <a:gd name="T9" fmla="*/ 4 h 7"/>
                      <a:gd name="T10" fmla="*/ 7 w 13"/>
                      <a:gd name="T11" fmla="*/ 3 h 7"/>
                      <a:gd name="T12" fmla="*/ 6 w 13"/>
                      <a:gd name="T13" fmla="*/ 1 h 7"/>
                      <a:gd name="T14" fmla="*/ 3 w 13"/>
                      <a:gd name="T15" fmla="*/ 0 h 7"/>
                      <a:gd name="T16" fmla="*/ 3 w 13"/>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7">
                        <a:moveTo>
                          <a:pt x="5" y="0"/>
                        </a:moveTo>
                        <a:cubicBezTo>
                          <a:pt x="3" y="0"/>
                          <a:pt x="2" y="0"/>
                          <a:pt x="1" y="1"/>
                        </a:cubicBezTo>
                        <a:cubicBezTo>
                          <a:pt x="0" y="2"/>
                          <a:pt x="1" y="4"/>
                          <a:pt x="4" y="6"/>
                        </a:cubicBezTo>
                        <a:cubicBezTo>
                          <a:pt x="6" y="7"/>
                          <a:pt x="7" y="7"/>
                          <a:pt x="9" y="7"/>
                        </a:cubicBezTo>
                        <a:cubicBezTo>
                          <a:pt x="9" y="7"/>
                          <a:pt x="9" y="7"/>
                          <a:pt x="9" y="7"/>
                        </a:cubicBezTo>
                        <a:cubicBezTo>
                          <a:pt x="10" y="7"/>
                          <a:pt x="11" y="7"/>
                          <a:pt x="12" y="6"/>
                        </a:cubicBezTo>
                        <a:cubicBezTo>
                          <a:pt x="13" y="5"/>
                          <a:pt x="12" y="2"/>
                          <a:pt x="9" y="1"/>
                        </a:cubicBezTo>
                        <a:cubicBezTo>
                          <a:pt x="8" y="0"/>
                          <a:pt x="7" y="0"/>
                          <a:pt x="6" y="0"/>
                        </a:cubicBezTo>
                        <a:cubicBezTo>
                          <a:pt x="6" y="0"/>
                          <a:pt x="5" y="0"/>
                          <a:pt x="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20" name="Freeform 1032">
                    <a:extLst>
                      <a:ext uri="{FF2B5EF4-FFF2-40B4-BE49-F238E27FC236}">
                        <a16:creationId xmlns:a16="http://schemas.microsoft.com/office/drawing/2014/main" id="{594B30C8-323A-A3DB-B6FA-48C7534C6E8E}"/>
                      </a:ext>
                    </a:extLst>
                  </p:cNvPr>
                  <p:cNvSpPr>
                    <a:spLocks/>
                  </p:cNvSpPr>
                  <p:nvPr/>
                </p:nvSpPr>
                <p:spPr bwMode="auto">
                  <a:xfrm>
                    <a:off x="2071" y="3496"/>
                    <a:ext cx="7" cy="4"/>
                  </a:xfrm>
                  <a:custGeom>
                    <a:avLst/>
                    <a:gdLst>
                      <a:gd name="T0" fmla="*/ 3 w 8"/>
                      <a:gd name="T1" fmla="*/ 0 h 5"/>
                      <a:gd name="T2" fmla="*/ 1 w 8"/>
                      <a:gd name="T3" fmla="*/ 1 h 5"/>
                      <a:gd name="T4" fmla="*/ 1 w 8"/>
                      <a:gd name="T5" fmla="*/ 1 h 5"/>
                      <a:gd name="T6" fmla="*/ 3 w 8"/>
                      <a:gd name="T7" fmla="*/ 2 h 5"/>
                      <a:gd name="T8" fmla="*/ 4 w 8"/>
                      <a:gd name="T9" fmla="*/ 2 h 5"/>
                      <a:gd name="T10" fmla="*/ 5 w 8"/>
                      <a:gd name="T11" fmla="*/ 2 h 5"/>
                      <a:gd name="T12" fmla="*/ 5 w 8"/>
                      <a:gd name="T13" fmla="*/ 2 h 5"/>
                      <a:gd name="T14" fmla="*/ 4 w 8"/>
                      <a:gd name="T15" fmla="*/ 1 h 5"/>
                      <a:gd name="T16" fmla="*/ 3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5">
                        <a:moveTo>
                          <a:pt x="3" y="0"/>
                        </a:moveTo>
                        <a:cubicBezTo>
                          <a:pt x="2" y="0"/>
                          <a:pt x="2" y="0"/>
                          <a:pt x="1" y="1"/>
                        </a:cubicBezTo>
                        <a:cubicBezTo>
                          <a:pt x="1" y="1"/>
                          <a:pt x="1" y="1"/>
                          <a:pt x="1" y="1"/>
                        </a:cubicBezTo>
                        <a:cubicBezTo>
                          <a:pt x="0" y="2"/>
                          <a:pt x="1" y="3"/>
                          <a:pt x="3" y="4"/>
                        </a:cubicBezTo>
                        <a:cubicBezTo>
                          <a:pt x="4" y="5"/>
                          <a:pt x="5" y="5"/>
                          <a:pt x="6" y="5"/>
                        </a:cubicBezTo>
                        <a:cubicBezTo>
                          <a:pt x="7" y="5"/>
                          <a:pt x="7" y="5"/>
                          <a:pt x="8" y="4"/>
                        </a:cubicBezTo>
                        <a:cubicBezTo>
                          <a:pt x="8" y="4"/>
                          <a:pt x="8" y="4"/>
                          <a:pt x="8" y="4"/>
                        </a:cubicBezTo>
                        <a:cubicBezTo>
                          <a:pt x="8" y="3"/>
                          <a:pt x="8" y="2"/>
                          <a:pt x="6" y="1"/>
                        </a:cubicBezTo>
                        <a:cubicBezTo>
                          <a:pt x="5" y="0"/>
                          <a:pt x="4"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21" name="Freeform 1033">
                    <a:extLst>
                      <a:ext uri="{FF2B5EF4-FFF2-40B4-BE49-F238E27FC236}">
                        <a16:creationId xmlns:a16="http://schemas.microsoft.com/office/drawing/2014/main" id="{31956939-B15E-1274-0751-1BE760B24A97}"/>
                      </a:ext>
                    </a:extLst>
                  </p:cNvPr>
                  <p:cNvSpPr>
                    <a:spLocks/>
                  </p:cNvSpPr>
                  <p:nvPr/>
                </p:nvSpPr>
                <p:spPr bwMode="auto">
                  <a:xfrm>
                    <a:off x="2053" y="3464"/>
                    <a:ext cx="37" cy="59"/>
                  </a:xfrm>
                  <a:custGeom>
                    <a:avLst/>
                    <a:gdLst>
                      <a:gd name="T0" fmla="*/ 26 w 44"/>
                      <a:gd name="T1" fmla="*/ 0 h 70"/>
                      <a:gd name="T2" fmla="*/ 6 w 44"/>
                      <a:gd name="T3" fmla="*/ 9 h 70"/>
                      <a:gd name="T4" fmla="*/ 0 w 44"/>
                      <a:gd name="T5" fmla="*/ 23 h 70"/>
                      <a:gd name="T6" fmla="*/ 11 w 44"/>
                      <a:gd name="T7" fmla="*/ 39 h 70"/>
                      <a:gd name="T8" fmla="*/ 19 w 44"/>
                      <a:gd name="T9" fmla="*/ 42 h 70"/>
                      <a:gd name="T10" fmla="*/ 19 w 44"/>
                      <a:gd name="T11" fmla="*/ 40 h 70"/>
                      <a:gd name="T12" fmla="*/ 11 w 44"/>
                      <a:gd name="T13" fmla="*/ 39 h 70"/>
                      <a:gd name="T14" fmla="*/ 3 w 44"/>
                      <a:gd name="T15" fmla="*/ 29 h 70"/>
                      <a:gd name="T16" fmla="*/ 2 w 44"/>
                      <a:gd name="T17" fmla="*/ 23 h 70"/>
                      <a:gd name="T18" fmla="*/ 7 w 44"/>
                      <a:gd name="T19" fmla="*/ 10 h 70"/>
                      <a:gd name="T20" fmla="*/ 25 w 44"/>
                      <a:gd name="T21" fmla="*/ 2 h 70"/>
                      <a:gd name="T22" fmla="*/ 26 w 44"/>
                      <a:gd name="T23" fmla="*/ 0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70">
                        <a:moveTo>
                          <a:pt x="44" y="0"/>
                        </a:moveTo>
                        <a:cubicBezTo>
                          <a:pt x="31" y="1"/>
                          <a:pt x="19" y="6"/>
                          <a:pt x="10" y="15"/>
                        </a:cubicBezTo>
                        <a:cubicBezTo>
                          <a:pt x="3" y="22"/>
                          <a:pt x="0" y="30"/>
                          <a:pt x="0" y="38"/>
                        </a:cubicBezTo>
                        <a:cubicBezTo>
                          <a:pt x="0" y="49"/>
                          <a:pt x="6" y="59"/>
                          <a:pt x="18" y="65"/>
                        </a:cubicBezTo>
                        <a:cubicBezTo>
                          <a:pt x="22" y="68"/>
                          <a:pt x="27" y="69"/>
                          <a:pt x="32" y="70"/>
                        </a:cubicBezTo>
                        <a:cubicBezTo>
                          <a:pt x="32" y="70"/>
                          <a:pt x="32" y="69"/>
                          <a:pt x="32" y="68"/>
                        </a:cubicBezTo>
                        <a:cubicBezTo>
                          <a:pt x="27" y="67"/>
                          <a:pt x="23" y="66"/>
                          <a:pt x="19" y="64"/>
                        </a:cubicBezTo>
                        <a:cubicBezTo>
                          <a:pt x="11" y="59"/>
                          <a:pt x="6" y="54"/>
                          <a:pt x="3" y="47"/>
                        </a:cubicBezTo>
                        <a:cubicBezTo>
                          <a:pt x="2" y="44"/>
                          <a:pt x="2" y="41"/>
                          <a:pt x="2" y="38"/>
                        </a:cubicBezTo>
                        <a:cubicBezTo>
                          <a:pt x="2" y="31"/>
                          <a:pt x="5" y="23"/>
                          <a:pt x="11" y="17"/>
                        </a:cubicBezTo>
                        <a:cubicBezTo>
                          <a:pt x="19" y="8"/>
                          <a:pt x="31" y="3"/>
                          <a:pt x="43" y="2"/>
                        </a:cubicBezTo>
                        <a:cubicBezTo>
                          <a:pt x="43" y="1"/>
                          <a:pt x="44" y="0"/>
                          <a:pt x="44"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22" name="Freeform 1034">
                    <a:extLst>
                      <a:ext uri="{FF2B5EF4-FFF2-40B4-BE49-F238E27FC236}">
                        <a16:creationId xmlns:a16="http://schemas.microsoft.com/office/drawing/2014/main" id="{20324ED8-AFAD-11CE-89AD-63AB967B35EE}"/>
                      </a:ext>
                    </a:extLst>
                  </p:cNvPr>
                  <p:cNvSpPr>
                    <a:spLocks/>
                  </p:cNvSpPr>
                  <p:nvPr/>
                </p:nvSpPr>
                <p:spPr bwMode="auto">
                  <a:xfrm>
                    <a:off x="2139" y="3494"/>
                    <a:ext cx="92" cy="149"/>
                  </a:xfrm>
                  <a:custGeom>
                    <a:avLst/>
                    <a:gdLst>
                      <a:gd name="T0" fmla="*/ 32 w 108"/>
                      <a:gd name="T1" fmla="*/ 0 h 176"/>
                      <a:gd name="T2" fmla="*/ 23 w 108"/>
                      <a:gd name="T3" fmla="*/ 7 h 176"/>
                      <a:gd name="T4" fmla="*/ 16 w 108"/>
                      <a:gd name="T5" fmla="*/ 18 h 176"/>
                      <a:gd name="T6" fmla="*/ 13 w 108"/>
                      <a:gd name="T7" fmla="*/ 23 h 176"/>
                      <a:gd name="T8" fmla="*/ 9 w 108"/>
                      <a:gd name="T9" fmla="*/ 77 h 176"/>
                      <a:gd name="T10" fmla="*/ 46 w 108"/>
                      <a:gd name="T11" fmla="*/ 105 h 176"/>
                      <a:gd name="T12" fmla="*/ 59 w 108"/>
                      <a:gd name="T13" fmla="*/ 107 h 176"/>
                      <a:gd name="T14" fmla="*/ 66 w 108"/>
                      <a:gd name="T15" fmla="*/ 102 h 176"/>
                      <a:gd name="T16" fmla="*/ 53 w 108"/>
                      <a:gd name="T17" fmla="*/ 86 h 176"/>
                      <a:gd name="T18" fmla="*/ 48 w 108"/>
                      <a:gd name="T19" fmla="*/ 81 h 176"/>
                      <a:gd name="T20" fmla="*/ 35 w 108"/>
                      <a:gd name="T21" fmla="*/ 77 h 176"/>
                      <a:gd name="T22" fmla="*/ 23 w 108"/>
                      <a:gd name="T23" fmla="*/ 61 h 176"/>
                      <a:gd name="T24" fmla="*/ 26 w 108"/>
                      <a:gd name="T25" fmla="*/ 52 h 176"/>
                      <a:gd name="T26" fmla="*/ 32 w 108"/>
                      <a:gd name="T27" fmla="*/ 46 h 176"/>
                      <a:gd name="T28" fmla="*/ 34 w 108"/>
                      <a:gd name="T29" fmla="*/ 8 h 176"/>
                      <a:gd name="T30" fmla="*/ 32 w 108"/>
                      <a:gd name="T31" fmla="*/ 3 h 176"/>
                      <a:gd name="T32" fmla="*/ 32 w 108"/>
                      <a:gd name="T33" fmla="*/ 0 h 1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8" h="176">
                        <a:moveTo>
                          <a:pt x="51" y="0"/>
                        </a:moveTo>
                        <a:cubicBezTo>
                          <a:pt x="45" y="2"/>
                          <a:pt x="41" y="6"/>
                          <a:pt x="37" y="11"/>
                        </a:cubicBezTo>
                        <a:cubicBezTo>
                          <a:pt x="34" y="17"/>
                          <a:pt x="30" y="23"/>
                          <a:pt x="26" y="30"/>
                        </a:cubicBezTo>
                        <a:cubicBezTo>
                          <a:pt x="24" y="33"/>
                          <a:pt x="23" y="35"/>
                          <a:pt x="21" y="38"/>
                        </a:cubicBezTo>
                        <a:cubicBezTo>
                          <a:pt x="8" y="66"/>
                          <a:pt x="0" y="101"/>
                          <a:pt x="14" y="127"/>
                        </a:cubicBezTo>
                        <a:cubicBezTo>
                          <a:pt x="27" y="152"/>
                          <a:pt x="47" y="167"/>
                          <a:pt x="74" y="172"/>
                        </a:cubicBezTo>
                        <a:cubicBezTo>
                          <a:pt x="79" y="173"/>
                          <a:pt x="88" y="176"/>
                          <a:pt x="95" y="176"/>
                        </a:cubicBezTo>
                        <a:cubicBezTo>
                          <a:pt x="101" y="176"/>
                          <a:pt x="106" y="174"/>
                          <a:pt x="107" y="168"/>
                        </a:cubicBezTo>
                        <a:cubicBezTo>
                          <a:pt x="108" y="156"/>
                          <a:pt x="93" y="148"/>
                          <a:pt x="86" y="141"/>
                        </a:cubicBezTo>
                        <a:cubicBezTo>
                          <a:pt x="83" y="139"/>
                          <a:pt x="80" y="136"/>
                          <a:pt x="78" y="134"/>
                        </a:cubicBezTo>
                        <a:cubicBezTo>
                          <a:pt x="71" y="134"/>
                          <a:pt x="63" y="132"/>
                          <a:pt x="56" y="128"/>
                        </a:cubicBezTo>
                        <a:cubicBezTo>
                          <a:pt x="44" y="121"/>
                          <a:pt x="37" y="110"/>
                          <a:pt x="37" y="100"/>
                        </a:cubicBezTo>
                        <a:cubicBezTo>
                          <a:pt x="37" y="95"/>
                          <a:pt x="38" y="89"/>
                          <a:pt x="42" y="85"/>
                        </a:cubicBezTo>
                        <a:cubicBezTo>
                          <a:pt x="44" y="81"/>
                          <a:pt x="48" y="78"/>
                          <a:pt x="52" y="76"/>
                        </a:cubicBezTo>
                        <a:cubicBezTo>
                          <a:pt x="49" y="56"/>
                          <a:pt x="50" y="35"/>
                          <a:pt x="55" y="14"/>
                        </a:cubicBezTo>
                        <a:cubicBezTo>
                          <a:pt x="52" y="4"/>
                          <a:pt x="52" y="4"/>
                          <a:pt x="52" y="4"/>
                        </a:cubicBezTo>
                        <a:cubicBezTo>
                          <a:pt x="52" y="3"/>
                          <a:pt x="52" y="1"/>
                          <a:pt x="51" y="0"/>
                        </a:cubicBezTo>
                      </a:path>
                    </a:pathLst>
                  </a:custGeom>
                  <a:solidFill>
                    <a:srgbClr val="EEA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23" name="Freeform 1035">
                    <a:extLst>
                      <a:ext uri="{FF2B5EF4-FFF2-40B4-BE49-F238E27FC236}">
                        <a16:creationId xmlns:a16="http://schemas.microsoft.com/office/drawing/2014/main" id="{924B5B50-00D7-3B4F-482C-4069D2121BA3}"/>
                      </a:ext>
                    </a:extLst>
                  </p:cNvPr>
                  <p:cNvSpPr>
                    <a:spLocks/>
                  </p:cNvSpPr>
                  <p:nvPr/>
                </p:nvSpPr>
                <p:spPr bwMode="auto">
                  <a:xfrm>
                    <a:off x="2157" y="3503"/>
                    <a:ext cx="14" cy="23"/>
                  </a:xfrm>
                  <a:custGeom>
                    <a:avLst/>
                    <a:gdLst>
                      <a:gd name="T0" fmla="*/ 11 w 16"/>
                      <a:gd name="T1" fmla="*/ 0 h 27"/>
                      <a:gd name="T2" fmla="*/ 10 w 16"/>
                      <a:gd name="T3" fmla="*/ 3 h 27"/>
                      <a:gd name="T4" fmla="*/ 0 w 16"/>
                      <a:gd name="T5" fmla="*/ 17 h 27"/>
                      <a:gd name="T6" fmla="*/ 4 w 16"/>
                      <a:gd name="T7" fmla="*/ 12 h 27"/>
                      <a:gd name="T8" fmla="*/ 11 w 16"/>
                      <a:gd name="T9" fmla="*/ 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7">
                        <a:moveTo>
                          <a:pt x="16" y="0"/>
                        </a:moveTo>
                        <a:cubicBezTo>
                          <a:pt x="16" y="1"/>
                          <a:pt x="15" y="2"/>
                          <a:pt x="14" y="3"/>
                        </a:cubicBezTo>
                        <a:cubicBezTo>
                          <a:pt x="9" y="10"/>
                          <a:pt x="4" y="18"/>
                          <a:pt x="0" y="27"/>
                        </a:cubicBezTo>
                        <a:cubicBezTo>
                          <a:pt x="2" y="24"/>
                          <a:pt x="3" y="22"/>
                          <a:pt x="5" y="19"/>
                        </a:cubicBezTo>
                        <a:cubicBezTo>
                          <a:pt x="9" y="12"/>
                          <a:pt x="13" y="6"/>
                          <a:pt x="16"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24" name="Freeform 1036">
                    <a:extLst>
                      <a:ext uri="{FF2B5EF4-FFF2-40B4-BE49-F238E27FC236}">
                        <a16:creationId xmlns:a16="http://schemas.microsoft.com/office/drawing/2014/main" id="{2CF1906C-AD94-D06C-8B89-541D5EA3CCAD}"/>
                      </a:ext>
                    </a:extLst>
                  </p:cNvPr>
                  <p:cNvSpPr>
                    <a:spLocks/>
                  </p:cNvSpPr>
                  <p:nvPr/>
                </p:nvSpPr>
                <p:spPr bwMode="auto">
                  <a:xfrm>
                    <a:off x="2171" y="3560"/>
                    <a:ext cx="28" cy="39"/>
                  </a:xfrm>
                  <a:custGeom>
                    <a:avLst/>
                    <a:gdLst>
                      <a:gd name="T0" fmla="*/ 8 w 33"/>
                      <a:gd name="T1" fmla="*/ 0 h 47"/>
                      <a:gd name="T2" fmla="*/ 3 w 33"/>
                      <a:gd name="T3" fmla="*/ 5 h 47"/>
                      <a:gd name="T4" fmla="*/ 0 w 33"/>
                      <a:gd name="T5" fmla="*/ 12 h 47"/>
                      <a:gd name="T6" fmla="*/ 3 w 33"/>
                      <a:gd name="T7" fmla="*/ 19 h 47"/>
                      <a:gd name="T8" fmla="*/ 8 w 33"/>
                      <a:gd name="T9" fmla="*/ 24 h 47"/>
                      <a:gd name="T10" fmla="*/ 20 w 33"/>
                      <a:gd name="T11" fmla="*/ 27 h 47"/>
                      <a:gd name="T12" fmla="*/ 14 w 33"/>
                      <a:gd name="T13" fmla="*/ 17 h 47"/>
                      <a:gd name="T14" fmla="*/ 14 w 33"/>
                      <a:gd name="T15" fmla="*/ 17 h 47"/>
                      <a:gd name="T16" fmla="*/ 12 w 33"/>
                      <a:gd name="T17" fmla="*/ 17 h 47"/>
                      <a:gd name="T18" fmla="*/ 10 w 33"/>
                      <a:gd name="T19" fmla="*/ 15 h 47"/>
                      <a:gd name="T20" fmla="*/ 10 w 33"/>
                      <a:gd name="T21" fmla="*/ 15 h 47"/>
                      <a:gd name="T22" fmla="*/ 8 w 33"/>
                      <a:gd name="T23" fmla="*/ 13 h 47"/>
                      <a:gd name="T24" fmla="*/ 6 w 33"/>
                      <a:gd name="T25" fmla="*/ 12 h 47"/>
                      <a:gd name="T26" fmla="*/ 3 w 33"/>
                      <a:gd name="T27" fmla="*/ 10 h 47"/>
                      <a:gd name="T28" fmla="*/ 5 w 33"/>
                      <a:gd name="T29" fmla="*/ 10 h 47"/>
                      <a:gd name="T30" fmla="*/ 6 w 33"/>
                      <a:gd name="T31" fmla="*/ 10 h 47"/>
                      <a:gd name="T32" fmla="*/ 9 w 33"/>
                      <a:gd name="T33" fmla="*/ 2 h 47"/>
                      <a:gd name="T34" fmla="*/ 8 w 33"/>
                      <a:gd name="T35" fmla="*/ 0 h 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 h="47">
                        <a:moveTo>
                          <a:pt x="14" y="0"/>
                        </a:moveTo>
                        <a:cubicBezTo>
                          <a:pt x="11" y="2"/>
                          <a:pt x="7" y="5"/>
                          <a:pt x="5" y="8"/>
                        </a:cubicBezTo>
                        <a:cubicBezTo>
                          <a:pt x="2" y="12"/>
                          <a:pt x="0" y="17"/>
                          <a:pt x="0" y="22"/>
                        </a:cubicBezTo>
                        <a:cubicBezTo>
                          <a:pt x="0" y="26"/>
                          <a:pt x="1" y="30"/>
                          <a:pt x="4" y="34"/>
                        </a:cubicBezTo>
                        <a:cubicBezTo>
                          <a:pt x="6" y="37"/>
                          <a:pt x="10" y="40"/>
                          <a:pt x="14" y="42"/>
                        </a:cubicBezTo>
                        <a:cubicBezTo>
                          <a:pt x="20" y="45"/>
                          <a:pt x="27" y="47"/>
                          <a:pt x="33" y="47"/>
                        </a:cubicBezTo>
                        <a:cubicBezTo>
                          <a:pt x="29" y="42"/>
                          <a:pt x="26" y="36"/>
                          <a:pt x="23" y="30"/>
                        </a:cubicBezTo>
                        <a:cubicBezTo>
                          <a:pt x="23" y="30"/>
                          <a:pt x="22" y="30"/>
                          <a:pt x="22" y="30"/>
                        </a:cubicBezTo>
                        <a:cubicBezTo>
                          <a:pt x="21" y="30"/>
                          <a:pt x="20" y="30"/>
                          <a:pt x="19" y="29"/>
                        </a:cubicBezTo>
                        <a:cubicBezTo>
                          <a:pt x="18" y="29"/>
                          <a:pt x="17" y="27"/>
                          <a:pt x="17" y="27"/>
                        </a:cubicBezTo>
                        <a:cubicBezTo>
                          <a:pt x="17" y="26"/>
                          <a:pt x="17" y="26"/>
                          <a:pt x="16" y="26"/>
                        </a:cubicBezTo>
                        <a:cubicBezTo>
                          <a:pt x="15" y="25"/>
                          <a:pt x="14" y="24"/>
                          <a:pt x="13" y="23"/>
                        </a:cubicBezTo>
                        <a:cubicBezTo>
                          <a:pt x="12" y="23"/>
                          <a:pt x="11" y="23"/>
                          <a:pt x="9" y="22"/>
                        </a:cubicBezTo>
                        <a:cubicBezTo>
                          <a:pt x="7" y="21"/>
                          <a:pt x="5" y="19"/>
                          <a:pt x="6" y="17"/>
                        </a:cubicBezTo>
                        <a:cubicBezTo>
                          <a:pt x="6" y="17"/>
                          <a:pt x="7" y="17"/>
                          <a:pt x="8" y="17"/>
                        </a:cubicBezTo>
                        <a:cubicBezTo>
                          <a:pt x="9" y="17"/>
                          <a:pt x="9" y="17"/>
                          <a:pt x="10" y="17"/>
                        </a:cubicBezTo>
                        <a:cubicBezTo>
                          <a:pt x="9" y="13"/>
                          <a:pt x="11" y="8"/>
                          <a:pt x="15" y="5"/>
                        </a:cubicBezTo>
                        <a:cubicBezTo>
                          <a:pt x="15" y="3"/>
                          <a:pt x="14" y="2"/>
                          <a:pt x="14" y="0"/>
                        </a:cubicBezTo>
                      </a:path>
                    </a:pathLst>
                  </a:custGeom>
                  <a:solidFill>
                    <a:srgbClr val="B487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25" name="Freeform 1037">
                    <a:extLst>
                      <a:ext uri="{FF2B5EF4-FFF2-40B4-BE49-F238E27FC236}">
                        <a16:creationId xmlns:a16="http://schemas.microsoft.com/office/drawing/2014/main" id="{6FDF4970-0563-388D-7E73-B11F81B3DF1A}"/>
                      </a:ext>
                    </a:extLst>
                  </p:cNvPr>
                  <p:cNvSpPr>
                    <a:spLocks/>
                  </p:cNvSpPr>
                  <p:nvPr/>
                </p:nvSpPr>
                <p:spPr bwMode="auto">
                  <a:xfrm>
                    <a:off x="2175" y="3588"/>
                    <a:ext cx="29" cy="17"/>
                  </a:xfrm>
                  <a:custGeom>
                    <a:avLst/>
                    <a:gdLst>
                      <a:gd name="T0" fmla="*/ 0 w 34"/>
                      <a:gd name="T1" fmla="*/ 0 h 20"/>
                      <a:gd name="T2" fmla="*/ 9 w 34"/>
                      <a:gd name="T3" fmla="*/ 9 h 20"/>
                      <a:gd name="T4" fmla="*/ 21 w 34"/>
                      <a:gd name="T5" fmla="*/ 12 h 20"/>
                      <a:gd name="T6" fmla="*/ 18 w 34"/>
                      <a:gd name="T7" fmla="*/ 8 h 20"/>
                      <a:gd name="T8" fmla="*/ 7 w 34"/>
                      <a:gd name="T9" fmla="*/ 5 h 20"/>
                      <a:gd name="T10" fmla="*/ 0 w 34"/>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0">
                        <a:moveTo>
                          <a:pt x="0" y="0"/>
                        </a:moveTo>
                        <a:cubicBezTo>
                          <a:pt x="3" y="6"/>
                          <a:pt x="8" y="11"/>
                          <a:pt x="15" y="15"/>
                        </a:cubicBezTo>
                        <a:cubicBezTo>
                          <a:pt x="21" y="18"/>
                          <a:pt x="28" y="20"/>
                          <a:pt x="34" y="20"/>
                        </a:cubicBezTo>
                        <a:cubicBezTo>
                          <a:pt x="33" y="18"/>
                          <a:pt x="31" y="16"/>
                          <a:pt x="29" y="13"/>
                        </a:cubicBezTo>
                        <a:cubicBezTo>
                          <a:pt x="23" y="13"/>
                          <a:pt x="16" y="11"/>
                          <a:pt x="10" y="8"/>
                        </a:cubicBezTo>
                        <a:cubicBezTo>
                          <a:pt x="6" y="6"/>
                          <a:pt x="2" y="3"/>
                          <a:pt x="0" y="0"/>
                        </a:cubicBezTo>
                      </a:path>
                    </a:pathLst>
                  </a:custGeom>
                  <a:solidFill>
                    <a:srgbClr val="A06D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26" name="Freeform 1038">
                    <a:extLst>
                      <a:ext uri="{FF2B5EF4-FFF2-40B4-BE49-F238E27FC236}">
                        <a16:creationId xmlns:a16="http://schemas.microsoft.com/office/drawing/2014/main" id="{924A1A6B-73A1-0DF3-1C8E-74A6E61E3B2D}"/>
                      </a:ext>
                    </a:extLst>
                  </p:cNvPr>
                  <p:cNvSpPr>
                    <a:spLocks/>
                  </p:cNvSpPr>
                  <p:nvPr/>
                </p:nvSpPr>
                <p:spPr bwMode="auto">
                  <a:xfrm>
                    <a:off x="2179" y="3564"/>
                    <a:ext cx="11" cy="19"/>
                  </a:xfrm>
                  <a:custGeom>
                    <a:avLst/>
                    <a:gdLst>
                      <a:gd name="T0" fmla="*/ 3 w 13"/>
                      <a:gd name="T1" fmla="*/ 0 h 22"/>
                      <a:gd name="T2" fmla="*/ 1 w 13"/>
                      <a:gd name="T3" fmla="*/ 8 h 22"/>
                      <a:gd name="T4" fmla="*/ 3 w 13"/>
                      <a:gd name="T5" fmla="*/ 9 h 22"/>
                      <a:gd name="T6" fmla="*/ 4 w 13"/>
                      <a:gd name="T7" fmla="*/ 11 h 22"/>
                      <a:gd name="T8" fmla="*/ 3 w 13"/>
                      <a:gd name="T9" fmla="*/ 12 h 22"/>
                      <a:gd name="T10" fmla="*/ 3 w 13"/>
                      <a:gd name="T11" fmla="*/ 12 h 22"/>
                      <a:gd name="T12" fmla="*/ 4 w 13"/>
                      <a:gd name="T13" fmla="*/ 14 h 22"/>
                      <a:gd name="T14" fmla="*/ 5 w 13"/>
                      <a:gd name="T15" fmla="*/ 14 h 22"/>
                      <a:gd name="T16" fmla="*/ 5 w 13"/>
                      <a:gd name="T17" fmla="*/ 14 h 22"/>
                      <a:gd name="T18" fmla="*/ 6 w 13"/>
                      <a:gd name="T19" fmla="*/ 14 h 22"/>
                      <a:gd name="T20" fmla="*/ 7 w 13"/>
                      <a:gd name="T21" fmla="*/ 14 h 22"/>
                      <a:gd name="T22" fmla="*/ 8 w 13"/>
                      <a:gd name="T23" fmla="*/ 14 h 22"/>
                      <a:gd name="T24" fmla="*/ 3 w 13"/>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 h="22">
                        <a:moveTo>
                          <a:pt x="6" y="0"/>
                        </a:moveTo>
                        <a:cubicBezTo>
                          <a:pt x="2" y="3"/>
                          <a:pt x="0" y="8"/>
                          <a:pt x="1" y="12"/>
                        </a:cubicBezTo>
                        <a:cubicBezTo>
                          <a:pt x="2" y="12"/>
                          <a:pt x="3" y="12"/>
                          <a:pt x="3" y="13"/>
                        </a:cubicBezTo>
                        <a:cubicBezTo>
                          <a:pt x="6" y="14"/>
                          <a:pt x="7" y="16"/>
                          <a:pt x="7" y="17"/>
                        </a:cubicBezTo>
                        <a:cubicBezTo>
                          <a:pt x="6" y="18"/>
                          <a:pt x="5" y="18"/>
                          <a:pt x="4" y="18"/>
                        </a:cubicBezTo>
                        <a:cubicBezTo>
                          <a:pt x="4" y="18"/>
                          <a:pt x="4" y="18"/>
                          <a:pt x="4" y="18"/>
                        </a:cubicBezTo>
                        <a:cubicBezTo>
                          <a:pt x="5" y="19"/>
                          <a:pt x="6" y="20"/>
                          <a:pt x="7" y="21"/>
                        </a:cubicBezTo>
                        <a:cubicBezTo>
                          <a:pt x="8" y="21"/>
                          <a:pt x="8" y="21"/>
                          <a:pt x="8" y="22"/>
                        </a:cubicBezTo>
                        <a:cubicBezTo>
                          <a:pt x="8" y="21"/>
                          <a:pt x="8" y="21"/>
                          <a:pt x="8" y="21"/>
                        </a:cubicBezTo>
                        <a:cubicBezTo>
                          <a:pt x="9" y="21"/>
                          <a:pt x="9" y="21"/>
                          <a:pt x="10" y="21"/>
                        </a:cubicBezTo>
                        <a:cubicBezTo>
                          <a:pt x="10" y="21"/>
                          <a:pt x="11" y="21"/>
                          <a:pt x="12" y="22"/>
                        </a:cubicBezTo>
                        <a:cubicBezTo>
                          <a:pt x="12" y="22"/>
                          <a:pt x="13" y="22"/>
                          <a:pt x="13" y="22"/>
                        </a:cubicBezTo>
                        <a:cubicBezTo>
                          <a:pt x="10" y="15"/>
                          <a:pt x="8" y="8"/>
                          <a:pt x="6" y="0"/>
                        </a:cubicBezTo>
                      </a:path>
                    </a:pathLst>
                  </a:custGeom>
                  <a:solidFill>
                    <a:srgbClr val="C093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27" name="Freeform 1039">
                    <a:extLst>
                      <a:ext uri="{FF2B5EF4-FFF2-40B4-BE49-F238E27FC236}">
                        <a16:creationId xmlns:a16="http://schemas.microsoft.com/office/drawing/2014/main" id="{94A57F72-3DA6-6007-5573-261D63F70EB2}"/>
                      </a:ext>
                    </a:extLst>
                  </p:cNvPr>
                  <p:cNvSpPr>
                    <a:spLocks/>
                  </p:cNvSpPr>
                  <p:nvPr/>
                </p:nvSpPr>
                <p:spPr bwMode="auto">
                  <a:xfrm>
                    <a:off x="2176" y="3574"/>
                    <a:ext cx="9" cy="5"/>
                  </a:xfrm>
                  <a:custGeom>
                    <a:avLst/>
                    <a:gdLst>
                      <a:gd name="T0" fmla="*/ 2 w 11"/>
                      <a:gd name="T1" fmla="*/ 0 h 6"/>
                      <a:gd name="T2" fmla="*/ 1 w 11"/>
                      <a:gd name="T3" fmla="*/ 0 h 6"/>
                      <a:gd name="T4" fmla="*/ 2 w 11"/>
                      <a:gd name="T5" fmla="*/ 3 h 6"/>
                      <a:gd name="T6" fmla="*/ 5 w 11"/>
                      <a:gd name="T7" fmla="*/ 3 h 6"/>
                      <a:gd name="T8" fmla="*/ 5 w 11"/>
                      <a:gd name="T9" fmla="*/ 3 h 6"/>
                      <a:gd name="T10" fmla="*/ 6 w 11"/>
                      <a:gd name="T11" fmla="*/ 3 h 6"/>
                      <a:gd name="T12" fmla="*/ 4 w 11"/>
                      <a:gd name="T13" fmla="*/ 1 h 6"/>
                      <a:gd name="T14" fmla="*/ 2 w 11"/>
                      <a:gd name="T15" fmla="*/ 0 h 6"/>
                      <a:gd name="T16" fmla="*/ 2 w 11"/>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 h="6">
                        <a:moveTo>
                          <a:pt x="3" y="0"/>
                        </a:moveTo>
                        <a:cubicBezTo>
                          <a:pt x="2" y="0"/>
                          <a:pt x="1" y="0"/>
                          <a:pt x="1" y="0"/>
                        </a:cubicBezTo>
                        <a:cubicBezTo>
                          <a:pt x="0" y="2"/>
                          <a:pt x="2" y="4"/>
                          <a:pt x="4" y="5"/>
                        </a:cubicBezTo>
                        <a:cubicBezTo>
                          <a:pt x="6" y="6"/>
                          <a:pt x="7" y="6"/>
                          <a:pt x="8" y="6"/>
                        </a:cubicBezTo>
                        <a:cubicBezTo>
                          <a:pt x="8" y="6"/>
                          <a:pt x="8" y="6"/>
                          <a:pt x="8" y="6"/>
                        </a:cubicBezTo>
                        <a:cubicBezTo>
                          <a:pt x="9" y="6"/>
                          <a:pt x="10" y="6"/>
                          <a:pt x="11" y="5"/>
                        </a:cubicBezTo>
                        <a:cubicBezTo>
                          <a:pt x="11" y="4"/>
                          <a:pt x="10" y="2"/>
                          <a:pt x="7" y="1"/>
                        </a:cubicBezTo>
                        <a:cubicBezTo>
                          <a:pt x="7" y="0"/>
                          <a:pt x="6" y="0"/>
                          <a:pt x="5" y="0"/>
                        </a:cubicBezTo>
                        <a:cubicBezTo>
                          <a:pt x="4" y="0"/>
                          <a:pt x="4"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28" name="Freeform 1040">
                    <a:extLst>
                      <a:ext uri="{FF2B5EF4-FFF2-40B4-BE49-F238E27FC236}">
                        <a16:creationId xmlns:a16="http://schemas.microsoft.com/office/drawing/2014/main" id="{63B52182-33BB-4005-DF52-E6383A495747}"/>
                      </a:ext>
                    </a:extLst>
                  </p:cNvPr>
                  <p:cNvSpPr>
                    <a:spLocks/>
                  </p:cNvSpPr>
                  <p:nvPr/>
                </p:nvSpPr>
                <p:spPr bwMode="auto">
                  <a:xfrm>
                    <a:off x="2186" y="3582"/>
                    <a:ext cx="5" cy="3"/>
                  </a:xfrm>
                  <a:custGeom>
                    <a:avLst/>
                    <a:gdLst>
                      <a:gd name="T0" fmla="*/ 2 w 6"/>
                      <a:gd name="T1" fmla="*/ 0 h 4"/>
                      <a:gd name="T2" fmla="*/ 0 w 6"/>
                      <a:gd name="T3" fmla="*/ 0 h 4"/>
                      <a:gd name="T4" fmla="*/ 0 w 6"/>
                      <a:gd name="T5" fmla="*/ 1 h 4"/>
                      <a:gd name="T6" fmla="*/ 2 w 6"/>
                      <a:gd name="T7" fmla="*/ 2 h 4"/>
                      <a:gd name="T8" fmla="*/ 3 w 6"/>
                      <a:gd name="T9" fmla="*/ 2 h 4"/>
                      <a:gd name="T10" fmla="*/ 3 w 6"/>
                      <a:gd name="T11" fmla="*/ 2 h 4"/>
                      <a:gd name="T12" fmla="*/ 3 w 6"/>
                      <a:gd name="T13" fmla="*/ 1 h 4"/>
                      <a:gd name="T14" fmla="*/ 3 w 6"/>
                      <a:gd name="T15" fmla="*/ 1 h 4"/>
                      <a:gd name="T16" fmla="*/ 2 w 6"/>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4">
                        <a:moveTo>
                          <a:pt x="2" y="0"/>
                        </a:moveTo>
                        <a:cubicBezTo>
                          <a:pt x="1" y="0"/>
                          <a:pt x="1" y="0"/>
                          <a:pt x="0" y="0"/>
                        </a:cubicBezTo>
                        <a:cubicBezTo>
                          <a:pt x="0" y="0"/>
                          <a:pt x="0" y="0"/>
                          <a:pt x="0" y="1"/>
                        </a:cubicBezTo>
                        <a:cubicBezTo>
                          <a:pt x="0" y="1"/>
                          <a:pt x="1" y="3"/>
                          <a:pt x="2" y="3"/>
                        </a:cubicBezTo>
                        <a:cubicBezTo>
                          <a:pt x="3" y="4"/>
                          <a:pt x="4" y="4"/>
                          <a:pt x="5" y="4"/>
                        </a:cubicBezTo>
                        <a:cubicBezTo>
                          <a:pt x="5" y="4"/>
                          <a:pt x="6" y="4"/>
                          <a:pt x="6" y="4"/>
                        </a:cubicBezTo>
                        <a:cubicBezTo>
                          <a:pt x="6" y="3"/>
                          <a:pt x="5" y="2"/>
                          <a:pt x="5" y="1"/>
                        </a:cubicBezTo>
                        <a:cubicBezTo>
                          <a:pt x="5" y="1"/>
                          <a:pt x="4" y="1"/>
                          <a:pt x="4" y="1"/>
                        </a:cubicBezTo>
                        <a:cubicBezTo>
                          <a:pt x="3"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29" name="Freeform 1041">
                    <a:extLst>
                      <a:ext uri="{FF2B5EF4-FFF2-40B4-BE49-F238E27FC236}">
                        <a16:creationId xmlns:a16="http://schemas.microsoft.com/office/drawing/2014/main" id="{A6592598-E78A-4963-13AC-B38ABE299B9A}"/>
                      </a:ext>
                    </a:extLst>
                  </p:cNvPr>
                  <p:cNvSpPr>
                    <a:spLocks/>
                  </p:cNvSpPr>
                  <p:nvPr/>
                </p:nvSpPr>
                <p:spPr bwMode="auto">
                  <a:xfrm>
                    <a:off x="2171" y="3558"/>
                    <a:ext cx="34" cy="49"/>
                  </a:xfrm>
                  <a:custGeom>
                    <a:avLst/>
                    <a:gdLst>
                      <a:gd name="T0" fmla="*/ 8 w 41"/>
                      <a:gd name="T1" fmla="*/ 0 h 58"/>
                      <a:gd name="T2" fmla="*/ 2 w 41"/>
                      <a:gd name="T3" fmla="*/ 6 h 58"/>
                      <a:gd name="T4" fmla="*/ 0 w 41"/>
                      <a:gd name="T5" fmla="*/ 14 h 58"/>
                      <a:gd name="T6" fmla="*/ 11 w 41"/>
                      <a:gd name="T7" fmla="*/ 31 h 58"/>
                      <a:gd name="T8" fmla="*/ 23 w 41"/>
                      <a:gd name="T9" fmla="*/ 35 h 58"/>
                      <a:gd name="T10" fmla="*/ 22 w 41"/>
                      <a:gd name="T11" fmla="*/ 34 h 58"/>
                      <a:gd name="T12" fmla="*/ 12 w 41"/>
                      <a:gd name="T13" fmla="*/ 30 h 58"/>
                      <a:gd name="T14" fmla="*/ 2 w 41"/>
                      <a:gd name="T15" fmla="*/ 21 h 58"/>
                      <a:gd name="T16" fmla="*/ 1 w 41"/>
                      <a:gd name="T17" fmla="*/ 14 h 58"/>
                      <a:gd name="T18" fmla="*/ 3 w 41"/>
                      <a:gd name="T19" fmla="*/ 6 h 58"/>
                      <a:gd name="T20" fmla="*/ 8 w 41"/>
                      <a:gd name="T21" fmla="*/ 2 h 58"/>
                      <a:gd name="T22" fmla="*/ 8 w 41"/>
                      <a:gd name="T23" fmla="*/ 0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58">
                        <a:moveTo>
                          <a:pt x="15" y="0"/>
                        </a:moveTo>
                        <a:cubicBezTo>
                          <a:pt x="11" y="2"/>
                          <a:pt x="7" y="5"/>
                          <a:pt x="5" y="9"/>
                        </a:cubicBezTo>
                        <a:cubicBezTo>
                          <a:pt x="1" y="13"/>
                          <a:pt x="0" y="19"/>
                          <a:pt x="0" y="24"/>
                        </a:cubicBezTo>
                        <a:cubicBezTo>
                          <a:pt x="0" y="34"/>
                          <a:pt x="7" y="45"/>
                          <a:pt x="19" y="52"/>
                        </a:cubicBezTo>
                        <a:cubicBezTo>
                          <a:pt x="26" y="56"/>
                          <a:pt x="34" y="58"/>
                          <a:pt x="41" y="58"/>
                        </a:cubicBezTo>
                        <a:cubicBezTo>
                          <a:pt x="40" y="57"/>
                          <a:pt x="40" y="57"/>
                          <a:pt x="39" y="56"/>
                        </a:cubicBezTo>
                        <a:cubicBezTo>
                          <a:pt x="33" y="56"/>
                          <a:pt x="26" y="54"/>
                          <a:pt x="20" y="51"/>
                        </a:cubicBezTo>
                        <a:cubicBezTo>
                          <a:pt x="13" y="47"/>
                          <a:pt x="8" y="42"/>
                          <a:pt x="5" y="36"/>
                        </a:cubicBezTo>
                        <a:cubicBezTo>
                          <a:pt x="2" y="32"/>
                          <a:pt x="1" y="28"/>
                          <a:pt x="1" y="24"/>
                        </a:cubicBezTo>
                        <a:cubicBezTo>
                          <a:pt x="1" y="19"/>
                          <a:pt x="3" y="14"/>
                          <a:pt x="6" y="10"/>
                        </a:cubicBezTo>
                        <a:cubicBezTo>
                          <a:pt x="8" y="7"/>
                          <a:pt x="12" y="4"/>
                          <a:pt x="15" y="2"/>
                        </a:cubicBezTo>
                        <a:cubicBezTo>
                          <a:pt x="15" y="1"/>
                          <a:pt x="15" y="1"/>
                          <a:pt x="15"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30" name="Freeform 1042">
                    <a:extLst>
                      <a:ext uri="{FF2B5EF4-FFF2-40B4-BE49-F238E27FC236}">
                        <a16:creationId xmlns:a16="http://schemas.microsoft.com/office/drawing/2014/main" id="{38BA09D1-4D7C-D9AE-CBA3-B71601048BEF}"/>
                      </a:ext>
                    </a:extLst>
                  </p:cNvPr>
                  <p:cNvSpPr>
                    <a:spLocks noEditPoints="1"/>
                  </p:cNvSpPr>
                  <p:nvPr/>
                </p:nvSpPr>
                <p:spPr bwMode="auto">
                  <a:xfrm>
                    <a:off x="2043" y="3615"/>
                    <a:ext cx="80" cy="67"/>
                  </a:xfrm>
                  <a:custGeom>
                    <a:avLst/>
                    <a:gdLst>
                      <a:gd name="T0" fmla="*/ 29 w 95"/>
                      <a:gd name="T1" fmla="*/ 19 h 80"/>
                      <a:gd name="T2" fmla="*/ 25 w 95"/>
                      <a:gd name="T3" fmla="*/ 23 h 80"/>
                      <a:gd name="T4" fmla="*/ 29 w 95"/>
                      <a:gd name="T5" fmla="*/ 19 h 80"/>
                      <a:gd name="T6" fmla="*/ 38 w 95"/>
                      <a:gd name="T7" fmla="*/ 0 h 80"/>
                      <a:gd name="T8" fmla="*/ 36 w 95"/>
                      <a:gd name="T9" fmla="*/ 0 h 80"/>
                      <a:gd name="T10" fmla="*/ 19 w 95"/>
                      <a:gd name="T11" fmla="*/ 7 h 80"/>
                      <a:gd name="T12" fmla="*/ 11 w 95"/>
                      <a:gd name="T13" fmla="*/ 41 h 80"/>
                      <a:gd name="T14" fmla="*/ 24 w 95"/>
                      <a:gd name="T15" fmla="*/ 47 h 80"/>
                      <a:gd name="T16" fmla="*/ 35 w 95"/>
                      <a:gd name="T17" fmla="*/ 39 h 80"/>
                      <a:gd name="T18" fmla="*/ 34 w 95"/>
                      <a:gd name="T19" fmla="*/ 39 h 80"/>
                      <a:gd name="T20" fmla="*/ 24 w 95"/>
                      <a:gd name="T21" fmla="*/ 25 h 80"/>
                      <a:gd name="T22" fmla="*/ 33 w 95"/>
                      <a:gd name="T23" fmla="*/ 16 h 80"/>
                      <a:gd name="T24" fmla="*/ 40 w 95"/>
                      <a:gd name="T25" fmla="*/ 15 h 80"/>
                      <a:gd name="T26" fmla="*/ 51 w 95"/>
                      <a:gd name="T27" fmla="*/ 8 h 80"/>
                      <a:gd name="T28" fmla="*/ 56 w 95"/>
                      <a:gd name="T29" fmla="*/ 9 h 80"/>
                      <a:gd name="T30" fmla="*/ 55 w 95"/>
                      <a:gd name="T31" fmla="*/ 3 h 80"/>
                      <a:gd name="T32" fmla="*/ 38 w 95"/>
                      <a:gd name="T33" fmla="*/ 0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5" h="80">
                        <a:moveTo>
                          <a:pt x="49" y="32"/>
                        </a:moveTo>
                        <a:cubicBezTo>
                          <a:pt x="46" y="34"/>
                          <a:pt x="44" y="36"/>
                          <a:pt x="43" y="39"/>
                        </a:cubicBezTo>
                        <a:cubicBezTo>
                          <a:pt x="44" y="36"/>
                          <a:pt x="46" y="34"/>
                          <a:pt x="49" y="32"/>
                        </a:cubicBezTo>
                        <a:moveTo>
                          <a:pt x="63" y="0"/>
                        </a:moveTo>
                        <a:cubicBezTo>
                          <a:pt x="63" y="0"/>
                          <a:pt x="62" y="0"/>
                          <a:pt x="61" y="0"/>
                        </a:cubicBezTo>
                        <a:cubicBezTo>
                          <a:pt x="50" y="1"/>
                          <a:pt x="41" y="5"/>
                          <a:pt x="32" y="11"/>
                        </a:cubicBezTo>
                        <a:cubicBezTo>
                          <a:pt x="16" y="23"/>
                          <a:pt x="0" y="54"/>
                          <a:pt x="18" y="69"/>
                        </a:cubicBezTo>
                        <a:cubicBezTo>
                          <a:pt x="24" y="76"/>
                          <a:pt x="34" y="80"/>
                          <a:pt x="42" y="80"/>
                        </a:cubicBezTo>
                        <a:cubicBezTo>
                          <a:pt x="50" y="80"/>
                          <a:pt x="56" y="76"/>
                          <a:pt x="59" y="67"/>
                        </a:cubicBezTo>
                        <a:cubicBezTo>
                          <a:pt x="58" y="67"/>
                          <a:pt x="57" y="66"/>
                          <a:pt x="56" y="66"/>
                        </a:cubicBezTo>
                        <a:cubicBezTo>
                          <a:pt x="46" y="58"/>
                          <a:pt x="41" y="50"/>
                          <a:pt x="41" y="43"/>
                        </a:cubicBezTo>
                        <a:cubicBezTo>
                          <a:pt x="41" y="36"/>
                          <a:pt x="46" y="30"/>
                          <a:pt x="55" y="27"/>
                        </a:cubicBezTo>
                        <a:cubicBezTo>
                          <a:pt x="59" y="26"/>
                          <a:pt x="63" y="25"/>
                          <a:pt x="68" y="25"/>
                        </a:cubicBezTo>
                        <a:cubicBezTo>
                          <a:pt x="71" y="18"/>
                          <a:pt x="76" y="13"/>
                          <a:pt x="84" y="13"/>
                        </a:cubicBezTo>
                        <a:cubicBezTo>
                          <a:pt x="87" y="13"/>
                          <a:pt x="91" y="13"/>
                          <a:pt x="95" y="15"/>
                        </a:cubicBezTo>
                        <a:cubicBezTo>
                          <a:pt x="91" y="4"/>
                          <a:pt x="91" y="4"/>
                          <a:pt x="91" y="4"/>
                        </a:cubicBezTo>
                        <a:cubicBezTo>
                          <a:pt x="82" y="4"/>
                          <a:pt x="73" y="0"/>
                          <a:pt x="63" y="0"/>
                        </a:cubicBezTo>
                      </a:path>
                    </a:pathLst>
                  </a:custGeom>
                  <a:solidFill>
                    <a:srgbClr val="EEA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31" name="Freeform 1043">
                    <a:extLst>
                      <a:ext uri="{FF2B5EF4-FFF2-40B4-BE49-F238E27FC236}">
                        <a16:creationId xmlns:a16="http://schemas.microsoft.com/office/drawing/2014/main" id="{294CE940-4995-3A49-4E09-FBA34BC8547B}"/>
                      </a:ext>
                    </a:extLst>
                  </p:cNvPr>
                  <p:cNvSpPr>
                    <a:spLocks/>
                  </p:cNvSpPr>
                  <p:nvPr/>
                </p:nvSpPr>
                <p:spPr bwMode="auto">
                  <a:xfrm>
                    <a:off x="2079" y="3637"/>
                    <a:ext cx="21" cy="30"/>
                  </a:xfrm>
                  <a:custGeom>
                    <a:avLst/>
                    <a:gdLst>
                      <a:gd name="T0" fmla="*/ 16 w 24"/>
                      <a:gd name="T1" fmla="*/ 0 h 35"/>
                      <a:gd name="T2" fmla="*/ 9 w 24"/>
                      <a:gd name="T3" fmla="*/ 2 h 35"/>
                      <a:gd name="T4" fmla="*/ 4 w 24"/>
                      <a:gd name="T5" fmla="*/ 3 h 35"/>
                      <a:gd name="T6" fmla="*/ 0 w 24"/>
                      <a:gd name="T7" fmla="*/ 8 h 35"/>
                      <a:gd name="T8" fmla="*/ 0 w 24"/>
                      <a:gd name="T9" fmla="*/ 10 h 35"/>
                      <a:gd name="T10" fmla="*/ 0 w 24"/>
                      <a:gd name="T11" fmla="*/ 13 h 35"/>
                      <a:gd name="T12" fmla="*/ 8 w 24"/>
                      <a:gd name="T13" fmla="*/ 20 h 35"/>
                      <a:gd name="T14" fmla="*/ 11 w 24"/>
                      <a:gd name="T15" fmla="*/ 22 h 35"/>
                      <a:gd name="T16" fmla="*/ 13 w 24"/>
                      <a:gd name="T17" fmla="*/ 12 h 35"/>
                      <a:gd name="T18" fmla="*/ 11 w 24"/>
                      <a:gd name="T19" fmla="*/ 10 h 35"/>
                      <a:gd name="T20" fmla="*/ 9 w 24"/>
                      <a:gd name="T21" fmla="*/ 9 h 35"/>
                      <a:gd name="T22" fmla="*/ 7 w 24"/>
                      <a:gd name="T23" fmla="*/ 6 h 35"/>
                      <a:gd name="T24" fmla="*/ 8 w 24"/>
                      <a:gd name="T25" fmla="*/ 6 h 35"/>
                      <a:gd name="T26" fmla="*/ 10 w 24"/>
                      <a:gd name="T27" fmla="*/ 7 h 35"/>
                      <a:gd name="T28" fmla="*/ 16 w 24"/>
                      <a:gd name="T29" fmla="*/ 3 h 35"/>
                      <a:gd name="T30" fmla="*/ 16 w 24"/>
                      <a:gd name="T31" fmla="*/ 0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 h="35">
                        <a:moveTo>
                          <a:pt x="24" y="0"/>
                        </a:moveTo>
                        <a:cubicBezTo>
                          <a:pt x="20" y="0"/>
                          <a:pt x="16" y="1"/>
                          <a:pt x="12" y="2"/>
                        </a:cubicBezTo>
                        <a:cubicBezTo>
                          <a:pt x="10" y="3"/>
                          <a:pt x="8" y="4"/>
                          <a:pt x="6" y="5"/>
                        </a:cubicBezTo>
                        <a:cubicBezTo>
                          <a:pt x="3" y="7"/>
                          <a:pt x="1" y="9"/>
                          <a:pt x="0" y="12"/>
                        </a:cubicBezTo>
                        <a:cubicBezTo>
                          <a:pt x="0" y="13"/>
                          <a:pt x="0" y="14"/>
                          <a:pt x="0" y="16"/>
                        </a:cubicBezTo>
                        <a:cubicBezTo>
                          <a:pt x="0" y="17"/>
                          <a:pt x="0" y="19"/>
                          <a:pt x="0" y="20"/>
                        </a:cubicBezTo>
                        <a:cubicBezTo>
                          <a:pt x="3" y="24"/>
                          <a:pt x="6" y="27"/>
                          <a:pt x="11" y="31"/>
                        </a:cubicBezTo>
                        <a:cubicBezTo>
                          <a:pt x="13" y="32"/>
                          <a:pt x="15" y="34"/>
                          <a:pt x="17" y="35"/>
                        </a:cubicBezTo>
                        <a:cubicBezTo>
                          <a:pt x="18" y="30"/>
                          <a:pt x="18" y="25"/>
                          <a:pt x="19" y="19"/>
                        </a:cubicBezTo>
                        <a:cubicBezTo>
                          <a:pt x="18" y="18"/>
                          <a:pt x="17" y="17"/>
                          <a:pt x="17" y="16"/>
                        </a:cubicBezTo>
                        <a:cubicBezTo>
                          <a:pt x="15" y="16"/>
                          <a:pt x="14" y="15"/>
                          <a:pt x="12" y="14"/>
                        </a:cubicBezTo>
                        <a:cubicBezTo>
                          <a:pt x="10" y="12"/>
                          <a:pt x="9" y="10"/>
                          <a:pt x="10" y="9"/>
                        </a:cubicBezTo>
                        <a:cubicBezTo>
                          <a:pt x="11" y="9"/>
                          <a:pt x="11" y="9"/>
                          <a:pt x="11" y="9"/>
                        </a:cubicBezTo>
                        <a:cubicBezTo>
                          <a:pt x="12" y="9"/>
                          <a:pt x="14" y="10"/>
                          <a:pt x="15" y="10"/>
                        </a:cubicBezTo>
                        <a:cubicBezTo>
                          <a:pt x="16" y="8"/>
                          <a:pt x="18" y="6"/>
                          <a:pt x="23" y="5"/>
                        </a:cubicBezTo>
                        <a:cubicBezTo>
                          <a:pt x="23" y="3"/>
                          <a:pt x="24" y="2"/>
                          <a:pt x="24" y="0"/>
                        </a:cubicBezTo>
                      </a:path>
                    </a:pathLst>
                  </a:custGeom>
                  <a:solidFill>
                    <a:srgbClr val="B487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32" name="Freeform 1044">
                    <a:extLst>
                      <a:ext uri="{FF2B5EF4-FFF2-40B4-BE49-F238E27FC236}">
                        <a16:creationId xmlns:a16="http://schemas.microsoft.com/office/drawing/2014/main" id="{114770B3-0DF2-BC9C-9C2A-DDD3AFF88063}"/>
                      </a:ext>
                    </a:extLst>
                  </p:cNvPr>
                  <p:cNvSpPr>
                    <a:spLocks/>
                  </p:cNvSpPr>
                  <p:nvPr/>
                </p:nvSpPr>
                <p:spPr bwMode="auto">
                  <a:xfrm>
                    <a:off x="2079" y="3654"/>
                    <a:ext cx="15" cy="16"/>
                  </a:xfrm>
                  <a:custGeom>
                    <a:avLst/>
                    <a:gdLst>
                      <a:gd name="T0" fmla="*/ 0 w 17"/>
                      <a:gd name="T1" fmla="*/ 0 h 19"/>
                      <a:gd name="T2" fmla="*/ 10 w 17"/>
                      <a:gd name="T3" fmla="*/ 10 h 19"/>
                      <a:gd name="T4" fmla="*/ 11 w 17"/>
                      <a:gd name="T5" fmla="*/ 11 h 19"/>
                      <a:gd name="T6" fmla="*/ 11 w 17"/>
                      <a:gd name="T7" fmla="*/ 9 h 19"/>
                      <a:gd name="T8" fmla="*/ 8 w 17"/>
                      <a:gd name="T9" fmla="*/ 7 h 19"/>
                      <a:gd name="T10" fmla="*/ 0 w 17"/>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9">
                        <a:moveTo>
                          <a:pt x="0" y="0"/>
                        </a:moveTo>
                        <a:cubicBezTo>
                          <a:pt x="2" y="6"/>
                          <a:pt x="6" y="12"/>
                          <a:pt x="14" y="17"/>
                        </a:cubicBezTo>
                        <a:cubicBezTo>
                          <a:pt x="15" y="18"/>
                          <a:pt x="15" y="18"/>
                          <a:pt x="16" y="19"/>
                        </a:cubicBezTo>
                        <a:cubicBezTo>
                          <a:pt x="16" y="17"/>
                          <a:pt x="16" y="16"/>
                          <a:pt x="17" y="15"/>
                        </a:cubicBezTo>
                        <a:cubicBezTo>
                          <a:pt x="15" y="14"/>
                          <a:pt x="13" y="12"/>
                          <a:pt x="11" y="11"/>
                        </a:cubicBezTo>
                        <a:cubicBezTo>
                          <a:pt x="6" y="7"/>
                          <a:pt x="3" y="4"/>
                          <a:pt x="0" y="0"/>
                        </a:cubicBezTo>
                      </a:path>
                    </a:pathLst>
                  </a:custGeom>
                  <a:solidFill>
                    <a:srgbClr val="A06D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33" name="Freeform 1045">
                    <a:extLst>
                      <a:ext uri="{FF2B5EF4-FFF2-40B4-BE49-F238E27FC236}">
                        <a16:creationId xmlns:a16="http://schemas.microsoft.com/office/drawing/2014/main" id="{F60959BF-CAD0-F964-0CD7-42A5583EC1C3}"/>
                      </a:ext>
                    </a:extLst>
                  </p:cNvPr>
                  <p:cNvSpPr>
                    <a:spLocks noEditPoints="1"/>
                  </p:cNvSpPr>
                  <p:nvPr/>
                </p:nvSpPr>
                <p:spPr bwMode="auto">
                  <a:xfrm>
                    <a:off x="2092" y="3642"/>
                    <a:ext cx="7" cy="12"/>
                  </a:xfrm>
                  <a:custGeom>
                    <a:avLst/>
                    <a:gdLst>
                      <a:gd name="T0" fmla="*/ 2 w 8"/>
                      <a:gd name="T1" fmla="*/ 7 h 14"/>
                      <a:gd name="T2" fmla="*/ 4 w 8"/>
                      <a:gd name="T3" fmla="*/ 9 h 14"/>
                      <a:gd name="T4" fmla="*/ 4 w 8"/>
                      <a:gd name="T5" fmla="*/ 8 h 14"/>
                      <a:gd name="T6" fmla="*/ 4 w 8"/>
                      <a:gd name="T7" fmla="*/ 8 h 14"/>
                      <a:gd name="T8" fmla="*/ 2 w 8"/>
                      <a:gd name="T9" fmla="*/ 7 h 14"/>
                      <a:gd name="T10" fmla="*/ 5 w 8"/>
                      <a:gd name="T11" fmla="*/ 0 h 14"/>
                      <a:gd name="T12" fmla="*/ 0 w 8"/>
                      <a:gd name="T13" fmla="*/ 3 h 14"/>
                      <a:gd name="T14" fmla="*/ 3 w 8"/>
                      <a:gd name="T15" fmla="*/ 4 h 14"/>
                      <a:gd name="T16" fmla="*/ 4 w 8"/>
                      <a:gd name="T17" fmla="*/ 6 h 14"/>
                      <a:gd name="T18" fmla="*/ 5 w 8"/>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14">
                        <a:moveTo>
                          <a:pt x="2" y="11"/>
                        </a:moveTo>
                        <a:cubicBezTo>
                          <a:pt x="2" y="12"/>
                          <a:pt x="3" y="13"/>
                          <a:pt x="4" y="14"/>
                        </a:cubicBezTo>
                        <a:cubicBezTo>
                          <a:pt x="4" y="13"/>
                          <a:pt x="5" y="13"/>
                          <a:pt x="5" y="12"/>
                        </a:cubicBezTo>
                        <a:cubicBezTo>
                          <a:pt x="5" y="12"/>
                          <a:pt x="5" y="12"/>
                          <a:pt x="5" y="12"/>
                        </a:cubicBezTo>
                        <a:cubicBezTo>
                          <a:pt x="4" y="12"/>
                          <a:pt x="3" y="12"/>
                          <a:pt x="2" y="11"/>
                        </a:cubicBezTo>
                        <a:moveTo>
                          <a:pt x="8" y="0"/>
                        </a:moveTo>
                        <a:cubicBezTo>
                          <a:pt x="3" y="1"/>
                          <a:pt x="1" y="3"/>
                          <a:pt x="0" y="5"/>
                        </a:cubicBezTo>
                        <a:cubicBezTo>
                          <a:pt x="1" y="6"/>
                          <a:pt x="2" y="6"/>
                          <a:pt x="3" y="7"/>
                        </a:cubicBezTo>
                        <a:cubicBezTo>
                          <a:pt x="4" y="8"/>
                          <a:pt x="5" y="8"/>
                          <a:pt x="5" y="9"/>
                        </a:cubicBezTo>
                        <a:cubicBezTo>
                          <a:pt x="6" y="6"/>
                          <a:pt x="7" y="3"/>
                          <a:pt x="8" y="0"/>
                        </a:cubicBezTo>
                      </a:path>
                    </a:pathLst>
                  </a:custGeom>
                  <a:solidFill>
                    <a:srgbClr val="C093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34" name="Freeform 1046">
                    <a:extLst>
                      <a:ext uri="{FF2B5EF4-FFF2-40B4-BE49-F238E27FC236}">
                        <a16:creationId xmlns:a16="http://schemas.microsoft.com/office/drawing/2014/main" id="{4CD54668-DA0F-F1C6-4113-BC7E50413278}"/>
                      </a:ext>
                    </a:extLst>
                  </p:cNvPr>
                  <p:cNvSpPr>
                    <a:spLocks/>
                  </p:cNvSpPr>
                  <p:nvPr/>
                </p:nvSpPr>
                <p:spPr bwMode="auto">
                  <a:xfrm>
                    <a:off x="2087" y="3645"/>
                    <a:ext cx="9" cy="7"/>
                  </a:xfrm>
                  <a:custGeom>
                    <a:avLst/>
                    <a:gdLst>
                      <a:gd name="T0" fmla="*/ 2 w 11"/>
                      <a:gd name="T1" fmla="*/ 0 h 8"/>
                      <a:gd name="T2" fmla="*/ 1 w 11"/>
                      <a:gd name="T3" fmla="*/ 0 h 8"/>
                      <a:gd name="T4" fmla="*/ 2 w 11"/>
                      <a:gd name="T5" fmla="*/ 4 h 8"/>
                      <a:gd name="T6" fmla="*/ 5 w 11"/>
                      <a:gd name="T7" fmla="*/ 4 h 8"/>
                      <a:gd name="T8" fmla="*/ 6 w 11"/>
                      <a:gd name="T9" fmla="*/ 5 h 8"/>
                      <a:gd name="T10" fmla="*/ 6 w 11"/>
                      <a:gd name="T11" fmla="*/ 5 h 8"/>
                      <a:gd name="T12" fmla="*/ 6 w 11"/>
                      <a:gd name="T13" fmla="*/ 4 h 8"/>
                      <a:gd name="T14" fmla="*/ 5 w 11"/>
                      <a:gd name="T15" fmla="*/ 3 h 8"/>
                      <a:gd name="T16" fmla="*/ 3 w 11"/>
                      <a:gd name="T17" fmla="*/ 1 h 8"/>
                      <a:gd name="T18" fmla="*/ 2 w 11"/>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 h="8">
                        <a:moveTo>
                          <a:pt x="2" y="0"/>
                        </a:moveTo>
                        <a:cubicBezTo>
                          <a:pt x="2" y="0"/>
                          <a:pt x="2" y="0"/>
                          <a:pt x="1" y="0"/>
                        </a:cubicBezTo>
                        <a:cubicBezTo>
                          <a:pt x="0" y="1"/>
                          <a:pt x="1" y="3"/>
                          <a:pt x="3" y="5"/>
                        </a:cubicBezTo>
                        <a:cubicBezTo>
                          <a:pt x="5" y="6"/>
                          <a:pt x="6" y="7"/>
                          <a:pt x="8" y="7"/>
                        </a:cubicBezTo>
                        <a:cubicBezTo>
                          <a:pt x="9" y="8"/>
                          <a:pt x="10" y="8"/>
                          <a:pt x="11" y="8"/>
                        </a:cubicBezTo>
                        <a:cubicBezTo>
                          <a:pt x="11" y="8"/>
                          <a:pt x="11" y="8"/>
                          <a:pt x="11" y="8"/>
                        </a:cubicBezTo>
                        <a:cubicBezTo>
                          <a:pt x="11" y="7"/>
                          <a:pt x="11" y="6"/>
                          <a:pt x="11" y="5"/>
                        </a:cubicBezTo>
                        <a:cubicBezTo>
                          <a:pt x="11" y="4"/>
                          <a:pt x="10" y="4"/>
                          <a:pt x="9" y="3"/>
                        </a:cubicBezTo>
                        <a:cubicBezTo>
                          <a:pt x="8" y="2"/>
                          <a:pt x="7" y="2"/>
                          <a:pt x="6" y="1"/>
                        </a:cubicBezTo>
                        <a:cubicBezTo>
                          <a:pt x="5" y="1"/>
                          <a:pt x="3"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35" name="Freeform 1047">
                    <a:extLst>
                      <a:ext uri="{FF2B5EF4-FFF2-40B4-BE49-F238E27FC236}">
                        <a16:creationId xmlns:a16="http://schemas.microsoft.com/office/drawing/2014/main" id="{88F93445-74F8-8297-B642-5AD1E907F452}"/>
                      </a:ext>
                    </a:extLst>
                  </p:cNvPr>
                  <p:cNvSpPr>
                    <a:spLocks/>
                  </p:cNvSpPr>
                  <p:nvPr/>
                </p:nvSpPr>
                <p:spPr bwMode="auto">
                  <a:xfrm>
                    <a:off x="2078" y="3636"/>
                    <a:ext cx="23" cy="35"/>
                  </a:xfrm>
                  <a:custGeom>
                    <a:avLst/>
                    <a:gdLst>
                      <a:gd name="T0" fmla="*/ 17 w 27"/>
                      <a:gd name="T1" fmla="*/ 0 h 42"/>
                      <a:gd name="T2" fmla="*/ 9 w 27"/>
                      <a:gd name="T3" fmla="*/ 2 h 42"/>
                      <a:gd name="T4" fmla="*/ 0 w 27"/>
                      <a:gd name="T5" fmla="*/ 11 h 42"/>
                      <a:gd name="T6" fmla="*/ 9 w 27"/>
                      <a:gd name="T7" fmla="*/ 23 h 42"/>
                      <a:gd name="T8" fmla="*/ 11 w 27"/>
                      <a:gd name="T9" fmla="*/ 24 h 42"/>
                      <a:gd name="T10" fmla="*/ 11 w 27"/>
                      <a:gd name="T11" fmla="*/ 24 h 42"/>
                      <a:gd name="T12" fmla="*/ 11 w 27"/>
                      <a:gd name="T13" fmla="*/ 23 h 42"/>
                      <a:gd name="T14" fmla="*/ 10 w 27"/>
                      <a:gd name="T15" fmla="*/ 23 h 42"/>
                      <a:gd name="T16" fmla="*/ 2 w 27"/>
                      <a:gd name="T17" fmla="*/ 13 h 42"/>
                      <a:gd name="T18" fmla="*/ 2 w 27"/>
                      <a:gd name="T19" fmla="*/ 11 h 42"/>
                      <a:gd name="T20" fmla="*/ 2 w 27"/>
                      <a:gd name="T21" fmla="*/ 8 h 42"/>
                      <a:gd name="T22" fmla="*/ 5 w 27"/>
                      <a:gd name="T23" fmla="*/ 4 h 42"/>
                      <a:gd name="T24" fmla="*/ 9 w 27"/>
                      <a:gd name="T25" fmla="*/ 3 h 42"/>
                      <a:gd name="T26" fmla="*/ 16 w 27"/>
                      <a:gd name="T27" fmla="*/ 2 h 42"/>
                      <a:gd name="T28" fmla="*/ 17 w 27"/>
                      <a:gd name="T29" fmla="*/ 0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42">
                        <a:moveTo>
                          <a:pt x="27" y="0"/>
                        </a:moveTo>
                        <a:cubicBezTo>
                          <a:pt x="22" y="0"/>
                          <a:pt x="18" y="1"/>
                          <a:pt x="14" y="2"/>
                        </a:cubicBezTo>
                        <a:cubicBezTo>
                          <a:pt x="5" y="5"/>
                          <a:pt x="0" y="11"/>
                          <a:pt x="0" y="18"/>
                        </a:cubicBezTo>
                        <a:cubicBezTo>
                          <a:pt x="0" y="25"/>
                          <a:pt x="5" y="33"/>
                          <a:pt x="15" y="41"/>
                        </a:cubicBezTo>
                        <a:cubicBezTo>
                          <a:pt x="16" y="41"/>
                          <a:pt x="17" y="42"/>
                          <a:pt x="18" y="42"/>
                        </a:cubicBezTo>
                        <a:cubicBezTo>
                          <a:pt x="18" y="42"/>
                          <a:pt x="18" y="42"/>
                          <a:pt x="18" y="42"/>
                        </a:cubicBezTo>
                        <a:cubicBezTo>
                          <a:pt x="18" y="41"/>
                          <a:pt x="18" y="41"/>
                          <a:pt x="18" y="41"/>
                        </a:cubicBezTo>
                        <a:cubicBezTo>
                          <a:pt x="17" y="40"/>
                          <a:pt x="17" y="40"/>
                          <a:pt x="16" y="39"/>
                        </a:cubicBezTo>
                        <a:cubicBezTo>
                          <a:pt x="8" y="34"/>
                          <a:pt x="4" y="28"/>
                          <a:pt x="2" y="22"/>
                        </a:cubicBezTo>
                        <a:cubicBezTo>
                          <a:pt x="2" y="21"/>
                          <a:pt x="2" y="19"/>
                          <a:pt x="2" y="18"/>
                        </a:cubicBezTo>
                        <a:cubicBezTo>
                          <a:pt x="2" y="16"/>
                          <a:pt x="2" y="15"/>
                          <a:pt x="2" y="14"/>
                        </a:cubicBezTo>
                        <a:cubicBezTo>
                          <a:pt x="3" y="11"/>
                          <a:pt x="5" y="9"/>
                          <a:pt x="8" y="7"/>
                        </a:cubicBezTo>
                        <a:cubicBezTo>
                          <a:pt x="10" y="6"/>
                          <a:pt x="12" y="5"/>
                          <a:pt x="14" y="4"/>
                        </a:cubicBezTo>
                        <a:cubicBezTo>
                          <a:pt x="18" y="3"/>
                          <a:pt x="22" y="2"/>
                          <a:pt x="26" y="2"/>
                        </a:cubicBezTo>
                        <a:cubicBezTo>
                          <a:pt x="26" y="1"/>
                          <a:pt x="27" y="1"/>
                          <a:pt x="27"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36" name="Freeform 1048">
                    <a:extLst>
                      <a:ext uri="{FF2B5EF4-FFF2-40B4-BE49-F238E27FC236}">
                        <a16:creationId xmlns:a16="http://schemas.microsoft.com/office/drawing/2014/main" id="{8E6DC60C-5CFF-F654-9858-DFD660DD811E}"/>
                      </a:ext>
                    </a:extLst>
                  </p:cNvPr>
                  <p:cNvSpPr>
                    <a:spLocks/>
                  </p:cNvSpPr>
                  <p:nvPr/>
                </p:nvSpPr>
                <p:spPr bwMode="auto">
                  <a:xfrm>
                    <a:off x="2256" y="3597"/>
                    <a:ext cx="73" cy="110"/>
                  </a:xfrm>
                  <a:custGeom>
                    <a:avLst/>
                    <a:gdLst>
                      <a:gd name="T0" fmla="*/ 15 w 87"/>
                      <a:gd name="T1" fmla="*/ 0 h 130"/>
                      <a:gd name="T2" fmla="*/ 15 w 87"/>
                      <a:gd name="T3" fmla="*/ 0 h 130"/>
                      <a:gd name="T4" fmla="*/ 6 w 87"/>
                      <a:gd name="T5" fmla="*/ 41 h 130"/>
                      <a:gd name="T6" fmla="*/ 6 w 87"/>
                      <a:gd name="T7" fmla="*/ 74 h 130"/>
                      <a:gd name="T8" fmla="*/ 10 w 87"/>
                      <a:gd name="T9" fmla="*/ 79 h 130"/>
                      <a:gd name="T10" fmla="*/ 17 w 87"/>
                      <a:gd name="T11" fmla="*/ 73 h 130"/>
                      <a:gd name="T12" fmla="*/ 21 w 87"/>
                      <a:gd name="T13" fmla="*/ 65 h 130"/>
                      <a:gd name="T14" fmla="*/ 20 w 87"/>
                      <a:gd name="T15" fmla="*/ 63 h 130"/>
                      <a:gd name="T16" fmla="*/ 18 w 87"/>
                      <a:gd name="T17" fmla="*/ 55 h 130"/>
                      <a:gd name="T18" fmla="*/ 26 w 87"/>
                      <a:gd name="T19" fmla="*/ 44 h 130"/>
                      <a:gd name="T20" fmla="*/ 30 w 87"/>
                      <a:gd name="T21" fmla="*/ 43 h 130"/>
                      <a:gd name="T22" fmla="*/ 37 w 87"/>
                      <a:gd name="T23" fmla="*/ 45 h 130"/>
                      <a:gd name="T24" fmla="*/ 47 w 87"/>
                      <a:gd name="T25" fmla="*/ 44 h 130"/>
                      <a:gd name="T26" fmla="*/ 51 w 87"/>
                      <a:gd name="T27" fmla="*/ 44 h 130"/>
                      <a:gd name="T28" fmla="*/ 45 w 87"/>
                      <a:gd name="T29" fmla="*/ 37 h 130"/>
                      <a:gd name="T30" fmla="*/ 29 w 87"/>
                      <a:gd name="T31" fmla="*/ 21 h 130"/>
                      <a:gd name="T32" fmla="*/ 15 w 87"/>
                      <a:gd name="T33" fmla="*/ 0 h 1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7" h="130">
                        <a:moveTo>
                          <a:pt x="25" y="0"/>
                        </a:moveTo>
                        <a:cubicBezTo>
                          <a:pt x="25" y="0"/>
                          <a:pt x="25" y="0"/>
                          <a:pt x="25" y="0"/>
                        </a:cubicBezTo>
                        <a:cubicBezTo>
                          <a:pt x="8" y="0"/>
                          <a:pt x="10" y="60"/>
                          <a:pt x="9" y="69"/>
                        </a:cubicBezTo>
                        <a:cubicBezTo>
                          <a:pt x="8" y="86"/>
                          <a:pt x="0" y="108"/>
                          <a:pt x="9" y="123"/>
                        </a:cubicBezTo>
                        <a:cubicBezTo>
                          <a:pt x="11" y="128"/>
                          <a:pt x="14" y="130"/>
                          <a:pt x="17" y="130"/>
                        </a:cubicBezTo>
                        <a:cubicBezTo>
                          <a:pt x="21" y="130"/>
                          <a:pt x="25" y="126"/>
                          <a:pt x="29" y="121"/>
                        </a:cubicBezTo>
                        <a:cubicBezTo>
                          <a:pt x="32" y="117"/>
                          <a:pt x="34" y="112"/>
                          <a:pt x="36" y="108"/>
                        </a:cubicBezTo>
                        <a:cubicBezTo>
                          <a:pt x="36" y="107"/>
                          <a:pt x="35" y="106"/>
                          <a:pt x="34" y="105"/>
                        </a:cubicBezTo>
                        <a:cubicBezTo>
                          <a:pt x="32" y="100"/>
                          <a:pt x="31" y="96"/>
                          <a:pt x="31" y="91"/>
                        </a:cubicBezTo>
                        <a:cubicBezTo>
                          <a:pt x="31" y="83"/>
                          <a:pt x="36" y="75"/>
                          <a:pt x="44" y="72"/>
                        </a:cubicBezTo>
                        <a:cubicBezTo>
                          <a:pt x="46" y="72"/>
                          <a:pt x="49" y="71"/>
                          <a:pt x="51" y="71"/>
                        </a:cubicBezTo>
                        <a:cubicBezTo>
                          <a:pt x="55" y="71"/>
                          <a:pt x="59" y="72"/>
                          <a:pt x="63" y="74"/>
                        </a:cubicBezTo>
                        <a:cubicBezTo>
                          <a:pt x="68" y="72"/>
                          <a:pt x="74" y="72"/>
                          <a:pt x="80" y="72"/>
                        </a:cubicBezTo>
                        <a:cubicBezTo>
                          <a:pt x="82" y="72"/>
                          <a:pt x="84" y="72"/>
                          <a:pt x="87" y="72"/>
                        </a:cubicBezTo>
                        <a:cubicBezTo>
                          <a:pt x="76" y="61"/>
                          <a:pt x="76" y="61"/>
                          <a:pt x="76" y="61"/>
                        </a:cubicBezTo>
                        <a:cubicBezTo>
                          <a:pt x="64" y="54"/>
                          <a:pt x="56" y="46"/>
                          <a:pt x="49" y="35"/>
                        </a:cubicBezTo>
                        <a:cubicBezTo>
                          <a:pt x="44" y="28"/>
                          <a:pt x="35" y="0"/>
                          <a:pt x="25" y="0"/>
                        </a:cubicBezTo>
                      </a:path>
                    </a:pathLst>
                  </a:custGeom>
                  <a:solidFill>
                    <a:srgbClr val="EEA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37" name="Freeform 1049">
                    <a:extLst>
                      <a:ext uri="{FF2B5EF4-FFF2-40B4-BE49-F238E27FC236}">
                        <a16:creationId xmlns:a16="http://schemas.microsoft.com/office/drawing/2014/main" id="{C8FAF352-CF2B-CFFB-DC48-A8965A069963}"/>
                      </a:ext>
                    </a:extLst>
                  </p:cNvPr>
                  <p:cNvSpPr>
                    <a:spLocks/>
                  </p:cNvSpPr>
                  <p:nvPr/>
                </p:nvSpPr>
                <p:spPr bwMode="auto">
                  <a:xfrm>
                    <a:off x="2283" y="3659"/>
                    <a:ext cx="25" cy="25"/>
                  </a:xfrm>
                  <a:custGeom>
                    <a:avLst/>
                    <a:gdLst>
                      <a:gd name="T0" fmla="*/ 11 w 30"/>
                      <a:gd name="T1" fmla="*/ 0 h 30"/>
                      <a:gd name="T2" fmla="*/ 7 w 30"/>
                      <a:gd name="T3" fmla="*/ 1 h 30"/>
                      <a:gd name="T4" fmla="*/ 0 w 30"/>
                      <a:gd name="T5" fmla="*/ 9 h 30"/>
                      <a:gd name="T6" fmla="*/ 3 w 30"/>
                      <a:gd name="T7" fmla="*/ 15 h 30"/>
                      <a:gd name="T8" fmla="*/ 4 w 30"/>
                      <a:gd name="T9" fmla="*/ 18 h 30"/>
                      <a:gd name="T10" fmla="*/ 8 w 30"/>
                      <a:gd name="T11" fmla="*/ 12 h 30"/>
                      <a:gd name="T12" fmla="*/ 7 w 30"/>
                      <a:gd name="T13" fmla="*/ 12 h 30"/>
                      <a:gd name="T14" fmla="*/ 7 w 30"/>
                      <a:gd name="T15" fmla="*/ 10 h 30"/>
                      <a:gd name="T16" fmla="*/ 7 w 30"/>
                      <a:gd name="T17" fmla="*/ 9 h 30"/>
                      <a:gd name="T18" fmla="*/ 7 w 30"/>
                      <a:gd name="T19" fmla="*/ 8 h 30"/>
                      <a:gd name="T20" fmla="*/ 6 w 30"/>
                      <a:gd name="T21" fmla="*/ 7 h 30"/>
                      <a:gd name="T22" fmla="*/ 6 w 30"/>
                      <a:gd name="T23" fmla="*/ 4 h 30"/>
                      <a:gd name="T24" fmla="*/ 6 w 30"/>
                      <a:gd name="T25" fmla="*/ 4 h 30"/>
                      <a:gd name="T26" fmla="*/ 7 w 30"/>
                      <a:gd name="T27" fmla="*/ 5 h 30"/>
                      <a:gd name="T28" fmla="*/ 13 w 30"/>
                      <a:gd name="T29" fmla="*/ 3 h 30"/>
                      <a:gd name="T30" fmla="*/ 13 w 30"/>
                      <a:gd name="T31" fmla="*/ 3 h 30"/>
                      <a:gd name="T32" fmla="*/ 16 w 30"/>
                      <a:gd name="T33" fmla="*/ 3 h 30"/>
                      <a:gd name="T34" fmla="*/ 18 w 30"/>
                      <a:gd name="T35" fmla="*/ 2 h 30"/>
                      <a:gd name="T36" fmla="*/ 11 w 30"/>
                      <a:gd name="T37" fmla="*/ 0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0" h="30">
                        <a:moveTo>
                          <a:pt x="19" y="0"/>
                        </a:moveTo>
                        <a:cubicBezTo>
                          <a:pt x="17" y="0"/>
                          <a:pt x="15" y="0"/>
                          <a:pt x="12" y="1"/>
                        </a:cubicBezTo>
                        <a:cubicBezTo>
                          <a:pt x="5" y="3"/>
                          <a:pt x="1" y="9"/>
                          <a:pt x="0" y="16"/>
                        </a:cubicBezTo>
                        <a:cubicBezTo>
                          <a:pt x="1" y="19"/>
                          <a:pt x="2" y="22"/>
                          <a:pt x="3" y="25"/>
                        </a:cubicBezTo>
                        <a:cubicBezTo>
                          <a:pt x="4" y="27"/>
                          <a:pt x="6" y="29"/>
                          <a:pt x="7" y="30"/>
                        </a:cubicBezTo>
                        <a:cubicBezTo>
                          <a:pt x="9" y="27"/>
                          <a:pt x="11" y="24"/>
                          <a:pt x="13" y="20"/>
                        </a:cubicBezTo>
                        <a:cubicBezTo>
                          <a:pt x="12" y="20"/>
                          <a:pt x="12" y="20"/>
                          <a:pt x="12" y="20"/>
                        </a:cubicBezTo>
                        <a:cubicBezTo>
                          <a:pt x="11" y="18"/>
                          <a:pt x="11" y="17"/>
                          <a:pt x="12" y="17"/>
                        </a:cubicBezTo>
                        <a:cubicBezTo>
                          <a:pt x="12" y="17"/>
                          <a:pt x="12" y="17"/>
                          <a:pt x="12" y="16"/>
                        </a:cubicBezTo>
                        <a:cubicBezTo>
                          <a:pt x="11" y="15"/>
                          <a:pt x="11" y="14"/>
                          <a:pt x="11" y="13"/>
                        </a:cubicBezTo>
                        <a:cubicBezTo>
                          <a:pt x="10" y="13"/>
                          <a:pt x="10" y="12"/>
                          <a:pt x="9" y="11"/>
                        </a:cubicBezTo>
                        <a:cubicBezTo>
                          <a:pt x="8" y="9"/>
                          <a:pt x="8" y="7"/>
                          <a:pt x="9" y="7"/>
                        </a:cubicBezTo>
                        <a:cubicBezTo>
                          <a:pt x="9" y="7"/>
                          <a:pt x="9" y="7"/>
                          <a:pt x="9" y="7"/>
                        </a:cubicBezTo>
                        <a:cubicBezTo>
                          <a:pt x="10" y="7"/>
                          <a:pt x="11" y="7"/>
                          <a:pt x="12" y="8"/>
                        </a:cubicBezTo>
                        <a:cubicBezTo>
                          <a:pt x="13" y="5"/>
                          <a:pt x="16" y="3"/>
                          <a:pt x="21" y="3"/>
                        </a:cubicBezTo>
                        <a:cubicBezTo>
                          <a:pt x="21" y="3"/>
                          <a:pt x="21" y="3"/>
                          <a:pt x="21" y="3"/>
                        </a:cubicBezTo>
                        <a:cubicBezTo>
                          <a:pt x="23" y="3"/>
                          <a:pt x="25" y="4"/>
                          <a:pt x="27" y="4"/>
                        </a:cubicBezTo>
                        <a:cubicBezTo>
                          <a:pt x="28" y="3"/>
                          <a:pt x="29" y="3"/>
                          <a:pt x="30" y="2"/>
                        </a:cubicBezTo>
                        <a:cubicBezTo>
                          <a:pt x="26" y="0"/>
                          <a:pt x="23" y="0"/>
                          <a:pt x="19" y="0"/>
                        </a:cubicBezTo>
                      </a:path>
                    </a:pathLst>
                  </a:custGeom>
                  <a:solidFill>
                    <a:srgbClr val="B487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38" name="Freeform 1050">
                    <a:extLst>
                      <a:ext uri="{FF2B5EF4-FFF2-40B4-BE49-F238E27FC236}">
                        <a16:creationId xmlns:a16="http://schemas.microsoft.com/office/drawing/2014/main" id="{25366C29-A7B0-D67C-8EE4-361F5DA7BA9D}"/>
                      </a:ext>
                    </a:extLst>
                  </p:cNvPr>
                  <p:cNvSpPr>
                    <a:spLocks/>
                  </p:cNvSpPr>
                  <p:nvPr/>
                </p:nvSpPr>
                <p:spPr bwMode="auto">
                  <a:xfrm>
                    <a:off x="2283" y="3672"/>
                    <a:ext cx="6" cy="15"/>
                  </a:xfrm>
                  <a:custGeom>
                    <a:avLst/>
                    <a:gdLst>
                      <a:gd name="T0" fmla="*/ 0 w 7"/>
                      <a:gd name="T1" fmla="*/ 0 h 18"/>
                      <a:gd name="T2" fmla="*/ 0 w 7"/>
                      <a:gd name="T3" fmla="*/ 2 h 18"/>
                      <a:gd name="T4" fmla="*/ 3 w 7"/>
                      <a:gd name="T5" fmla="*/ 9 h 18"/>
                      <a:gd name="T6" fmla="*/ 3 w 7"/>
                      <a:gd name="T7" fmla="*/ 11 h 18"/>
                      <a:gd name="T8" fmla="*/ 4 w 7"/>
                      <a:gd name="T9" fmla="*/ 8 h 18"/>
                      <a:gd name="T10" fmla="*/ 3 w 7"/>
                      <a:gd name="T11" fmla="*/ 6 h 18"/>
                      <a:gd name="T12" fmla="*/ 0 w 7"/>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8">
                        <a:moveTo>
                          <a:pt x="0" y="0"/>
                        </a:moveTo>
                        <a:cubicBezTo>
                          <a:pt x="0" y="1"/>
                          <a:pt x="0" y="2"/>
                          <a:pt x="0" y="2"/>
                        </a:cubicBezTo>
                        <a:cubicBezTo>
                          <a:pt x="0" y="6"/>
                          <a:pt x="1" y="11"/>
                          <a:pt x="4" y="15"/>
                        </a:cubicBezTo>
                        <a:cubicBezTo>
                          <a:pt x="4" y="16"/>
                          <a:pt x="5" y="17"/>
                          <a:pt x="5" y="18"/>
                        </a:cubicBezTo>
                        <a:cubicBezTo>
                          <a:pt x="6" y="17"/>
                          <a:pt x="6" y="16"/>
                          <a:pt x="7" y="14"/>
                        </a:cubicBezTo>
                        <a:cubicBezTo>
                          <a:pt x="6" y="13"/>
                          <a:pt x="4" y="11"/>
                          <a:pt x="3" y="9"/>
                        </a:cubicBezTo>
                        <a:cubicBezTo>
                          <a:pt x="2" y="6"/>
                          <a:pt x="1" y="3"/>
                          <a:pt x="0" y="0"/>
                        </a:cubicBezTo>
                      </a:path>
                    </a:pathLst>
                  </a:custGeom>
                  <a:solidFill>
                    <a:srgbClr val="A06D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39" name="Freeform 1051">
                    <a:extLst>
                      <a:ext uri="{FF2B5EF4-FFF2-40B4-BE49-F238E27FC236}">
                        <a16:creationId xmlns:a16="http://schemas.microsoft.com/office/drawing/2014/main" id="{1973E316-42D1-3FE3-8FAF-952B4101CB1B}"/>
                      </a:ext>
                    </a:extLst>
                  </p:cNvPr>
                  <p:cNvSpPr>
                    <a:spLocks/>
                  </p:cNvSpPr>
                  <p:nvPr/>
                </p:nvSpPr>
                <p:spPr bwMode="auto">
                  <a:xfrm>
                    <a:off x="2292" y="3661"/>
                    <a:ext cx="14" cy="13"/>
                  </a:xfrm>
                  <a:custGeom>
                    <a:avLst/>
                    <a:gdLst>
                      <a:gd name="T0" fmla="*/ 7 w 16"/>
                      <a:gd name="T1" fmla="*/ 0 h 15"/>
                      <a:gd name="T2" fmla="*/ 1 w 16"/>
                      <a:gd name="T3" fmla="*/ 3 h 15"/>
                      <a:gd name="T4" fmla="*/ 2 w 16"/>
                      <a:gd name="T5" fmla="*/ 4 h 15"/>
                      <a:gd name="T6" fmla="*/ 2 w 16"/>
                      <a:gd name="T7" fmla="*/ 8 h 15"/>
                      <a:gd name="T8" fmla="*/ 1 w 16"/>
                      <a:gd name="T9" fmla="*/ 8 h 15"/>
                      <a:gd name="T10" fmla="*/ 0 w 16"/>
                      <a:gd name="T11" fmla="*/ 7 h 15"/>
                      <a:gd name="T12" fmla="*/ 1 w 16"/>
                      <a:gd name="T13" fmla="*/ 9 h 15"/>
                      <a:gd name="T14" fmla="*/ 1 w 16"/>
                      <a:gd name="T15" fmla="*/ 9 h 15"/>
                      <a:gd name="T16" fmla="*/ 1 w 16"/>
                      <a:gd name="T17" fmla="*/ 9 h 15"/>
                      <a:gd name="T18" fmla="*/ 1 w 16"/>
                      <a:gd name="T19" fmla="*/ 9 h 15"/>
                      <a:gd name="T20" fmla="*/ 3 w 16"/>
                      <a:gd name="T21" fmla="*/ 10 h 15"/>
                      <a:gd name="T22" fmla="*/ 4 w 16"/>
                      <a:gd name="T23" fmla="*/ 8 h 15"/>
                      <a:gd name="T24" fmla="*/ 11 w 16"/>
                      <a:gd name="T25" fmla="*/ 1 h 15"/>
                      <a:gd name="T26" fmla="*/ 7 w 16"/>
                      <a:gd name="T27" fmla="*/ 0 h 15"/>
                      <a:gd name="T28" fmla="*/ 7 w 16"/>
                      <a:gd name="T29" fmla="*/ 0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 h="15">
                        <a:moveTo>
                          <a:pt x="10" y="0"/>
                        </a:moveTo>
                        <a:cubicBezTo>
                          <a:pt x="5" y="0"/>
                          <a:pt x="2" y="2"/>
                          <a:pt x="1" y="5"/>
                        </a:cubicBezTo>
                        <a:cubicBezTo>
                          <a:pt x="1" y="5"/>
                          <a:pt x="2" y="6"/>
                          <a:pt x="2" y="7"/>
                        </a:cubicBezTo>
                        <a:cubicBezTo>
                          <a:pt x="3" y="9"/>
                          <a:pt x="3" y="10"/>
                          <a:pt x="2" y="11"/>
                        </a:cubicBezTo>
                        <a:cubicBezTo>
                          <a:pt x="2" y="11"/>
                          <a:pt x="2" y="11"/>
                          <a:pt x="1" y="11"/>
                        </a:cubicBezTo>
                        <a:cubicBezTo>
                          <a:pt x="1" y="11"/>
                          <a:pt x="0" y="11"/>
                          <a:pt x="0" y="10"/>
                        </a:cubicBezTo>
                        <a:cubicBezTo>
                          <a:pt x="0" y="11"/>
                          <a:pt x="0" y="12"/>
                          <a:pt x="1" y="13"/>
                        </a:cubicBezTo>
                        <a:cubicBezTo>
                          <a:pt x="1" y="14"/>
                          <a:pt x="1" y="14"/>
                          <a:pt x="1" y="14"/>
                        </a:cubicBezTo>
                        <a:cubicBezTo>
                          <a:pt x="1" y="14"/>
                          <a:pt x="1" y="14"/>
                          <a:pt x="1" y="14"/>
                        </a:cubicBezTo>
                        <a:cubicBezTo>
                          <a:pt x="1" y="14"/>
                          <a:pt x="1" y="14"/>
                          <a:pt x="1" y="14"/>
                        </a:cubicBezTo>
                        <a:cubicBezTo>
                          <a:pt x="2" y="14"/>
                          <a:pt x="2" y="14"/>
                          <a:pt x="3" y="15"/>
                        </a:cubicBezTo>
                        <a:cubicBezTo>
                          <a:pt x="4" y="14"/>
                          <a:pt x="5" y="12"/>
                          <a:pt x="6" y="11"/>
                        </a:cubicBezTo>
                        <a:cubicBezTo>
                          <a:pt x="9" y="7"/>
                          <a:pt x="12" y="3"/>
                          <a:pt x="16" y="1"/>
                        </a:cubicBezTo>
                        <a:cubicBezTo>
                          <a:pt x="14" y="1"/>
                          <a:pt x="12" y="0"/>
                          <a:pt x="10" y="0"/>
                        </a:cubicBezTo>
                        <a:cubicBezTo>
                          <a:pt x="10" y="0"/>
                          <a:pt x="10" y="0"/>
                          <a:pt x="10" y="0"/>
                        </a:cubicBezTo>
                      </a:path>
                    </a:pathLst>
                  </a:custGeom>
                  <a:solidFill>
                    <a:srgbClr val="C093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40" name="Freeform 1052">
                    <a:extLst>
                      <a:ext uri="{FF2B5EF4-FFF2-40B4-BE49-F238E27FC236}">
                        <a16:creationId xmlns:a16="http://schemas.microsoft.com/office/drawing/2014/main" id="{748F02C2-14D8-9581-7AEF-3F326968D9BE}"/>
                      </a:ext>
                    </a:extLst>
                  </p:cNvPr>
                  <p:cNvSpPr>
                    <a:spLocks/>
                  </p:cNvSpPr>
                  <p:nvPr/>
                </p:nvSpPr>
                <p:spPr bwMode="auto">
                  <a:xfrm>
                    <a:off x="2290" y="3665"/>
                    <a:ext cx="5" cy="5"/>
                  </a:xfrm>
                  <a:custGeom>
                    <a:avLst/>
                    <a:gdLst>
                      <a:gd name="T0" fmla="*/ 1 w 6"/>
                      <a:gd name="T1" fmla="*/ 0 h 7"/>
                      <a:gd name="T2" fmla="*/ 1 w 6"/>
                      <a:gd name="T3" fmla="*/ 0 h 7"/>
                      <a:gd name="T4" fmla="*/ 1 w 6"/>
                      <a:gd name="T5" fmla="*/ 1 h 7"/>
                      <a:gd name="T6" fmla="*/ 3 w 6"/>
                      <a:gd name="T7" fmla="*/ 2 h 7"/>
                      <a:gd name="T8" fmla="*/ 3 w 6"/>
                      <a:gd name="T9" fmla="*/ 3 h 7"/>
                      <a:gd name="T10" fmla="*/ 3 w 6"/>
                      <a:gd name="T11" fmla="*/ 3 h 7"/>
                      <a:gd name="T12" fmla="*/ 3 w 6"/>
                      <a:gd name="T13" fmla="*/ 1 h 7"/>
                      <a:gd name="T14" fmla="*/ 3 w 6"/>
                      <a:gd name="T15" fmla="*/ 1 h 7"/>
                      <a:gd name="T16" fmla="*/ 1 w 6"/>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7">
                        <a:moveTo>
                          <a:pt x="1" y="0"/>
                        </a:moveTo>
                        <a:cubicBezTo>
                          <a:pt x="1" y="0"/>
                          <a:pt x="1" y="0"/>
                          <a:pt x="1" y="0"/>
                        </a:cubicBezTo>
                        <a:cubicBezTo>
                          <a:pt x="0" y="0"/>
                          <a:pt x="0" y="2"/>
                          <a:pt x="1" y="4"/>
                        </a:cubicBezTo>
                        <a:cubicBezTo>
                          <a:pt x="2" y="5"/>
                          <a:pt x="2" y="6"/>
                          <a:pt x="3" y="6"/>
                        </a:cubicBezTo>
                        <a:cubicBezTo>
                          <a:pt x="3" y="7"/>
                          <a:pt x="4" y="7"/>
                          <a:pt x="4" y="7"/>
                        </a:cubicBezTo>
                        <a:cubicBezTo>
                          <a:pt x="5" y="7"/>
                          <a:pt x="5" y="7"/>
                          <a:pt x="5" y="7"/>
                        </a:cubicBezTo>
                        <a:cubicBezTo>
                          <a:pt x="6" y="6"/>
                          <a:pt x="6" y="5"/>
                          <a:pt x="5" y="3"/>
                        </a:cubicBezTo>
                        <a:cubicBezTo>
                          <a:pt x="5" y="2"/>
                          <a:pt x="4" y="1"/>
                          <a:pt x="4" y="1"/>
                        </a:cubicBezTo>
                        <a:cubicBezTo>
                          <a:pt x="3" y="0"/>
                          <a:pt x="2"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41" name="Freeform 1053">
                    <a:extLst>
                      <a:ext uri="{FF2B5EF4-FFF2-40B4-BE49-F238E27FC236}">
                        <a16:creationId xmlns:a16="http://schemas.microsoft.com/office/drawing/2014/main" id="{DEB7B522-DFB1-BDD7-8776-98C7CF40137D}"/>
                      </a:ext>
                    </a:extLst>
                  </p:cNvPr>
                  <p:cNvSpPr>
                    <a:spLocks/>
                  </p:cNvSpPr>
                  <p:nvPr/>
                </p:nvSpPr>
                <p:spPr bwMode="auto">
                  <a:xfrm>
                    <a:off x="2292" y="3673"/>
                    <a:ext cx="3" cy="3"/>
                  </a:xfrm>
                  <a:custGeom>
                    <a:avLst/>
                    <a:gdLst>
                      <a:gd name="T0" fmla="*/ 1 w 3"/>
                      <a:gd name="T1" fmla="*/ 0 h 3"/>
                      <a:gd name="T2" fmla="*/ 1 w 3"/>
                      <a:gd name="T3" fmla="*/ 0 h 3"/>
                      <a:gd name="T4" fmla="*/ 1 w 3"/>
                      <a:gd name="T5" fmla="*/ 0 h 3"/>
                      <a:gd name="T6" fmla="*/ 1 w 3"/>
                      <a:gd name="T7" fmla="*/ 3 h 3"/>
                      <a:gd name="T8" fmla="*/ 2 w 3"/>
                      <a:gd name="T9" fmla="*/ 3 h 3"/>
                      <a:gd name="T10" fmla="*/ 3 w 3"/>
                      <a:gd name="T11" fmla="*/ 1 h 3"/>
                      <a:gd name="T12" fmla="*/ 1 w 3"/>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3">
                        <a:moveTo>
                          <a:pt x="1" y="0"/>
                        </a:moveTo>
                        <a:cubicBezTo>
                          <a:pt x="1" y="0"/>
                          <a:pt x="1" y="0"/>
                          <a:pt x="1" y="0"/>
                        </a:cubicBezTo>
                        <a:cubicBezTo>
                          <a:pt x="1" y="0"/>
                          <a:pt x="1" y="0"/>
                          <a:pt x="1" y="0"/>
                        </a:cubicBezTo>
                        <a:cubicBezTo>
                          <a:pt x="0" y="0"/>
                          <a:pt x="0" y="1"/>
                          <a:pt x="1" y="3"/>
                        </a:cubicBezTo>
                        <a:cubicBezTo>
                          <a:pt x="1" y="3"/>
                          <a:pt x="1" y="3"/>
                          <a:pt x="2" y="3"/>
                        </a:cubicBezTo>
                        <a:cubicBezTo>
                          <a:pt x="2" y="3"/>
                          <a:pt x="3" y="2"/>
                          <a:pt x="3" y="1"/>
                        </a:cubicBezTo>
                        <a:cubicBezTo>
                          <a:pt x="2" y="0"/>
                          <a:pt x="2"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42" name="Freeform 1054">
                    <a:extLst>
                      <a:ext uri="{FF2B5EF4-FFF2-40B4-BE49-F238E27FC236}">
                        <a16:creationId xmlns:a16="http://schemas.microsoft.com/office/drawing/2014/main" id="{B82B1C47-3ECA-1BA5-05CA-5430FE0C8DA3}"/>
                      </a:ext>
                    </a:extLst>
                  </p:cNvPr>
                  <p:cNvSpPr>
                    <a:spLocks/>
                  </p:cNvSpPr>
                  <p:nvPr/>
                </p:nvSpPr>
                <p:spPr bwMode="auto">
                  <a:xfrm>
                    <a:off x="2282" y="3657"/>
                    <a:ext cx="27" cy="31"/>
                  </a:xfrm>
                  <a:custGeom>
                    <a:avLst/>
                    <a:gdLst>
                      <a:gd name="T0" fmla="*/ 12 w 32"/>
                      <a:gd name="T1" fmla="*/ 0 h 37"/>
                      <a:gd name="T2" fmla="*/ 8 w 32"/>
                      <a:gd name="T3" fmla="*/ 1 h 37"/>
                      <a:gd name="T4" fmla="*/ 0 w 32"/>
                      <a:gd name="T5" fmla="*/ 12 h 37"/>
                      <a:gd name="T6" fmla="*/ 3 w 32"/>
                      <a:gd name="T7" fmla="*/ 19 h 37"/>
                      <a:gd name="T8" fmla="*/ 3 w 32"/>
                      <a:gd name="T9" fmla="*/ 22 h 37"/>
                      <a:gd name="T10" fmla="*/ 3 w 32"/>
                      <a:gd name="T11" fmla="*/ 21 h 37"/>
                      <a:gd name="T12" fmla="*/ 3 w 32"/>
                      <a:gd name="T13" fmla="*/ 19 h 37"/>
                      <a:gd name="T14" fmla="*/ 1 w 32"/>
                      <a:gd name="T15" fmla="*/ 12 h 37"/>
                      <a:gd name="T16" fmla="*/ 1 w 32"/>
                      <a:gd name="T17" fmla="*/ 11 h 37"/>
                      <a:gd name="T18" fmla="*/ 8 w 32"/>
                      <a:gd name="T19" fmla="*/ 3 h 37"/>
                      <a:gd name="T20" fmla="*/ 12 w 32"/>
                      <a:gd name="T21" fmla="*/ 2 h 37"/>
                      <a:gd name="T22" fmla="*/ 19 w 32"/>
                      <a:gd name="T23" fmla="*/ 3 h 37"/>
                      <a:gd name="T24" fmla="*/ 19 w 32"/>
                      <a:gd name="T25" fmla="*/ 3 h 37"/>
                      <a:gd name="T26" fmla="*/ 12 w 32"/>
                      <a:gd name="T27" fmla="*/ 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 h="37">
                        <a:moveTo>
                          <a:pt x="20" y="0"/>
                        </a:moveTo>
                        <a:cubicBezTo>
                          <a:pt x="18" y="0"/>
                          <a:pt x="15" y="1"/>
                          <a:pt x="13" y="1"/>
                        </a:cubicBezTo>
                        <a:cubicBezTo>
                          <a:pt x="5" y="4"/>
                          <a:pt x="0" y="12"/>
                          <a:pt x="0" y="20"/>
                        </a:cubicBezTo>
                        <a:cubicBezTo>
                          <a:pt x="0" y="25"/>
                          <a:pt x="1" y="29"/>
                          <a:pt x="3" y="34"/>
                        </a:cubicBezTo>
                        <a:cubicBezTo>
                          <a:pt x="4" y="35"/>
                          <a:pt x="5" y="36"/>
                          <a:pt x="5" y="37"/>
                        </a:cubicBezTo>
                        <a:cubicBezTo>
                          <a:pt x="6" y="37"/>
                          <a:pt x="6" y="36"/>
                          <a:pt x="6" y="36"/>
                        </a:cubicBezTo>
                        <a:cubicBezTo>
                          <a:pt x="6" y="35"/>
                          <a:pt x="5" y="34"/>
                          <a:pt x="5" y="33"/>
                        </a:cubicBezTo>
                        <a:cubicBezTo>
                          <a:pt x="2" y="29"/>
                          <a:pt x="1" y="24"/>
                          <a:pt x="1" y="20"/>
                        </a:cubicBezTo>
                        <a:cubicBezTo>
                          <a:pt x="1" y="20"/>
                          <a:pt x="1" y="19"/>
                          <a:pt x="1" y="18"/>
                        </a:cubicBezTo>
                        <a:cubicBezTo>
                          <a:pt x="2" y="11"/>
                          <a:pt x="6" y="5"/>
                          <a:pt x="13" y="3"/>
                        </a:cubicBezTo>
                        <a:cubicBezTo>
                          <a:pt x="16" y="2"/>
                          <a:pt x="18" y="2"/>
                          <a:pt x="20" y="2"/>
                        </a:cubicBezTo>
                        <a:cubicBezTo>
                          <a:pt x="24" y="2"/>
                          <a:pt x="27" y="2"/>
                          <a:pt x="31" y="4"/>
                        </a:cubicBezTo>
                        <a:cubicBezTo>
                          <a:pt x="32" y="4"/>
                          <a:pt x="32" y="4"/>
                          <a:pt x="32" y="3"/>
                        </a:cubicBezTo>
                        <a:cubicBezTo>
                          <a:pt x="28" y="1"/>
                          <a:pt x="24" y="0"/>
                          <a:pt x="20"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43" name="Freeform 1055">
                    <a:extLst>
                      <a:ext uri="{FF2B5EF4-FFF2-40B4-BE49-F238E27FC236}">
                        <a16:creationId xmlns:a16="http://schemas.microsoft.com/office/drawing/2014/main" id="{921B833F-4979-F3D5-D32A-58E1968CF7BF}"/>
                      </a:ext>
                    </a:extLst>
                  </p:cNvPr>
                  <p:cNvSpPr>
                    <a:spLocks/>
                  </p:cNvSpPr>
                  <p:nvPr/>
                </p:nvSpPr>
                <p:spPr bwMode="auto">
                  <a:xfrm>
                    <a:off x="2516" y="3532"/>
                    <a:ext cx="76" cy="116"/>
                  </a:xfrm>
                  <a:custGeom>
                    <a:avLst/>
                    <a:gdLst>
                      <a:gd name="T0" fmla="*/ 7 w 90"/>
                      <a:gd name="T1" fmla="*/ 0 h 137"/>
                      <a:gd name="T2" fmla="*/ 0 w 90"/>
                      <a:gd name="T3" fmla="*/ 2 h 137"/>
                      <a:gd name="T4" fmla="*/ 7 w 90"/>
                      <a:gd name="T5" fmla="*/ 6 h 137"/>
                      <a:gd name="T6" fmla="*/ 14 w 90"/>
                      <a:gd name="T7" fmla="*/ 6 h 137"/>
                      <a:gd name="T8" fmla="*/ 30 w 90"/>
                      <a:gd name="T9" fmla="*/ 10 h 137"/>
                      <a:gd name="T10" fmla="*/ 30 w 90"/>
                      <a:gd name="T11" fmla="*/ 10 h 137"/>
                      <a:gd name="T12" fmla="*/ 39 w 90"/>
                      <a:gd name="T13" fmla="*/ 24 h 137"/>
                      <a:gd name="T14" fmla="*/ 30 w 90"/>
                      <a:gd name="T15" fmla="*/ 37 h 137"/>
                      <a:gd name="T16" fmla="*/ 14 w 90"/>
                      <a:gd name="T17" fmla="*/ 44 h 137"/>
                      <a:gd name="T18" fmla="*/ 14 w 90"/>
                      <a:gd name="T19" fmla="*/ 49 h 137"/>
                      <a:gd name="T20" fmla="*/ 5 w 90"/>
                      <a:gd name="T21" fmla="*/ 83 h 137"/>
                      <a:gd name="T22" fmla="*/ 6 w 90"/>
                      <a:gd name="T23" fmla="*/ 83 h 137"/>
                      <a:gd name="T24" fmla="*/ 37 w 90"/>
                      <a:gd name="T25" fmla="*/ 60 h 137"/>
                      <a:gd name="T26" fmla="*/ 50 w 90"/>
                      <a:gd name="T27" fmla="*/ 27 h 137"/>
                      <a:gd name="T28" fmla="*/ 7 w 90"/>
                      <a:gd name="T29" fmla="*/ 0 h 1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0" h="137">
                        <a:moveTo>
                          <a:pt x="12" y="0"/>
                        </a:moveTo>
                        <a:cubicBezTo>
                          <a:pt x="8" y="0"/>
                          <a:pt x="4" y="1"/>
                          <a:pt x="0" y="2"/>
                        </a:cubicBezTo>
                        <a:cubicBezTo>
                          <a:pt x="4" y="6"/>
                          <a:pt x="7" y="8"/>
                          <a:pt x="11" y="10"/>
                        </a:cubicBezTo>
                        <a:cubicBezTo>
                          <a:pt x="14" y="10"/>
                          <a:pt x="18" y="9"/>
                          <a:pt x="22" y="9"/>
                        </a:cubicBezTo>
                        <a:cubicBezTo>
                          <a:pt x="32" y="9"/>
                          <a:pt x="42" y="12"/>
                          <a:pt x="50" y="16"/>
                        </a:cubicBezTo>
                        <a:cubicBezTo>
                          <a:pt x="50" y="16"/>
                          <a:pt x="50" y="16"/>
                          <a:pt x="50" y="16"/>
                        </a:cubicBezTo>
                        <a:cubicBezTo>
                          <a:pt x="59" y="22"/>
                          <a:pt x="65" y="30"/>
                          <a:pt x="65" y="39"/>
                        </a:cubicBezTo>
                        <a:cubicBezTo>
                          <a:pt x="65" y="47"/>
                          <a:pt x="60" y="55"/>
                          <a:pt x="51" y="62"/>
                        </a:cubicBezTo>
                        <a:cubicBezTo>
                          <a:pt x="44" y="67"/>
                          <a:pt x="34" y="71"/>
                          <a:pt x="24" y="73"/>
                        </a:cubicBezTo>
                        <a:cubicBezTo>
                          <a:pt x="24" y="76"/>
                          <a:pt x="23" y="79"/>
                          <a:pt x="23" y="81"/>
                        </a:cubicBezTo>
                        <a:cubicBezTo>
                          <a:pt x="20" y="99"/>
                          <a:pt x="5" y="119"/>
                          <a:pt x="8" y="137"/>
                        </a:cubicBezTo>
                        <a:cubicBezTo>
                          <a:pt x="8" y="137"/>
                          <a:pt x="9" y="137"/>
                          <a:pt x="10" y="137"/>
                        </a:cubicBezTo>
                        <a:cubicBezTo>
                          <a:pt x="27" y="137"/>
                          <a:pt x="51" y="110"/>
                          <a:pt x="62" y="99"/>
                        </a:cubicBezTo>
                        <a:cubicBezTo>
                          <a:pt x="75" y="86"/>
                          <a:pt x="90" y="64"/>
                          <a:pt x="83" y="45"/>
                        </a:cubicBezTo>
                        <a:cubicBezTo>
                          <a:pt x="77" y="26"/>
                          <a:pt x="38" y="0"/>
                          <a:pt x="12" y="0"/>
                        </a:cubicBezTo>
                      </a:path>
                    </a:pathLst>
                  </a:custGeom>
                  <a:solidFill>
                    <a:srgbClr val="EEA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44" name="Freeform 1056">
                    <a:extLst>
                      <a:ext uri="{FF2B5EF4-FFF2-40B4-BE49-F238E27FC236}">
                        <a16:creationId xmlns:a16="http://schemas.microsoft.com/office/drawing/2014/main" id="{612FAE14-C65E-6B4D-DB87-64829027DCBA}"/>
                      </a:ext>
                    </a:extLst>
                  </p:cNvPr>
                  <p:cNvSpPr>
                    <a:spLocks/>
                  </p:cNvSpPr>
                  <p:nvPr/>
                </p:nvSpPr>
                <p:spPr bwMode="auto">
                  <a:xfrm>
                    <a:off x="2526" y="3541"/>
                    <a:ext cx="42" cy="45"/>
                  </a:xfrm>
                  <a:custGeom>
                    <a:avLst/>
                    <a:gdLst>
                      <a:gd name="T0" fmla="*/ 7 w 49"/>
                      <a:gd name="T1" fmla="*/ 0 h 53"/>
                      <a:gd name="T2" fmla="*/ 0 w 49"/>
                      <a:gd name="T3" fmla="*/ 1 h 53"/>
                      <a:gd name="T4" fmla="*/ 3 w 49"/>
                      <a:gd name="T5" fmla="*/ 3 h 53"/>
                      <a:gd name="T6" fmla="*/ 5 w 49"/>
                      <a:gd name="T7" fmla="*/ 3 h 53"/>
                      <a:gd name="T8" fmla="*/ 18 w 49"/>
                      <a:gd name="T9" fmla="*/ 6 h 53"/>
                      <a:gd name="T10" fmla="*/ 13 w 49"/>
                      <a:gd name="T11" fmla="*/ 20 h 53"/>
                      <a:gd name="T12" fmla="*/ 8 w 49"/>
                      <a:gd name="T13" fmla="*/ 21 h 53"/>
                      <a:gd name="T14" fmla="*/ 8 w 49"/>
                      <a:gd name="T15" fmla="*/ 32 h 53"/>
                      <a:gd name="T16" fmla="*/ 23 w 49"/>
                      <a:gd name="T17" fmla="*/ 26 h 53"/>
                      <a:gd name="T18" fmla="*/ 31 w 49"/>
                      <a:gd name="T19" fmla="*/ 12 h 53"/>
                      <a:gd name="T20" fmla="*/ 23 w 49"/>
                      <a:gd name="T21" fmla="*/ 4 h 53"/>
                      <a:gd name="T22" fmla="*/ 23 w 49"/>
                      <a:gd name="T23" fmla="*/ 3 h 53"/>
                      <a:gd name="T24" fmla="*/ 23 w 49"/>
                      <a:gd name="T25" fmla="*/ 3 h 53"/>
                      <a:gd name="T26" fmla="*/ 23 w 49"/>
                      <a:gd name="T27" fmla="*/ 4 h 53"/>
                      <a:gd name="T28" fmla="*/ 7 w 49"/>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9" h="53">
                        <a:moveTo>
                          <a:pt x="10" y="0"/>
                        </a:moveTo>
                        <a:cubicBezTo>
                          <a:pt x="7" y="0"/>
                          <a:pt x="3" y="0"/>
                          <a:pt x="0" y="1"/>
                        </a:cubicBezTo>
                        <a:cubicBezTo>
                          <a:pt x="2" y="2"/>
                          <a:pt x="3" y="3"/>
                          <a:pt x="4" y="4"/>
                        </a:cubicBezTo>
                        <a:cubicBezTo>
                          <a:pt x="6" y="4"/>
                          <a:pt x="7" y="4"/>
                          <a:pt x="8" y="4"/>
                        </a:cubicBezTo>
                        <a:cubicBezTo>
                          <a:pt x="16" y="4"/>
                          <a:pt x="24" y="6"/>
                          <a:pt x="28" y="9"/>
                        </a:cubicBezTo>
                        <a:cubicBezTo>
                          <a:pt x="37" y="16"/>
                          <a:pt x="34" y="26"/>
                          <a:pt x="20" y="32"/>
                        </a:cubicBezTo>
                        <a:cubicBezTo>
                          <a:pt x="18" y="33"/>
                          <a:pt x="15" y="34"/>
                          <a:pt x="13" y="35"/>
                        </a:cubicBezTo>
                        <a:cubicBezTo>
                          <a:pt x="13" y="41"/>
                          <a:pt x="13" y="47"/>
                          <a:pt x="13" y="53"/>
                        </a:cubicBezTo>
                        <a:cubicBezTo>
                          <a:pt x="21" y="51"/>
                          <a:pt x="29" y="47"/>
                          <a:pt x="36" y="42"/>
                        </a:cubicBezTo>
                        <a:cubicBezTo>
                          <a:pt x="45" y="35"/>
                          <a:pt x="49" y="27"/>
                          <a:pt x="49" y="19"/>
                        </a:cubicBezTo>
                        <a:cubicBezTo>
                          <a:pt x="47" y="15"/>
                          <a:pt x="43" y="10"/>
                          <a:pt x="37" y="7"/>
                        </a:cubicBezTo>
                        <a:cubicBezTo>
                          <a:pt x="37" y="6"/>
                          <a:pt x="37" y="6"/>
                          <a:pt x="37" y="6"/>
                        </a:cubicBezTo>
                        <a:cubicBezTo>
                          <a:pt x="37" y="6"/>
                          <a:pt x="37" y="6"/>
                          <a:pt x="37" y="6"/>
                        </a:cubicBezTo>
                        <a:cubicBezTo>
                          <a:pt x="37" y="7"/>
                          <a:pt x="37" y="7"/>
                          <a:pt x="37" y="7"/>
                        </a:cubicBezTo>
                        <a:cubicBezTo>
                          <a:pt x="29" y="2"/>
                          <a:pt x="19" y="0"/>
                          <a:pt x="10" y="0"/>
                        </a:cubicBezTo>
                      </a:path>
                    </a:pathLst>
                  </a:custGeom>
                  <a:solidFill>
                    <a:srgbClr val="B487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45" name="Freeform 1057">
                    <a:extLst>
                      <a:ext uri="{FF2B5EF4-FFF2-40B4-BE49-F238E27FC236}">
                        <a16:creationId xmlns:a16="http://schemas.microsoft.com/office/drawing/2014/main" id="{2CDF2D92-BAA2-FC1E-19A9-D867A8224666}"/>
                      </a:ext>
                    </a:extLst>
                  </p:cNvPr>
                  <p:cNvSpPr>
                    <a:spLocks/>
                  </p:cNvSpPr>
                  <p:nvPr/>
                </p:nvSpPr>
                <p:spPr bwMode="auto">
                  <a:xfrm>
                    <a:off x="2536" y="3557"/>
                    <a:ext cx="33" cy="35"/>
                  </a:xfrm>
                  <a:custGeom>
                    <a:avLst/>
                    <a:gdLst>
                      <a:gd name="T0" fmla="*/ 22 w 39"/>
                      <a:gd name="T1" fmla="*/ 0 h 41"/>
                      <a:gd name="T2" fmla="*/ 14 w 39"/>
                      <a:gd name="T3" fmla="*/ 15 h 41"/>
                      <a:gd name="T4" fmla="*/ 1 w 39"/>
                      <a:gd name="T5" fmla="*/ 21 h 41"/>
                      <a:gd name="T6" fmla="*/ 0 w 39"/>
                      <a:gd name="T7" fmla="*/ 26 h 41"/>
                      <a:gd name="T8" fmla="*/ 16 w 39"/>
                      <a:gd name="T9" fmla="*/ 19 h 41"/>
                      <a:gd name="T10" fmla="*/ 24 w 39"/>
                      <a:gd name="T11" fmla="*/ 6 h 41"/>
                      <a:gd name="T12" fmla="*/ 22 w 39"/>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41">
                        <a:moveTo>
                          <a:pt x="37" y="0"/>
                        </a:moveTo>
                        <a:cubicBezTo>
                          <a:pt x="37" y="8"/>
                          <a:pt x="33" y="16"/>
                          <a:pt x="24" y="23"/>
                        </a:cubicBezTo>
                        <a:cubicBezTo>
                          <a:pt x="17" y="28"/>
                          <a:pt x="9" y="32"/>
                          <a:pt x="1" y="34"/>
                        </a:cubicBezTo>
                        <a:cubicBezTo>
                          <a:pt x="1" y="36"/>
                          <a:pt x="0" y="39"/>
                          <a:pt x="0" y="41"/>
                        </a:cubicBezTo>
                        <a:cubicBezTo>
                          <a:pt x="10" y="39"/>
                          <a:pt x="19" y="36"/>
                          <a:pt x="26" y="30"/>
                        </a:cubicBezTo>
                        <a:cubicBezTo>
                          <a:pt x="35" y="24"/>
                          <a:pt x="39" y="16"/>
                          <a:pt x="39" y="9"/>
                        </a:cubicBezTo>
                        <a:cubicBezTo>
                          <a:pt x="39" y="6"/>
                          <a:pt x="38" y="3"/>
                          <a:pt x="37" y="0"/>
                        </a:cubicBezTo>
                      </a:path>
                    </a:pathLst>
                  </a:custGeom>
                  <a:solidFill>
                    <a:srgbClr val="A06D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46" name="Freeform 1058">
                    <a:extLst>
                      <a:ext uri="{FF2B5EF4-FFF2-40B4-BE49-F238E27FC236}">
                        <a16:creationId xmlns:a16="http://schemas.microsoft.com/office/drawing/2014/main" id="{1785D905-510B-2AFE-79C8-E12DE65C3698}"/>
                      </a:ext>
                    </a:extLst>
                  </p:cNvPr>
                  <p:cNvSpPr>
                    <a:spLocks/>
                  </p:cNvSpPr>
                  <p:nvPr/>
                </p:nvSpPr>
                <p:spPr bwMode="auto">
                  <a:xfrm>
                    <a:off x="2530" y="3545"/>
                    <a:ext cx="28" cy="26"/>
                  </a:xfrm>
                  <a:custGeom>
                    <a:avLst/>
                    <a:gdLst>
                      <a:gd name="T0" fmla="*/ 3 w 33"/>
                      <a:gd name="T1" fmla="*/ 0 h 31"/>
                      <a:gd name="T2" fmla="*/ 0 w 33"/>
                      <a:gd name="T3" fmla="*/ 0 h 31"/>
                      <a:gd name="T4" fmla="*/ 3 w 33"/>
                      <a:gd name="T5" fmla="*/ 7 h 31"/>
                      <a:gd name="T6" fmla="*/ 6 w 33"/>
                      <a:gd name="T7" fmla="*/ 18 h 31"/>
                      <a:gd name="T8" fmla="*/ 10 w 33"/>
                      <a:gd name="T9" fmla="*/ 16 h 31"/>
                      <a:gd name="T10" fmla="*/ 14 w 33"/>
                      <a:gd name="T11" fmla="*/ 3 h 31"/>
                      <a:gd name="T12" fmla="*/ 3 w 33"/>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31">
                        <a:moveTo>
                          <a:pt x="4" y="0"/>
                        </a:moveTo>
                        <a:cubicBezTo>
                          <a:pt x="3" y="0"/>
                          <a:pt x="2" y="0"/>
                          <a:pt x="0" y="0"/>
                        </a:cubicBezTo>
                        <a:cubicBezTo>
                          <a:pt x="2" y="3"/>
                          <a:pt x="4" y="6"/>
                          <a:pt x="6" y="11"/>
                        </a:cubicBezTo>
                        <a:cubicBezTo>
                          <a:pt x="7" y="17"/>
                          <a:pt x="8" y="24"/>
                          <a:pt x="9" y="31"/>
                        </a:cubicBezTo>
                        <a:cubicBezTo>
                          <a:pt x="11" y="30"/>
                          <a:pt x="14" y="29"/>
                          <a:pt x="16" y="28"/>
                        </a:cubicBezTo>
                        <a:cubicBezTo>
                          <a:pt x="30" y="22"/>
                          <a:pt x="33" y="12"/>
                          <a:pt x="24" y="5"/>
                        </a:cubicBezTo>
                        <a:cubicBezTo>
                          <a:pt x="20" y="2"/>
                          <a:pt x="12" y="0"/>
                          <a:pt x="4" y="0"/>
                        </a:cubicBezTo>
                      </a:path>
                    </a:pathLst>
                  </a:custGeom>
                  <a:solidFill>
                    <a:srgbClr val="C093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47" name="Freeform 1059">
                    <a:extLst>
                      <a:ext uri="{FF2B5EF4-FFF2-40B4-BE49-F238E27FC236}">
                        <a16:creationId xmlns:a16="http://schemas.microsoft.com/office/drawing/2014/main" id="{84C2FD69-10DF-4E1A-EABE-8D37D5359180}"/>
                      </a:ext>
                    </a:extLst>
                  </p:cNvPr>
                  <p:cNvSpPr>
                    <a:spLocks/>
                  </p:cNvSpPr>
                  <p:nvPr/>
                </p:nvSpPr>
                <p:spPr bwMode="auto">
                  <a:xfrm>
                    <a:off x="2525" y="3539"/>
                    <a:ext cx="46" cy="55"/>
                  </a:xfrm>
                  <a:custGeom>
                    <a:avLst/>
                    <a:gdLst>
                      <a:gd name="T0" fmla="*/ 7 w 54"/>
                      <a:gd name="T1" fmla="*/ 0 h 64"/>
                      <a:gd name="T2" fmla="*/ 0 w 54"/>
                      <a:gd name="T3" fmla="*/ 1 h 64"/>
                      <a:gd name="T4" fmla="*/ 1 w 54"/>
                      <a:gd name="T5" fmla="*/ 3 h 64"/>
                      <a:gd name="T6" fmla="*/ 7 w 54"/>
                      <a:gd name="T7" fmla="*/ 2 h 64"/>
                      <a:gd name="T8" fmla="*/ 23 w 54"/>
                      <a:gd name="T9" fmla="*/ 6 h 64"/>
                      <a:gd name="T10" fmla="*/ 23 w 54"/>
                      <a:gd name="T11" fmla="*/ 5 h 64"/>
                      <a:gd name="T12" fmla="*/ 23 w 54"/>
                      <a:gd name="T13" fmla="*/ 5 h 64"/>
                      <a:gd name="T14" fmla="*/ 24 w 54"/>
                      <a:gd name="T15" fmla="*/ 4 h 64"/>
                      <a:gd name="T16" fmla="*/ 23 w 54"/>
                      <a:gd name="T17" fmla="*/ 5 h 64"/>
                      <a:gd name="T18" fmla="*/ 23 w 54"/>
                      <a:gd name="T19" fmla="*/ 5 h 64"/>
                      <a:gd name="T20" fmla="*/ 23 w 54"/>
                      <a:gd name="T21" fmla="*/ 6 h 64"/>
                      <a:gd name="T22" fmla="*/ 32 w 54"/>
                      <a:gd name="T23" fmla="*/ 13 h 64"/>
                      <a:gd name="T24" fmla="*/ 32 w 54"/>
                      <a:gd name="T25" fmla="*/ 19 h 64"/>
                      <a:gd name="T26" fmla="*/ 24 w 54"/>
                      <a:gd name="T27" fmla="*/ 33 h 64"/>
                      <a:gd name="T28" fmla="*/ 8 w 54"/>
                      <a:gd name="T29" fmla="*/ 40 h 64"/>
                      <a:gd name="T30" fmla="*/ 8 w 54"/>
                      <a:gd name="T31" fmla="*/ 40 h 64"/>
                      <a:gd name="T32" fmla="*/ 25 w 54"/>
                      <a:gd name="T33" fmla="*/ 34 h 64"/>
                      <a:gd name="T34" fmla="*/ 33 w 54"/>
                      <a:gd name="T35" fmla="*/ 19 h 64"/>
                      <a:gd name="T36" fmla="*/ 24 w 54"/>
                      <a:gd name="T37" fmla="*/ 4 h 64"/>
                      <a:gd name="T38" fmla="*/ 24 w 54"/>
                      <a:gd name="T39" fmla="*/ 4 h 64"/>
                      <a:gd name="T40" fmla="*/ 7 w 54"/>
                      <a:gd name="T41" fmla="*/ 0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4" h="64">
                        <a:moveTo>
                          <a:pt x="11" y="0"/>
                        </a:moveTo>
                        <a:cubicBezTo>
                          <a:pt x="7" y="0"/>
                          <a:pt x="3" y="1"/>
                          <a:pt x="0" y="1"/>
                        </a:cubicBezTo>
                        <a:cubicBezTo>
                          <a:pt x="0" y="2"/>
                          <a:pt x="1" y="2"/>
                          <a:pt x="1" y="3"/>
                        </a:cubicBezTo>
                        <a:cubicBezTo>
                          <a:pt x="4" y="2"/>
                          <a:pt x="8" y="2"/>
                          <a:pt x="11" y="2"/>
                        </a:cubicBezTo>
                        <a:cubicBezTo>
                          <a:pt x="20" y="2"/>
                          <a:pt x="30" y="4"/>
                          <a:pt x="38" y="9"/>
                        </a:cubicBezTo>
                        <a:cubicBezTo>
                          <a:pt x="38" y="8"/>
                          <a:pt x="38" y="8"/>
                          <a:pt x="38" y="8"/>
                        </a:cubicBezTo>
                        <a:cubicBezTo>
                          <a:pt x="38" y="8"/>
                          <a:pt x="38" y="8"/>
                          <a:pt x="38" y="8"/>
                        </a:cubicBezTo>
                        <a:cubicBezTo>
                          <a:pt x="39" y="7"/>
                          <a:pt x="39" y="7"/>
                          <a:pt x="39" y="7"/>
                        </a:cubicBezTo>
                        <a:cubicBezTo>
                          <a:pt x="38" y="8"/>
                          <a:pt x="38" y="8"/>
                          <a:pt x="38" y="8"/>
                        </a:cubicBezTo>
                        <a:cubicBezTo>
                          <a:pt x="38" y="8"/>
                          <a:pt x="38" y="8"/>
                          <a:pt x="38" y="8"/>
                        </a:cubicBezTo>
                        <a:cubicBezTo>
                          <a:pt x="38" y="9"/>
                          <a:pt x="38" y="9"/>
                          <a:pt x="38" y="9"/>
                        </a:cubicBezTo>
                        <a:cubicBezTo>
                          <a:pt x="44" y="12"/>
                          <a:pt x="48" y="17"/>
                          <a:pt x="50" y="21"/>
                        </a:cubicBezTo>
                        <a:cubicBezTo>
                          <a:pt x="51" y="24"/>
                          <a:pt x="52" y="27"/>
                          <a:pt x="52" y="30"/>
                        </a:cubicBezTo>
                        <a:cubicBezTo>
                          <a:pt x="52" y="37"/>
                          <a:pt x="48" y="45"/>
                          <a:pt x="39" y="51"/>
                        </a:cubicBezTo>
                        <a:cubicBezTo>
                          <a:pt x="32" y="57"/>
                          <a:pt x="23" y="60"/>
                          <a:pt x="13" y="62"/>
                        </a:cubicBezTo>
                        <a:cubicBezTo>
                          <a:pt x="13" y="63"/>
                          <a:pt x="13" y="63"/>
                          <a:pt x="13" y="64"/>
                        </a:cubicBezTo>
                        <a:cubicBezTo>
                          <a:pt x="23" y="62"/>
                          <a:pt x="33" y="58"/>
                          <a:pt x="40" y="53"/>
                        </a:cubicBezTo>
                        <a:cubicBezTo>
                          <a:pt x="49" y="46"/>
                          <a:pt x="54" y="38"/>
                          <a:pt x="54" y="30"/>
                        </a:cubicBezTo>
                        <a:cubicBezTo>
                          <a:pt x="54" y="21"/>
                          <a:pt x="48" y="13"/>
                          <a:pt x="39" y="7"/>
                        </a:cubicBezTo>
                        <a:cubicBezTo>
                          <a:pt x="39" y="7"/>
                          <a:pt x="39" y="7"/>
                          <a:pt x="39" y="7"/>
                        </a:cubicBezTo>
                        <a:cubicBezTo>
                          <a:pt x="31" y="3"/>
                          <a:pt x="21" y="0"/>
                          <a:pt x="11"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48" name="Freeform 1060">
                    <a:extLst>
                      <a:ext uri="{FF2B5EF4-FFF2-40B4-BE49-F238E27FC236}">
                        <a16:creationId xmlns:a16="http://schemas.microsoft.com/office/drawing/2014/main" id="{58892B50-24B6-CF29-8316-BA6E08C92E0B}"/>
                      </a:ext>
                    </a:extLst>
                  </p:cNvPr>
                  <p:cNvSpPr>
                    <a:spLocks/>
                  </p:cNvSpPr>
                  <p:nvPr/>
                </p:nvSpPr>
                <p:spPr bwMode="auto">
                  <a:xfrm>
                    <a:off x="2514" y="3533"/>
                    <a:ext cx="2" cy="1"/>
                  </a:xfrm>
                  <a:custGeom>
                    <a:avLst/>
                    <a:gdLst>
                      <a:gd name="T0" fmla="*/ 1 w 2"/>
                      <a:gd name="T1" fmla="*/ 0 h 2"/>
                      <a:gd name="T2" fmla="*/ 0 w 2"/>
                      <a:gd name="T3" fmla="*/ 1 h 2"/>
                      <a:gd name="T4" fmla="*/ 2 w 2"/>
                      <a:gd name="T5" fmla="*/ 1 h 2"/>
                      <a:gd name="T6" fmla="*/ 1 w 2"/>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1" y="0"/>
                        </a:moveTo>
                        <a:cubicBezTo>
                          <a:pt x="0" y="2"/>
                          <a:pt x="0" y="2"/>
                          <a:pt x="0" y="2"/>
                        </a:cubicBezTo>
                        <a:cubicBezTo>
                          <a:pt x="1" y="2"/>
                          <a:pt x="1" y="2"/>
                          <a:pt x="2" y="1"/>
                        </a:cubicBezTo>
                        <a:cubicBezTo>
                          <a:pt x="2" y="1"/>
                          <a:pt x="2" y="0"/>
                          <a:pt x="1" y="0"/>
                        </a:cubicBezTo>
                      </a:path>
                    </a:pathLst>
                  </a:custGeom>
                  <a:solidFill>
                    <a:srgbClr val="EEA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49" name="Freeform 1061">
                    <a:extLst>
                      <a:ext uri="{FF2B5EF4-FFF2-40B4-BE49-F238E27FC236}">
                        <a16:creationId xmlns:a16="http://schemas.microsoft.com/office/drawing/2014/main" id="{3BCCD198-277A-FE5A-C190-760182C50CC6}"/>
                      </a:ext>
                    </a:extLst>
                  </p:cNvPr>
                  <p:cNvSpPr>
                    <a:spLocks/>
                  </p:cNvSpPr>
                  <p:nvPr/>
                </p:nvSpPr>
                <p:spPr bwMode="auto">
                  <a:xfrm>
                    <a:off x="2523" y="3431"/>
                    <a:ext cx="79" cy="100"/>
                  </a:xfrm>
                  <a:custGeom>
                    <a:avLst/>
                    <a:gdLst>
                      <a:gd name="T0" fmla="*/ 42 w 94"/>
                      <a:gd name="T1" fmla="*/ 0 h 118"/>
                      <a:gd name="T2" fmla="*/ 2 w 94"/>
                      <a:gd name="T3" fmla="*/ 39 h 118"/>
                      <a:gd name="T4" fmla="*/ 26 w 94"/>
                      <a:gd name="T5" fmla="*/ 61 h 118"/>
                      <a:gd name="T6" fmla="*/ 45 w 94"/>
                      <a:gd name="T7" fmla="*/ 72 h 118"/>
                      <a:gd name="T8" fmla="*/ 47 w 94"/>
                      <a:gd name="T9" fmla="*/ 72 h 118"/>
                      <a:gd name="T10" fmla="*/ 48 w 94"/>
                      <a:gd name="T11" fmla="*/ 60 h 118"/>
                      <a:gd name="T12" fmla="*/ 42 w 94"/>
                      <a:gd name="T13" fmla="*/ 53 h 118"/>
                      <a:gd name="T14" fmla="*/ 40 w 94"/>
                      <a:gd name="T15" fmla="*/ 53 h 118"/>
                      <a:gd name="T16" fmla="*/ 27 w 94"/>
                      <a:gd name="T17" fmla="*/ 48 h 118"/>
                      <a:gd name="T18" fmla="*/ 20 w 94"/>
                      <a:gd name="T19" fmla="*/ 35 h 118"/>
                      <a:gd name="T20" fmla="*/ 26 w 94"/>
                      <a:gd name="T21" fmla="*/ 21 h 118"/>
                      <a:gd name="T22" fmla="*/ 34 w 94"/>
                      <a:gd name="T23" fmla="*/ 16 h 118"/>
                      <a:gd name="T24" fmla="*/ 44 w 94"/>
                      <a:gd name="T25" fmla="*/ 2 h 118"/>
                      <a:gd name="T26" fmla="*/ 42 w 94"/>
                      <a:gd name="T27" fmla="*/ 0 h 1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4" h="118">
                        <a:moveTo>
                          <a:pt x="71" y="0"/>
                        </a:moveTo>
                        <a:cubicBezTo>
                          <a:pt x="47" y="11"/>
                          <a:pt x="0" y="30"/>
                          <a:pt x="2" y="64"/>
                        </a:cubicBezTo>
                        <a:cubicBezTo>
                          <a:pt x="3" y="84"/>
                          <a:pt x="30" y="91"/>
                          <a:pt x="44" y="100"/>
                        </a:cubicBezTo>
                        <a:cubicBezTo>
                          <a:pt x="53" y="106"/>
                          <a:pt x="63" y="118"/>
                          <a:pt x="76" y="118"/>
                        </a:cubicBezTo>
                        <a:cubicBezTo>
                          <a:pt x="78" y="118"/>
                          <a:pt x="79" y="118"/>
                          <a:pt x="80" y="118"/>
                        </a:cubicBezTo>
                        <a:cubicBezTo>
                          <a:pt x="94" y="115"/>
                          <a:pt x="87" y="108"/>
                          <a:pt x="81" y="99"/>
                        </a:cubicBezTo>
                        <a:cubicBezTo>
                          <a:pt x="77" y="95"/>
                          <a:pt x="74" y="90"/>
                          <a:pt x="71" y="86"/>
                        </a:cubicBezTo>
                        <a:cubicBezTo>
                          <a:pt x="70" y="86"/>
                          <a:pt x="69" y="86"/>
                          <a:pt x="67" y="86"/>
                        </a:cubicBezTo>
                        <a:cubicBezTo>
                          <a:pt x="59" y="86"/>
                          <a:pt x="51" y="84"/>
                          <a:pt x="45" y="79"/>
                        </a:cubicBezTo>
                        <a:cubicBezTo>
                          <a:pt x="37" y="74"/>
                          <a:pt x="33" y="66"/>
                          <a:pt x="33" y="57"/>
                        </a:cubicBezTo>
                        <a:cubicBezTo>
                          <a:pt x="33" y="49"/>
                          <a:pt x="37" y="41"/>
                          <a:pt x="44" y="34"/>
                        </a:cubicBezTo>
                        <a:cubicBezTo>
                          <a:pt x="47" y="30"/>
                          <a:pt x="52" y="28"/>
                          <a:pt x="56" y="26"/>
                        </a:cubicBezTo>
                        <a:cubicBezTo>
                          <a:pt x="58" y="15"/>
                          <a:pt x="64" y="5"/>
                          <a:pt x="74" y="2"/>
                        </a:cubicBezTo>
                        <a:cubicBezTo>
                          <a:pt x="71" y="0"/>
                          <a:pt x="71" y="0"/>
                          <a:pt x="71" y="0"/>
                        </a:cubicBezTo>
                      </a:path>
                    </a:pathLst>
                  </a:custGeom>
                  <a:solidFill>
                    <a:srgbClr val="EEA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50" name="Freeform 1062">
                    <a:extLst>
                      <a:ext uri="{FF2B5EF4-FFF2-40B4-BE49-F238E27FC236}">
                        <a16:creationId xmlns:a16="http://schemas.microsoft.com/office/drawing/2014/main" id="{E6EA11B7-8603-0823-5003-9CCF8DFF0C1E}"/>
                      </a:ext>
                    </a:extLst>
                  </p:cNvPr>
                  <p:cNvSpPr>
                    <a:spLocks/>
                  </p:cNvSpPr>
                  <p:nvPr/>
                </p:nvSpPr>
                <p:spPr bwMode="auto">
                  <a:xfrm>
                    <a:off x="2552" y="3455"/>
                    <a:ext cx="27" cy="42"/>
                  </a:xfrm>
                  <a:custGeom>
                    <a:avLst/>
                    <a:gdLst>
                      <a:gd name="T0" fmla="*/ 14 w 31"/>
                      <a:gd name="T1" fmla="*/ 0 h 50"/>
                      <a:gd name="T2" fmla="*/ 7 w 31"/>
                      <a:gd name="T3" fmla="*/ 4 h 50"/>
                      <a:gd name="T4" fmla="*/ 0 w 31"/>
                      <a:gd name="T5" fmla="*/ 17 h 50"/>
                      <a:gd name="T6" fmla="*/ 0 w 31"/>
                      <a:gd name="T7" fmla="*/ 20 h 50"/>
                      <a:gd name="T8" fmla="*/ 5 w 31"/>
                      <a:gd name="T9" fmla="*/ 25 h 50"/>
                      <a:gd name="T10" fmla="*/ 20 w 31"/>
                      <a:gd name="T11" fmla="*/ 29 h 50"/>
                      <a:gd name="T12" fmla="*/ 21 w 31"/>
                      <a:gd name="T13" fmla="*/ 29 h 50"/>
                      <a:gd name="T14" fmla="*/ 15 w 31"/>
                      <a:gd name="T15" fmla="*/ 18 h 50"/>
                      <a:gd name="T16" fmla="*/ 14 w 31"/>
                      <a:gd name="T17" fmla="*/ 18 h 50"/>
                      <a:gd name="T18" fmla="*/ 14 w 31"/>
                      <a:gd name="T19" fmla="*/ 18 h 50"/>
                      <a:gd name="T20" fmla="*/ 13 w 31"/>
                      <a:gd name="T21" fmla="*/ 18 h 50"/>
                      <a:gd name="T22" fmla="*/ 11 w 31"/>
                      <a:gd name="T23" fmla="*/ 18 h 50"/>
                      <a:gd name="T24" fmla="*/ 10 w 31"/>
                      <a:gd name="T25" fmla="*/ 16 h 50"/>
                      <a:gd name="T26" fmla="*/ 10 w 31"/>
                      <a:gd name="T27" fmla="*/ 15 h 50"/>
                      <a:gd name="T28" fmla="*/ 9 w 31"/>
                      <a:gd name="T29" fmla="*/ 13 h 50"/>
                      <a:gd name="T30" fmla="*/ 7 w 31"/>
                      <a:gd name="T31" fmla="*/ 13 h 50"/>
                      <a:gd name="T32" fmla="*/ 5 w 31"/>
                      <a:gd name="T33" fmla="*/ 10 h 50"/>
                      <a:gd name="T34" fmla="*/ 7 w 31"/>
                      <a:gd name="T35" fmla="*/ 9 h 50"/>
                      <a:gd name="T36" fmla="*/ 8 w 31"/>
                      <a:gd name="T37" fmla="*/ 10 h 50"/>
                      <a:gd name="T38" fmla="*/ 14 w 31"/>
                      <a:gd name="T39" fmla="*/ 3 h 50"/>
                      <a:gd name="T40" fmla="*/ 14 w 31"/>
                      <a:gd name="T41" fmla="*/ 0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1" h="50">
                        <a:moveTo>
                          <a:pt x="21" y="0"/>
                        </a:moveTo>
                        <a:cubicBezTo>
                          <a:pt x="17" y="1"/>
                          <a:pt x="13" y="4"/>
                          <a:pt x="10" y="7"/>
                        </a:cubicBezTo>
                        <a:cubicBezTo>
                          <a:pt x="3" y="14"/>
                          <a:pt x="0" y="22"/>
                          <a:pt x="0" y="29"/>
                        </a:cubicBezTo>
                        <a:cubicBezTo>
                          <a:pt x="0" y="31"/>
                          <a:pt x="0" y="33"/>
                          <a:pt x="0" y="34"/>
                        </a:cubicBezTo>
                        <a:cubicBezTo>
                          <a:pt x="2" y="38"/>
                          <a:pt x="5" y="41"/>
                          <a:pt x="8" y="43"/>
                        </a:cubicBezTo>
                        <a:cubicBezTo>
                          <a:pt x="15" y="48"/>
                          <a:pt x="22" y="50"/>
                          <a:pt x="30" y="50"/>
                        </a:cubicBezTo>
                        <a:cubicBezTo>
                          <a:pt x="30" y="50"/>
                          <a:pt x="31" y="50"/>
                          <a:pt x="31" y="50"/>
                        </a:cubicBezTo>
                        <a:cubicBezTo>
                          <a:pt x="28" y="44"/>
                          <a:pt x="25" y="37"/>
                          <a:pt x="23" y="30"/>
                        </a:cubicBezTo>
                        <a:cubicBezTo>
                          <a:pt x="22" y="30"/>
                          <a:pt x="22" y="30"/>
                          <a:pt x="21" y="30"/>
                        </a:cubicBezTo>
                        <a:cubicBezTo>
                          <a:pt x="21" y="30"/>
                          <a:pt x="21" y="30"/>
                          <a:pt x="21" y="31"/>
                        </a:cubicBezTo>
                        <a:cubicBezTo>
                          <a:pt x="21" y="31"/>
                          <a:pt x="20" y="31"/>
                          <a:pt x="20" y="31"/>
                        </a:cubicBezTo>
                        <a:cubicBezTo>
                          <a:pt x="19" y="31"/>
                          <a:pt x="18" y="31"/>
                          <a:pt x="17" y="30"/>
                        </a:cubicBezTo>
                        <a:cubicBezTo>
                          <a:pt x="16" y="29"/>
                          <a:pt x="16" y="28"/>
                          <a:pt x="16" y="27"/>
                        </a:cubicBezTo>
                        <a:cubicBezTo>
                          <a:pt x="16" y="27"/>
                          <a:pt x="16" y="27"/>
                          <a:pt x="15" y="26"/>
                        </a:cubicBezTo>
                        <a:cubicBezTo>
                          <a:pt x="14" y="25"/>
                          <a:pt x="14" y="24"/>
                          <a:pt x="13" y="23"/>
                        </a:cubicBezTo>
                        <a:cubicBezTo>
                          <a:pt x="12" y="23"/>
                          <a:pt x="11" y="23"/>
                          <a:pt x="10" y="22"/>
                        </a:cubicBezTo>
                        <a:cubicBezTo>
                          <a:pt x="8" y="20"/>
                          <a:pt x="7" y="18"/>
                          <a:pt x="8" y="17"/>
                        </a:cubicBezTo>
                        <a:cubicBezTo>
                          <a:pt x="8" y="17"/>
                          <a:pt x="9" y="16"/>
                          <a:pt x="10" y="16"/>
                        </a:cubicBezTo>
                        <a:cubicBezTo>
                          <a:pt x="11" y="16"/>
                          <a:pt x="11" y="16"/>
                          <a:pt x="12" y="17"/>
                        </a:cubicBezTo>
                        <a:cubicBezTo>
                          <a:pt x="12" y="12"/>
                          <a:pt x="15" y="8"/>
                          <a:pt x="21" y="5"/>
                        </a:cubicBezTo>
                        <a:cubicBezTo>
                          <a:pt x="21" y="3"/>
                          <a:pt x="21" y="1"/>
                          <a:pt x="21" y="0"/>
                        </a:cubicBezTo>
                      </a:path>
                    </a:pathLst>
                  </a:custGeom>
                  <a:solidFill>
                    <a:srgbClr val="B487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51" name="Freeform 1063">
                    <a:extLst>
                      <a:ext uri="{FF2B5EF4-FFF2-40B4-BE49-F238E27FC236}">
                        <a16:creationId xmlns:a16="http://schemas.microsoft.com/office/drawing/2014/main" id="{944A4F23-56BF-B0FF-0B29-04D06A4CF0BF}"/>
                      </a:ext>
                    </a:extLst>
                  </p:cNvPr>
                  <p:cNvSpPr>
                    <a:spLocks/>
                  </p:cNvSpPr>
                  <p:nvPr/>
                </p:nvSpPr>
                <p:spPr bwMode="auto">
                  <a:xfrm>
                    <a:off x="2552" y="3484"/>
                    <a:ext cx="30" cy="19"/>
                  </a:xfrm>
                  <a:custGeom>
                    <a:avLst/>
                    <a:gdLst>
                      <a:gd name="T0" fmla="*/ 0 w 35"/>
                      <a:gd name="T1" fmla="*/ 0 h 23"/>
                      <a:gd name="T2" fmla="*/ 7 w 35"/>
                      <a:gd name="T3" fmla="*/ 9 h 23"/>
                      <a:gd name="T4" fmla="*/ 20 w 35"/>
                      <a:gd name="T5" fmla="*/ 13 h 23"/>
                      <a:gd name="T6" fmla="*/ 20 w 35"/>
                      <a:gd name="T7" fmla="*/ 13 h 23"/>
                      <a:gd name="T8" fmla="*/ 20 w 35"/>
                      <a:gd name="T9" fmla="*/ 13 h 23"/>
                      <a:gd name="T10" fmla="*/ 22 w 35"/>
                      <a:gd name="T11" fmla="*/ 12 h 23"/>
                      <a:gd name="T12" fmla="*/ 20 w 35"/>
                      <a:gd name="T13" fmla="*/ 9 h 23"/>
                      <a:gd name="T14" fmla="*/ 19 w 35"/>
                      <a:gd name="T15" fmla="*/ 9 h 23"/>
                      <a:gd name="T16" fmla="*/ 5 w 35"/>
                      <a:gd name="T17" fmla="*/ 5 h 23"/>
                      <a:gd name="T18" fmla="*/ 0 w 35"/>
                      <a:gd name="T19" fmla="*/ 0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 h="23">
                        <a:moveTo>
                          <a:pt x="0" y="0"/>
                        </a:moveTo>
                        <a:cubicBezTo>
                          <a:pt x="2" y="6"/>
                          <a:pt x="5" y="12"/>
                          <a:pt x="11" y="16"/>
                        </a:cubicBezTo>
                        <a:cubicBezTo>
                          <a:pt x="17" y="20"/>
                          <a:pt x="24" y="23"/>
                          <a:pt x="32" y="23"/>
                        </a:cubicBezTo>
                        <a:cubicBezTo>
                          <a:pt x="32" y="23"/>
                          <a:pt x="32" y="23"/>
                          <a:pt x="32" y="23"/>
                        </a:cubicBezTo>
                        <a:cubicBezTo>
                          <a:pt x="32" y="23"/>
                          <a:pt x="32" y="23"/>
                          <a:pt x="32" y="23"/>
                        </a:cubicBezTo>
                        <a:cubicBezTo>
                          <a:pt x="33" y="23"/>
                          <a:pt x="34" y="22"/>
                          <a:pt x="35" y="22"/>
                        </a:cubicBezTo>
                        <a:cubicBezTo>
                          <a:pt x="34" y="20"/>
                          <a:pt x="32" y="18"/>
                          <a:pt x="31" y="16"/>
                        </a:cubicBezTo>
                        <a:cubicBezTo>
                          <a:pt x="31" y="16"/>
                          <a:pt x="30" y="16"/>
                          <a:pt x="30" y="16"/>
                        </a:cubicBezTo>
                        <a:cubicBezTo>
                          <a:pt x="22" y="16"/>
                          <a:pt x="15" y="14"/>
                          <a:pt x="8" y="9"/>
                        </a:cubicBezTo>
                        <a:cubicBezTo>
                          <a:pt x="5" y="7"/>
                          <a:pt x="2" y="4"/>
                          <a:pt x="0" y="0"/>
                        </a:cubicBezTo>
                      </a:path>
                    </a:pathLst>
                  </a:custGeom>
                  <a:solidFill>
                    <a:srgbClr val="A06D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52" name="Freeform 1064">
                    <a:extLst>
                      <a:ext uri="{FF2B5EF4-FFF2-40B4-BE49-F238E27FC236}">
                        <a16:creationId xmlns:a16="http://schemas.microsoft.com/office/drawing/2014/main" id="{5740C781-3E77-687E-4FC0-DD6F65860064}"/>
                      </a:ext>
                    </a:extLst>
                  </p:cNvPr>
                  <p:cNvSpPr>
                    <a:spLocks/>
                  </p:cNvSpPr>
                  <p:nvPr/>
                </p:nvSpPr>
                <p:spPr bwMode="auto">
                  <a:xfrm>
                    <a:off x="2563" y="3459"/>
                    <a:ext cx="9" cy="21"/>
                  </a:xfrm>
                  <a:custGeom>
                    <a:avLst/>
                    <a:gdLst>
                      <a:gd name="T0" fmla="*/ 5 w 11"/>
                      <a:gd name="T1" fmla="*/ 0 h 25"/>
                      <a:gd name="T2" fmla="*/ 0 w 11"/>
                      <a:gd name="T3" fmla="*/ 7 h 25"/>
                      <a:gd name="T4" fmla="*/ 2 w 11"/>
                      <a:gd name="T5" fmla="*/ 8 h 25"/>
                      <a:gd name="T6" fmla="*/ 2 w 11"/>
                      <a:gd name="T7" fmla="*/ 11 h 25"/>
                      <a:gd name="T8" fmla="*/ 2 w 11"/>
                      <a:gd name="T9" fmla="*/ 11 h 25"/>
                      <a:gd name="T10" fmla="*/ 1 w 11"/>
                      <a:gd name="T11" fmla="*/ 11 h 25"/>
                      <a:gd name="T12" fmla="*/ 2 w 11"/>
                      <a:gd name="T13" fmla="*/ 13 h 25"/>
                      <a:gd name="T14" fmla="*/ 2 w 11"/>
                      <a:gd name="T15" fmla="*/ 13 h 25"/>
                      <a:gd name="T16" fmla="*/ 2 w 11"/>
                      <a:gd name="T17" fmla="*/ 13 h 25"/>
                      <a:gd name="T18" fmla="*/ 3 w 11"/>
                      <a:gd name="T19" fmla="*/ 13 h 25"/>
                      <a:gd name="T20" fmla="*/ 5 w 11"/>
                      <a:gd name="T21" fmla="*/ 13 h 25"/>
                      <a:gd name="T22" fmla="*/ 5 w 11"/>
                      <a:gd name="T23" fmla="*/ 15 h 25"/>
                      <a:gd name="T24" fmla="*/ 6 w 11"/>
                      <a:gd name="T25" fmla="*/ 15 h 25"/>
                      <a:gd name="T26" fmla="*/ 6 w 11"/>
                      <a:gd name="T27" fmla="*/ 11 h 25"/>
                      <a:gd name="T28" fmla="*/ 5 w 11"/>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 h="25">
                        <a:moveTo>
                          <a:pt x="9" y="0"/>
                        </a:moveTo>
                        <a:cubicBezTo>
                          <a:pt x="3" y="3"/>
                          <a:pt x="0" y="7"/>
                          <a:pt x="0" y="12"/>
                        </a:cubicBezTo>
                        <a:cubicBezTo>
                          <a:pt x="1" y="12"/>
                          <a:pt x="1" y="12"/>
                          <a:pt x="2" y="13"/>
                        </a:cubicBezTo>
                        <a:cubicBezTo>
                          <a:pt x="4" y="14"/>
                          <a:pt x="5" y="17"/>
                          <a:pt x="4" y="18"/>
                        </a:cubicBezTo>
                        <a:cubicBezTo>
                          <a:pt x="3" y="18"/>
                          <a:pt x="2" y="18"/>
                          <a:pt x="2" y="18"/>
                        </a:cubicBezTo>
                        <a:cubicBezTo>
                          <a:pt x="1" y="18"/>
                          <a:pt x="1" y="18"/>
                          <a:pt x="1" y="18"/>
                        </a:cubicBezTo>
                        <a:cubicBezTo>
                          <a:pt x="2" y="19"/>
                          <a:pt x="2" y="20"/>
                          <a:pt x="3" y="21"/>
                        </a:cubicBezTo>
                        <a:cubicBezTo>
                          <a:pt x="4" y="22"/>
                          <a:pt x="4" y="22"/>
                          <a:pt x="4" y="22"/>
                        </a:cubicBezTo>
                        <a:cubicBezTo>
                          <a:pt x="4" y="22"/>
                          <a:pt x="4" y="22"/>
                          <a:pt x="4" y="22"/>
                        </a:cubicBezTo>
                        <a:cubicBezTo>
                          <a:pt x="5" y="22"/>
                          <a:pt x="5" y="22"/>
                          <a:pt x="6" y="22"/>
                        </a:cubicBezTo>
                        <a:cubicBezTo>
                          <a:pt x="6" y="22"/>
                          <a:pt x="7" y="22"/>
                          <a:pt x="8" y="22"/>
                        </a:cubicBezTo>
                        <a:cubicBezTo>
                          <a:pt x="9" y="23"/>
                          <a:pt x="10" y="24"/>
                          <a:pt x="9" y="25"/>
                        </a:cubicBezTo>
                        <a:cubicBezTo>
                          <a:pt x="10" y="25"/>
                          <a:pt x="10" y="25"/>
                          <a:pt x="11" y="25"/>
                        </a:cubicBezTo>
                        <a:cubicBezTo>
                          <a:pt x="10" y="23"/>
                          <a:pt x="10" y="21"/>
                          <a:pt x="10" y="19"/>
                        </a:cubicBezTo>
                        <a:cubicBezTo>
                          <a:pt x="9" y="14"/>
                          <a:pt x="8" y="7"/>
                          <a:pt x="9" y="0"/>
                        </a:cubicBezTo>
                      </a:path>
                    </a:pathLst>
                  </a:custGeom>
                  <a:solidFill>
                    <a:srgbClr val="C093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53" name="Freeform 1065">
                    <a:extLst>
                      <a:ext uri="{FF2B5EF4-FFF2-40B4-BE49-F238E27FC236}">
                        <a16:creationId xmlns:a16="http://schemas.microsoft.com/office/drawing/2014/main" id="{D1986F9D-52B2-F9DC-0DBA-AE2624D660A7}"/>
                      </a:ext>
                    </a:extLst>
                  </p:cNvPr>
                  <p:cNvSpPr>
                    <a:spLocks/>
                  </p:cNvSpPr>
                  <p:nvPr/>
                </p:nvSpPr>
                <p:spPr bwMode="auto">
                  <a:xfrm>
                    <a:off x="2558" y="3468"/>
                    <a:ext cx="9" cy="6"/>
                  </a:xfrm>
                  <a:custGeom>
                    <a:avLst/>
                    <a:gdLst>
                      <a:gd name="T0" fmla="*/ 3 w 10"/>
                      <a:gd name="T1" fmla="*/ 0 h 7"/>
                      <a:gd name="T2" fmla="*/ 1 w 10"/>
                      <a:gd name="T3" fmla="*/ 1 h 7"/>
                      <a:gd name="T4" fmla="*/ 3 w 10"/>
                      <a:gd name="T5" fmla="*/ 3 h 7"/>
                      <a:gd name="T6" fmla="*/ 5 w 10"/>
                      <a:gd name="T7" fmla="*/ 4 h 7"/>
                      <a:gd name="T8" fmla="*/ 5 w 10"/>
                      <a:gd name="T9" fmla="*/ 4 h 7"/>
                      <a:gd name="T10" fmla="*/ 6 w 10"/>
                      <a:gd name="T11" fmla="*/ 4 h 7"/>
                      <a:gd name="T12" fmla="*/ 5 w 10"/>
                      <a:gd name="T13" fmla="*/ 2 h 7"/>
                      <a:gd name="T14" fmla="*/ 5 w 10"/>
                      <a:gd name="T15" fmla="*/ 1 h 7"/>
                      <a:gd name="T16" fmla="*/ 3 w 10"/>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7">
                        <a:moveTo>
                          <a:pt x="3" y="0"/>
                        </a:moveTo>
                        <a:cubicBezTo>
                          <a:pt x="2" y="0"/>
                          <a:pt x="1" y="1"/>
                          <a:pt x="1" y="1"/>
                        </a:cubicBezTo>
                        <a:cubicBezTo>
                          <a:pt x="0" y="2"/>
                          <a:pt x="1" y="4"/>
                          <a:pt x="3" y="6"/>
                        </a:cubicBezTo>
                        <a:cubicBezTo>
                          <a:pt x="4" y="7"/>
                          <a:pt x="5" y="7"/>
                          <a:pt x="6" y="7"/>
                        </a:cubicBezTo>
                        <a:cubicBezTo>
                          <a:pt x="6" y="7"/>
                          <a:pt x="6" y="7"/>
                          <a:pt x="7" y="7"/>
                        </a:cubicBezTo>
                        <a:cubicBezTo>
                          <a:pt x="7" y="7"/>
                          <a:pt x="8" y="7"/>
                          <a:pt x="9" y="7"/>
                        </a:cubicBezTo>
                        <a:cubicBezTo>
                          <a:pt x="10" y="6"/>
                          <a:pt x="9" y="3"/>
                          <a:pt x="7" y="2"/>
                        </a:cubicBezTo>
                        <a:cubicBezTo>
                          <a:pt x="6" y="1"/>
                          <a:pt x="6" y="1"/>
                          <a:pt x="5" y="1"/>
                        </a:cubicBezTo>
                        <a:cubicBezTo>
                          <a:pt x="4" y="0"/>
                          <a:pt x="4"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54" name="Freeform 1066">
                    <a:extLst>
                      <a:ext uri="{FF2B5EF4-FFF2-40B4-BE49-F238E27FC236}">
                        <a16:creationId xmlns:a16="http://schemas.microsoft.com/office/drawing/2014/main" id="{C903202C-3BF8-0277-DE15-8C9864F80349}"/>
                      </a:ext>
                    </a:extLst>
                  </p:cNvPr>
                  <p:cNvSpPr>
                    <a:spLocks/>
                  </p:cNvSpPr>
                  <p:nvPr/>
                </p:nvSpPr>
                <p:spPr bwMode="auto">
                  <a:xfrm>
                    <a:off x="2566" y="3478"/>
                    <a:ext cx="5" cy="3"/>
                  </a:xfrm>
                  <a:custGeom>
                    <a:avLst/>
                    <a:gdLst>
                      <a:gd name="T0" fmla="*/ 2 w 6"/>
                      <a:gd name="T1" fmla="*/ 0 h 4"/>
                      <a:gd name="T2" fmla="*/ 0 w 6"/>
                      <a:gd name="T3" fmla="*/ 0 h 4"/>
                      <a:gd name="T4" fmla="*/ 0 w 6"/>
                      <a:gd name="T5" fmla="*/ 0 h 4"/>
                      <a:gd name="T6" fmla="*/ 1 w 6"/>
                      <a:gd name="T7" fmla="*/ 2 h 4"/>
                      <a:gd name="T8" fmla="*/ 3 w 6"/>
                      <a:gd name="T9" fmla="*/ 2 h 4"/>
                      <a:gd name="T10" fmla="*/ 3 w 6"/>
                      <a:gd name="T11" fmla="*/ 2 h 4"/>
                      <a:gd name="T12" fmla="*/ 3 w 6"/>
                      <a:gd name="T13" fmla="*/ 2 h 4"/>
                      <a:gd name="T14" fmla="*/ 3 w 6"/>
                      <a:gd name="T15" fmla="*/ 0 h 4"/>
                      <a:gd name="T16" fmla="*/ 2 w 6"/>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4">
                        <a:moveTo>
                          <a:pt x="2" y="0"/>
                        </a:moveTo>
                        <a:cubicBezTo>
                          <a:pt x="1" y="0"/>
                          <a:pt x="1" y="0"/>
                          <a:pt x="0" y="0"/>
                        </a:cubicBezTo>
                        <a:cubicBezTo>
                          <a:pt x="0" y="0"/>
                          <a:pt x="0" y="0"/>
                          <a:pt x="0" y="0"/>
                        </a:cubicBezTo>
                        <a:cubicBezTo>
                          <a:pt x="0" y="1"/>
                          <a:pt x="0" y="2"/>
                          <a:pt x="1" y="3"/>
                        </a:cubicBezTo>
                        <a:cubicBezTo>
                          <a:pt x="2" y="4"/>
                          <a:pt x="3" y="4"/>
                          <a:pt x="4" y="4"/>
                        </a:cubicBezTo>
                        <a:cubicBezTo>
                          <a:pt x="4" y="4"/>
                          <a:pt x="5" y="4"/>
                          <a:pt x="5" y="4"/>
                        </a:cubicBezTo>
                        <a:cubicBezTo>
                          <a:pt x="5" y="3"/>
                          <a:pt x="5" y="3"/>
                          <a:pt x="5" y="3"/>
                        </a:cubicBezTo>
                        <a:cubicBezTo>
                          <a:pt x="6" y="2"/>
                          <a:pt x="5" y="1"/>
                          <a:pt x="4" y="0"/>
                        </a:cubicBezTo>
                        <a:cubicBezTo>
                          <a:pt x="3"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55" name="Freeform 1067">
                    <a:extLst>
                      <a:ext uri="{FF2B5EF4-FFF2-40B4-BE49-F238E27FC236}">
                        <a16:creationId xmlns:a16="http://schemas.microsoft.com/office/drawing/2014/main" id="{445CF80D-5AED-01E2-BF92-64BE6910D8CC}"/>
                      </a:ext>
                    </a:extLst>
                  </p:cNvPr>
                  <p:cNvSpPr>
                    <a:spLocks/>
                  </p:cNvSpPr>
                  <p:nvPr/>
                </p:nvSpPr>
                <p:spPr bwMode="auto">
                  <a:xfrm>
                    <a:off x="2551" y="3453"/>
                    <a:ext cx="32" cy="51"/>
                  </a:xfrm>
                  <a:custGeom>
                    <a:avLst/>
                    <a:gdLst>
                      <a:gd name="T0" fmla="*/ 13 w 38"/>
                      <a:gd name="T1" fmla="*/ 0 h 60"/>
                      <a:gd name="T2" fmla="*/ 7 w 38"/>
                      <a:gd name="T3" fmla="*/ 5 h 60"/>
                      <a:gd name="T4" fmla="*/ 0 w 38"/>
                      <a:gd name="T5" fmla="*/ 19 h 60"/>
                      <a:gd name="T6" fmla="*/ 7 w 38"/>
                      <a:gd name="T7" fmla="*/ 32 h 60"/>
                      <a:gd name="T8" fmla="*/ 20 w 38"/>
                      <a:gd name="T9" fmla="*/ 37 h 60"/>
                      <a:gd name="T10" fmla="*/ 23 w 38"/>
                      <a:gd name="T11" fmla="*/ 37 h 60"/>
                      <a:gd name="T12" fmla="*/ 22 w 38"/>
                      <a:gd name="T13" fmla="*/ 36 h 60"/>
                      <a:gd name="T14" fmla="*/ 20 w 38"/>
                      <a:gd name="T15" fmla="*/ 37 h 60"/>
                      <a:gd name="T16" fmla="*/ 20 w 38"/>
                      <a:gd name="T17" fmla="*/ 37 h 60"/>
                      <a:gd name="T18" fmla="*/ 20 w 38"/>
                      <a:gd name="T19" fmla="*/ 37 h 60"/>
                      <a:gd name="T20" fmla="*/ 8 w 38"/>
                      <a:gd name="T21" fmla="*/ 31 h 60"/>
                      <a:gd name="T22" fmla="*/ 2 w 38"/>
                      <a:gd name="T23" fmla="*/ 22 h 60"/>
                      <a:gd name="T24" fmla="*/ 2 w 38"/>
                      <a:gd name="T25" fmla="*/ 19 h 60"/>
                      <a:gd name="T26" fmla="*/ 7 w 38"/>
                      <a:gd name="T27" fmla="*/ 6 h 60"/>
                      <a:gd name="T28" fmla="*/ 13 w 38"/>
                      <a:gd name="T29" fmla="*/ 2 h 60"/>
                      <a:gd name="T30" fmla="*/ 13 w 38"/>
                      <a:gd name="T31" fmla="*/ 0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 h="60">
                        <a:moveTo>
                          <a:pt x="23" y="0"/>
                        </a:moveTo>
                        <a:cubicBezTo>
                          <a:pt x="19" y="2"/>
                          <a:pt x="14" y="4"/>
                          <a:pt x="11" y="8"/>
                        </a:cubicBezTo>
                        <a:cubicBezTo>
                          <a:pt x="4" y="15"/>
                          <a:pt x="0" y="23"/>
                          <a:pt x="0" y="31"/>
                        </a:cubicBezTo>
                        <a:cubicBezTo>
                          <a:pt x="0" y="40"/>
                          <a:pt x="4" y="48"/>
                          <a:pt x="12" y="53"/>
                        </a:cubicBezTo>
                        <a:cubicBezTo>
                          <a:pt x="18" y="58"/>
                          <a:pt x="26" y="60"/>
                          <a:pt x="34" y="60"/>
                        </a:cubicBezTo>
                        <a:cubicBezTo>
                          <a:pt x="36" y="60"/>
                          <a:pt x="37" y="60"/>
                          <a:pt x="38" y="60"/>
                        </a:cubicBezTo>
                        <a:cubicBezTo>
                          <a:pt x="38" y="59"/>
                          <a:pt x="38" y="59"/>
                          <a:pt x="37" y="58"/>
                        </a:cubicBezTo>
                        <a:cubicBezTo>
                          <a:pt x="36" y="58"/>
                          <a:pt x="35" y="59"/>
                          <a:pt x="34" y="59"/>
                        </a:cubicBezTo>
                        <a:cubicBezTo>
                          <a:pt x="34" y="59"/>
                          <a:pt x="34" y="59"/>
                          <a:pt x="34" y="59"/>
                        </a:cubicBezTo>
                        <a:cubicBezTo>
                          <a:pt x="34" y="59"/>
                          <a:pt x="34" y="59"/>
                          <a:pt x="34" y="59"/>
                        </a:cubicBezTo>
                        <a:cubicBezTo>
                          <a:pt x="26" y="59"/>
                          <a:pt x="19" y="56"/>
                          <a:pt x="13" y="52"/>
                        </a:cubicBezTo>
                        <a:cubicBezTo>
                          <a:pt x="7" y="48"/>
                          <a:pt x="4" y="42"/>
                          <a:pt x="2" y="36"/>
                        </a:cubicBezTo>
                        <a:cubicBezTo>
                          <a:pt x="2" y="35"/>
                          <a:pt x="2" y="33"/>
                          <a:pt x="2" y="31"/>
                        </a:cubicBezTo>
                        <a:cubicBezTo>
                          <a:pt x="2" y="24"/>
                          <a:pt x="5" y="16"/>
                          <a:pt x="12" y="9"/>
                        </a:cubicBezTo>
                        <a:cubicBezTo>
                          <a:pt x="15" y="6"/>
                          <a:pt x="19" y="3"/>
                          <a:pt x="23" y="2"/>
                        </a:cubicBezTo>
                        <a:cubicBezTo>
                          <a:pt x="23" y="1"/>
                          <a:pt x="23" y="0"/>
                          <a:pt x="23"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56" name="Freeform 1068">
                    <a:extLst>
                      <a:ext uri="{FF2B5EF4-FFF2-40B4-BE49-F238E27FC236}">
                        <a16:creationId xmlns:a16="http://schemas.microsoft.com/office/drawing/2014/main" id="{F98B4B5E-7549-5341-2A5B-4AF1724E933C}"/>
                      </a:ext>
                    </a:extLst>
                  </p:cNvPr>
                  <p:cNvSpPr>
                    <a:spLocks/>
                  </p:cNvSpPr>
                  <p:nvPr/>
                </p:nvSpPr>
                <p:spPr bwMode="auto">
                  <a:xfrm>
                    <a:off x="2487" y="3345"/>
                    <a:ext cx="95" cy="96"/>
                  </a:xfrm>
                  <a:custGeom>
                    <a:avLst/>
                    <a:gdLst>
                      <a:gd name="T0" fmla="*/ 7 w 112"/>
                      <a:gd name="T1" fmla="*/ 0 h 114"/>
                      <a:gd name="T2" fmla="*/ 2 w 112"/>
                      <a:gd name="T3" fmla="*/ 2 h 114"/>
                      <a:gd name="T4" fmla="*/ 0 w 112"/>
                      <a:gd name="T5" fmla="*/ 3 h 114"/>
                      <a:gd name="T6" fmla="*/ 10 w 112"/>
                      <a:gd name="T7" fmla="*/ 16 h 114"/>
                      <a:gd name="T8" fmla="*/ 26 w 112"/>
                      <a:gd name="T9" fmla="*/ 20 h 114"/>
                      <a:gd name="T10" fmla="*/ 26 w 112"/>
                      <a:gd name="T11" fmla="*/ 20 h 114"/>
                      <a:gd name="T12" fmla="*/ 35 w 112"/>
                      <a:gd name="T13" fmla="*/ 34 h 114"/>
                      <a:gd name="T14" fmla="*/ 26 w 112"/>
                      <a:gd name="T15" fmla="*/ 47 h 114"/>
                      <a:gd name="T16" fmla="*/ 14 w 112"/>
                      <a:gd name="T17" fmla="*/ 54 h 114"/>
                      <a:gd name="T18" fmla="*/ 12 w 112"/>
                      <a:gd name="T19" fmla="*/ 65 h 114"/>
                      <a:gd name="T20" fmla="*/ 17 w 112"/>
                      <a:gd name="T21" fmla="*/ 68 h 114"/>
                      <a:gd name="T22" fmla="*/ 33 w 112"/>
                      <a:gd name="T23" fmla="*/ 61 h 114"/>
                      <a:gd name="T24" fmla="*/ 57 w 112"/>
                      <a:gd name="T25" fmla="*/ 46 h 114"/>
                      <a:gd name="T26" fmla="*/ 45 w 112"/>
                      <a:gd name="T27" fmla="*/ 13 h 114"/>
                      <a:gd name="T28" fmla="*/ 7 w 112"/>
                      <a:gd name="T29" fmla="*/ 0 h 1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2" h="114">
                        <a:moveTo>
                          <a:pt x="12" y="0"/>
                        </a:moveTo>
                        <a:cubicBezTo>
                          <a:pt x="8" y="0"/>
                          <a:pt x="5" y="1"/>
                          <a:pt x="2" y="2"/>
                        </a:cubicBezTo>
                        <a:cubicBezTo>
                          <a:pt x="0" y="3"/>
                          <a:pt x="0" y="3"/>
                          <a:pt x="0" y="3"/>
                        </a:cubicBezTo>
                        <a:cubicBezTo>
                          <a:pt x="6" y="12"/>
                          <a:pt x="11" y="19"/>
                          <a:pt x="16" y="26"/>
                        </a:cubicBezTo>
                        <a:cubicBezTo>
                          <a:pt x="25" y="26"/>
                          <a:pt x="35" y="29"/>
                          <a:pt x="42" y="33"/>
                        </a:cubicBezTo>
                        <a:cubicBezTo>
                          <a:pt x="42" y="33"/>
                          <a:pt x="42" y="33"/>
                          <a:pt x="42" y="33"/>
                        </a:cubicBezTo>
                        <a:cubicBezTo>
                          <a:pt x="52" y="39"/>
                          <a:pt x="57" y="47"/>
                          <a:pt x="57" y="56"/>
                        </a:cubicBezTo>
                        <a:cubicBezTo>
                          <a:pt x="57" y="64"/>
                          <a:pt x="53" y="73"/>
                          <a:pt x="44" y="80"/>
                        </a:cubicBezTo>
                        <a:cubicBezTo>
                          <a:pt x="38" y="84"/>
                          <a:pt x="31" y="88"/>
                          <a:pt x="24" y="90"/>
                        </a:cubicBezTo>
                        <a:cubicBezTo>
                          <a:pt x="22" y="96"/>
                          <a:pt x="18" y="103"/>
                          <a:pt x="20" y="109"/>
                        </a:cubicBezTo>
                        <a:cubicBezTo>
                          <a:pt x="21" y="113"/>
                          <a:pt x="24" y="114"/>
                          <a:pt x="27" y="114"/>
                        </a:cubicBezTo>
                        <a:cubicBezTo>
                          <a:pt x="35" y="114"/>
                          <a:pt x="47" y="106"/>
                          <a:pt x="54" y="103"/>
                        </a:cubicBezTo>
                        <a:cubicBezTo>
                          <a:pt x="67" y="97"/>
                          <a:pt x="83" y="87"/>
                          <a:pt x="93" y="77"/>
                        </a:cubicBezTo>
                        <a:cubicBezTo>
                          <a:pt x="112" y="56"/>
                          <a:pt x="95" y="33"/>
                          <a:pt x="74" y="22"/>
                        </a:cubicBezTo>
                        <a:cubicBezTo>
                          <a:pt x="58" y="14"/>
                          <a:pt x="31" y="0"/>
                          <a:pt x="12" y="0"/>
                        </a:cubicBezTo>
                      </a:path>
                    </a:pathLst>
                  </a:custGeom>
                  <a:solidFill>
                    <a:srgbClr val="EEA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57" name="Freeform 1069">
                    <a:extLst>
                      <a:ext uri="{FF2B5EF4-FFF2-40B4-BE49-F238E27FC236}">
                        <a16:creationId xmlns:a16="http://schemas.microsoft.com/office/drawing/2014/main" id="{63C1727A-2998-5B31-C9CE-BE418CD95507}"/>
                      </a:ext>
                    </a:extLst>
                  </p:cNvPr>
                  <p:cNvSpPr>
                    <a:spLocks/>
                  </p:cNvSpPr>
                  <p:nvPr/>
                </p:nvSpPr>
                <p:spPr bwMode="auto">
                  <a:xfrm>
                    <a:off x="2502" y="3369"/>
                    <a:ext cx="31" cy="44"/>
                  </a:xfrm>
                  <a:custGeom>
                    <a:avLst/>
                    <a:gdLst>
                      <a:gd name="T0" fmla="*/ 0 w 37"/>
                      <a:gd name="T1" fmla="*/ 0 h 52"/>
                      <a:gd name="T2" fmla="*/ 2 w 37"/>
                      <a:gd name="T3" fmla="*/ 3 h 52"/>
                      <a:gd name="T4" fmla="*/ 9 w 37"/>
                      <a:gd name="T5" fmla="*/ 6 h 52"/>
                      <a:gd name="T6" fmla="*/ 5 w 37"/>
                      <a:gd name="T7" fmla="*/ 20 h 52"/>
                      <a:gd name="T8" fmla="*/ 5 w 37"/>
                      <a:gd name="T9" fmla="*/ 20 h 52"/>
                      <a:gd name="T10" fmla="*/ 6 w 37"/>
                      <a:gd name="T11" fmla="*/ 31 h 52"/>
                      <a:gd name="T12" fmla="*/ 14 w 37"/>
                      <a:gd name="T13" fmla="*/ 25 h 52"/>
                      <a:gd name="T14" fmla="*/ 22 w 37"/>
                      <a:gd name="T15" fmla="*/ 12 h 52"/>
                      <a:gd name="T16" fmla="*/ 15 w 37"/>
                      <a:gd name="T17" fmla="*/ 4 h 52"/>
                      <a:gd name="T18" fmla="*/ 15 w 37"/>
                      <a:gd name="T19" fmla="*/ 3 h 52"/>
                      <a:gd name="T20" fmla="*/ 15 w 37"/>
                      <a:gd name="T21" fmla="*/ 3 h 52"/>
                      <a:gd name="T22" fmla="*/ 15 w 37"/>
                      <a:gd name="T23" fmla="*/ 3 h 52"/>
                      <a:gd name="T24" fmla="*/ 15 w 37"/>
                      <a:gd name="T25" fmla="*/ 3 h 52"/>
                      <a:gd name="T26" fmla="*/ 15 w 37"/>
                      <a:gd name="T27" fmla="*/ 4 h 52"/>
                      <a:gd name="T28" fmla="*/ 0 w 37"/>
                      <a:gd name="T29" fmla="*/ 0 h 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 h="52">
                        <a:moveTo>
                          <a:pt x="0" y="0"/>
                        </a:moveTo>
                        <a:cubicBezTo>
                          <a:pt x="0" y="2"/>
                          <a:pt x="1" y="3"/>
                          <a:pt x="2" y="5"/>
                        </a:cubicBezTo>
                        <a:cubicBezTo>
                          <a:pt x="7" y="5"/>
                          <a:pt x="13" y="7"/>
                          <a:pt x="16" y="10"/>
                        </a:cubicBezTo>
                        <a:cubicBezTo>
                          <a:pt x="25" y="16"/>
                          <a:pt x="21" y="27"/>
                          <a:pt x="8" y="33"/>
                        </a:cubicBezTo>
                        <a:cubicBezTo>
                          <a:pt x="8" y="33"/>
                          <a:pt x="8" y="33"/>
                          <a:pt x="8" y="33"/>
                        </a:cubicBezTo>
                        <a:cubicBezTo>
                          <a:pt x="8" y="39"/>
                          <a:pt x="9" y="45"/>
                          <a:pt x="9" y="52"/>
                        </a:cubicBezTo>
                        <a:cubicBezTo>
                          <a:pt x="14" y="50"/>
                          <a:pt x="19" y="47"/>
                          <a:pt x="24" y="43"/>
                        </a:cubicBezTo>
                        <a:cubicBezTo>
                          <a:pt x="33" y="36"/>
                          <a:pt x="37" y="28"/>
                          <a:pt x="37" y="20"/>
                        </a:cubicBezTo>
                        <a:cubicBezTo>
                          <a:pt x="35" y="15"/>
                          <a:pt x="30" y="10"/>
                          <a:pt x="25" y="7"/>
                        </a:cubicBezTo>
                        <a:cubicBezTo>
                          <a:pt x="25" y="6"/>
                          <a:pt x="25" y="6"/>
                          <a:pt x="25" y="6"/>
                        </a:cubicBezTo>
                        <a:cubicBezTo>
                          <a:pt x="25" y="6"/>
                          <a:pt x="25" y="6"/>
                          <a:pt x="25" y="6"/>
                        </a:cubicBezTo>
                        <a:cubicBezTo>
                          <a:pt x="25" y="6"/>
                          <a:pt x="25" y="6"/>
                          <a:pt x="25" y="6"/>
                        </a:cubicBezTo>
                        <a:cubicBezTo>
                          <a:pt x="25" y="6"/>
                          <a:pt x="25" y="6"/>
                          <a:pt x="25" y="6"/>
                        </a:cubicBezTo>
                        <a:cubicBezTo>
                          <a:pt x="25" y="7"/>
                          <a:pt x="25" y="7"/>
                          <a:pt x="25" y="7"/>
                        </a:cubicBezTo>
                        <a:cubicBezTo>
                          <a:pt x="17" y="3"/>
                          <a:pt x="9" y="0"/>
                          <a:pt x="0" y="0"/>
                        </a:cubicBezTo>
                      </a:path>
                    </a:pathLst>
                  </a:custGeom>
                  <a:solidFill>
                    <a:srgbClr val="B487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58" name="Freeform 1070">
                    <a:extLst>
                      <a:ext uri="{FF2B5EF4-FFF2-40B4-BE49-F238E27FC236}">
                        <a16:creationId xmlns:a16="http://schemas.microsoft.com/office/drawing/2014/main" id="{2A3A76F4-056D-A0FD-8ADE-198747CA7BA4}"/>
                      </a:ext>
                    </a:extLst>
                  </p:cNvPr>
                  <p:cNvSpPr>
                    <a:spLocks/>
                  </p:cNvSpPr>
                  <p:nvPr/>
                </p:nvSpPr>
                <p:spPr bwMode="auto">
                  <a:xfrm>
                    <a:off x="2509" y="3386"/>
                    <a:ext cx="25" cy="33"/>
                  </a:xfrm>
                  <a:custGeom>
                    <a:avLst/>
                    <a:gdLst>
                      <a:gd name="T0" fmla="*/ 17 w 30"/>
                      <a:gd name="T1" fmla="*/ 0 h 40"/>
                      <a:gd name="T2" fmla="*/ 9 w 30"/>
                      <a:gd name="T3" fmla="*/ 13 h 40"/>
                      <a:gd name="T4" fmla="*/ 1 w 30"/>
                      <a:gd name="T5" fmla="*/ 17 h 40"/>
                      <a:gd name="T6" fmla="*/ 0 w 30"/>
                      <a:gd name="T7" fmla="*/ 21 h 40"/>
                      <a:gd name="T8" fmla="*/ 0 w 30"/>
                      <a:gd name="T9" fmla="*/ 22 h 40"/>
                      <a:gd name="T10" fmla="*/ 11 w 30"/>
                      <a:gd name="T11" fmla="*/ 17 h 40"/>
                      <a:gd name="T12" fmla="*/ 18 w 30"/>
                      <a:gd name="T13" fmla="*/ 5 h 40"/>
                      <a:gd name="T14" fmla="*/ 17 w 30"/>
                      <a:gd name="T15" fmla="*/ 0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40">
                        <a:moveTo>
                          <a:pt x="29" y="0"/>
                        </a:moveTo>
                        <a:cubicBezTo>
                          <a:pt x="29" y="8"/>
                          <a:pt x="25" y="16"/>
                          <a:pt x="16" y="23"/>
                        </a:cubicBezTo>
                        <a:cubicBezTo>
                          <a:pt x="11" y="27"/>
                          <a:pt x="6" y="30"/>
                          <a:pt x="1" y="32"/>
                        </a:cubicBezTo>
                        <a:cubicBezTo>
                          <a:pt x="0" y="34"/>
                          <a:pt x="0" y="36"/>
                          <a:pt x="0" y="39"/>
                        </a:cubicBezTo>
                        <a:cubicBezTo>
                          <a:pt x="0" y="39"/>
                          <a:pt x="0" y="39"/>
                          <a:pt x="0" y="40"/>
                        </a:cubicBezTo>
                        <a:cubicBezTo>
                          <a:pt x="6" y="38"/>
                          <a:pt x="13" y="34"/>
                          <a:pt x="18" y="30"/>
                        </a:cubicBezTo>
                        <a:cubicBezTo>
                          <a:pt x="26" y="24"/>
                          <a:pt x="30" y="16"/>
                          <a:pt x="30" y="8"/>
                        </a:cubicBezTo>
                        <a:cubicBezTo>
                          <a:pt x="30" y="5"/>
                          <a:pt x="30" y="2"/>
                          <a:pt x="29" y="0"/>
                        </a:cubicBezTo>
                      </a:path>
                    </a:pathLst>
                  </a:custGeom>
                  <a:solidFill>
                    <a:srgbClr val="A06D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59" name="Freeform 1071">
                    <a:extLst>
                      <a:ext uri="{FF2B5EF4-FFF2-40B4-BE49-F238E27FC236}">
                        <a16:creationId xmlns:a16="http://schemas.microsoft.com/office/drawing/2014/main" id="{75D8F48E-9EAA-A5D9-D2B8-902155990352}"/>
                      </a:ext>
                    </a:extLst>
                  </p:cNvPr>
                  <p:cNvSpPr>
                    <a:spLocks/>
                  </p:cNvSpPr>
                  <p:nvPr/>
                </p:nvSpPr>
                <p:spPr bwMode="auto">
                  <a:xfrm>
                    <a:off x="2503" y="3373"/>
                    <a:ext cx="20" cy="24"/>
                  </a:xfrm>
                  <a:custGeom>
                    <a:avLst/>
                    <a:gdLst>
                      <a:gd name="T0" fmla="*/ 0 w 23"/>
                      <a:gd name="T1" fmla="*/ 0 h 28"/>
                      <a:gd name="T2" fmla="*/ 3 w 23"/>
                      <a:gd name="T3" fmla="*/ 13 h 28"/>
                      <a:gd name="T4" fmla="*/ 3 w 23"/>
                      <a:gd name="T5" fmla="*/ 18 h 28"/>
                      <a:gd name="T6" fmla="*/ 3 w 23"/>
                      <a:gd name="T7" fmla="*/ 18 h 28"/>
                      <a:gd name="T8" fmla="*/ 9 w 23"/>
                      <a:gd name="T9" fmla="*/ 3 h 28"/>
                      <a:gd name="T10" fmla="*/ 0 w 23"/>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 h="28">
                        <a:moveTo>
                          <a:pt x="0" y="0"/>
                        </a:moveTo>
                        <a:cubicBezTo>
                          <a:pt x="2" y="5"/>
                          <a:pt x="4" y="12"/>
                          <a:pt x="5" y="20"/>
                        </a:cubicBezTo>
                        <a:cubicBezTo>
                          <a:pt x="5" y="23"/>
                          <a:pt x="5" y="25"/>
                          <a:pt x="6" y="28"/>
                        </a:cubicBezTo>
                        <a:cubicBezTo>
                          <a:pt x="6" y="28"/>
                          <a:pt x="6" y="28"/>
                          <a:pt x="6" y="28"/>
                        </a:cubicBezTo>
                        <a:cubicBezTo>
                          <a:pt x="19" y="22"/>
                          <a:pt x="23" y="11"/>
                          <a:pt x="14" y="5"/>
                        </a:cubicBezTo>
                        <a:cubicBezTo>
                          <a:pt x="11" y="2"/>
                          <a:pt x="5" y="0"/>
                          <a:pt x="0" y="0"/>
                        </a:cubicBezTo>
                      </a:path>
                    </a:pathLst>
                  </a:custGeom>
                  <a:solidFill>
                    <a:srgbClr val="C093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60" name="Freeform 1072">
                    <a:extLst>
                      <a:ext uri="{FF2B5EF4-FFF2-40B4-BE49-F238E27FC236}">
                        <a16:creationId xmlns:a16="http://schemas.microsoft.com/office/drawing/2014/main" id="{BCD27B8D-0EAA-58B8-B60B-58D518025CED}"/>
                      </a:ext>
                    </a:extLst>
                  </p:cNvPr>
                  <p:cNvSpPr>
                    <a:spLocks/>
                  </p:cNvSpPr>
                  <p:nvPr/>
                </p:nvSpPr>
                <p:spPr bwMode="auto">
                  <a:xfrm>
                    <a:off x="2501" y="3367"/>
                    <a:ext cx="35" cy="54"/>
                  </a:xfrm>
                  <a:custGeom>
                    <a:avLst/>
                    <a:gdLst>
                      <a:gd name="T0" fmla="*/ 0 w 41"/>
                      <a:gd name="T1" fmla="*/ 0 h 64"/>
                      <a:gd name="T2" fmla="*/ 1 w 41"/>
                      <a:gd name="T3" fmla="*/ 2 h 64"/>
                      <a:gd name="T4" fmla="*/ 16 w 41"/>
                      <a:gd name="T5" fmla="*/ 6 h 64"/>
                      <a:gd name="T6" fmla="*/ 16 w 41"/>
                      <a:gd name="T7" fmla="*/ 5 h 64"/>
                      <a:gd name="T8" fmla="*/ 16 w 41"/>
                      <a:gd name="T9" fmla="*/ 5 h 64"/>
                      <a:gd name="T10" fmla="*/ 16 w 41"/>
                      <a:gd name="T11" fmla="*/ 4 h 64"/>
                      <a:gd name="T12" fmla="*/ 16 w 41"/>
                      <a:gd name="T13" fmla="*/ 5 h 64"/>
                      <a:gd name="T14" fmla="*/ 16 w 41"/>
                      <a:gd name="T15" fmla="*/ 5 h 64"/>
                      <a:gd name="T16" fmla="*/ 16 w 41"/>
                      <a:gd name="T17" fmla="*/ 6 h 64"/>
                      <a:gd name="T18" fmla="*/ 23 w 41"/>
                      <a:gd name="T19" fmla="*/ 14 h 64"/>
                      <a:gd name="T20" fmla="*/ 24 w 41"/>
                      <a:gd name="T21" fmla="*/ 18 h 64"/>
                      <a:gd name="T22" fmla="*/ 17 w 41"/>
                      <a:gd name="T23" fmla="*/ 31 h 64"/>
                      <a:gd name="T24" fmla="*/ 6 w 41"/>
                      <a:gd name="T25" fmla="*/ 37 h 64"/>
                      <a:gd name="T26" fmla="*/ 5 w 41"/>
                      <a:gd name="T27" fmla="*/ 39 h 64"/>
                      <a:gd name="T28" fmla="*/ 17 w 41"/>
                      <a:gd name="T29" fmla="*/ 33 h 64"/>
                      <a:gd name="T30" fmla="*/ 26 w 41"/>
                      <a:gd name="T31" fmla="*/ 18 h 64"/>
                      <a:gd name="T32" fmla="*/ 16 w 41"/>
                      <a:gd name="T33" fmla="*/ 4 h 64"/>
                      <a:gd name="T34" fmla="*/ 16 w 41"/>
                      <a:gd name="T35" fmla="*/ 4 h 64"/>
                      <a:gd name="T36" fmla="*/ 0 w 41"/>
                      <a:gd name="T37" fmla="*/ 0 h 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1" h="64">
                        <a:moveTo>
                          <a:pt x="0" y="0"/>
                        </a:moveTo>
                        <a:cubicBezTo>
                          <a:pt x="0" y="1"/>
                          <a:pt x="0" y="2"/>
                          <a:pt x="1" y="2"/>
                        </a:cubicBezTo>
                        <a:cubicBezTo>
                          <a:pt x="10" y="2"/>
                          <a:pt x="18" y="5"/>
                          <a:pt x="26" y="9"/>
                        </a:cubicBezTo>
                        <a:cubicBezTo>
                          <a:pt x="26" y="8"/>
                          <a:pt x="26" y="8"/>
                          <a:pt x="26" y="8"/>
                        </a:cubicBezTo>
                        <a:cubicBezTo>
                          <a:pt x="26" y="8"/>
                          <a:pt x="26" y="8"/>
                          <a:pt x="26" y="8"/>
                        </a:cubicBezTo>
                        <a:cubicBezTo>
                          <a:pt x="26" y="7"/>
                          <a:pt x="26" y="7"/>
                          <a:pt x="26" y="7"/>
                        </a:cubicBezTo>
                        <a:cubicBezTo>
                          <a:pt x="26" y="8"/>
                          <a:pt x="26" y="8"/>
                          <a:pt x="26" y="8"/>
                        </a:cubicBezTo>
                        <a:cubicBezTo>
                          <a:pt x="26" y="8"/>
                          <a:pt x="26" y="8"/>
                          <a:pt x="26" y="8"/>
                        </a:cubicBezTo>
                        <a:cubicBezTo>
                          <a:pt x="26" y="9"/>
                          <a:pt x="26" y="9"/>
                          <a:pt x="26" y="9"/>
                        </a:cubicBezTo>
                        <a:cubicBezTo>
                          <a:pt x="31" y="12"/>
                          <a:pt x="36" y="17"/>
                          <a:pt x="38" y="22"/>
                        </a:cubicBezTo>
                        <a:cubicBezTo>
                          <a:pt x="39" y="24"/>
                          <a:pt x="39" y="27"/>
                          <a:pt x="39" y="30"/>
                        </a:cubicBezTo>
                        <a:cubicBezTo>
                          <a:pt x="39" y="38"/>
                          <a:pt x="35" y="46"/>
                          <a:pt x="27" y="52"/>
                        </a:cubicBezTo>
                        <a:cubicBezTo>
                          <a:pt x="22" y="56"/>
                          <a:pt x="15" y="60"/>
                          <a:pt x="9" y="62"/>
                        </a:cubicBezTo>
                        <a:cubicBezTo>
                          <a:pt x="8" y="62"/>
                          <a:pt x="8" y="63"/>
                          <a:pt x="8" y="64"/>
                        </a:cubicBezTo>
                        <a:cubicBezTo>
                          <a:pt x="15" y="62"/>
                          <a:pt x="22" y="58"/>
                          <a:pt x="28" y="54"/>
                        </a:cubicBezTo>
                        <a:cubicBezTo>
                          <a:pt x="37" y="47"/>
                          <a:pt x="41" y="38"/>
                          <a:pt x="41" y="30"/>
                        </a:cubicBezTo>
                        <a:cubicBezTo>
                          <a:pt x="41" y="21"/>
                          <a:pt x="36" y="13"/>
                          <a:pt x="26" y="7"/>
                        </a:cubicBezTo>
                        <a:cubicBezTo>
                          <a:pt x="26" y="7"/>
                          <a:pt x="26" y="7"/>
                          <a:pt x="26" y="7"/>
                        </a:cubicBezTo>
                        <a:cubicBezTo>
                          <a:pt x="19" y="3"/>
                          <a:pt x="9" y="0"/>
                          <a:pt x="0"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61" name="Freeform 1073">
                    <a:extLst>
                      <a:ext uri="{FF2B5EF4-FFF2-40B4-BE49-F238E27FC236}">
                        <a16:creationId xmlns:a16="http://schemas.microsoft.com/office/drawing/2014/main" id="{F8ECF822-C310-ACCB-6234-92BB672ABA23}"/>
                      </a:ext>
                    </a:extLst>
                  </p:cNvPr>
                  <p:cNvSpPr>
                    <a:spLocks/>
                  </p:cNvSpPr>
                  <p:nvPr/>
                </p:nvSpPr>
                <p:spPr bwMode="auto">
                  <a:xfrm>
                    <a:off x="2519" y="3257"/>
                    <a:ext cx="104" cy="98"/>
                  </a:xfrm>
                  <a:custGeom>
                    <a:avLst/>
                    <a:gdLst>
                      <a:gd name="T0" fmla="*/ 63 w 124"/>
                      <a:gd name="T1" fmla="*/ 0 h 116"/>
                      <a:gd name="T2" fmla="*/ 13 w 124"/>
                      <a:gd name="T3" fmla="*/ 24 h 116"/>
                      <a:gd name="T4" fmla="*/ 3 w 124"/>
                      <a:gd name="T5" fmla="*/ 46 h 116"/>
                      <a:gd name="T6" fmla="*/ 16 w 124"/>
                      <a:gd name="T7" fmla="*/ 63 h 116"/>
                      <a:gd name="T8" fmla="*/ 39 w 124"/>
                      <a:gd name="T9" fmla="*/ 70 h 116"/>
                      <a:gd name="T10" fmla="*/ 50 w 124"/>
                      <a:gd name="T11" fmla="*/ 60 h 116"/>
                      <a:gd name="T12" fmla="*/ 51 w 124"/>
                      <a:gd name="T13" fmla="*/ 48 h 116"/>
                      <a:gd name="T14" fmla="*/ 41 w 124"/>
                      <a:gd name="T15" fmla="*/ 35 h 116"/>
                      <a:gd name="T16" fmla="*/ 39 w 124"/>
                      <a:gd name="T17" fmla="*/ 29 h 116"/>
                      <a:gd name="T18" fmla="*/ 53 w 124"/>
                      <a:gd name="T19" fmla="*/ 15 h 116"/>
                      <a:gd name="T20" fmla="*/ 55 w 124"/>
                      <a:gd name="T21" fmla="*/ 15 h 116"/>
                      <a:gd name="T22" fmla="*/ 58 w 124"/>
                      <a:gd name="T23" fmla="*/ 15 h 116"/>
                      <a:gd name="T24" fmla="*/ 73 w 124"/>
                      <a:gd name="T25" fmla="*/ 4 h 116"/>
                      <a:gd name="T26" fmla="*/ 63 w 124"/>
                      <a:gd name="T27" fmla="*/ 0 h 1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4" h="116">
                        <a:moveTo>
                          <a:pt x="106" y="0"/>
                        </a:moveTo>
                        <a:cubicBezTo>
                          <a:pt x="76" y="1"/>
                          <a:pt x="44" y="20"/>
                          <a:pt x="22" y="39"/>
                        </a:cubicBezTo>
                        <a:cubicBezTo>
                          <a:pt x="9" y="51"/>
                          <a:pt x="0" y="58"/>
                          <a:pt x="4" y="77"/>
                        </a:cubicBezTo>
                        <a:cubicBezTo>
                          <a:pt x="8" y="93"/>
                          <a:pt x="13" y="97"/>
                          <a:pt x="27" y="104"/>
                        </a:cubicBezTo>
                        <a:cubicBezTo>
                          <a:pt x="37" y="108"/>
                          <a:pt x="54" y="116"/>
                          <a:pt x="67" y="116"/>
                        </a:cubicBezTo>
                        <a:cubicBezTo>
                          <a:pt x="76" y="116"/>
                          <a:pt x="83" y="112"/>
                          <a:pt x="86" y="100"/>
                        </a:cubicBezTo>
                        <a:cubicBezTo>
                          <a:pt x="87" y="93"/>
                          <a:pt x="87" y="87"/>
                          <a:pt x="87" y="80"/>
                        </a:cubicBezTo>
                        <a:cubicBezTo>
                          <a:pt x="79" y="75"/>
                          <a:pt x="73" y="67"/>
                          <a:pt x="69" y="59"/>
                        </a:cubicBezTo>
                        <a:cubicBezTo>
                          <a:pt x="67" y="55"/>
                          <a:pt x="66" y="51"/>
                          <a:pt x="66" y="47"/>
                        </a:cubicBezTo>
                        <a:cubicBezTo>
                          <a:pt x="66" y="35"/>
                          <a:pt x="75" y="26"/>
                          <a:pt x="89" y="25"/>
                        </a:cubicBezTo>
                        <a:cubicBezTo>
                          <a:pt x="90" y="25"/>
                          <a:pt x="91" y="25"/>
                          <a:pt x="92" y="25"/>
                        </a:cubicBezTo>
                        <a:cubicBezTo>
                          <a:pt x="94" y="25"/>
                          <a:pt x="96" y="25"/>
                          <a:pt x="98" y="25"/>
                        </a:cubicBezTo>
                        <a:cubicBezTo>
                          <a:pt x="103" y="17"/>
                          <a:pt x="111" y="11"/>
                          <a:pt x="124" y="7"/>
                        </a:cubicBezTo>
                        <a:cubicBezTo>
                          <a:pt x="106" y="0"/>
                          <a:pt x="106" y="0"/>
                          <a:pt x="106" y="0"/>
                        </a:cubicBezTo>
                      </a:path>
                    </a:pathLst>
                  </a:custGeom>
                  <a:solidFill>
                    <a:srgbClr val="EEA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62" name="Freeform 1074">
                    <a:extLst>
                      <a:ext uri="{FF2B5EF4-FFF2-40B4-BE49-F238E27FC236}">
                        <a16:creationId xmlns:a16="http://schemas.microsoft.com/office/drawing/2014/main" id="{547CDA06-AFD2-778E-4819-41D903722895}"/>
                      </a:ext>
                    </a:extLst>
                  </p:cNvPr>
                  <p:cNvSpPr>
                    <a:spLocks/>
                  </p:cNvSpPr>
                  <p:nvPr/>
                </p:nvSpPr>
                <p:spPr bwMode="auto">
                  <a:xfrm>
                    <a:off x="2577" y="3279"/>
                    <a:ext cx="24" cy="38"/>
                  </a:xfrm>
                  <a:custGeom>
                    <a:avLst/>
                    <a:gdLst>
                      <a:gd name="T0" fmla="*/ 15 w 28"/>
                      <a:gd name="T1" fmla="*/ 0 h 45"/>
                      <a:gd name="T2" fmla="*/ 13 w 28"/>
                      <a:gd name="T3" fmla="*/ 0 h 45"/>
                      <a:gd name="T4" fmla="*/ 0 w 28"/>
                      <a:gd name="T5" fmla="*/ 9 h 45"/>
                      <a:gd name="T6" fmla="*/ 2 w 28"/>
                      <a:gd name="T7" fmla="*/ 16 h 45"/>
                      <a:gd name="T8" fmla="*/ 12 w 28"/>
                      <a:gd name="T9" fmla="*/ 27 h 45"/>
                      <a:gd name="T10" fmla="*/ 13 w 28"/>
                      <a:gd name="T11" fmla="*/ 15 h 45"/>
                      <a:gd name="T12" fmla="*/ 12 w 28"/>
                      <a:gd name="T13" fmla="*/ 14 h 45"/>
                      <a:gd name="T14" fmla="*/ 12 w 28"/>
                      <a:gd name="T15" fmla="*/ 14 h 45"/>
                      <a:gd name="T16" fmla="*/ 12 w 28"/>
                      <a:gd name="T17" fmla="*/ 14 h 45"/>
                      <a:gd name="T18" fmla="*/ 10 w 28"/>
                      <a:gd name="T19" fmla="*/ 14 h 45"/>
                      <a:gd name="T20" fmla="*/ 10 w 28"/>
                      <a:gd name="T21" fmla="*/ 12 h 45"/>
                      <a:gd name="T22" fmla="*/ 10 w 28"/>
                      <a:gd name="T23" fmla="*/ 11 h 45"/>
                      <a:gd name="T24" fmla="*/ 9 w 28"/>
                      <a:gd name="T25" fmla="*/ 8 h 45"/>
                      <a:gd name="T26" fmla="*/ 8 w 28"/>
                      <a:gd name="T27" fmla="*/ 7 h 45"/>
                      <a:gd name="T28" fmla="*/ 9 w 28"/>
                      <a:gd name="T29" fmla="*/ 3 h 45"/>
                      <a:gd name="T30" fmla="*/ 9 w 28"/>
                      <a:gd name="T31" fmla="*/ 3 h 45"/>
                      <a:gd name="T32" fmla="*/ 11 w 28"/>
                      <a:gd name="T33" fmla="*/ 5 h 45"/>
                      <a:gd name="T34" fmla="*/ 15 w 28"/>
                      <a:gd name="T35" fmla="*/ 3 h 45"/>
                      <a:gd name="T36" fmla="*/ 18 w 28"/>
                      <a:gd name="T37" fmla="*/ 1 h 45"/>
                      <a:gd name="T38" fmla="*/ 15 w 28"/>
                      <a:gd name="T39" fmla="*/ 0 h 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 h="45">
                        <a:moveTo>
                          <a:pt x="23" y="0"/>
                        </a:moveTo>
                        <a:cubicBezTo>
                          <a:pt x="22" y="0"/>
                          <a:pt x="21" y="0"/>
                          <a:pt x="20" y="0"/>
                        </a:cubicBezTo>
                        <a:cubicBezTo>
                          <a:pt x="9" y="1"/>
                          <a:pt x="2" y="7"/>
                          <a:pt x="0" y="15"/>
                        </a:cubicBezTo>
                        <a:cubicBezTo>
                          <a:pt x="0" y="18"/>
                          <a:pt x="1" y="22"/>
                          <a:pt x="2" y="26"/>
                        </a:cubicBezTo>
                        <a:cubicBezTo>
                          <a:pt x="6" y="33"/>
                          <a:pt x="12" y="40"/>
                          <a:pt x="19" y="45"/>
                        </a:cubicBezTo>
                        <a:cubicBezTo>
                          <a:pt x="19" y="38"/>
                          <a:pt x="19" y="32"/>
                          <a:pt x="20" y="25"/>
                        </a:cubicBezTo>
                        <a:cubicBezTo>
                          <a:pt x="20" y="25"/>
                          <a:pt x="19" y="25"/>
                          <a:pt x="19" y="24"/>
                        </a:cubicBezTo>
                        <a:cubicBezTo>
                          <a:pt x="19" y="24"/>
                          <a:pt x="19" y="24"/>
                          <a:pt x="19" y="24"/>
                        </a:cubicBezTo>
                        <a:cubicBezTo>
                          <a:pt x="19" y="24"/>
                          <a:pt x="19" y="24"/>
                          <a:pt x="19" y="24"/>
                        </a:cubicBezTo>
                        <a:cubicBezTo>
                          <a:pt x="18" y="24"/>
                          <a:pt x="16" y="23"/>
                          <a:pt x="16" y="22"/>
                        </a:cubicBezTo>
                        <a:cubicBezTo>
                          <a:pt x="15" y="20"/>
                          <a:pt x="15" y="19"/>
                          <a:pt x="16" y="19"/>
                        </a:cubicBezTo>
                        <a:cubicBezTo>
                          <a:pt x="16" y="18"/>
                          <a:pt x="16" y="18"/>
                          <a:pt x="16" y="18"/>
                        </a:cubicBezTo>
                        <a:cubicBezTo>
                          <a:pt x="15" y="17"/>
                          <a:pt x="15" y="15"/>
                          <a:pt x="15" y="14"/>
                        </a:cubicBezTo>
                        <a:cubicBezTo>
                          <a:pt x="14" y="13"/>
                          <a:pt x="13" y="12"/>
                          <a:pt x="13" y="11"/>
                        </a:cubicBezTo>
                        <a:cubicBezTo>
                          <a:pt x="12" y="9"/>
                          <a:pt x="12" y="7"/>
                          <a:pt x="14" y="6"/>
                        </a:cubicBezTo>
                        <a:cubicBezTo>
                          <a:pt x="14" y="6"/>
                          <a:pt x="14" y="6"/>
                          <a:pt x="14" y="6"/>
                        </a:cubicBezTo>
                        <a:cubicBezTo>
                          <a:pt x="15" y="6"/>
                          <a:pt x="16" y="7"/>
                          <a:pt x="17" y="8"/>
                        </a:cubicBezTo>
                        <a:cubicBezTo>
                          <a:pt x="19" y="6"/>
                          <a:pt x="22" y="5"/>
                          <a:pt x="25" y="5"/>
                        </a:cubicBezTo>
                        <a:cubicBezTo>
                          <a:pt x="26" y="3"/>
                          <a:pt x="27" y="2"/>
                          <a:pt x="28" y="1"/>
                        </a:cubicBezTo>
                        <a:cubicBezTo>
                          <a:pt x="26" y="0"/>
                          <a:pt x="24" y="0"/>
                          <a:pt x="23" y="0"/>
                        </a:cubicBezTo>
                      </a:path>
                    </a:pathLst>
                  </a:custGeom>
                  <a:solidFill>
                    <a:srgbClr val="B487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63" name="Freeform 1075">
                    <a:extLst>
                      <a:ext uri="{FF2B5EF4-FFF2-40B4-BE49-F238E27FC236}">
                        <a16:creationId xmlns:a16="http://schemas.microsoft.com/office/drawing/2014/main" id="{FE733ABC-8EDA-23EE-5B9E-7D8EF5EC2325}"/>
                      </a:ext>
                    </a:extLst>
                  </p:cNvPr>
                  <p:cNvSpPr>
                    <a:spLocks/>
                  </p:cNvSpPr>
                  <p:nvPr/>
                </p:nvSpPr>
                <p:spPr bwMode="auto">
                  <a:xfrm>
                    <a:off x="2576" y="3292"/>
                    <a:ext cx="17" cy="31"/>
                  </a:xfrm>
                  <a:custGeom>
                    <a:avLst/>
                    <a:gdLst>
                      <a:gd name="T0" fmla="*/ 1 w 20"/>
                      <a:gd name="T1" fmla="*/ 0 h 37"/>
                      <a:gd name="T2" fmla="*/ 0 w 20"/>
                      <a:gd name="T3" fmla="*/ 3 h 37"/>
                      <a:gd name="T4" fmla="*/ 2 w 20"/>
                      <a:gd name="T5" fmla="*/ 10 h 37"/>
                      <a:gd name="T6" fmla="*/ 12 w 20"/>
                      <a:gd name="T7" fmla="*/ 22 h 37"/>
                      <a:gd name="T8" fmla="*/ 12 w 20"/>
                      <a:gd name="T9" fmla="*/ 18 h 37"/>
                      <a:gd name="T10" fmla="*/ 3 w 20"/>
                      <a:gd name="T11" fmla="*/ 7 h 37"/>
                      <a:gd name="T12" fmla="*/ 1 w 20"/>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7">
                        <a:moveTo>
                          <a:pt x="1" y="0"/>
                        </a:moveTo>
                        <a:cubicBezTo>
                          <a:pt x="0" y="2"/>
                          <a:pt x="0" y="4"/>
                          <a:pt x="0" y="6"/>
                        </a:cubicBezTo>
                        <a:cubicBezTo>
                          <a:pt x="0" y="10"/>
                          <a:pt x="0" y="13"/>
                          <a:pt x="2" y="17"/>
                        </a:cubicBezTo>
                        <a:cubicBezTo>
                          <a:pt x="6" y="25"/>
                          <a:pt x="12" y="32"/>
                          <a:pt x="20" y="37"/>
                        </a:cubicBezTo>
                        <a:cubicBezTo>
                          <a:pt x="20" y="34"/>
                          <a:pt x="20" y="32"/>
                          <a:pt x="20" y="30"/>
                        </a:cubicBezTo>
                        <a:cubicBezTo>
                          <a:pt x="13" y="25"/>
                          <a:pt x="7" y="18"/>
                          <a:pt x="3" y="11"/>
                        </a:cubicBezTo>
                        <a:cubicBezTo>
                          <a:pt x="2" y="7"/>
                          <a:pt x="1" y="3"/>
                          <a:pt x="1" y="0"/>
                        </a:cubicBezTo>
                      </a:path>
                    </a:pathLst>
                  </a:custGeom>
                  <a:solidFill>
                    <a:srgbClr val="A06D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64" name="Freeform 1076">
                    <a:extLst>
                      <a:ext uri="{FF2B5EF4-FFF2-40B4-BE49-F238E27FC236}">
                        <a16:creationId xmlns:a16="http://schemas.microsoft.com/office/drawing/2014/main" id="{0F17F2B1-8BA2-FB93-01CF-490B4C8CE7D5}"/>
                      </a:ext>
                    </a:extLst>
                  </p:cNvPr>
                  <p:cNvSpPr>
                    <a:spLocks/>
                  </p:cNvSpPr>
                  <p:nvPr/>
                </p:nvSpPr>
                <p:spPr bwMode="auto">
                  <a:xfrm>
                    <a:off x="2590" y="3283"/>
                    <a:ext cx="8" cy="17"/>
                  </a:xfrm>
                  <a:custGeom>
                    <a:avLst/>
                    <a:gdLst>
                      <a:gd name="T0" fmla="*/ 5 w 10"/>
                      <a:gd name="T1" fmla="*/ 0 h 20"/>
                      <a:gd name="T2" fmla="*/ 2 w 10"/>
                      <a:gd name="T3" fmla="*/ 3 h 20"/>
                      <a:gd name="T4" fmla="*/ 2 w 10"/>
                      <a:gd name="T5" fmla="*/ 3 h 20"/>
                      <a:gd name="T6" fmla="*/ 2 w 10"/>
                      <a:gd name="T7" fmla="*/ 7 h 20"/>
                      <a:gd name="T8" fmla="*/ 2 w 10"/>
                      <a:gd name="T9" fmla="*/ 7 h 20"/>
                      <a:gd name="T10" fmla="*/ 0 w 10"/>
                      <a:gd name="T11" fmla="*/ 6 h 20"/>
                      <a:gd name="T12" fmla="*/ 1 w 10"/>
                      <a:gd name="T13" fmla="*/ 8 h 20"/>
                      <a:gd name="T14" fmla="*/ 1 w 10"/>
                      <a:gd name="T15" fmla="*/ 9 h 20"/>
                      <a:gd name="T16" fmla="*/ 1 w 10"/>
                      <a:gd name="T17" fmla="*/ 9 h 20"/>
                      <a:gd name="T18" fmla="*/ 1 w 10"/>
                      <a:gd name="T19" fmla="*/ 9 h 20"/>
                      <a:gd name="T20" fmla="*/ 2 w 10"/>
                      <a:gd name="T21" fmla="*/ 10 h 20"/>
                      <a:gd name="T22" fmla="*/ 2 w 10"/>
                      <a:gd name="T23" fmla="*/ 12 h 20"/>
                      <a:gd name="T24" fmla="*/ 2 w 10"/>
                      <a:gd name="T25" fmla="*/ 12 h 20"/>
                      <a:gd name="T26" fmla="*/ 5 w 10"/>
                      <a:gd name="T27" fmla="*/ 0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 h="20">
                        <a:moveTo>
                          <a:pt x="10" y="0"/>
                        </a:moveTo>
                        <a:cubicBezTo>
                          <a:pt x="7" y="0"/>
                          <a:pt x="4" y="1"/>
                          <a:pt x="2" y="3"/>
                        </a:cubicBezTo>
                        <a:cubicBezTo>
                          <a:pt x="3" y="4"/>
                          <a:pt x="3" y="5"/>
                          <a:pt x="4" y="6"/>
                        </a:cubicBezTo>
                        <a:cubicBezTo>
                          <a:pt x="5" y="8"/>
                          <a:pt x="4" y="10"/>
                          <a:pt x="3" y="10"/>
                        </a:cubicBezTo>
                        <a:cubicBezTo>
                          <a:pt x="3" y="10"/>
                          <a:pt x="3" y="10"/>
                          <a:pt x="3" y="10"/>
                        </a:cubicBezTo>
                        <a:cubicBezTo>
                          <a:pt x="2" y="10"/>
                          <a:pt x="1" y="10"/>
                          <a:pt x="0" y="9"/>
                        </a:cubicBezTo>
                        <a:cubicBezTo>
                          <a:pt x="0" y="10"/>
                          <a:pt x="0" y="12"/>
                          <a:pt x="1" y="13"/>
                        </a:cubicBezTo>
                        <a:cubicBezTo>
                          <a:pt x="1" y="13"/>
                          <a:pt x="1" y="13"/>
                          <a:pt x="1" y="14"/>
                        </a:cubicBezTo>
                        <a:cubicBezTo>
                          <a:pt x="1" y="14"/>
                          <a:pt x="1" y="14"/>
                          <a:pt x="1" y="14"/>
                        </a:cubicBezTo>
                        <a:cubicBezTo>
                          <a:pt x="1" y="14"/>
                          <a:pt x="1" y="14"/>
                          <a:pt x="1" y="14"/>
                        </a:cubicBezTo>
                        <a:cubicBezTo>
                          <a:pt x="2" y="14"/>
                          <a:pt x="4" y="15"/>
                          <a:pt x="4" y="16"/>
                        </a:cubicBezTo>
                        <a:cubicBezTo>
                          <a:pt x="5" y="18"/>
                          <a:pt x="5" y="19"/>
                          <a:pt x="4" y="19"/>
                        </a:cubicBezTo>
                        <a:cubicBezTo>
                          <a:pt x="4" y="20"/>
                          <a:pt x="5" y="20"/>
                          <a:pt x="5" y="20"/>
                        </a:cubicBezTo>
                        <a:cubicBezTo>
                          <a:pt x="6" y="13"/>
                          <a:pt x="8" y="6"/>
                          <a:pt x="10" y="0"/>
                        </a:cubicBezTo>
                      </a:path>
                    </a:pathLst>
                  </a:custGeom>
                  <a:solidFill>
                    <a:srgbClr val="C093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65" name="Freeform 1077">
                    <a:extLst>
                      <a:ext uri="{FF2B5EF4-FFF2-40B4-BE49-F238E27FC236}">
                        <a16:creationId xmlns:a16="http://schemas.microsoft.com/office/drawing/2014/main" id="{A7C886E8-BCF8-7F33-2CDE-8BB8AD94A79D}"/>
                      </a:ext>
                    </a:extLst>
                  </p:cNvPr>
                  <p:cNvSpPr>
                    <a:spLocks/>
                  </p:cNvSpPr>
                  <p:nvPr/>
                </p:nvSpPr>
                <p:spPr bwMode="auto">
                  <a:xfrm>
                    <a:off x="2587" y="3284"/>
                    <a:ext cx="7" cy="8"/>
                  </a:xfrm>
                  <a:custGeom>
                    <a:avLst/>
                    <a:gdLst>
                      <a:gd name="T0" fmla="*/ 2 w 8"/>
                      <a:gd name="T1" fmla="*/ 0 h 9"/>
                      <a:gd name="T2" fmla="*/ 2 w 8"/>
                      <a:gd name="T3" fmla="*/ 0 h 9"/>
                      <a:gd name="T4" fmla="*/ 1 w 8"/>
                      <a:gd name="T5" fmla="*/ 4 h 9"/>
                      <a:gd name="T6" fmla="*/ 3 w 8"/>
                      <a:gd name="T7" fmla="*/ 5 h 9"/>
                      <a:gd name="T8" fmla="*/ 4 w 8"/>
                      <a:gd name="T9" fmla="*/ 6 h 9"/>
                      <a:gd name="T10" fmla="*/ 4 w 8"/>
                      <a:gd name="T11" fmla="*/ 6 h 9"/>
                      <a:gd name="T12" fmla="*/ 4 w 8"/>
                      <a:gd name="T13" fmla="*/ 4 h 9"/>
                      <a:gd name="T14" fmla="*/ 4 w 8"/>
                      <a:gd name="T15" fmla="*/ 2 h 9"/>
                      <a:gd name="T16" fmla="*/ 2 w 8"/>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9">
                        <a:moveTo>
                          <a:pt x="2" y="0"/>
                        </a:moveTo>
                        <a:cubicBezTo>
                          <a:pt x="2" y="0"/>
                          <a:pt x="2" y="0"/>
                          <a:pt x="2" y="0"/>
                        </a:cubicBezTo>
                        <a:cubicBezTo>
                          <a:pt x="0" y="1"/>
                          <a:pt x="0" y="3"/>
                          <a:pt x="1" y="5"/>
                        </a:cubicBezTo>
                        <a:cubicBezTo>
                          <a:pt x="1" y="6"/>
                          <a:pt x="2" y="7"/>
                          <a:pt x="3" y="8"/>
                        </a:cubicBezTo>
                        <a:cubicBezTo>
                          <a:pt x="4" y="9"/>
                          <a:pt x="5" y="9"/>
                          <a:pt x="6" y="9"/>
                        </a:cubicBezTo>
                        <a:cubicBezTo>
                          <a:pt x="6" y="9"/>
                          <a:pt x="6" y="9"/>
                          <a:pt x="6" y="9"/>
                        </a:cubicBezTo>
                        <a:cubicBezTo>
                          <a:pt x="7" y="9"/>
                          <a:pt x="8" y="7"/>
                          <a:pt x="7" y="5"/>
                        </a:cubicBezTo>
                        <a:cubicBezTo>
                          <a:pt x="6" y="4"/>
                          <a:pt x="6" y="3"/>
                          <a:pt x="5" y="2"/>
                        </a:cubicBezTo>
                        <a:cubicBezTo>
                          <a:pt x="4" y="1"/>
                          <a:pt x="3"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66" name="Freeform 1078">
                    <a:extLst>
                      <a:ext uri="{FF2B5EF4-FFF2-40B4-BE49-F238E27FC236}">
                        <a16:creationId xmlns:a16="http://schemas.microsoft.com/office/drawing/2014/main" id="{5DFD0FFB-6FC1-1DCC-73F8-A8489E43C658}"/>
                      </a:ext>
                    </a:extLst>
                  </p:cNvPr>
                  <p:cNvSpPr>
                    <a:spLocks/>
                  </p:cNvSpPr>
                  <p:nvPr/>
                </p:nvSpPr>
                <p:spPr bwMode="auto">
                  <a:xfrm>
                    <a:off x="2590" y="3295"/>
                    <a:ext cx="4" cy="4"/>
                  </a:xfrm>
                  <a:custGeom>
                    <a:avLst/>
                    <a:gdLst>
                      <a:gd name="T0" fmla="*/ 1 w 5"/>
                      <a:gd name="T1" fmla="*/ 0 h 5"/>
                      <a:gd name="T2" fmla="*/ 1 w 5"/>
                      <a:gd name="T3" fmla="*/ 0 h 5"/>
                      <a:gd name="T4" fmla="*/ 1 w 5"/>
                      <a:gd name="T5" fmla="*/ 0 h 5"/>
                      <a:gd name="T6" fmla="*/ 1 w 5"/>
                      <a:gd name="T7" fmla="*/ 2 h 5"/>
                      <a:gd name="T8" fmla="*/ 2 w 5"/>
                      <a:gd name="T9" fmla="*/ 2 h 5"/>
                      <a:gd name="T10" fmla="*/ 2 w 5"/>
                      <a:gd name="T11" fmla="*/ 2 h 5"/>
                      <a:gd name="T12" fmla="*/ 2 w 5"/>
                      <a:gd name="T13" fmla="*/ 2 h 5"/>
                      <a:gd name="T14" fmla="*/ 2 w 5"/>
                      <a:gd name="T15" fmla="*/ 2 h 5"/>
                      <a:gd name="T16" fmla="*/ 1 w 5"/>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5">
                        <a:moveTo>
                          <a:pt x="1" y="0"/>
                        </a:moveTo>
                        <a:cubicBezTo>
                          <a:pt x="1" y="0"/>
                          <a:pt x="1" y="0"/>
                          <a:pt x="1" y="0"/>
                        </a:cubicBezTo>
                        <a:cubicBezTo>
                          <a:pt x="1" y="0"/>
                          <a:pt x="1" y="0"/>
                          <a:pt x="1" y="0"/>
                        </a:cubicBezTo>
                        <a:cubicBezTo>
                          <a:pt x="0" y="0"/>
                          <a:pt x="0" y="1"/>
                          <a:pt x="1" y="3"/>
                        </a:cubicBezTo>
                        <a:cubicBezTo>
                          <a:pt x="1" y="4"/>
                          <a:pt x="3" y="5"/>
                          <a:pt x="4" y="5"/>
                        </a:cubicBezTo>
                        <a:cubicBezTo>
                          <a:pt x="4" y="5"/>
                          <a:pt x="4" y="5"/>
                          <a:pt x="4" y="5"/>
                        </a:cubicBezTo>
                        <a:cubicBezTo>
                          <a:pt x="4" y="5"/>
                          <a:pt x="4" y="5"/>
                          <a:pt x="4" y="5"/>
                        </a:cubicBezTo>
                        <a:cubicBezTo>
                          <a:pt x="5" y="5"/>
                          <a:pt x="5" y="4"/>
                          <a:pt x="4" y="2"/>
                        </a:cubicBezTo>
                        <a:cubicBezTo>
                          <a:pt x="4" y="1"/>
                          <a:pt x="2"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67" name="Freeform 1079">
                    <a:extLst>
                      <a:ext uri="{FF2B5EF4-FFF2-40B4-BE49-F238E27FC236}">
                        <a16:creationId xmlns:a16="http://schemas.microsoft.com/office/drawing/2014/main" id="{6B63747B-44DE-85BE-6F56-F81EA869BBAE}"/>
                      </a:ext>
                    </a:extLst>
                  </p:cNvPr>
                  <p:cNvSpPr>
                    <a:spLocks/>
                  </p:cNvSpPr>
                  <p:nvPr/>
                </p:nvSpPr>
                <p:spPr bwMode="auto">
                  <a:xfrm>
                    <a:off x="2574" y="3278"/>
                    <a:ext cx="27" cy="47"/>
                  </a:xfrm>
                  <a:custGeom>
                    <a:avLst/>
                    <a:gdLst>
                      <a:gd name="T0" fmla="*/ 16 w 32"/>
                      <a:gd name="T1" fmla="*/ 0 h 55"/>
                      <a:gd name="T2" fmla="*/ 14 w 32"/>
                      <a:gd name="T3" fmla="*/ 0 h 55"/>
                      <a:gd name="T4" fmla="*/ 0 w 32"/>
                      <a:gd name="T5" fmla="*/ 14 h 55"/>
                      <a:gd name="T6" fmla="*/ 3 w 32"/>
                      <a:gd name="T7" fmla="*/ 21 h 55"/>
                      <a:gd name="T8" fmla="*/ 13 w 32"/>
                      <a:gd name="T9" fmla="*/ 34 h 55"/>
                      <a:gd name="T10" fmla="*/ 14 w 32"/>
                      <a:gd name="T11" fmla="*/ 32 h 55"/>
                      <a:gd name="T12" fmla="*/ 3 w 32"/>
                      <a:gd name="T13" fmla="*/ 21 h 55"/>
                      <a:gd name="T14" fmla="*/ 2 w 32"/>
                      <a:gd name="T15" fmla="*/ 14 h 55"/>
                      <a:gd name="T16" fmla="*/ 3 w 32"/>
                      <a:gd name="T17" fmla="*/ 10 h 55"/>
                      <a:gd name="T18" fmla="*/ 14 w 32"/>
                      <a:gd name="T19" fmla="*/ 1 h 55"/>
                      <a:gd name="T20" fmla="*/ 16 w 32"/>
                      <a:gd name="T21" fmla="*/ 1 h 55"/>
                      <a:gd name="T22" fmla="*/ 19 w 32"/>
                      <a:gd name="T23" fmla="*/ 2 h 55"/>
                      <a:gd name="T24" fmla="*/ 19 w 32"/>
                      <a:gd name="T25" fmla="*/ 0 h 55"/>
                      <a:gd name="T26" fmla="*/ 16 w 32"/>
                      <a:gd name="T27" fmla="*/ 0 h 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 h="55">
                        <a:moveTo>
                          <a:pt x="26" y="0"/>
                        </a:moveTo>
                        <a:cubicBezTo>
                          <a:pt x="25" y="0"/>
                          <a:pt x="24" y="0"/>
                          <a:pt x="23" y="0"/>
                        </a:cubicBezTo>
                        <a:cubicBezTo>
                          <a:pt x="9" y="1"/>
                          <a:pt x="0" y="10"/>
                          <a:pt x="0" y="22"/>
                        </a:cubicBezTo>
                        <a:cubicBezTo>
                          <a:pt x="0" y="26"/>
                          <a:pt x="1" y="30"/>
                          <a:pt x="3" y="34"/>
                        </a:cubicBezTo>
                        <a:cubicBezTo>
                          <a:pt x="7" y="42"/>
                          <a:pt x="13" y="50"/>
                          <a:pt x="21" y="55"/>
                        </a:cubicBezTo>
                        <a:cubicBezTo>
                          <a:pt x="22" y="54"/>
                          <a:pt x="22" y="53"/>
                          <a:pt x="22" y="53"/>
                        </a:cubicBezTo>
                        <a:cubicBezTo>
                          <a:pt x="14" y="48"/>
                          <a:pt x="8" y="41"/>
                          <a:pt x="4" y="33"/>
                        </a:cubicBezTo>
                        <a:cubicBezTo>
                          <a:pt x="2" y="29"/>
                          <a:pt x="2" y="26"/>
                          <a:pt x="2" y="22"/>
                        </a:cubicBezTo>
                        <a:cubicBezTo>
                          <a:pt x="2" y="20"/>
                          <a:pt x="2" y="18"/>
                          <a:pt x="3" y="16"/>
                        </a:cubicBezTo>
                        <a:cubicBezTo>
                          <a:pt x="5" y="8"/>
                          <a:pt x="12" y="2"/>
                          <a:pt x="23" y="1"/>
                        </a:cubicBezTo>
                        <a:cubicBezTo>
                          <a:pt x="24" y="1"/>
                          <a:pt x="25" y="1"/>
                          <a:pt x="26" y="1"/>
                        </a:cubicBezTo>
                        <a:cubicBezTo>
                          <a:pt x="27" y="1"/>
                          <a:pt x="29" y="1"/>
                          <a:pt x="31" y="2"/>
                        </a:cubicBezTo>
                        <a:cubicBezTo>
                          <a:pt x="31" y="1"/>
                          <a:pt x="31" y="1"/>
                          <a:pt x="32" y="0"/>
                        </a:cubicBezTo>
                        <a:cubicBezTo>
                          <a:pt x="30" y="0"/>
                          <a:pt x="28" y="0"/>
                          <a:pt x="26"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68" name="Freeform 1080">
                    <a:extLst>
                      <a:ext uri="{FF2B5EF4-FFF2-40B4-BE49-F238E27FC236}">
                        <a16:creationId xmlns:a16="http://schemas.microsoft.com/office/drawing/2014/main" id="{39E01926-DE00-E6B5-7A85-9DC56E6DD303}"/>
                      </a:ext>
                    </a:extLst>
                  </p:cNvPr>
                  <p:cNvSpPr>
                    <a:spLocks/>
                  </p:cNvSpPr>
                  <p:nvPr/>
                </p:nvSpPr>
                <p:spPr bwMode="auto">
                  <a:xfrm>
                    <a:off x="1850" y="3149"/>
                    <a:ext cx="89" cy="126"/>
                  </a:xfrm>
                  <a:custGeom>
                    <a:avLst/>
                    <a:gdLst>
                      <a:gd name="T0" fmla="*/ 54 w 105"/>
                      <a:gd name="T1" fmla="*/ 3 h 149"/>
                      <a:gd name="T2" fmla="*/ 49 w 105"/>
                      <a:gd name="T3" fmla="*/ 4 h 149"/>
                      <a:gd name="T4" fmla="*/ 3 w 105"/>
                      <a:gd name="T5" fmla="*/ 21 h 149"/>
                      <a:gd name="T6" fmla="*/ 17 w 105"/>
                      <a:gd name="T7" fmla="*/ 68 h 149"/>
                      <a:gd name="T8" fmla="*/ 41 w 105"/>
                      <a:gd name="T9" fmla="*/ 90 h 149"/>
                      <a:gd name="T10" fmla="*/ 45 w 105"/>
                      <a:gd name="T11" fmla="*/ 81 h 149"/>
                      <a:gd name="T12" fmla="*/ 44 w 105"/>
                      <a:gd name="T13" fmla="*/ 63 h 149"/>
                      <a:gd name="T14" fmla="*/ 34 w 105"/>
                      <a:gd name="T15" fmla="*/ 64 h 149"/>
                      <a:gd name="T16" fmla="*/ 34 w 105"/>
                      <a:gd name="T17" fmla="*/ 64 h 149"/>
                      <a:gd name="T18" fmla="*/ 18 w 105"/>
                      <a:gd name="T19" fmla="*/ 56 h 149"/>
                      <a:gd name="T20" fmla="*/ 16 w 105"/>
                      <a:gd name="T21" fmla="*/ 49 h 149"/>
                      <a:gd name="T22" fmla="*/ 36 w 105"/>
                      <a:gd name="T23" fmla="*/ 21 h 149"/>
                      <a:gd name="T24" fmla="*/ 55 w 105"/>
                      <a:gd name="T25" fmla="*/ 14 h 149"/>
                      <a:gd name="T26" fmla="*/ 64 w 105"/>
                      <a:gd name="T27" fmla="*/ 5 h 149"/>
                      <a:gd name="T28" fmla="*/ 54 w 105"/>
                      <a:gd name="T29" fmla="*/ 3 h 1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5" h="149">
                        <a:moveTo>
                          <a:pt x="90" y="4"/>
                        </a:moveTo>
                        <a:cubicBezTo>
                          <a:pt x="87" y="7"/>
                          <a:pt x="85" y="6"/>
                          <a:pt x="81" y="7"/>
                        </a:cubicBezTo>
                        <a:cubicBezTo>
                          <a:pt x="55" y="11"/>
                          <a:pt x="12" y="0"/>
                          <a:pt x="5" y="34"/>
                        </a:cubicBezTo>
                        <a:cubicBezTo>
                          <a:pt x="0" y="59"/>
                          <a:pt x="16" y="92"/>
                          <a:pt x="28" y="113"/>
                        </a:cubicBezTo>
                        <a:cubicBezTo>
                          <a:pt x="33" y="122"/>
                          <a:pt x="56" y="149"/>
                          <a:pt x="67" y="149"/>
                        </a:cubicBezTo>
                        <a:cubicBezTo>
                          <a:pt x="72" y="149"/>
                          <a:pt x="74" y="145"/>
                          <a:pt x="74" y="134"/>
                        </a:cubicBezTo>
                        <a:cubicBezTo>
                          <a:pt x="73" y="124"/>
                          <a:pt x="72" y="114"/>
                          <a:pt x="72" y="103"/>
                        </a:cubicBezTo>
                        <a:cubicBezTo>
                          <a:pt x="67" y="105"/>
                          <a:pt x="61" y="106"/>
                          <a:pt x="56" y="106"/>
                        </a:cubicBezTo>
                        <a:cubicBezTo>
                          <a:pt x="56" y="106"/>
                          <a:pt x="56" y="106"/>
                          <a:pt x="56" y="106"/>
                        </a:cubicBezTo>
                        <a:cubicBezTo>
                          <a:pt x="44" y="106"/>
                          <a:pt x="34" y="101"/>
                          <a:pt x="29" y="92"/>
                        </a:cubicBezTo>
                        <a:cubicBezTo>
                          <a:pt x="28" y="89"/>
                          <a:pt x="27" y="85"/>
                          <a:pt x="27" y="81"/>
                        </a:cubicBezTo>
                        <a:cubicBezTo>
                          <a:pt x="27" y="65"/>
                          <a:pt x="40" y="46"/>
                          <a:pt x="60" y="34"/>
                        </a:cubicBezTo>
                        <a:cubicBezTo>
                          <a:pt x="70" y="28"/>
                          <a:pt x="81" y="24"/>
                          <a:pt x="91" y="23"/>
                        </a:cubicBezTo>
                        <a:cubicBezTo>
                          <a:pt x="95" y="18"/>
                          <a:pt x="99" y="13"/>
                          <a:pt x="105" y="8"/>
                        </a:cubicBezTo>
                        <a:cubicBezTo>
                          <a:pt x="90" y="4"/>
                          <a:pt x="90" y="4"/>
                          <a:pt x="90" y="4"/>
                        </a:cubicBezTo>
                      </a:path>
                    </a:pathLst>
                  </a:custGeom>
                  <a:solidFill>
                    <a:srgbClr val="F6DE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69" name="Freeform 1081">
                    <a:extLst>
                      <a:ext uri="{FF2B5EF4-FFF2-40B4-BE49-F238E27FC236}">
                        <a16:creationId xmlns:a16="http://schemas.microsoft.com/office/drawing/2014/main" id="{28BAE62A-D223-D86A-9BE5-3CE7660A76D0}"/>
                      </a:ext>
                    </a:extLst>
                  </p:cNvPr>
                  <p:cNvSpPr>
                    <a:spLocks/>
                  </p:cNvSpPr>
                  <p:nvPr/>
                </p:nvSpPr>
                <p:spPr bwMode="auto">
                  <a:xfrm>
                    <a:off x="1877" y="3170"/>
                    <a:ext cx="49" cy="59"/>
                  </a:xfrm>
                  <a:custGeom>
                    <a:avLst/>
                    <a:gdLst>
                      <a:gd name="T0" fmla="*/ 35 w 58"/>
                      <a:gd name="T1" fmla="*/ 0 h 69"/>
                      <a:gd name="T2" fmla="*/ 18 w 58"/>
                      <a:gd name="T3" fmla="*/ 7 h 69"/>
                      <a:gd name="T4" fmla="*/ 0 w 58"/>
                      <a:gd name="T5" fmla="*/ 27 h 69"/>
                      <a:gd name="T6" fmla="*/ 3 w 58"/>
                      <a:gd name="T7" fmla="*/ 35 h 69"/>
                      <a:gd name="T8" fmla="*/ 17 w 58"/>
                      <a:gd name="T9" fmla="*/ 43 h 69"/>
                      <a:gd name="T10" fmla="*/ 25 w 58"/>
                      <a:gd name="T11" fmla="*/ 43 h 69"/>
                      <a:gd name="T12" fmla="*/ 25 w 58"/>
                      <a:gd name="T13" fmla="*/ 28 h 69"/>
                      <a:gd name="T14" fmla="*/ 25 w 58"/>
                      <a:gd name="T15" fmla="*/ 28 h 69"/>
                      <a:gd name="T16" fmla="*/ 16 w 58"/>
                      <a:gd name="T17" fmla="*/ 27 h 69"/>
                      <a:gd name="T18" fmla="*/ 16 w 58"/>
                      <a:gd name="T19" fmla="*/ 27 h 69"/>
                      <a:gd name="T20" fmla="*/ 14 w 58"/>
                      <a:gd name="T21" fmla="*/ 27 h 69"/>
                      <a:gd name="T22" fmla="*/ 14 w 58"/>
                      <a:gd name="T23" fmla="*/ 26 h 69"/>
                      <a:gd name="T24" fmla="*/ 14 w 58"/>
                      <a:gd name="T25" fmla="*/ 23 h 69"/>
                      <a:gd name="T26" fmla="*/ 14 w 58"/>
                      <a:gd name="T27" fmla="*/ 23 h 69"/>
                      <a:gd name="T28" fmla="*/ 14 w 58"/>
                      <a:gd name="T29" fmla="*/ 20 h 69"/>
                      <a:gd name="T30" fmla="*/ 12 w 58"/>
                      <a:gd name="T31" fmla="*/ 19 h 69"/>
                      <a:gd name="T32" fmla="*/ 13 w 58"/>
                      <a:gd name="T33" fmla="*/ 15 h 69"/>
                      <a:gd name="T34" fmla="*/ 14 w 58"/>
                      <a:gd name="T35" fmla="*/ 14 h 69"/>
                      <a:gd name="T36" fmla="*/ 15 w 58"/>
                      <a:gd name="T37" fmla="*/ 15 h 69"/>
                      <a:gd name="T38" fmla="*/ 28 w 58"/>
                      <a:gd name="T39" fmla="*/ 5 h 69"/>
                      <a:gd name="T40" fmla="*/ 33 w 58"/>
                      <a:gd name="T41" fmla="*/ 3 h 69"/>
                      <a:gd name="T42" fmla="*/ 35 w 58"/>
                      <a:gd name="T43" fmla="*/ 0 h 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8" h="69">
                        <a:moveTo>
                          <a:pt x="58" y="0"/>
                        </a:moveTo>
                        <a:cubicBezTo>
                          <a:pt x="49" y="2"/>
                          <a:pt x="40" y="5"/>
                          <a:pt x="30" y="11"/>
                        </a:cubicBezTo>
                        <a:cubicBezTo>
                          <a:pt x="15" y="20"/>
                          <a:pt x="5" y="32"/>
                          <a:pt x="0" y="44"/>
                        </a:cubicBezTo>
                        <a:cubicBezTo>
                          <a:pt x="0" y="49"/>
                          <a:pt x="1" y="53"/>
                          <a:pt x="3" y="56"/>
                        </a:cubicBezTo>
                        <a:cubicBezTo>
                          <a:pt x="7" y="65"/>
                          <a:pt x="17" y="69"/>
                          <a:pt x="28" y="69"/>
                        </a:cubicBezTo>
                        <a:cubicBezTo>
                          <a:pt x="32" y="69"/>
                          <a:pt x="37" y="69"/>
                          <a:pt x="41" y="68"/>
                        </a:cubicBezTo>
                        <a:cubicBezTo>
                          <a:pt x="41" y="61"/>
                          <a:pt x="41" y="53"/>
                          <a:pt x="42" y="46"/>
                        </a:cubicBezTo>
                        <a:cubicBezTo>
                          <a:pt x="42" y="46"/>
                          <a:pt x="41" y="46"/>
                          <a:pt x="41" y="46"/>
                        </a:cubicBezTo>
                        <a:cubicBezTo>
                          <a:pt x="35" y="46"/>
                          <a:pt x="30" y="45"/>
                          <a:pt x="26" y="42"/>
                        </a:cubicBezTo>
                        <a:cubicBezTo>
                          <a:pt x="26" y="42"/>
                          <a:pt x="26" y="42"/>
                          <a:pt x="26" y="43"/>
                        </a:cubicBezTo>
                        <a:cubicBezTo>
                          <a:pt x="25" y="43"/>
                          <a:pt x="25" y="43"/>
                          <a:pt x="24" y="43"/>
                        </a:cubicBezTo>
                        <a:cubicBezTo>
                          <a:pt x="23" y="43"/>
                          <a:pt x="22" y="42"/>
                          <a:pt x="22" y="41"/>
                        </a:cubicBezTo>
                        <a:cubicBezTo>
                          <a:pt x="21" y="40"/>
                          <a:pt x="21" y="38"/>
                          <a:pt x="23" y="37"/>
                        </a:cubicBezTo>
                        <a:cubicBezTo>
                          <a:pt x="23" y="37"/>
                          <a:pt x="22" y="37"/>
                          <a:pt x="22" y="36"/>
                        </a:cubicBezTo>
                        <a:cubicBezTo>
                          <a:pt x="22" y="35"/>
                          <a:pt x="22" y="33"/>
                          <a:pt x="22" y="32"/>
                        </a:cubicBezTo>
                        <a:cubicBezTo>
                          <a:pt x="21" y="32"/>
                          <a:pt x="20" y="31"/>
                          <a:pt x="19" y="30"/>
                        </a:cubicBezTo>
                        <a:cubicBezTo>
                          <a:pt x="18" y="27"/>
                          <a:pt x="19" y="24"/>
                          <a:pt x="21" y="23"/>
                        </a:cubicBezTo>
                        <a:cubicBezTo>
                          <a:pt x="22" y="22"/>
                          <a:pt x="22" y="22"/>
                          <a:pt x="23" y="22"/>
                        </a:cubicBezTo>
                        <a:cubicBezTo>
                          <a:pt x="24" y="22"/>
                          <a:pt x="25" y="23"/>
                          <a:pt x="25" y="23"/>
                        </a:cubicBezTo>
                        <a:cubicBezTo>
                          <a:pt x="29" y="17"/>
                          <a:pt x="37" y="12"/>
                          <a:pt x="46" y="8"/>
                        </a:cubicBezTo>
                        <a:cubicBezTo>
                          <a:pt x="49" y="7"/>
                          <a:pt x="52" y="6"/>
                          <a:pt x="55" y="6"/>
                        </a:cubicBezTo>
                        <a:cubicBezTo>
                          <a:pt x="56" y="4"/>
                          <a:pt x="57" y="2"/>
                          <a:pt x="58" y="0"/>
                        </a:cubicBezTo>
                      </a:path>
                    </a:pathLst>
                  </a:custGeom>
                  <a:solidFill>
                    <a:srgbClr val="E2A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70" name="Freeform 1082">
                    <a:extLst>
                      <a:ext uri="{FF2B5EF4-FFF2-40B4-BE49-F238E27FC236}">
                        <a16:creationId xmlns:a16="http://schemas.microsoft.com/office/drawing/2014/main" id="{029A80E1-D277-2719-002F-6D3A01E2DFE8}"/>
                      </a:ext>
                    </a:extLst>
                  </p:cNvPr>
                  <p:cNvSpPr>
                    <a:spLocks/>
                  </p:cNvSpPr>
                  <p:nvPr/>
                </p:nvSpPr>
                <p:spPr bwMode="auto">
                  <a:xfrm>
                    <a:off x="1875" y="3207"/>
                    <a:ext cx="36" cy="30"/>
                  </a:xfrm>
                  <a:custGeom>
                    <a:avLst/>
                    <a:gdLst>
                      <a:gd name="T0" fmla="*/ 2 w 43"/>
                      <a:gd name="T1" fmla="*/ 0 h 35"/>
                      <a:gd name="T2" fmla="*/ 0 w 43"/>
                      <a:gd name="T3" fmla="*/ 8 h 35"/>
                      <a:gd name="T4" fmla="*/ 2 w 43"/>
                      <a:gd name="T5" fmla="*/ 14 h 35"/>
                      <a:gd name="T6" fmla="*/ 16 w 43"/>
                      <a:gd name="T7" fmla="*/ 22 h 35"/>
                      <a:gd name="T8" fmla="*/ 25 w 43"/>
                      <a:gd name="T9" fmla="*/ 20 h 35"/>
                      <a:gd name="T10" fmla="*/ 25 w 43"/>
                      <a:gd name="T11" fmla="*/ 15 h 35"/>
                      <a:gd name="T12" fmla="*/ 18 w 43"/>
                      <a:gd name="T13" fmla="*/ 15 h 35"/>
                      <a:gd name="T14" fmla="*/ 3 w 43"/>
                      <a:gd name="T15" fmla="*/ 8 h 35"/>
                      <a:gd name="T16" fmla="*/ 2 w 43"/>
                      <a:gd name="T17" fmla="*/ 0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35">
                        <a:moveTo>
                          <a:pt x="2" y="0"/>
                        </a:moveTo>
                        <a:cubicBezTo>
                          <a:pt x="1" y="4"/>
                          <a:pt x="0" y="8"/>
                          <a:pt x="0" y="12"/>
                        </a:cubicBezTo>
                        <a:cubicBezTo>
                          <a:pt x="0" y="16"/>
                          <a:pt x="1" y="19"/>
                          <a:pt x="2" y="22"/>
                        </a:cubicBezTo>
                        <a:cubicBezTo>
                          <a:pt x="6" y="30"/>
                          <a:pt x="16" y="35"/>
                          <a:pt x="27" y="35"/>
                        </a:cubicBezTo>
                        <a:cubicBezTo>
                          <a:pt x="32" y="35"/>
                          <a:pt x="37" y="34"/>
                          <a:pt x="43" y="32"/>
                        </a:cubicBezTo>
                        <a:cubicBezTo>
                          <a:pt x="43" y="29"/>
                          <a:pt x="43" y="27"/>
                          <a:pt x="43" y="24"/>
                        </a:cubicBezTo>
                        <a:cubicBezTo>
                          <a:pt x="39" y="25"/>
                          <a:pt x="34" y="25"/>
                          <a:pt x="30" y="25"/>
                        </a:cubicBezTo>
                        <a:cubicBezTo>
                          <a:pt x="19" y="25"/>
                          <a:pt x="9" y="21"/>
                          <a:pt x="5" y="12"/>
                        </a:cubicBezTo>
                        <a:cubicBezTo>
                          <a:pt x="3" y="9"/>
                          <a:pt x="2" y="5"/>
                          <a:pt x="2" y="0"/>
                        </a:cubicBezTo>
                      </a:path>
                    </a:pathLst>
                  </a:custGeom>
                  <a:solidFill>
                    <a:srgbClr val="CB84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71" name="Freeform 1083">
                    <a:extLst>
                      <a:ext uri="{FF2B5EF4-FFF2-40B4-BE49-F238E27FC236}">
                        <a16:creationId xmlns:a16="http://schemas.microsoft.com/office/drawing/2014/main" id="{41B3211B-A0FC-C998-B9BB-6EA0B98430AE}"/>
                      </a:ext>
                    </a:extLst>
                  </p:cNvPr>
                  <p:cNvSpPr>
                    <a:spLocks/>
                  </p:cNvSpPr>
                  <p:nvPr/>
                </p:nvSpPr>
                <p:spPr bwMode="auto">
                  <a:xfrm>
                    <a:off x="1895" y="3175"/>
                    <a:ext cx="28" cy="34"/>
                  </a:xfrm>
                  <a:custGeom>
                    <a:avLst/>
                    <a:gdLst>
                      <a:gd name="T0" fmla="*/ 20 w 33"/>
                      <a:gd name="T1" fmla="*/ 0 h 40"/>
                      <a:gd name="T2" fmla="*/ 14 w 33"/>
                      <a:gd name="T3" fmla="*/ 2 h 40"/>
                      <a:gd name="T4" fmla="*/ 3 w 33"/>
                      <a:gd name="T5" fmla="*/ 10 h 40"/>
                      <a:gd name="T6" fmla="*/ 3 w 33"/>
                      <a:gd name="T7" fmla="*/ 12 h 40"/>
                      <a:gd name="T8" fmla="*/ 3 w 33"/>
                      <a:gd name="T9" fmla="*/ 15 h 40"/>
                      <a:gd name="T10" fmla="*/ 1 w 33"/>
                      <a:gd name="T11" fmla="*/ 16 h 40"/>
                      <a:gd name="T12" fmla="*/ 0 w 33"/>
                      <a:gd name="T13" fmla="*/ 16 h 40"/>
                      <a:gd name="T14" fmla="*/ 0 w 33"/>
                      <a:gd name="T15" fmla="*/ 19 h 40"/>
                      <a:gd name="T16" fmla="*/ 1 w 33"/>
                      <a:gd name="T17" fmla="*/ 19 h 40"/>
                      <a:gd name="T18" fmla="*/ 1 w 33"/>
                      <a:gd name="T19" fmla="*/ 19 h 40"/>
                      <a:gd name="T20" fmla="*/ 2 w 33"/>
                      <a:gd name="T21" fmla="*/ 19 h 40"/>
                      <a:gd name="T22" fmla="*/ 3 w 33"/>
                      <a:gd name="T23" fmla="*/ 20 h 40"/>
                      <a:gd name="T24" fmla="*/ 3 w 33"/>
                      <a:gd name="T25" fmla="*/ 22 h 40"/>
                      <a:gd name="T26" fmla="*/ 12 w 33"/>
                      <a:gd name="T27" fmla="*/ 25 h 40"/>
                      <a:gd name="T28" fmla="*/ 12 w 33"/>
                      <a:gd name="T29" fmla="*/ 25 h 40"/>
                      <a:gd name="T30" fmla="*/ 20 w 33"/>
                      <a:gd name="T31" fmla="*/ 0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 h="40">
                        <a:moveTo>
                          <a:pt x="33" y="0"/>
                        </a:moveTo>
                        <a:cubicBezTo>
                          <a:pt x="30" y="0"/>
                          <a:pt x="27" y="1"/>
                          <a:pt x="24" y="2"/>
                        </a:cubicBezTo>
                        <a:cubicBezTo>
                          <a:pt x="15" y="6"/>
                          <a:pt x="7" y="11"/>
                          <a:pt x="3" y="17"/>
                        </a:cubicBezTo>
                        <a:cubicBezTo>
                          <a:pt x="4" y="17"/>
                          <a:pt x="5" y="18"/>
                          <a:pt x="5" y="19"/>
                        </a:cubicBezTo>
                        <a:cubicBezTo>
                          <a:pt x="6" y="21"/>
                          <a:pt x="6" y="24"/>
                          <a:pt x="3" y="25"/>
                        </a:cubicBezTo>
                        <a:cubicBezTo>
                          <a:pt x="3" y="26"/>
                          <a:pt x="2" y="26"/>
                          <a:pt x="1" y="26"/>
                        </a:cubicBezTo>
                        <a:cubicBezTo>
                          <a:pt x="1" y="26"/>
                          <a:pt x="0" y="26"/>
                          <a:pt x="0" y="26"/>
                        </a:cubicBezTo>
                        <a:cubicBezTo>
                          <a:pt x="0" y="27"/>
                          <a:pt x="0" y="29"/>
                          <a:pt x="0" y="30"/>
                        </a:cubicBezTo>
                        <a:cubicBezTo>
                          <a:pt x="0" y="31"/>
                          <a:pt x="1" y="31"/>
                          <a:pt x="1" y="31"/>
                        </a:cubicBezTo>
                        <a:cubicBezTo>
                          <a:pt x="1" y="31"/>
                          <a:pt x="1" y="31"/>
                          <a:pt x="1" y="31"/>
                        </a:cubicBezTo>
                        <a:cubicBezTo>
                          <a:pt x="1" y="31"/>
                          <a:pt x="2" y="31"/>
                          <a:pt x="2" y="31"/>
                        </a:cubicBezTo>
                        <a:cubicBezTo>
                          <a:pt x="3" y="31"/>
                          <a:pt x="4" y="31"/>
                          <a:pt x="5" y="32"/>
                        </a:cubicBezTo>
                        <a:cubicBezTo>
                          <a:pt x="5" y="34"/>
                          <a:pt x="5" y="35"/>
                          <a:pt x="4" y="36"/>
                        </a:cubicBezTo>
                        <a:cubicBezTo>
                          <a:pt x="8" y="39"/>
                          <a:pt x="13" y="40"/>
                          <a:pt x="19" y="40"/>
                        </a:cubicBezTo>
                        <a:cubicBezTo>
                          <a:pt x="19" y="40"/>
                          <a:pt x="20" y="40"/>
                          <a:pt x="20" y="40"/>
                        </a:cubicBezTo>
                        <a:cubicBezTo>
                          <a:pt x="22" y="26"/>
                          <a:pt x="26" y="12"/>
                          <a:pt x="33" y="0"/>
                        </a:cubicBezTo>
                      </a:path>
                    </a:pathLst>
                  </a:custGeom>
                  <a:solidFill>
                    <a:srgbClr val="F0BE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72" name="Freeform 1084">
                    <a:extLst>
                      <a:ext uri="{FF2B5EF4-FFF2-40B4-BE49-F238E27FC236}">
                        <a16:creationId xmlns:a16="http://schemas.microsoft.com/office/drawing/2014/main" id="{65414445-C6F6-E3DA-2011-E163D4E1874E}"/>
                      </a:ext>
                    </a:extLst>
                  </p:cNvPr>
                  <p:cNvSpPr>
                    <a:spLocks/>
                  </p:cNvSpPr>
                  <p:nvPr/>
                </p:nvSpPr>
                <p:spPr bwMode="auto">
                  <a:xfrm>
                    <a:off x="1892" y="3189"/>
                    <a:ext cx="8" cy="8"/>
                  </a:xfrm>
                  <a:custGeom>
                    <a:avLst/>
                    <a:gdLst>
                      <a:gd name="T0" fmla="*/ 2 w 10"/>
                      <a:gd name="T1" fmla="*/ 0 h 10"/>
                      <a:gd name="T2" fmla="*/ 2 w 10"/>
                      <a:gd name="T3" fmla="*/ 1 h 10"/>
                      <a:gd name="T4" fmla="*/ 1 w 10"/>
                      <a:gd name="T5" fmla="*/ 4 h 10"/>
                      <a:gd name="T6" fmla="*/ 2 w 10"/>
                      <a:gd name="T7" fmla="*/ 5 h 10"/>
                      <a:gd name="T8" fmla="*/ 2 w 10"/>
                      <a:gd name="T9" fmla="*/ 5 h 10"/>
                      <a:gd name="T10" fmla="*/ 4 w 10"/>
                      <a:gd name="T11" fmla="*/ 5 h 10"/>
                      <a:gd name="T12" fmla="*/ 5 w 10"/>
                      <a:gd name="T13" fmla="*/ 2 h 10"/>
                      <a:gd name="T14" fmla="*/ 4 w 10"/>
                      <a:gd name="T15" fmla="*/ 1 h 10"/>
                      <a:gd name="T16" fmla="*/ 2 w 10"/>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10">
                        <a:moveTo>
                          <a:pt x="5" y="0"/>
                        </a:moveTo>
                        <a:cubicBezTo>
                          <a:pt x="4" y="0"/>
                          <a:pt x="4" y="0"/>
                          <a:pt x="3" y="1"/>
                        </a:cubicBezTo>
                        <a:cubicBezTo>
                          <a:pt x="1" y="2"/>
                          <a:pt x="0" y="5"/>
                          <a:pt x="1" y="8"/>
                        </a:cubicBezTo>
                        <a:cubicBezTo>
                          <a:pt x="2" y="9"/>
                          <a:pt x="3" y="10"/>
                          <a:pt x="4" y="10"/>
                        </a:cubicBezTo>
                        <a:cubicBezTo>
                          <a:pt x="4" y="10"/>
                          <a:pt x="5" y="10"/>
                          <a:pt x="5" y="10"/>
                        </a:cubicBezTo>
                        <a:cubicBezTo>
                          <a:pt x="6" y="10"/>
                          <a:pt x="7" y="10"/>
                          <a:pt x="7" y="9"/>
                        </a:cubicBezTo>
                        <a:cubicBezTo>
                          <a:pt x="10" y="8"/>
                          <a:pt x="10" y="5"/>
                          <a:pt x="9" y="3"/>
                        </a:cubicBezTo>
                        <a:cubicBezTo>
                          <a:pt x="9" y="2"/>
                          <a:pt x="8" y="1"/>
                          <a:pt x="7" y="1"/>
                        </a:cubicBezTo>
                        <a:cubicBezTo>
                          <a:pt x="7" y="1"/>
                          <a:pt x="6" y="0"/>
                          <a:pt x="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73" name="Freeform 1085">
                    <a:extLst>
                      <a:ext uri="{FF2B5EF4-FFF2-40B4-BE49-F238E27FC236}">
                        <a16:creationId xmlns:a16="http://schemas.microsoft.com/office/drawing/2014/main" id="{7617677C-DB75-BB2A-E432-257409989780}"/>
                      </a:ext>
                    </a:extLst>
                  </p:cNvPr>
                  <p:cNvSpPr>
                    <a:spLocks/>
                  </p:cNvSpPr>
                  <p:nvPr/>
                </p:nvSpPr>
                <p:spPr bwMode="auto">
                  <a:xfrm>
                    <a:off x="1894" y="3201"/>
                    <a:ext cx="5" cy="6"/>
                  </a:xfrm>
                  <a:custGeom>
                    <a:avLst/>
                    <a:gdLst>
                      <a:gd name="T0" fmla="*/ 3 w 6"/>
                      <a:gd name="T1" fmla="*/ 0 h 6"/>
                      <a:gd name="T2" fmla="*/ 2 w 6"/>
                      <a:gd name="T3" fmla="*/ 0 h 6"/>
                      <a:gd name="T4" fmla="*/ 2 w 6"/>
                      <a:gd name="T5" fmla="*/ 0 h 6"/>
                      <a:gd name="T6" fmla="*/ 1 w 6"/>
                      <a:gd name="T7" fmla="*/ 4 h 6"/>
                      <a:gd name="T8" fmla="*/ 3 w 6"/>
                      <a:gd name="T9" fmla="*/ 6 h 6"/>
                      <a:gd name="T10" fmla="*/ 3 w 6"/>
                      <a:gd name="T11" fmla="*/ 6 h 6"/>
                      <a:gd name="T12" fmla="*/ 3 w 6"/>
                      <a:gd name="T13" fmla="*/ 5 h 6"/>
                      <a:gd name="T14" fmla="*/ 3 w 6"/>
                      <a:gd name="T15" fmla="*/ 1 h 6"/>
                      <a:gd name="T16" fmla="*/ 3 w 6"/>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6">
                        <a:moveTo>
                          <a:pt x="3" y="0"/>
                        </a:moveTo>
                        <a:cubicBezTo>
                          <a:pt x="3" y="0"/>
                          <a:pt x="2" y="0"/>
                          <a:pt x="2" y="0"/>
                        </a:cubicBezTo>
                        <a:cubicBezTo>
                          <a:pt x="2" y="0"/>
                          <a:pt x="2" y="0"/>
                          <a:pt x="2" y="0"/>
                        </a:cubicBezTo>
                        <a:cubicBezTo>
                          <a:pt x="0" y="1"/>
                          <a:pt x="0" y="3"/>
                          <a:pt x="1" y="4"/>
                        </a:cubicBezTo>
                        <a:cubicBezTo>
                          <a:pt x="1" y="5"/>
                          <a:pt x="2" y="6"/>
                          <a:pt x="3" y="6"/>
                        </a:cubicBezTo>
                        <a:cubicBezTo>
                          <a:pt x="4" y="6"/>
                          <a:pt x="4" y="6"/>
                          <a:pt x="5" y="6"/>
                        </a:cubicBezTo>
                        <a:cubicBezTo>
                          <a:pt x="5" y="5"/>
                          <a:pt x="5" y="5"/>
                          <a:pt x="5" y="5"/>
                        </a:cubicBezTo>
                        <a:cubicBezTo>
                          <a:pt x="6" y="4"/>
                          <a:pt x="6" y="3"/>
                          <a:pt x="6" y="1"/>
                        </a:cubicBezTo>
                        <a:cubicBezTo>
                          <a:pt x="5" y="0"/>
                          <a:pt x="4"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74" name="Freeform 1086">
                    <a:extLst>
                      <a:ext uri="{FF2B5EF4-FFF2-40B4-BE49-F238E27FC236}">
                        <a16:creationId xmlns:a16="http://schemas.microsoft.com/office/drawing/2014/main" id="{E27A6191-77E7-EEF4-8AE3-807F614D2F57}"/>
                      </a:ext>
                    </a:extLst>
                  </p:cNvPr>
                  <p:cNvSpPr>
                    <a:spLocks/>
                  </p:cNvSpPr>
                  <p:nvPr/>
                </p:nvSpPr>
                <p:spPr bwMode="auto">
                  <a:xfrm>
                    <a:off x="1873" y="3169"/>
                    <a:ext cx="54" cy="70"/>
                  </a:xfrm>
                  <a:custGeom>
                    <a:avLst/>
                    <a:gdLst>
                      <a:gd name="T0" fmla="*/ 39 w 64"/>
                      <a:gd name="T1" fmla="*/ 0 h 83"/>
                      <a:gd name="T2" fmla="*/ 20 w 64"/>
                      <a:gd name="T3" fmla="*/ 7 h 83"/>
                      <a:gd name="T4" fmla="*/ 0 w 64"/>
                      <a:gd name="T5" fmla="*/ 35 h 83"/>
                      <a:gd name="T6" fmla="*/ 2 w 64"/>
                      <a:gd name="T7" fmla="*/ 41 h 83"/>
                      <a:gd name="T8" fmla="*/ 17 w 64"/>
                      <a:gd name="T9" fmla="*/ 50 h 83"/>
                      <a:gd name="T10" fmla="*/ 17 w 64"/>
                      <a:gd name="T11" fmla="*/ 50 h 83"/>
                      <a:gd name="T12" fmla="*/ 27 w 64"/>
                      <a:gd name="T13" fmla="*/ 48 h 83"/>
                      <a:gd name="T14" fmla="*/ 27 w 64"/>
                      <a:gd name="T15" fmla="*/ 47 h 83"/>
                      <a:gd name="T16" fmla="*/ 17 w 64"/>
                      <a:gd name="T17" fmla="*/ 48 h 83"/>
                      <a:gd name="T18" fmla="*/ 3 w 64"/>
                      <a:gd name="T19" fmla="*/ 40 h 83"/>
                      <a:gd name="T20" fmla="*/ 2 w 64"/>
                      <a:gd name="T21" fmla="*/ 35 h 83"/>
                      <a:gd name="T22" fmla="*/ 3 w 64"/>
                      <a:gd name="T23" fmla="*/ 28 h 83"/>
                      <a:gd name="T24" fmla="*/ 20 w 64"/>
                      <a:gd name="T25" fmla="*/ 8 h 83"/>
                      <a:gd name="T26" fmla="*/ 37 w 64"/>
                      <a:gd name="T27" fmla="*/ 2 h 83"/>
                      <a:gd name="T28" fmla="*/ 39 w 64"/>
                      <a:gd name="T29" fmla="*/ 0 h 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4" h="83">
                        <a:moveTo>
                          <a:pt x="64" y="0"/>
                        </a:moveTo>
                        <a:cubicBezTo>
                          <a:pt x="54" y="1"/>
                          <a:pt x="43" y="5"/>
                          <a:pt x="33" y="11"/>
                        </a:cubicBezTo>
                        <a:cubicBezTo>
                          <a:pt x="13" y="23"/>
                          <a:pt x="0" y="42"/>
                          <a:pt x="0" y="58"/>
                        </a:cubicBezTo>
                        <a:cubicBezTo>
                          <a:pt x="0" y="62"/>
                          <a:pt x="1" y="66"/>
                          <a:pt x="2" y="69"/>
                        </a:cubicBezTo>
                        <a:cubicBezTo>
                          <a:pt x="7" y="78"/>
                          <a:pt x="17" y="83"/>
                          <a:pt x="29" y="83"/>
                        </a:cubicBezTo>
                        <a:cubicBezTo>
                          <a:pt x="29" y="83"/>
                          <a:pt x="29" y="83"/>
                          <a:pt x="29" y="83"/>
                        </a:cubicBezTo>
                        <a:cubicBezTo>
                          <a:pt x="34" y="83"/>
                          <a:pt x="40" y="82"/>
                          <a:pt x="45" y="80"/>
                        </a:cubicBezTo>
                        <a:cubicBezTo>
                          <a:pt x="45" y="80"/>
                          <a:pt x="45" y="79"/>
                          <a:pt x="45" y="78"/>
                        </a:cubicBezTo>
                        <a:cubicBezTo>
                          <a:pt x="39" y="80"/>
                          <a:pt x="34" y="81"/>
                          <a:pt x="29" y="81"/>
                        </a:cubicBezTo>
                        <a:cubicBezTo>
                          <a:pt x="18" y="81"/>
                          <a:pt x="8" y="76"/>
                          <a:pt x="4" y="68"/>
                        </a:cubicBezTo>
                        <a:cubicBezTo>
                          <a:pt x="3" y="65"/>
                          <a:pt x="2" y="62"/>
                          <a:pt x="2" y="58"/>
                        </a:cubicBezTo>
                        <a:cubicBezTo>
                          <a:pt x="2" y="54"/>
                          <a:pt x="3" y="50"/>
                          <a:pt x="4" y="46"/>
                        </a:cubicBezTo>
                        <a:cubicBezTo>
                          <a:pt x="9" y="34"/>
                          <a:pt x="19" y="22"/>
                          <a:pt x="34" y="13"/>
                        </a:cubicBezTo>
                        <a:cubicBezTo>
                          <a:pt x="44" y="7"/>
                          <a:pt x="53" y="4"/>
                          <a:pt x="62" y="2"/>
                        </a:cubicBezTo>
                        <a:cubicBezTo>
                          <a:pt x="63" y="2"/>
                          <a:pt x="63" y="1"/>
                          <a:pt x="64"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75" name="Freeform 1087">
                    <a:extLst>
                      <a:ext uri="{FF2B5EF4-FFF2-40B4-BE49-F238E27FC236}">
                        <a16:creationId xmlns:a16="http://schemas.microsoft.com/office/drawing/2014/main" id="{C9C0EAB9-BA63-D6E8-4F50-C15345000D2E}"/>
                      </a:ext>
                    </a:extLst>
                  </p:cNvPr>
                  <p:cNvSpPr>
                    <a:spLocks/>
                  </p:cNvSpPr>
                  <p:nvPr/>
                </p:nvSpPr>
                <p:spPr bwMode="auto">
                  <a:xfrm>
                    <a:off x="1771" y="3242"/>
                    <a:ext cx="98" cy="99"/>
                  </a:xfrm>
                  <a:custGeom>
                    <a:avLst/>
                    <a:gdLst>
                      <a:gd name="T0" fmla="*/ 25 w 116"/>
                      <a:gd name="T1" fmla="*/ 0 h 117"/>
                      <a:gd name="T2" fmla="*/ 14 w 116"/>
                      <a:gd name="T3" fmla="*/ 17 h 117"/>
                      <a:gd name="T4" fmla="*/ 10 w 116"/>
                      <a:gd name="T5" fmla="*/ 66 h 117"/>
                      <a:gd name="T6" fmla="*/ 21 w 116"/>
                      <a:gd name="T7" fmla="*/ 71 h 117"/>
                      <a:gd name="T8" fmla="*/ 34 w 116"/>
                      <a:gd name="T9" fmla="*/ 69 h 117"/>
                      <a:gd name="T10" fmla="*/ 63 w 116"/>
                      <a:gd name="T11" fmla="*/ 65 h 117"/>
                      <a:gd name="T12" fmla="*/ 70 w 116"/>
                      <a:gd name="T13" fmla="*/ 58 h 117"/>
                      <a:gd name="T14" fmla="*/ 57 w 116"/>
                      <a:gd name="T15" fmla="*/ 58 h 117"/>
                      <a:gd name="T16" fmla="*/ 45 w 116"/>
                      <a:gd name="T17" fmla="*/ 59 h 117"/>
                      <a:gd name="T18" fmla="*/ 45 w 116"/>
                      <a:gd name="T19" fmla="*/ 59 h 117"/>
                      <a:gd name="T20" fmla="*/ 29 w 116"/>
                      <a:gd name="T21" fmla="*/ 53 h 117"/>
                      <a:gd name="T22" fmla="*/ 21 w 116"/>
                      <a:gd name="T23" fmla="*/ 40 h 117"/>
                      <a:gd name="T24" fmla="*/ 21 w 116"/>
                      <a:gd name="T25" fmla="*/ 39 h 117"/>
                      <a:gd name="T26" fmla="*/ 31 w 116"/>
                      <a:gd name="T27" fmla="*/ 22 h 117"/>
                      <a:gd name="T28" fmla="*/ 28 w 116"/>
                      <a:gd name="T29" fmla="*/ 1 h 117"/>
                      <a:gd name="T30" fmla="*/ 25 w 116"/>
                      <a:gd name="T31" fmla="*/ 0 h 1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6" h="117">
                        <a:moveTo>
                          <a:pt x="42" y="0"/>
                        </a:moveTo>
                        <a:cubicBezTo>
                          <a:pt x="33" y="0"/>
                          <a:pt x="26" y="21"/>
                          <a:pt x="23" y="28"/>
                        </a:cubicBezTo>
                        <a:cubicBezTo>
                          <a:pt x="14" y="48"/>
                          <a:pt x="0" y="88"/>
                          <a:pt x="17" y="109"/>
                        </a:cubicBezTo>
                        <a:cubicBezTo>
                          <a:pt x="22" y="115"/>
                          <a:pt x="27" y="117"/>
                          <a:pt x="34" y="117"/>
                        </a:cubicBezTo>
                        <a:cubicBezTo>
                          <a:pt x="41" y="117"/>
                          <a:pt x="48" y="114"/>
                          <a:pt x="56" y="113"/>
                        </a:cubicBezTo>
                        <a:cubicBezTo>
                          <a:pt x="72" y="110"/>
                          <a:pt x="87" y="108"/>
                          <a:pt x="103" y="108"/>
                        </a:cubicBezTo>
                        <a:cubicBezTo>
                          <a:pt x="116" y="97"/>
                          <a:pt x="116" y="97"/>
                          <a:pt x="116" y="97"/>
                        </a:cubicBezTo>
                        <a:cubicBezTo>
                          <a:pt x="108" y="97"/>
                          <a:pt x="100" y="96"/>
                          <a:pt x="93" y="94"/>
                        </a:cubicBezTo>
                        <a:cubicBezTo>
                          <a:pt x="87" y="96"/>
                          <a:pt x="81" y="98"/>
                          <a:pt x="75" y="98"/>
                        </a:cubicBezTo>
                        <a:cubicBezTo>
                          <a:pt x="75" y="98"/>
                          <a:pt x="75" y="98"/>
                          <a:pt x="75" y="98"/>
                        </a:cubicBezTo>
                        <a:cubicBezTo>
                          <a:pt x="64" y="98"/>
                          <a:pt x="54" y="94"/>
                          <a:pt x="47" y="88"/>
                        </a:cubicBezTo>
                        <a:cubicBezTo>
                          <a:pt x="40" y="82"/>
                          <a:pt x="36" y="74"/>
                          <a:pt x="36" y="65"/>
                        </a:cubicBezTo>
                        <a:cubicBezTo>
                          <a:pt x="36" y="64"/>
                          <a:pt x="36" y="64"/>
                          <a:pt x="36" y="64"/>
                        </a:cubicBezTo>
                        <a:cubicBezTo>
                          <a:pt x="37" y="53"/>
                          <a:pt x="43" y="43"/>
                          <a:pt x="52" y="37"/>
                        </a:cubicBezTo>
                        <a:cubicBezTo>
                          <a:pt x="52" y="27"/>
                          <a:pt x="52" y="5"/>
                          <a:pt x="46" y="1"/>
                        </a:cubicBezTo>
                        <a:cubicBezTo>
                          <a:pt x="44" y="1"/>
                          <a:pt x="43" y="0"/>
                          <a:pt x="42" y="0"/>
                        </a:cubicBezTo>
                      </a:path>
                    </a:pathLst>
                  </a:custGeom>
                  <a:solidFill>
                    <a:srgbClr val="F6DE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76" name="Freeform 1088">
                    <a:extLst>
                      <a:ext uri="{FF2B5EF4-FFF2-40B4-BE49-F238E27FC236}">
                        <a16:creationId xmlns:a16="http://schemas.microsoft.com/office/drawing/2014/main" id="{86698039-75D9-7ED3-76A8-BC8E2599947C}"/>
                      </a:ext>
                    </a:extLst>
                  </p:cNvPr>
                  <p:cNvSpPr>
                    <a:spLocks/>
                  </p:cNvSpPr>
                  <p:nvPr/>
                </p:nvSpPr>
                <p:spPr bwMode="auto">
                  <a:xfrm>
                    <a:off x="1807" y="3275"/>
                    <a:ext cx="33" cy="43"/>
                  </a:xfrm>
                  <a:custGeom>
                    <a:avLst/>
                    <a:gdLst>
                      <a:gd name="T0" fmla="*/ 6 w 40"/>
                      <a:gd name="T1" fmla="*/ 0 h 51"/>
                      <a:gd name="T2" fmla="*/ 2 w 40"/>
                      <a:gd name="T3" fmla="*/ 3 h 51"/>
                      <a:gd name="T4" fmla="*/ 1 w 40"/>
                      <a:gd name="T5" fmla="*/ 10 h 51"/>
                      <a:gd name="T6" fmla="*/ 21 w 40"/>
                      <a:gd name="T7" fmla="*/ 30 h 51"/>
                      <a:gd name="T8" fmla="*/ 21 w 40"/>
                      <a:gd name="T9" fmla="*/ 30 h 51"/>
                      <a:gd name="T10" fmla="*/ 22 w 40"/>
                      <a:gd name="T11" fmla="*/ 30 h 51"/>
                      <a:gd name="T12" fmla="*/ 6 w 40"/>
                      <a:gd name="T13" fmla="*/ 2 h 51"/>
                      <a:gd name="T14" fmla="*/ 6 w 40"/>
                      <a:gd name="T15" fmla="*/ 0 h 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 h="51">
                        <a:moveTo>
                          <a:pt x="10" y="0"/>
                        </a:moveTo>
                        <a:cubicBezTo>
                          <a:pt x="8" y="2"/>
                          <a:pt x="6" y="4"/>
                          <a:pt x="4" y="6"/>
                        </a:cubicBezTo>
                        <a:cubicBezTo>
                          <a:pt x="2" y="9"/>
                          <a:pt x="1" y="13"/>
                          <a:pt x="1" y="17"/>
                        </a:cubicBezTo>
                        <a:cubicBezTo>
                          <a:pt x="0" y="36"/>
                          <a:pt x="17" y="51"/>
                          <a:pt x="39" y="51"/>
                        </a:cubicBezTo>
                        <a:cubicBezTo>
                          <a:pt x="39" y="51"/>
                          <a:pt x="39" y="51"/>
                          <a:pt x="39" y="51"/>
                        </a:cubicBezTo>
                        <a:cubicBezTo>
                          <a:pt x="39" y="51"/>
                          <a:pt x="40" y="51"/>
                          <a:pt x="40" y="51"/>
                        </a:cubicBezTo>
                        <a:cubicBezTo>
                          <a:pt x="24" y="42"/>
                          <a:pt x="13" y="25"/>
                          <a:pt x="10" y="2"/>
                        </a:cubicBezTo>
                        <a:cubicBezTo>
                          <a:pt x="10" y="1"/>
                          <a:pt x="10" y="1"/>
                          <a:pt x="10" y="0"/>
                        </a:cubicBezTo>
                      </a:path>
                    </a:pathLst>
                  </a:custGeom>
                  <a:solidFill>
                    <a:srgbClr val="E2A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77" name="Freeform 1089">
                    <a:extLst>
                      <a:ext uri="{FF2B5EF4-FFF2-40B4-BE49-F238E27FC236}">
                        <a16:creationId xmlns:a16="http://schemas.microsoft.com/office/drawing/2014/main" id="{ABDCDA44-1527-B303-DE68-9414F93C34F1}"/>
                      </a:ext>
                    </a:extLst>
                  </p:cNvPr>
                  <p:cNvSpPr>
                    <a:spLocks/>
                  </p:cNvSpPr>
                  <p:nvPr/>
                </p:nvSpPr>
                <p:spPr bwMode="auto">
                  <a:xfrm>
                    <a:off x="1803" y="3280"/>
                    <a:ext cx="44" cy="43"/>
                  </a:xfrm>
                  <a:custGeom>
                    <a:avLst/>
                    <a:gdLst>
                      <a:gd name="T0" fmla="*/ 5 w 52"/>
                      <a:gd name="T1" fmla="*/ 0 h 51"/>
                      <a:gd name="T2" fmla="*/ 0 w 52"/>
                      <a:gd name="T3" fmla="*/ 11 h 51"/>
                      <a:gd name="T4" fmla="*/ 0 w 52"/>
                      <a:gd name="T5" fmla="*/ 12 h 51"/>
                      <a:gd name="T6" fmla="*/ 6 w 52"/>
                      <a:gd name="T7" fmla="*/ 25 h 51"/>
                      <a:gd name="T8" fmla="*/ 22 w 52"/>
                      <a:gd name="T9" fmla="*/ 30 h 51"/>
                      <a:gd name="T10" fmla="*/ 22 w 52"/>
                      <a:gd name="T11" fmla="*/ 30 h 51"/>
                      <a:gd name="T12" fmla="*/ 31 w 52"/>
                      <a:gd name="T13" fmla="*/ 29 h 51"/>
                      <a:gd name="T14" fmla="*/ 26 w 52"/>
                      <a:gd name="T15" fmla="*/ 27 h 51"/>
                      <a:gd name="T16" fmla="*/ 25 w 52"/>
                      <a:gd name="T17" fmla="*/ 27 h 51"/>
                      <a:gd name="T18" fmla="*/ 25 w 52"/>
                      <a:gd name="T19" fmla="*/ 27 h 51"/>
                      <a:gd name="T20" fmla="*/ 3 w 52"/>
                      <a:gd name="T21" fmla="*/ 7 h 51"/>
                      <a:gd name="T22" fmla="*/ 5 w 52"/>
                      <a:gd name="T23" fmla="*/ 0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2" h="51">
                        <a:moveTo>
                          <a:pt x="8" y="0"/>
                        </a:moveTo>
                        <a:cubicBezTo>
                          <a:pt x="3" y="5"/>
                          <a:pt x="0" y="12"/>
                          <a:pt x="0" y="19"/>
                        </a:cubicBezTo>
                        <a:cubicBezTo>
                          <a:pt x="0" y="19"/>
                          <a:pt x="0" y="19"/>
                          <a:pt x="0" y="20"/>
                        </a:cubicBezTo>
                        <a:cubicBezTo>
                          <a:pt x="0" y="28"/>
                          <a:pt x="4" y="36"/>
                          <a:pt x="10" y="42"/>
                        </a:cubicBezTo>
                        <a:cubicBezTo>
                          <a:pt x="17" y="47"/>
                          <a:pt x="26" y="51"/>
                          <a:pt x="37" y="51"/>
                        </a:cubicBezTo>
                        <a:cubicBezTo>
                          <a:pt x="37" y="51"/>
                          <a:pt x="37" y="51"/>
                          <a:pt x="37" y="51"/>
                        </a:cubicBezTo>
                        <a:cubicBezTo>
                          <a:pt x="42" y="51"/>
                          <a:pt x="47" y="50"/>
                          <a:pt x="52" y="48"/>
                        </a:cubicBezTo>
                        <a:cubicBezTo>
                          <a:pt x="49" y="47"/>
                          <a:pt x="47" y="46"/>
                          <a:pt x="44" y="45"/>
                        </a:cubicBezTo>
                        <a:cubicBezTo>
                          <a:pt x="44" y="45"/>
                          <a:pt x="43" y="45"/>
                          <a:pt x="43" y="45"/>
                        </a:cubicBezTo>
                        <a:cubicBezTo>
                          <a:pt x="43" y="45"/>
                          <a:pt x="43" y="45"/>
                          <a:pt x="43" y="45"/>
                        </a:cubicBezTo>
                        <a:cubicBezTo>
                          <a:pt x="21" y="45"/>
                          <a:pt x="4" y="30"/>
                          <a:pt x="5" y="11"/>
                        </a:cubicBezTo>
                        <a:cubicBezTo>
                          <a:pt x="5" y="7"/>
                          <a:pt x="6" y="3"/>
                          <a:pt x="8" y="0"/>
                        </a:cubicBezTo>
                      </a:path>
                    </a:pathLst>
                  </a:custGeom>
                  <a:solidFill>
                    <a:srgbClr val="CB84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78" name="Freeform 1090">
                    <a:extLst>
                      <a:ext uri="{FF2B5EF4-FFF2-40B4-BE49-F238E27FC236}">
                        <a16:creationId xmlns:a16="http://schemas.microsoft.com/office/drawing/2014/main" id="{B17B3951-FB29-4024-C37B-2986F0424F67}"/>
                      </a:ext>
                    </a:extLst>
                  </p:cNvPr>
                  <p:cNvSpPr>
                    <a:spLocks/>
                  </p:cNvSpPr>
                  <p:nvPr/>
                </p:nvSpPr>
                <p:spPr bwMode="auto">
                  <a:xfrm>
                    <a:off x="1801" y="3273"/>
                    <a:ext cx="49" cy="52"/>
                  </a:xfrm>
                  <a:custGeom>
                    <a:avLst/>
                    <a:gdLst>
                      <a:gd name="T0" fmla="*/ 10 w 57"/>
                      <a:gd name="T1" fmla="*/ 0 h 61"/>
                      <a:gd name="T2" fmla="*/ 0 w 57"/>
                      <a:gd name="T3" fmla="*/ 17 h 61"/>
                      <a:gd name="T4" fmla="*/ 0 w 57"/>
                      <a:gd name="T5" fmla="*/ 17 h 61"/>
                      <a:gd name="T6" fmla="*/ 7 w 57"/>
                      <a:gd name="T7" fmla="*/ 32 h 61"/>
                      <a:gd name="T8" fmla="*/ 25 w 57"/>
                      <a:gd name="T9" fmla="*/ 38 h 61"/>
                      <a:gd name="T10" fmla="*/ 25 w 57"/>
                      <a:gd name="T11" fmla="*/ 38 h 61"/>
                      <a:gd name="T12" fmla="*/ 36 w 57"/>
                      <a:gd name="T13" fmla="*/ 36 h 61"/>
                      <a:gd name="T14" fmla="*/ 34 w 57"/>
                      <a:gd name="T15" fmla="*/ 35 h 61"/>
                      <a:gd name="T16" fmla="*/ 25 w 57"/>
                      <a:gd name="T17" fmla="*/ 37 h 61"/>
                      <a:gd name="T18" fmla="*/ 25 w 57"/>
                      <a:gd name="T19" fmla="*/ 37 h 61"/>
                      <a:gd name="T20" fmla="*/ 8 w 57"/>
                      <a:gd name="T21" fmla="*/ 32 h 61"/>
                      <a:gd name="T22" fmla="*/ 2 w 57"/>
                      <a:gd name="T23" fmla="*/ 17 h 61"/>
                      <a:gd name="T24" fmla="*/ 2 w 57"/>
                      <a:gd name="T25" fmla="*/ 17 h 61"/>
                      <a:gd name="T26" fmla="*/ 7 w 57"/>
                      <a:gd name="T27" fmla="*/ 5 h 61"/>
                      <a:gd name="T28" fmla="*/ 10 w 57"/>
                      <a:gd name="T29" fmla="*/ 2 h 61"/>
                      <a:gd name="T30" fmla="*/ 10 w 57"/>
                      <a:gd name="T31" fmla="*/ 0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 h="61">
                        <a:moveTo>
                          <a:pt x="16" y="0"/>
                        </a:moveTo>
                        <a:cubicBezTo>
                          <a:pt x="7" y="6"/>
                          <a:pt x="1" y="16"/>
                          <a:pt x="0" y="27"/>
                        </a:cubicBezTo>
                        <a:cubicBezTo>
                          <a:pt x="0" y="27"/>
                          <a:pt x="0" y="27"/>
                          <a:pt x="0" y="28"/>
                        </a:cubicBezTo>
                        <a:cubicBezTo>
                          <a:pt x="0" y="37"/>
                          <a:pt x="4" y="45"/>
                          <a:pt x="11" y="51"/>
                        </a:cubicBezTo>
                        <a:cubicBezTo>
                          <a:pt x="18" y="57"/>
                          <a:pt x="28" y="61"/>
                          <a:pt x="39" y="61"/>
                        </a:cubicBezTo>
                        <a:cubicBezTo>
                          <a:pt x="39" y="61"/>
                          <a:pt x="39" y="61"/>
                          <a:pt x="39" y="61"/>
                        </a:cubicBezTo>
                        <a:cubicBezTo>
                          <a:pt x="45" y="61"/>
                          <a:pt x="51" y="59"/>
                          <a:pt x="57" y="57"/>
                        </a:cubicBezTo>
                        <a:cubicBezTo>
                          <a:pt x="56" y="57"/>
                          <a:pt x="55" y="56"/>
                          <a:pt x="54" y="56"/>
                        </a:cubicBezTo>
                        <a:cubicBezTo>
                          <a:pt x="49" y="58"/>
                          <a:pt x="44" y="59"/>
                          <a:pt x="39" y="59"/>
                        </a:cubicBezTo>
                        <a:cubicBezTo>
                          <a:pt x="39" y="59"/>
                          <a:pt x="39" y="59"/>
                          <a:pt x="39" y="59"/>
                        </a:cubicBezTo>
                        <a:cubicBezTo>
                          <a:pt x="28" y="59"/>
                          <a:pt x="19" y="55"/>
                          <a:pt x="12" y="50"/>
                        </a:cubicBezTo>
                        <a:cubicBezTo>
                          <a:pt x="6" y="44"/>
                          <a:pt x="2" y="36"/>
                          <a:pt x="2" y="28"/>
                        </a:cubicBezTo>
                        <a:cubicBezTo>
                          <a:pt x="2" y="27"/>
                          <a:pt x="2" y="27"/>
                          <a:pt x="2" y="27"/>
                        </a:cubicBezTo>
                        <a:cubicBezTo>
                          <a:pt x="2" y="20"/>
                          <a:pt x="5" y="13"/>
                          <a:pt x="10" y="8"/>
                        </a:cubicBezTo>
                        <a:cubicBezTo>
                          <a:pt x="12" y="6"/>
                          <a:pt x="14" y="4"/>
                          <a:pt x="16" y="2"/>
                        </a:cubicBezTo>
                        <a:cubicBezTo>
                          <a:pt x="16" y="1"/>
                          <a:pt x="16" y="1"/>
                          <a:pt x="16"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79" name="Freeform 1091">
                    <a:extLst>
                      <a:ext uri="{FF2B5EF4-FFF2-40B4-BE49-F238E27FC236}">
                        <a16:creationId xmlns:a16="http://schemas.microsoft.com/office/drawing/2014/main" id="{BB782D7B-5313-6C29-C5FC-58685BFAC71B}"/>
                      </a:ext>
                    </a:extLst>
                  </p:cNvPr>
                  <p:cNvSpPr>
                    <a:spLocks/>
                  </p:cNvSpPr>
                  <p:nvPr/>
                </p:nvSpPr>
                <p:spPr bwMode="auto">
                  <a:xfrm>
                    <a:off x="1769" y="3359"/>
                    <a:ext cx="93" cy="107"/>
                  </a:xfrm>
                  <a:custGeom>
                    <a:avLst/>
                    <a:gdLst>
                      <a:gd name="T0" fmla="*/ 23 w 111"/>
                      <a:gd name="T1" fmla="*/ 0 h 126"/>
                      <a:gd name="T2" fmla="*/ 1 w 111"/>
                      <a:gd name="T3" fmla="*/ 26 h 126"/>
                      <a:gd name="T4" fmla="*/ 22 w 111"/>
                      <a:gd name="T5" fmla="*/ 77 h 126"/>
                      <a:gd name="T6" fmla="*/ 23 w 111"/>
                      <a:gd name="T7" fmla="*/ 77 h 126"/>
                      <a:gd name="T8" fmla="*/ 28 w 111"/>
                      <a:gd name="T9" fmla="*/ 75 h 126"/>
                      <a:gd name="T10" fmla="*/ 23 w 111"/>
                      <a:gd name="T11" fmla="*/ 58 h 126"/>
                      <a:gd name="T12" fmla="*/ 23 w 111"/>
                      <a:gd name="T13" fmla="*/ 52 h 126"/>
                      <a:gd name="T14" fmla="*/ 28 w 111"/>
                      <a:gd name="T15" fmla="*/ 49 h 126"/>
                      <a:gd name="T16" fmla="*/ 29 w 111"/>
                      <a:gd name="T17" fmla="*/ 48 h 126"/>
                      <a:gd name="T18" fmla="*/ 42 w 111"/>
                      <a:gd name="T19" fmla="*/ 56 h 126"/>
                      <a:gd name="T20" fmla="*/ 49 w 111"/>
                      <a:gd name="T21" fmla="*/ 65 h 126"/>
                      <a:gd name="T22" fmla="*/ 65 w 111"/>
                      <a:gd name="T23" fmla="*/ 70 h 126"/>
                      <a:gd name="T24" fmla="*/ 65 w 111"/>
                      <a:gd name="T25" fmla="*/ 70 h 126"/>
                      <a:gd name="T26" fmla="*/ 52 w 111"/>
                      <a:gd name="T27" fmla="*/ 35 h 126"/>
                      <a:gd name="T28" fmla="*/ 37 w 111"/>
                      <a:gd name="T29" fmla="*/ 4 h 126"/>
                      <a:gd name="T30" fmla="*/ 23 w 111"/>
                      <a:gd name="T31" fmla="*/ 0 h 1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1" h="126">
                        <a:moveTo>
                          <a:pt x="41" y="0"/>
                        </a:moveTo>
                        <a:cubicBezTo>
                          <a:pt x="20" y="0"/>
                          <a:pt x="3" y="18"/>
                          <a:pt x="1" y="42"/>
                        </a:cubicBezTo>
                        <a:cubicBezTo>
                          <a:pt x="0" y="61"/>
                          <a:pt x="13" y="124"/>
                          <a:pt x="37" y="126"/>
                        </a:cubicBezTo>
                        <a:cubicBezTo>
                          <a:pt x="37" y="126"/>
                          <a:pt x="38" y="126"/>
                          <a:pt x="38" y="126"/>
                        </a:cubicBezTo>
                        <a:cubicBezTo>
                          <a:pt x="41" y="126"/>
                          <a:pt x="43" y="125"/>
                          <a:pt x="46" y="123"/>
                        </a:cubicBezTo>
                        <a:cubicBezTo>
                          <a:pt x="42" y="112"/>
                          <a:pt x="40" y="102"/>
                          <a:pt x="40" y="94"/>
                        </a:cubicBezTo>
                        <a:cubicBezTo>
                          <a:pt x="40" y="91"/>
                          <a:pt x="40" y="88"/>
                          <a:pt x="41" y="85"/>
                        </a:cubicBezTo>
                        <a:cubicBezTo>
                          <a:pt x="42" y="83"/>
                          <a:pt x="44" y="81"/>
                          <a:pt x="46" y="80"/>
                        </a:cubicBezTo>
                        <a:cubicBezTo>
                          <a:pt x="48" y="79"/>
                          <a:pt x="49" y="79"/>
                          <a:pt x="50" y="79"/>
                        </a:cubicBezTo>
                        <a:cubicBezTo>
                          <a:pt x="56" y="79"/>
                          <a:pt x="64" y="84"/>
                          <a:pt x="72" y="92"/>
                        </a:cubicBezTo>
                        <a:cubicBezTo>
                          <a:pt x="76" y="96"/>
                          <a:pt x="80" y="100"/>
                          <a:pt x="83" y="105"/>
                        </a:cubicBezTo>
                        <a:cubicBezTo>
                          <a:pt x="95" y="105"/>
                          <a:pt x="107" y="108"/>
                          <a:pt x="111" y="115"/>
                        </a:cubicBezTo>
                        <a:cubicBezTo>
                          <a:pt x="110" y="113"/>
                          <a:pt x="110" y="113"/>
                          <a:pt x="110" y="113"/>
                        </a:cubicBezTo>
                        <a:cubicBezTo>
                          <a:pt x="103" y="93"/>
                          <a:pt x="93" y="77"/>
                          <a:pt x="88" y="56"/>
                        </a:cubicBezTo>
                        <a:cubicBezTo>
                          <a:pt x="84" y="40"/>
                          <a:pt x="79" y="17"/>
                          <a:pt x="63" y="7"/>
                        </a:cubicBezTo>
                        <a:cubicBezTo>
                          <a:pt x="56" y="2"/>
                          <a:pt x="48" y="0"/>
                          <a:pt x="41" y="0"/>
                        </a:cubicBezTo>
                      </a:path>
                    </a:pathLst>
                  </a:custGeom>
                  <a:solidFill>
                    <a:srgbClr val="F6DE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80" name="Freeform 1092">
                    <a:extLst>
                      <a:ext uri="{FF2B5EF4-FFF2-40B4-BE49-F238E27FC236}">
                        <a16:creationId xmlns:a16="http://schemas.microsoft.com/office/drawing/2014/main" id="{B886DF8D-1222-A9C1-A751-81F08DEC78D1}"/>
                      </a:ext>
                    </a:extLst>
                  </p:cNvPr>
                  <p:cNvSpPr>
                    <a:spLocks/>
                  </p:cNvSpPr>
                  <p:nvPr/>
                </p:nvSpPr>
                <p:spPr bwMode="auto">
                  <a:xfrm>
                    <a:off x="1808" y="3432"/>
                    <a:ext cx="29" cy="28"/>
                  </a:xfrm>
                  <a:custGeom>
                    <a:avLst/>
                    <a:gdLst>
                      <a:gd name="T0" fmla="*/ 7 w 34"/>
                      <a:gd name="T1" fmla="*/ 0 h 33"/>
                      <a:gd name="T2" fmla="*/ 5 w 34"/>
                      <a:gd name="T3" fmla="*/ 0 h 33"/>
                      <a:gd name="T4" fmla="*/ 3 w 34"/>
                      <a:gd name="T5" fmla="*/ 20 h 33"/>
                      <a:gd name="T6" fmla="*/ 14 w 34"/>
                      <a:gd name="T7" fmla="*/ 13 h 33"/>
                      <a:gd name="T8" fmla="*/ 21 w 34"/>
                      <a:gd name="T9" fmla="*/ 12 h 33"/>
                      <a:gd name="T10" fmla="*/ 15 w 34"/>
                      <a:gd name="T11" fmla="*/ 4 h 33"/>
                      <a:gd name="T12" fmla="*/ 11 w 34"/>
                      <a:gd name="T13" fmla="*/ 1 h 33"/>
                      <a:gd name="T14" fmla="*/ 7 w 34"/>
                      <a:gd name="T15" fmla="*/ 0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 h="33">
                        <a:moveTo>
                          <a:pt x="11" y="0"/>
                        </a:moveTo>
                        <a:cubicBezTo>
                          <a:pt x="10" y="0"/>
                          <a:pt x="9" y="0"/>
                          <a:pt x="8" y="0"/>
                        </a:cubicBezTo>
                        <a:cubicBezTo>
                          <a:pt x="1" y="3"/>
                          <a:pt x="0" y="16"/>
                          <a:pt x="5" y="33"/>
                        </a:cubicBezTo>
                        <a:cubicBezTo>
                          <a:pt x="11" y="28"/>
                          <a:pt x="16" y="23"/>
                          <a:pt x="22" y="21"/>
                        </a:cubicBezTo>
                        <a:cubicBezTo>
                          <a:pt x="24" y="20"/>
                          <a:pt x="29" y="19"/>
                          <a:pt x="34" y="19"/>
                        </a:cubicBezTo>
                        <a:cubicBezTo>
                          <a:pt x="31" y="14"/>
                          <a:pt x="27" y="10"/>
                          <a:pt x="24" y="7"/>
                        </a:cubicBezTo>
                        <a:cubicBezTo>
                          <a:pt x="21" y="4"/>
                          <a:pt x="19" y="2"/>
                          <a:pt x="17" y="1"/>
                        </a:cubicBezTo>
                        <a:cubicBezTo>
                          <a:pt x="15" y="0"/>
                          <a:pt x="13" y="0"/>
                          <a:pt x="11" y="0"/>
                        </a:cubicBezTo>
                      </a:path>
                    </a:pathLst>
                  </a:custGeom>
                  <a:solidFill>
                    <a:srgbClr val="E2A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81" name="Freeform 1093">
                    <a:extLst>
                      <a:ext uri="{FF2B5EF4-FFF2-40B4-BE49-F238E27FC236}">
                        <a16:creationId xmlns:a16="http://schemas.microsoft.com/office/drawing/2014/main" id="{A541DBA1-8DBB-041A-9264-733C94924A14}"/>
                      </a:ext>
                    </a:extLst>
                  </p:cNvPr>
                  <p:cNvSpPr>
                    <a:spLocks/>
                  </p:cNvSpPr>
                  <p:nvPr/>
                </p:nvSpPr>
                <p:spPr bwMode="auto">
                  <a:xfrm>
                    <a:off x="1803" y="3428"/>
                    <a:ext cx="20" cy="35"/>
                  </a:xfrm>
                  <a:custGeom>
                    <a:avLst/>
                    <a:gdLst>
                      <a:gd name="T0" fmla="*/ 6 w 23"/>
                      <a:gd name="T1" fmla="*/ 0 h 41"/>
                      <a:gd name="T2" fmla="*/ 6 w 23"/>
                      <a:gd name="T3" fmla="*/ 0 h 41"/>
                      <a:gd name="T4" fmla="*/ 3 w 23"/>
                      <a:gd name="T5" fmla="*/ 0 h 41"/>
                      <a:gd name="T6" fmla="*/ 2 w 23"/>
                      <a:gd name="T7" fmla="*/ 3 h 41"/>
                      <a:gd name="T8" fmla="*/ 0 w 23"/>
                      <a:gd name="T9" fmla="*/ 8 h 41"/>
                      <a:gd name="T10" fmla="*/ 4 w 23"/>
                      <a:gd name="T11" fmla="*/ 26 h 41"/>
                      <a:gd name="T12" fmla="*/ 8 w 23"/>
                      <a:gd name="T13" fmla="*/ 23 h 41"/>
                      <a:gd name="T14" fmla="*/ 9 w 23"/>
                      <a:gd name="T15" fmla="*/ 3 h 41"/>
                      <a:gd name="T16" fmla="*/ 11 w 23"/>
                      <a:gd name="T17" fmla="*/ 3 h 41"/>
                      <a:gd name="T18" fmla="*/ 15 w 23"/>
                      <a:gd name="T19" fmla="*/ 3 h 41"/>
                      <a:gd name="T20" fmla="*/ 6 w 23"/>
                      <a:gd name="T21" fmla="*/ 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 h="41">
                        <a:moveTo>
                          <a:pt x="9" y="0"/>
                        </a:moveTo>
                        <a:cubicBezTo>
                          <a:pt x="9" y="0"/>
                          <a:pt x="9" y="0"/>
                          <a:pt x="9" y="0"/>
                        </a:cubicBezTo>
                        <a:cubicBezTo>
                          <a:pt x="8" y="0"/>
                          <a:pt x="7" y="0"/>
                          <a:pt x="6" y="0"/>
                        </a:cubicBezTo>
                        <a:cubicBezTo>
                          <a:pt x="4" y="1"/>
                          <a:pt x="3" y="3"/>
                          <a:pt x="2" y="5"/>
                        </a:cubicBezTo>
                        <a:cubicBezTo>
                          <a:pt x="1" y="7"/>
                          <a:pt x="0" y="10"/>
                          <a:pt x="0" y="13"/>
                        </a:cubicBezTo>
                        <a:cubicBezTo>
                          <a:pt x="0" y="21"/>
                          <a:pt x="3" y="30"/>
                          <a:pt x="7" y="41"/>
                        </a:cubicBezTo>
                        <a:cubicBezTo>
                          <a:pt x="8" y="40"/>
                          <a:pt x="10" y="39"/>
                          <a:pt x="11" y="38"/>
                        </a:cubicBezTo>
                        <a:cubicBezTo>
                          <a:pt x="6" y="21"/>
                          <a:pt x="7" y="8"/>
                          <a:pt x="14" y="5"/>
                        </a:cubicBezTo>
                        <a:cubicBezTo>
                          <a:pt x="15" y="5"/>
                          <a:pt x="16" y="5"/>
                          <a:pt x="17" y="5"/>
                        </a:cubicBezTo>
                        <a:cubicBezTo>
                          <a:pt x="19" y="5"/>
                          <a:pt x="21" y="5"/>
                          <a:pt x="23" y="6"/>
                        </a:cubicBezTo>
                        <a:cubicBezTo>
                          <a:pt x="17" y="2"/>
                          <a:pt x="13" y="0"/>
                          <a:pt x="9" y="0"/>
                        </a:cubicBezTo>
                      </a:path>
                    </a:pathLst>
                  </a:custGeom>
                  <a:solidFill>
                    <a:srgbClr val="CB84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82" name="Freeform 1094">
                    <a:extLst>
                      <a:ext uri="{FF2B5EF4-FFF2-40B4-BE49-F238E27FC236}">
                        <a16:creationId xmlns:a16="http://schemas.microsoft.com/office/drawing/2014/main" id="{61D626FC-98FA-0C66-68CE-F047B7D8B80C}"/>
                      </a:ext>
                    </a:extLst>
                  </p:cNvPr>
                  <p:cNvSpPr>
                    <a:spLocks/>
                  </p:cNvSpPr>
                  <p:nvPr/>
                </p:nvSpPr>
                <p:spPr bwMode="auto">
                  <a:xfrm>
                    <a:off x="1802" y="3426"/>
                    <a:ext cx="37" cy="37"/>
                  </a:xfrm>
                  <a:custGeom>
                    <a:avLst/>
                    <a:gdLst>
                      <a:gd name="T0" fmla="*/ 7 w 43"/>
                      <a:gd name="T1" fmla="*/ 0 h 44"/>
                      <a:gd name="T2" fmla="*/ 3 w 43"/>
                      <a:gd name="T3" fmla="*/ 1 h 44"/>
                      <a:gd name="T4" fmla="*/ 1 w 43"/>
                      <a:gd name="T5" fmla="*/ 3 h 44"/>
                      <a:gd name="T6" fmla="*/ 0 w 43"/>
                      <a:gd name="T7" fmla="*/ 9 h 44"/>
                      <a:gd name="T8" fmla="*/ 3 w 43"/>
                      <a:gd name="T9" fmla="*/ 26 h 44"/>
                      <a:gd name="T10" fmla="*/ 5 w 43"/>
                      <a:gd name="T11" fmla="*/ 25 h 44"/>
                      <a:gd name="T12" fmla="*/ 1 w 43"/>
                      <a:gd name="T13" fmla="*/ 9 h 44"/>
                      <a:gd name="T14" fmla="*/ 3 w 43"/>
                      <a:gd name="T15" fmla="*/ 4 h 44"/>
                      <a:gd name="T16" fmla="*/ 4 w 43"/>
                      <a:gd name="T17" fmla="*/ 2 h 44"/>
                      <a:gd name="T18" fmla="*/ 7 w 43"/>
                      <a:gd name="T19" fmla="*/ 2 h 44"/>
                      <a:gd name="T20" fmla="*/ 7 w 43"/>
                      <a:gd name="T21" fmla="*/ 2 h 44"/>
                      <a:gd name="T22" fmla="*/ 15 w 43"/>
                      <a:gd name="T23" fmla="*/ 5 h 44"/>
                      <a:gd name="T24" fmla="*/ 20 w 43"/>
                      <a:gd name="T25" fmla="*/ 8 h 44"/>
                      <a:gd name="T26" fmla="*/ 26 w 43"/>
                      <a:gd name="T27" fmla="*/ 16 h 44"/>
                      <a:gd name="T28" fmla="*/ 26 w 43"/>
                      <a:gd name="T29" fmla="*/ 16 h 44"/>
                      <a:gd name="T30" fmla="*/ 28 w 43"/>
                      <a:gd name="T31" fmla="*/ 16 h 44"/>
                      <a:gd name="T32" fmla="*/ 21 w 43"/>
                      <a:gd name="T33" fmla="*/ 8 h 44"/>
                      <a:gd name="T34" fmla="*/ 7 w 43"/>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3" h="44">
                        <a:moveTo>
                          <a:pt x="10" y="0"/>
                        </a:moveTo>
                        <a:cubicBezTo>
                          <a:pt x="9" y="0"/>
                          <a:pt x="8" y="0"/>
                          <a:pt x="6" y="1"/>
                        </a:cubicBezTo>
                        <a:cubicBezTo>
                          <a:pt x="4" y="2"/>
                          <a:pt x="2" y="4"/>
                          <a:pt x="1" y="6"/>
                        </a:cubicBezTo>
                        <a:cubicBezTo>
                          <a:pt x="0" y="9"/>
                          <a:pt x="0" y="12"/>
                          <a:pt x="0" y="15"/>
                        </a:cubicBezTo>
                        <a:cubicBezTo>
                          <a:pt x="0" y="23"/>
                          <a:pt x="2" y="33"/>
                          <a:pt x="6" y="44"/>
                        </a:cubicBezTo>
                        <a:cubicBezTo>
                          <a:pt x="7" y="44"/>
                          <a:pt x="7" y="44"/>
                          <a:pt x="8" y="43"/>
                        </a:cubicBezTo>
                        <a:cubicBezTo>
                          <a:pt x="4" y="32"/>
                          <a:pt x="1" y="23"/>
                          <a:pt x="1" y="15"/>
                        </a:cubicBezTo>
                        <a:cubicBezTo>
                          <a:pt x="1" y="12"/>
                          <a:pt x="2" y="9"/>
                          <a:pt x="3" y="7"/>
                        </a:cubicBezTo>
                        <a:cubicBezTo>
                          <a:pt x="4" y="5"/>
                          <a:pt x="5" y="3"/>
                          <a:pt x="7" y="2"/>
                        </a:cubicBezTo>
                        <a:cubicBezTo>
                          <a:pt x="8" y="2"/>
                          <a:pt x="9" y="2"/>
                          <a:pt x="10" y="2"/>
                        </a:cubicBezTo>
                        <a:cubicBezTo>
                          <a:pt x="10" y="2"/>
                          <a:pt x="10" y="2"/>
                          <a:pt x="10" y="2"/>
                        </a:cubicBezTo>
                        <a:cubicBezTo>
                          <a:pt x="14" y="2"/>
                          <a:pt x="18" y="4"/>
                          <a:pt x="24" y="8"/>
                        </a:cubicBezTo>
                        <a:cubicBezTo>
                          <a:pt x="26" y="9"/>
                          <a:pt x="28" y="11"/>
                          <a:pt x="31" y="14"/>
                        </a:cubicBezTo>
                        <a:cubicBezTo>
                          <a:pt x="34" y="17"/>
                          <a:pt x="38" y="21"/>
                          <a:pt x="41" y="26"/>
                        </a:cubicBezTo>
                        <a:cubicBezTo>
                          <a:pt x="41" y="26"/>
                          <a:pt x="41" y="26"/>
                          <a:pt x="41" y="26"/>
                        </a:cubicBezTo>
                        <a:cubicBezTo>
                          <a:pt x="42" y="26"/>
                          <a:pt x="43" y="26"/>
                          <a:pt x="43" y="26"/>
                        </a:cubicBezTo>
                        <a:cubicBezTo>
                          <a:pt x="40" y="21"/>
                          <a:pt x="36" y="17"/>
                          <a:pt x="32" y="13"/>
                        </a:cubicBezTo>
                        <a:cubicBezTo>
                          <a:pt x="24" y="5"/>
                          <a:pt x="16" y="0"/>
                          <a:pt x="10"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83" name="Freeform 1095">
                    <a:extLst>
                      <a:ext uri="{FF2B5EF4-FFF2-40B4-BE49-F238E27FC236}">
                        <a16:creationId xmlns:a16="http://schemas.microsoft.com/office/drawing/2014/main" id="{F0C1DAD9-6243-85D8-09EE-67E7A3D7DF2F}"/>
                      </a:ext>
                    </a:extLst>
                  </p:cNvPr>
                  <p:cNvSpPr>
                    <a:spLocks/>
                  </p:cNvSpPr>
                  <p:nvPr/>
                </p:nvSpPr>
                <p:spPr bwMode="auto">
                  <a:xfrm>
                    <a:off x="1862" y="3457"/>
                    <a:ext cx="1" cy="3"/>
                  </a:xfrm>
                  <a:custGeom>
                    <a:avLst/>
                    <a:gdLst>
                      <a:gd name="T0" fmla="*/ 0 w 1"/>
                      <a:gd name="T1" fmla="*/ 0 h 4"/>
                      <a:gd name="T2" fmla="*/ 0 w 1"/>
                      <a:gd name="T3" fmla="*/ 2 h 4"/>
                      <a:gd name="T4" fmla="*/ 0 w 1"/>
                      <a:gd name="T5" fmla="*/ 0 h 4"/>
                      <a:gd name="T6" fmla="*/ 0 60000 65536"/>
                      <a:gd name="T7" fmla="*/ 0 60000 65536"/>
                      <a:gd name="T8" fmla="*/ 0 60000 65536"/>
                    </a:gdLst>
                    <a:ahLst/>
                    <a:cxnLst>
                      <a:cxn ang="T6">
                        <a:pos x="T0" y="T1"/>
                      </a:cxn>
                      <a:cxn ang="T7">
                        <a:pos x="T2" y="T3"/>
                      </a:cxn>
                      <a:cxn ang="T8">
                        <a:pos x="T4" y="T5"/>
                      </a:cxn>
                    </a:cxnLst>
                    <a:rect l="0" t="0" r="r" b="b"/>
                    <a:pathLst>
                      <a:path w="1" h="4">
                        <a:moveTo>
                          <a:pt x="0" y="0"/>
                        </a:moveTo>
                        <a:cubicBezTo>
                          <a:pt x="0" y="4"/>
                          <a:pt x="0" y="4"/>
                          <a:pt x="0" y="4"/>
                        </a:cubicBezTo>
                        <a:cubicBezTo>
                          <a:pt x="1" y="3"/>
                          <a:pt x="0" y="1"/>
                          <a:pt x="0" y="0"/>
                        </a:cubicBezTo>
                      </a:path>
                    </a:pathLst>
                  </a:custGeom>
                  <a:solidFill>
                    <a:srgbClr val="F6DE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84" name="Freeform 1096">
                    <a:extLst>
                      <a:ext uri="{FF2B5EF4-FFF2-40B4-BE49-F238E27FC236}">
                        <a16:creationId xmlns:a16="http://schemas.microsoft.com/office/drawing/2014/main" id="{33708150-1B85-6AC1-3D42-C671D891D8DC}"/>
                      </a:ext>
                    </a:extLst>
                  </p:cNvPr>
                  <p:cNvSpPr>
                    <a:spLocks/>
                  </p:cNvSpPr>
                  <p:nvPr/>
                </p:nvSpPr>
                <p:spPr bwMode="auto">
                  <a:xfrm>
                    <a:off x="1856" y="3321"/>
                    <a:ext cx="87" cy="188"/>
                  </a:xfrm>
                  <a:custGeom>
                    <a:avLst/>
                    <a:gdLst>
                      <a:gd name="T0" fmla="*/ 54 w 104"/>
                      <a:gd name="T1" fmla="*/ 0 h 223"/>
                      <a:gd name="T2" fmla="*/ 28 w 104"/>
                      <a:gd name="T3" fmla="*/ 9 h 223"/>
                      <a:gd name="T4" fmla="*/ 5 w 104"/>
                      <a:gd name="T5" fmla="*/ 57 h 223"/>
                      <a:gd name="T6" fmla="*/ 33 w 104"/>
                      <a:gd name="T7" fmla="*/ 120 h 223"/>
                      <a:gd name="T8" fmla="*/ 50 w 104"/>
                      <a:gd name="T9" fmla="*/ 133 h 223"/>
                      <a:gd name="T10" fmla="*/ 51 w 104"/>
                      <a:gd name="T11" fmla="*/ 125 h 223"/>
                      <a:gd name="T12" fmla="*/ 28 w 104"/>
                      <a:gd name="T13" fmla="*/ 85 h 223"/>
                      <a:gd name="T14" fmla="*/ 20 w 104"/>
                      <a:gd name="T15" fmla="*/ 78 h 223"/>
                      <a:gd name="T16" fmla="*/ 16 w 104"/>
                      <a:gd name="T17" fmla="*/ 62 h 223"/>
                      <a:gd name="T18" fmla="*/ 29 w 104"/>
                      <a:gd name="T19" fmla="*/ 33 h 223"/>
                      <a:gd name="T20" fmla="*/ 50 w 104"/>
                      <a:gd name="T21" fmla="*/ 24 h 223"/>
                      <a:gd name="T22" fmla="*/ 57 w 104"/>
                      <a:gd name="T23" fmla="*/ 1 h 223"/>
                      <a:gd name="T24" fmla="*/ 54 w 104"/>
                      <a:gd name="T25" fmla="*/ 0 h 2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4" h="223">
                        <a:moveTo>
                          <a:pt x="91" y="0"/>
                        </a:moveTo>
                        <a:cubicBezTo>
                          <a:pt x="79" y="0"/>
                          <a:pt x="56" y="13"/>
                          <a:pt x="49" y="16"/>
                        </a:cubicBezTo>
                        <a:cubicBezTo>
                          <a:pt x="18" y="33"/>
                          <a:pt x="0" y="60"/>
                          <a:pt x="8" y="96"/>
                        </a:cubicBezTo>
                        <a:cubicBezTo>
                          <a:pt x="17" y="132"/>
                          <a:pt x="34" y="170"/>
                          <a:pt x="57" y="199"/>
                        </a:cubicBezTo>
                        <a:cubicBezTo>
                          <a:pt x="65" y="209"/>
                          <a:pt x="73" y="221"/>
                          <a:pt x="86" y="223"/>
                        </a:cubicBezTo>
                        <a:cubicBezTo>
                          <a:pt x="87" y="208"/>
                          <a:pt x="87" y="208"/>
                          <a:pt x="87" y="208"/>
                        </a:cubicBezTo>
                        <a:cubicBezTo>
                          <a:pt x="64" y="197"/>
                          <a:pt x="52" y="168"/>
                          <a:pt x="49" y="142"/>
                        </a:cubicBezTo>
                        <a:cubicBezTo>
                          <a:pt x="43" y="139"/>
                          <a:pt x="38" y="135"/>
                          <a:pt x="35" y="129"/>
                        </a:cubicBezTo>
                        <a:cubicBezTo>
                          <a:pt x="30" y="122"/>
                          <a:pt x="27" y="113"/>
                          <a:pt x="27" y="104"/>
                        </a:cubicBezTo>
                        <a:cubicBezTo>
                          <a:pt x="27" y="87"/>
                          <a:pt x="36" y="68"/>
                          <a:pt x="50" y="54"/>
                        </a:cubicBezTo>
                        <a:cubicBezTo>
                          <a:pt x="61" y="44"/>
                          <a:pt x="74" y="39"/>
                          <a:pt x="86" y="39"/>
                        </a:cubicBezTo>
                        <a:cubicBezTo>
                          <a:pt x="94" y="27"/>
                          <a:pt x="104" y="8"/>
                          <a:pt x="97" y="1"/>
                        </a:cubicBezTo>
                        <a:cubicBezTo>
                          <a:pt x="95" y="0"/>
                          <a:pt x="93" y="0"/>
                          <a:pt x="91" y="0"/>
                        </a:cubicBezTo>
                      </a:path>
                    </a:pathLst>
                  </a:custGeom>
                  <a:solidFill>
                    <a:srgbClr val="F6DE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85" name="Freeform 1097">
                    <a:extLst>
                      <a:ext uri="{FF2B5EF4-FFF2-40B4-BE49-F238E27FC236}">
                        <a16:creationId xmlns:a16="http://schemas.microsoft.com/office/drawing/2014/main" id="{F34F1B1D-7DD3-7B7F-4DFC-C31FE1D15B41}"/>
                      </a:ext>
                    </a:extLst>
                  </p:cNvPr>
                  <p:cNvSpPr>
                    <a:spLocks/>
                  </p:cNvSpPr>
                  <p:nvPr/>
                </p:nvSpPr>
                <p:spPr bwMode="auto">
                  <a:xfrm>
                    <a:off x="1881" y="3355"/>
                    <a:ext cx="46" cy="73"/>
                  </a:xfrm>
                  <a:custGeom>
                    <a:avLst/>
                    <a:gdLst>
                      <a:gd name="T0" fmla="*/ 33 w 54"/>
                      <a:gd name="T1" fmla="*/ 0 h 86"/>
                      <a:gd name="T2" fmla="*/ 14 w 54"/>
                      <a:gd name="T3" fmla="*/ 9 h 86"/>
                      <a:gd name="T4" fmla="*/ 0 w 54"/>
                      <a:gd name="T5" fmla="*/ 36 h 86"/>
                      <a:gd name="T6" fmla="*/ 3 w 54"/>
                      <a:gd name="T7" fmla="*/ 45 h 86"/>
                      <a:gd name="T8" fmla="*/ 11 w 54"/>
                      <a:gd name="T9" fmla="*/ 53 h 86"/>
                      <a:gd name="T10" fmla="*/ 11 w 54"/>
                      <a:gd name="T11" fmla="*/ 52 h 86"/>
                      <a:gd name="T12" fmla="*/ 14 w 54"/>
                      <a:gd name="T13" fmla="*/ 35 h 86"/>
                      <a:gd name="T14" fmla="*/ 14 w 54"/>
                      <a:gd name="T15" fmla="*/ 34 h 86"/>
                      <a:gd name="T16" fmla="*/ 14 w 54"/>
                      <a:gd name="T17" fmla="*/ 31 h 86"/>
                      <a:gd name="T18" fmla="*/ 13 w 54"/>
                      <a:gd name="T19" fmla="*/ 30 h 86"/>
                      <a:gd name="T20" fmla="*/ 12 w 54"/>
                      <a:gd name="T21" fmla="*/ 26 h 86"/>
                      <a:gd name="T22" fmla="*/ 10 w 54"/>
                      <a:gd name="T23" fmla="*/ 25 h 86"/>
                      <a:gd name="T24" fmla="*/ 10 w 54"/>
                      <a:gd name="T25" fmla="*/ 19 h 86"/>
                      <a:gd name="T26" fmla="*/ 11 w 54"/>
                      <a:gd name="T27" fmla="*/ 18 h 86"/>
                      <a:gd name="T28" fmla="*/ 12 w 54"/>
                      <a:gd name="T29" fmla="*/ 19 h 86"/>
                      <a:gd name="T30" fmla="*/ 23 w 54"/>
                      <a:gd name="T31" fmla="*/ 7 h 86"/>
                      <a:gd name="T32" fmla="*/ 31 w 54"/>
                      <a:gd name="T33" fmla="*/ 5 h 86"/>
                      <a:gd name="T34" fmla="*/ 31 w 54"/>
                      <a:gd name="T35" fmla="*/ 5 h 86"/>
                      <a:gd name="T36" fmla="*/ 33 w 54"/>
                      <a:gd name="T37" fmla="*/ 0 h 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4" h="86">
                        <a:moveTo>
                          <a:pt x="54" y="0"/>
                        </a:moveTo>
                        <a:cubicBezTo>
                          <a:pt x="43" y="1"/>
                          <a:pt x="32" y="6"/>
                          <a:pt x="22" y="15"/>
                        </a:cubicBezTo>
                        <a:cubicBezTo>
                          <a:pt x="9" y="27"/>
                          <a:pt x="1" y="44"/>
                          <a:pt x="0" y="59"/>
                        </a:cubicBezTo>
                        <a:cubicBezTo>
                          <a:pt x="1" y="65"/>
                          <a:pt x="3" y="70"/>
                          <a:pt x="6" y="74"/>
                        </a:cubicBezTo>
                        <a:cubicBezTo>
                          <a:pt x="9" y="79"/>
                          <a:pt x="13" y="83"/>
                          <a:pt x="18" y="86"/>
                        </a:cubicBezTo>
                        <a:cubicBezTo>
                          <a:pt x="18" y="85"/>
                          <a:pt x="18" y="85"/>
                          <a:pt x="18" y="85"/>
                        </a:cubicBezTo>
                        <a:cubicBezTo>
                          <a:pt x="18" y="74"/>
                          <a:pt x="20" y="64"/>
                          <a:pt x="23" y="56"/>
                        </a:cubicBezTo>
                        <a:cubicBezTo>
                          <a:pt x="22" y="55"/>
                          <a:pt x="22" y="55"/>
                          <a:pt x="22" y="55"/>
                        </a:cubicBezTo>
                        <a:cubicBezTo>
                          <a:pt x="20" y="53"/>
                          <a:pt x="20" y="50"/>
                          <a:pt x="22" y="49"/>
                        </a:cubicBezTo>
                        <a:cubicBezTo>
                          <a:pt x="21" y="49"/>
                          <a:pt x="21" y="48"/>
                          <a:pt x="21" y="48"/>
                        </a:cubicBezTo>
                        <a:cubicBezTo>
                          <a:pt x="20" y="46"/>
                          <a:pt x="20" y="44"/>
                          <a:pt x="19" y="43"/>
                        </a:cubicBezTo>
                        <a:cubicBezTo>
                          <a:pt x="18" y="42"/>
                          <a:pt x="17" y="41"/>
                          <a:pt x="16" y="40"/>
                        </a:cubicBezTo>
                        <a:cubicBezTo>
                          <a:pt x="14" y="37"/>
                          <a:pt x="14" y="33"/>
                          <a:pt x="16" y="31"/>
                        </a:cubicBezTo>
                        <a:cubicBezTo>
                          <a:pt x="16" y="30"/>
                          <a:pt x="17" y="30"/>
                          <a:pt x="18" y="30"/>
                        </a:cubicBezTo>
                        <a:cubicBezTo>
                          <a:pt x="19" y="30"/>
                          <a:pt x="20" y="30"/>
                          <a:pt x="20" y="31"/>
                        </a:cubicBezTo>
                        <a:cubicBezTo>
                          <a:pt x="23" y="23"/>
                          <a:pt x="29" y="16"/>
                          <a:pt x="38" y="12"/>
                        </a:cubicBezTo>
                        <a:cubicBezTo>
                          <a:pt x="42" y="10"/>
                          <a:pt x="45" y="8"/>
                          <a:pt x="49" y="8"/>
                        </a:cubicBezTo>
                        <a:cubicBezTo>
                          <a:pt x="49" y="8"/>
                          <a:pt x="49" y="8"/>
                          <a:pt x="49" y="8"/>
                        </a:cubicBezTo>
                        <a:cubicBezTo>
                          <a:pt x="50" y="6"/>
                          <a:pt x="52" y="4"/>
                          <a:pt x="54" y="0"/>
                        </a:cubicBezTo>
                      </a:path>
                    </a:pathLst>
                  </a:custGeom>
                  <a:solidFill>
                    <a:srgbClr val="E2A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86" name="Freeform 1098">
                    <a:extLst>
                      <a:ext uri="{FF2B5EF4-FFF2-40B4-BE49-F238E27FC236}">
                        <a16:creationId xmlns:a16="http://schemas.microsoft.com/office/drawing/2014/main" id="{A93014FF-1E30-950C-CC9D-0DAE16F271A9}"/>
                      </a:ext>
                    </a:extLst>
                  </p:cNvPr>
                  <p:cNvSpPr>
                    <a:spLocks/>
                  </p:cNvSpPr>
                  <p:nvPr/>
                </p:nvSpPr>
                <p:spPr bwMode="auto">
                  <a:xfrm>
                    <a:off x="1881" y="3405"/>
                    <a:ext cx="15" cy="33"/>
                  </a:xfrm>
                  <a:custGeom>
                    <a:avLst/>
                    <a:gdLst>
                      <a:gd name="T0" fmla="*/ 0 w 18"/>
                      <a:gd name="T1" fmla="*/ 0 h 39"/>
                      <a:gd name="T2" fmla="*/ 0 w 18"/>
                      <a:gd name="T3" fmla="*/ 3 h 39"/>
                      <a:gd name="T4" fmla="*/ 3 w 18"/>
                      <a:gd name="T5" fmla="*/ 17 h 39"/>
                      <a:gd name="T6" fmla="*/ 11 w 18"/>
                      <a:gd name="T7" fmla="*/ 24 h 39"/>
                      <a:gd name="T8" fmla="*/ 11 w 18"/>
                      <a:gd name="T9" fmla="*/ 16 h 39"/>
                      <a:gd name="T10" fmla="*/ 3 w 18"/>
                      <a:gd name="T11" fmla="*/ 9 h 39"/>
                      <a:gd name="T12" fmla="*/ 0 w 18"/>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39">
                        <a:moveTo>
                          <a:pt x="0" y="0"/>
                        </a:moveTo>
                        <a:cubicBezTo>
                          <a:pt x="0" y="2"/>
                          <a:pt x="0" y="3"/>
                          <a:pt x="0" y="4"/>
                        </a:cubicBezTo>
                        <a:cubicBezTo>
                          <a:pt x="0" y="13"/>
                          <a:pt x="2" y="21"/>
                          <a:pt x="6" y="28"/>
                        </a:cubicBezTo>
                        <a:cubicBezTo>
                          <a:pt x="10" y="33"/>
                          <a:pt x="14" y="37"/>
                          <a:pt x="18" y="39"/>
                        </a:cubicBezTo>
                        <a:cubicBezTo>
                          <a:pt x="18" y="35"/>
                          <a:pt x="18" y="31"/>
                          <a:pt x="18" y="27"/>
                        </a:cubicBezTo>
                        <a:cubicBezTo>
                          <a:pt x="13" y="24"/>
                          <a:pt x="9" y="20"/>
                          <a:pt x="6" y="15"/>
                        </a:cubicBezTo>
                        <a:cubicBezTo>
                          <a:pt x="3" y="11"/>
                          <a:pt x="1" y="6"/>
                          <a:pt x="0" y="0"/>
                        </a:cubicBezTo>
                      </a:path>
                    </a:pathLst>
                  </a:custGeom>
                  <a:solidFill>
                    <a:srgbClr val="CB84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87" name="Freeform 1099">
                    <a:extLst>
                      <a:ext uri="{FF2B5EF4-FFF2-40B4-BE49-F238E27FC236}">
                        <a16:creationId xmlns:a16="http://schemas.microsoft.com/office/drawing/2014/main" id="{1141ABCB-7543-F326-4C5B-E6767CED45B0}"/>
                      </a:ext>
                    </a:extLst>
                  </p:cNvPr>
                  <p:cNvSpPr>
                    <a:spLocks/>
                  </p:cNvSpPr>
                  <p:nvPr/>
                </p:nvSpPr>
                <p:spPr bwMode="auto">
                  <a:xfrm>
                    <a:off x="1897" y="3362"/>
                    <a:ext cx="25" cy="35"/>
                  </a:xfrm>
                  <a:custGeom>
                    <a:avLst/>
                    <a:gdLst>
                      <a:gd name="T0" fmla="*/ 18 w 30"/>
                      <a:gd name="T1" fmla="*/ 0 h 41"/>
                      <a:gd name="T2" fmla="*/ 11 w 30"/>
                      <a:gd name="T3" fmla="*/ 3 h 41"/>
                      <a:gd name="T4" fmla="*/ 1 w 30"/>
                      <a:gd name="T5" fmla="*/ 15 h 41"/>
                      <a:gd name="T6" fmla="*/ 3 w 30"/>
                      <a:gd name="T7" fmla="*/ 15 h 41"/>
                      <a:gd name="T8" fmla="*/ 3 w 30"/>
                      <a:gd name="T9" fmla="*/ 21 h 41"/>
                      <a:gd name="T10" fmla="*/ 1 w 30"/>
                      <a:gd name="T11" fmla="*/ 22 h 41"/>
                      <a:gd name="T12" fmla="*/ 0 w 30"/>
                      <a:gd name="T13" fmla="*/ 22 h 41"/>
                      <a:gd name="T14" fmla="*/ 2 w 30"/>
                      <a:gd name="T15" fmla="*/ 25 h 41"/>
                      <a:gd name="T16" fmla="*/ 3 w 30"/>
                      <a:gd name="T17" fmla="*/ 26 h 41"/>
                      <a:gd name="T18" fmla="*/ 3 w 30"/>
                      <a:gd name="T19" fmla="*/ 26 h 41"/>
                      <a:gd name="T20" fmla="*/ 3 w 30"/>
                      <a:gd name="T21" fmla="*/ 26 h 41"/>
                      <a:gd name="T22" fmla="*/ 3 w 30"/>
                      <a:gd name="T23" fmla="*/ 26 h 41"/>
                      <a:gd name="T24" fmla="*/ 18 w 30"/>
                      <a:gd name="T25" fmla="*/ 0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41">
                        <a:moveTo>
                          <a:pt x="30" y="0"/>
                        </a:moveTo>
                        <a:cubicBezTo>
                          <a:pt x="26" y="0"/>
                          <a:pt x="23" y="2"/>
                          <a:pt x="19" y="4"/>
                        </a:cubicBezTo>
                        <a:cubicBezTo>
                          <a:pt x="10" y="8"/>
                          <a:pt x="4" y="15"/>
                          <a:pt x="1" y="23"/>
                        </a:cubicBezTo>
                        <a:cubicBezTo>
                          <a:pt x="2" y="24"/>
                          <a:pt x="3" y="24"/>
                          <a:pt x="4" y="25"/>
                        </a:cubicBezTo>
                        <a:cubicBezTo>
                          <a:pt x="6" y="28"/>
                          <a:pt x="6" y="32"/>
                          <a:pt x="4" y="34"/>
                        </a:cubicBezTo>
                        <a:cubicBezTo>
                          <a:pt x="3" y="35"/>
                          <a:pt x="2" y="35"/>
                          <a:pt x="1" y="35"/>
                        </a:cubicBezTo>
                        <a:cubicBezTo>
                          <a:pt x="1" y="35"/>
                          <a:pt x="1" y="35"/>
                          <a:pt x="0" y="35"/>
                        </a:cubicBezTo>
                        <a:cubicBezTo>
                          <a:pt x="1" y="36"/>
                          <a:pt x="1" y="38"/>
                          <a:pt x="2" y="40"/>
                        </a:cubicBezTo>
                        <a:cubicBezTo>
                          <a:pt x="2" y="40"/>
                          <a:pt x="2" y="41"/>
                          <a:pt x="3" y="41"/>
                        </a:cubicBezTo>
                        <a:cubicBezTo>
                          <a:pt x="3" y="41"/>
                          <a:pt x="3" y="41"/>
                          <a:pt x="3" y="41"/>
                        </a:cubicBezTo>
                        <a:cubicBezTo>
                          <a:pt x="3" y="41"/>
                          <a:pt x="4" y="41"/>
                          <a:pt x="4" y="41"/>
                        </a:cubicBezTo>
                        <a:cubicBezTo>
                          <a:pt x="5" y="41"/>
                          <a:pt x="5" y="41"/>
                          <a:pt x="6" y="41"/>
                        </a:cubicBezTo>
                        <a:cubicBezTo>
                          <a:pt x="12" y="27"/>
                          <a:pt x="20" y="15"/>
                          <a:pt x="30" y="0"/>
                        </a:cubicBezTo>
                      </a:path>
                    </a:pathLst>
                  </a:custGeom>
                  <a:solidFill>
                    <a:srgbClr val="F0BE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88" name="Freeform 1100">
                    <a:extLst>
                      <a:ext uri="{FF2B5EF4-FFF2-40B4-BE49-F238E27FC236}">
                        <a16:creationId xmlns:a16="http://schemas.microsoft.com/office/drawing/2014/main" id="{50778025-DD37-97A3-69F1-F9C12C8227CE}"/>
                      </a:ext>
                    </a:extLst>
                  </p:cNvPr>
                  <p:cNvSpPr>
                    <a:spLocks/>
                  </p:cNvSpPr>
                  <p:nvPr/>
                </p:nvSpPr>
                <p:spPr bwMode="auto">
                  <a:xfrm>
                    <a:off x="1893" y="3381"/>
                    <a:ext cx="9" cy="11"/>
                  </a:xfrm>
                  <a:custGeom>
                    <a:avLst/>
                    <a:gdLst>
                      <a:gd name="T0" fmla="*/ 2 w 11"/>
                      <a:gd name="T1" fmla="*/ 0 h 13"/>
                      <a:gd name="T2" fmla="*/ 2 w 11"/>
                      <a:gd name="T3" fmla="*/ 1 h 13"/>
                      <a:gd name="T4" fmla="*/ 2 w 11"/>
                      <a:gd name="T5" fmla="*/ 6 h 13"/>
                      <a:gd name="T6" fmla="*/ 2 w 11"/>
                      <a:gd name="T7" fmla="*/ 8 h 13"/>
                      <a:gd name="T8" fmla="*/ 3 w 11"/>
                      <a:gd name="T9" fmla="*/ 8 h 13"/>
                      <a:gd name="T10" fmla="*/ 5 w 11"/>
                      <a:gd name="T11" fmla="*/ 7 h 13"/>
                      <a:gd name="T12" fmla="*/ 5 w 11"/>
                      <a:gd name="T13" fmla="*/ 3 h 13"/>
                      <a:gd name="T14" fmla="*/ 3 w 11"/>
                      <a:gd name="T15" fmla="*/ 1 h 13"/>
                      <a:gd name="T16" fmla="*/ 2 w 11"/>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 h="13">
                        <a:moveTo>
                          <a:pt x="4" y="0"/>
                        </a:moveTo>
                        <a:cubicBezTo>
                          <a:pt x="3" y="0"/>
                          <a:pt x="2" y="0"/>
                          <a:pt x="2" y="1"/>
                        </a:cubicBezTo>
                        <a:cubicBezTo>
                          <a:pt x="0" y="3"/>
                          <a:pt x="0" y="7"/>
                          <a:pt x="2" y="10"/>
                        </a:cubicBezTo>
                        <a:cubicBezTo>
                          <a:pt x="3" y="11"/>
                          <a:pt x="4" y="12"/>
                          <a:pt x="5" y="13"/>
                        </a:cubicBezTo>
                        <a:cubicBezTo>
                          <a:pt x="6" y="13"/>
                          <a:pt x="6" y="13"/>
                          <a:pt x="6" y="13"/>
                        </a:cubicBezTo>
                        <a:cubicBezTo>
                          <a:pt x="7" y="13"/>
                          <a:pt x="8" y="13"/>
                          <a:pt x="9" y="12"/>
                        </a:cubicBezTo>
                        <a:cubicBezTo>
                          <a:pt x="11" y="10"/>
                          <a:pt x="11" y="6"/>
                          <a:pt x="9" y="3"/>
                        </a:cubicBezTo>
                        <a:cubicBezTo>
                          <a:pt x="8" y="2"/>
                          <a:pt x="7" y="2"/>
                          <a:pt x="6" y="1"/>
                        </a:cubicBezTo>
                        <a:cubicBezTo>
                          <a:pt x="6" y="0"/>
                          <a:pt x="5" y="0"/>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89" name="Freeform 1101">
                    <a:extLst>
                      <a:ext uri="{FF2B5EF4-FFF2-40B4-BE49-F238E27FC236}">
                        <a16:creationId xmlns:a16="http://schemas.microsoft.com/office/drawing/2014/main" id="{324020C2-110A-342E-91CE-FB0C30806ABA}"/>
                      </a:ext>
                    </a:extLst>
                  </p:cNvPr>
                  <p:cNvSpPr>
                    <a:spLocks/>
                  </p:cNvSpPr>
                  <p:nvPr/>
                </p:nvSpPr>
                <p:spPr bwMode="auto">
                  <a:xfrm>
                    <a:off x="1898" y="3397"/>
                    <a:ext cx="4" cy="6"/>
                  </a:xfrm>
                  <a:custGeom>
                    <a:avLst/>
                    <a:gdLst>
                      <a:gd name="T0" fmla="*/ 2 w 5"/>
                      <a:gd name="T1" fmla="*/ 0 h 7"/>
                      <a:gd name="T2" fmla="*/ 2 w 5"/>
                      <a:gd name="T3" fmla="*/ 0 h 7"/>
                      <a:gd name="T4" fmla="*/ 2 w 5"/>
                      <a:gd name="T5" fmla="*/ 0 h 7"/>
                      <a:gd name="T6" fmla="*/ 2 w 5"/>
                      <a:gd name="T7" fmla="*/ 3 h 7"/>
                      <a:gd name="T8" fmla="*/ 2 w 5"/>
                      <a:gd name="T9" fmla="*/ 4 h 7"/>
                      <a:gd name="T10" fmla="*/ 2 w 5"/>
                      <a:gd name="T11" fmla="*/ 0 h 7"/>
                      <a:gd name="T12" fmla="*/ 2 w 5"/>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7">
                        <a:moveTo>
                          <a:pt x="3" y="0"/>
                        </a:moveTo>
                        <a:cubicBezTo>
                          <a:pt x="3" y="0"/>
                          <a:pt x="2" y="0"/>
                          <a:pt x="2" y="0"/>
                        </a:cubicBezTo>
                        <a:cubicBezTo>
                          <a:pt x="2" y="0"/>
                          <a:pt x="2" y="0"/>
                          <a:pt x="2" y="0"/>
                        </a:cubicBezTo>
                        <a:cubicBezTo>
                          <a:pt x="0" y="1"/>
                          <a:pt x="0" y="4"/>
                          <a:pt x="2" y="6"/>
                        </a:cubicBezTo>
                        <a:cubicBezTo>
                          <a:pt x="2" y="6"/>
                          <a:pt x="2" y="6"/>
                          <a:pt x="3" y="7"/>
                        </a:cubicBezTo>
                        <a:cubicBezTo>
                          <a:pt x="3" y="5"/>
                          <a:pt x="4" y="2"/>
                          <a:pt x="5" y="0"/>
                        </a:cubicBezTo>
                        <a:cubicBezTo>
                          <a:pt x="4" y="0"/>
                          <a:pt x="4"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90" name="Freeform 1102">
                    <a:extLst>
                      <a:ext uri="{FF2B5EF4-FFF2-40B4-BE49-F238E27FC236}">
                        <a16:creationId xmlns:a16="http://schemas.microsoft.com/office/drawing/2014/main" id="{EBC22EF7-E7BC-AE3C-4B5D-1BA8AECA80E7}"/>
                      </a:ext>
                    </a:extLst>
                  </p:cNvPr>
                  <p:cNvSpPr>
                    <a:spLocks/>
                  </p:cNvSpPr>
                  <p:nvPr/>
                </p:nvSpPr>
                <p:spPr bwMode="auto">
                  <a:xfrm>
                    <a:off x="1878" y="3354"/>
                    <a:ext cx="50" cy="87"/>
                  </a:xfrm>
                  <a:custGeom>
                    <a:avLst/>
                    <a:gdLst>
                      <a:gd name="T0" fmla="*/ 36 w 59"/>
                      <a:gd name="T1" fmla="*/ 0 h 103"/>
                      <a:gd name="T2" fmla="*/ 14 w 59"/>
                      <a:gd name="T3" fmla="*/ 9 h 103"/>
                      <a:gd name="T4" fmla="*/ 0 w 59"/>
                      <a:gd name="T5" fmla="*/ 39 h 103"/>
                      <a:gd name="T6" fmla="*/ 5 w 59"/>
                      <a:gd name="T7" fmla="*/ 54 h 103"/>
                      <a:gd name="T8" fmla="*/ 14 w 59"/>
                      <a:gd name="T9" fmla="*/ 62 h 103"/>
                      <a:gd name="T10" fmla="*/ 13 w 59"/>
                      <a:gd name="T11" fmla="*/ 60 h 103"/>
                      <a:gd name="T12" fmla="*/ 6 w 59"/>
                      <a:gd name="T13" fmla="*/ 53 h 103"/>
                      <a:gd name="T14" fmla="*/ 3 w 59"/>
                      <a:gd name="T15" fmla="*/ 39 h 103"/>
                      <a:gd name="T16" fmla="*/ 3 w 59"/>
                      <a:gd name="T17" fmla="*/ 37 h 103"/>
                      <a:gd name="T18" fmla="*/ 15 w 59"/>
                      <a:gd name="T19" fmla="*/ 10 h 103"/>
                      <a:gd name="T20" fmla="*/ 35 w 59"/>
                      <a:gd name="T21" fmla="*/ 2 h 103"/>
                      <a:gd name="T22" fmla="*/ 36 w 59"/>
                      <a:gd name="T23" fmla="*/ 0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 h="103">
                        <a:moveTo>
                          <a:pt x="59" y="0"/>
                        </a:moveTo>
                        <a:cubicBezTo>
                          <a:pt x="47" y="0"/>
                          <a:pt x="34" y="5"/>
                          <a:pt x="23" y="15"/>
                        </a:cubicBezTo>
                        <a:cubicBezTo>
                          <a:pt x="9" y="29"/>
                          <a:pt x="0" y="48"/>
                          <a:pt x="0" y="65"/>
                        </a:cubicBezTo>
                        <a:cubicBezTo>
                          <a:pt x="0" y="74"/>
                          <a:pt x="3" y="83"/>
                          <a:pt x="8" y="90"/>
                        </a:cubicBezTo>
                        <a:cubicBezTo>
                          <a:pt x="11" y="96"/>
                          <a:pt x="16" y="100"/>
                          <a:pt x="22" y="103"/>
                        </a:cubicBezTo>
                        <a:cubicBezTo>
                          <a:pt x="21" y="102"/>
                          <a:pt x="21" y="101"/>
                          <a:pt x="21" y="100"/>
                        </a:cubicBezTo>
                        <a:cubicBezTo>
                          <a:pt x="17" y="98"/>
                          <a:pt x="13" y="94"/>
                          <a:pt x="9" y="89"/>
                        </a:cubicBezTo>
                        <a:cubicBezTo>
                          <a:pt x="5" y="82"/>
                          <a:pt x="3" y="74"/>
                          <a:pt x="3" y="65"/>
                        </a:cubicBezTo>
                        <a:cubicBezTo>
                          <a:pt x="3" y="64"/>
                          <a:pt x="3" y="63"/>
                          <a:pt x="3" y="61"/>
                        </a:cubicBezTo>
                        <a:cubicBezTo>
                          <a:pt x="4" y="46"/>
                          <a:pt x="12" y="29"/>
                          <a:pt x="25" y="17"/>
                        </a:cubicBezTo>
                        <a:cubicBezTo>
                          <a:pt x="35" y="8"/>
                          <a:pt x="46" y="3"/>
                          <a:pt x="57" y="2"/>
                        </a:cubicBezTo>
                        <a:cubicBezTo>
                          <a:pt x="57" y="2"/>
                          <a:pt x="58" y="1"/>
                          <a:pt x="59"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91" name="Freeform 1103">
                    <a:extLst>
                      <a:ext uri="{FF2B5EF4-FFF2-40B4-BE49-F238E27FC236}">
                        <a16:creationId xmlns:a16="http://schemas.microsoft.com/office/drawing/2014/main" id="{DE1893E3-22F1-20ED-EB36-6BDF71F2860C}"/>
                      </a:ext>
                    </a:extLst>
                  </p:cNvPr>
                  <p:cNvSpPr>
                    <a:spLocks/>
                  </p:cNvSpPr>
                  <p:nvPr/>
                </p:nvSpPr>
                <p:spPr bwMode="auto">
                  <a:xfrm>
                    <a:off x="1968" y="3312"/>
                    <a:ext cx="92" cy="124"/>
                  </a:xfrm>
                  <a:custGeom>
                    <a:avLst/>
                    <a:gdLst>
                      <a:gd name="T0" fmla="*/ 8 w 109"/>
                      <a:gd name="T1" fmla="*/ 0 h 146"/>
                      <a:gd name="T2" fmla="*/ 1 w 109"/>
                      <a:gd name="T3" fmla="*/ 3 h 146"/>
                      <a:gd name="T4" fmla="*/ 8 w 109"/>
                      <a:gd name="T5" fmla="*/ 41 h 146"/>
                      <a:gd name="T6" fmla="*/ 36 w 109"/>
                      <a:gd name="T7" fmla="*/ 89 h 146"/>
                      <a:gd name="T8" fmla="*/ 39 w 109"/>
                      <a:gd name="T9" fmla="*/ 88 h 146"/>
                      <a:gd name="T10" fmla="*/ 41 w 109"/>
                      <a:gd name="T11" fmla="*/ 61 h 146"/>
                      <a:gd name="T12" fmla="*/ 25 w 109"/>
                      <a:gd name="T13" fmla="*/ 55 h 146"/>
                      <a:gd name="T14" fmla="*/ 15 w 109"/>
                      <a:gd name="T15" fmla="*/ 41 h 146"/>
                      <a:gd name="T16" fmla="*/ 25 w 109"/>
                      <a:gd name="T17" fmla="*/ 25 h 146"/>
                      <a:gd name="T18" fmla="*/ 48 w 109"/>
                      <a:gd name="T19" fmla="*/ 19 h 146"/>
                      <a:gd name="T20" fmla="*/ 50 w 109"/>
                      <a:gd name="T21" fmla="*/ 16 h 146"/>
                      <a:gd name="T22" fmla="*/ 66 w 109"/>
                      <a:gd name="T23" fmla="*/ 3 h 146"/>
                      <a:gd name="T24" fmla="*/ 62 w 109"/>
                      <a:gd name="T25" fmla="*/ 6 h 146"/>
                      <a:gd name="T26" fmla="*/ 56 w 109"/>
                      <a:gd name="T27" fmla="*/ 3 h 146"/>
                      <a:gd name="T28" fmla="*/ 39 w 109"/>
                      <a:gd name="T29" fmla="*/ 6 h 146"/>
                      <a:gd name="T30" fmla="*/ 34 w 109"/>
                      <a:gd name="T31" fmla="*/ 6 h 146"/>
                      <a:gd name="T32" fmla="*/ 19 w 109"/>
                      <a:gd name="T33" fmla="*/ 3 h 146"/>
                      <a:gd name="T34" fmla="*/ 8 w 109"/>
                      <a:gd name="T35" fmla="*/ 0 h 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9" h="146">
                        <a:moveTo>
                          <a:pt x="14" y="0"/>
                        </a:moveTo>
                        <a:cubicBezTo>
                          <a:pt x="11" y="0"/>
                          <a:pt x="7" y="1"/>
                          <a:pt x="1" y="4"/>
                        </a:cubicBezTo>
                        <a:cubicBezTo>
                          <a:pt x="0" y="24"/>
                          <a:pt x="10" y="47"/>
                          <a:pt x="14" y="67"/>
                        </a:cubicBezTo>
                        <a:cubicBezTo>
                          <a:pt x="18" y="85"/>
                          <a:pt x="32" y="146"/>
                          <a:pt x="60" y="146"/>
                        </a:cubicBezTo>
                        <a:cubicBezTo>
                          <a:pt x="62" y="146"/>
                          <a:pt x="64" y="145"/>
                          <a:pt x="65" y="145"/>
                        </a:cubicBezTo>
                        <a:cubicBezTo>
                          <a:pt x="71" y="130"/>
                          <a:pt x="69" y="115"/>
                          <a:pt x="69" y="100"/>
                        </a:cubicBezTo>
                        <a:cubicBezTo>
                          <a:pt x="58" y="98"/>
                          <a:pt x="49" y="95"/>
                          <a:pt x="42" y="90"/>
                        </a:cubicBezTo>
                        <a:cubicBezTo>
                          <a:pt x="31" y="84"/>
                          <a:pt x="25" y="75"/>
                          <a:pt x="25" y="66"/>
                        </a:cubicBezTo>
                        <a:cubicBezTo>
                          <a:pt x="25" y="56"/>
                          <a:pt x="31" y="47"/>
                          <a:pt x="42" y="41"/>
                        </a:cubicBezTo>
                        <a:cubicBezTo>
                          <a:pt x="52" y="35"/>
                          <a:pt x="66" y="31"/>
                          <a:pt x="81" y="31"/>
                        </a:cubicBezTo>
                        <a:cubicBezTo>
                          <a:pt x="82" y="29"/>
                          <a:pt x="82" y="27"/>
                          <a:pt x="83" y="26"/>
                        </a:cubicBezTo>
                        <a:cubicBezTo>
                          <a:pt x="90" y="13"/>
                          <a:pt x="100" y="15"/>
                          <a:pt x="109" y="6"/>
                        </a:cubicBezTo>
                        <a:cubicBezTo>
                          <a:pt x="103" y="9"/>
                          <a:pt x="103" y="9"/>
                          <a:pt x="103" y="9"/>
                        </a:cubicBezTo>
                        <a:cubicBezTo>
                          <a:pt x="101" y="5"/>
                          <a:pt x="97" y="3"/>
                          <a:pt x="93" y="3"/>
                        </a:cubicBezTo>
                        <a:cubicBezTo>
                          <a:pt x="84" y="3"/>
                          <a:pt x="72" y="8"/>
                          <a:pt x="65" y="9"/>
                        </a:cubicBezTo>
                        <a:cubicBezTo>
                          <a:pt x="62" y="9"/>
                          <a:pt x="59" y="9"/>
                          <a:pt x="56" y="9"/>
                        </a:cubicBezTo>
                        <a:cubicBezTo>
                          <a:pt x="47" y="9"/>
                          <a:pt x="40" y="8"/>
                          <a:pt x="32" y="5"/>
                        </a:cubicBezTo>
                        <a:cubicBezTo>
                          <a:pt x="23" y="2"/>
                          <a:pt x="19" y="0"/>
                          <a:pt x="14" y="0"/>
                        </a:cubicBezTo>
                      </a:path>
                    </a:pathLst>
                  </a:custGeom>
                  <a:solidFill>
                    <a:srgbClr val="F6DE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92" name="Freeform 1104">
                    <a:extLst>
                      <a:ext uri="{FF2B5EF4-FFF2-40B4-BE49-F238E27FC236}">
                        <a16:creationId xmlns:a16="http://schemas.microsoft.com/office/drawing/2014/main" id="{4B9AE6E2-5B82-D41D-C1E2-B97E0F025598}"/>
                      </a:ext>
                    </a:extLst>
                  </p:cNvPr>
                  <p:cNvSpPr>
                    <a:spLocks/>
                  </p:cNvSpPr>
                  <p:nvPr/>
                </p:nvSpPr>
                <p:spPr bwMode="auto">
                  <a:xfrm>
                    <a:off x="1997" y="3340"/>
                    <a:ext cx="38" cy="48"/>
                  </a:xfrm>
                  <a:custGeom>
                    <a:avLst/>
                    <a:gdLst>
                      <a:gd name="T0" fmla="*/ 26 w 46"/>
                      <a:gd name="T1" fmla="*/ 0 h 57"/>
                      <a:gd name="T2" fmla="*/ 5 w 46"/>
                      <a:gd name="T3" fmla="*/ 6 h 57"/>
                      <a:gd name="T4" fmla="*/ 2 w 46"/>
                      <a:gd name="T5" fmla="*/ 8 h 57"/>
                      <a:gd name="T6" fmla="*/ 0 w 46"/>
                      <a:gd name="T7" fmla="*/ 15 h 57"/>
                      <a:gd name="T8" fmla="*/ 20 w 46"/>
                      <a:gd name="T9" fmla="*/ 34 h 57"/>
                      <a:gd name="T10" fmla="*/ 20 w 46"/>
                      <a:gd name="T11" fmla="*/ 28 h 57"/>
                      <a:gd name="T12" fmla="*/ 21 w 46"/>
                      <a:gd name="T13" fmla="*/ 20 h 57"/>
                      <a:gd name="T14" fmla="*/ 17 w 46"/>
                      <a:gd name="T15" fmla="*/ 15 h 57"/>
                      <a:gd name="T16" fmla="*/ 16 w 46"/>
                      <a:gd name="T17" fmla="*/ 15 h 57"/>
                      <a:gd name="T18" fmla="*/ 14 w 46"/>
                      <a:gd name="T19" fmla="*/ 13 h 57"/>
                      <a:gd name="T20" fmla="*/ 16 w 46"/>
                      <a:gd name="T21" fmla="*/ 11 h 57"/>
                      <a:gd name="T22" fmla="*/ 16 w 46"/>
                      <a:gd name="T23" fmla="*/ 11 h 57"/>
                      <a:gd name="T24" fmla="*/ 17 w 46"/>
                      <a:gd name="T25" fmla="*/ 8 h 57"/>
                      <a:gd name="T26" fmla="*/ 16 w 46"/>
                      <a:gd name="T27" fmla="*/ 6 h 57"/>
                      <a:gd name="T28" fmla="*/ 18 w 46"/>
                      <a:gd name="T29" fmla="*/ 3 h 57"/>
                      <a:gd name="T30" fmla="*/ 21 w 46"/>
                      <a:gd name="T31" fmla="*/ 5 h 57"/>
                      <a:gd name="T32" fmla="*/ 25 w 46"/>
                      <a:gd name="T33" fmla="*/ 3 h 57"/>
                      <a:gd name="T34" fmla="*/ 26 w 46"/>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 h="57">
                        <a:moveTo>
                          <a:pt x="46" y="0"/>
                        </a:moveTo>
                        <a:cubicBezTo>
                          <a:pt x="31" y="0"/>
                          <a:pt x="18" y="4"/>
                          <a:pt x="9" y="10"/>
                        </a:cubicBezTo>
                        <a:cubicBezTo>
                          <a:pt x="7" y="11"/>
                          <a:pt x="5" y="12"/>
                          <a:pt x="3" y="13"/>
                        </a:cubicBezTo>
                        <a:cubicBezTo>
                          <a:pt x="1" y="17"/>
                          <a:pt x="0" y="21"/>
                          <a:pt x="0" y="25"/>
                        </a:cubicBezTo>
                        <a:cubicBezTo>
                          <a:pt x="0" y="39"/>
                          <a:pt x="14" y="52"/>
                          <a:pt x="35" y="57"/>
                        </a:cubicBezTo>
                        <a:cubicBezTo>
                          <a:pt x="35" y="53"/>
                          <a:pt x="35" y="50"/>
                          <a:pt x="35" y="46"/>
                        </a:cubicBezTo>
                        <a:cubicBezTo>
                          <a:pt x="36" y="42"/>
                          <a:pt x="36" y="38"/>
                          <a:pt x="37" y="34"/>
                        </a:cubicBezTo>
                        <a:cubicBezTo>
                          <a:pt x="33" y="31"/>
                          <a:pt x="30" y="28"/>
                          <a:pt x="29" y="25"/>
                        </a:cubicBezTo>
                        <a:cubicBezTo>
                          <a:pt x="29" y="25"/>
                          <a:pt x="28" y="25"/>
                          <a:pt x="28" y="25"/>
                        </a:cubicBezTo>
                        <a:cubicBezTo>
                          <a:pt x="26" y="25"/>
                          <a:pt x="25" y="24"/>
                          <a:pt x="25" y="22"/>
                        </a:cubicBezTo>
                        <a:cubicBezTo>
                          <a:pt x="25" y="20"/>
                          <a:pt x="26" y="19"/>
                          <a:pt x="28" y="19"/>
                        </a:cubicBezTo>
                        <a:cubicBezTo>
                          <a:pt x="28" y="19"/>
                          <a:pt x="28" y="18"/>
                          <a:pt x="28" y="18"/>
                        </a:cubicBezTo>
                        <a:cubicBezTo>
                          <a:pt x="28" y="17"/>
                          <a:pt x="29" y="15"/>
                          <a:pt x="30" y="14"/>
                        </a:cubicBezTo>
                        <a:cubicBezTo>
                          <a:pt x="29" y="13"/>
                          <a:pt x="28" y="12"/>
                          <a:pt x="28" y="10"/>
                        </a:cubicBezTo>
                        <a:cubicBezTo>
                          <a:pt x="28" y="8"/>
                          <a:pt x="30" y="6"/>
                          <a:pt x="33" y="6"/>
                        </a:cubicBezTo>
                        <a:cubicBezTo>
                          <a:pt x="35" y="6"/>
                          <a:pt x="37" y="7"/>
                          <a:pt x="37" y="8"/>
                        </a:cubicBezTo>
                        <a:cubicBezTo>
                          <a:pt x="39" y="7"/>
                          <a:pt x="41" y="6"/>
                          <a:pt x="43" y="6"/>
                        </a:cubicBezTo>
                        <a:cubicBezTo>
                          <a:pt x="44" y="4"/>
                          <a:pt x="45" y="2"/>
                          <a:pt x="46" y="0"/>
                        </a:cubicBezTo>
                      </a:path>
                    </a:pathLst>
                  </a:custGeom>
                  <a:solidFill>
                    <a:srgbClr val="E2A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93" name="Freeform 1105">
                    <a:extLst>
                      <a:ext uri="{FF2B5EF4-FFF2-40B4-BE49-F238E27FC236}">
                        <a16:creationId xmlns:a16="http://schemas.microsoft.com/office/drawing/2014/main" id="{7402F993-71BD-29A0-4E2C-F28C4CB87767}"/>
                      </a:ext>
                    </a:extLst>
                  </p:cNvPr>
                  <p:cNvSpPr>
                    <a:spLocks/>
                  </p:cNvSpPr>
                  <p:nvPr/>
                </p:nvSpPr>
                <p:spPr bwMode="auto">
                  <a:xfrm>
                    <a:off x="1991" y="3351"/>
                    <a:ext cx="35" cy="43"/>
                  </a:xfrm>
                  <a:custGeom>
                    <a:avLst/>
                    <a:gdLst>
                      <a:gd name="T0" fmla="*/ 6 w 42"/>
                      <a:gd name="T1" fmla="*/ 0 h 51"/>
                      <a:gd name="T2" fmla="*/ 0 w 42"/>
                      <a:gd name="T3" fmla="*/ 12 h 51"/>
                      <a:gd name="T4" fmla="*/ 9 w 42"/>
                      <a:gd name="T5" fmla="*/ 25 h 51"/>
                      <a:gd name="T6" fmla="*/ 24 w 42"/>
                      <a:gd name="T7" fmla="*/ 30 h 51"/>
                      <a:gd name="T8" fmla="*/ 24 w 42"/>
                      <a:gd name="T9" fmla="*/ 26 h 51"/>
                      <a:gd name="T10" fmla="*/ 4 w 42"/>
                      <a:gd name="T11" fmla="*/ 7 h 51"/>
                      <a:gd name="T12" fmla="*/ 6 w 42"/>
                      <a:gd name="T13" fmla="*/ 0 h 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51">
                        <a:moveTo>
                          <a:pt x="10" y="0"/>
                        </a:moveTo>
                        <a:cubicBezTo>
                          <a:pt x="4" y="6"/>
                          <a:pt x="0" y="12"/>
                          <a:pt x="0" y="20"/>
                        </a:cubicBezTo>
                        <a:cubicBezTo>
                          <a:pt x="0" y="28"/>
                          <a:pt x="6" y="37"/>
                          <a:pt x="16" y="43"/>
                        </a:cubicBezTo>
                        <a:cubicBezTo>
                          <a:pt x="23" y="47"/>
                          <a:pt x="32" y="50"/>
                          <a:pt x="42" y="51"/>
                        </a:cubicBezTo>
                        <a:cubicBezTo>
                          <a:pt x="42" y="49"/>
                          <a:pt x="42" y="46"/>
                          <a:pt x="42" y="44"/>
                        </a:cubicBezTo>
                        <a:cubicBezTo>
                          <a:pt x="21" y="39"/>
                          <a:pt x="7" y="26"/>
                          <a:pt x="7" y="12"/>
                        </a:cubicBezTo>
                        <a:cubicBezTo>
                          <a:pt x="7" y="8"/>
                          <a:pt x="8" y="4"/>
                          <a:pt x="10" y="0"/>
                        </a:cubicBezTo>
                      </a:path>
                    </a:pathLst>
                  </a:custGeom>
                  <a:solidFill>
                    <a:srgbClr val="CB84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94" name="Freeform 1106">
                    <a:extLst>
                      <a:ext uri="{FF2B5EF4-FFF2-40B4-BE49-F238E27FC236}">
                        <a16:creationId xmlns:a16="http://schemas.microsoft.com/office/drawing/2014/main" id="{329348C5-29EB-FEE2-C661-09A5FECDDAAF}"/>
                      </a:ext>
                    </a:extLst>
                  </p:cNvPr>
                  <p:cNvSpPr>
                    <a:spLocks/>
                  </p:cNvSpPr>
                  <p:nvPr/>
                </p:nvSpPr>
                <p:spPr bwMode="auto">
                  <a:xfrm>
                    <a:off x="2020" y="3345"/>
                    <a:ext cx="13" cy="24"/>
                  </a:xfrm>
                  <a:custGeom>
                    <a:avLst/>
                    <a:gdLst>
                      <a:gd name="T0" fmla="*/ 10 w 15"/>
                      <a:gd name="T1" fmla="*/ 0 h 28"/>
                      <a:gd name="T2" fmla="*/ 6 w 15"/>
                      <a:gd name="T3" fmla="*/ 2 h 28"/>
                      <a:gd name="T4" fmla="*/ 7 w 15"/>
                      <a:gd name="T5" fmla="*/ 3 h 28"/>
                      <a:gd name="T6" fmla="*/ 3 w 15"/>
                      <a:gd name="T7" fmla="*/ 6 h 28"/>
                      <a:gd name="T8" fmla="*/ 2 w 15"/>
                      <a:gd name="T9" fmla="*/ 5 h 28"/>
                      <a:gd name="T10" fmla="*/ 0 w 15"/>
                      <a:gd name="T11" fmla="*/ 8 h 28"/>
                      <a:gd name="T12" fmla="*/ 0 w 15"/>
                      <a:gd name="T13" fmla="*/ 8 h 28"/>
                      <a:gd name="T14" fmla="*/ 0 w 15"/>
                      <a:gd name="T15" fmla="*/ 8 h 28"/>
                      <a:gd name="T16" fmla="*/ 3 w 15"/>
                      <a:gd name="T17" fmla="*/ 10 h 28"/>
                      <a:gd name="T18" fmla="*/ 1 w 15"/>
                      <a:gd name="T19" fmla="*/ 12 h 28"/>
                      <a:gd name="T20" fmla="*/ 6 w 15"/>
                      <a:gd name="T21" fmla="*/ 18 h 28"/>
                      <a:gd name="T22" fmla="*/ 10 w 15"/>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 h="28">
                        <a:moveTo>
                          <a:pt x="15" y="0"/>
                        </a:moveTo>
                        <a:cubicBezTo>
                          <a:pt x="13" y="0"/>
                          <a:pt x="11" y="1"/>
                          <a:pt x="9" y="2"/>
                        </a:cubicBezTo>
                        <a:cubicBezTo>
                          <a:pt x="10" y="3"/>
                          <a:pt x="10" y="4"/>
                          <a:pt x="10" y="4"/>
                        </a:cubicBezTo>
                        <a:cubicBezTo>
                          <a:pt x="10" y="7"/>
                          <a:pt x="8" y="9"/>
                          <a:pt x="5" y="9"/>
                        </a:cubicBezTo>
                        <a:cubicBezTo>
                          <a:pt x="4" y="9"/>
                          <a:pt x="3" y="9"/>
                          <a:pt x="2" y="8"/>
                        </a:cubicBezTo>
                        <a:cubicBezTo>
                          <a:pt x="1" y="9"/>
                          <a:pt x="0" y="11"/>
                          <a:pt x="0" y="12"/>
                        </a:cubicBezTo>
                        <a:cubicBezTo>
                          <a:pt x="0" y="12"/>
                          <a:pt x="0" y="13"/>
                          <a:pt x="0" y="13"/>
                        </a:cubicBezTo>
                        <a:cubicBezTo>
                          <a:pt x="0" y="13"/>
                          <a:pt x="0" y="13"/>
                          <a:pt x="0" y="13"/>
                        </a:cubicBezTo>
                        <a:cubicBezTo>
                          <a:pt x="2" y="13"/>
                          <a:pt x="3" y="14"/>
                          <a:pt x="3" y="16"/>
                        </a:cubicBezTo>
                        <a:cubicBezTo>
                          <a:pt x="3" y="17"/>
                          <a:pt x="2" y="19"/>
                          <a:pt x="1" y="19"/>
                        </a:cubicBezTo>
                        <a:cubicBezTo>
                          <a:pt x="2" y="22"/>
                          <a:pt x="5" y="25"/>
                          <a:pt x="9" y="28"/>
                        </a:cubicBezTo>
                        <a:cubicBezTo>
                          <a:pt x="10" y="19"/>
                          <a:pt x="12" y="9"/>
                          <a:pt x="15" y="0"/>
                        </a:cubicBezTo>
                      </a:path>
                    </a:pathLst>
                  </a:custGeom>
                  <a:solidFill>
                    <a:srgbClr val="F0BE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95" name="Freeform 1107">
                    <a:extLst>
                      <a:ext uri="{FF2B5EF4-FFF2-40B4-BE49-F238E27FC236}">
                        <a16:creationId xmlns:a16="http://schemas.microsoft.com/office/drawing/2014/main" id="{B3364851-AF66-0469-C333-D4FA6C209FC2}"/>
                      </a:ext>
                    </a:extLst>
                  </p:cNvPr>
                  <p:cNvSpPr>
                    <a:spLocks/>
                  </p:cNvSpPr>
                  <p:nvPr/>
                </p:nvSpPr>
                <p:spPr bwMode="auto">
                  <a:xfrm>
                    <a:off x="2020" y="3345"/>
                    <a:ext cx="9" cy="8"/>
                  </a:xfrm>
                  <a:custGeom>
                    <a:avLst/>
                    <a:gdLst>
                      <a:gd name="T0" fmla="*/ 5 w 10"/>
                      <a:gd name="T1" fmla="*/ 0 h 9"/>
                      <a:gd name="T2" fmla="*/ 0 w 10"/>
                      <a:gd name="T3" fmla="*/ 4 h 9"/>
                      <a:gd name="T4" fmla="*/ 2 w 10"/>
                      <a:gd name="T5" fmla="*/ 5 h 9"/>
                      <a:gd name="T6" fmla="*/ 5 w 10"/>
                      <a:gd name="T7" fmla="*/ 6 h 9"/>
                      <a:gd name="T8" fmla="*/ 7 w 10"/>
                      <a:gd name="T9" fmla="*/ 4 h 9"/>
                      <a:gd name="T10" fmla="*/ 6 w 10"/>
                      <a:gd name="T11" fmla="*/ 2 h 9"/>
                      <a:gd name="T12" fmla="*/ 5 w 10"/>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5" y="0"/>
                        </a:moveTo>
                        <a:cubicBezTo>
                          <a:pt x="2" y="0"/>
                          <a:pt x="0" y="2"/>
                          <a:pt x="0" y="4"/>
                        </a:cubicBezTo>
                        <a:cubicBezTo>
                          <a:pt x="0" y="6"/>
                          <a:pt x="1" y="7"/>
                          <a:pt x="2" y="8"/>
                        </a:cubicBezTo>
                        <a:cubicBezTo>
                          <a:pt x="3" y="9"/>
                          <a:pt x="4" y="9"/>
                          <a:pt x="5" y="9"/>
                        </a:cubicBezTo>
                        <a:cubicBezTo>
                          <a:pt x="8" y="9"/>
                          <a:pt x="10" y="7"/>
                          <a:pt x="10" y="4"/>
                        </a:cubicBezTo>
                        <a:cubicBezTo>
                          <a:pt x="10" y="4"/>
                          <a:pt x="10" y="3"/>
                          <a:pt x="9" y="2"/>
                        </a:cubicBezTo>
                        <a:cubicBezTo>
                          <a:pt x="9" y="1"/>
                          <a:pt x="7" y="0"/>
                          <a:pt x="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96" name="Freeform 1108">
                    <a:extLst>
                      <a:ext uri="{FF2B5EF4-FFF2-40B4-BE49-F238E27FC236}">
                        <a16:creationId xmlns:a16="http://schemas.microsoft.com/office/drawing/2014/main" id="{4BB36070-4777-BF16-35C2-419398AEE5E7}"/>
                      </a:ext>
                    </a:extLst>
                  </p:cNvPr>
                  <p:cNvSpPr>
                    <a:spLocks/>
                  </p:cNvSpPr>
                  <p:nvPr/>
                </p:nvSpPr>
                <p:spPr bwMode="auto">
                  <a:xfrm>
                    <a:off x="2018" y="3356"/>
                    <a:ext cx="5" cy="5"/>
                  </a:xfrm>
                  <a:custGeom>
                    <a:avLst/>
                    <a:gdLst>
                      <a:gd name="T0" fmla="*/ 3 w 6"/>
                      <a:gd name="T1" fmla="*/ 0 h 6"/>
                      <a:gd name="T2" fmla="*/ 3 w 6"/>
                      <a:gd name="T3" fmla="*/ 0 h 6"/>
                      <a:gd name="T4" fmla="*/ 0 w 6"/>
                      <a:gd name="T5" fmla="*/ 3 h 6"/>
                      <a:gd name="T6" fmla="*/ 3 w 6"/>
                      <a:gd name="T7" fmla="*/ 3 h 6"/>
                      <a:gd name="T8" fmla="*/ 3 w 6"/>
                      <a:gd name="T9" fmla="*/ 3 h 6"/>
                      <a:gd name="T10" fmla="*/ 3 w 6"/>
                      <a:gd name="T11" fmla="*/ 3 h 6"/>
                      <a:gd name="T12" fmla="*/ 3 w 6"/>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6">
                        <a:moveTo>
                          <a:pt x="3" y="0"/>
                        </a:moveTo>
                        <a:cubicBezTo>
                          <a:pt x="3" y="0"/>
                          <a:pt x="3" y="0"/>
                          <a:pt x="3" y="0"/>
                        </a:cubicBezTo>
                        <a:cubicBezTo>
                          <a:pt x="1" y="0"/>
                          <a:pt x="0" y="1"/>
                          <a:pt x="0" y="3"/>
                        </a:cubicBezTo>
                        <a:cubicBezTo>
                          <a:pt x="0" y="5"/>
                          <a:pt x="1" y="6"/>
                          <a:pt x="3" y="6"/>
                        </a:cubicBezTo>
                        <a:cubicBezTo>
                          <a:pt x="3" y="6"/>
                          <a:pt x="4" y="6"/>
                          <a:pt x="4" y="6"/>
                        </a:cubicBezTo>
                        <a:cubicBezTo>
                          <a:pt x="5" y="6"/>
                          <a:pt x="6" y="4"/>
                          <a:pt x="6" y="3"/>
                        </a:cubicBezTo>
                        <a:cubicBezTo>
                          <a:pt x="6" y="1"/>
                          <a:pt x="5"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97" name="Freeform 1109">
                    <a:extLst>
                      <a:ext uri="{FF2B5EF4-FFF2-40B4-BE49-F238E27FC236}">
                        <a16:creationId xmlns:a16="http://schemas.microsoft.com/office/drawing/2014/main" id="{BE9D64A3-6D0A-9CBB-F892-6D7C0B1E6CB8}"/>
                      </a:ext>
                    </a:extLst>
                  </p:cNvPr>
                  <p:cNvSpPr>
                    <a:spLocks/>
                  </p:cNvSpPr>
                  <p:nvPr/>
                </p:nvSpPr>
                <p:spPr bwMode="auto">
                  <a:xfrm>
                    <a:off x="1989" y="3338"/>
                    <a:ext cx="47" cy="59"/>
                  </a:xfrm>
                  <a:custGeom>
                    <a:avLst/>
                    <a:gdLst>
                      <a:gd name="T0" fmla="*/ 33 w 56"/>
                      <a:gd name="T1" fmla="*/ 0 h 69"/>
                      <a:gd name="T2" fmla="*/ 10 w 56"/>
                      <a:gd name="T3" fmla="*/ 7 h 69"/>
                      <a:gd name="T4" fmla="*/ 0 w 56"/>
                      <a:gd name="T5" fmla="*/ 22 h 69"/>
                      <a:gd name="T6" fmla="*/ 10 w 56"/>
                      <a:gd name="T7" fmla="*/ 37 h 69"/>
                      <a:gd name="T8" fmla="*/ 26 w 56"/>
                      <a:gd name="T9" fmla="*/ 43 h 69"/>
                      <a:gd name="T10" fmla="*/ 26 w 56"/>
                      <a:gd name="T11" fmla="*/ 41 h 69"/>
                      <a:gd name="T12" fmla="*/ 11 w 56"/>
                      <a:gd name="T13" fmla="*/ 37 h 69"/>
                      <a:gd name="T14" fmla="*/ 2 w 56"/>
                      <a:gd name="T15" fmla="*/ 22 h 69"/>
                      <a:gd name="T16" fmla="*/ 7 w 56"/>
                      <a:gd name="T17" fmla="*/ 9 h 69"/>
                      <a:gd name="T18" fmla="*/ 11 w 56"/>
                      <a:gd name="T19" fmla="*/ 8 h 69"/>
                      <a:gd name="T20" fmla="*/ 33 w 56"/>
                      <a:gd name="T21" fmla="*/ 2 h 69"/>
                      <a:gd name="T22" fmla="*/ 33 w 56"/>
                      <a:gd name="T23" fmla="*/ 0 h 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6" h="69">
                        <a:moveTo>
                          <a:pt x="56" y="0"/>
                        </a:moveTo>
                        <a:cubicBezTo>
                          <a:pt x="41" y="0"/>
                          <a:pt x="27" y="4"/>
                          <a:pt x="17" y="10"/>
                        </a:cubicBezTo>
                        <a:cubicBezTo>
                          <a:pt x="6" y="16"/>
                          <a:pt x="0" y="25"/>
                          <a:pt x="0" y="35"/>
                        </a:cubicBezTo>
                        <a:cubicBezTo>
                          <a:pt x="0" y="44"/>
                          <a:pt x="6" y="53"/>
                          <a:pt x="17" y="59"/>
                        </a:cubicBezTo>
                        <a:cubicBezTo>
                          <a:pt x="24" y="64"/>
                          <a:pt x="33" y="67"/>
                          <a:pt x="44" y="69"/>
                        </a:cubicBezTo>
                        <a:cubicBezTo>
                          <a:pt x="44" y="68"/>
                          <a:pt x="44" y="67"/>
                          <a:pt x="44" y="66"/>
                        </a:cubicBezTo>
                        <a:cubicBezTo>
                          <a:pt x="34" y="65"/>
                          <a:pt x="25" y="62"/>
                          <a:pt x="18" y="58"/>
                        </a:cubicBezTo>
                        <a:cubicBezTo>
                          <a:pt x="8" y="52"/>
                          <a:pt x="2" y="43"/>
                          <a:pt x="2" y="35"/>
                        </a:cubicBezTo>
                        <a:cubicBezTo>
                          <a:pt x="2" y="27"/>
                          <a:pt x="6" y="21"/>
                          <a:pt x="12" y="15"/>
                        </a:cubicBezTo>
                        <a:cubicBezTo>
                          <a:pt x="14" y="14"/>
                          <a:pt x="16" y="13"/>
                          <a:pt x="18" y="12"/>
                        </a:cubicBezTo>
                        <a:cubicBezTo>
                          <a:pt x="27" y="6"/>
                          <a:pt x="40" y="2"/>
                          <a:pt x="55" y="2"/>
                        </a:cubicBezTo>
                        <a:cubicBezTo>
                          <a:pt x="55" y="1"/>
                          <a:pt x="55" y="0"/>
                          <a:pt x="56"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98" name="Freeform 1110">
                    <a:extLst>
                      <a:ext uri="{FF2B5EF4-FFF2-40B4-BE49-F238E27FC236}">
                        <a16:creationId xmlns:a16="http://schemas.microsoft.com/office/drawing/2014/main" id="{54935DA8-BE82-25F1-CEA7-E1645898086B}"/>
                      </a:ext>
                    </a:extLst>
                  </p:cNvPr>
                  <p:cNvSpPr>
                    <a:spLocks/>
                  </p:cNvSpPr>
                  <p:nvPr/>
                </p:nvSpPr>
                <p:spPr bwMode="auto">
                  <a:xfrm>
                    <a:off x="2132" y="3289"/>
                    <a:ext cx="82" cy="163"/>
                  </a:xfrm>
                  <a:custGeom>
                    <a:avLst/>
                    <a:gdLst>
                      <a:gd name="T0" fmla="*/ 52 w 97"/>
                      <a:gd name="T1" fmla="*/ 0 h 193"/>
                      <a:gd name="T2" fmla="*/ 3 w 97"/>
                      <a:gd name="T3" fmla="*/ 57 h 193"/>
                      <a:gd name="T4" fmla="*/ 44 w 97"/>
                      <a:gd name="T5" fmla="*/ 117 h 193"/>
                      <a:gd name="T6" fmla="*/ 48 w 97"/>
                      <a:gd name="T7" fmla="*/ 99 h 193"/>
                      <a:gd name="T8" fmla="*/ 46 w 97"/>
                      <a:gd name="T9" fmla="*/ 79 h 193"/>
                      <a:gd name="T10" fmla="*/ 44 w 97"/>
                      <a:gd name="T11" fmla="*/ 79 h 193"/>
                      <a:gd name="T12" fmla="*/ 44 w 97"/>
                      <a:gd name="T13" fmla="*/ 79 h 193"/>
                      <a:gd name="T14" fmla="*/ 25 w 97"/>
                      <a:gd name="T15" fmla="*/ 61 h 193"/>
                      <a:gd name="T16" fmla="*/ 25 w 97"/>
                      <a:gd name="T17" fmla="*/ 57 h 193"/>
                      <a:gd name="T18" fmla="*/ 45 w 97"/>
                      <a:gd name="T19" fmla="*/ 22 h 193"/>
                      <a:gd name="T20" fmla="*/ 46 w 97"/>
                      <a:gd name="T21" fmla="*/ 21 h 193"/>
                      <a:gd name="T22" fmla="*/ 58 w 97"/>
                      <a:gd name="T23" fmla="*/ 3 h 193"/>
                      <a:gd name="T24" fmla="*/ 52 w 97"/>
                      <a:gd name="T25" fmla="*/ 0 h 1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7" h="193">
                        <a:moveTo>
                          <a:pt x="86" y="0"/>
                        </a:moveTo>
                        <a:cubicBezTo>
                          <a:pt x="49" y="3"/>
                          <a:pt x="0" y="61"/>
                          <a:pt x="3" y="96"/>
                        </a:cubicBezTo>
                        <a:cubicBezTo>
                          <a:pt x="7" y="137"/>
                          <a:pt x="33" y="179"/>
                          <a:pt x="73" y="193"/>
                        </a:cubicBezTo>
                        <a:cubicBezTo>
                          <a:pt x="76" y="182"/>
                          <a:pt x="81" y="177"/>
                          <a:pt x="80" y="165"/>
                        </a:cubicBezTo>
                        <a:cubicBezTo>
                          <a:pt x="79" y="153"/>
                          <a:pt x="77" y="142"/>
                          <a:pt x="76" y="131"/>
                        </a:cubicBezTo>
                        <a:cubicBezTo>
                          <a:pt x="75" y="131"/>
                          <a:pt x="74" y="131"/>
                          <a:pt x="73" y="131"/>
                        </a:cubicBezTo>
                        <a:cubicBezTo>
                          <a:pt x="73" y="131"/>
                          <a:pt x="73" y="131"/>
                          <a:pt x="73" y="131"/>
                        </a:cubicBezTo>
                        <a:cubicBezTo>
                          <a:pt x="58" y="131"/>
                          <a:pt x="45" y="120"/>
                          <a:pt x="42" y="101"/>
                        </a:cubicBezTo>
                        <a:cubicBezTo>
                          <a:pt x="42" y="99"/>
                          <a:pt x="42" y="96"/>
                          <a:pt x="42" y="93"/>
                        </a:cubicBezTo>
                        <a:cubicBezTo>
                          <a:pt x="42" y="71"/>
                          <a:pt x="55" y="47"/>
                          <a:pt x="75" y="37"/>
                        </a:cubicBezTo>
                        <a:cubicBezTo>
                          <a:pt x="76" y="37"/>
                          <a:pt x="77" y="37"/>
                          <a:pt x="77" y="36"/>
                        </a:cubicBezTo>
                        <a:cubicBezTo>
                          <a:pt x="81" y="24"/>
                          <a:pt x="87" y="14"/>
                          <a:pt x="97" y="4"/>
                        </a:cubicBezTo>
                        <a:cubicBezTo>
                          <a:pt x="86" y="0"/>
                          <a:pt x="86" y="0"/>
                          <a:pt x="86" y="0"/>
                        </a:cubicBezTo>
                      </a:path>
                    </a:pathLst>
                  </a:custGeom>
                  <a:solidFill>
                    <a:srgbClr val="F6DE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999" name="Freeform 1111">
                    <a:extLst>
                      <a:ext uri="{FF2B5EF4-FFF2-40B4-BE49-F238E27FC236}">
                        <a16:creationId xmlns:a16="http://schemas.microsoft.com/office/drawing/2014/main" id="{698ED8EF-7E17-FCDB-6D56-BBDFC11E9121}"/>
                      </a:ext>
                    </a:extLst>
                  </p:cNvPr>
                  <p:cNvSpPr>
                    <a:spLocks/>
                  </p:cNvSpPr>
                  <p:nvPr/>
                </p:nvSpPr>
                <p:spPr bwMode="auto">
                  <a:xfrm>
                    <a:off x="2171" y="3321"/>
                    <a:ext cx="26" cy="66"/>
                  </a:xfrm>
                  <a:custGeom>
                    <a:avLst/>
                    <a:gdLst>
                      <a:gd name="T0" fmla="*/ 20 w 30"/>
                      <a:gd name="T1" fmla="*/ 0 h 78"/>
                      <a:gd name="T2" fmla="*/ 19 w 30"/>
                      <a:gd name="T3" fmla="*/ 0 h 78"/>
                      <a:gd name="T4" fmla="*/ 0 w 30"/>
                      <a:gd name="T5" fmla="*/ 21 h 78"/>
                      <a:gd name="T6" fmla="*/ 0 w 30"/>
                      <a:gd name="T7" fmla="*/ 30 h 78"/>
                      <a:gd name="T8" fmla="*/ 17 w 30"/>
                      <a:gd name="T9" fmla="*/ 47 h 78"/>
                      <a:gd name="T10" fmla="*/ 17 w 30"/>
                      <a:gd name="T11" fmla="*/ 47 h 78"/>
                      <a:gd name="T12" fmla="*/ 16 w 30"/>
                      <a:gd name="T13" fmla="*/ 28 h 78"/>
                      <a:gd name="T14" fmla="*/ 14 w 30"/>
                      <a:gd name="T15" fmla="*/ 25 h 78"/>
                      <a:gd name="T16" fmla="*/ 13 w 30"/>
                      <a:gd name="T17" fmla="*/ 25 h 78"/>
                      <a:gd name="T18" fmla="*/ 12 w 30"/>
                      <a:gd name="T19" fmla="*/ 25 h 78"/>
                      <a:gd name="T20" fmla="*/ 11 w 30"/>
                      <a:gd name="T21" fmla="*/ 22 h 78"/>
                      <a:gd name="T22" fmla="*/ 12 w 30"/>
                      <a:gd name="T23" fmla="*/ 19 h 78"/>
                      <a:gd name="T24" fmla="*/ 12 w 30"/>
                      <a:gd name="T25" fmla="*/ 19 h 78"/>
                      <a:gd name="T26" fmla="*/ 12 w 30"/>
                      <a:gd name="T27" fmla="*/ 15 h 78"/>
                      <a:gd name="T28" fmla="*/ 11 w 30"/>
                      <a:gd name="T29" fmla="*/ 13 h 78"/>
                      <a:gd name="T30" fmla="*/ 12 w 30"/>
                      <a:gd name="T31" fmla="*/ 8 h 78"/>
                      <a:gd name="T32" fmla="*/ 13 w 30"/>
                      <a:gd name="T33" fmla="*/ 8 h 78"/>
                      <a:gd name="T34" fmla="*/ 15 w 30"/>
                      <a:gd name="T35" fmla="*/ 9 h 78"/>
                      <a:gd name="T36" fmla="*/ 17 w 30"/>
                      <a:gd name="T37" fmla="*/ 6 h 78"/>
                      <a:gd name="T38" fmla="*/ 20 w 30"/>
                      <a:gd name="T39" fmla="*/ 0 h 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 h="78">
                        <a:moveTo>
                          <a:pt x="30" y="0"/>
                        </a:moveTo>
                        <a:cubicBezTo>
                          <a:pt x="29" y="0"/>
                          <a:pt x="29" y="0"/>
                          <a:pt x="29" y="0"/>
                        </a:cubicBezTo>
                        <a:cubicBezTo>
                          <a:pt x="16" y="7"/>
                          <a:pt x="6" y="20"/>
                          <a:pt x="0" y="34"/>
                        </a:cubicBezTo>
                        <a:cubicBezTo>
                          <a:pt x="0" y="40"/>
                          <a:pt x="0" y="45"/>
                          <a:pt x="0" y="50"/>
                        </a:cubicBezTo>
                        <a:cubicBezTo>
                          <a:pt x="3" y="67"/>
                          <a:pt x="14" y="77"/>
                          <a:pt x="27" y="78"/>
                        </a:cubicBezTo>
                        <a:cubicBezTo>
                          <a:pt x="27" y="78"/>
                          <a:pt x="27" y="77"/>
                          <a:pt x="27" y="77"/>
                        </a:cubicBezTo>
                        <a:cubicBezTo>
                          <a:pt x="26" y="67"/>
                          <a:pt x="25" y="56"/>
                          <a:pt x="25" y="46"/>
                        </a:cubicBezTo>
                        <a:cubicBezTo>
                          <a:pt x="23" y="44"/>
                          <a:pt x="22" y="42"/>
                          <a:pt x="21" y="40"/>
                        </a:cubicBezTo>
                        <a:cubicBezTo>
                          <a:pt x="20" y="40"/>
                          <a:pt x="20" y="40"/>
                          <a:pt x="20" y="40"/>
                        </a:cubicBezTo>
                        <a:cubicBezTo>
                          <a:pt x="20" y="40"/>
                          <a:pt x="20" y="40"/>
                          <a:pt x="19" y="40"/>
                        </a:cubicBezTo>
                        <a:cubicBezTo>
                          <a:pt x="18" y="40"/>
                          <a:pt x="18" y="39"/>
                          <a:pt x="17" y="37"/>
                        </a:cubicBezTo>
                        <a:cubicBezTo>
                          <a:pt x="17" y="35"/>
                          <a:pt x="17" y="33"/>
                          <a:pt x="19" y="32"/>
                        </a:cubicBezTo>
                        <a:cubicBezTo>
                          <a:pt x="19" y="32"/>
                          <a:pt x="19" y="31"/>
                          <a:pt x="18" y="31"/>
                        </a:cubicBezTo>
                        <a:cubicBezTo>
                          <a:pt x="18" y="29"/>
                          <a:pt x="18" y="27"/>
                          <a:pt x="19" y="25"/>
                        </a:cubicBezTo>
                        <a:cubicBezTo>
                          <a:pt x="18" y="24"/>
                          <a:pt x="17" y="23"/>
                          <a:pt x="17" y="21"/>
                        </a:cubicBezTo>
                        <a:cubicBezTo>
                          <a:pt x="17" y="18"/>
                          <a:pt x="18" y="14"/>
                          <a:pt x="19" y="13"/>
                        </a:cubicBezTo>
                        <a:cubicBezTo>
                          <a:pt x="20" y="13"/>
                          <a:pt x="20" y="13"/>
                          <a:pt x="20" y="13"/>
                        </a:cubicBezTo>
                        <a:cubicBezTo>
                          <a:pt x="21" y="13"/>
                          <a:pt x="22" y="14"/>
                          <a:pt x="23" y="15"/>
                        </a:cubicBezTo>
                        <a:cubicBezTo>
                          <a:pt x="24" y="13"/>
                          <a:pt x="26" y="11"/>
                          <a:pt x="27" y="10"/>
                        </a:cubicBezTo>
                        <a:cubicBezTo>
                          <a:pt x="28" y="6"/>
                          <a:pt x="29" y="3"/>
                          <a:pt x="30" y="0"/>
                        </a:cubicBezTo>
                      </a:path>
                    </a:pathLst>
                  </a:custGeom>
                  <a:solidFill>
                    <a:srgbClr val="E2A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00" name="Freeform 1112">
                    <a:extLst>
                      <a:ext uri="{FF2B5EF4-FFF2-40B4-BE49-F238E27FC236}">
                        <a16:creationId xmlns:a16="http://schemas.microsoft.com/office/drawing/2014/main" id="{2C0D5B0E-73B4-6F84-D494-83BB1A6E05F3}"/>
                      </a:ext>
                    </a:extLst>
                  </p:cNvPr>
                  <p:cNvSpPr>
                    <a:spLocks/>
                  </p:cNvSpPr>
                  <p:nvPr/>
                </p:nvSpPr>
                <p:spPr bwMode="auto">
                  <a:xfrm>
                    <a:off x="2169" y="3350"/>
                    <a:ext cx="27" cy="48"/>
                  </a:xfrm>
                  <a:custGeom>
                    <a:avLst/>
                    <a:gdLst>
                      <a:gd name="T0" fmla="*/ 3 w 32"/>
                      <a:gd name="T1" fmla="*/ 0 h 56"/>
                      <a:gd name="T2" fmla="*/ 0 w 32"/>
                      <a:gd name="T3" fmla="*/ 13 h 56"/>
                      <a:gd name="T4" fmla="*/ 1 w 32"/>
                      <a:gd name="T5" fmla="*/ 18 h 56"/>
                      <a:gd name="T6" fmla="*/ 17 w 32"/>
                      <a:gd name="T7" fmla="*/ 35 h 56"/>
                      <a:gd name="T8" fmla="*/ 19 w 32"/>
                      <a:gd name="T9" fmla="*/ 34 h 56"/>
                      <a:gd name="T10" fmla="*/ 18 w 32"/>
                      <a:gd name="T11" fmla="*/ 28 h 56"/>
                      <a:gd name="T12" fmla="*/ 3 w 32"/>
                      <a:gd name="T13" fmla="*/ 10 h 56"/>
                      <a:gd name="T14" fmla="*/ 3 w 32"/>
                      <a:gd name="T15" fmla="*/ 0 h 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56">
                        <a:moveTo>
                          <a:pt x="3" y="0"/>
                        </a:moveTo>
                        <a:cubicBezTo>
                          <a:pt x="1" y="7"/>
                          <a:pt x="0" y="14"/>
                          <a:pt x="0" y="20"/>
                        </a:cubicBezTo>
                        <a:cubicBezTo>
                          <a:pt x="0" y="23"/>
                          <a:pt x="0" y="26"/>
                          <a:pt x="1" y="28"/>
                        </a:cubicBezTo>
                        <a:cubicBezTo>
                          <a:pt x="3" y="46"/>
                          <a:pt x="15" y="56"/>
                          <a:pt x="29" y="56"/>
                        </a:cubicBezTo>
                        <a:cubicBezTo>
                          <a:pt x="30" y="56"/>
                          <a:pt x="31" y="56"/>
                          <a:pt x="32" y="55"/>
                        </a:cubicBezTo>
                        <a:cubicBezTo>
                          <a:pt x="31" y="52"/>
                          <a:pt x="31" y="48"/>
                          <a:pt x="30" y="44"/>
                        </a:cubicBezTo>
                        <a:cubicBezTo>
                          <a:pt x="17" y="43"/>
                          <a:pt x="6" y="33"/>
                          <a:pt x="3" y="16"/>
                        </a:cubicBezTo>
                        <a:cubicBezTo>
                          <a:pt x="3" y="11"/>
                          <a:pt x="3" y="6"/>
                          <a:pt x="3" y="0"/>
                        </a:cubicBezTo>
                      </a:path>
                    </a:pathLst>
                  </a:custGeom>
                  <a:solidFill>
                    <a:srgbClr val="CB84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01" name="Freeform 1113">
                    <a:extLst>
                      <a:ext uri="{FF2B5EF4-FFF2-40B4-BE49-F238E27FC236}">
                        <a16:creationId xmlns:a16="http://schemas.microsoft.com/office/drawing/2014/main" id="{653C90BA-607E-113E-8A0C-5F115A51A42A}"/>
                      </a:ext>
                    </a:extLst>
                  </p:cNvPr>
                  <p:cNvSpPr>
                    <a:spLocks/>
                  </p:cNvSpPr>
                  <p:nvPr/>
                </p:nvSpPr>
                <p:spPr bwMode="auto">
                  <a:xfrm>
                    <a:off x="2187" y="3330"/>
                    <a:ext cx="7" cy="30"/>
                  </a:xfrm>
                  <a:custGeom>
                    <a:avLst/>
                    <a:gdLst>
                      <a:gd name="T0" fmla="*/ 4 w 9"/>
                      <a:gd name="T1" fmla="*/ 0 h 36"/>
                      <a:gd name="T2" fmla="*/ 2 w 9"/>
                      <a:gd name="T3" fmla="*/ 3 h 36"/>
                      <a:gd name="T4" fmla="*/ 3 w 9"/>
                      <a:gd name="T5" fmla="*/ 5 h 36"/>
                      <a:gd name="T6" fmla="*/ 2 w 9"/>
                      <a:gd name="T7" fmla="*/ 9 h 36"/>
                      <a:gd name="T8" fmla="*/ 2 w 9"/>
                      <a:gd name="T9" fmla="*/ 9 h 36"/>
                      <a:gd name="T10" fmla="*/ 1 w 9"/>
                      <a:gd name="T11" fmla="*/ 9 h 36"/>
                      <a:gd name="T12" fmla="*/ 0 w 9"/>
                      <a:gd name="T13" fmla="*/ 13 h 36"/>
                      <a:gd name="T14" fmla="*/ 1 w 9"/>
                      <a:gd name="T15" fmla="*/ 13 h 36"/>
                      <a:gd name="T16" fmla="*/ 1 w 9"/>
                      <a:gd name="T17" fmla="*/ 13 h 36"/>
                      <a:gd name="T18" fmla="*/ 1 w 9"/>
                      <a:gd name="T19" fmla="*/ 13 h 36"/>
                      <a:gd name="T20" fmla="*/ 2 w 9"/>
                      <a:gd name="T21" fmla="*/ 15 h 36"/>
                      <a:gd name="T22" fmla="*/ 2 w 9"/>
                      <a:gd name="T23" fmla="*/ 18 h 36"/>
                      <a:gd name="T24" fmla="*/ 3 w 9"/>
                      <a:gd name="T25" fmla="*/ 21 h 36"/>
                      <a:gd name="T26" fmla="*/ 4 w 9"/>
                      <a:gd name="T27" fmla="*/ 0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 h="36">
                        <a:moveTo>
                          <a:pt x="9" y="0"/>
                        </a:moveTo>
                        <a:cubicBezTo>
                          <a:pt x="8" y="1"/>
                          <a:pt x="6" y="3"/>
                          <a:pt x="5" y="5"/>
                        </a:cubicBezTo>
                        <a:cubicBezTo>
                          <a:pt x="5" y="6"/>
                          <a:pt x="6" y="7"/>
                          <a:pt x="6" y="8"/>
                        </a:cubicBezTo>
                        <a:cubicBezTo>
                          <a:pt x="6" y="11"/>
                          <a:pt x="5" y="15"/>
                          <a:pt x="3" y="16"/>
                        </a:cubicBezTo>
                        <a:cubicBezTo>
                          <a:pt x="3" y="16"/>
                          <a:pt x="3" y="16"/>
                          <a:pt x="3" y="16"/>
                        </a:cubicBezTo>
                        <a:cubicBezTo>
                          <a:pt x="2" y="16"/>
                          <a:pt x="1" y="16"/>
                          <a:pt x="1" y="15"/>
                        </a:cubicBezTo>
                        <a:cubicBezTo>
                          <a:pt x="0" y="17"/>
                          <a:pt x="0" y="19"/>
                          <a:pt x="0" y="21"/>
                        </a:cubicBezTo>
                        <a:cubicBezTo>
                          <a:pt x="1" y="21"/>
                          <a:pt x="1" y="22"/>
                          <a:pt x="1" y="22"/>
                        </a:cubicBezTo>
                        <a:cubicBezTo>
                          <a:pt x="1" y="22"/>
                          <a:pt x="1" y="22"/>
                          <a:pt x="1" y="22"/>
                        </a:cubicBezTo>
                        <a:cubicBezTo>
                          <a:pt x="1" y="22"/>
                          <a:pt x="1" y="22"/>
                          <a:pt x="1" y="22"/>
                        </a:cubicBezTo>
                        <a:cubicBezTo>
                          <a:pt x="2" y="22"/>
                          <a:pt x="3" y="23"/>
                          <a:pt x="3" y="25"/>
                        </a:cubicBezTo>
                        <a:cubicBezTo>
                          <a:pt x="4" y="27"/>
                          <a:pt x="3" y="29"/>
                          <a:pt x="3" y="30"/>
                        </a:cubicBezTo>
                        <a:cubicBezTo>
                          <a:pt x="4" y="32"/>
                          <a:pt x="5" y="34"/>
                          <a:pt x="7" y="36"/>
                        </a:cubicBezTo>
                        <a:cubicBezTo>
                          <a:pt x="7" y="24"/>
                          <a:pt x="7" y="11"/>
                          <a:pt x="9" y="0"/>
                        </a:cubicBezTo>
                      </a:path>
                    </a:pathLst>
                  </a:custGeom>
                  <a:solidFill>
                    <a:srgbClr val="F0BE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02" name="Freeform 1114">
                    <a:extLst>
                      <a:ext uri="{FF2B5EF4-FFF2-40B4-BE49-F238E27FC236}">
                        <a16:creationId xmlns:a16="http://schemas.microsoft.com/office/drawing/2014/main" id="{FF5CF2DD-3205-17D0-3307-CDB11B8FD0E1}"/>
                      </a:ext>
                    </a:extLst>
                  </p:cNvPr>
                  <p:cNvSpPr>
                    <a:spLocks/>
                  </p:cNvSpPr>
                  <p:nvPr/>
                </p:nvSpPr>
                <p:spPr bwMode="auto">
                  <a:xfrm>
                    <a:off x="2186" y="3332"/>
                    <a:ext cx="6" cy="11"/>
                  </a:xfrm>
                  <a:custGeom>
                    <a:avLst/>
                    <a:gdLst>
                      <a:gd name="T0" fmla="*/ 3 w 7"/>
                      <a:gd name="T1" fmla="*/ 0 h 13"/>
                      <a:gd name="T2" fmla="*/ 2 w 7"/>
                      <a:gd name="T3" fmla="*/ 0 h 13"/>
                      <a:gd name="T4" fmla="*/ 0 w 7"/>
                      <a:gd name="T5" fmla="*/ 5 h 13"/>
                      <a:gd name="T6" fmla="*/ 2 w 7"/>
                      <a:gd name="T7" fmla="*/ 7 h 13"/>
                      <a:gd name="T8" fmla="*/ 3 w 7"/>
                      <a:gd name="T9" fmla="*/ 8 h 13"/>
                      <a:gd name="T10" fmla="*/ 3 w 7"/>
                      <a:gd name="T11" fmla="*/ 8 h 13"/>
                      <a:gd name="T12" fmla="*/ 4 w 7"/>
                      <a:gd name="T13" fmla="*/ 3 h 13"/>
                      <a:gd name="T14" fmla="*/ 3 w 7"/>
                      <a:gd name="T15" fmla="*/ 2 h 13"/>
                      <a:gd name="T16" fmla="*/ 3 w 7"/>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13">
                        <a:moveTo>
                          <a:pt x="3" y="0"/>
                        </a:moveTo>
                        <a:cubicBezTo>
                          <a:pt x="3" y="0"/>
                          <a:pt x="3" y="0"/>
                          <a:pt x="2" y="0"/>
                        </a:cubicBezTo>
                        <a:cubicBezTo>
                          <a:pt x="1" y="1"/>
                          <a:pt x="0" y="5"/>
                          <a:pt x="0" y="8"/>
                        </a:cubicBezTo>
                        <a:cubicBezTo>
                          <a:pt x="0" y="10"/>
                          <a:pt x="1" y="11"/>
                          <a:pt x="2" y="12"/>
                        </a:cubicBezTo>
                        <a:cubicBezTo>
                          <a:pt x="2" y="13"/>
                          <a:pt x="3" y="13"/>
                          <a:pt x="4" y="13"/>
                        </a:cubicBezTo>
                        <a:cubicBezTo>
                          <a:pt x="4" y="13"/>
                          <a:pt x="4" y="13"/>
                          <a:pt x="4" y="13"/>
                        </a:cubicBezTo>
                        <a:cubicBezTo>
                          <a:pt x="6" y="12"/>
                          <a:pt x="7" y="8"/>
                          <a:pt x="7" y="5"/>
                        </a:cubicBezTo>
                        <a:cubicBezTo>
                          <a:pt x="7" y="4"/>
                          <a:pt x="6" y="3"/>
                          <a:pt x="6" y="2"/>
                        </a:cubicBezTo>
                        <a:cubicBezTo>
                          <a:pt x="5" y="1"/>
                          <a:pt x="4"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03" name="Freeform 1115">
                    <a:extLst>
                      <a:ext uri="{FF2B5EF4-FFF2-40B4-BE49-F238E27FC236}">
                        <a16:creationId xmlns:a16="http://schemas.microsoft.com/office/drawing/2014/main" id="{3FC5D316-6C7A-AD67-D2C2-3A32CF3F0DBC}"/>
                      </a:ext>
                    </a:extLst>
                  </p:cNvPr>
                  <p:cNvSpPr>
                    <a:spLocks/>
                  </p:cNvSpPr>
                  <p:nvPr/>
                </p:nvSpPr>
                <p:spPr bwMode="auto">
                  <a:xfrm>
                    <a:off x="2186" y="3349"/>
                    <a:ext cx="4" cy="6"/>
                  </a:xfrm>
                  <a:custGeom>
                    <a:avLst/>
                    <a:gdLst>
                      <a:gd name="T0" fmla="*/ 2 w 5"/>
                      <a:gd name="T1" fmla="*/ 0 h 8"/>
                      <a:gd name="T2" fmla="*/ 2 w 5"/>
                      <a:gd name="T3" fmla="*/ 0 h 8"/>
                      <a:gd name="T4" fmla="*/ 2 w 5"/>
                      <a:gd name="T5" fmla="*/ 0 h 8"/>
                      <a:gd name="T6" fmla="*/ 0 w 5"/>
                      <a:gd name="T7" fmla="*/ 2 h 8"/>
                      <a:gd name="T8" fmla="*/ 2 w 5"/>
                      <a:gd name="T9" fmla="*/ 4 h 8"/>
                      <a:gd name="T10" fmla="*/ 2 w 5"/>
                      <a:gd name="T11" fmla="*/ 4 h 8"/>
                      <a:gd name="T12" fmla="*/ 2 w 5"/>
                      <a:gd name="T13" fmla="*/ 4 h 8"/>
                      <a:gd name="T14" fmla="*/ 2 w 5"/>
                      <a:gd name="T15" fmla="*/ 2 h 8"/>
                      <a:gd name="T16" fmla="*/ 2 w 5"/>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8">
                        <a:moveTo>
                          <a:pt x="2" y="0"/>
                        </a:moveTo>
                        <a:cubicBezTo>
                          <a:pt x="2" y="0"/>
                          <a:pt x="2" y="0"/>
                          <a:pt x="2" y="0"/>
                        </a:cubicBezTo>
                        <a:cubicBezTo>
                          <a:pt x="2" y="0"/>
                          <a:pt x="2" y="0"/>
                          <a:pt x="2" y="0"/>
                        </a:cubicBezTo>
                        <a:cubicBezTo>
                          <a:pt x="0" y="1"/>
                          <a:pt x="0" y="3"/>
                          <a:pt x="0" y="5"/>
                        </a:cubicBezTo>
                        <a:cubicBezTo>
                          <a:pt x="1" y="7"/>
                          <a:pt x="1" y="8"/>
                          <a:pt x="2" y="8"/>
                        </a:cubicBezTo>
                        <a:cubicBezTo>
                          <a:pt x="3" y="8"/>
                          <a:pt x="3" y="8"/>
                          <a:pt x="3" y="8"/>
                        </a:cubicBezTo>
                        <a:cubicBezTo>
                          <a:pt x="3" y="8"/>
                          <a:pt x="3" y="8"/>
                          <a:pt x="4" y="8"/>
                        </a:cubicBezTo>
                        <a:cubicBezTo>
                          <a:pt x="4" y="7"/>
                          <a:pt x="5" y="5"/>
                          <a:pt x="4" y="3"/>
                        </a:cubicBezTo>
                        <a:cubicBezTo>
                          <a:pt x="4" y="1"/>
                          <a:pt x="3"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004" name="Freeform 1116">
                    <a:extLst>
                      <a:ext uri="{FF2B5EF4-FFF2-40B4-BE49-F238E27FC236}">
                        <a16:creationId xmlns:a16="http://schemas.microsoft.com/office/drawing/2014/main" id="{1742DE3D-B8F0-88F1-04AE-B317ACE1EF90}"/>
                      </a:ext>
                    </a:extLst>
                  </p:cNvPr>
                  <p:cNvSpPr>
                    <a:spLocks/>
                  </p:cNvSpPr>
                  <p:nvPr/>
                </p:nvSpPr>
                <p:spPr bwMode="auto">
                  <a:xfrm>
                    <a:off x="2167" y="3319"/>
                    <a:ext cx="30" cy="80"/>
                  </a:xfrm>
                  <a:custGeom>
                    <a:avLst/>
                    <a:gdLst>
                      <a:gd name="T0" fmla="*/ 22 w 35"/>
                      <a:gd name="T1" fmla="*/ 0 h 95"/>
                      <a:gd name="T2" fmla="*/ 21 w 35"/>
                      <a:gd name="T3" fmla="*/ 1 h 95"/>
                      <a:gd name="T4" fmla="*/ 0 w 35"/>
                      <a:gd name="T5" fmla="*/ 34 h 95"/>
                      <a:gd name="T6" fmla="*/ 0 w 35"/>
                      <a:gd name="T7" fmla="*/ 39 h 95"/>
                      <a:gd name="T8" fmla="*/ 20 w 35"/>
                      <a:gd name="T9" fmla="*/ 56 h 95"/>
                      <a:gd name="T10" fmla="*/ 20 w 35"/>
                      <a:gd name="T11" fmla="*/ 56 h 95"/>
                      <a:gd name="T12" fmla="*/ 21 w 35"/>
                      <a:gd name="T13" fmla="*/ 56 h 95"/>
                      <a:gd name="T14" fmla="*/ 21 w 35"/>
                      <a:gd name="T15" fmla="*/ 55 h 95"/>
                      <a:gd name="T16" fmla="*/ 20 w 35"/>
                      <a:gd name="T17" fmla="*/ 56 h 95"/>
                      <a:gd name="T18" fmla="*/ 3 w 35"/>
                      <a:gd name="T19" fmla="*/ 39 h 95"/>
                      <a:gd name="T20" fmla="*/ 2 w 35"/>
                      <a:gd name="T21" fmla="*/ 34 h 95"/>
                      <a:gd name="T22" fmla="*/ 3 w 35"/>
                      <a:gd name="T23" fmla="*/ 22 h 95"/>
                      <a:gd name="T24" fmla="*/ 21 w 35"/>
                      <a:gd name="T25" fmla="*/ 3 h 95"/>
                      <a:gd name="T26" fmla="*/ 22 w 35"/>
                      <a:gd name="T27" fmla="*/ 3 h 95"/>
                      <a:gd name="T28" fmla="*/ 22 w 35"/>
                      <a:gd name="T29" fmla="*/ 0 h 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 h="95">
                        <a:moveTo>
                          <a:pt x="35" y="0"/>
                        </a:moveTo>
                        <a:cubicBezTo>
                          <a:pt x="35" y="1"/>
                          <a:pt x="34" y="1"/>
                          <a:pt x="33" y="1"/>
                        </a:cubicBezTo>
                        <a:cubicBezTo>
                          <a:pt x="13" y="11"/>
                          <a:pt x="0" y="35"/>
                          <a:pt x="0" y="57"/>
                        </a:cubicBezTo>
                        <a:cubicBezTo>
                          <a:pt x="0" y="60"/>
                          <a:pt x="0" y="63"/>
                          <a:pt x="0" y="65"/>
                        </a:cubicBezTo>
                        <a:cubicBezTo>
                          <a:pt x="3" y="84"/>
                          <a:pt x="16" y="95"/>
                          <a:pt x="31" y="95"/>
                        </a:cubicBezTo>
                        <a:cubicBezTo>
                          <a:pt x="31" y="95"/>
                          <a:pt x="31" y="95"/>
                          <a:pt x="31" y="95"/>
                        </a:cubicBezTo>
                        <a:cubicBezTo>
                          <a:pt x="32" y="95"/>
                          <a:pt x="33" y="95"/>
                          <a:pt x="34" y="95"/>
                        </a:cubicBezTo>
                        <a:cubicBezTo>
                          <a:pt x="34" y="94"/>
                          <a:pt x="34" y="93"/>
                          <a:pt x="34" y="92"/>
                        </a:cubicBezTo>
                        <a:cubicBezTo>
                          <a:pt x="33" y="93"/>
                          <a:pt x="32" y="93"/>
                          <a:pt x="31" y="93"/>
                        </a:cubicBezTo>
                        <a:cubicBezTo>
                          <a:pt x="17" y="93"/>
                          <a:pt x="5" y="83"/>
                          <a:pt x="3" y="65"/>
                        </a:cubicBezTo>
                        <a:cubicBezTo>
                          <a:pt x="2" y="63"/>
                          <a:pt x="2" y="60"/>
                          <a:pt x="2" y="57"/>
                        </a:cubicBezTo>
                        <a:cubicBezTo>
                          <a:pt x="2" y="51"/>
                          <a:pt x="3" y="44"/>
                          <a:pt x="5" y="37"/>
                        </a:cubicBezTo>
                        <a:cubicBezTo>
                          <a:pt x="11" y="23"/>
                          <a:pt x="21" y="10"/>
                          <a:pt x="34" y="3"/>
                        </a:cubicBezTo>
                        <a:cubicBezTo>
                          <a:pt x="34" y="3"/>
                          <a:pt x="34" y="3"/>
                          <a:pt x="35" y="3"/>
                        </a:cubicBezTo>
                        <a:cubicBezTo>
                          <a:pt x="35" y="2"/>
                          <a:pt x="35" y="1"/>
                          <a:pt x="35"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grpSp>
            <p:sp>
              <p:nvSpPr>
                <p:cNvPr id="664" name="Freeform 1117">
                  <a:extLst>
                    <a:ext uri="{FF2B5EF4-FFF2-40B4-BE49-F238E27FC236}">
                      <a16:creationId xmlns:a16="http://schemas.microsoft.com/office/drawing/2014/main" id="{43972C28-7393-C07F-3737-0D1FA4F502F0}"/>
                    </a:ext>
                  </a:extLst>
                </p:cNvPr>
                <p:cNvSpPr>
                  <a:spLocks/>
                </p:cNvSpPr>
                <p:nvPr/>
              </p:nvSpPr>
              <p:spPr bwMode="auto">
                <a:xfrm>
                  <a:off x="2215" y="3134"/>
                  <a:ext cx="103" cy="137"/>
                </a:xfrm>
                <a:custGeom>
                  <a:avLst/>
                  <a:gdLst>
                    <a:gd name="T0" fmla="*/ 42 w 123"/>
                    <a:gd name="T1" fmla="*/ 0 h 162"/>
                    <a:gd name="T2" fmla="*/ 33 w 123"/>
                    <a:gd name="T3" fmla="*/ 14 h 162"/>
                    <a:gd name="T4" fmla="*/ 7 w 123"/>
                    <a:gd name="T5" fmla="*/ 86 h 162"/>
                    <a:gd name="T6" fmla="*/ 17 w 123"/>
                    <a:gd name="T7" fmla="*/ 98 h 162"/>
                    <a:gd name="T8" fmla="*/ 41 w 123"/>
                    <a:gd name="T9" fmla="*/ 75 h 162"/>
                    <a:gd name="T10" fmla="*/ 44 w 123"/>
                    <a:gd name="T11" fmla="*/ 69 h 162"/>
                    <a:gd name="T12" fmla="*/ 44 w 123"/>
                    <a:gd name="T13" fmla="*/ 69 h 162"/>
                    <a:gd name="T14" fmla="*/ 35 w 123"/>
                    <a:gd name="T15" fmla="*/ 51 h 162"/>
                    <a:gd name="T16" fmla="*/ 39 w 123"/>
                    <a:gd name="T17" fmla="*/ 37 h 162"/>
                    <a:gd name="T18" fmla="*/ 59 w 123"/>
                    <a:gd name="T19" fmla="*/ 25 h 162"/>
                    <a:gd name="T20" fmla="*/ 59 w 123"/>
                    <a:gd name="T21" fmla="*/ 25 h 162"/>
                    <a:gd name="T22" fmla="*/ 72 w 123"/>
                    <a:gd name="T23" fmla="*/ 14 h 162"/>
                    <a:gd name="T24" fmla="*/ 70 w 123"/>
                    <a:gd name="T25" fmla="*/ 15 h 162"/>
                    <a:gd name="T26" fmla="*/ 45 w 123"/>
                    <a:gd name="T27" fmla="*/ 0 h 162"/>
                    <a:gd name="T28" fmla="*/ 42 w 123"/>
                    <a:gd name="T29" fmla="*/ 0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3" h="162">
                      <a:moveTo>
                        <a:pt x="72" y="0"/>
                      </a:moveTo>
                      <a:cubicBezTo>
                        <a:pt x="61" y="0"/>
                        <a:pt x="60" y="12"/>
                        <a:pt x="55" y="23"/>
                      </a:cubicBezTo>
                      <a:cubicBezTo>
                        <a:pt x="37" y="57"/>
                        <a:pt x="0" y="100"/>
                        <a:pt x="12" y="143"/>
                      </a:cubicBezTo>
                      <a:cubicBezTo>
                        <a:pt x="16" y="157"/>
                        <a:pt x="22" y="162"/>
                        <a:pt x="29" y="162"/>
                      </a:cubicBezTo>
                      <a:cubicBezTo>
                        <a:pt x="43" y="162"/>
                        <a:pt x="61" y="139"/>
                        <a:pt x="69" y="124"/>
                      </a:cubicBezTo>
                      <a:cubicBezTo>
                        <a:pt x="71" y="121"/>
                        <a:pt x="73" y="117"/>
                        <a:pt x="75" y="113"/>
                      </a:cubicBezTo>
                      <a:cubicBezTo>
                        <a:pt x="75" y="113"/>
                        <a:pt x="75" y="113"/>
                        <a:pt x="75" y="113"/>
                      </a:cubicBezTo>
                      <a:cubicBezTo>
                        <a:pt x="65" y="107"/>
                        <a:pt x="60" y="96"/>
                        <a:pt x="60" y="84"/>
                      </a:cubicBezTo>
                      <a:cubicBezTo>
                        <a:pt x="60" y="76"/>
                        <a:pt x="62" y="68"/>
                        <a:pt x="67" y="61"/>
                      </a:cubicBezTo>
                      <a:cubicBezTo>
                        <a:pt x="75" y="48"/>
                        <a:pt x="88" y="40"/>
                        <a:pt x="100" y="40"/>
                      </a:cubicBezTo>
                      <a:cubicBezTo>
                        <a:pt x="101" y="40"/>
                        <a:pt x="102" y="40"/>
                        <a:pt x="102" y="40"/>
                      </a:cubicBezTo>
                      <a:cubicBezTo>
                        <a:pt x="108" y="33"/>
                        <a:pt x="114" y="28"/>
                        <a:pt x="123" y="24"/>
                      </a:cubicBezTo>
                      <a:cubicBezTo>
                        <a:pt x="119" y="25"/>
                        <a:pt x="119" y="25"/>
                        <a:pt x="119" y="25"/>
                      </a:cubicBezTo>
                      <a:cubicBezTo>
                        <a:pt x="109" y="17"/>
                        <a:pt x="89" y="2"/>
                        <a:pt x="76" y="0"/>
                      </a:cubicBezTo>
                      <a:cubicBezTo>
                        <a:pt x="75" y="0"/>
                        <a:pt x="73" y="0"/>
                        <a:pt x="72" y="0"/>
                      </a:cubicBezTo>
                    </a:path>
                  </a:pathLst>
                </a:custGeom>
                <a:solidFill>
                  <a:srgbClr val="F6DE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65" name="Freeform 1118">
                  <a:extLst>
                    <a:ext uri="{FF2B5EF4-FFF2-40B4-BE49-F238E27FC236}">
                      <a16:creationId xmlns:a16="http://schemas.microsoft.com/office/drawing/2014/main" id="{BD69C845-EF59-D4CA-FACE-DCF7C60083E3}"/>
                    </a:ext>
                  </a:extLst>
                </p:cNvPr>
                <p:cNvSpPr>
                  <a:spLocks/>
                </p:cNvSpPr>
                <p:nvPr/>
              </p:nvSpPr>
              <p:spPr bwMode="auto">
                <a:xfrm>
                  <a:off x="2270" y="3169"/>
                  <a:ext cx="30" cy="52"/>
                </a:xfrm>
                <a:custGeom>
                  <a:avLst/>
                  <a:gdLst>
                    <a:gd name="T0" fmla="*/ 21 w 35"/>
                    <a:gd name="T1" fmla="*/ 0 h 61"/>
                    <a:gd name="T2" fmla="*/ 12 w 35"/>
                    <a:gd name="T3" fmla="*/ 3 h 61"/>
                    <a:gd name="T4" fmla="*/ 7 w 35"/>
                    <a:gd name="T5" fmla="*/ 9 h 61"/>
                    <a:gd name="T6" fmla="*/ 8 w 35"/>
                    <a:gd name="T7" fmla="*/ 38 h 61"/>
                    <a:gd name="T8" fmla="*/ 15 w 35"/>
                    <a:gd name="T9" fmla="*/ 14 h 61"/>
                    <a:gd name="T10" fmla="*/ 15 w 35"/>
                    <a:gd name="T11" fmla="*/ 12 h 61"/>
                    <a:gd name="T12" fmla="*/ 16 w 35"/>
                    <a:gd name="T13" fmla="*/ 10 h 61"/>
                    <a:gd name="T14" fmla="*/ 22 w 35"/>
                    <a:gd name="T15" fmla="*/ 0 h 61"/>
                    <a:gd name="T16" fmla="*/ 21 w 35"/>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 h="61">
                      <a:moveTo>
                        <a:pt x="34" y="0"/>
                      </a:moveTo>
                      <a:cubicBezTo>
                        <a:pt x="29" y="0"/>
                        <a:pt x="24" y="1"/>
                        <a:pt x="19" y="4"/>
                      </a:cubicBezTo>
                      <a:cubicBezTo>
                        <a:pt x="15" y="7"/>
                        <a:pt x="12" y="10"/>
                        <a:pt x="10" y="14"/>
                      </a:cubicBezTo>
                      <a:cubicBezTo>
                        <a:pt x="0" y="31"/>
                        <a:pt x="2" y="50"/>
                        <a:pt x="12" y="61"/>
                      </a:cubicBezTo>
                      <a:cubicBezTo>
                        <a:pt x="16" y="48"/>
                        <a:pt x="19" y="35"/>
                        <a:pt x="24" y="23"/>
                      </a:cubicBezTo>
                      <a:cubicBezTo>
                        <a:pt x="23" y="23"/>
                        <a:pt x="23" y="21"/>
                        <a:pt x="24" y="19"/>
                      </a:cubicBezTo>
                      <a:cubicBezTo>
                        <a:pt x="24" y="18"/>
                        <a:pt x="25" y="17"/>
                        <a:pt x="26" y="17"/>
                      </a:cubicBezTo>
                      <a:cubicBezTo>
                        <a:pt x="28" y="11"/>
                        <a:pt x="31" y="5"/>
                        <a:pt x="35" y="0"/>
                      </a:cubicBezTo>
                      <a:cubicBezTo>
                        <a:pt x="35" y="0"/>
                        <a:pt x="34" y="0"/>
                        <a:pt x="34" y="0"/>
                      </a:cubicBezTo>
                    </a:path>
                  </a:pathLst>
                </a:custGeom>
                <a:solidFill>
                  <a:srgbClr val="E2A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66" name="Freeform 1119">
                  <a:extLst>
                    <a:ext uri="{FF2B5EF4-FFF2-40B4-BE49-F238E27FC236}">
                      <a16:creationId xmlns:a16="http://schemas.microsoft.com/office/drawing/2014/main" id="{8D068DD5-0576-5730-A4CA-1CB9C52B4ED1}"/>
                    </a:ext>
                  </a:extLst>
                </p:cNvPr>
                <p:cNvSpPr>
                  <a:spLocks/>
                </p:cNvSpPr>
                <p:nvPr/>
              </p:nvSpPr>
              <p:spPr bwMode="auto">
                <a:xfrm>
                  <a:off x="2267" y="3173"/>
                  <a:ext cx="19" cy="55"/>
                </a:xfrm>
                <a:custGeom>
                  <a:avLst/>
                  <a:gdLst>
                    <a:gd name="T0" fmla="*/ 13 w 23"/>
                    <a:gd name="T1" fmla="*/ 0 h 65"/>
                    <a:gd name="T2" fmla="*/ 3 w 23"/>
                    <a:gd name="T3" fmla="*/ 10 h 65"/>
                    <a:gd name="T4" fmla="*/ 0 w 23"/>
                    <a:gd name="T5" fmla="*/ 23 h 65"/>
                    <a:gd name="T6" fmla="*/ 7 w 23"/>
                    <a:gd name="T7" fmla="*/ 40 h 65"/>
                    <a:gd name="T8" fmla="*/ 9 w 23"/>
                    <a:gd name="T9" fmla="*/ 35 h 65"/>
                    <a:gd name="T10" fmla="*/ 8 w 23"/>
                    <a:gd name="T11" fmla="*/ 6 h 65"/>
                    <a:gd name="T12" fmla="*/ 13 w 23"/>
                    <a:gd name="T13" fmla="*/ 0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65">
                      <a:moveTo>
                        <a:pt x="23" y="0"/>
                      </a:moveTo>
                      <a:cubicBezTo>
                        <a:pt x="16" y="3"/>
                        <a:pt x="11" y="9"/>
                        <a:pt x="6" y="16"/>
                      </a:cubicBezTo>
                      <a:cubicBezTo>
                        <a:pt x="2" y="23"/>
                        <a:pt x="0" y="31"/>
                        <a:pt x="0" y="38"/>
                      </a:cubicBezTo>
                      <a:cubicBezTo>
                        <a:pt x="0" y="49"/>
                        <a:pt x="5" y="59"/>
                        <a:pt x="13" y="65"/>
                      </a:cubicBezTo>
                      <a:cubicBezTo>
                        <a:pt x="14" y="62"/>
                        <a:pt x="15" y="60"/>
                        <a:pt x="16" y="57"/>
                      </a:cubicBezTo>
                      <a:cubicBezTo>
                        <a:pt x="6" y="46"/>
                        <a:pt x="4" y="27"/>
                        <a:pt x="14" y="10"/>
                      </a:cubicBezTo>
                      <a:cubicBezTo>
                        <a:pt x="16" y="6"/>
                        <a:pt x="19" y="3"/>
                        <a:pt x="23" y="0"/>
                      </a:cubicBezTo>
                    </a:path>
                  </a:pathLst>
                </a:custGeom>
                <a:solidFill>
                  <a:srgbClr val="CB84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67" name="Freeform 1120">
                  <a:extLst>
                    <a:ext uri="{FF2B5EF4-FFF2-40B4-BE49-F238E27FC236}">
                      <a16:creationId xmlns:a16="http://schemas.microsoft.com/office/drawing/2014/main" id="{D0C187FB-B596-1D8C-C05B-975CAE55315B}"/>
                    </a:ext>
                  </a:extLst>
                </p:cNvPr>
                <p:cNvSpPr>
                  <a:spLocks/>
                </p:cNvSpPr>
                <p:nvPr/>
              </p:nvSpPr>
              <p:spPr bwMode="auto">
                <a:xfrm>
                  <a:off x="2290" y="3184"/>
                  <a:ext cx="2" cy="5"/>
                </a:xfrm>
                <a:custGeom>
                  <a:avLst/>
                  <a:gdLst>
                    <a:gd name="T0" fmla="*/ 1 w 3"/>
                    <a:gd name="T1" fmla="*/ 0 h 6"/>
                    <a:gd name="T2" fmla="*/ 1 w 3"/>
                    <a:gd name="T3" fmla="*/ 2 h 6"/>
                    <a:gd name="T4" fmla="*/ 1 w 3"/>
                    <a:gd name="T5" fmla="*/ 3 h 6"/>
                    <a:gd name="T6" fmla="*/ 1 w 3"/>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6">
                      <a:moveTo>
                        <a:pt x="3" y="0"/>
                      </a:moveTo>
                      <a:cubicBezTo>
                        <a:pt x="2" y="0"/>
                        <a:pt x="1" y="1"/>
                        <a:pt x="1" y="2"/>
                      </a:cubicBezTo>
                      <a:cubicBezTo>
                        <a:pt x="0" y="4"/>
                        <a:pt x="0" y="6"/>
                        <a:pt x="1" y="6"/>
                      </a:cubicBezTo>
                      <a:cubicBezTo>
                        <a:pt x="1" y="4"/>
                        <a:pt x="2" y="2"/>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68" name="Freeform 1121">
                  <a:extLst>
                    <a:ext uri="{FF2B5EF4-FFF2-40B4-BE49-F238E27FC236}">
                      <a16:creationId xmlns:a16="http://schemas.microsoft.com/office/drawing/2014/main" id="{B6B626EC-F105-F0D4-BEC7-432D06A67519}"/>
                    </a:ext>
                  </a:extLst>
                </p:cNvPr>
                <p:cNvSpPr>
                  <a:spLocks/>
                </p:cNvSpPr>
                <p:nvPr/>
              </p:nvSpPr>
              <p:spPr bwMode="auto">
                <a:xfrm>
                  <a:off x="2265" y="3168"/>
                  <a:ext cx="36" cy="61"/>
                </a:xfrm>
                <a:custGeom>
                  <a:avLst/>
                  <a:gdLst>
                    <a:gd name="T0" fmla="*/ 25 w 42"/>
                    <a:gd name="T1" fmla="*/ 0 h 73"/>
                    <a:gd name="T2" fmla="*/ 4 w 42"/>
                    <a:gd name="T3" fmla="*/ 13 h 73"/>
                    <a:gd name="T4" fmla="*/ 0 w 42"/>
                    <a:gd name="T5" fmla="*/ 26 h 73"/>
                    <a:gd name="T6" fmla="*/ 9 w 42"/>
                    <a:gd name="T7" fmla="*/ 43 h 73"/>
                    <a:gd name="T8" fmla="*/ 9 w 42"/>
                    <a:gd name="T9" fmla="*/ 43 h 73"/>
                    <a:gd name="T10" fmla="*/ 9 w 42"/>
                    <a:gd name="T11" fmla="*/ 41 h 73"/>
                    <a:gd name="T12" fmla="*/ 2 w 42"/>
                    <a:gd name="T13" fmla="*/ 26 h 73"/>
                    <a:gd name="T14" fmla="*/ 5 w 42"/>
                    <a:gd name="T15" fmla="*/ 13 h 73"/>
                    <a:gd name="T16" fmla="*/ 15 w 42"/>
                    <a:gd name="T17" fmla="*/ 3 h 73"/>
                    <a:gd name="T18" fmla="*/ 25 w 42"/>
                    <a:gd name="T19" fmla="*/ 2 h 73"/>
                    <a:gd name="T20" fmla="*/ 26 w 42"/>
                    <a:gd name="T21" fmla="*/ 2 h 73"/>
                    <a:gd name="T22" fmla="*/ 27 w 42"/>
                    <a:gd name="T23" fmla="*/ 0 h 73"/>
                    <a:gd name="T24" fmla="*/ 25 w 42"/>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3">
                      <a:moveTo>
                        <a:pt x="40" y="0"/>
                      </a:moveTo>
                      <a:cubicBezTo>
                        <a:pt x="28" y="0"/>
                        <a:pt x="15" y="8"/>
                        <a:pt x="7" y="21"/>
                      </a:cubicBezTo>
                      <a:cubicBezTo>
                        <a:pt x="2" y="28"/>
                        <a:pt x="0" y="36"/>
                        <a:pt x="0" y="44"/>
                      </a:cubicBezTo>
                      <a:cubicBezTo>
                        <a:pt x="0" y="56"/>
                        <a:pt x="5" y="67"/>
                        <a:pt x="15" y="73"/>
                      </a:cubicBezTo>
                      <a:cubicBezTo>
                        <a:pt x="15" y="73"/>
                        <a:pt x="15" y="73"/>
                        <a:pt x="15" y="73"/>
                      </a:cubicBezTo>
                      <a:cubicBezTo>
                        <a:pt x="15" y="72"/>
                        <a:pt x="15" y="72"/>
                        <a:pt x="15" y="71"/>
                      </a:cubicBezTo>
                      <a:cubicBezTo>
                        <a:pt x="7" y="65"/>
                        <a:pt x="2" y="55"/>
                        <a:pt x="2" y="44"/>
                      </a:cubicBezTo>
                      <a:cubicBezTo>
                        <a:pt x="2" y="37"/>
                        <a:pt x="4" y="29"/>
                        <a:pt x="8" y="22"/>
                      </a:cubicBezTo>
                      <a:cubicBezTo>
                        <a:pt x="13" y="15"/>
                        <a:pt x="18" y="9"/>
                        <a:pt x="25" y="6"/>
                      </a:cubicBezTo>
                      <a:cubicBezTo>
                        <a:pt x="30" y="3"/>
                        <a:pt x="35" y="2"/>
                        <a:pt x="40" y="2"/>
                      </a:cubicBezTo>
                      <a:cubicBezTo>
                        <a:pt x="40" y="2"/>
                        <a:pt x="41" y="2"/>
                        <a:pt x="41" y="2"/>
                      </a:cubicBezTo>
                      <a:cubicBezTo>
                        <a:pt x="42" y="1"/>
                        <a:pt x="42" y="1"/>
                        <a:pt x="42" y="0"/>
                      </a:cubicBezTo>
                      <a:cubicBezTo>
                        <a:pt x="42" y="0"/>
                        <a:pt x="41" y="0"/>
                        <a:pt x="40"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69" name="Freeform 1122">
                  <a:extLst>
                    <a:ext uri="{FF2B5EF4-FFF2-40B4-BE49-F238E27FC236}">
                      <a16:creationId xmlns:a16="http://schemas.microsoft.com/office/drawing/2014/main" id="{DBDA7314-C1A6-9BBA-0747-C04F701C6E79}"/>
                    </a:ext>
                  </a:extLst>
                </p:cNvPr>
                <p:cNvSpPr>
                  <a:spLocks noEditPoints="1"/>
                </p:cNvSpPr>
                <p:nvPr/>
              </p:nvSpPr>
              <p:spPr bwMode="auto">
                <a:xfrm>
                  <a:off x="2392" y="3141"/>
                  <a:ext cx="111" cy="175"/>
                </a:xfrm>
                <a:custGeom>
                  <a:avLst/>
                  <a:gdLst>
                    <a:gd name="T0" fmla="*/ 24 w 132"/>
                    <a:gd name="T1" fmla="*/ 51 h 207"/>
                    <a:gd name="T2" fmla="*/ 20 w 132"/>
                    <a:gd name="T3" fmla="*/ 57 h 207"/>
                    <a:gd name="T4" fmla="*/ 24 w 132"/>
                    <a:gd name="T5" fmla="*/ 51 h 207"/>
                    <a:gd name="T6" fmla="*/ 66 w 132"/>
                    <a:gd name="T7" fmla="*/ 0 h 207"/>
                    <a:gd name="T8" fmla="*/ 41 w 132"/>
                    <a:gd name="T9" fmla="*/ 10 h 207"/>
                    <a:gd name="T10" fmla="*/ 3 w 132"/>
                    <a:gd name="T11" fmla="*/ 61 h 207"/>
                    <a:gd name="T12" fmla="*/ 14 w 132"/>
                    <a:gd name="T13" fmla="*/ 69 h 207"/>
                    <a:gd name="T14" fmla="*/ 29 w 132"/>
                    <a:gd name="T15" fmla="*/ 85 h 207"/>
                    <a:gd name="T16" fmla="*/ 60 w 132"/>
                    <a:gd name="T17" fmla="*/ 125 h 207"/>
                    <a:gd name="T18" fmla="*/ 60 w 132"/>
                    <a:gd name="T19" fmla="*/ 125 h 207"/>
                    <a:gd name="T20" fmla="*/ 60 w 132"/>
                    <a:gd name="T21" fmla="*/ 84 h 207"/>
                    <a:gd name="T22" fmla="*/ 37 w 132"/>
                    <a:gd name="T23" fmla="*/ 79 h 207"/>
                    <a:gd name="T24" fmla="*/ 20 w 132"/>
                    <a:gd name="T25" fmla="*/ 58 h 207"/>
                    <a:gd name="T26" fmla="*/ 24 w 132"/>
                    <a:gd name="T27" fmla="*/ 48 h 207"/>
                    <a:gd name="T28" fmla="*/ 49 w 132"/>
                    <a:gd name="T29" fmla="*/ 41 h 207"/>
                    <a:gd name="T30" fmla="*/ 55 w 132"/>
                    <a:gd name="T31" fmla="*/ 41 h 207"/>
                    <a:gd name="T32" fmla="*/ 56 w 132"/>
                    <a:gd name="T33" fmla="*/ 19 h 207"/>
                    <a:gd name="T34" fmla="*/ 78 w 132"/>
                    <a:gd name="T35" fmla="*/ 3 h 207"/>
                    <a:gd name="T36" fmla="*/ 73 w 132"/>
                    <a:gd name="T37" fmla="*/ 1 h 207"/>
                    <a:gd name="T38" fmla="*/ 66 w 132"/>
                    <a:gd name="T39" fmla="*/ 0 h 2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32" h="207">
                      <a:moveTo>
                        <a:pt x="41" y="84"/>
                      </a:moveTo>
                      <a:cubicBezTo>
                        <a:pt x="37" y="88"/>
                        <a:pt x="35" y="92"/>
                        <a:pt x="35" y="96"/>
                      </a:cubicBezTo>
                      <a:cubicBezTo>
                        <a:pt x="36" y="92"/>
                        <a:pt x="37" y="87"/>
                        <a:pt x="41" y="84"/>
                      </a:cubicBezTo>
                      <a:moveTo>
                        <a:pt x="110" y="0"/>
                      </a:moveTo>
                      <a:cubicBezTo>
                        <a:pt x="95" y="0"/>
                        <a:pt x="83" y="8"/>
                        <a:pt x="69" y="17"/>
                      </a:cubicBezTo>
                      <a:cubicBezTo>
                        <a:pt x="46" y="32"/>
                        <a:pt x="0" y="69"/>
                        <a:pt x="5" y="100"/>
                      </a:cubicBezTo>
                      <a:cubicBezTo>
                        <a:pt x="6" y="113"/>
                        <a:pt x="15" y="111"/>
                        <a:pt x="24" y="115"/>
                      </a:cubicBezTo>
                      <a:cubicBezTo>
                        <a:pt x="35" y="120"/>
                        <a:pt x="41" y="130"/>
                        <a:pt x="48" y="139"/>
                      </a:cubicBezTo>
                      <a:cubicBezTo>
                        <a:pt x="57" y="151"/>
                        <a:pt x="85" y="207"/>
                        <a:pt x="100" y="207"/>
                      </a:cubicBezTo>
                      <a:cubicBezTo>
                        <a:pt x="100" y="207"/>
                        <a:pt x="101" y="207"/>
                        <a:pt x="101" y="207"/>
                      </a:cubicBezTo>
                      <a:cubicBezTo>
                        <a:pt x="107" y="185"/>
                        <a:pt x="103" y="161"/>
                        <a:pt x="100" y="138"/>
                      </a:cubicBezTo>
                      <a:cubicBezTo>
                        <a:pt x="87" y="138"/>
                        <a:pt x="74" y="135"/>
                        <a:pt x="62" y="130"/>
                      </a:cubicBezTo>
                      <a:cubicBezTo>
                        <a:pt x="43" y="122"/>
                        <a:pt x="33" y="109"/>
                        <a:pt x="33" y="97"/>
                      </a:cubicBezTo>
                      <a:cubicBezTo>
                        <a:pt x="33" y="91"/>
                        <a:pt x="36" y="85"/>
                        <a:pt x="42" y="80"/>
                      </a:cubicBezTo>
                      <a:cubicBezTo>
                        <a:pt x="51" y="72"/>
                        <a:pt x="66" y="68"/>
                        <a:pt x="82" y="68"/>
                      </a:cubicBezTo>
                      <a:cubicBezTo>
                        <a:pt x="86" y="68"/>
                        <a:pt x="89" y="68"/>
                        <a:pt x="92" y="68"/>
                      </a:cubicBezTo>
                      <a:cubicBezTo>
                        <a:pt x="91" y="56"/>
                        <a:pt x="91" y="44"/>
                        <a:pt x="94" y="32"/>
                      </a:cubicBezTo>
                      <a:cubicBezTo>
                        <a:pt x="99" y="9"/>
                        <a:pt x="110" y="5"/>
                        <a:pt x="132" y="5"/>
                      </a:cubicBezTo>
                      <a:cubicBezTo>
                        <a:pt x="122" y="1"/>
                        <a:pt x="122" y="1"/>
                        <a:pt x="122" y="1"/>
                      </a:cubicBezTo>
                      <a:cubicBezTo>
                        <a:pt x="118" y="0"/>
                        <a:pt x="114" y="0"/>
                        <a:pt x="110" y="0"/>
                      </a:cubicBezTo>
                    </a:path>
                  </a:pathLst>
                </a:custGeom>
                <a:solidFill>
                  <a:srgbClr val="F6DE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70" name="Freeform 1123">
                  <a:extLst>
                    <a:ext uri="{FF2B5EF4-FFF2-40B4-BE49-F238E27FC236}">
                      <a16:creationId xmlns:a16="http://schemas.microsoft.com/office/drawing/2014/main" id="{07060E84-33B5-0E0E-7DD8-8B35B7CE0503}"/>
                    </a:ext>
                  </a:extLst>
                </p:cNvPr>
                <p:cNvSpPr>
                  <a:spLocks/>
                </p:cNvSpPr>
                <p:nvPr/>
              </p:nvSpPr>
              <p:spPr bwMode="auto">
                <a:xfrm>
                  <a:off x="2422" y="3201"/>
                  <a:ext cx="54" cy="49"/>
                </a:xfrm>
                <a:custGeom>
                  <a:avLst/>
                  <a:gdLst>
                    <a:gd name="T0" fmla="*/ 29 w 64"/>
                    <a:gd name="T1" fmla="*/ 0 h 59"/>
                    <a:gd name="T2" fmla="*/ 5 w 64"/>
                    <a:gd name="T3" fmla="*/ 6 h 59"/>
                    <a:gd name="T4" fmla="*/ 3 w 64"/>
                    <a:gd name="T5" fmla="*/ 8 h 59"/>
                    <a:gd name="T6" fmla="*/ 0 w 64"/>
                    <a:gd name="T7" fmla="*/ 15 h 59"/>
                    <a:gd name="T8" fmla="*/ 0 w 64"/>
                    <a:gd name="T9" fmla="*/ 15 h 59"/>
                    <a:gd name="T10" fmla="*/ 3 w 64"/>
                    <a:gd name="T11" fmla="*/ 22 h 59"/>
                    <a:gd name="T12" fmla="*/ 13 w 64"/>
                    <a:gd name="T13" fmla="*/ 29 h 59"/>
                    <a:gd name="T14" fmla="*/ 36 w 64"/>
                    <a:gd name="T15" fmla="*/ 34 h 59"/>
                    <a:gd name="T16" fmla="*/ 39 w 64"/>
                    <a:gd name="T17" fmla="*/ 34 h 59"/>
                    <a:gd name="T18" fmla="*/ 37 w 64"/>
                    <a:gd name="T19" fmla="*/ 22 h 59"/>
                    <a:gd name="T20" fmla="*/ 36 w 64"/>
                    <a:gd name="T21" fmla="*/ 22 h 59"/>
                    <a:gd name="T22" fmla="*/ 33 w 64"/>
                    <a:gd name="T23" fmla="*/ 22 h 59"/>
                    <a:gd name="T24" fmla="*/ 21 w 64"/>
                    <a:gd name="T25" fmla="*/ 22 h 59"/>
                    <a:gd name="T26" fmla="*/ 21 w 64"/>
                    <a:gd name="T27" fmla="*/ 22 h 59"/>
                    <a:gd name="T28" fmla="*/ 20 w 64"/>
                    <a:gd name="T29" fmla="*/ 22 h 59"/>
                    <a:gd name="T30" fmla="*/ 17 w 64"/>
                    <a:gd name="T31" fmla="*/ 22 h 59"/>
                    <a:gd name="T32" fmla="*/ 16 w 64"/>
                    <a:gd name="T33" fmla="*/ 18 h 59"/>
                    <a:gd name="T34" fmla="*/ 15 w 64"/>
                    <a:gd name="T35" fmla="*/ 18 h 59"/>
                    <a:gd name="T36" fmla="*/ 12 w 64"/>
                    <a:gd name="T37" fmla="*/ 17 h 59"/>
                    <a:gd name="T38" fmla="*/ 8 w 64"/>
                    <a:gd name="T39" fmla="*/ 15 h 59"/>
                    <a:gd name="T40" fmla="*/ 6 w 64"/>
                    <a:gd name="T41" fmla="*/ 12 h 59"/>
                    <a:gd name="T42" fmla="*/ 7 w 64"/>
                    <a:gd name="T43" fmla="*/ 12 h 59"/>
                    <a:gd name="T44" fmla="*/ 9 w 64"/>
                    <a:gd name="T45" fmla="*/ 12 h 59"/>
                    <a:gd name="T46" fmla="*/ 16 w 64"/>
                    <a:gd name="T47" fmla="*/ 5 h 59"/>
                    <a:gd name="T48" fmla="*/ 30 w 64"/>
                    <a:gd name="T49" fmla="*/ 2 h 59"/>
                    <a:gd name="T50" fmla="*/ 35 w 64"/>
                    <a:gd name="T51" fmla="*/ 2 h 59"/>
                    <a:gd name="T52" fmla="*/ 35 w 64"/>
                    <a:gd name="T53" fmla="*/ 0 h 59"/>
                    <a:gd name="T54" fmla="*/ 29 w 64"/>
                    <a:gd name="T55" fmla="*/ 0 h 5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4" h="59">
                      <a:moveTo>
                        <a:pt x="47" y="0"/>
                      </a:moveTo>
                      <a:cubicBezTo>
                        <a:pt x="32" y="0"/>
                        <a:pt x="17" y="4"/>
                        <a:pt x="8" y="11"/>
                      </a:cubicBezTo>
                      <a:cubicBezTo>
                        <a:pt x="7" y="12"/>
                        <a:pt x="7" y="13"/>
                        <a:pt x="6" y="14"/>
                      </a:cubicBezTo>
                      <a:cubicBezTo>
                        <a:pt x="2" y="17"/>
                        <a:pt x="1" y="22"/>
                        <a:pt x="0" y="26"/>
                      </a:cubicBezTo>
                      <a:cubicBezTo>
                        <a:pt x="0" y="27"/>
                        <a:pt x="0" y="27"/>
                        <a:pt x="0" y="27"/>
                      </a:cubicBezTo>
                      <a:cubicBezTo>
                        <a:pt x="0" y="31"/>
                        <a:pt x="2" y="36"/>
                        <a:pt x="5" y="40"/>
                      </a:cubicBezTo>
                      <a:cubicBezTo>
                        <a:pt x="9" y="44"/>
                        <a:pt x="14" y="47"/>
                        <a:pt x="21" y="50"/>
                      </a:cubicBezTo>
                      <a:cubicBezTo>
                        <a:pt x="33" y="56"/>
                        <a:pt x="47" y="59"/>
                        <a:pt x="60" y="59"/>
                      </a:cubicBezTo>
                      <a:cubicBezTo>
                        <a:pt x="61" y="59"/>
                        <a:pt x="63" y="59"/>
                        <a:pt x="64" y="59"/>
                      </a:cubicBezTo>
                      <a:cubicBezTo>
                        <a:pt x="63" y="52"/>
                        <a:pt x="62" y="46"/>
                        <a:pt x="62" y="40"/>
                      </a:cubicBezTo>
                      <a:cubicBezTo>
                        <a:pt x="62" y="40"/>
                        <a:pt x="61" y="39"/>
                        <a:pt x="61" y="39"/>
                      </a:cubicBezTo>
                      <a:cubicBezTo>
                        <a:pt x="59" y="39"/>
                        <a:pt x="57" y="39"/>
                        <a:pt x="54" y="39"/>
                      </a:cubicBezTo>
                      <a:cubicBezTo>
                        <a:pt x="48" y="39"/>
                        <a:pt x="42" y="38"/>
                        <a:pt x="36" y="37"/>
                      </a:cubicBezTo>
                      <a:cubicBezTo>
                        <a:pt x="36" y="37"/>
                        <a:pt x="36" y="37"/>
                        <a:pt x="36" y="37"/>
                      </a:cubicBezTo>
                      <a:cubicBezTo>
                        <a:pt x="35" y="37"/>
                        <a:pt x="35" y="38"/>
                        <a:pt x="34" y="38"/>
                      </a:cubicBezTo>
                      <a:cubicBezTo>
                        <a:pt x="33" y="38"/>
                        <a:pt x="31" y="37"/>
                        <a:pt x="29" y="37"/>
                      </a:cubicBezTo>
                      <a:cubicBezTo>
                        <a:pt x="27" y="35"/>
                        <a:pt x="26" y="34"/>
                        <a:pt x="26" y="33"/>
                      </a:cubicBezTo>
                      <a:cubicBezTo>
                        <a:pt x="26" y="33"/>
                        <a:pt x="26" y="33"/>
                        <a:pt x="25" y="32"/>
                      </a:cubicBezTo>
                      <a:cubicBezTo>
                        <a:pt x="23" y="31"/>
                        <a:pt x="22" y="30"/>
                        <a:pt x="20" y="29"/>
                      </a:cubicBezTo>
                      <a:cubicBezTo>
                        <a:pt x="18" y="29"/>
                        <a:pt x="16" y="28"/>
                        <a:pt x="14" y="27"/>
                      </a:cubicBezTo>
                      <a:cubicBezTo>
                        <a:pt x="10" y="26"/>
                        <a:pt x="8" y="23"/>
                        <a:pt x="10" y="22"/>
                      </a:cubicBezTo>
                      <a:cubicBezTo>
                        <a:pt x="10" y="21"/>
                        <a:pt x="11" y="21"/>
                        <a:pt x="12" y="21"/>
                      </a:cubicBezTo>
                      <a:cubicBezTo>
                        <a:pt x="13" y="21"/>
                        <a:pt x="14" y="21"/>
                        <a:pt x="15" y="21"/>
                      </a:cubicBezTo>
                      <a:cubicBezTo>
                        <a:pt x="15" y="16"/>
                        <a:pt x="18" y="11"/>
                        <a:pt x="27" y="8"/>
                      </a:cubicBezTo>
                      <a:cubicBezTo>
                        <a:pt x="33" y="5"/>
                        <a:pt x="41" y="4"/>
                        <a:pt x="49" y="4"/>
                      </a:cubicBezTo>
                      <a:cubicBezTo>
                        <a:pt x="52" y="4"/>
                        <a:pt x="55" y="4"/>
                        <a:pt x="58" y="5"/>
                      </a:cubicBezTo>
                      <a:cubicBezTo>
                        <a:pt x="58" y="3"/>
                        <a:pt x="57" y="2"/>
                        <a:pt x="57" y="0"/>
                      </a:cubicBezTo>
                      <a:cubicBezTo>
                        <a:pt x="54" y="0"/>
                        <a:pt x="51" y="0"/>
                        <a:pt x="47" y="0"/>
                      </a:cubicBezTo>
                    </a:path>
                  </a:pathLst>
                </a:custGeom>
                <a:solidFill>
                  <a:srgbClr val="E2A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71" name="Freeform 1124">
                  <a:extLst>
                    <a:ext uri="{FF2B5EF4-FFF2-40B4-BE49-F238E27FC236}">
                      <a16:creationId xmlns:a16="http://schemas.microsoft.com/office/drawing/2014/main" id="{5EF6DE82-0E51-C3C9-B25B-5653204F3237}"/>
                    </a:ext>
                  </a:extLst>
                </p:cNvPr>
                <p:cNvSpPr>
                  <a:spLocks/>
                </p:cNvSpPr>
                <p:nvPr/>
              </p:nvSpPr>
              <p:spPr bwMode="auto">
                <a:xfrm>
                  <a:off x="2426" y="3234"/>
                  <a:ext cx="50" cy="22"/>
                </a:xfrm>
                <a:custGeom>
                  <a:avLst/>
                  <a:gdLst>
                    <a:gd name="T0" fmla="*/ 0 w 60"/>
                    <a:gd name="T1" fmla="*/ 0 h 26"/>
                    <a:gd name="T2" fmla="*/ 13 w 60"/>
                    <a:gd name="T3" fmla="*/ 11 h 26"/>
                    <a:gd name="T4" fmla="*/ 35 w 60"/>
                    <a:gd name="T5" fmla="*/ 16 h 26"/>
                    <a:gd name="T6" fmla="*/ 34 w 60"/>
                    <a:gd name="T7" fmla="*/ 12 h 26"/>
                    <a:gd name="T8" fmla="*/ 32 w 60"/>
                    <a:gd name="T9" fmla="*/ 12 h 26"/>
                    <a:gd name="T10" fmla="*/ 9 w 60"/>
                    <a:gd name="T11" fmla="*/ 6 h 26"/>
                    <a:gd name="T12" fmla="*/ 0 w 60"/>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6">
                      <a:moveTo>
                        <a:pt x="0" y="0"/>
                      </a:moveTo>
                      <a:cubicBezTo>
                        <a:pt x="4" y="7"/>
                        <a:pt x="12" y="13"/>
                        <a:pt x="22" y="18"/>
                      </a:cubicBezTo>
                      <a:cubicBezTo>
                        <a:pt x="34" y="23"/>
                        <a:pt x="47" y="26"/>
                        <a:pt x="60" y="26"/>
                      </a:cubicBezTo>
                      <a:cubicBezTo>
                        <a:pt x="59" y="24"/>
                        <a:pt x="59" y="21"/>
                        <a:pt x="59" y="19"/>
                      </a:cubicBezTo>
                      <a:cubicBezTo>
                        <a:pt x="58" y="19"/>
                        <a:pt x="56" y="19"/>
                        <a:pt x="55" y="19"/>
                      </a:cubicBezTo>
                      <a:cubicBezTo>
                        <a:pt x="42" y="19"/>
                        <a:pt x="28" y="16"/>
                        <a:pt x="16" y="10"/>
                      </a:cubicBezTo>
                      <a:cubicBezTo>
                        <a:pt x="9" y="7"/>
                        <a:pt x="4" y="4"/>
                        <a:pt x="0" y="0"/>
                      </a:cubicBezTo>
                    </a:path>
                  </a:pathLst>
                </a:custGeom>
                <a:solidFill>
                  <a:srgbClr val="CB84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72" name="Freeform 1125">
                  <a:extLst>
                    <a:ext uri="{FF2B5EF4-FFF2-40B4-BE49-F238E27FC236}">
                      <a16:creationId xmlns:a16="http://schemas.microsoft.com/office/drawing/2014/main" id="{97BDD5A0-FD2A-4B87-4731-E3A5D014023A}"/>
                    </a:ext>
                  </a:extLst>
                </p:cNvPr>
                <p:cNvSpPr>
                  <a:spLocks/>
                </p:cNvSpPr>
                <p:nvPr/>
              </p:nvSpPr>
              <p:spPr bwMode="auto">
                <a:xfrm>
                  <a:off x="2434" y="3204"/>
                  <a:ext cx="39" cy="30"/>
                </a:xfrm>
                <a:custGeom>
                  <a:avLst/>
                  <a:gdLst>
                    <a:gd name="T0" fmla="*/ 21 w 46"/>
                    <a:gd name="T1" fmla="*/ 0 h 35"/>
                    <a:gd name="T2" fmla="*/ 7 w 46"/>
                    <a:gd name="T3" fmla="*/ 3 h 35"/>
                    <a:gd name="T4" fmla="*/ 0 w 46"/>
                    <a:gd name="T5" fmla="*/ 11 h 35"/>
                    <a:gd name="T6" fmla="*/ 3 w 46"/>
                    <a:gd name="T7" fmla="*/ 12 h 35"/>
                    <a:gd name="T8" fmla="*/ 6 w 46"/>
                    <a:gd name="T9" fmla="*/ 15 h 35"/>
                    <a:gd name="T10" fmla="*/ 3 w 46"/>
                    <a:gd name="T11" fmla="*/ 15 h 35"/>
                    <a:gd name="T12" fmla="*/ 3 w 46"/>
                    <a:gd name="T13" fmla="*/ 15 h 35"/>
                    <a:gd name="T14" fmla="*/ 6 w 46"/>
                    <a:gd name="T15" fmla="*/ 18 h 35"/>
                    <a:gd name="T16" fmla="*/ 7 w 46"/>
                    <a:gd name="T17" fmla="*/ 18 h 35"/>
                    <a:gd name="T18" fmla="*/ 7 w 46"/>
                    <a:gd name="T19" fmla="*/ 18 h 35"/>
                    <a:gd name="T20" fmla="*/ 8 w 46"/>
                    <a:gd name="T21" fmla="*/ 18 h 35"/>
                    <a:gd name="T22" fmla="*/ 11 w 46"/>
                    <a:gd name="T23" fmla="*/ 19 h 35"/>
                    <a:gd name="T24" fmla="*/ 13 w 46"/>
                    <a:gd name="T25" fmla="*/ 21 h 35"/>
                    <a:gd name="T26" fmla="*/ 24 w 46"/>
                    <a:gd name="T27" fmla="*/ 22 h 35"/>
                    <a:gd name="T28" fmla="*/ 28 w 46"/>
                    <a:gd name="T29" fmla="*/ 22 h 35"/>
                    <a:gd name="T30" fmla="*/ 26 w 46"/>
                    <a:gd name="T31" fmla="*/ 1 h 35"/>
                    <a:gd name="T32" fmla="*/ 21 w 46"/>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35">
                      <a:moveTo>
                        <a:pt x="34" y="0"/>
                      </a:moveTo>
                      <a:cubicBezTo>
                        <a:pt x="26" y="0"/>
                        <a:pt x="18" y="1"/>
                        <a:pt x="12" y="4"/>
                      </a:cubicBezTo>
                      <a:cubicBezTo>
                        <a:pt x="3" y="7"/>
                        <a:pt x="0" y="12"/>
                        <a:pt x="0" y="17"/>
                      </a:cubicBezTo>
                      <a:cubicBezTo>
                        <a:pt x="2" y="18"/>
                        <a:pt x="3" y="18"/>
                        <a:pt x="5" y="19"/>
                      </a:cubicBezTo>
                      <a:cubicBezTo>
                        <a:pt x="8" y="21"/>
                        <a:pt x="11" y="23"/>
                        <a:pt x="9" y="24"/>
                      </a:cubicBezTo>
                      <a:cubicBezTo>
                        <a:pt x="9" y="25"/>
                        <a:pt x="8" y="25"/>
                        <a:pt x="6" y="25"/>
                      </a:cubicBezTo>
                      <a:cubicBezTo>
                        <a:pt x="6" y="25"/>
                        <a:pt x="6" y="25"/>
                        <a:pt x="5" y="25"/>
                      </a:cubicBezTo>
                      <a:cubicBezTo>
                        <a:pt x="7" y="26"/>
                        <a:pt x="8" y="27"/>
                        <a:pt x="10" y="28"/>
                      </a:cubicBezTo>
                      <a:cubicBezTo>
                        <a:pt x="11" y="29"/>
                        <a:pt x="11" y="29"/>
                        <a:pt x="11" y="29"/>
                      </a:cubicBezTo>
                      <a:cubicBezTo>
                        <a:pt x="12" y="29"/>
                        <a:pt x="12" y="29"/>
                        <a:pt x="12" y="29"/>
                      </a:cubicBezTo>
                      <a:cubicBezTo>
                        <a:pt x="12" y="29"/>
                        <a:pt x="13" y="29"/>
                        <a:pt x="13" y="29"/>
                      </a:cubicBezTo>
                      <a:cubicBezTo>
                        <a:pt x="15" y="29"/>
                        <a:pt x="16" y="29"/>
                        <a:pt x="18" y="30"/>
                      </a:cubicBezTo>
                      <a:cubicBezTo>
                        <a:pt x="20" y="31"/>
                        <a:pt x="21" y="32"/>
                        <a:pt x="21" y="33"/>
                      </a:cubicBezTo>
                      <a:cubicBezTo>
                        <a:pt x="27" y="34"/>
                        <a:pt x="33" y="35"/>
                        <a:pt x="39" y="35"/>
                      </a:cubicBezTo>
                      <a:cubicBezTo>
                        <a:pt x="42" y="35"/>
                        <a:pt x="44" y="35"/>
                        <a:pt x="46" y="35"/>
                      </a:cubicBezTo>
                      <a:cubicBezTo>
                        <a:pt x="45" y="23"/>
                        <a:pt x="44" y="12"/>
                        <a:pt x="43" y="1"/>
                      </a:cubicBezTo>
                      <a:cubicBezTo>
                        <a:pt x="40" y="0"/>
                        <a:pt x="37" y="0"/>
                        <a:pt x="34" y="0"/>
                      </a:cubicBezTo>
                    </a:path>
                  </a:pathLst>
                </a:custGeom>
                <a:solidFill>
                  <a:srgbClr val="F0BE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73" name="Freeform 1126">
                  <a:extLst>
                    <a:ext uri="{FF2B5EF4-FFF2-40B4-BE49-F238E27FC236}">
                      <a16:creationId xmlns:a16="http://schemas.microsoft.com/office/drawing/2014/main" id="{33107480-4326-CBD2-22CD-E84FA220E663}"/>
                    </a:ext>
                  </a:extLst>
                </p:cNvPr>
                <p:cNvSpPr>
                  <a:spLocks/>
                </p:cNvSpPr>
                <p:nvPr/>
              </p:nvSpPr>
              <p:spPr bwMode="auto">
                <a:xfrm>
                  <a:off x="2428" y="3218"/>
                  <a:ext cx="16" cy="7"/>
                </a:xfrm>
                <a:custGeom>
                  <a:avLst/>
                  <a:gdLst>
                    <a:gd name="T0" fmla="*/ 4 w 18"/>
                    <a:gd name="T1" fmla="*/ 0 h 8"/>
                    <a:gd name="T2" fmla="*/ 2 w 18"/>
                    <a:gd name="T3" fmla="*/ 1 h 8"/>
                    <a:gd name="T4" fmla="*/ 4 w 18"/>
                    <a:gd name="T5" fmla="*/ 4 h 8"/>
                    <a:gd name="T6" fmla="*/ 9 w 18"/>
                    <a:gd name="T7" fmla="*/ 5 h 8"/>
                    <a:gd name="T8" fmla="*/ 10 w 18"/>
                    <a:gd name="T9" fmla="*/ 5 h 8"/>
                    <a:gd name="T10" fmla="*/ 11 w 18"/>
                    <a:gd name="T11" fmla="*/ 4 h 8"/>
                    <a:gd name="T12" fmla="*/ 9 w 18"/>
                    <a:gd name="T13" fmla="*/ 2 h 8"/>
                    <a:gd name="T14" fmla="*/ 4 w 18"/>
                    <a:gd name="T15" fmla="*/ 0 h 8"/>
                    <a:gd name="T16" fmla="*/ 4 w 1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8">
                      <a:moveTo>
                        <a:pt x="4" y="0"/>
                      </a:moveTo>
                      <a:cubicBezTo>
                        <a:pt x="3" y="0"/>
                        <a:pt x="2" y="0"/>
                        <a:pt x="2" y="1"/>
                      </a:cubicBezTo>
                      <a:cubicBezTo>
                        <a:pt x="0" y="2"/>
                        <a:pt x="2" y="5"/>
                        <a:pt x="6" y="6"/>
                      </a:cubicBezTo>
                      <a:cubicBezTo>
                        <a:pt x="8" y="7"/>
                        <a:pt x="10" y="8"/>
                        <a:pt x="12" y="8"/>
                      </a:cubicBezTo>
                      <a:cubicBezTo>
                        <a:pt x="13" y="8"/>
                        <a:pt x="13" y="8"/>
                        <a:pt x="13" y="8"/>
                      </a:cubicBezTo>
                      <a:cubicBezTo>
                        <a:pt x="15" y="8"/>
                        <a:pt x="16" y="8"/>
                        <a:pt x="16" y="7"/>
                      </a:cubicBezTo>
                      <a:cubicBezTo>
                        <a:pt x="18" y="6"/>
                        <a:pt x="15" y="4"/>
                        <a:pt x="12" y="2"/>
                      </a:cubicBezTo>
                      <a:cubicBezTo>
                        <a:pt x="10" y="1"/>
                        <a:pt x="9" y="1"/>
                        <a:pt x="7" y="0"/>
                      </a:cubicBezTo>
                      <a:cubicBezTo>
                        <a:pt x="6" y="0"/>
                        <a:pt x="5" y="0"/>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74" name="Freeform 1127">
                  <a:extLst>
                    <a:ext uri="{FF2B5EF4-FFF2-40B4-BE49-F238E27FC236}">
                      <a16:creationId xmlns:a16="http://schemas.microsoft.com/office/drawing/2014/main" id="{62B8948E-17F7-9672-FDB8-7F2CA7D04E00}"/>
                    </a:ext>
                  </a:extLst>
                </p:cNvPr>
                <p:cNvSpPr>
                  <a:spLocks/>
                </p:cNvSpPr>
                <p:nvPr/>
              </p:nvSpPr>
              <p:spPr bwMode="auto">
                <a:xfrm>
                  <a:off x="2444" y="3229"/>
                  <a:ext cx="8" cy="4"/>
                </a:xfrm>
                <a:custGeom>
                  <a:avLst/>
                  <a:gdLst>
                    <a:gd name="T0" fmla="*/ 2 w 10"/>
                    <a:gd name="T1" fmla="*/ 0 h 5"/>
                    <a:gd name="T2" fmla="*/ 1 w 10"/>
                    <a:gd name="T3" fmla="*/ 0 h 5"/>
                    <a:gd name="T4" fmla="*/ 0 w 10"/>
                    <a:gd name="T5" fmla="*/ 0 h 5"/>
                    <a:gd name="T6" fmla="*/ 2 w 10"/>
                    <a:gd name="T7" fmla="*/ 2 h 5"/>
                    <a:gd name="T8" fmla="*/ 4 w 10"/>
                    <a:gd name="T9" fmla="*/ 2 h 5"/>
                    <a:gd name="T10" fmla="*/ 5 w 10"/>
                    <a:gd name="T11" fmla="*/ 2 h 5"/>
                    <a:gd name="T12" fmla="*/ 5 w 10"/>
                    <a:gd name="T13" fmla="*/ 2 h 5"/>
                    <a:gd name="T14" fmla="*/ 4 w 10"/>
                    <a:gd name="T15" fmla="*/ 1 h 5"/>
                    <a:gd name="T16" fmla="*/ 2 w 10"/>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5">
                      <a:moveTo>
                        <a:pt x="2" y="0"/>
                      </a:moveTo>
                      <a:cubicBezTo>
                        <a:pt x="2" y="0"/>
                        <a:pt x="1" y="0"/>
                        <a:pt x="1" y="0"/>
                      </a:cubicBezTo>
                      <a:cubicBezTo>
                        <a:pt x="1" y="0"/>
                        <a:pt x="1" y="0"/>
                        <a:pt x="0" y="0"/>
                      </a:cubicBezTo>
                      <a:cubicBezTo>
                        <a:pt x="0" y="1"/>
                        <a:pt x="1" y="2"/>
                        <a:pt x="3" y="4"/>
                      </a:cubicBezTo>
                      <a:cubicBezTo>
                        <a:pt x="5" y="4"/>
                        <a:pt x="7" y="5"/>
                        <a:pt x="8" y="5"/>
                      </a:cubicBezTo>
                      <a:cubicBezTo>
                        <a:pt x="9" y="5"/>
                        <a:pt x="9" y="4"/>
                        <a:pt x="10" y="4"/>
                      </a:cubicBezTo>
                      <a:cubicBezTo>
                        <a:pt x="10" y="4"/>
                        <a:pt x="10" y="4"/>
                        <a:pt x="10" y="4"/>
                      </a:cubicBezTo>
                      <a:cubicBezTo>
                        <a:pt x="10" y="3"/>
                        <a:pt x="9" y="2"/>
                        <a:pt x="7" y="1"/>
                      </a:cubicBezTo>
                      <a:cubicBezTo>
                        <a:pt x="5" y="0"/>
                        <a:pt x="4"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75" name="Freeform 1128">
                  <a:extLst>
                    <a:ext uri="{FF2B5EF4-FFF2-40B4-BE49-F238E27FC236}">
                      <a16:creationId xmlns:a16="http://schemas.microsoft.com/office/drawing/2014/main" id="{D70A83B0-54F5-A433-2757-318952B140C2}"/>
                    </a:ext>
                  </a:extLst>
                </p:cNvPr>
                <p:cNvSpPr>
                  <a:spLocks/>
                </p:cNvSpPr>
                <p:nvPr/>
              </p:nvSpPr>
              <p:spPr bwMode="auto">
                <a:xfrm>
                  <a:off x="2420" y="3199"/>
                  <a:ext cx="56" cy="59"/>
                </a:xfrm>
                <a:custGeom>
                  <a:avLst/>
                  <a:gdLst>
                    <a:gd name="T0" fmla="*/ 28 w 67"/>
                    <a:gd name="T1" fmla="*/ 0 h 70"/>
                    <a:gd name="T2" fmla="*/ 6 w 67"/>
                    <a:gd name="T3" fmla="*/ 7 h 70"/>
                    <a:gd name="T4" fmla="*/ 0 w 67"/>
                    <a:gd name="T5" fmla="*/ 17 h 70"/>
                    <a:gd name="T6" fmla="*/ 17 w 67"/>
                    <a:gd name="T7" fmla="*/ 37 h 70"/>
                    <a:gd name="T8" fmla="*/ 39 w 67"/>
                    <a:gd name="T9" fmla="*/ 42 h 70"/>
                    <a:gd name="T10" fmla="*/ 39 w 67"/>
                    <a:gd name="T11" fmla="*/ 40 h 70"/>
                    <a:gd name="T12" fmla="*/ 17 w 67"/>
                    <a:gd name="T13" fmla="*/ 36 h 70"/>
                    <a:gd name="T14" fmla="*/ 4 w 67"/>
                    <a:gd name="T15" fmla="*/ 25 h 70"/>
                    <a:gd name="T16" fmla="*/ 2 w 67"/>
                    <a:gd name="T17" fmla="*/ 17 h 70"/>
                    <a:gd name="T18" fmla="*/ 2 w 67"/>
                    <a:gd name="T19" fmla="*/ 17 h 70"/>
                    <a:gd name="T20" fmla="*/ 5 w 67"/>
                    <a:gd name="T21" fmla="*/ 9 h 70"/>
                    <a:gd name="T22" fmla="*/ 6 w 67"/>
                    <a:gd name="T23" fmla="*/ 8 h 70"/>
                    <a:gd name="T24" fmla="*/ 28 w 67"/>
                    <a:gd name="T25" fmla="*/ 2 h 70"/>
                    <a:gd name="T26" fmla="*/ 34 w 67"/>
                    <a:gd name="T27" fmla="*/ 2 h 70"/>
                    <a:gd name="T28" fmla="*/ 34 w 67"/>
                    <a:gd name="T29" fmla="*/ 0 h 70"/>
                    <a:gd name="T30" fmla="*/ 28 w 67"/>
                    <a:gd name="T31" fmla="*/ 0 h 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7" h="70">
                      <a:moveTo>
                        <a:pt x="49" y="0"/>
                      </a:moveTo>
                      <a:cubicBezTo>
                        <a:pt x="33" y="0"/>
                        <a:pt x="18" y="4"/>
                        <a:pt x="9" y="12"/>
                      </a:cubicBezTo>
                      <a:cubicBezTo>
                        <a:pt x="3" y="17"/>
                        <a:pt x="0" y="23"/>
                        <a:pt x="0" y="29"/>
                      </a:cubicBezTo>
                      <a:cubicBezTo>
                        <a:pt x="0" y="41"/>
                        <a:pt x="10" y="54"/>
                        <a:pt x="29" y="62"/>
                      </a:cubicBezTo>
                      <a:cubicBezTo>
                        <a:pt x="41" y="67"/>
                        <a:pt x="54" y="70"/>
                        <a:pt x="67" y="70"/>
                      </a:cubicBezTo>
                      <a:cubicBezTo>
                        <a:pt x="67" y="69"/>
                        <a:pt x="67" y="69"/>
                        <a:pt x="67" y="68"/>
                      </a:cubicBezTo>
                      <a:cubicBezTo>
                        <a:pt x="54" y="68"/>
                        <a:pt x="41" y="65"/>
                        <a:pt x="29" y="60"/>
                      </a:cubicBezTo>
                      <a:cubicBezTo>
                        <a:pt x="19" y="55"/>
                        <a:pt x="11" y="49"/>
                        <a:pt x="7" y="42"/>
                      </a:cubicBezTo>
                      <a:cubicBezTo>
                        <a:pt x="4" y="38"/>
                        <a:pt x="2" y="33"/>
                        <a:pt x="2" y="29"/>
                      </a:cubicBezTo>
                      <a:cubicBezTo>
                        <a:pt x="2" y="29"/>
                        <a:pt x="2" y="29"/>
                        <a:pt x="2" y="28"/>
                      </a:cubicBezTo>
                      <a:cubicBezTo>
                        <a:pt x="2" y="24"/>
                        <a:pt x="4" y="20"/>
                        <a:pt x="8" y="16"/>
                      </a:cubicBezTo>
                      <a:cubicBezTo>
                        <a:pt x="9" y="15"/>
                        <a:pt x="9" y="14"/>
                        <a:pt x="10" y="13"/>
                      </a:cubicBezTo>
                      <a:cubicBezTo>
                        <a:pt x="19" y="6"/>
                        <a:pt x="34" y="2"/>
                        <a:pt x="49" y="2"/>
                      </a:cubicBezTo>
                      <a:cubicBezTo>
                        <a:pt x="53" y="2"/>
                        <a:pt x="56" y="2"/>
                        <a:pt x="59" y="2"/>
                      </a:cubicBezTo>
                      <a:cubicBezTo>
                        <a:pt x="59" y="2"/>
                        <a:pt x="59" y="1"/>
                        <a:pt x="59" y="0"/>
                      </a:cubicBezTo>
                      <a:cubicBezTo>
                        <a:pt x="56" y="0"/>
                        <a:pt x="53" y="0"/>
                        <a:pt x="49"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76" name="Freeform 1129">
                  <a:extLst>
                    <a:ext uri="{FF2B5EF4-FFF2-40B4-BE49-F238E27FC236}">
                      <a16:creationId xmlns:a16="http://schemas.microsoft.com/office/drawing/2014/main" id="{848C7895-E5D3-4B24-0995-25F24CE1C7A6}"/>
                    </a:ext>
                  </a:extLst>
                </p:cNvPr>
                <p:cNvSpPr>
                  <a:spLocks/>
                </p:cNvSpPr>
                <p:nvPr/>
              </p:nvSpPr>
              <p:spPr bwMode="auto">
                <a:xfrm>
                  <a:off x="2536" y="3134"/>
                  <a:ext cx="136" cy="96"/>
                </a:xfrm>
                <a:custGeom>
                  <a:avLst/>
                  <a:gdLst>
                    <a:gd name="T0" fmla="*/ 0 w 161"/>
                    <a:gd name="T1" fmla="*/ 0 h 114"/>
                    <a:gd name="T2" fmla="*/ 1 w 161"/>
                    <a:gd name="T3" fmla="*/ 4 h 114"/>
                    <a:gd name="T4" fmla="*/ 10 w 161"/>
                    <a:gd name="T5" fmla="*/ 20 h 114"/>
                    <a:gd name="T6" fmla="*/ 30 w 161"/>
                    <a:gd name="T7" fmla="*/ 56 h 114"/>
                    <a:gd name="T8" fmla="*/ 50 w 161"/>
                    <a:gd name="T9" fmla="*/ 68 h 114"/>
                    <a:gd name="T10" fmla="*/ 54 w 161"/>
                    <a:gd name="T11" fmla="*/ 68 h 114"/>
                    <a:gd name="T12" fmla="*/ 96 w 161"/>
                    <a:gd name="T13" fmla="*/ 36 h 114"/>
                    <a:gd name="T14" fmla="*/ 84 w 161"/>
                    <a:gd name="T15" fmla="*/ 13 h 114"/>
                    <a:gd name="T16" fmla="*/ 78 w 161"/>
                    <a:gd name="T17" fmla="*/ 11 h 114"/>
                    <a:gd name="T18" fmla="*/ 72 w 161"/>
                    <a:gd name="T19" fmla="*/ 12 h 114"/>
                    <a:gd name="T20" fmla="*/ 72 w 161"/>
                    <a:gd name="T21" fmla="*/ 13 h 114"/>
                    <a:gd name="T22" fmla="*/ 72 w 161"/>
                    <a:gd name="T23" fmla="*/ 13 h 114"/>
                    <a:gd name="T24" fmla="*/ 74 w 161"/>
                    <a:gd name="T25" fmla="*/ 28 h 114"/>
                    <a:gd name="T26" fmla="*/ 71 w 161"/>
                    <a:gd name="T27" fmla="*/ 41 h 114"/>
                    <a:gd name="T28" fmla="*/ 68 w 161"/>
                    <a:gd name="T29" fmla="*/ 45 h 114"/>
                    <a:gd name="T30" fmla="*/ 60 w 161"/>
                    <a:gd name="T31" fmla="*/ 48 h 114"/>
                    <a:gd name="T32" fmla="*/ 58 w 161"/>
                    <a:gd name="T33" fmla="*/ 48 h 114"/>
                    <a:gd name="T34" fmla="*/ 57 w 161"/>
                    <a:gd name="T35" fmla="*/ 48 h 114"/>
                    <a:gd name="T36" fmla="*/ 41 w 161"/>
                    <a:gd name="T37" fmla="*/ 40 h 114"/>
                    <a:gd name="T38" fmla="*/ 28 w 161"/>
                    <a:gd name="T39" fmla="*/ 20 h 114"/>
                    <a:gd name="T40" fmla="*/ 0 w 161"/>
                    <a:gd name="T41" fmla="*/ 0 h 1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14">
                      <a:moveTo>
                        <a:pt x="0" y="0"/>
                      </a:moveTo>
                      <a:cubicBezTo>
                        <a:pt x="1" y="7"/>
                        <a:pt x="1" y="7"/>
                        <a:pt x="1" y="7"/>
                      </a:cubicBezTo>
                      <a:cubicBezTo>
                        <a:pt x="5" y="17"/>
                        <a:pt x="12" y="25"/>
                        <a:pt x="17" y="34"/>
                      </a:cubicBezTo>
                      <a:cubicBezTo>
                        <a:pt x="28" y="54"/>
                        <a:pt x="37" y="76"/>
                        <a:pt x="51" y="95"/>
                      </a:cubicBezTo>
                      <a:cubicBezTo>
                        <a:pt x="61" y="109"/>
                        <a:pt x="68" y="114"/>
                        <a:pt x="83" y="114"/>
                      </a:cubicBezTo>
                      <a:cubicBezTo>
                        <a:pt x="85" y="114"/>
                        <a:pt x="88" y="114"/>
                        <a:pt x="90" y="114"/>
                      </a:cubicBezTo>
                      <a:cubicBezTo>
                        <a:pt x="117" y="111"/>
                        <a:pt x="155" y="90"/>
                        <a:pt x="160" y="60"/>
                      </a:cubicBezTo>
                      <a:cubicBezTo>
                        <a:pt x="161" y="48"/>
                        <a:pt x="151" y="27"/>
                        <a:pt x="140" y="21"/>
                      </a:cubicBezTo>
                      <a:cubicBezTo>
                        <a:pt x="136" y="19"/>
                        <a:pt x="133" y="19"/>
                        <a:pt x="129" y="19"/>
                      </a:cubicBezTo>
                      <a:cubicBezTo>
                        <a:pt x="126" y="19"/>
                        <a:pt x="122" y="19"/>
                        <a:pt x="119" y="20"/>
                      </a:cubicBezTo>
                      <a:cubicBezTo>
                        <a:pt x="119" y="20"/>
                        <a:pt x="119" y="21"/>
                        <a:pt x="119" y="21"/>
                      </a:cubicBezTo>
                      <a:cubicBezTo>
                        <a:pt x="119" y="21"/>
                        <a:pt x="119" y="21"/>
                        <a:pt x="119" y="21"/>
                      </a:cubicBezTo>
                      <a:cubicBezTo>
                        <a:pt x="122" y="30"/>
                        <a:pt x="123" y="38"/>
                        <a:pt x="123" y="46"/>
                      </a:cubicBezTo>
                      <a:cubicBezTo>
                        <a:pt x="123" y="55"/>
                        <a:pt x="121" y="63"/>
                        <a:pt x="117" y="69"/>
                      </a:cubicBezTo>
                      <a:cubicBezTo>
                        <a:pt x="116" y="72"/>
                        <a:pt x="114" y="74"/>
                        <a:pt x="112" y="76"/>
                      </a:cubicBezTo>
                      <a:cubicBezTo>
                        <a:pt x="108" y="79"/>
                        <a:pt x="105" y="80"/>
                        <a:pt x="100" y="81"/>
                      </a:cubicBezTo>
                      <a:cubicBezTo>
                        <a:pt x="99" y="81"/>
                        <a:pt x="98" y="81"/>
                        <a:pt x="97" y="81"/>
                      </a:cubicBezTo>
                      <a:cubicBezTo>
                        <a:pt x="96" y="81"/>
                        <a:pt x="95" y="81"/>
                        <a:pt x="95" y="81"/>
                      </a:cubicBezTo>
                      <a:cubicBezTo>
                        <a:pt x="85" y="81"/>
                        <a:pt x="75" y="75"/>
                        <a:pt x="67" y="67"/>
                      </a:cubicBezTo>
                      <a:cubicBezTo>
                        <a:pt x="58" y="59"/>
                        <a:pt x="50" y="47"/>
                        <a:pt x="46" y="33"/>
                      </a:cubicBezTo>
                      <a:cubicBezTo>
                        <a:pt x="25" y="31"/>
                        <a:pt x="6" y="21"/>
                        <a:pt x="0" y="0"/>
                      </a:cubicBezTo>
                    </a:path>
                  </a:pathLst>
                </a:custGeom>
                <a:solidFill>
                  <a:srgbClr val="F6DE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77" name="Freeform 1130">
                  <a:extLst>
                    <a:ext uri="{FF2B5EF4-FFF2-40B4-BE49-F238E27FC236}">
                      <a16:creationId xmlns:a16="http://schemas.microsoft.com/office/drawing/2014/main" id="{38C3CBA1-9270-425F-9041-CD70A24057C4}"/>
                    </a:ext>
                  </a:extLst>
                </p:cNvPr>
                <p:cNvSpPr>
                  <a:spLocks noEditPoints="1"/>
                </p:cNvSpPr>
                <p:nvPr/>
              </p:nvSpPr>
              <p:spPr bwMode="auto">
                <a:xfrm>
                  <a:off x="2582" y="3152"/>
                  <a:ext cx="57" cy="50"/>
                </a:xfrm>
                <a:custGeom>
                  <a:avLst/>
                  <a:gdLst>
                    <a:gd name="T0" fmla="*/ 36 w 67"/>
                    <a:gd name="T1" fmla="*/ 32 h 60"/>
                    <a:gd name="T2" fmla="*/ 28 w 67"/>
                    <a:gd name="T3" fmla="*/ 35 h 60"/>
                    <a:gd name="T4" fmla="*/ 26 w 67"/>
                    <a:gd name="T5" fmla="*/ 35 h 60"/>
                    <a:gd name="T6" fmla="*/ 26 w 67"/>
                    <a:gd name="T7" fmla="*/ 35 h 60"/>
                    <a:gd name="T8" fmla="*/ 26 w 67"/>
                    <a:gd name="T9" fmla="*/ 35 h 60"/>
                    <a:gd name="T10" fmla="*/ 28 w 67"/>
                    <a:gd name="T11" fmla="*/ 35 h 60"/>
                    <a:gd name="T12" fmla="*/ 36 w 67"/>
                    <a:gd name="T13" fmla="*/ 32 h 60"/>
                    <a:gd name="T14" fmla="*/ 38 w 67"/>
                    <a:gd name="T15" fmla="*/ 0 h 60"/>
                    <a:gd name="T16" fmla="*/ 35 w 67"/>
                    <a:gd name="T17" fmla="*/ 2 h 60"/>
                    <a:gd name="T18" fmla="*/ 26 w 67"/>
                    <a:gd name="T19" fmla="*/ 13 h 60"/>
                    <a:gd name="T20" fmla="*/ 24 w 67"/>
                    <a:gd name="T21" fmla="*/ 12 h 60"/>
                    <a:gd name="T22" fmla="*/ 14 w 67"/>
                    <a:gd name="T23" fmla="*/ 7 h 60"/>
                    <a:gd name="T24" fmla="*/ 3 w 67"/>
                    <a:gd name="T25" fmla="*/ 8 h 60"/>
                    <a:gd name="T26" fmla="*/ 0 w 67"/>
                    <a:gd name="T27" fmla="*/ 8 h 60"/>
                    <a:gd name="T28" fmla="*/ 26 w 67"/>
                    <a:gd name="T29" fmla="*/ 28 h 60"/>
                    <a:gd name="T30" fmla="*/ 29 w 67"/>
                    <a:gd name="T31" fmla="*/ 28 h 60"/>
                    <a:gd name="T32" fmla="*/ 41 w 67"/>
                    <a:gd name="T33" fmla="*/ 16 h 60"/>
                    <a:gd name="T34" fmla="*/ 41 w 67"/>
                    <a:gd name="T35" fmla="*/ 15 h 60"/>
                    <a:gd name="T36" fmla="*/ 39 w 67"/>
                    <a:gd name="T37" fmla="*/ 0 h 60"/>
                    <a:gd name="T38" fmla="*/ 39 w 67"/>
                    <a:gd name="T39" fmla="*/ 0 h 60"/>
                    <a:gd name="T40" fmla="*/ 39 w 67"/>
                    <a:gd name="T41" fmla="*/ 0 h 60"/>
                    <a:gd name="T42" fmla="*/ 39 w 67"/>
                    <a:gd name="T43" fmla="*/ 0 h 60"/>
                    <a:gd name="T44" fmla="*/ 38 w 67"/>
                    <a:gd name="T45" fmla="*/ 0 h 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7" h="60">
                      <a:moveTo>
                        <a:pt x="58" y="55"/>
                      </a:moveTo>
                      <a:cubicBezTo>
                        <a:pt x="54" y="58"/>
                        <a:pt x="51" y="59"/>
                        <a:pt x="46" y="60"/>
                      </a:cubicBezTo>
                      <a:cubicBezTo>
                        <a:pt x="45" y="60"/>
                        <a:pt x="44" y="60"/>
                        <a:pt x="42" y="60"/>
                      </a:cubicBezTo>
                      <a:cubicBezTo>
                        <a:pt x="42" y="60"/>
                        <a:pt x="41" y="60"/>
                        <a:pt x="41" y="60"/>
                      </a:cubicBezTo>
                      <a:cubicBezTo>
                        <a:pt x="41" y="60"/>
                        <a:pt x="42" y="60"/>
                        <a:pt x="43" y="60"/>
                      </a:cubicBezTo>
                      <a:cubicBezTo>
                        <a:pt x="44" y="60"/>
                        <a:pt x="45" y="60"/>
                        <a:pt x="46" y="60"/>
                      </a:cubicBezTo>
                      <a:cubicBezTo>
                        <a:pt x="51" y="59"/>
                        <a:pt x="54" y="58"/>
                        <a:pt x="58" y="55"/>
                      </a:cubicBezTo>
                      <a:moveTo>
                        <a:pt x="62" y="0"/>
                      </a:moveTo>
                      <a:cubicBezTo>
                        <a:pt x="60" y="1"/>
                        <a:pt x="58" y="1"/>
                        <a:pt x="56" y="2"/>
                      </a:cubicBezTo>
                      <a:cubicBezTo>
                        <a:pt x="58" y="13"/>
                        <a:pt x="53" y="21"/>
                        <a:pt x="44" y="21"/>
                      </a:cubicBezTo>
                      <a:cubicBezTo>
                        <a:pt x="43" y="21"/>
                        <a:pt x="41" y="20"/>
                        <a:pt x="39" y="20"/>
                      </a:cubicBezTo>
                      <a:cubicBezTo>
                        <a:pt x="34" y="19"/>
                        <a:pt x="29" y="15"/>
                        <a:pt x="24" y="11"/>
                      </a:cubicBezTo>
                      <a:cubicBezTo>
                        <a:pt x="18" y="12"/>
                        <a:pt x="11" y="13"/>
                        <a:pt x="4" y="13"/>
                      </a:cubicBezTo>
                      <a:cubicBezTo>
                        <a:pt x="3" y="13"/>
                        <a:pt x="1" y="13"/>
                        <a:pt x="0" y="13"/>
                      </a:cubicBezTo>
                      <a:cubicBezTo>
                        <a:pt x="11" y="33"/>
                        <a:pt x="28" y="47"/>
                        <a:pt x="43" y="47"/>
                      </a:cubicBezTo>
                      <a:cubicBezTo>
                        <a:pt x="45" y="47"/>
                        <a:pt x="46" y="47"/>
                        <a:pt x="47" y="47"/>
                      </a:cubicBezTo>
                      <a:cubicBezTo>
                        <a:pt x="57" y="45"/>
                        <a:pt x="63" y="38"/>
                        <a:pt x="67" y="28"/>
                      </a:cubicBezTo>
                      <a:cubicBezTo>
                        <a:pt x="67" y="27"/>
                        <a:pt x="67" y="26"/>
                        <a:pt x="67" y="25"/>
                      </a:cubicBezTo>
                      <a:cubicBezTo>
                        <a:pt x="67" y="17"/>
                        <a:pt x="66" y="9"/>
                        <a:pt x="63" y="0"/>
                      </a:cubicBezTo>
                      <a:cubicBezTo>
                        <a:pt x="64" y="0"/>
                        <a:pt x="64" y="0"/>
                        <a:pt x="64" y="0"/>
                      </a:cubicBezTo>
                      <a:cubicBezTo>
                        <a:pt x="64" y="0"/>
                        <a:pt x="64" y="0"/>
                        <a:pt x="64" y="0"/>
                      </a:cubicBezTo>
                      <a:cubicBezTo>
                        <a:pt x="63" y="0"/>
                        <a:pt x="63" y="0"/>
                        <a:pt x="63" y="0"/>
                      </a:cubicBezTo>
                      <a:cubicBezTo>
                        <a:pt x="63" y="0"/>
                        <a:pt x="63" y="0"/>
                        <a:pt x="62" y="0"/>
                      </a:cubicBezTo>
                    </a:path>
                  </a:pathLst>
                </a:custGeom>
                <a:solidFill>
                  <a:srgbClr val="E2A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78" name="Freeform 1131">
                  <a:extLst>
                    <a:ext uri="{FF2B5EF4-FFF2-40B4-BE49-F238E27FC236}">
                      <a16:creationId xmlns:a16="http://schemas.microsoft.com/office/drawing/2014/main" id="{EB067459-051A-367E-8967-0B794F37EBAD}"/>
                    </a:ext>
                  </a:extLst>
                </p:cNvPr>
                <p:cNvSpPr>
                  <a:spLocks/>
                </p:cNvSpPr>
                <p:nvPr/>
              </p:nvSpPr>
              <p:spPr bwMode="auto">
                <a:xfrm>
                  <a:off x="2577" y="3162"/>
                  <a:ext cx="62" cy="39"/>
                </a:xfrm>
                <a:custGeom>
                  <a:avLst/>
                  <a:gdLst>
                    <a:gd name="T0" fmla="*/ 0 w 73"/>
                    <a:gd name="T1" fmla="*/ 0 h 46"/>
                    <a:gd name="T2" fmla="*/ 12 w 73"/>
                    <a:gd name="T3" fmla="*/ 20 h 46"/>
                    <a:gd name="T4" fmla="*/ 30 w 73"/>
                    <a:gd name="T5" fmla="*/ 28 h 46"/>
                    <a:gd name="T6" fmla="*/ 30 w 73"/>
                    <a:gd name="T7" fmla="*/ 28 h 46"/>
                    <a:gd name="T8" fmla="*/ 31 w 73"/>
                    <a:gd name="T9" fmla="*/ 28 h 46"/>
                    <a:gd name="T10" fmla="*/ 41 w 73"/>
                    <a:gd name="T11" fmla="*/ 21 h 46"/>
                    <a:gd name="T12" fmla="*/ 45 w 73"/>
                    <a:gd name="T13" fmla="*/ 10 h 46"/>
                    <a:gd name="T14" fmla="*/ 32 w 73"/>
                    <a:gd name="T15" fmla="*/ 21 h 46"/>
                    <a:gd name="T16" fmla="*/ 31 w 73"/>
                    <a:gd name="T17" fmla="*/ 21 h 46"/>
                    <a:gd name="T18" fmla="*/ 3 w 73"/>
                    <a:gd name="T19" fmla="*/ 1 h 46"/>
                    <a:gd name="T20" fmla="*/ 0 w 73"/>
                    <a:gd name="T21" fmla="*/ 0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3" h="46">
                      <a:moveTo>
                        <a:pt x="0" y="0"/>
                      </a:moveTo>
                      <a:cubicBezTo>
                        <a:pt x="5" y="13"/>
                        <a:pt x="12" y="25"/>
                        <a:pt x="20" y="33"/>
                      </a:cubicBezTo>
                      <a:cubicBezTo>
                        <a:pt x="29" y="41"/>
                        <a:pt x="39" y="46"/>
                        <a:pt x="48" y="46"/>
                      </a:cubicBezTo>
                      <a:cubicBezTo>
                        <a:pt x="48" y="46"/>
                        <a:pt x="48" y="46"/>
                        <a:pt x="48" y="46"/>
                      </a:cubicBezTo>
                      <a:cubicBezTo>
                        <a:pt x="49" y="46"/>
                        <a:pt x="51" y="46"/>
                        <a:pt x="52" y="46"/>
                      </a:cubicBezTo>
                      <a:cubicBezTo>
                        <a:pt x="58" y="45"/>
                        <a:pt x="64" y="41"/>
                        <a:pt x="67" y="35"/>
                      </a:cubicBezTo>
                      <a:cubicBezTo>
                        <a:pt x="70" y="30"/>
                        <a:pt x="72" y="24"/>
                        <a:pt x="73" y="16"/>
                      </a:cubicBezTo>
                      <a:cubicBezTo>
                        <a:pt x="69" y="26"/>
                        <a:pt x="63" y="33"/>
                        <a:pt x="53" y="35"/>
                      </a:cubicBezTo>
                      <a:cubicBezTo>
                        <a:pt x="52" y="35"/>
                        <a:pt x="51" y="35"/>
                        <a:pt x="49" y="35"/>
                      </a:cubicBezTo>
                      <a:cubicBezTo>
                        <a:pt x="34" y="35"/>
                        <a:pt x="17" y="21"/>
                        <a:pt x="6" y="1"/>
                      </a:cubicBezTo>
                      <a:cubicBezTo>
                        <a:pt x="4" y="1"/>
                        <a:pt x="2" y="1"/>
                        <a:pt x="0" y="0"/>
                      </a:cubicBezTo>
                    </a:path>
                  </a:pathLst>
                </a:custGeom>
                <a:solidFill>
                  <a:srgbClr val="CB84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79" name="Freeform 1132">
                  <a:extLst>
                    <a:ext uri="{FF2B5EF4-FFF2-40B4-BE49-F238E27FC236}">
                      <a16:creationId xmlns:a16="http://schemas.microsoft.com/office/drawing/2014/main" id="{FAE3C016-1B63-53C4-DC4A-DBAF5A47743B}"/>
                    </a:ext>
                  </a:extLst>
                </p:cNvPr>
                <p:cNvSpPr>
                  <a:spLocks/>
                </p:cNvSpPr>
                <p:nvPr/>
              </p:nvSpPr>
              <p:spPr bwMode="auto">
                <a:xfrm>
                  <a:off x="2602" y="3153"/>
                  <a:ext cx="29" cy="16"/>
                </a:xfrm>
                <a:custGeom>
                  <a:avLst/>
                  <a:gdLst>
                    <a:gd name="T0" fmla="*/ 20 w 34"/>
                    <a:gd name="T1" fmla="*/ 0 h 19"/>
                    <a:gd name="T2" fmla="*/ 18 w 34"/>
                    <a:gd name="T3" fmla="*/ 1 h 19"/>
                    <a:gd name="T4" fmla="*/ 0 w 34"/>
                    <a:gd name="T5" fmla="*/ 6 h 19"/>
                    <a:gd name="T6" fmla="*/ 9 w 34"/>
                    <a:gd name="T7" fmla="*/ 11 h 19"/>
                    <a:gd name="T8" fmla="*/ 13 w 34"/>
                    <a:gd name="T9" fmla="*/ 11 h 19"/>
                    <a:gd name="T10" fmla="*/ 20 w 34"/>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19">
                      <a:moveTo>
                        <a:pt x="32" y="0"/>
                      </a:moveTo>
                      <a:cubicBezTo>
                        <a:pt x="31" y="1"/>
                        <a:pt x="30" y="1"/>
                        <a:pt x="29" y="1"/>
                      </a:cubicBezTo>
                      <a:cubicBezTo>
                        <a:pt x="21" y="5"/>
                        <a:pt x="11" y="8"/>
                        <a:pt x="0" y="9"/>
                      </a:cubicBezTo>
                      <a:cubicBezTo>
                        <a:pt x="5" y="13"/>
                        <a:pt x="10" y="17"/>
                        <a:pt x="15" y="18"/>
                      </a:cubicBezTo>
                      <a:cubicBezTo>
                        <a:pt x="17" y="18"/>
                        <a:pt x="19" y="19"/>
                        <a:pt x="20" y="19"/>
                      </a:cubicBezTo>
                      <a:cubicBezTo>
                        <a:pt x="29" y="19"/>
                        <a:pt x="34" y="11"/>
                        <a:pt x="32" y="0"/>
                      </a:cubicBezTo>
                    </a:path>
                  </a:pathLst>
                </a:custGeom>
                <a:solidFill>
                  <a:srgbClr val="F0BE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80" name="Freeform 1133">
                  <a:extLst>
                    <a:ext uri="{FF2B5EF4-FFF2-40B4-BE49-F238E27FC236}">
                      <a16:creationId xmlns:a16="http://schemas.microsoft.com/office/drawing/2014/main" id="{76EACD4E-10D8-D5E9-3ED4-BF81D873566F}"/>
                    </a:ext>
                  </a:extLst>
                </p:cNvPr>
                <p:cNvSpPr>
                  <a:spLocks/>
                </p:cNvSpPr>
                <p:nvPr/>
              </p:nvSpPr>
              <p:spPr bwMode="auto">
                <a:xfrm>
                  <a:off x="2575" y="3151"/>
                  <a:ext cx="65" cy="51"/>
                </a:xfrm>
                <a:custGeom>
                  <a:avLst/>
                  <a:gdLst>
                    <a:gd name="T0" fmla="*/ 44 w 77"/>
                    <a:gd name="T1" fmla="*/ 0 h 61"/>
                    <a:gd name="T2" fmla="*/ 42 w 77"/>
                    <a:gd name="T3" fmla="*/ 1 h 61"/>
                    <a:gd name="T4" fmla="*/ 43 w 77"/>
                    <a:gd name="T5" fmla="*/ 1 h 61"/>
                    <a:gd name="T6" fmla="*/ 43 w 77"/>
                    <a:gd name="T7" fmla="*/ 1 h 61"/>
                    <a:gd name="T8" fmla="*/ 43 w 77"/>
                    <a:gd name="T9" fmla="*/ 1 h 61"/>
                    <a:gd name="T10" fmla="*/ 44 w 77"/>
                    <a:gd name="T11" fmla="*/ 1 h 61"/>
                    <a:gd name="T12" fmla="*/ 43 w 77"/>
                    <a:gd name="T13" fmla="*/ 1 h 61"/>
                    <a:gd name="T14" fmla="*/ 43 w 77"/>
                    <a:gd name="T15" fmla="*/ 1 h 61"/>
                    <a:gd name="T16" fmla="*/ 43 w 77"/>
                    <a:gd name="T17" fmla="*/ 1 h 61"/>
                    <a:gd name="T18" fmla="*/ 45 w 77"/>
                    <a:gd name="T19" fmla="*/ 15 h 61"/>
                    <a:gd name="T20" fmla="*/ 45 w 77"/>
                    <a:gd name="T21" fmla="*/ 17 h 61"/>
                    <a:gd name="T22" fmla="*/ 41 w 77"/>
                    <a:gd name="T23" fmla="*/ 28 h 61"/>
                    <a:gd name="T24" fmla="*/ 33 w 77"/>
                    <a:gd name="T25" fmla="*/ 34 h 61"/>
                    <a:gd name="T26" fmla="*/ 30 w 77"/>
                    <a:gd name="T27" fmla="*/ 34 h 61"/>
                    <a:gd name="T28" fmla="*/ 30 w 77"/>
                    <a:gd name="T29" fmla="*/ 34 h 61"/>
                    <a:gd name="T30" fmla="*/ 14 w 77"/>
                    <a:gd name="T31" fmla="*/ 27 h 61"/>
                    <a:gd name="T32" fmla="*/ 2 w 77"/>
                    <a:gd name="T33" fmla="*/ 8 h 61"/>
                    <a:gd name="T34" fmla="*/ 0 w 77"/>
                    <a:gd name="T35" fmla="*/ 8 h 61"/>
                    <a:gd name="T36" fmla="*/ 13 w 77"/>
                    <a:gd name="T37" fmla="*/ 28 h 61"/>
                    <a:gd name="T38" fmla="*/ 30 w 77"/>
                    <a:gd name="T39" fmla="*/ 36 h 61"/>
                    <a:gd name="T40" fmla="*/ 30 w 77"/>
                    <a:gd name="T41" fmla="*/ 36 h 61"/>
                    <a:gd name="T42" fmla="*/ 33 w 77"/>
                    <a:gd name="T43" fmla="*/ 36 h 61"/>
                    <a:gd name="T44" fmla="*/ 40 w 77"/>
                    <a:gd name="T45" fmla="*/ 33 h 61"/>
                    <a:gd name="T46" fmla="*/ 43 w 77"/>
                    <a:gd name="T47" fmla="*/ 28 h 61"/>
                    <a:gd name="T48" fmla="*/ 46 w 77"/>
                    <a:gd name="T49" fmla="*/ 15 h 61"/>
                    <a:gd name="T50" fmla="*/ 44 w 77"/>
                    <a:gd name="T51" fmla="*/ 1 h 61"/>
                    <a:gd name="T52" fmla="*/ 44 w 77"/>
                    <a:gd name="T53" fmla="*/ 1 h 61"/>
                    <a:gd name="T54" fmla="*/ 44 w 77"/>
                    <a:gd name="T55" fmla="*/ 0 h 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7" h="61">
                      <a:moveTo>
                        <a:pt x="73" y="0"/>
                      </a:moveTo>
                      <a:cubicBezTo>
                        <a:pt x="72" y="1"/>
                        <a:pt x="71" y="1"/>
                        <a:pt x="70" y="1"/>
                      </a:cubicBezTo>
                      <a:cubicBezTo>
                        <a:pt x="71" y="1"/>
                        <a:pt x="71" y="1"/>
                        <a:pt x="71" y="1"/>
                      </a:cubicBezTo>
                      <a:cubicBezTo>
                        <a:pt x="72" y="1"/>
                        <a:pt x="72" y="1"/>
                        <a:pt x="72" y="1"/>
                      </a:cubicBezTo>
                      <a:cubicBezTo>
                        <a:pt x="72" y="1"/>
                        <a:pt x="72" y="1"/>
                        <a:pt x="72" y="1"/>
                      </a:cubicBezTo>
                      <a:cubicBezTo>
                        <a:pt x="73" y="1"/>
                        <a:pt x="73" y="1"/>
                        <a:pt x="73" y="1"/>
                      </a:cubicBezTo>
                      <a:cubicBezTo>
                        <a:pt x="72" y="1"/>
                        <a:pt x="72" y="1"/>
                        <a:pt x="72" y="1"/>
                      </a:cubicBezTo>
                      <a:cubicBezTo>
                        <a:pt x="72" y="1"/>
                        <a:pt x="72" y="1"/>
                        <a:pt x="72" y="1"/>
                      </a:cubicBezTo>
                      <a:cubicBezTo>
                        <a:pt x="71" y="1"/>
                        <a:pt x="71" y="1"/>
                        <a:pt x="71" y="1"/>
                      </a:cubicBezTo>
                      <a:cubicBezTo>
                        <a:pt x="74" y="10"/>
                        <a:pt x="75" y="18"/>
                        <a:pt x="75" y="26"/>
                      </a:cubicBezTo>
                      <a:cubicBezTo>
                        <a:pt x="75" y="27"/>
                        <a:pt x="75" y="28"/>
                        <a:pt x="75" y="29"/>
                      </a:cubicBezTo>
                      <a:cubicBezTo>
                        <a:pt x="74" y="37"/>
                        <a:pt x="72" y="43"/>
                        <a:pt x="69" y="48"/>
                      </a:cubicBezTo>
                      <a:cubicBezTo>
                        <a:pt x="66" y="54"/>
                        <a:pt x="60" y="58"/>
                        <a:pt x="54" y="59"/>
                      </a:cubicBezTo>
                      <a:cubicBezTo>
                        <a:pt x="53" y="59"/>
                        <a:pt x="51" y="59"/>
                        <a:pt x="50" y="59"/>
                      </a:cubicBezTo>
                      <a:cubicBezTo>
                        <a:pt x="50" y="59"/>
                        <a:pt x="50" y="59"/>
                        <a:pt x="50" y="59"/>
                      </a:cubicBezTo>
                      <a:cubicBezTo>
                        <a:pt x="41" y="59"/>
                        <a:pt x="31" y="54"/>
                        <a:pt x="22" y="46"/>
                      </a:cubicBezTo>
                      <a:cubicBezTo>
                        <a:pt x="14" y="38"/>
                        <a:pt x="7" y="26"/>
                        <a:pt x="2" y="13"/>
                      </a:cubicBezTo>
                      <a:cubicBezTo>
                        <a:pt x="1" y="13"/>
                        <a:pt x="0" y="13"/>
                        <a:pt x="0" y="13"/>
                      </a:cubicBezTo>
                      <a:cubicBezTo>
                        <a:pt x="4" y="27"/>
                        <a:pt x="12" y="39"/>
                        <a:pt x="21" y="47"/>
                      </a:cubicBezTo>
                      <a:cubicBezTo>
                        <a:pt x="29" y="55"/>
                        <a:pt x="39" y="61"/>
                        <a:pt x="49" y="61"/>
                      </a:cubicBezTo>
                      <a:cubicBezTo>
                        <a:pt x="49" y="61"/>
                        <a:pt x="50" y="61"/>
                        <a:pt x="50" y="61"/>
                      </a:cubicBezTo>
                      <a:cubicBezTo>
                        <a:pt x="52" y="61"/>
                        <a:pt x="53" y="61"/>
                        <a:pt x="54" y="61"/>
                      </a:cubicBezTo>
                      <a:cubicBezTo>
                        <a:pt x="59" y="60"/>
                        <a:pt x="62" y="59"/>
                        <a:pt x="66" y="56"/>
                      </a:cubicBezTo>
                      <a:cubicBezTo>
                        <a:pt x="68" y="54"/>
                        <a:pt x="70" y="52"/>
                        <a:pt x="71" y="49"/>
                      </a:cubicBezTo>
                      <a:cubicBezTo>
                        <a:pt x="75" y="43"/>
                        <a:pt x="77" y="35"/>
                        <a:pt x="77" y="26"/>
                      </a:cubicBezTo>
                      <a:cubicBezTo>
                        <a:pt x="77" y="18"/>
                        <a:pt x="76" y="10"/>
                        <a:pt x="73" y="1"/>
                      </a:cubicBezTo>
                      <a:cubicBezTo>
                        <a:pt x="73" y="1"/>
                        <a:pt x="73" y="1"/>
                        <a:pt x="73" y="1"/>
                      </a:cubicBezTo>
                      <a:cubicBezTo>
                        <a:pt x="73" y="1"/>
                        <a:pt x="73" y="0"/>
                        <a:pt x="73"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81" name="Freeform 1134">
                  <a:extLst>
                    <a:ext uri="{FF2B5EF4-FFF2-40B4-BE49-F238E27FC236}">
                      <a16:creationId xmlns:a16="http://schemas.microsoft.com/office/drawing/2014/main" id="{E285732C-7756-7204-1464-9784B84A319F}"/>
                    </a:ext>
                  </a:extLst>
                </p:cNvPr>
                <p:cNvSpPr>
                  <a:spLocks/>
                </p:cNvSpPr>
                <p:nvPr/>
              </p:nvSpPr>
              <p:spPr bwMode="auto">
                <a:xfrm>
                  <a:off x="2310" y="3572"/>
                  <a:ext cx="91" cy="87"/>
                </a:xfrm>
                <a:custGeom>
                  <a:avLst/>
                  <a:gdLst>
                    <a:gd name="T0" fmla="*/ 61 w 108"/>
                    <a:gd name="T1" fmla="*/ 0 h 103"/>
                    <a:gd name="T2" fmla="*/ 36 w 108"/>
                    <a:gd name="T3" fmla="*/ 13 h 103"/>
                    <a:gd name="T4" fmla="*/ 12 w 108"/>
                    <a:gd name="T5" fmla="*/ 25 h 103"/>
                    <a:gd name="T6" fmla="*/ 22 w 108"/>
                    <a:gd name="T7" fmla="*/ 54 h 103"/>
                    <a:gd name="T8" fmla="*/ 40 w 108"/>
                    <a:gd name="T9" fmla="*/ 62 h 103"/>
                    <a:gd name="T10" fmla="*/ 40 w 108"/>
                    <a:gd name="T11" fmla="*/ 62 h 103"/>
                    <a:gd name="T12" fmla="*/ 44 w 108"/>
                    <a:gd name="T13" fmla="*/ 53 h 103"/>
                    <a:gd name="T14" fmla="*/ 43 w 108"/>
                    <a:gd name="T15" fmla="*/ 53 h 103"/>
                    <a:gd name="T16" fmla="*/ 24 w 108"/>
                    <a:gd name="T17" fmla="*/ 43 h 103"/>
                    <a:gd name="T18" fmla="*/ 24 w 108"/>
                    <a:gd name="T19" fmla="*/ 41 h 103"/>
                    <a:gd name="T20" fmla="*/ 43 w 108"/>
                    <a:gd name="T21" fmla="*/ 24 h 103"/>
                    <a:gd name="T22" fmla="*/ 46 w 108"/>
                    <a:gd name="T23" fmla="*/ 23 h 103"/>
                    <a:gd name="T24" fmla="*/ 61 w 108"/>
                    <a:gd name="T25" fmla="*/ 3 h 103"/>
                    <a:gd name="T26" fmla="*/ 65 w 108"/>
                    <a:gd name="T27" fmla="*/ 3 h 103"/>
                    <a:gd name="T28" fmla="*/ 61 w 108"/>
                    <a:gd name="T29" fmla="*/ 0 h 1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8" h="103">
                      <a:moveTo>
                        <a:pt x="102" y="0"/>
                      </a:moveTo>
                      <a:cubicBezTo>
                        <a:pt x="88" y="7"/>
                        <a:pt x="74" y="13"/>
                        <a:pt x="60" y="21"/>
                      </a:cubicBezTo>
                      <a:cubicBezTo>
                        <a:pt x="48" y="27"/>
                        <a:pt x="30" y="33"/>
                        <a:pt x="20" y="42"/>
                      </a:cubicBezTo>
                      <a:cubicBezTo>
                        <a:pt x="0" y="60"/>
                        <a:pt x="21" y="79"/>
                        <a:pt x="37" y="90"/>
                      </a:cubicBezTo>
                      <a:cubicBezTo>
                        <a:pt x="44" y="94"/>
                        <a:pt x="59" y="103"/>
                        <a:pt x="66" y="103"/>
                      </a:cubicBezTo>
                      <a:cubicBezTo>
                        <a:pt x="66" y="103"/>
                        <a:pt x="66" y="103"/>
                        <a:pt x="66" y="103"/>
                      </a:cubicBezTo>
                      <a:cubicBezTo>
                        <a:pt x="77" y="102"/>
                        <a:pt x="75" y="97"/>
                        <a:pt x="73" y="89"/>
                      </a:cubicBezTo>
                      <a:cubicBezTo>
                        <a:pt x="72" y="89"/>
                        <a:pt x="72" y="89"/>
                        <a:pt x="72" y="89"/>
                      </a:cubicBezTo>
                      <a:cubicBezTo>
                        <a:pt x="57" y="89"/>
                        <a:pt x="44" y="82"/>
                        <a:pt x="42" y="71"/>
                      </a:cubicBezTo>
                      <a:cubicBezTo>
                        <a:pt x="41" y="70"/>
                        <a:pt x="41" y="69"/>
                        <a:pt x="41" y="68"/>
                      </a:cubicBezTo>
                      <a:cubicBezTo>
                        <a:pt x="41" y="55"/>
                        <a:pt x="54" y="43"/>
                        <a:pt x="72" y="39"/>
                      </a:cubicBezTo>
                      <a:cubicBezTo>
                        <a:pt x="73" y="39"/>
                        <a:pt x="75" y="39"/>
                        <a:pt x="77" y="38"/>
                      </a:cubicBezTo>
                      <a:cubicBezTo>
                        <a:pt x="82" y="21"/>
                        <a:pt x="90" y="5"/>
                        <a:pt x="102" y="5"/>
                      </a:cubicBezTo>
                      <a:cubicBezTo>
                        <a:pt x="104" y="5"/>
                        <a:pt x="106" y="5"/>
                        <a:pt x="108" y="6"/>
                      </a:cubicBezTo>
                      <a:cubicBezTo>
                        <a:pt x="102" y="0"/>
                        <a:pt x="102" y="0"/>
                        <a:pt x="102" y="0"/>
                      </a:cubicBezTo>
                    </a:path>
                  </a:pathLst>
                </a:custGeom>
                <a:solidFill>
                  <a:srgbClr val="C5D4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82" name="Freeform 1135">
                  <a:extLst>
                    <a:ext uri="{FF2B5EF4-FFF2-40B4-BE49-F238E27FC236}">
                      <a16:creationId xmlns:a16="http://schemas.microsoft.com/office/drawing/2014/main" id="{586200A1-7A7E-7488-C5DB-9864E6B869C9}"/>
                    </a:ext>
                  </a:extLst>
                </p:cNvPr>
                <p:cNvSpPr>
                  <a:spLocks/>
                </p:cNvSpPr>
                <p:nvPr/>
              </p:nvSpPr>
              <p:spPr bwMode="auto">
                <a:xfrm>
                  <a:off x="2348" y="3606"/>
                  <a:ext cx="26" cy="36"/>
                </a:xfrm>
                <a:custGeom>
                  <a:avLst/>
                  <a:gdLst>
                    <a:gd name="T0" fmla="*/ 18 w 31"/>
                    <a:gd name="T1" fmla="*/ 0 h 42"/>
                    <a:gd name="T2" fmla="*/ 16 w 31"/>
                    <a:gd name="T3" fmla="*/ 1 h 42"/>
                    <a:gd name="T4" fmla="*/ 1 w 31"/>
                    <a:gd name="T5" fmla="*/ 10 h 42"/>
                    <a:gd name="T6" fmla="*/ 1 w 31"/>
                    <a:gd name="T7" fmla="*/ 15 h 42"/>
                    <a:gd name="T8" fmla="*/ 16 w 31"/>
                    <a:gd name="T9" fmla="*/ 27 h 42"/>
                    <a:gd name="T10" fmla="*/ 15 w 31"/>
                    <a:gd name="T11" fmla="*/ 26 h 42"/>
                    <a:gd name="T12" fmla="*/ 16 w 31"/>
                    <a:gd name="T13" fmla="*/ 17 h 42"/>
                    <a:gd name="T14" fmla="*/ 11 w 31"/>
                    <a:gd name="T15" fmla="*/ 13 h 42"/>
                    <a:gd name="T16" fmla="*/ 11 w 31"/>
                    <a:gd name="T17" fmla="*/ 13 h 42"/>
                    <a:gd name="T18" fmla="*/ 11 w 31"/>
                    <a:gd name="T19" fmla="*/ 13 h 42"/>
                    <a:gd name="T20" fmla="*/ 9 w 31"/>
                    <a:gd name="T21" fmla="*/ 12 h 42"/>
                    <a:gd name="T22" fmla="*/ 11 w 31"/>
                    <a:gd name="T23" fmla="*/ 11 h 42"/>
                    <a:gd name="T24" fmla="*/ 11 w 31"/>
                    <a:gd name="T25" fmla="*/ 10 h 42"/>
                    <a:gd name="T26" fmla="*/ 11 w 31"/>
                    <a:gd name="T27" fmla="*/ 8 h 42"/>
                    <a:gd name="T28" fmla="*/ 10 w 31"/>
                    <a:gd name="T29" fmla="*/ 7 h 42"/>
                    <a:gd name="T30" fmla="*/ 11 w 31"/>
                    <a:gd name="T31" fmla="*/ 4 h 42"/>
                    <a:gd name="T32" fmla="*/ 11 w 31"/>
                    <a:gd name="T33" fmla="*/ 4 h 42"/>
                    <a:gd name="T34" fmla="*/ 13 w 31"/>
                    <a:gd name="T35" fmla="*/ 5 h 42"/>
                    <a:gd name="T36" fmla="*/ 18 w 31"/>
                    <a:gd name="T37" fmla="*/ 3 h 42"/>
                    <a:gd name="T38" fmla="*/ 18 w 31"/>
                    <a:gd name="T39" fmla="*/ 0 h 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 h="42">
                      <a:moveTo>
                        <a:pt x="31" y="0"/>
                      </a:moveTo>
                      <a:cubicBezTo>
                        <a:pt x="30" y="0"/>
                        <a:pt x="29" y="0"/>
                        <a:pt x="27" y="1"/>
                      </a:cubicBezTo>
                      <a:cubicBezTo>
                        <a:pt x="16" y="3"/>
                        <a:pt x="6" y="9"/>
                        <a:pt x="1" y="16"/>
                      </a:cubicBezTo>
                      <a:cubicBezTo>
                        <a:pt x="1" y="19"/>
                        <a:pt x="0" y="22"/>
                        <a:pt x="1" y="25"/>
                      </a:cubicBezTo>
                      <a:cubicBezTo>
                        <a:pt x="3" y="35"/>
                        <a:pt x="14" y="41"/>
                        <a:pt x="27" y="42"/>
                      </a:cubicBezTo>
                      <a:cubicBezTo>
                        <a:pt x="26" y="42"/>
                        <a:pt x="26" y="41"/>
                        <a:pt x="26" y="41"/>
                      </a:cubicBezTo>
                      <a:cubicBezTo>
                        <a:pt x="26" y="38"/>
                        <a:pt x="26" y="33"/>
                        <a:pt x="27" y="27"/>
                      </a:cubicBezTo>
                      <a:cubicBezTo>
                        <a:pt x="24" y="25"/>
                        <a:pt x="21" y="23"/>
                        <a:pt x="19" y="21"/>
                      </a:cubicBezTo>
                      <a:cubicBezTo>
                        <a:pt x="19" y="21"/>
                        <a:pt x="19" y="21"/>
                        <a:pt x="19" y="21"/>
                      </a:cubicBezTo>
                      <a:cubicBezTo>
                        <a:pt x="19" y="21"/>
                        <a:pt x="18" y="21"/>
                        <a:pt x="18" y="21"/>
                      </a:cubicBezTo>
                      <a:cubicBezTo>
                        <a:pt x="17" y="21"/>
                        <a:pt x="17" y="20"/>
                        <a:pt x="16" y="19"/>
                      </a:cubicBezTo>
                      <a:cubicBezTo>
                        <a:pt x="16" y="18"/>
                        <a:pt x="17" y="17"/>
                        <a:pt x="18" y="17"/>
                      </a:cubicBezTo>
                      <a:cubicBezTo>
                        <a:pt x="18" y="17"/>
                        <a:pt x="18" y="16"/>
                        <a:pt x="18" y="16"/>
                      </a:cubicBezTo>
                      <a:cubicBezTo>
                        <a:pt x="18" y="15"/>
                        <a:pt x="18" y="14"/>
                        <a:pt x="18" y="13"/>
                      </a:cubicBezTo>
                      <a:cubicBezTo>
                        <a:pt x="17" y="13"/>
                        <a:pt x="17" y="12"/>
                        <a:pt x="17" y="11"/>
                      </a:cubicBezTo>
                      <a:cubicBezTo>
                        <a:pt x="16" y="9"/>
                        <a:pt x="17" y="7"/>
                        <a:pt x="19" y="7"/>
                      </a:cubicBezTo>
                      <a:cubicBezTo>
                        <a:pt x="19" y="7"/>
                        <a:pt x="19" y="7"/>
                        <a:pt x="19" y="7"/>
                      </a:cubicBezTo>
                      <a:cubicBezTo>
                        <a:pt x="20" y="7"/>
                        <a:pt x="21" y="7"/>
                        <a:pt x="22" y="8"/>
                      </a:cubicBezTo>
                      <a:cubicBezTo>
                        <a:pt x="24" y="6"/>
                        <a:pt x="27" y="5"/>
                        <a:pt x="31" y="4"/>
                      </a:cubicBezTo>
                      <a:cubicBezTo>
                        <a:pt x="31" y="2"/>
                        <a:pt x="31" y="1"/>
                        <a:pt x="31" y="0"/>
                      </a:cubicBezTo>
                    </a:path>
                  </a:pathLst>
                </a:custGeom>
                <a:solidFill>
                  <a:srgbClr val="9FA8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83" name="Freeform 1136">
                  <a:extLst>
                    <a:ext uri="{FF2B5EF4-FFF2-40B4-BE49-F238E27FC236}">
                      <a16:creationId xmlns:a16="http://schemas.microsoft.com/office/drawing/2014/main" id="{8D6A7860-3BC5-4799-127C-9EE24FC84AF6}"/>
                    </a:ext>
                  </a:extLst>
                </p:cNvPr>
                <p:cNvSpPr>
                  <a:spLocks/>
                </p:cNvSpPr>
                <p:nvPr/>
              </p:nvSpPr>
              <p:spPr bwMode="auto">
                <a:xfrm>
                  <a:off x="2346" y="3620"/>
                  <a:ext cx="26" cy="27"/>
                </a:xfrm>
                <a:custGeom>
                  <a:avLst/>
                  <a:gdLst>
                    <a:gd name="T0" fmla="*/ 3 w 30"/>
                    <a:gd name="T1" fmla="*/ 0 h 32"/>
                    <a:gd name="T2" fmla="*/ 0 w 30"/>
                    <a:gd name="T3" fmla="*/ 7 h 32"/>
                    <a:gd name="T4" fmla="*/ 0 w 30"/>
                    <a:gd name="T5" fmla="*/ 9 h 32"/>
                    <a:gd name="T6" fmla="*/ 19 w 30"/>
                    <a:gd name="T7" fmla="*/ 19 h 32"/>
                    <a:gd name="T8" fmla="*/ 20 w 30"/>
                    <a:gd name="T9" fmla="*/ 19 h 32"/>
                    <a:gd name="T10" fmla="*/ 19 w 30"/>
                    <a:gd name="T11" fmla="*/ 16 h 32"/>
                    <a:gd name="T12" fmla="*/ 3 w 30"/>
                    <a:gd name="T13" fmla="*/ 6 h 32"/>
                    <a:gd name="T14" fmla="*/ 3 w 30"/>
                    <a:gd name="T15" fmla="*/ 0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32">
                      <a:moveTo>
                        <a:pt x="3" y="0"/>
                      </a:moveTo>
                      <a:cubicBezTo>
                        <a:pt x="1" y="4"/>
                        <a:pt x="0" y="8"/>
                        <a:pt x="0" y="12"/>
                      </a:cubicBezTo>
                      <a:cubicBezTo>
                        <a:pt x="0" y="13"/>
                        <a:pt x="0" y="14"/>
                        <a:pt x="0" y="15"/>
                      </a:cubicBezTo>
                      <a:cubicBezTo>
                        <a:pt x="2" y="25"/>
                        <a:pt x="14" y="32"/>
                        <a:pt x="29" y="32"/>
                      </a:cubicBezTo>
                      <a:cubicBezTo>
                        <a:pt x="29" y="32"/>
                        <a:pt x="29" y="32"/>
                        <a:pt x="30" y="32"/>
                      </a:cubicBezTo>
                      <a:cubicBezTo>
                        <a:pt x="29" y="30"/>
                        <a:pt x="29" y="28"/>
                        <a:pt x="29" y="26"/>
                      </a:cubicBezTo>
                      <a:cubicBezTo>
                        <a:pt x="16" y="25"/>
                        <a:pt x="5" y="19"/>
                        <a:pt x="3" y="9"/>
                      </a:cubicBezTo>
                      <a:cubicBezTo>
                        <a:pt x="2" y="6"/>
                        <a:pt x="3" y="3"/>
                        <a:pt x="3" y="0"/>
                      </a:cubicBezTo>
                    </a:path>
                  </a:pathLst>
                </a:custGeom>
                <a:solidFill>
                  <a:srgbClr val="878E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84" name="Freeform 1137">
                  <a:extLst>
                    <a:ext uri="{FF2B5EF4-FFF2-40B4-BE49-F238E27FC236}">
                      <a16:creationId xmlns:a16="http://schemas.microsoft.com/office/drawing/2014/main" id="{4F302F45-CC20-0A52-9A1D-1A5354A56557}"/>
                    </a:ext>
                  </a:extLst>
                </p:cNvPr>
                <p:cNvSpPr>
                  <a:spLocks/>
                </p:cNvSpPr>
                <p:nvPr/>
              </p:nvSpPr>
              <p:spPr bwMode="auto">
                <a:xfrm>
                  <a:off x="2363" y="3610"/>
                  <a:ext cx="11" cy="19"/>
                </a:xfrm>
                <a:custGeom>
                  <a:avLst/>
                  <a:gdLst>
                    <a:gd name="T0" fmla="*/ 8 w 13"/>
                    <a:gd name="T1" fmla="*/ 0 h 23"/>
                    <a:gd name="T2" fmla="*/ 3 w 13"/>
                    <a:gd name="T3" fmla="*/ 2 h 23"/>
                    <a:gd name="T4" fmla="*/ 3 w 13"/>
                    <a:gd name="T5" fmla="*/ 2 h 23"/>
                    <a:gd name="T6" fmla="*/ 2 w 13"/>
                    <a:gd name="T7" fmla="*/ 6 h 23"/>
                    <a:gd name="T8" fmla="*/ 2 w 13"/>
                    <a:gd name="T9" fmla="*/ 6 h 23"/>
                    <a:gd name="T10" fmla="*/ 0 w 13"/>
                    <a:gd name="T11" fmla="*/ 5 h 23"/>
                    <a:gd name="T12" fmla="*/ 0 w 13"/>
                    <a:gd name="T13" fmla="*/ 7 h 23"/>
                    <a:gd name="T14" fmla="*/ 0 w 13"/>
                    <a:gd name="T15" fmla="*/ 7 h 23"/>
                    <a:gd name="T16" fmla="*/ 0 w 13"/>
                    <a:gd name="T17" fmla="*/ 7 h 23"/>
                    <a:gd name="T18" fmla="*/ 0 w 13"/>
                    <a:gd name="T19" fmla="*/ 7 h 23"/>
                    <a:gd name="T20" fmla="*/ 2 w 13"/>
                    <a:gd name="T21" fmla="*/ 8 h 23"/>
                    <a:gd name="T22" fmla="*/ 1 w 13"/>
                    <a:gd name="T23" fmla="*/ 10 h 23"/>
                    <a:gd name="T24" fmla="*/ 6 w 13"/>
                    <a:gd name="T25" fmla="*/ 13 h 23"/>
                    <a:gd name="T26" fmla="*/ 8 w 13"/>
                    <a:gd name="T27" fmla="*/ 0 h 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 h="23">
                      <a:moveTo>
                        <a:pt x="13" y="0"/>
                      </a:moveTo>
                      <a:cubicBezTo>
                        <a:pt x="9" y="1"/>
                        <a:pt x="6" y="2"/>
                        <a:pt x="4" y="4"/>
                      </a:cubicBezTo>
                      <a:cubicBezTo>
                        <a:pt x="4" y="4"/>
                        <a:pt x="5" y="5"/>
                        <a:pt x="5" y="5"/>
                      </a:cubicBezTo>
                      <a:cubicBezTo>
                        <a:pt x="5" y="7"/>
                        <a:pt x="4" y="9"/>
                        <a:pt x="2" y="10"/>
                      </a:cubicBezTo>
                      <a:cubicBezTo>
                        <a:pt x="2" y="10"/>
                        <a:pt x="2" y="10"/>
                        <a:pt x="2" y="10"/>
                      </a:cubicBezTo>
                      <a:cubicBezTo>
                        <a:pt x="1" y="10"/>
                        <a:pt x="1" y="9"/>
                        <a:pt x="0" y="9"/>
                      </a:cubicBezTo>
                      <a:cubicBezTo>
                        <a:pt x="0" y="10"/>
                        <a:pt x="0" y="11"/>
                        <a:pt x="0" y="12"/>
                      </a:cubicBezTo>
                      <a:cubicBezTo>
                        <a:pt x="0" y="12"/>
                        <a:pt x="0" y="13"/>
                        <a:pt x="0" y="13"/>
                      </a:cubicBezTo>
                      <a:cubicBezTo>
                        <a:pt x="0" y="13"/>
                        <a:pt x="0" y="13"/>
                        <a:pt x="0" y="13"/>
                      </a:cubicBezTo>
                      <a:cubicBezTo>
                        <a:pt x="0" y="13"/>
                        <a:pt x="0" y="13"/>
                        <a:pt x="0" y="13"/>
                      </a:cubicBezTo>
                      <a:cubicBezTo>
                        <a:pt x="1" y="13"/>
                        <a:pt x="2" y="13"/>
                        <a:pt x="2" y="15"/>
                      </a:cubicBezTo>
                      <a:cubicBezTo>
                        <a:pt x="2" y="15"/>
                        <a:pt x="2" y="16"/>
                        <a:pt x="1" y="17"/>
                      </a:cubicBezTo>
                      <a:cubicBezTo>
                        <a:pt x="3" y="19"/>
                        <a:pt x="6" y="21"/>
                        <a:pt x="9" y="23"/>
                      </a:cubicBezTo>
                      <a:cubicBezTo>
                        <a:pt x="9" y="16"/>
                        <a:pt x="11" y="8"/>
                        <a:pt x="13" y="0"/>
                      </a:cubicBezTo>
                    </a:path>
                  </a:pathLst>
                </a:custGeom>
                <a:solidFill>
                  <a:srgbClr val="AEB6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85" name="Freeform 1138">
                  <a:extLst>
                    <a:ext uri="{FF2B5EF4-FFF2-40B4-BE49-F238E27FC236}">
                      <a16:creationId xmlns:a16="http://schemas.microsoft.com/office/drawing/2014/main" id="{6311290B-BFC2-61E3-C8C5-3D8FCB08621F}"/>
                    </a:ext>
                  </a:extLst>
                </p:cNvPr>
                <p:cNvSpPr>
                  <a:spLocks/>
                </p:cNvSpPr>
                <p:nvPr/>
              </p:nvSpPr>
              <p:spPr bwMode="auto">
                <a:xfrm>
                  <a:off x="2345" y="3605"/>
                  <a:ext cx="30" cy="43"/>
                </a:xfrm>
                <a:custGeom>
                  <a:avLst/>
                  <a:gdLst>
                    <a:gd name="T0" fmla="*/ 21 w 36"/>
                    <a:gd name="T1" fmla="*/ 0 h 51"/>
                    <a:gd name="T2" fmla="*/ 18 w 36"/>
                    <a:gd name="T3" fmla="*/ 1 h 51"/>
                    <a:gd name="T4" fmla="*/ 0 w 36"/>
                    <a:gd name="T5" fmla="*/ 18 h 51"/>
                    <a:gd name="T6" fmla="*/ 1 w 36"/>
                    <a:gd name="T7" fmla="*/ 20 h 51"/>
                    <a:gd name="T8" fmla="*/ 18 w 36"/>
                    <a:gd name="T9" fmla="*/ 30 h 51"/>
                    <a:gd name="T10" fmla="*/ 19 w 36"/>
                    <a:gd name="T11" fmla="*/ 30 h 51"/>
                    <a:gd name="T12" fmla="*/ 19 w 36"/>
                    <a:gd name="T13" fmla="*/ 30 h 51"/>
                    <a:gd name="T14" fmla="*/ 18 w 36"/>
                    <a:gd name="T15" fmla="*/ 30 h 51"/>
                    <a:gd name="T16" fmla="*/ 2 w 36"/>
                    <a:gd name="T17" fmla="*/ 20 h 51"/>
                    <a:gd name="T18" fmla="*/ 2 w 36"/>
                    <a:gd name="T19" fmla="*/ 18 h 51"/>
                    <a:gd name="T20" fmla="*/ 3 w 36"/>
                    <a:gd name="T21" fmla="*/ 11 h 51"/>
                    <a:gd name="T22" fmla="*/ 18 w 36"/>
                    <a:gd name="T23" fmla="*/ 3 h 51"/>
                    <a:gd name="T24" fmla="*/ 20 w 36"/>
                    <a:gd name="T25" fmla="*/ 2 h 51"/>
                    <a:gd name="T26" fmla="*/ 21 w 36"/>
                    <a:gd name="T27" fmla="*/ 0 h 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 h="51">
                      <a:moveTo>
                        <a:pt x="36" y="0"/>
                      </a:moveTo>
                      <a:cubicBezTo>
                        <a:pt x="34" y="1"/>
                        <a:pt x="32" y="1"/>
                        <a:pt x="31" y="1"/>
                      </a:cubicBezTo>
                      <a:cubicBezTo>
                        <a:pt x="13" y="5"/>
                        <a:pt x="0" y="17"/>
                        <a:pt x="0" y="30"/>
                      </a:cubicBezTo>
                      <a:cubicBezTo>
                        <a:pt x="0" y="31"/>
                        <a:pt x="0" y="32"/>
                        <a:pt x="1" y="33"/>
                      </a:cubicBezTo>
                      <a:cubicBezTo>
                        <a:pt x="3" y="44"/>
                        <a:pt x="16" y="51"/>
                        <a:pt x="31" y="51"/>
                      </a:cubicBezTo>
                      <a:cubicBezTo>
                        <a:pt x="31" y="51"/>
                        <a:pt x="31" y="51"/>
                        <a:pt x="32" y="51"/>
                      </a:cubicBezTo>
                      <a:cubicBezTo>
                        <a:pt x="32" y="51"/>
                        <a:pt x="32" y="50"/>
                        <a:pt x="32" y="50"/>
                      </a:cubicBezTo>
                      <a:cubicBezTo>
                        <a:pt x="31" y="50"/>
                        <a:pt x="31" y="50"/>
                        <a:pt x="31" y="50"/>
                      </a:cubicBezTo>
                      <a:cubicBezTo>
                        <a:pt x="16" y="50"/>
                        <a:pt x="4" y="43"/>
                        <a:pt x="2" y="33"/>
                      </a:cubicBezTo>
                      <a:cubicBezTo>
                        <a:pt x="2" y="32"/>
                        <a:pt x="2" y="31"/>
                        <a:pt x="2" y="30"/>
                      </a:cubicBezTo>
                      <a:cubicBezTo>
                        <a:pt x="2" y="26"/>
                        <a:pt x="3" y="22"/>
                        <a:pt x="5" y="18"/>
                      </a:cubicBezTo>
                      <a:cubicBezTo>
                        <a:pt x="10" y="11"/>
                        <a:pt x="20" y="5"/>
                        <a:pt x="31" y="3"/>
                      </a:cubicBezTo>
                      <a:cubicBezTo>
                        <a:pt x="33" y="2"/>
                        <a:pt x="34" y="2"/>
                        <a:pt x="35" y="2"/>
                      </a:cubicBezTo>
                      <a:cubicBezTo>
                        <a:pt x="36" y="1"/>
                        <a:pt x="36" y="1"/>
                        <a:pt x="36"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86" name="Freeform 1139">
                  <a:extLst>
                    <a:ext uri="{FF2B5EF4-FFF2-40B4-BE49-F238E27FC236}">
                      <a16:creationId xmlns:a16="http://schemas.microsoft.com/office/drawing/2014/main" id="{BE95E7E5-2F63-D3DB-C0B6-D6B3617C06C2}"/>
                    </a:ext>
                  </a:extLst>
                </p:cNvPr>
                <p:cNvSpPr>
                  <a:spLocks/>
                </p:cNvSpPr>
                <p:nvPr/>
              </p:nvSpPr>
              <p:spPr bwMode="auto">
                <a:xfrm>
                  <a:off x="2362" y="3612"/>
                  <a:ext cx="5" cy="6"/>
                </a:xfrm>
                <a:custGeom>
                  <a:avLst/>
                  <a:gdLst>
                    <a:gd name="T0" fmla="*/ 1 w 7"/>
                    <a:gd name="T1" fmla="*/ 0 h 7"/>
                    <a:gd name="T2" fmla="*/ 1 w 7"/>
                    <a:gd name="T3" fmla="*/ 0 h 7"/>
                    <a:gd name="T4" fmla="*/ 1 w 7"/>
                    <a:gd name="T5" fmla="*/ 3 h 7"/>
                    <a:gd name="T6" fmla="*/ 1 w 7"/>
                    <a:gd name="T7" fmla="*/ 3 h 7"/>
                    <a:gd name="T8" fmla="*/ 1 w 7"/>
                    <a:gd name="T9" fmla="*/ 4 h 7"/>
                    <a:gd name="T10" fmla="*/ 1 w 7"/>
                    <a:gd name="T11" fmla="*/ 4 h 7"/>
                    <a:gd name="T12" fmla="*/ 3 w 7"/>
                    <a:gd name="T13" fmla="*/ 2 h 7"/>
                    <a:gd name="T14" fmla="*/ 2 w 7"/>
                    <a:gd name="T15" fmla="*/ 1 h 7"/>
                    <a:gd name="T16" fmla="*/ 1 w 7"/>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7">
                      <a:moveTo>
                        <a:pt x="3" y="0"/>
                      </a:moveTo>
                      <a:cubicBezTo>
                        <a:pt x="3" y="0"/>
                        <a:pt x="3" y="0"/>
                        <a:pt x="3" y="0"/>
                      </a:cubicBezTo>
                      <a:cubicBezTo>
                        <a:pt x="1" y="0"/>
                        <a:pt x="0" y="2"/>
                        <a:pt x="1" y="4"/>
                      </a:cubicBezTo>
                      <a:cubicBezTo>
                        <a:pt x="1" y="5"/>
                        <a:pt x="1" y="6"/>
                        <a:pt x="2" y="6"/>
                      </a:cubicBezTo>
                      <a:cubicBezTo>
                        <a:pt x="3" y="6"/>
                        <a:pt x="3" y="7"/>
                        <a:pt x="4" y="7"/>
                      </a:cubicBezTo>
                      <a:cubicBezTo>
                        <a:pt x="4" y="7"/>
                        <a:pt x="4" y="7"/>
                        <a:pt x="4" y="7"/>
                      </a:cubicBezTo>
                      <a:cubicBezTo>
                        <a:pt x="6" y="6"/>
                        <a:pt x="7" y="4"/>
                        <a:pt x="7" y="2"/>
                      </a:cubicBezTo>
                      <a:cubicBezTo>
                        <a:pt x="7" y="2"/>
                        <a:pt x="6" y="1"/>
                        <a:pt x="6" y="1"/>
                      </a:cubicBezTo>
                      <a:cubicBezTo>
                        <a:pt x="5" y="0"/>
                        <a:pt x="4"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87" name="Freeform 1140">
                  <a:extLst>
                    <a:ext uri="{FF2B5EF4-FFF2-40B4-BE49-F238E27FC236}">
                      <a16:creationId xmlns:a16="http://schemas.microsoft.com/office/drawing/2014/main" id="{CB1CF1C2-2BDB-5607-60BE-50F347B37510}"/>
                    </a:ext>
                  </a:extLst>
                </p:cNvPr>
                <p:cNvSpPr>
                  <a:spLocks/>
                </p:cNvSpPr>
                <p:nvPr/>
              </p:nvSpPr>
              <p:spPr bwMode="auto">
                <a:xfrm>
                  <a:off x="2362" y="3621"/>
                  <a:ext cx="3" cy="3"/>
                </a:xfrm>
                <a:custGeom>
                  <a:avLst/>
                  <a:gdLst>
                    <a:gd name="T0" fmla="*/ 2 w 4"/>
                    <a:gd name="T1" fmla="*/ 0 h 4"/>
                    <a:gd name="T2" fmla="*/ 2 w 4"/>
                    <a:gd name="T3" fmla="*/ 0 h 4"/>
                    <a:gd name="T4" fmla="*/ 2 w 4"/>
                    <a:gd name="T5" fmla="*/ 0 h 4"/>
                    <a:gd name="T6" fmla="*/ 0 w 4"/>
                    <a:gd name="T7" fmla="*/ 2 h 4"/>
                    <a:gd name="T8" fmla="*/ 2 w 4"/>
                    <a:gd name="T9" fmla="*/ 2 h 4"/>
                    <a:gd name="T10" fmla="*/ 2 w 4"/>
                    <a:gd name="T11" fmla="*/ 2 h 4"/>
                    <a:gd name="T12" fmla="*/ 2 w 4"/>
                    <a:gd name="T13" fmla="*/ 2 h 4"/>
                    <a:gd name="T14" fmla="*/ 2 w 4"/>
                    <a:gd name="T15" fmla="*/ 2 h 4"/>
                    <a:gd name="T16" fmla="*/ 2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4">
                      <a:moveTo>
                        <a:pt x="2" y="0"/>
                      </a:moveTo>
                      <a:cubicBezTo>
                        <a:pt x="2" y="0"/>
                        <a:pt x="2" y="0"/>
                        <a:pt x="2" y="0"/>
                      </a:cubicBezTo>
                      <a:cubicBezTo>
                        <a:pt x="2" y="0"/>
                        <a:pt x="2" y="0"/>
                        <a:pt x="2" y="0"/>
                      </a:cubicBezTo>
                      <a:cubicBezTo>
                        <a:pt x="1" y="0"/>
                        <a:pt x="0" y="1"/>
                        <a:pt x="0" y="2"/>
                      </a:cubicBezTo>
                      <a:cubicBezTo>
                        <a:pt x="1" y="3"/>
                        <a:pt x="1" y="4"/>
                        <a:pt x="2" y="4"/>
                      </a:cubicBezTo>
                      <a:cubicBezTo>
                        <a:pt x="2" y="4"/>
                        <a:pt x="3" y="4"/>
                        <a:pt x="3" y="4"/>
                      </a:cubicBezTo>
                      <a:cubicBezTo>
                        <a:pt x="3" y="4"/>
                        <a:pt x="3" y="4"/>
                        <a:pt x="3" y="4"/>
                      </a:cubicBezTo>
                      <a:cubicBezTo>
                        <a:pt x="4" y="3"/>
                        <a:pt x="4" y="2"/>
                        <a:pt x="4" y="2"/>
                      </a:cubicBezTo>
                      <a:cubicBezTo>
                        <a:pt x="4" y="0"/>
                        <a:pt x="3"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88" name="Freeform 1141">
                  <a:extLst>
                    <a:ext uri="{FF2B5EF4-FFF2-40B4-BE49-F238E27FC236}">
                      <a16:creationId xmlns:a16="http://schemas.microsoft.com/office/drawing/2014/main" id="{3D5840AB-1E3D-3655-A795-D06936A62E88}"/>
                    </a:ext>
                  </a:extLst>
                </p:cNvPr>
                <p:cNvSpPr>
                  <a:spLocks/>
                </p:cNvSpPr>
                <p:nvPr/>
              </p:nvSpPr>
              <p:spPr bwMode="auto">
                <a:xfrm>
                  <a:off x="2280" y="3253"/>
                  <a:ext cx="99" cy="113"/>
                </a:xfrm>
                <a:custGeom>
                  <a:avLst/>
                  <a:gdLst>
                    <a:gd name="T0" fmla="*/ 67 w 117"/>
                    <a:gd name="T1" fmla="*/ 0 h 134"/>
                    <a:gd name="T2" fmla="*/ 18 w 117"/>
                    <a:gd name="T3" fmla="*/ 16 h 134"/>
                    <a:gd name="T4" fmla="*/ 21 w 117"/>
                    <a:gd name="T5" fmla="*/ 67 h 134"/>
                    <a:gd name="T6" fmla="*/ 44 w 117"/>
                    <a:gd name="T7" fmla="*/ 80 h 134"/>
                    <a:gd name="T8" fmla="*/ 45 w 117"/>
                    <a:gd name="T9" fmla="*/ 80 h 134"/>
                    <a:gd name="T10" fmla="*/ 49 w 117"/>
                    <a:gd name="T11" fmla="*/ 65 h 134"/>
                    <a:gd name="T12" fmla="*/ 49 w 117"/>
                    <a:gd name="T13" fmla="*/ 51 h 134"/>
                    <a:gd name="T14" fmla="*/ 39 w 117"/>
                    <a:gd name="T15" fmla="*/ 46 h 134"/>
                    <a:gd name="T16" fmla="*/ 30 w 117"/>
                    <a:gd name="T17" fmla="*/ 33 h 134"/>
                    <a:gd name="T18" fmla="*/ 30 w 117"/>
                    <a:gd name="T19" fmla="*/ 32 h 134"/>
                    <a:gd name="T20" fmla="*/ 37 w 117"/>
                    <a:gd name="T21" fmla="*/ 20 h 134"/>
                    <a:gd name="T22" fmla="*/ 53 w 117"/>
                    <a:gd name="T23" fmla="*/ 16 h 134"/>
                    <a:gd name="T24" fmla="*/ 69 w 117"/>
                    <a:gd name="T25" fmla="*/ 6 h 134"/>
                    <a:gd name="T26" fmla="*/ 71 w 117"/>
                    <a:gd name="T27" fmla="*/ 6 h 134"/>
                    <a:gd name="T28" fmla="*/ 67 w 117"/>
                    <a:gd name="T29" fmla="*/ 0 h 1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 h="134">
                      <a:moveTo>
                        <a:pt x="110" y="0"/>
                      </a:moveTo>
                      <a:cubicBezTo>
                        <a:pt x="83" y="11"/>
                        <a:pt x="53" y="6"/>
                        <a:pt x="30" y="27"/>
                      </a:cubicBezTo>
                      <a:cubicBezTo>
                        <a:pt x="0" y="54"/>
                        <a:pt x="5" y="88"/>
                        <a:pt x="36" y="112"/>
                      </a:cubicBezTo>
                      <a:cubicBezTo>
                        <a:pt x="43" y="118"/>
                        <a:pt x="63" y="133"/>
                        <a:pt x="72" y="134"/>
                      </a:cubicBezTo>
                      <a:cubicBezTo>
                        <a:pt x="73" y="134"/>
                        <a:pt x="74" y="134"/>
                        <a:pt x="75" y="134"/>
                      </a:cubicBezTo>
                      <a:cubicBezTo>
                        <a:pt x="87" y="134"/>
                        <a:pt x="83" y="119"/>
                        <a:pt x="81" y="108"/>
                      </a:cubicBezTo>
                      <a:cubicBezTo>
                        <a:pt x="81" y="102"/>
                        <a:pt x="80" y="94"/>
                        <a:pt x="80" y="85"/>
                      </a:cubicBezTo>
                      <a:cubicBezTo>
                        <a:pt x="74" y="83"/>
                        <a:pt x="68" y="80"/>
                        <a:pt x="64" y="77"/>
                      </a:cubicBezTo>
                      <a:cubicBezTo>
                        <a:pt x="55" y="71"/>
                        <a:pt x="49" y="62"/>
                        <a:pt x="49" y="54"/>
                      </a:cubicBezTo>
                      <a:cubicBezTo>
                        <a:pt x="49" y="53"/>
                        <a:pt x="49" y="53"/>
                        <a:pt x="49" y="53"/>
                      </a:cubicBezTo>
                      <a:cubicBezTo>
                        <a:pt x="49" y="45"/>
                        <a:pt x="54" y="39"/>
                        <a:pt x="62" y="34"/>
                      </a:cubicBezTo>
                      <a:cubicBezTo>
                        <a:pt x="69" y="30"/>
                        <a:pt x="78" y="27"/>
                        <a:pt x="89" y="27"/>
                      </a:cubicBezTo>
                      <a:cubicBezTo>
                        <a:pt x="94" y="16"/>
                        <a:pt x="102" y="9"/>
                        <a:pt x="114" y="9"/>
                      </a:cubicBezTo>
                      <a:cubicBezTo>
                        <a:pt x="115" y="9"/>
                        <a:pt x="116" y="9"/>
                        <a:pt x="117" y="10"/>
                      </a:cubicBezTo>
                      <a:cubicBezTo>
                        <a:pt x="110" y="0"/>
                        <a:pt x="110" y="0"/>
                        <a:pt x="110" y="0"/>
                      </a:cubicBezTo>
                    </a:path>
                  </a:pathLst>
                </a:custGeom>
                <a:solidFill>
                  <a:srgbClr val="C5D4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89" name="Freeform 1142">
                  <a:extLst>
                    <a:ext uri="{FF2B5EF4-FFF2-40B4-BE49-F238E27FC236}">
                      <a16:creationId xmlns:a16="http://schemas.microsoft.com/office/drawing/2014/main" id="{C839BB4D-99D4-66FF-04E9-77A5CCA810C5}"/>
                    </a:ext>
                  </a:extLst>
                </p:cNvPr>
                <p:cNvSpPr>
                  <a:spLocks/>
                </p:cNvSpPr>
                <p:nvPr/>
              </p:nvSpPr>
              <p:spPr bwMode="auto">
                <a:xfrm>
                  <a:off x="2329" y="3278"/>
                  <a:ext cx="26" cy="38"/>
                </a:xfrm>
                <a:custGeom>
                  <a:avLst/>
                  <a:gdLst>
                    <a:gd name="T0" fmla="*/ 18 w 31"/>
                    <a:gd name="T1" fmla="*/ 0 h 46"/>
                    <a:gd name="T2" fmla="*/ 3 w 31"/>
                    <a:gd name="T3" fmla="*/ 4 h 46"/>
                    <a:gd name="T4" fmla="*/ 3 w 31"/>
                    <a:gd name="T5" fmla="*/ 5 h 46"/>
                    <a:gd name="T6" fmla="*/ 0 w 31"/>
                    <a:gd name="T7" fmla="*/ 10 h 46"/>
                    <a:gd name="T8" fmla="*/ 13 w 31"/>
                    <a:gd name="T9" fmla="*/ 26 h 46"/>
                    <a:gd name="T10" fmla="*/ 15 w 31"/>
                    <a:gd name="T11" fmla="*/ 12 h 46"/>
                    <a:gd name="T12" fmla="*/ 13 w 31"/>
                    <a:gd name="T13" fmla="*/ 10 h 46"/>
                    <a:gd name="T14" fmla="*/ 15 w 31"/>
                    <a:gd name="T15" fmla="*/ 8 h 46"/>
                    <a:gd name="T16" fmla="*/ 15 w 31"/>
                    <a:gd name="T17" fmla="*/ 8 h 46"/>
                    <a:gd name="T18" fmla="*/ 16 w 31"/>
                    <a:gd name="T19" fmla="*/ 6 h 46"/>
                    <a:gd name="T20" fmla="*/ 16 w 31"/>
                    <a:gd name="T21" fmla="*/ 5 h 46"/>
                    <a:gd name="T22" fmla="*/ 17 w 31"/>
                    <a:gd name="T23" fmla="*/ 2 h 46"/>
                    <a:gd name="T24" fmla="*/ 18 w 31"/>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 h="46">
                      <a:moveTo>
                        <a:pt x="31" y="0"/>
                      </a:moveTo>
                      <a:cubicBezTo>
                        <a:pt x="21" y="0"/>
                        <a:pt x="13" y="3"/>
                        <a:pt x="6" y="7"/>
                      </a:cubicBezTo>
                      <a:cubicBezTo>
                        <a:pt x="5" y="7"/>
                        <a:pt x="5" y="7"/>
                        <a:pt x="4" y="8"/>
                      </a:cubicBezTo>
                      <a:cubicBezTo>
                        <a:pt x="2" y="11"/>
                        <a:pt x="1" y="14"/>
                        <a:pt x="0" y="18"/>
                      </a:cubicBezTo>
                      <a:cubicBezTo>
                        <a:pt x="0" y="29"/>
                        <a:pt x="9" y="39"/>
                        <a:pt x="23" y="46"/>
                      </a:cubicBezTo>
                      <a:cubicBezTo>
                        <a:pt x="23" y="38"/>
                        <a:pt x="23" y="29"/>
                        <a:pt x="25" y="21"/>
                      </a:cubicBezTo>
                      <a:cubicBezTo>
                        <a:pt x="24" y="20"/>
                        <a:pt x="23" y="19"/>
                        <a:pt x="23" y="18"/>
                      </a:cubicBezTo>
                      <a:cubicBezTo>
                        <a:pt x="23" y="16"/>
                        <a:pt x="24" y="15"/>
                        <a:pt x="26" y="15"/>
                      </a:cubicBezTo>
                      <a:cubicBezTo>
                        <a:pt x="26" y="15"/>
                        <a:pt x="26" y="15"/>
                        <a:pt x="26" y="15"/>
                      </a:cubicBezTo>
                      <a:cubicBezTo>
                        <a:pt x="26" y="14"/>
                        <a:pt x="27" y="12"/>
                        <a:pt x="27" y="10"/>
                      </a:cubicBezTo>
                      <a:cubicBezTo>
                        <a:pt x="27" y="9"/>
                        <a:pt x="27" y="9"/>
                        <a:pt x="27" y="8"/>
                      </a:cubicBezTo>
                      <a:cubicBezTo>
                        <a:pt x="27" y="6"/>
                        <a:pt x="28" y="5"/>
                        <a:pt x="29" y="4"/>
                      </a:cubicBezTo>
                      <a:cubicBezTo>
                        <a:pt x="30" y="3"/>
                        <a:pt x="30" y="1"/>
                        <a:pt x="31" y="0"/>
                      </a:cubicBezTo>
                    </a:path>
                  </a:pathLst>
                </a:custGeom>
                <a:solidFill>
                  <a:srgbClr val="9FA8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90" name="Freeform 1143">
                  <a:extLst>
                    <a:ext uri="{FF2B5EF4-FFF2-40B4-BE49-F238E27FC236}">
                      <a16:creationId xmlns:a16="http://schemas.microsoft.com/office/drawing/2014/main" id="{9C95E859-2A71-37B2-C731-BDA9F8FB4486}"/>
                    </a:ext>
                  </a:extLst>
                </p:cNvPr>
                <p:cNvSpPr>
                  <a:spLocks/>
                </p:cNvSpPr>
                <p:nvPr/>
              </p:nvSpPr>
              <p:spPr bwMode="auto">
                <a:xfrm>
                  <a:off x="2324" y="3284"/>
                  <a:ext cx="24" cy="39"/>
                </a:xfrm>
                <a:custGeom>
                  <a:avLst/>
                  <a:gdLst>
                    <a:gd name="T0" fmla="*/ 6 w 29"/>
                    <a:gd name="T1" fmla="*/ 0 h 46"/>
                    <a:gd name="T2" fmla="*/ 0 w 29"/>
                    <a:gd name="T3" fmla="*/ 10 h 46"/>
                    <a:gd name="T4" fmla="*/ 0 w 29"/>
                    <a:gd name="T5" fmla="*/ 10 h 46"/>
                    <a:gd name="T6" fmla="*/ 8 w 29"/>
                    <a:gd name="T7" fmla="*/ 23 h 46"/>
                    <a:gd name="T8" fmla="*/ 17 w 29"/>
                    <a:gd name="T9" fmla="*/ 28 h 46"/>
                    <a:gd name="T10" fmla="*/ 17 w 29"/>
                    <a:gd name="T11" fmla="*/ 23 h 46"/>
                    <a:gd name="T12" fmla="*/ 3 w 29"/>
                    <a:gd name="T13" fmla="*/ 6 h 46"/>
                    <a:gd name="T14" fmla="*/ 6 w 29"/>
                    <a:gd name="T15" fmla="*/ 0 h 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46">
                      <a:moveTo>
                        <a:pt x="10" y="0"/>
                      </a:moveTo>
                      <a:cubicBezTo>
                        <a:pt x="4" y="4"/>
                        <a:pt x="0" y="10"/>
                        <a:pt x="0" y="16"/>
                      </a:cubicBezTo>
                      <a:cubicBezTo>
                        <a:pt x="0" y="17"/>
                        <a:pt x="0" y="17"/>
                        <a:pt x="0" y="17"/>
                      </a:cubicBezTo>
                      <a:cubicBezTo>
                        <a:pt x="0" y="24"/>
                        <a:pt x="5" y="32"/>
                        <a:pt x="14" y="38"/>
                      </a:cubicBezTo>
                      <a:cubicBezTo>
                        <a:pt x="18" y="41"/>
                        <a:pt x="23" y="44"/>
                        <a:pt x="29" y="46"/>
                      </a:cubicBezTo>
                      <a:cubicBezTo>
                        <a:pt x="29" y="43"/>
                        <a:pt x="29" y="41"/>
                        <a:pt x="29" y="38"/>
                      </a:cubicBezTo>
                      <a:cubicBezTo>
                        <a:pt x="15" y="31"/>
                        <a:pt x="6" y="21"/>
                        <a:pt x="6" y="10"/>
                      </a:cubicBezTo>
                      <a:cubicBezTo>
                        <a:pt x="7" y="6"/>
                        <a:pt x="8" y="3"/>
                        <a:pt x="10" y="0"/>
                      </a:cubicBezTo>
                    </a:path>
                  </a:pathLst>
                </a:custGeom>
                <a:solidFill>
                  <a:srgbClr val="878E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91" name="Freeform 1144">
                  <a:extLst>
                    <a:ext uri="{FF2B5EF4-FFF2-40B4-BE49-F238E27FC236}">
                      <a16:creationId xmlns:a16="http://schemas.microsoft.com/office/drawing/2014/main" id="{681E265A-00A4-7D64-5830-0C708F5E8A84}"/>
                    </a:ext>
                  </a:extLst>
                </p:cNvPr>
                <p:cNvSpPr>
                  <a:spLocks/>
                </p:cNvSpPr>
                <p:nvPr/>
              </p:nvSpPr>
              <p:spPr bwMode="auto">
                <a:xfrm>
                  <a:off x="2322" y="3276"/>
                  <a:ext cx="34" cy="49"/>
                </a:xfrm>
                <a:custGeom>
                  <a:avLst/>
                  <a:gdLst>
                    <a:gd name="T0" fmla="*/ 25 w 40"/>
                    <a:gd name="T1" fmla="*/ 0 h 58"/>
                    <a:gd name="T2" fmla="*/ 8 w 40"/>
                    <a:gd name="T3" fmla="*/ 4 h 58"/>
                    <a:gd name="T4" fmla="*/ 0 w 40"/>
                    <a:gd name="T5" fmla="*/ 16 h 58"/>
                    <a:gd name="T6" fmla="*/ 0 w 40"/>
                    <a:gd name="T7" fmla="*/ 16 h 58"/>
                    <a:gd name="T8" fmla="*/ 9 w 40"/>
                    <a:gd name="T9" fmla="*/ 30 h 58"/>
                    <a:gd name="T10" fmla="*/ 19 w 40"/>
                    <a:gd name="T11" fmla="*/ 35 h 58"/>
                    <a:gd name="T12" fmla="*/ 19 w 40"/>
                    <a:gd name="T13" fmla="*/ 34 h 58"/>
                    <a:gd name="T14" fmla="*/ 10 w 40"/>
                    <a:gd name="T15" fmla="*/ 30 h 58"/>
                    <a:gd name="T16" fmla="*/ 2 w 40"/>
                    <a:gd name="T17" fmla="*/ 16 h 58"/>
                    <a:gd name="T18" fmla="*/ 2 w 40"/>
                    <a:gd name="T19" fmla="*/ 16 h 58"/>
                    <a:gd name="T20" fmla="*/ 8 w 40"/>
                    <a:gd name="T21" fmla="*/ 6 h 58"/>
                    <a:gd name="T22" fmla="*/ 9 w 40"/>
                    <a:gd name="T23" fmla="*/ 6 h 58"/>
                    <a:gd name="T24" fmla="*/ 24 w 40"/>
                    <a:gd name="T25" fmla="*/ 2 h 58"/>
                    <a:gd name="T26" fmla="*/ 25 w 40"/>
                    <a:gd name="T27" fmla="*/ 0 h 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0" h="58">
                      <a:moveTo>
                        <a:pt x="40" y="0"/>
                      </a:moveTo>
                      <a:cubicBezTo>
                        <a:pt x="29" y="0"/>
                        <a:pt x="20" y="3"/>
                        <a:pt x="13" y="7"/>
                      </a:cubicBezTo>
                      <a:cubicBezTo>
                        <a:pt x="5" y="12"/>
                        <a:pt x="0" y="18"/>
                        <a:pt x="0" y="26"/>
                      </a:cubicBezTo>
                      <a:cubicBezTo>
                        <a:pt x="0" y="27"/>
                        <a:pt x="0" y="27"/>
                        <a:pt x="0" y="27"/>
                      </a:cubicBezTo>
                      <a:cubicBezTo>
                        <a:pt x="0" y="35"/>
                        <a:pt x="6" y="44"/>
                        <a:pt x="15" y="50"/>
                      </a:cubicBezTo>
                      <a:cubicBezTo>
                        <a:pt x="19" y="53"/>
                        <a:pt x="25" y="56"/>
                        <a:pt x="31" y="58"/>
                      </a:cubicBezTo>
                      <a:cubicBezTo>
                        <a:pt x="31" y="57"/>
                        <a:pt x="31" y="57"/>
                        <a:pt x="31" y="56"/>
                      </a:cubicBezTo>
                      <a:cubicBezTo>
                        <a:pt x="25" y="54"/>
                        <a:pt x="20" y="51"/>
                        <a:pt x="16" y="48"/>
                      </a:cubicBezTo>
                      <a:cubicBezTo>
                        <a:pt x="7" y="42"/>
                        <a:pt x="2" y="34"/>
                        <a:pt x="2" y="27"/>
                      </a:cubicBezTo>
                      <a:cubicBezTo>
                        <a:pt x="2" y="26"/>
                        <a:pt x="2" y="26"/>
                        <a:pt x="2" y="26"/>
                      </a:cubicBezTo>
                      <a:cubicBezTo>
                        <a:pt x="2" y="20"/>
                        <a:pt x="6" y="14"/>
                        <a:pt x="12" y="10"/>
                      </a:cubicBezTo>
                      <a:cubicBezTo>
                        <a:pt x="13" y="9"/>
                        <a:pt x="13" y="9"/>
                        <a:pt x="14" y="9"/>
                      </a:cubicBezTo>
                      <a:cubicBezTo>
                        <a:pt x="21" y="5"/>
                        <a:pt x="29" y="2"/>
                        <a:pt x="39" y="2"/>
                      </a:cubicBezTo>
                      <a:cubicBezTo>
                        <a:pt x="39" y="1"/>
                        <a:pt x="40" y="0"/>
                        <a:pt x="40"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92" name="Freeform 1145">
                  <a:extLst>
                    <a:ext uri="{FF2B5EF4-FFF2-40B4-BE49-F238E27FC236}">
                      <a16:creationId xmlns:a16="http://schemas.microsoft.com/office/drawing/2014/main" id="{5364419D-C8B2-12C4-1631-DDBE3CD68B96}"/>
                    </a:ext>
                  </a:extLst>
                </p:cNvPr>
                <p:cNvSpPr>
                  <a:spLocks/>
                </p:cNvSpPr>
                <p:nvPr/>
              </p:nvSpPr>
              <p:spPr bwMode="auto">
                <a:xfrm>
                  <a:off x="2351" y="3281"/>
                  <a:ext cx="2" cy="5"/>
                </a:xfrm>
                <a:custGeom>
                  <a:avLst/>
                  <a:gdLst>
                    <a:gd name="T0" fmla="*/ 2 w 2"/>
                    <a:gd name="T1" fmla="*/ 0 h 6"/>
                    <a:gd name="T2" fmla="*/ 0 w 2"/>
                    <a:gd name="T3" fmla="*/ 3 h 6"/>
                    <a:gd name="T4" fmla="*/ 0 w 2"/>
                    <a:gd name="T5" fmla="*/ 3 h 6"/>
                    <a:gd name="T6" fmla="*/ 2 w 2"/>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6">
                      <a:moveTo>
                        <a:pt x="2" y="0"/>
                      </a:moveTo>
                      <a:cubicBezTo>
                        <a:pt x="1" y="1"/>
                        <a:pt x="0" y="2"/>
                        <a:pt x="0" y="4"/>
                      </a:cubicBezTo>
                      <a:cubicBezTo>
                        <a:pt x="0" y="5"/>
                        <a:pt x="0" y="5"/>
                        <a:pt x="0" y="6"/>
                      </a:cubicBezTo>
                      <a:cubicBezTo>
                        <a:pt x="1" y="4"/>
                        <a:pt x="1" y="2"/>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93" name="Freeform 1146">
                  <a:extLst>
                    <a:ext uri="{FF2B5EF4-FFF2-40B4-BE49-F238E27FC236}">
                      <a16:creationId xmlns:a16="http://schemas.microsoft.com/office/drawing/2014/main" id="{85C72177-E165-ECF5-539B-1E643510A5CD}"/>
                    </a:ext>
                  </a:extLst>
                </p:cNvPr>
                <p:cNvSpPr>
                  <a:spLocks/>
                </p:cNvSpPr>
                <p:nvPr/>
              </p:nvSpPr>
              <p:spPr bwMode="auto">
                <a:xfrm>
                  <a:off x="2348" y="3290"/>
                  <a:ext cx="3" cy="5"/>
                </a:xfrm>
                <a:custGeom>
                  <a:avLst/>
                  <a:gdLst>
                    <a:gd name="T0" fmla="*/ 3 w 3"/>
                    <a:gd name="T1" fmla="*/ 0 h 6"/>
                    <a:gd name="T2" fmla="*/ 0 w 3"/>
                    <a:gd name="T3" fmla="*/ 3 h 6"/>
                    <a:gd name="T4" fmla="*/ 2 w 3"/>
                    <a:gd name="T5" fmla="*/ 3 h 6"/>
                    <a:gd name="T6" fmla="*/ 3 w 3"/>
                    <a:gd name="T7" fmla="*/ 0 h 6"/>
                    <a:gd name="T8" fmla="*/ 3 w 3"/>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6">
                      <a:moveTo>
                        <a:pt x="3" y="0"/>
                      </a:moveTo>
                      <a:cubicBezTo>
                        <a:pt x="1" y="0"/>
                        <a:pt x="0" y="1"/>
                        <a:pt x="0" y="3"/>
                      </a:cubicBezTo>
                      <a:cubicBezTo>
                        <a:pt x="0" y="4"/>
                        <a:pt x="1" y="5"/>
                        <a:pt x="2" y="6"/>
                      </a:cubicBezTo>
                      <a:cubicBezTo>
                        <a:pt x="2" y="4"/>
                        <a:pt x="3" y="2"/>
                        <a:pt x="3" y="0"/>
                      </a:cubicBezTo>
                      <a:cubicBezTo>
                        <a:pt x="3" y="0"/>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94" name="Freeform 1147">
                  <a:extLst>
                    <a:ext uri="{FF2B5EF4-FFF2-40B4-BE49-F238E27FC236}">
                      <a16:creationId xmlns:a16="http://schemas.microsoft.com/office/drawing/2014/main" id="{AB1EE67B-44AB-5632-1002-509F856F51BF}"/>
                    </a:ext>
                  </a:extLst>
                </p:cNvPr>
                <p:cNvSpPr>
                  <a:spLocks/>
                </p:cNvSpPr>
                <p:nvPr/>
              </p:nvSpPr>
              <p:spPr bwMode="auto">
                <a:xfrm>
                  <a:off x="2095" y="3155"/>
                  <a:ext cx="70" cy="161"/>
                </a:xfrm>
                <a:custGeom>
                  <a:avLst/>
                  <a:gdLst>
                    <a:gd name="T0" fmla="*/ 37 w 83"/>
                    <a:gd name="T1" fmla="*/ 0 h 190"/>
                    <a:gd name="T2" fmla="*/ 13 w 83"/>
                    <a:gd name="T3" fmla="*/ 11 h 190"/>
                    <a:gd name="T4" fmla="*/ 20 w 83"/>
                    <a:gd name="T5" fmla="*/ 66 h 190"/>
                    <a:gd name="T6" fmla="*/ 21 w 83"/>
                    <a:gd name="T7" fmla="*/ 115 h 190"/>
                    <a:gd name="T8" fmla="*/ 24 w 83"/>
                    <a:gd name="T9" fmla="*/ 115 h 190"/>
                    <a:gd name="T10" fmla="*/ 40 w 83"/>
                    <a:gd name="T11" fmla="*/ 75 h 190"/>
                    <a:gd name="T12" fmla="*/ 37 w 83"/>
                    <a:gd name="T13" fmla="*/ 49 h 190"/>
                    <a:gd name="T14" fmla="*/ 22 w 83"/>
                    <a:gd name="T15" fmla="*/ 40 h 190"/>
                    <a:gd name="T16" fmla="*/ 21 w 83"/>
                    <a:gd name="T17" fmla="*/ 36 h 190"/>
                    <a:gd name="T18" fmla="*/ 36 w 83"/>
                    <a:gd name="T19" fmla="*/ 16 h 190"/>
                    <a:gd name="T20" fmla="*/ 50 w 83"/>
                    <a:gd name="T21" fmla="*/ 1 h 190"/>
                    <a:gd name="T22" fmla="*/ 43 w 83"/>
                    <a:gd name="T23" fmla="*/ 1 h 190"/>
                    <a:gd name="T24" fmla="*/ 37 w 83"/>
                    <a:gd name="T25" fmla="*/ 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190">
                      <a:moveTo>
                        <a:pt x="62" y="0"/>
                      </a:moveTo>
                      <a:cubicBezTo>
                        <a:pt x="48" y="0"/>
                        <a:pt x="31" y="9"/>
                        <a:pt x="23" y="18"/>
                      </a:cubicBezTo>
                      <a:cubicBezTo>
                        <a:pt x="0" y="45"/>
                        <a:pt x="36" y="80"/>
                        <a:pt x="33" y="109"/>
                      </a:cubicBezTo>
                      <a:cubicBezTo>
                        <a:pt x="32" y="122"/>
                        <a:pt x="3" y="190"/>
                        <a:pt x="35" y="190"/>
                      </a:cubicBezTo>
                      <a:cubicBezTo>
                        <a:pt x="37" y="190"/>
                        <a:pt x="38" y="190"/>
                        <a:pt x="40" y="190"/>
                      </a:cubicBezTo>
                      <a:cubicBezTo>
                        <a:pt x="67" y="186"/>
                        <a:pt x="68" y="143"/>
                        <a:pt x="67" y="123"/>
                      </a:cubicBezTo>
                      <a:cubicBezTo>
                        <a:pt x="67" y="115"/>
                        <a:pt x="64" y="99"/>
                        <a:pt x="62" y="81"/>
                      </a:cubicBezTo>
                      <a:cubicBezTo>
                        <a:pt x="50" y="80"/>
                        <a:pt x="40" y="75"/>
                        <a:pt x="37" y="66"/>
                      </a:cubicBezTo>
                      <a:cubicBezTo>
                        <a:pt x="36" y="64"/>
                        <a:pt x="36" y="61"/>
                        <a:pt x="36" y="59"/>
                      </a:cubicBezTo>
                      <a:cubicBezTo>
                        <a:pt x="36" y="47"/>
                        <a:pt x="46" y="34"/>
                        <a:pt x="60" y="26"/>
                      </a:cubicBezTo>
                      <a:cubicBezTo>
                        <a:pt x="63" y="12"/>
                        <a:pt x="70" y="2"/>
                        <a:pt x="83" y="1"/>
                      </a:cubicBezTo>
                      <a:cubicBezTo>
                        <a:pt x="71" y="1"/>
                        <a:pt x="71" y="1"/>
                        <a:pt x="71" y="1"/>
                      </a:cubicBezTo>
                      <a:cubicBezTo>
                        <a:pt x="68" y="0"/>
                        <a:pt x="65" y="0"/>
                        <a:pt x="62" y="0"/>
                      </a:cubicBezTo>
                    </a:path>
                  </a:pathLst>
                </a:custGeom>
                <a:solidFill>
                  <a:srgbClr val="C5D4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95" name="Freeform 1148">
                  <a:extLst>
                    <a:ext uri="{FF2B5EF4-FFF2-40B4-BE49-F238E27FC236}">
                      <a16:creationId xmlns:a16="http://schemas.microsoft.com/office/drawing/2014/main" id="{3F3E1479-7E1A-3F0E-AF2D-9AEE29AAC002}"/>
                    </a:ext>
                  </a:extLst>
                </p:cNvPr>
                <p:cNvSpPr>
                  <a:spLocks/>
                </p:cNvSpPr>
                <p:nvPr/>
              </p:nvSpPr>
              <p:spPr bwMode="auto">
                <a:xfrm>
                  <a:off x="2128" y="3179"/>
                  <a:ext cx="18" cy="37"/>
                </a:xfrm>
                <a:custGeom>
                  <a:avLst/>
                  <a:gdLst>
                    <a:gd name="T0" fmla="*/ 13 w 21"/>
                    <a:gd name="T1" fmla="*/ 0 h 44"/>
                    <a:gd name="T2" fmla="*/ 0 w 21"/>
                    <a:gd name="T3" fmla="*/ 12 h 44"/>
                    <a:gd name="T4" fmla="*/ 1 w 21"/>
                    <a:gd name="T5" fmla="*/ 18 h 44"/>
                    <a:gd name="T6" fmla="*/ 13 w 21"/>
                    <a:gd name="T7" fmla="*/ 26 h 44"/>
                    <a:gd name="T8" fmla="*/ 12 w 21"/>
                    <a:gd name="T9" fmla="*/ 13 h 44"/>
                    <a:gd name="T10" fmla="*/ 11 w 21"/>
                    <a:gd name="T11" fmla="*/ 13 h 44"/>
                    <a:gd name="T12" fmla="*/ 10 w 21"/>
                    <a:gd name="T13" fmla="*/ 13 h 44"/>
                    <a:gd name="T14" fmla="*/ 11 w 21"/>
                    <a:gd name="T15" fmla="*/ 10 h 44"/>
                    <a:gd name="T16" fmla="*/ 11 w 21"/>
                    <a:gd name="T17" fmla="*/ 10 h 44"/>
                    <a:gd name="T18" fmla="*/ 11 w 21"/>
                    <a:gd name="T19" fmla="*/ 8 h 44"/>
                    <a:gd name="T20" fmla="*/ 9 w 21"/>
                    <a:gd name="T21" fmla="*/ 7 h 44"/>
                    <a:gd name="T22" fmla="*/ 11 w 21"/>
                    <a:gd name="T23" fmla="*/ 3 h 44"/>
                    <a:gd name="T24" fmla="*/ 11 w 21"/>
                    <a:gd name="T25" fmla="*/ 3 h 44"/>
                    <a:gd name="T26" fmla="*/ 12 w 21"/>
                    <a:gd name="T27" fmla="*/ 3 h 44"/>
                    <a:gd name="T28" fmla="*/ 13 w 21"/>
                    <a:gd name="T29" fmla="*/ 0 h 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 h="44">
                      <a:moveTo>
                        <a:pt x="20" y="0"/>
                      </a:moveTo>
                      <a:cubicBezTo>
                        <a:pt x="11" y="5"/>
                        <a:pt x="4" y="12"/>
                        <a:pt x="0" y="20"/>
                      </a:cubicBezTo>
                      <a:cubicBezTo>
                        <a:pt x="0" y="23"/>
                        <a:pt x="0" y="27"/>
                        <a:pt x="1" y="30"/>
                      </a:cubicBezTo>
                      <a:cubicBezTo>
                        <a:pt x="4" y="38"/>
                        <a:pt x="11" y="43"/>
                        <a:pt x="21" y="44"/>
                      </a:cubicBezTo>
                      <a:cubicBezTo>
                        <a:pt x="20" y="37"/>
                        <a:pt x="19" y="29"/>
                        <a:pt x="19" y="22"/>
                      </a:cubicBezTo>
                      <a:cubicBezTo>
                        <a:pt x="19" y="22"/>
                        <a:pt x="19" y="22"/>
                        <a:pt x="18" y="22"/>
                      </a:cubicBezTo>
                      <a:cubicBezTo>
                        <a:pt x="17" y="22"/>
                        <a:pt x="17" y="22"/>
                        <a:pt x="16" y="21"/>
                      </a:cubicBezTo>
                      <a:cubicBezTo>
                        <a:pt x="16" y="19"/>
                        <a:pt x="16" y="18"/>
                        <a:pt x="17" y="17"/>
                      </a:cubicBezTo>
                      <a:cubicBezTo>
                        <a:pt x="17" y="17"/>
                        <a:pt x="17" y="17"/>
                        <a:pt x="17" y="17"/>
                      </a:cubicBezTo>
                      <a:cubicBezTo>
                        <a:pt x="17" y="16"/>
                        <a:pt x="17" y="14"/>
                        <a:pt x="17" y="13"/>
                      </a:cubicBezTo>
                      <a:cubicBezTo>
                        <a:pt x="16" y="13"/>
                        <a:pt x="16" y="12"/>
                        <a:pt x="15" y="11"/>
                      </a:cubicBezTo>
                      <a:cubicBezTo>
                        <a:pt x="15" y="9"/>
                        <a:pt x="16" y="7"/>
                        <a:pt x="17" y="6"/>
                      </a:cubicBezTo>
                      <a:cubicBezTo>
                        <a:pt x="18" y="6"/>
                        <a:pt x="18" y="6"/>
                        <a:pt x="18" y="6"/>
                      </a:cubicBezTo>
                      <a:cubicBezTo>
                        <a:pt x="19" y="6"/>
                        <a:pt x="19" y="6"/>
                        <a:pt x="19" y="6"/>
                      </a:cubicBezTo>
                      <a:cubicBezTo>
                        <a:pt x="20" y="4"/>
                        <a:pt x="20" y="2"/>
                        <a:pt x="20" y="0"/>
                      </a:cubicBezTo>
                    </a:path>
                  </a:pathLst>
                </a:custGeom>
                <a:solidFill>
                  <a:srgbClr val="9FA8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96" name="Freeform 1149">
                  <a:extLst>
                    <a:ext uri="{FF2B5EF4-FFF2-40B4-BE49-F238E27FC236}">
                      <a16:creationId xmlns:a16="http://schemas.microsoft.com/office/drawing/2014/main" id="{8180B97F-B8C8-0ECE-87DC-C1E28BF7C841}"/>
                    </a:ext>
                  </a:extLst>
                </p:cNvPr>
                <p:cNvSpPr>
                  <a:spLocks/>
                </p:cNvSpPr>
                <p:nvPr/>
              </p:nvSpPr>
              <p:spPr bwMode="auto">
                <a:xfrm>
                  <a:off x="2127" y="3196"/>
                  <a:ext cx="19" cy="26"/>
                </a:xfrm>
                <a:custGeom>
                  <a:avLst/>
                  <a:gdLst>
                    <a:gd name="T0" fmla="*/ 2 w 23"/>
                    <a:gd name="T1" fmla="*/ 0 h 31"/>
                    <a:gd name="T2" fmla="*/ 0 w 23"/>
                    <a:gd name="T3" fmla="*/ 7 h 31"/>
                    <a:gd name="T4" fmla="*/ 1 w 23"/>
                    <a:gd name="T5" fmla="*/ 10 h 31"/>
                    <a:gd name="T6" fmla="*/ 13 w 23"/>
                    <a:gd name="T7" fmla="*/ 18 h 31"/>
                    <a:gd name="T8" fmla="*/ 13 w 23"/>
                    <a:gd name="T9" fmla="*/ 14 h 31"/>
                    <a:gd name="T10" fmla="*/ 2 w 23"/>
                    <a:gd name="T11" fmla="*/ 6 h 31"/>
                    <a:gd name="T12" fmla="*/ 2 w 23"/>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31">
                      <a:moveTo>
                        <a:pt x="2" y="0"/>
                      </a:moveTo>
                      <a:cubicBezTo>
                        <a:pt x="0" y="4"/>
                        <a:pt x="0" y="7"/>
                        <a:pt x="0" y="11"/>
                      </a:cubicBezTo>
                      <a:cubicBezTo>
                        <a:pt x="0" y="13"/>
                        <a:pt x="0" y="15"/>
                        <a:pt x="1" y="17"/>
                      </a:cubicBezTo>
                      <a:cubicBezTo>
                        <a:pt x="4" y="26"/>
                        <a:pt x="12" y="31"/>
                        <a:pt x="23" y="31"/>
                      </a:cubicBezTo>
                      <a:cubicBezTo>
                        <a:pt x="23" y="29"/>
                        <a:pt x="23" y="26"/>
                        <a:pt x="23" y="24"/>
                      </a:cubicBezTo>
                      <a:cubicBezTo>
                        <a:pt x="13" y="23"/>
                        <a:pt x="6" y="18"/>
                        <a:pt x="3" y="10"/>
                      </a:cubicBezTo>
                      <a:cubicBezTo>
                        <a:pt x="2" y="7"/>
                        <a:pt x="2" y="3"/>
                        <a:pt x="2" y="0"/>
                      </a:cubicBezTo>
                    </a:path>
                  </a:pathLst>
                </a:custGeom>
                <a:solidFill>
                  <a:srgbClr val="878E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97" name="Freeform 1150">
                  <a:extLst>
                    <a:ext uri="{FF2B5EF4-FFF2-40B4-BE49-F238E27FC236}">
                      <a16:creationId xmlns:a16="http://schemas.microsoft.com/office/drawing/2014/main" id="{82BA374A-8100-A7A9-2D41-063B7558D5B5}"/>
                    </a:ext>
                  </a:extLst>
                </p:cNvPr>
                <p:cNvSpPr>
                  <a:spLocks/>
                </p:cNvSpPr>
                <p:nvPr/>
              </p:nvSpPr>
              <p:spPr bwMode="auto">
                <a:xfrm>
                  <a:off x="2143" y="3190"/>
                  <a:ext cx="1" cy="3"/>
                </a:xfrm>
                <a:custGeom>
                  <a:avLst/>
                  <a:gdLst>
                    <a:gd name="T0" fmla="*/ 0 w 2"/>
                    <a:gd name="T1" fmla="*/ 0 h 4"/>
                    <a:gd name="T2" fmla="*/ 0 w 2"/>
                    <a:gd name="T3" fmla="*/ 2 h 4"/>
                    <a:gd name="T4" fmla="*/ 0 w 2"/>
                    <a:gd name="T5" fmla="*/ 2 h 4"/>
                    <a:gd name="T6" fmla="*/ 0 w 2"/>
                    <a:gd name="T7" fmla="*/ 2 h 4"/>
                    <a:gd name="T8" fmla="*/ 1 w 2"/>
                    <a:gd name="T9" fmla="*/ 2 h 4"/>
                    <a:gd name="T10" fmla="*/ 1 w 2"/>
                    <a:gd name="T11" fmla="*/ 2 h 4"/>
                    <a:gd name="T12" fmla="*/ 1 w 2"/>
                    <a:gd name="T13" fmla="*/ 1 h 4"/>
                    <a:gd name="T14" fmla="*/ 1 w 2"/>
                    <a:gd name="T15" fmla="*/ 1 h 4"/>
                    <a:gd name="T16" fmla="*/ 0 w 2"/>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4">
                      <a:moveTo>
                        <a:pt x="0" y="0"/>
                      </a:moveTo>
                      <a:cubicBezTo>
                        <a:pt x="0" y="1"/>
                        <a:pt x="0" y="3"/>
                        <a:pt x="0" y="4"/>
                      </a:cubicBezTo>
                      <a:cubicBezTo>
                        <a:pt x="0" y="4"/>
                        <a:pt x="0" y="4"/>
                        <a:pt x="0" y="4"/>
                      </a:cubicBezTo>
                      <a:cubicBezTo>
                        <a:pt x="0" y="4"/>
                        <a:pt x="0" y="4"/>
                        <a:pt x="0" y="4"/>
                      </a:cubicBezTo>
                      <a:cubicBezTo>
                        <a:pt x="1" y="4"/>
                        <a:pt x="1" y="4"/>
                        <a:pt x="1" y="4"/>
                      </a:cubicBezTo>
                      <a:cubicBezTo>
                        <a:pt x="1" y="4"/>
                        <a:pt x="2" y="4"/>
                        <a:pt x="2" y="4"/>
                      </a:cubicBezTo>
                      <a:cubicBezTo>
                        <a:pt x="2" y="3"/>
                        <a:pt x="2" y="2"/>
                        <a:pt x="2" y="1"/>
                      </a:cubicBezTo>
                      <a:cubicBezTo>
                        <a:pt x="2" y="1"/>
                        <a:pt x="2" y="1"/>
                        <a:pt x="2" y="1"/>
                      </a:cubicBezTo>
                      <a:cubicBezTo>
                        <a:pt x="1" y="1"/>
                        <a:pt x="1" y="0"/>
                        <a:pt x="0" y="0"/>
                      </a:cubicBezTo>
                    </a:path>
                  </a:pathLst>
                </a:custGeom>
                <a:solidFill>
                  <a:srgbClr val="AEB6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98" name="Freeform 1151">
                  <a:extLst>
                    <a:ext uri="{FF2B5EF4-FFF2-40B4-BE49-F238E27FC236}">
                      <a16:creationId xmlns:a16="http://schemas.microsoft.com/office/drawing/2014/main" id="{792CC9B3-119F-B772-C89B-827A12DC8740}"/>
                    </a:ext>
                  </a:extLst>
                </p:cNvPr>
                <p:cNvSpPr>
                  <a:spLocks/>
                </p:cNvSpPr>
                <p:nvPr/>
              </p:nvSpPr>
              <p:spPr bwMode="auto">
                <a:xfrm>
                  <a:off x="2125" y="3177"/>
                  <a:ext cx="22" cy="46"/>
                </a:xfrm>
                <a:custGeom>
                  <a:avLst/>
                  <a:gdLst>
                    <a:gd name="T0" fmla="*/ 14 w 26"/>
                    <a:gd name="T1" fmla="*/ 0 h 55"/>
                    <a:gd name="T2" fmla="*/ 0 w 26"/>
                    <a:gd name="T3" fmla="*/ 19 h 55"/>
                    <a:gd name="T4" fmla="*/ 1 w 26"/>
                    <a:gd name="T5" fmla="*/ 23 h 55"/>
                    <a:gd name="T6" fmla="*/ 16 w 26"/>
                    <a:gd name="T7" fmla="*/ 32 h 55"/>
                    <a:gd name="T8" fmla="*/ 15 w 26"/>
                    <a:gd name="T9" fmla="*/ 31 h 55"/>
                    <a:gd name="T10" fmla="*/ 3 w 26"/>
                    <a:gd name="T11" fmla="*/ 23 h 55"/>
                    <a:gd name="T12" fmla="*/ 2 w 26"/>
                    <a:gd name="T13" fmla="*/ 19 h 55"/>
                    <a:gd name="T14" fmla="*/ 3 w 26"/>
                    <a:gd name="T15" fmla="*/ 13 h 55"/>
                    <a:gd name="T16" fmla="*/ 14 w 26"/>
                    <a:gd name="T17" fmla="*/ 2 h 55"/>
                    <a:gd name="T18" fmla="*/ 14 w 26"/>
                    <a:gd name="T19" fmla="*/ 0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55">
                      <a:moveTo>
                        <a:pt x="24" y="0"/>
                      </a:moveTo>
                      <a:cubicBezTo>
                        <a:pt x="10" y="8"/>
                        <a:pt x="0" y="21"/>
                        <a:pt x="0" y="33"/>
                      </a:cubicBezTo>
                      <a:cubicBezTo>
                        <a:pt x="0" y="35"/>
                        <a:pt x="0" y="38"/>
                        <a:pt x="1" y="40"/>
                      </a:cubicBezTo>
                      <a:cubicBezTo>
                        <a:pt x="4" y="49"/>
                        <a:pt x="14" y="54"/>
                        <a:pt x="26" y="55"/>
                      </a:cubicBezTo>
                      <a:cubicBezTo>
                        <a:pt x="26" y="54"/>
                        <a:pt x="25" y="54"/>
                        <a:pt x="25" y="53"/>
                      </a:cubicBezTo>
                      <a:cubicBezTo>
                        <a:pt x="14" y="53"/>
                        <a:pt x="6" y="48"/>
                        <a:pt x="3" y="39"/>
                      </a:cubicBezTo>
                      <a:cubicBezTo>
                        <a:pt x="2" y="37"/>
                        <a:pt x="2" y="35"/>
                        <a:pt x="2" y="33"/>
                      </a:cubicBezTo>
                      <a:cubicBezTo>
                        <a:pt x="2" y="29"/>
                        <a:pt x="2" y="26"/>
                        <a:pt x="4" y="22"/>
                      </a:cubicBezTo>
                      <a:cubicBezTo>
                        <a:pt x="8" y="14"/>
                        <a:pt x="15" y="7"/>
                        <a:pt x="24" y="2"/>
                      </a:cubicBezTo>
                      <a:cubicBezTo>
                        <a:pt x="24" y="1"/>
                        <a:pt x="24" y="1"/>
                        <a:pt x="24"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99" name="Freeform 1152">
                  <a:extLst>
                    <a:ext uri="{FF2B5EF4-FFF2-40B4-BE49-F238E27FC236}">
                      <a16:creationId xmlns:a16="http://schemas.microsoft.com/office/drawing/2014/main" id="{E6F65389-8722-11D6-8BC6-1181CD90D9BD}"/>
                    </a:ext>
                  </a:extLst>
                </p:cNvPr>
                <p:cNvSpPr>
                  <a:spLocks/>
                </p:cNvSpPr>
                <p:nvPr/>
              </p:nvSpPr>
              <p:spPr bwMode="auto">
                <a:xfrm>
                  <a:off x="2141" y="3184"/>
                  <a:ext cx="3" cy="6"/>
                </a:xfrm>
                <a:custGeom>
                  <a:avLst/>
                  <a:gdLst>
                    <a:gd name="T0" fmla="*/ 2 w 4"/>
                    <a:gd name="T1" fmla="*/ 0 h 8"/>
                    <a:gd name="T2" fmla="*/ 2 w 4"/>
                    <a:gd name="T3" fmla="*/ 0 h 8"/>
                    <a:gd name="T4" fmla="*/ 0 w 4"/>
                    <a:gd name="T5" fmla="*/ 2 h 8"/>
                    <a:gd name="T6" fmla="*/ 2 w 4"/>
                    <a:gd name="T7" fmla="*/ 3 h 8"/>
                    <a:gd name="T8" fmla="*/ 2 w 4"/>
                    <a:gd name="T9" fmla="*/ 4 h 8"/>
                    <a:gd name="T10" fmla="*/ 2 w 4"/>
                    <a:gd name="T11" fmla="*/ 4 h 8"/>
                    <a:gd name="T12" fmla="*/ 2 w 4"/>
                    <a:gd name="T13" fmla="*/ 0 h 8"/>
                    <a:gd name="T14" fmla="*/ 2 w 4"/>
                    <a:gd name="T15" fmla="*/ 0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 h="8">
                      <a:moveTo>
                        <a:pt x="3" y="0"/>
                      </a:moveTo>
                      <a:cubicBezTo>
                        <a:pt x="3" y="0"/>
                        <a:pt x="3" y="0"/>
                        <a:pt x="2" y="0"/>
                      </a:cubicBezTo>
                      <a:cubicBezTo>
                        <a:pt x="1" y="1"/>
                        <a:pt x="0" y="3"/>
                        <a:pt x="0" y="5"/>
                      </a:cubicBezTo>
                      <a:cubicBezTo>
                        <a:pt x="1" y="6"/>
                        <a:pt x="1" y="7"/>
                        <a:pt x="2" y="7"/>
                      </a:cubicBezTo>
                      <a:cubicBezTo>
                        <a:pt x="3" y="7"/>
                        <a:pt x="3" y="8"/>
                        <a:pt x="4" y="8"/>
                      </a:cubicBezTo>
                      <a:cubicBezTo>
                        <a:pt x="4" y="8"/>
                        <a:pt x="4" y="8"/>
                        <a:pt x="4" y="8"/>
                      </a:cubicBezTo>
                      <a:cubicBezTo>
                        <a:pt x="4" y="5"/>
                        <a:pt x="4" y="2"/>
                        <a:pt x="4" y="0"/>
                      </a:cubicBezTo>
                      <a:cubicBezTo>
                        <a:pt x="4" y="0"/>
                        <a:pt x="4"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700" name="Freeform 1153">
                  <a:extLst>
                    <a:ext uri="{FF2B5EF4-FFF2-40B4-BE49-F238E27FC236}">
                      <a16:creationId xmlns:a16="http://schemas.microsoft.com/office/drawing/2014/main" id="{312E6F2F-6129-4C96-0751-AD6F39E4CA06}"/>
                    </a:ext>
                  </a:extLst>
                </p:cNvPr>
                <p:cNvSpPr>
                  <a:spLocks/>
                </p:cNvSpPr>
                <p:nvPr/>
              </p:nvSpPr>
              <p:spPr bwMode="auto">
                <a:xfrm>
                  <a:off x="2142" y="3193"/>
                  <a:ext cx="2" cy="4"/>
                </a:xfrm>
                <a:custGeom>
                  <a:avLst/>
                  <a:gdLst>
                    <a:gd name="T0" fmla="*/ 1 w 3"/>
                    <a:gd name="T1" fmla="*/ 0 h 5"/>
                    <a:gd name="T2" fmla="*/ 1 w 3"/>
                    <a:gd name="T3" fmla="*/ 0 h 5"/>
                    <a:gd name="T4" fmla="*/ 1 w 3"/>
                    <a:gd name="T5" fmla="*/ 0 h 5"/>
                    <a:gd name="T6" fmla="*/ 0 w 3"/>
                    <a:gd name="T7" fmla="*/ 2 h 5"/>
                    <a:gd name="T8" fmla="*/ 1 w 3"/>
                    <a:gd name="T9" fmla="*/ 2 h 5"/>
                    <a:gd name="T10" fmla="*/ 1 w 3"/>
                    <a:gd name="T11" fmla="*/ 2 h 5"/>
                    <a:gd name="T12" fmla="*/ 1 w 3"/>
                    <a:gd name="T13" fmla="*/ 0 h 5"/>
                    <a:gd name="T14" fmla="*/ 1 w 3"/>
                    <a:gd name="T15" fmla="*/ 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5">
                      <a:moveTo>
                        <a:pt x="2" y="0"/>
                      </a:moveTo>
                      <a:cubicBezTo>
                        <a:pt x="2" y="0"/>
                        <a:pt x="2" y="0"/>
                        <a:pt x="1" y="0"/>
                      </a:cubicBezTo>
                      <a:cubicBezTo>
                        <a:pt x="1" y="0"/>
                        <a:pt x="1" y="0"/>
                        <a:pt x="1" y="0"/>
                      </a:cubicBezTo>
                      <a:cubicBezTo>
                        <a:pt x="0" y="1"/>
                        <a:pt x="0" y="2"/>
                        <a:pt x="0" y="4"/>
                      </a:cubicBezTo>
                      <a:cubicBezTo>
                        <a:pt x="1" y="5"/>
                        <a:pt x="1" y="5"/>
                        <a:pt x="2" y="5"/>
                      </a:cubicBezTo>
                      <a:cubicBezTo>
                        <a:pt x="3" y="5"/>
                        <a:pt x="3" y="5"/>
                        <a:pt x="3" y="5"/>
                      </a:cubicBezTo>
                      <a:cubicBezTo>
                        <a:pt x="3" y="4"/>
                        <a:pt x="3" y="2"/>
                        <a:pt x="3" y="0"/>
                      </a:cubicBezTo>
                      <a:cubicBezTo>
                        <a:pt x="3"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701" name="Freeform 1154">
                  <a:extLst>
                    <a:ext uri="{FF2B5EF4-FFF2-40B4-BE49-F238E27FC236}">
                      <a16:creationId xmlns:a16="http://schemas.microsoft.com/office/drawing/2014/main" id="{A685504E-05E7-F652-F8F5-C4AA610A1DEB}"/>
                    </a:ext>
                  </a:extLst>
                </p:cNvPr>
                <p:cNvSpPr>
                  <a:spLocks/>
                </p:cNvSpPr>
                <p:nvPr/>
              </p:nvSpPr>
              <p:spPr bwMode="auto">
                <a:xfrm>
                  <a:off x="2237" y="3372"/>
                  <a:ext cx="60" cy="127"/>
                </a:xfrm>
                <a:custGeom>
                  <a:avLst/>
                  <a:gdLst>
                    <a:gd name="T0" fmla="*/ 28 w 70"/>
                    <a:gd name="T1" fmla="*/ 0 h 150"/>
                    <a:gd name="T2" fmla="*/ 26 w 70"/>
                    <a:gd name="T3" fmla="*/ 1 h 150"/>
                    <a:gd name="T4" fmla="*/ 3 w 70"/>
                    <a:gd name="T5" fmla="*/ 42 h 150"/>
                    <a:gd name="T6" fmla="*/ 15 w 70"/>
                    <a:gd name="T7" fmla="*/ 91 h 150"/>
                    <a:gd name="T8" fmla="*/ 15 w 70"/>
                    <a:gd name="T9" fmla="*/ 91 h 150"/>
                    <a:gd name="T10" fmla="*/ 39 w 70"/>
                    <a:gd name="T11" fmla="*/ 79 h 150"/>
                    <a:gd name="T12" fmla="*/ 39 w 70"/>
                    <a:gd name="T13" fmla="*/ 62 h 150"/>
                    <a:gd name="T14" fmla="*/ 28 w 70"/>
                    <a:gd name="T15" fmla="*/ 57 h 150"/>
                    <a:gd name="T16" fmla="*/ 20 w 70"/>
                    <a:gd name="T17" fmla="*/ 38 h 150"/>
                    <a:gd name="T18" fmla="*/ 28 w 70"/>
                    <a:gd name="T19" fmla="*/ 21 h 150"/>
                    <a:gd name="T20" fmla="*/ 33 w 70"/>
                    <a:gd name="T21" fmla="*/ 18 h 150"/>
                    <a:gd name="T22" fmla="*/ 42 w 70"/>
                    <a:gd name="T23" fmla="*/ 3 h 150"/>
                    <a:gd name="T24" fmla="*/ 30 w 70"/>
                    <a:gd name="T25" fmla="*/ 3 h 150"/>
                    <a:gd name="T26" fmla="*/ 28 w 70"/>
                    <a:gd name="T27" fmla="*/ 0 h 1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 h="150">
                      <a:moveTo>
                        <a:pt x="44" y="0"/>
                      </a:moveTo>
                      <a:cubicBezTo>
                        <a:pt x="43" y="0"/>
                        <a:pt x="42" y="0"/>
                        <a:pt x="41" y="1"/>
                      </a:cubicBezTo>
                      <a:cubicBezTo>
                        <a:pt x="27" y="27"/>
                        <a:pt x="8" y="37"/>
                        <a:pt x="3" y="70"/>
                      </a:cubicBezTo>
                      <a:cubicBezTo>
                        <a:pt x="0" y="89"/>
                        <a:pt x="2" y="145"/>
                        <a:pt x="24" y="150"/>
                      </a:cubicBezTo>
                      <a:cubicBezTo>
                        <a:pt x="25" y="150"/>
                        <a:pt x="25" y="150"/>
                        <a:pt x="25" y="150"/>
                      </a:cubicBezTo>
                      <a:cubicBezTo>
                        <a:pt x="33" y="150"/>
                        <a:pt x="58" y="135"/>
                        <a:pt x="61" y="130"/>
                      </a:cubicBezTo>
                      <a:cubicBezTo>
                        <a:pt x="70" y="118"/>
                        <a:pt x="65" y="113"/>
                        <a:pt x="61" y="102"/>
                      </a:cubicBezTo>
                      <a:cubicBezTo>
                        <a:pt x="55" y="100"/>
                        <a:pt x="50" y="97"/>
                        <a:pt x="45" y="93"/>
                      </a:cubicBezTo>
                      <a:cubicBezTo>
                        <a:pt x="36" y="85"/>
                        <a:pt x="31" y="74"/>
                        <a:pt x="31" y="63"/>
                      </a:cubicBezTo>
                      <a:cubicBezTo>
                        <a:pt x="31" y="53"/>
                        <a:pt x="35" y="43"/>
                        <a:pt x="44" y="35"/>
                      </a:cubicBezTo>
                      <a:cubicBezTo>
                        <a:pt x="46" y="33"/>
                        <a:pt x="49" y="32"/>
                        <a:pt x="51" y="30"/>
                      </a:cubicBezTo>
                      <a:cubicBezTo>
                        <a:pt x="53" y="19"/>
                        <a:pt x="58" y="9"/>
                        <a:pt x="67" y="3"/>
                      </a:cubicBezTo>
                      <a:cubicBezTo>
                        <a:pt x="48" y="3"/>
                        <a:pt x="48" y="3"/>
                        <a:pt x="48" y="3"/>
                      </a:cubicBezTo>
                      <a:cubicBezTo>
                        <a:pt x="47" y="2"/>
                        <a:pt x="46" y="0"/>
                        <a:pt x="44" y="0"/>
                      </a:cubicBezTo>
                    </a:path>
                  </a:pathLst>
                </a:custGeom>
                <a:solidFill>
                  <a:srgbClr val="EEA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702" name="Freeform 1155">
                  <a:extLst>
                    <a:ext uri="{FF2B5EF4-FFF2-40B4-BE49-F238E27FC236}">
                      <a16:creationId xmlns:a16="http://schemas.microsoft.com/office/drawing/2014/main" id="{EFD94935-09DC-0ECD-C484-E356DCC1E73F}"/>
                    </a:ext>
                  </a:extLst>
                </p:cNvPr>
                <p:cNvSpPr>
                  <a:spLocks/>
                </p:cNvSpPr>
                <p:nvPr/>
              </p:nvSpPr>
              <p:spPr bwMode="auto">
                <a:xfrm>
                  <a:off x="2265" y="3400"/>
                  <a:ext cx="21" cy="49"/>
                </a:xfrm>
                <a:custGeom>
                  <a:avLst/>
                  <a:gdLst>
                    <a:gd name="T0" fmla="*/ 11 w 25"/>
                    <a:gd name="T1" fmla="*/ 0 h 58"/>
                    <a:gd name="T2" fmla="*/ 7 w 25"/>
                    <a:gd name="T3" fmla="*/ 3 h 58"/>
                    <a:gd name="T4" fmla="*/ 0 w 25"/>
                    <a:gd name="T5" fmla="*/ 18 h 58"/>
                    <a:gd name="T6" fmla="*/ 1 w 25"/>
                    <a:gd name="T7" fmla="*/ 22 h 58"/>
                    <a:gd name="T8" fmla="*/ 6 w 25"/>
                    <a:gd name="T9" fmla="*/ 30 h 58"/>
                    <a:gd name="T10" fmla="*/ 15 w 25"/>
                    <a:gd name="T11" fmla="*/ 35 h 58"/>
                    <a:gd name="T12" fmla="*/ 11 w 25"/>
                    <a:gd name="T13" fmla="*/ 18 h 58"/>
                    <a:gd name="T14" fmla="*/ 9 w 25"/>
                    <a:gd name="T15" fmla="*/ 15 h 58"/>
                    <a:gd name="T16" fmla="*/ 7 w 25"/>
                    <a:gd name="T17" fmla="*/ 14 h 58"/>
                    <a:gd name="T18" fmla="*/ 6 w 25"/>
                    <a:gd name="T19" fmla="*/ 10 h 58"/>
                    <a:gd name="T20" fmla="*/ 7 w 25"/>
                    <a:gd name="T21" fmla="*/ 9 h 58"/>
                    <a:gd name="T22" fmla="*/ 9 w 25"/>
                    <a:gd name="T23" fmla="*/ 10 h 58"/>
                    <a:gd name="T24" fmla="*/ 10 w 25"/>
                    <a:gd name="T25" fmla="*/ 6 h 58"/>
                    <a:gd name="T26" fmla="*/ 11 w 25"/>
                    <a:gd name="T27" fmla="*/ 0 h 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 h="58">
                      <a:moveTo>
                        <a:pt x="18" y="0"/>
                      </a:moveTo>
                      <a:cubicBezTo>
                        <a:pt x="16" y="1"/>
                        <a:pt x="14" y="2"/>
                        <a:pt x="12" y="4"/>
                      </a:cubicBezTo>
                      <a:cubicBezTo>
                        <a:pt x="4" y="11"/>
                        <a:pt x="0" y="21"/>
                        <a:pt x="0" y="30"/>
                      </a:cubicBezTo>
                      <a:cubicBezTo>
                        <a:pt x="0" y="32"/>
                        <a:pt x="0" y="35"/>
                        <a:pt x="1" y="37"/>
                      </a:cubicBezTo>
                      <a:cubicBezTo>
                        <a:pt x="3" y="41"/>
                        <a:pt x="6" y="45"/>
                        <a:pt x="10" y="49"/>
                      </a:cubicBezTo>
                      <a:cubicBezTo>
                        <a:pt x="15" y="53"/>
                        <a:pt x="20" y="56"/>
                        <a:pt x="25" y="58"/>
                      </a:cubicBezTo>
                      <a:cubicBezTo>
                        <a:pt x="23" y="49"/>
                        <a:pt x="20" y="39"/>
                        <a:pt x="19" y="29"/>
                      </a:cubicBezTo>
                      <a:cubicBezTo>
                        <a:pt x="18" y="28"/>
                        <a:pt x="17" y="26"/>
                        <a:pt x="16" y="25"/>
                      </a:cubicBezTo>
                      <a:cubicBezTo>
                        <a:pt x="15" y="24"/>
                        <a:pt x="13" y="24"/>
                        <a:pt x="12" y="23"/>
                      </a:cubicBezTo>
                      <a:cubicBezTo>
                        <a:pt x="9" y="20"/>
                        <a:pt x="9" y="17"/>
                        <a:pt x="10" y="16"/>
                      </a:cubicBezTo>
                      <a:cubicBezTo>
                        <a:pt x="10" y="16"/>
                        <a:pt x="11" y="15"/>
                        <a:pt x="12" y="15"/>
                      </a:cubicBezTo>
                      <a:cubicBezTo>
                        <a:pt x="13" y="15"/>
                        <a:pt x="14" y="16"/>
                        <a:pt x="15" y="16"/>
                      </a:cubicBezTo>
                      <a:cubicBezTo>
                        <a:pt x="15" y="14"/>
                        <a:pt x="16" y="11"/>
                        <a:pt x="17" y="9"/>
                      </a:cubicBezTo>
                      <a:cubicBezTo>
                        <a:pt x="17" y="6"/>
                        <a:pt x="17" y="3"/>
                        <a:pt x="18" y="0"/>
                      </a:cubicBezTo>
                    </a:path>
                  </a:pathLst>
                </a:custGeom>
                <a:solidFill>
                  <a:srgbClr val="B487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703" name="Freeform 1156">
                  <a:extLst>
                    <a:ext uri="{FF2B5EF4-FFF2-40B4-BE49-F238E27FC236}">
                      <a16:creationId xmlns:a16="http://schemas.microsoft.com/office/drawing/2014/main" id="{DDF0B306-4608-DD99-1D16-C99E70C902B1}"/>
                    </a:ext>
                  </a:extLst>
                </p:cNvPr>
                <p:cNvSpPr>
                  <a:spLocks/>
                </p:cNvSpPr>
                <p:nvPr/>
              </p:nvSpPr>
              <p:spPr bwMode="auto">
                <a:xfrm>
                  <a:off x="2266" y="3431"/>
                  <a:ext cx="22" cy="26"/>
                </a:xfrm>
                <a:custGeom>
                  <a:avLst/>
                  <a:gdLst>
                    <a:gd name="T0" fmla="*/ 0 w 26"/>
                    <a:gd name="T1" fmla="*/ 0 h 30"/>
                    <a:gd name="T2" fmla="*/ 7 w 26"/>
                    <a:gd name="T3" fmla="*/ 14 h 30"/>
                    <a:gd name="T4" fmla="*/ 16 w 26"/>
                    <a:gd name="T5" fmla="*/ 20 h 30"/>
                    <a:gd name="T6" fmla="*/ 16 w 26"/>
                    <a:gd name="T7" fmla="*/ 17 h 30"/>
                    <a:gd name="T8" fmla="*/ 14 w 26"/>
                    <a:gd name="T9" fmla="*/ 14 h 30"/>
                    <a:gd name="T10" fmla="*/ 6 w 26"/>
                    <a:gd name="T11" fmla="*/ 8 h 30"/>
                    <a:gd name="T12" fmla="*/ 0 w 26"/>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30">
                      <a:moveTo>
                        <a:pt x="0" y="0"/>
                      </a:moveTo>
                      <a:cubicBezTo>
                        <a:pt x="1" y="8"/>
                        <a:pt x="6" y="15"/>
                        <a:pt x="12" y="21"/>
                      </a:cubicBezTo>
                      <a:cubicBezTo>
                        <a:pt x="17" y="25"/>
                        <a:pt x="21" y="28"/>
                        <a:pt x="26" y="30"/>
                      </a:cubicBezTo>
                      <a:cubicBezTo>
                        <a:pt x="26" y="29"/>
                        <a:pt x="26" y="28"/>
                        <a:pt x="26" y="26"/>
                      </a:cubicBezTo>
                      <a:cubicBezTo>
                        <a:pt x="25" y="25"/>
                        <a:pt x="25" y="23"/>
                        <a:pt x="24" y="21"/>
                      </a:cubicBezTo>
                      <a:cubicBezTo>
                        <a:pt x="19" y="19"/>
                        <a:pt x="14" y="16"/>
                        <a:pt x="9" y="12"/>
                      </a:cubicBezTo>
                      <a:cubicBezTo>
                        <a:pt x="5" y="8"/>
                        <a:pt x="2" y="4"/>
                        <a:pt x="0" y="0"/>
                      </a:cubicBezTo>
                    </a:path>
                  </a:pathLst>
                </a:custGeom>
                <a:solidFill>
                  <a:srgbClr val="A06D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704" name="Freeform 1157">
                  <a:extLst>
                    <a:ext uri="{FF2B5EF4-FFF2-40B4-BE49-F238E27FC236}">
                      <a16:creationId xmlns:a16="http://schemas.microsoft.com/office/drawing/2014/main" id="{2E1D2381-1024-AD7A-2888-7A39A33261E5}"/>
                    </a:ext>
                  </a:extLst>
                </p:cNvPr>
                <p:cNvSpPr>
                  <a:spLocks noEditPoints="1"/>
                </p:cNvSpPr>
                <p:nvPr/>
              </p:nvSpPr>
              <p:spPr bwMode="auto">
                <a:xfrm>
                  <a:off x="2278" y="3408"/>
                  <a:ext cx="3" cy="17"/>
                </a:xfrm>
                <a:custGeom>
                  <a:avLst/>
                  <a:gdLst>
                    <a:gd name="T0" fmla="*/ 1 w 4"/>
                    <a:gd name="T1" fmla="*/ 10 h 20"/>
                    <a:gd name="T2" fmla="*/ 2 w 4"/>
                    <a:gd name="T3" fmla="*/ 12 h 20"/>
                    <a:gd name="T4" fmla="*/ 2 w 4"/>
                    <a:gd name="T5" fmla="*/ 10 h 20"/>
                    <a:gd name="T6" fmla="*/ 2 w 4"/>
                    <a:gd name="T7" fmla="*/ 10 h 20"/>
                    <a:gd name="T8" fmla="*/ 1 w 4"/>
                    <a:gd name="T9" fmla="*/ 10 h 20"/>
                    <a:gd name="T10" fmla="*/ 2 w 4"/>
                    <a:gd name="T11" fmla="*/ 0 h 20"/>
                    <a:gd name="T12" fmla="*/ 0 w 4"/>
                    <a:gd name="T13" fmla="*/ 4 h 20"/>
                    <a:gd name="T14" fmla="*/ 2 w 4"/>
                    <a:gd name="T15" fmla="*/ 6 h 20"/>
                    <a:gd name="T16" fmla="*/ 2 w 4"/>
                    <a:gd name="T17" fmla="*/ 6 h 20"/>
                    <a:gd name="T18" fmla="*/ 2 w 4"/>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20">
                      <a:moveTo>
                        <a:pt x="1" y="16"/>
                      </a:moveTo>
                      <a:cubicBezTo>
                        <a:pt x="2" y="17"/>
                        <a:pt x="3" y="19"/>
                        <a:pt x="4" y="20"/>
                      </a:cubicBezTo>
                      <a:cubicBezTo>
                        <a:pt x="4" y="18"/>
                        <a:pt x="3" y="17"/>
                        <a:pt x="3" y="16"/>
                      </a:cubicBezTo>
                      <a:cubicBezTo>
                        <a:pt x="3" y="16"/>
                        <a:pt x="3" y="16"/>
                        <a:pt x="2" y="16"/>
                      </a:cubicBezTo>
                      <a:cubicBezTo>
                        <a:pt x="2" y="16"/>
                        <a:pt x="1" y="16"/>
                        <a:pt x="1" y="16"/>
                      </a:cubicBezTo>
                      <a:moveTo>
                        <a:pt x="2" y="0"/>
                      </a:moveTo>
                      <a:cubicBezTo>
                        <a:pt x="1" y="2"/>
                        <a:pt x="0" y="5"/>
                        <a:pt x="0" y="7"/>
                      </a:cubicBezTo>
                      <a:cubicBezTo>
                        <a:pt x="0" y="7"/>
                        <a:pt x="1" y="8"/>
                        <a:pt x="2" y="9"/>
                      </a:cubicBezTo>
                      <a:cubicBezTo>
                        <a:pt x="2" y="9"/>
                        <a:pt x="3" y="9"/>
                        <a:pt x="3" y="9"/>
                      </a:cubicBezTo>
                      <a:cubicBezTo>
                        <a:pt x="2" y="6"/>
                        <a:pt x="2" y="3"/>
                        <a:pt x="2" y="0"/>
                      </a:cubicBezTo>
                    </a:path>
                  </a:pathLst>
                </a:custGeom>
                <a:solidFill>
                  <a:srgbClr val="C093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705" name="Freeform 1158">
                  <a:extLst>
                    <a:ext uri="{FF2B5EF4-FFF2-40B4-BE49-F238E27FC236}">
                      <a16:creationId xmlns:a16="http://schemas.microsoft.com/office/drawing/2014/main" id="{4AAA7289-1E6E-CE4B-8C40-ADDAF2084BD6}"/>
                    </a:ext>
                  </a:extLst>
                </p:cNvPr>
                <p:cNvSpPr>
                  <a:spLocks/>
                </p:cNvSpPr>
                <p:nvPr/>
              </p:nvSpPr>
              <p:spPr bwMode="auto">
                <a:xfrm>
                  <a:off x="2273" y="3413"/>
                  <a:ext cx="7" cy="8"/>
                </a:xfrm>
                <a:custGeom>
                  <a:avLst/>
                  <a:gdLst>
                    <a:gd name="T0" fmla="*/ 2 w 9"/>
                    <a:gd name="T1" fmla="*/ 0 h 10"/>
                    <a:gd name="T2" fmla="*/ 1 w 9"/>
                    <a:gd name="T3" fmla="*/ 1 h 10"/>
                    <a:gd name="T4" fmla="*/ 2 w 9"/>
                    <a:gd name="T5" fmla="*/ 4 h 10"/>
                    <a:gd name="T6" fmla="*/ 3 w 9"/>
                    <a:gd name="T7" fmla="*/ 5 h 10"/>
                    <a:gd name="T8" fmla="*/ 4 w 9"/>
                    <a:gd name="T9" fmla="*/ 5 h 10"/>
                    <a:gd name="T10" fmla="*/ 4 w 9"/>
                    <a:gd name="T11" fmla="*/ 5 h 10"/>
                    <a:gd name="T12" fmla="*/ 4 w 9"/>
                    <a:gd name="T13" fmla="*/ 2 h 10"/>
                    <a:gd name="T14" fmla="*/ 4 w 9"/>
                    <a:gd name="T15" fmla="*/ 2 h 10"/>
                    <a:gd name="T16" fmla="*/ 3 w 9"/>
                    <a:gd name="T17" fmla="*/ 1 h 10"/>
                    <a:gd name="T18" fmla="*/ 2 w 9"/>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10">
                      <a:moveTo>
                        <a:pt x="3" y="0"/>
                      </a:moveTo>
                      <a:cubicBezTo>
                        <a:pt x="2" y="0"/>
                        <a:pt x="1" y="1"/>
                        <a:pt x="1" y="1"/>
                      </a:cubicBezTo>
                      <a:cubicBezTo>
                        <a:pt x="0" y="2"/>
                        <a:pt x="0" y="5"/>
                        <a:pt x="3" y="8"/>
                      </a:cubicBezTo>
                      <a:cubicBezTo>
                        <a:pt x="4" y="9"/>
                        <a:pt x="6" y="9"/>
                        <a:pt x="7" y="10"/>
                      </a:cubicBezTo>
                      <a:cubicBezTo>
                        <a:pt x="7" y="10"/>
                        <a:pt x="8" y="10"/>
                        <a:pt x="8" y="10"/>
                      </a:cubicBezTo>
                      <a:cubicBezTo>
                        <a:pt x="9" y="10"/>
                        <a:pt x="9" y="10"/>
                        <a:pt x="9" y="10"/>
                      </a:cubicBezTo>
                      <a:cubicBezTo>
                        <a:pt x="9" y="8"/>
                        <a:pt x="9" y="5"/>
                        <a:pt x="9" y="3"/>
                      </a:cubicBezTo>
                      <a:cubicBezTo>
                        <a:pt x="9" y="3"/>
                        <a:pt x="8" y="3"/>
                        <a:pt x="8" y="3"/>
                      </a:cubicBezTo>
                      <a:cubicBezTo>
                        <a:pt x="7" y="2"/>
                        <a:pt x="6" y="1"/>
                        <a:pt x="6" y="1"/>
                      </a:cubicBezTo>
                      <a:cubicBezTo>
                        <a:pt x="5" y="1"/>
                        <a:pt x="4"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706" name="Freeform 1159">
                  <a:extLst>
                    <a:ext uri="{FF2B5EF4-FFF2-40B4-BE49-F238E27FC236}">
                      <a16:creationId xmlns:a16="http://schemas.microsoft.com/office/drawing/2014/main" id="{28EF870E-CF42-3A57-6E8F-CC42860A4AE2}"/>
                    </a:ext>
                  </a:extLst>
                </p:cNvPr>
                <p:cNvSpPr>
                  <a:spLocks/>
                </p:cNvSpPr>
                <p:nvPr/>
              </p:nvSpPr>
              <p:spPr bwMode="auto">
                <a:xfrm>
                  <a:off x="2264" y="3398"/>
                  <a:ext cx="25" cy="60"/>
                </a:xfrm>
                <a:custGeom>
                  <a:avLst/>
                  <a:gdLst>
                    <a:gd name="T0" fmla="*/ 12 w 30"/>
                    <a:gd name="T1" fmla="*/ 0 h 72"/>
                    <a:gd name="T2" fmla="*/ 8 w 30"/>
                    <a:gd name="T3" fmla="*/ 3 h 72"/>
                    <a:gd name="T4" fmla="*/ 0 w 30"/>
                    <a:gd name="T5" fmla="*/ 19 h 72"/>
                    <a:gd name="T6" fmla="*/ 8 w 30"/>
                    <a:gd name="T7" fmla="*/ 37 h 72"/>
                    <a:gd name="T8" fmla="*/ 18 w 30"/>
                    <a:gd name="T9" fmla="*/ 42 h 72"/>
                    <a:gd name="T10" fmla="*/ 17 w 30"/>
                    <a:gd name="T11" fmla="*/ 40 h 72"/>
                    <a:gd name="T12" fmla="*/ 9 w 30"/>
                    <a:gd name="T13" fmla="*/ 36 h 72"/>
                    <a:gd name="T14" fmla="*/ 3 w 30"/>
                    <a:gd name="T15" fmla="*/ 23 h 72"/>
                    <a:gd name="T16" fmla="*/ 2 w 30"/>
                    <a:gd name="T17" fmla="*/ 19 h 72"/>
                    <a:gd name="T18" fmla="*/ 8 w 30"/>
                    <a:gd name="T19" fmla="*/ 4 h 72"/>
                    <a:gd name="T20" fmla="*/ 12 w 30"/>
                    <a:gd name="T21" fmla="*/ 3 h 72"/>
                    <a:gd name="T22" fmla="*/ 12 w 30"/>
                    <a:gd name="T23" fmla="*/ 0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72">
                      <a:moveTo>
                        <a:pt x="20" y="0"/>
                      </a:moveTo>
                      <a:cubicBezTo>
                        <a:pt x="18" y="2"/>
                        <a:pt x="15" y="3"/>
                        <a:pt x="13" y="5"/>
                      </a:cubicBezTo>
                      <a:cubicBezTo>
                        <a:pt x="4" y="13"/>
                        <a:pt x="0" y="23"/>
                        <a:pt x="0" y="33"/>
                      </a:cubicBezTo>
                      <a:cubicBezTo>
                        <a:pt x="0" y="44"/>
                        <a:pt x="5" y="55"/>
                        <a:pt x="14" y="63"/>
                      </a:cubicBezTo>
                      <a:cubicBezTo>
                        <a:pt x="19" y="67"/>
                        <a:pt x="24" y="70"/>
                        <a:pt x="30" y="72"/>
                      </a:cubicBezTo>
                      <a:cubicBezTo>
                        <a:pt x="30" y="71"/>
                        <a:pt x="30" y="70"/>
                        <a:pt x="29" y="70"/>
                      </a:cubicBezTo>
                      <a:cubicBezTo>
                        <a:pt x="24" y="68"/>
                        <a:pt x="20" y="65"/>
                        <a:pt x="15" y="61"/>
                      </a:cubicBezTo>
                      <a:cubicBezTo>
                        <a:pt x="9" y="55"/>
                        <a:pt x="4" y="48"/>
                        <a:pt x="3" y="40"/>
                      </a:cubicBezTo>
                      <a:cubicBezTo>
                        <a:pt x="2" y="38"/>
                        <a:pt x="2" y="35"/>
                        <a:pt x="2" y="33"/>
                      </a:cubicBezTo>
                      <a:cubicBezTo>
                        <a:pt x="2" y="24"/>
                        <a:pt x="6" y="14"/>
                        <a:pt x="14" y="7"/>
                      </a:cubicBezTo>
                      <a:cubicBezTo>
                        <a:pt x="16" y="5"/>
                        <a:pt x="18" y="4"/>
                        <a:pt x="20" y="3"/>
                      </a:cubicBezTo>
                      <a:cubicBezTo>
                        <a:pt x="20" y="2"/>
                        <a:pt x="20" y="1"/>
                        <a:pt x="20"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707" name="Freeform 1160">
                  <a:extLst>
                    <a:ext uri="{FF2B5EF4-FFF2-40B4-BE49-F238E27FC236}">
                      <a16:creationId xmlns:a16="http://schemas.microsoft.com/office/drawing/2014/main" id="{1FFE759C-1190-0346-E13C-7AF10414A626}"/>
                    </a:ext>
                  </a:extLst>
                </p:cNvPr>
                <p:cNvSpPr>
                  <a:spLocks/>
                </p:cNvSpPr>
                <p:nvPr/>
              </p:nvSpPr>
              <p:spPr bwMode="auto">
                <a:xfrm>
                  <a:off x="2019" y="2850"/>
                  <a:ext cx="40" cy="65"/>
                </a:xfrm>
                <a:custGeom>
                  <a:avLst/>
                  <a:gdLst>
                    <a:gd name="T0" fmla="*/ 0 w 48"/>
                    <a:gd name="T1" fmla="*/ 7 h 77"/>
                    <a:gd name="T2" fmla="*/ 15 w 48"/>
                    <a:gd name="T3" fmla="*/ 1 h 77"/>
                    <a:gd name="T4" fmla="*/ 23 w 48"/>
                    <a:gd name="T5" fmla="*/ 12 h 77"/>
                    <a:gd name="T6" fmla="*/ 19 w 48"/>
                    <a:gd name="T7" fmla="*/ 46 h 77"/>
                    <a:gd name="T8" fmla="*/ 17 w 48"/>
                    <a:gd name="T9" fmla="*/ 31 h 77"/>
                    <a:gd name="T10" fmla="*/ 17 w 48"/>
                    <a:gd name="T11" fmla="*/ 16 h 77"/>
                    <a:gd name="T12" fmla="*/ 11 w 48"/>
                    <a:gd name="T13" fmla="*/ 9 h 77"/>
                    <a:gd name="T14" fmla="*/ 3 w 48"/>
                    <a:gd name="T15" fmla="*/ 7 h 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 h="77">
                      <a:moveTo>
                        <a:pt x="0" y="12"/>
                      </a:moveTo>
                      <a:cubicBezTo>
                        <a:pt x="9" y="9"/>
                        <a:pt x="17" y="0"/>
                        <a:pt x="26" y="1"/>
                      </a:cubicBezTo>
                      <a:cubicBezTo>
                        <a:pt x="36" y="2"/>
                        <a:pt x="37" y="11"/>
                        <a:pt x="40" y="19"/>
                      </a:cubicBezTo>
                      <a:cubicBezTo>
                        <a:pt x="42" y="30"/>
                        <a:pt x="48" y="75"/>
                        <a:pt x="32" y="77"/>
                      </a:cubicBezTo>
                      <a:cubicBezTo>
                        <a:pt x="30" y="69"/>
                        <a:pt x="29" y="60"/>
                        <a:pt x="29" y="52"/>
                      </a:cubicBezTo>
                      <a:cubicBezTo>
                        <a:pt x="29" y="44"/>
                        <a:pt x="32" y="35"/>
                        <a:pt x="29" y="27"/>
                      </a:cubicBezTo>
                      <a:cubicBezTo>
                        <a:pt x="28" y="23"/>
                        <a:pt x="24" y="17"/>
                        <a:pt x="19" y="15"/>
                      </a:cubicBezTo>
                      <a:cubicBezTo>
                        <a:pt x="13" y="13"/>
                        <a:pt x="7" y="18"/>
                        <a:pt x="3" y="12"/>
                      </a:cubicBezTo>
                    </a:path>
                  </a:pathLst>
                </a:custGeom>
                <a:solidFill>
                  <a:srgbClr val="D56A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708" name="Freeform 1161">
                  <a:extLst>
                    <a:ext uri="{FF2B5EF4-FFF2-40B4-BE49-F238E27FC236}">
                      <a16:creationId xmlns:a16="http://schemas.microsoft.com/office/drawing/2014/main" id="{E6625DC3-C3F0-E6F5-F894-B6C993D7E465}"/>
                    </a:ext>
                  </a:extLst>
                </p:cNvPr>
                <p:cNvSpPr>
                  <a:spLocks/>
                </p:cNvSpPr>
                <p:nvPr/>
              </p:nvSpPr>
              <p:spPr bwMode="auto">
                <a:xfrm>
                  <a:off x="2261" y="2841"/>
                  <a:ext cx="47" cy="40"/>
                </a:xfrm>
                <a:custGeom>
                  <a:avLst/>
                  <a:gdLst>
                    <a:gd name="T0" fmla="*/ 13 w 56"/>
                    <a:gd name="T1" fmla="*/ 3 h 48"/>
                    <a:gd name="T2" fmla="*/ 29 w 56"/>
                    <a:gd name="T3" fmla="*/ 18 h 48"/>
                    <a:gd name="T4" fmla="*/ 1 w 56"/>
                    <a:gd name="T5" fmla="*/ 28 h 48"/>
                    <a:gd name="T6" fmla="*/ 17 w 56"/>
                    <a:gd name="T7" fmla="*/ 18 h 48"/>
                    <a:gd name="T8" fmla="*/ 13 w 56"/>
                    <a:gd name="T9" fmla="*/ 2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48">
                      <a:moveTo>
                        <a:pt x="23" y="5"/>
                      </a:moveTo>
                      <a:cubicBezTo>
                        <a:pt x="35" y="0"/>
                        <a:pt x="56" y="18"/>
                        <a:pt x="49" y="31"/>
                      </a:cubicBezTo>
                      <a:cubicBezTo>
                        <a:pt x="40" y="47"/>
                        <a:pt x="17" y="48"/>
                        <a:pt x="1" y="47"/>
                      </a:cubicBezTo>
                      <a:cubicBezTo>
                        <a:pt x="0" y="40"/>
                        <a:pt x="22" y="35"/>
                        <a:pt x="28" y="30"/>
                      </a:cubicBezTo>
                      <a:cubicBezTo>
                        <a:pt x="41" y="19"/>
                        <a:pt x="25" y="15"/>
                        <a:pt x="22" y="2"/>
                      </a:cubicBezTo>
                    </a:path>
                  </a:pathLst>
                </a:custGeom>
                <a:solidFill>
                  <a:srgbClr val="D56A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709" name="Freeform 1162">
                  <a:extLst>
                    <a:ext uri="{FF2B5EF4-FFF2-40B4-BE49-F238E27FC236}">
                      <a16:creationId xmlns:a16="http://schemas.microsoft.com/office/drawing/2014/main" id="{EEB74EDE-A5F0-89CE-22BC-03E3D00367C4}"/>
                    </a:ext>
                  </a:extLst>
                </p:cNvPr>
                <p:cNvSpPr>
                  <a:spLocks/>
                </p:cNvSpPr>
                <p:nvPr/>
              </p:nvSpPr>
              <p:spPr bwMode="auto">
                <a:xfrm>
                  <a:off x="1958" y="2981"/>
                  <a:ext cx="33" cy="102"/>
                </a:xfrm>
                <a:custGeom>
                  <a:avLst/>
                  <a:gdLst>
                    <a:gd name="T0" fmla="*/ 0 w 39"/>
                    <a:gd name="T1" fmla="*/ 18 h 121"/>
                    <a:gd name="T2" fmla="*/ 23 w 39"/>
                    <a:gd name="T3" fmla="*/ 12 h 121"/>
                    <a:gd name="T4" fmla="*/ 19 w 39"/>
                    <a:gd name="T5" fmla="*/ 33 h 121"/>
                    <a:gd name="T6" fmla="*/ 21 w 39"/>
                    <a:gd name="T7" fmla="*/ 58 h 121"/>
                    <a:gd name="T8" fmla="*/ 17 w 39"/>
                    <a:gd name="T9" fmla="*/ 68 h 121"/>
                    <a:gd name="T10" fmla="*/ 14 w 39"/>
                    <a:gd name="T11" fmla="*/ 43 h 121"/>
                    <a:gd name="T12" fmla="*/ 14 w 39"/>
                    <a:gd name="T13" fmla="*/ 19 h 121"/>
                    <a:gd name="T14" fmla="*/ 5 w 39"/>
                    <a:gd name="T15" fmla="*/ 15 h 1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 h="121">
                      <a:moveTo>
                        <a:pt x="0" y="30"/>
                      </a:moveTo>
                      <a:cubicBezTo>
                        <a:pt x="2" y="19"/>
                        <a:pt x="39" y="0"/>
                        <a:pt x="38" y="20"/>
                      </a:cubicBezTo>
                      <a:cubicBezTo>
                        <a:pt x="38" y="32"/>
                        <a:pt x="32" y="42"/>
                        <a:pt x="32" y="55"/>
                      </a:cubicBezTo>
                      <a:cubicBezTo>
                        <a:pt x="33" y="69"/>
                        <a:pt x="35" y="83"/>
                        <a:pt x="35" y="97"/>
                      </a:cubicBezTo>
                      <a:cubicBezTo>
                        <a:pt x="36" y="103"/>
                        <a:pt x="38" y="121"/>
                        <a:pt x="28" y="114"/>
                      </a:cubicBezTo>
                      <a:cubicBezTo>
                        <a:pt x="19" y="108"/>
                        <a:pt x="24" y="80"/>
                        <a:pt x="24" y="71"/>
                      </a:cubicBezTo>
                      <a:cubicBezTo>
                        <a:pt x="23" y="60"/>
                        <a:pt x="27" y="41"/>
                        <a:pt x="23" y="31"/>
                      </a:cubicBezTo>
                      <a:cubicBezTo>
                        <a:pt x="20" y="24"/>
                        <a:pt x="15" y="24"/>
                        <a:pt x="8" y="25"/>
                      </a:cubicBezTo>
                    </a:path>
                  </a:pathLst>
                </a:custGeom>
                <a:solidFill>
                  <a:srgbClr val="D56A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710" name="Freeform 1163">
                  <a:extLst>
                    <a:ext uri="{FF2B5EF4-FFF2-40B4-BE49-F238E27FC236}">
                      <a16:creationId xmlns:a16="http://schemas.microsoft.com/office/drawing/2014/main" id="{C99CF0FD-76B9-9217-B209-4585E1175C6B}"/>
                    </a:ext>
                  </a:extLst>
                </p:cNvPr>
                <p:cNvSpPr>
                  <a:spLocks/>
                </p:cNvSpPr>
                <p:nvPr/>
              </p:nvSpPr>
              <p:spPr bwMode="auto">
                <a:xfrm>
                  <a:off x="2091" y="2983"/>
                  <a:ext cx="41" cy="57"/>
                </a:xfrm>
                <a:custGeom>
                  <a:avLst/>
                  <a:gdLst>
                    <a:gd name="T0" fmla="*/ 8 w 48"/>
                    <a:gd name="T1" fmla="*/ 0 h 67"/>
                    <a:gd name="T2" fmla="*/ 26 w 48"/>
                    <a:gd name="T3" fmla="*/ 21 h 67"/>
                    <a:gd name="T4" fmla="*/ 14 w 48"/>
                    <a:gd name="T5" fmla="*/ 31 h 67"/>
                    <a:gd name="T6" fmla="*/ 3 w 48"/>
                    <a:gd name="T7" fmla="*/ 41 h 67"/>
                    <a:gd name="T8" fmla="*/ 14 w 48"/>
                    <a:gd name="T9" fmla="*/ 26 h 67"/>
                    <a:gd name="T10" fmla="*/ 9 w 48"/>
                    <a:gd name="T11" fmla="*/ 3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67">
                      <a:moveTo>
                        <a:pt x="13" y="0"/>
                      </a:moveTo>
                      <a:cubicBezTo>
                        <a:pt x="21" y="9"/>
                        <a:pt x="48" y="21"/>
                        <a:pt x="42" y="34"/>
                      </a:cubicBezTo>
                      <a:cubicBezTo>
                        <a:pt x="38" y="41"/>
                        <a:pt x="28" y="46"/>
                        <a:pt x="22" y="52"/>
                      </a:cubicBezTo>
                      <a:cubicBezTo>
                        <a:pt x="18" y="58"/>
                        <a:pt x="14" y="67"/>
                        <a:pt x="5" y="67"/>
                      </a:cubicBezTo>
                      <a:cubicBezTo>
                        <a:pt x="0" y="55"/>
                        <a:pt x="17" y="49"/>
                        <a:pt x="22" y="42"/>
                      </a:cubicBezTo>
                      <a:cubicBezTo>
                        <a:pt x="29" y="30"/>
                        <a:pt x="15" y="18"/>
                        <a:pt x="15" y="6"/>
                      </a:cubicBezTo>
                    </a:path>
                  </a:pathLst>
                </a:custGeom>
                <a:solidFill>
                  <a:srgbClr val="D56A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711" name="Freeform 1164">
                  <a:extLst>
                    <a:ext uri="{FF2B5EF4-FFF2-40B4-BE49-F238E27FC236}">
                      <a16:creationId xmlns:a16="http://schemas.microsoft.com/office/drawing/2014/main" id="{1811501D-27E7-EE49-3A8A-668E41B74D18}"/>
                    </a:ext>
                  </a:extLst>
                </p:cNvPr>
                <p:cNvSpPr>
                  <a:spLocks/>
                </p:cNvSpPr>
                <p:nvPr/>
              </p:nvSpPr>
              <p:spPr bwMode="auto">
                <a:xfrm>
                  <a:off x="2196" y="3081"/>
                  <a:ext cx="61" cy="65"/>
                </a:xfrm>
                <a:custGeom>
                  <a:avLst/>
                  <a:gdLst>
                    <a:gd name="T0" fmla="*/ 22 w 72"/>
                    <a:gd name="T1" fmla="*/ 0 h 76"/>
                    <a:gd name="T2" fmla="*/ 40 w 72"/>
                    <a:gd name="T3" fmla="*/ 13 h 76"/>
                    <a:gd name="T4" fmla="*/ 39 w 72"/>
                    <a:gd name="T5" fmla="*/ 31 h 76"/>
                    <a:gd name="T6" fmla="*/ 19 w 72"/>
                    <a:gd name="T7" fmla="*/ 45 h 76"/>
                    <a:gd name="T8" fmla="*/ 3 w 72"/>
                    <a:gd name="T9" fmla="*/ 38 h 76"/>
                    <a:gd name="T10" fmla="*/ 22 w 72"/>
                    <a:gd name="T11" fmla="*/ 36 h 76"/>
                    <a:gd name="T12" fmla="*/ 26 w 72"/>
                    <a:gd name="T13" fmla="*/ 3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76">
                      <a:moveTo>
                        <a:pt x="37" y="0"/>
                      </a:moveTo>
                      <a:cubicBezTo>
                        <a:pt x="48" y="1"/>
                        <a:pt x="60" y="12"/>
                        <a:pt x="65" y="20"/>
                      </a:cubicBezTo>
                      <a:cubicBezTo>
                        <a:pt x="72" y="31"/>
                        <a:pt x="67" y="39"/>
                        <a:pt x="64" y="49"/>
                      </a:cubicBezTo>
                      <a:cubicBezTo>
                        <a:pt x="59" y="67"/>
                        <a:pt x="49" y="69"/>
                        <a:pt x="32" y="72"/>
                      </a:cubicBezTo>
                      <a:cubicBezTo>
                        <a:pt x="26" y="73"/>
                        <a:pt x="0" y="76"/>
                        <a:pt x="5" y="61"/>
                      </a:cubicBezTo>
                      <a:cubicBezTo>
                        <a:pt x="8" y="52"/>
                        <a:pt x="30" y="57"/>
                        <a:pt x="37" y="57"/>
                      </a:cubicBezTo>
                      <a:cubicBezTo>
                        <a:pt x="65" y="57"/>
                        <a:pt x="55" y="20"/>
                        <a:pt x="42" y="6"/>
                      </a:cubicBezTo>
                    </a:path>
                  </a:pathLst>
                </a:custGeom>
                <a:solidFill>
                  <a:srgbClr val="D56A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712" name="Freeform 1165">
                  <a:extLst>
                    <a:ext uri="{FF2B5EF4-FFF2-40B4-BE49-F238E27FC236}">
                      <a16:creationId xmlns:a16="http://schemas.microsoft.com/office/drawing/2014/main" id="{00FCFF54-5369-B273-1AE3-D004DCBD8CB0}"/>
                    </a:ext>
                  </a:extLst>
                </p:cNvPr>
                <p:cNvSpPr>
                  <a:spLocks/>
                </p:cNvSpPr>
                <p:nvPr/>
              </p:nvSpPr>
              <p:spPr bwMode="auto">
                <a:xfrm>
                  <a:off x="2259" y="2896"/>
                  <a:ext cx="33" cy="65"/>
                </a:xfrm>
                <a:custGeom>
                  <a:avLst/>
                  <a:gdLst>
                    <a:gd name="T0" fmla="*/ 0 w 40"/>
                    <a:gd name="T1" fmla="*/ 10 h 76"/>
                    <a:gd name="T2" fmla="*/ 14 w 40"/>
                    <a:gd name="T3" fmla="*/ 3 h 76"/>
                    <a:gd name="T4" fmla="*/ 21 w 40"/>
                    <a:gd name="T5" fmla="*/ 7 h 76"/>
                    <a:gd name="T6" fmla="*/ 17 w 40"/>
                    <a:gd name="T7" fmla="*/ 28 h 76"/>
                    <a:gd name="T8" fmla="*/ 12 w 40"/>
                    <a:gd name="T9" fmla="*/ 47 h 76"/>
                    <a:gd name="T10" fmla="*/ 14 w 40"/>
                    <a:gd name="T11" fmla="*/ 17 h 76"/>
                    <a:gd name="T12" fmla="*/ 2 w 40"/>
                    <a:gd name="T13" fmla="*/ 14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76">
                      <a:moveTo>
                        <a:pt x="0" y="16"/>
                      </a:moveTo>
                      <a:cubicBezTo>
                        <a:pt x="3" y="10"/>
                        <a:pt x="17" y="7"/>
                        <a:pt x="24" y="4"/>
                      </a:cubicBezTo>
                      <a:cubicBezTo>
                        <a:pt x="33" y="1"/>
                        <a:pt x="38" y="0"/>
                        <a:pt x="39" y="11"/>
                      </a:cubicBezTo>
                      <a:cubicBezTo>
                        <a:pt x="40" y="22"/>
                        <a:pt x="33" y="34"/>
                        <a:pt x="31" y="46"/>
                      </a:cubicBezTo>
                      <a:cubicBezTo>
                        <a:pt x="30" y="53"/>
                        <a:pt x="30" y="76"/>
                        <a:pt x="20" y="75"/>
                      </a:cubicBezTo>
                      <a:cubicBezTo>
                        <a:pt x="19" y="59"/>
                        <a:pt x="24" y="44"/>
                        <a:pt x="25" y="27"/>
                      </a:cubicBezTo>
                      <a:cubicBezTo>
                        <a:pt x="25" y="10"/>
                        <a:pt x="17" y="13"/>
                        <a:pt x="5" y="22"/>
                      </a:cubicBezTo>
                    </a:path>
                  </a:pathLst>
                </a:custGeom>
                <a:solidFill>
                  <a:srgbClr val="D56A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713" name="Freeform 1166">
                  <a:extLst>
                    <a:ext uri="{FF2B5EF4-FFF2-40B4-BE49-F238E27FC236}">
                      <a16:creationId xmlns:a16="http://schemas.microsoft.com/office/drawing/2014/main" id="{975B61E3-4B82-C0F6-8627-80A8F51658FA}"/>
                    </a:ext>
                  </a:extLst>
                </p:cNvPr>
                <p:cNvSpPr>
                  <a:spLocks/>
                </p:cNvSpPr>
                <p:nvPr/>
              </p:nvSpPr>
              <p:spPr bwMode="auto">
                <a:xfrm>
                  <a:off x="2384" y="2930"/>
                  <a:ext cx="61" cy="93"/>
                </a:xfrm>
                <a:custGeom>
                  <a:avLst/>
                  <a:gdLst>
                    <a:gd name="T0" fmla="*/ 36 w 73"/>
                    <a:gd name="T1" fmla="*/ 0 h 110"/>
                    <a:gd name="T2" fmla="*/ 40 w 73"/>
                    <a:gd name="T3" fmla="*/ 20 h 110"/>
                    <a:gd name="T4" fmla="*/ 30 w 73"/>
                    <a:gd name="T5" fmla="*/ 42 h 110"/>
                    <a:gd name="T6" fmla="*/ 20 w 73"/>
                    <a:gd name="T7" fmla="*/ 58 h 110"/>
                    <a:gd name="T8" fmla="*/ 0 w 73"/>
                    <a:gd name="T9" fmla="*/ 62 h 110"/>
                    <a:gd name="T10" fmla="*/ 15 w 73"/>
                    <a:gd name="T11" fmla="*/ 55 h 110"/>
                    <a:gd name="T12" fmla="*/ 23 w 73"/>
                    <a:gd name="T13" fmla="*/ 38 h 110"/>
                    <a:gd name="T14" fmla="*/ 33 w 73"/>
                    <a:gd name="T15" fmla="*/ 21 h 110"/>
                    <a:gd name="T16" fmla="*/ 34 w 73"/>
                    <a:gd name="T17" fmla="*/ 3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110">
                      <a:moveTo>
                        <a:pt x="61" y="0"/>
                      </a:moveTo>
                      <a:cubicBezTo>
                        <a:pt x="73" y="3"/>
                        <a:pt x="73" y="23"/>
                        <a:pt x="69" y="33"/>
                      </a:cubicBezTo>
                      <a:cubicBezTo>
                        <a:pt x="63" y="46"/>
                        <a:pt x="55" y="56"/>
                        <a:pt x="51" y="70"/>
                      </a:cubicBezTo>
                      <a:cubicBezTo>
                        <a:pt x="48" y="81"/>
                        <a:pt x="45" y="89"/>
                        <a:pt x="35" y="97"/>
                      </a:cubicBezTo>
                      <a:cubicBezTo>
                        <a:pt x="28" y="103"/>
                        <a:pt x="8" y="110"/>
                        <a:pt x="0" y="102"/>
                      </a:cubicBezTo>
                      <a:cubicBezTo>
                        <a:pt x="9" y="95"/>
                        <a:pt x="17" y="95"/>
                        <a:pt x="26" y="91"/>
                      </a:cubicBezTo>
                      <a:cubicBezTo>
                        <a:pt x="39" y="85"/>
                        <a:pt x="37" y="74"/>
                        <a:pt x="39" y="63"/>
                      </a:cubicBezTo>
                      <a:cubicBezTo>
                        <a:pt x="42" y="50"/>
                        <a:pt x="50" y="44"/>
                        <a:pt x="57" y="34"/>
                      </a:cubicBezTo>
                      <a:cubicBezTo>
                        <a:pt x="63" y="24"/>
                        <a:pt x="62" y="16"/>
                        <a:pt x="59" y="6"/>
                      </a:cubicBezTo>
                    </a:path>
                  </a:pathLst>
                </a:custGeom>
                <a:solidFill>
                  <a:srgbClr val="D56A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714" name="Freeform 1167">
                  <a:extLst>
                    <a:ext uri="{FF2B5EF4-FFF2-40B4-BE49-F238E27FC236}">
                      <a16:creationId xmlns:a16="http://schemas.microsoft.com/office/drawing/2014/main" id="{98F2214D-DE65-C6F1-B2A0-4E9BDD0BD26B}"/>
                    </a:ext>
                  </a:extLst>
                </p:cNvPr>
                <p:cNvSpPr>
                  <a:spLocks/>
                </p:cNvSpPr>
                <p:nvPr/>
              </p:nvSpPr>
              <p:spPr bwMode="auto">
                <a:xfrm>
                  <a:off x="2367" y="3133"/>
                  <a:ext cx="56" cy="50"/>
                </a:xfrm>
                <a:custGeom>
                  <a:avLst/>
                  <a:gdLst>
                    <a:gd name="T0" fmla="*/ 15 w 67"/>
                    <a:gd name="T1" fmla="*/ 0 h 59"/>
                    <a:gd name="T2" fmla="*/ 6 w 67"/>
                    <a:gd name="T3" fmla="*/ 26 h 59"/>
                    <a:gd name="T4" fmla="*/ 22 w 67"/>
                    <a:gd name="T5" fmla="*/ 31 h 59"/>
                    <a:gd name="T6" fmla="*/ 39 w 67"/>
                    <a:gd name="T7" fmla="*/ 12 h 59"/>
                    <a:gd name="T8" fmla="*/ 20 w 67"/>
                    <a:gd name="T9" fmla="*/ 25 h 59"/>
                    <a:gd name="T10" fmla="*/ 15 w 67"/>
                    <a:gd name="T11" fmla="*/ 4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59">
                      <a:moveTo>
                        <a:pt x="25" y="0"/>
                      </a:moveTo>
                      <a:cubicBezTo>
                        <a:pt x="17" y="14"/>
                        <a:pt x="0" y="28"/>
                        <a:pt x="10" y="44"/>
                      </a:cubicBezTo>
                      <a:cubicBezTo>
                        <a:pt x="18" y="59"/>
                        <a:pt x="23" y="58"/>
                        <a:pt x="37" y="50"/>
                      </a:cubicBezTo>
                      <a:cubicBezTo>
                        <a:pt x="50" y="43"/>
                        <a:pt x="59" y="31"/>
                        <a:pt x="67" y="20"/>
                      </a:cubicBezTo>
                      <a:cubicBezTo>
                        <a:pt x="59" y="15"/>
                        <a:pt x="42" y="37"/>
                        <a:pt x="35" y="40"/>
                      </a:cubicBezTo>
                      <a:cubicBezTo>
                        <a:pt x="11" y="52"/>
                        <a:pt x="23" y="17"/>
                        <a:pt x="25" y="7"/>
                      </a:cubicBezTo>
                    </a:path>
                  </a:pathLst>
                </a:custGeom>
                <a:solidFill>
                  <a:srgbClr val="D56A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715" name="Freeform 1168">
                  <a:extLst>
                    <a:ext uri="{FF2B5EF4-FFF2-40B4-BE49-F238E27FC236}">
                      <a16:creationId xmlns:a16="http://schemas.microsoft.com/office/drawing/2014/main" id="{0E8CC9C4-0027-001D-543B-1D8B0B5B81E3}"/>
                    </a:ext>
                  </a:extLst>
                </p:cNvPr>
                <p:cNvSpPr>
                  <a:spLocks/>
                </p:cNvSpPr>
                <p:nvPr/>
              </p:nvSpPr>
              <p:spPr bwMode="auto">
                <a:xfrm>
                  <a:off x="2652" y="3234"/>
                  <a:ext cx="37" cy="93"/>
                </a:xfrm>
                <a:custGeom>
                  <a:avLst/>
                  <a:gdLst>
                    <a:gd name="T0" fmla="*/ 0 w 44"/>
                    <a:gd name="T1" fmla="*/ 5 h 109"/>
                    <a:gd name="T2" fmla="*/ 16 w 44"/>
                    <a:gd name="T3" fmla="*/ 2 h 109"/>
                    <a:gd name="T4" fmla="*/ 24 w 44"/>
                    <a:gd name="T5" fmla="*/ 14 h 109"/>
                    <a:gd name="T6" fmla="*/ 22 w 44"/>
                    <a:gd name="T7" fmla="*/ 42 h 109"/>
                    <a:gd name="T8" fmla="*/ 18 w 44"/>
                    <a:gd name="T9" fmla="*/ 67 h 109"/>
                    <a:gd name="T10" fmla="*/ 7 w 44"/>
                    <a:gd name="T11" fmla="*/ 8 h 1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109">
                      <a:moveTo>
                        <a:pt x="0" y="8"/>
                      </a:moveTo>
                      <a:cubicBezTo>
                        <a:pt x="8" y="9"/>
                        <a:pt x="17" y="1"/>
                        <a:pt x="26" y="2"/>
                      </a:cubicBezTo>
                      <a:cubicBezTo>
                        <a:pt x="37" y="3"/>
                        <a:pt x="39" y="12"/>
                        <a:pt x="39" y="22"/>
                      </a:cubicBezTo>
                      <a:cubicBezTo>
                        <a:pt x="39" y="37"/>
                        <a:pt x="39" y="53"/>
                        <a:pt x="37" y="67"/>
                      </a:cubicBezTo>
                      <a:cubicBezTo>
                        <a:pt x="37" y="79"/>
                        <a:pt x="36" y="99"/>
                        <a:pt x="30" y="109"/>
                      </a:cubicBezTo>
                      <a:cubicBezTo>
                        <a:pt x="19" y="103"/>
                        <a:pt x="44" y="0"/>
                        <a:pt x="12" y="13"/>
                      </a:cubicBezTo>
                    </a:path>
                  </a:pathLst>
                </a:custGeom>
                <a:solidFill>
                  <a:srgbClr val="D56A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716" name="Freeform 1169">
                  <a:extLst>
                    <a:ext uri="{FF2B5EF4-FFF2-40B4-BE49-F238E27FC236}">
                      <a16:creationId xmlns:a16="http://schemas.microsoft.com/office/drawing/2014/main" id="{507E782A-7B01-0DF6-4064-490029B6FA3E}"/>
                    </a:ext>
                  </a:extLst>
                </p:cNvPr>
                <p:cNvSpPr>
                  <a:spLocks/>
                </p:cNvSpPr>
                <p:nvPr/>
              </p:nvSpPr>
              <p:spPr bwMode="auto">
                <a:xfrm>
                  <a:off x="2471" y="3468"/>
                  <a:ext cx="31" cy="39"/>
                </a:xfrm>
                <a:custGeom>
                  <a:avLst/>
                  <a:gdLst>
                    <a:gd name="T0" fmla="*/ 0 w 36"/>
                    <a:gd name="T1" fmla="*/ 7 h 46"/>
                    <a:gd name="T2" fmla="*/ 12 w 36"/>
                    <a:gd name="T3" fmla="*/ 25 h 46"/>
                    <a:gd name="T4" fmla="*/ 22 w 36"/>
                    <a:gd name="T5" fmla="*/ 0 h 46"/>
                    <a:gd name="T6" fmla="*/ 3 w 36"/>
                    <a:gd name="T7" fmla="*/ 10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46">
                      <a:moveTo>
                        <a:pt x="0" y="12"/>
                      </a:moveTo>
                      <a:cubicBezTo>
                        <a:pt x="2" y="20"/>
                        <a:pt x="7" y="46"/>
                        <a:pt x="18" y="41"/>
                      </a:cubicBezTo>
                      <a:cubicBezTo>
                        <a:pt x="24" y="37"/>
                        <a:pt x="36" y="6"/>
                        <a:pt x="34" y="0"/>
                      </a:cubicBezTo>
                      <a:cubicBezTo>
                        <a:pt x="22" y="6"/>
                        <a:pt x="17" y="36"/>
                        <a:pt x="4" y="16"/>
                      </a:cubicBezTo>
                    </a:path>
                  </a:pathLst>
                </a:custGeom>
                <a:solidFill>
                  <a:srgbClr val="D56A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717" name="Freeform 1170">
                  <a:extLst>
                    <a:ext uri="{FF2B5EF4-FFF2-40B4-BE49-F238E27FC236}">
                      <a16:creationId xmlns:a16="http://schemas.microsoft.com/office/drawing/2014/main" id="{670249E3-E0CD-01CF-D1FE-90ECC136C8AA}"/>
                    </a:ext>
                  </a:extLst>
                </p:cNvPr>
                <p:cNvSpPr>
                  <a:spLocks/>
                </p:cNvSpPr>
                <p:nvPr/>
              </p:nvSpPr>
              <p:spPr bwMode="auto">
                <a:xfrm>
                  <a:off x="2622" y="3383"/>
                  <a:ext cx="45" cy="64"/>
                </a:xfrm>
                <a:custGeom>
                  <a:avLst/>
                  <a:gdLst>
                    <a:gd name="T0" fmla="*/ 0 w 54"/>
                    <a:gd name="T1" fmla="*/ 9 h 76"/>
                    <a:gd name="T2" fmla="*/ 28 w 54"/>
                    <a:gd name="T3" fmla="*/ 7 h 76"/>
                    <a:gd name="T4" fmla="*/ 31 w 54"/>
                    <a:gd name="T5" fmla="*/ 23 h 76"/>
                    <a:gd name="T6" fmla="*/ 23 w 54"/>
                    <a:gd name="T7" fmla="*/ 42 h 76"/>
                    <a:gd name="T8" fmla="*/ 22 w 54"/>
                    <a:gd name="T9" fmla="*/ 20 h 76"/>
                    <a:gd name="T10" fmla="*/ 5 w 54"/>
                    <a:gd name="T11" fmla="*/ 14 h 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76">
                      <a:moveTo>
                        <a:pt x="0" y="16"/>
                      </a:moveTo>
                      <a:cubicBezTo>
                        <a:pt x="10" y="7"/>
                        <a:pt x="36" y="0"/>
                        <a:pt x="47" y="11"/>
                      </a:cubicBezTo>
                      <a:cubicBezTo>
                        <a:pt x="54" y="18"/>
                        <a:pt x="53" y="29"/>
                        <a:pt x="53" y="38"/>
                      </a:cubicBezTo>
                      <a:cubicBezTo>
                        <a:pt x="52" y="45"/>
                        <a:pt x="48" y="66"/>
                        <a:pt x="41" y="70"/>
                      </a:cubicBezTo>
                      <a:cubicBezTo>
                        <a:pt x="32" y="76"/>
                        <a:pt x="39" y="39"/>
                        <a:pt x="37" y="34"/>
                      </a:cubicBezTo>
                      <a:cubicBezTo>
                        <a:pt x="33" y="16"/>
                        <a:pt x="20" y="28"/>
                        <a:pt x="8" y="24"/>
                      </a:cubicBezTo>
                    </a:path>
                  </a:pathLst>
                </a:custGeom>
                <a:solidFill>
                  <a:srgbClr val="D56A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718" name="Freeform 1171">
                  <a:extLst>
                    <a:ext uri="{FF2B5EF4-FFF2-40B4-BE49-F238E27FC236}">
                      <a16:creationId xmlns:a16="http://schemas.microsoft.com/office/drawing/2014/main" id="{5B9F0915-6236-9EA2-6474-7374B8392CB0}"/>
                    </a:ext>
                  </a:extLst>
                </p:cNvPr>
                <p:cNvSpPr>
                  <a:spLocks/>
                </p:cNvSpPr>
                <p:nvPr/>
              </p:nvSpPr>
              <p:spPr bwMode="auto">
                <a:xfrm>
                  <a:off x="2413" y="3667"/>
                  <a:ext cx="39" cy="41"/>
                </a:xfrm>
                <a:custGeom>
                  <a:avLst/>
                  <a:gdLst>
                    <a:gd name="T0" fmla="*/ 12 w 46"/>
                    <a:gd name="T1" fmla="*/ 0 h 49"/>
                    <a:gd name="T2" fmla="*/ 3 w 46"/>
                    <a:gd name="T3" fmla="*/ 23 h 49"/>
                    <a:gd name="T4" fmla="*/ 28 w 46"/>
                    <a:gd name="T5" fmla="*/ 16 h 49"/>
                    <a:gd name="T6" fmla="*/ 12 w 46"/>
                    <a:gd name="T7" fmla="*/ 18 h 49"/>
                    <a:gd name="T8" fmla="*/ 9 w 46"/>
                    <a:gd name="T9" fmla="*/ 2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49">
                      <a:moveTo>
                        <a:pt x="19" y="0"/>
                      </a:moveTo>
                      <a:cubicBezTo>
                        <a:pt x="11" y="5"/>
                        <a:pt x="0" y="28"/>
                        <a:pt x="6" y="38"/>
                      </a:cubicBezTo>
                      <a:cubicBezTo>
                        <a:pt x="14" y="49"/>
                        <a:pt x="39" y="33"/>
                        <a:pt x="46" y="28"/>
                      </a:cubicBezTo>
                      <a:cubicBezTo>
                        <a:pt x="37" y="26"/>
                        <a:pt x="28" y="36"/>
                        <a:pt x="20" y="31"/>
                      </a:cubicBezTo>
                      <a:cubicBezTo>
                        <a:pt x="12" y="25"/>
                        <a:pt x="13" y="10"/>
                        <a:pt x="15" y="2"/>
                      </a:cubicBezTo>
                    </a:path>
                  </a:pathLst>
                </a:custGeom>
                <a:solidFill>
                  <a:srgbClr val="D56A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719" name="Freeform 1172">
                  <a:extLst>
                    <a:ext uri="{FF2B5EF4-FFF2-40B4-BE49-F238E27FC236}">
                      <a16:creationId xmlns:a16="http://schemas.microsoft.com/office/drawing/2014/main" id="{FF4DAC56-F81D-47E0-B5EA-E3E72B2C2FC0}"/>
                    </a:ext>
                  </a:extLst>
                </p:cNvPr>
                <p:cNvSpPr>
                  <a:spLocks/>
                </p:cNvSpPr>
                <p:nvPr/>
              </p:nvSpPr>
              <p:spPr bwMode="auto">
                <a:xfrm>
                  <a:off x="2351" y="3682"/>
                  <a:ext cx="46" cy="39"/>
                </a:xfrm>
                <a:custGeom>
                  <a:avLst/>
                  <a:gdLst>
                    <a:gd name="T0" fmla="*/ 17 w 55"/>
                    <a:gd name="T1" fmla="*/ 0 h 46"/>
                    <a:gd name="T2" fmla="*/ 27 w 55"/>
                    <a:gd name="T3" fmla="*/ 22 h 46"/>
                    <a:gd name="T4" fmla="*/ 16 w 55"/>
                    <a:gd name="T5" fmla="*/ 25 h 46"/>
                    <a:gd name="T6" fmla="*/ 3 w 55"/>
                    <a:gd name="T7" fmla="*/ 26 h 46"/>
                    <a:gd name="T8" fmla="*/ 2 w 55"/>
                    <a:gd name="T9" fmla="*/ 22 h 46"/>
                    <a:gd name="T10" fmla="*/ 13 w 55"/>
                    <a:gd name="T11" fmla="*/ 20 h 46"/>
                    <a:gd name="T12" fmla="*/ 16 w 55"/>
                    <a:gd name="T13" fmla="*/ 3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46">
                      <a:moveTo>
                        <a:pt x="29" y="0"/>
                      </a:moveTo>
                      <a:cubicBezTo>
                        <a:pt x="37" y="8"/>
                        <a:pt x="55" y="23"/>
                        <a:pt x="46" y="36"/>
                      </a:cubicBezTo>
                      <a:cubicBezTo>
                        <a:pt x="42" y="41"/>
                        <a:pt x="33" y="39"/>
                        <a:pt x="28" y="40"/>
                      </a:cubicBezTo>
                      <a:cubicBezTo>
                        <a:pt x="22" y="41"/>
                        <a:pt x="13" y="46"/>
                        <a:pt x="6" y="43"/>
                      </a:cubicBezTo>
                      <a:cubicBezTo>
                        <a:pt x="3" y="41"/>
                        <a:pt x="0" y="41"/>
                        <a:pt x="2" y="36"/>
                      </a:cubicBezTo>
                      <a:cubicBezTo>
                        <a:pt x="5" y="30"/>
                        <a:pt x="17" y="33"/>
                        <a:pt x="22" y="33"/>
                      </a:cubicBezTo>
                      <a:cubicBezTo>
                        <a:pt x="40" y="34"/>
                        <a:pt x="33" y="16"/>
                        <a:pt x="27" y="4"/>
                      </a:cubicBezTo>
                    </a:path>
                  </a:pathLst>
                </a:custGeom>
                <a:solidFill>
                  <a:srgbClr val="D56A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720" name="Freeform 1173">
                  <a:extLst>
                    <a:ext uri="{FF2B5EF4-FFF2-40B4-BE49-F238E27FC236}">
                      <a16:creationId xmlns:a16="http://schemas.microsoft.com/office/drawing/2014/main" id="{1CCEC760-ACCF-FEB3-BE36-8B659A4AE766}"/>
                    </a:ext>
                  </a:extLst>
                </p:cNvPr>
                <p:cNvSpPr>
                  <a:spLocks/>
                </p:cNvSpPr>
                <p:nvPr/>
              </p:nvSpPr>
              <p:spPr bwMode="auto">
                <a:xfrm>
                  <a:off x="2210" y="3664"/>
                  <a:ext cx="40" cy="55"/>
                </a:xfrm>
                <a:custGeom>
                  <a:avLst/>
                  <a:gdLst>
                    <a:gd name="T0" fmla="*/ 4 w 48"/>
                    <a:gd name="T1" fmla="*/ 1 h 65"/>
                    <a:gd name="T2" fmla="*/ 23 w 48"/>
                    <a:gd name="T3" fmla="*/ 6 h 65"/>
                    <a:gd name="T4" fmla="*/ 25 w 48"/>
                    <a:gd name="T5" fmla="*/ 24 h 65"/>
                    <a:gd name="T6" fmla="*/ 18 w 48"/>
                    <a:gd name="T7" fmla="*/ 36 h 65"/>
                    <a:gd name="T8" fmla="*/ 0 w 48"/>
                    <a:gd name="T9" fmla="*/ 37 h 65"/>
                    <a:gd name="T10" fmla="*/ 11 w 48"/>
                    <a:gd name="T11" fmla="*/ 30 h 65"/>
                    <a:gd name="T12" fmla="*/ 19 w 48"/>
                    <a:gd name="T13" fmla="*/ 23 h 65"/>
                    <a:gd name="T14" fmla="*/ 7 w 48"/>
                    <a:gd name="T15" fmla="*/ 3 h 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 h="65">
                      <a:moveTo>
                        <a:pt x="7" y="1"/>
                      </a:moveTo>
                      <a:cubicBezTo>
                        <a:pt x="18" y="0"/>
                        <a:pt x="34" y="1"/>
                        <a:pt x="41" y="9"/>
                      </a:cubicBezTo>
                      <a:cubicBezTo>
                        <a:pt x="48" y="18"/>
                        <a:pt x="43" y="29"/>
                        <a:pt x="43" y="39"/>
                      </a:cubicBezTo>
                      <a:cubicBezTo>
                        <a:pt x="43" y="48"/>
                        <a:pt x="41" y="55"/>
                        <a:pt x="31" y="60"/>
                      </a:cubicBezTo>
                      <a:cubicBezTo>
                        <a:pt x="21" y="65"/>
                        <a:pt x="10" y="59"/>
                        <a:pt x="0" y="61"/>
                      </a:cubicBezTo>
                      <a:cubicBezTo>
                        <a:pt x="3" y="55"/>
                        <a:pt x="12" y="51"/>
                        <a:pt x="18" y="49"/>
                      </a:cubicBezTo>
                      <a:cubicBezTo>
                        <a:pt x="28" y="46"/>
                        <a:pt x="30" y="48"/>
                        <a:pt x="34" y="38"/>
                      </a:cubicBezTo>
                      <a:cubicBezTo>
                        <a:pt x="41" y="17"/>
                        <a:pt x="22" y="20"/>
                        <a:pt x="12" y="6"/>
                      </a:cubicBezTo>
                    </a:path>
                  </a:pathLst>
                </a:custGeom>
                <a:solidFill>
                  <a:srgbClr val="D56A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721" name="Freeform 1174">
                  <a:extLst>
                    <a:ext uri="{FF2B5EF4-FFF2-40B4-BE49-F238E27FC236}">
                      <a16:creationId xmlns:a16="http://schemas.microsoft.com/office/drawing/2014/main" id="{58383140-B053-0795-FF40-97E33AC35986}"/>
                    </a:ext>
                  </a:extLst>
                </p:cNvPr>
                <p:cNvSpPr>
                  <a:spLocks/>
                </p:cNvSpPr>
                <p:nvPr/>
              </p:nvSpPr>
              <p:spPr bwMode="auto">
                <a:xfrm>
                  <a:off x="2196" y="3470"/>
                  <a:ext cx="41" cy="56"/>
                </a:xfrm>
                <a:custGeom>
                  <a:avLst/>
                  <a:gdLst>
                    <a:gd name="T0" fmla="*/ 0 w 48"/>
                    <a:gd name="T1" fmla="*/ 8 h 66"/>
                    <a:gd name="T2" fmla="*/ 4 w 48"/>
                    <a:gd name="T3" fmla="*/ 3 h 66"/>
                    <a:gd name="T4" fmla="*/ 15 w 48"/>
                    <a:gd name="T5" fmla="*/ 9 h 66"/>
                    <a:gd name="T6" fmla="*/ 26 w 48"/>
                    <a:gd name="T7" fmla="*/ 40 h 66"/>
                    <a:gd name="T8" fmla="*/ 7 w 48"/>
                    <a:gd name="T9" fmla="*/ 7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66">
                      <a:moveTo>
                        <a:pt x="0" y="13"/>
                      </a:moveTo>
                      <a:cubicBezTo>
                        <a:pt x="1" y="9"/>
                        <a:pt x="4" y="6"/>
                        <a:pt x="7" y="4"/>
                      </a:cubicBezTo>
                      <a:cubicBezTo>
                        <a:pt x="17" y="0"/>
                        <a:pt x="20" y="8"/>
                        <a:pt x="25" y="15"/>
                      </a:cubicBezTo>
                      <a:cubicBezTo>
                        <a:pt x="33" y="28"/>
                        <a:pt x="48" y="49"/>
                        <a:pt x="42" y="65"/>
                      </a:cubicBezTo>
                      <a:cubicBezTo>
                        <a:pt x="25" y="66"/>
                        <a:pt x="30" y="17"/>
                        <a:pt x="10" y="12"/>
                      </a:cubicBezTo>
                    </a:path>
                  </a:pathLst>
                </a:custGeom>
                <a:solidFill>
                  <a:srgbClr val="D56A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722" name="Freeform 1175">
                  <a:extLst>
                    <a:ext uri="{FF2B5EF4-FFF2-40B4-BE49-F238E27FC236}">
                      <a16:creationId xmlns:a16="http://schemas.microsoft.com/office/drawing/2014/main" id="{625CBA56-7E88-2651-B7D1-9E8C1826C78A}"/>
                    </a:ext>
                  </a:extLst>
                </p:cNvPr>
                <p:cNvSpPr>
                  <a:spLocks/>
                </p:cNvSpPr>
                <p:nvPr/>
              </p:nvSpPr>
              <p:spPr bwMode="auto">
                <a:xfrm>
                  <a:off x="2348" y="3405"/>
                  <a:ext cx="39" cy="57"/>
                </a:xfrm>
                <a:custGeom>
                  <a:avLst/>
                  <a:gdLst>
                    <a:gd name="T0" fmla="*/ 12 w 46"/>
                    <a:gd name="T1" fmla="*/ 0 h 67"/>
                    <a:gd name="T2" fmla="*/ 25 w 46"/>
                    <a:gd name="T3" fmla="*/ 27 h 67"/>
                    <a:gd name="T4" fmla="*/ 1 w 46"/>
                    <a:gd name="T5" fmla="*/ 41 h 67"/>
                    <a:gd name="T6" fmla="*/ 12 w 46"/>
                    <a:gd name="T7" fmla="*/ 27 h 67"/>
                    <a:gd name="T8" fmla="*/ 14 w 46"/>
                    <a:gd name="T9" fmla="*/ 4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67">
                      <a:moveTo>
                        <a:pt x="20" y="0"/>
                      </a:moveTo>
                      <a:cubicBezTo>
                        <a:pt x="31" y="6"/>
                        <a:pt x="46" y="31"/>
                        <a:pt x="40" y="45"/>
                      </a:cubicBezTo>
                      <a:cubicBezTo>
                        <a:pt x="35" y="55"/>
                        <a:pt x="13" y="67"/>
                        <a:pt x="1" y="66"/>
                      </a:cubicBezTo>
                      <a:cubicBezTo>
                        <a:pt x="0" y="57"/>
                        <a:pt x="14" y="50"/>
                        <a:pt x="19" y="45"/>
                      </a:cubicBezTo>
                      <a:cubicBezTo>
                        <a:pt x="27" y="35"/>
                        <a:pt x="30" y="18"/>
                        <a:pt x="22" y="7"/>
                      </a:cubicBezTo>
                    </a:path>
                  </a:pathLst>
                </a:custGeom>
                <a:solidFill>
                  <a:srgbClr val="D56A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723" name="Freeform 1176">
                  <a:extLst>
                    <a:ext uri="{FF2B5EF4-FFF2-40B4-BE49-F238E27FC236}">
                      <a16:creationId xmlns:a16="http://schemas.microsoft.com/office/drawing/2014/main" id="{BCB9A92D-427A-12DA-6F03-4B99D7D36105}"/>
                    </a:ext>
                  </a:extLst>
                </p:cNvPr>
                <p:cNvSpPr>
                  <a:spLocks/>
                </p:cNvSpPr>
                <p:nvPr/>
              </p:nvSpPr>
              <p:spPr bwMode="auto">
                <a:xfrm>
                  <a:off x="2144" y="3452"/>
                  <a:ext cx="26" cy="57"/>
                </a:xfrm>
                <a:custGeom>
                  <a:avLst/>
                  <a:gdLst>
                    <a:gd name="T0" fmla="*/ 3 w 30"/>
                    <a:gd name="T1" fmla="*/ 0 h 67"/>
                    <a:gd name="T2" fmla="*/ 19 w 30"/>
                    <a:gd name="T3" fmla="*/ 15 h 67"/>
                    <a:gd name="T4" fmla="*/ 9 w 30"/>
                    <a:gd name="T5" fmla="*/ 36 h 67"/>
                    <a:gd name="T6" fmla="*/ 3 w 30"/>
                    <a:gd name="T7" fmla="*/ 39 h 67"/>
                    <a:gd name="T8" fmla="*/ 5 w 30"/>
                    <a:gd name="T9" fmla="*/ 31 h 67"/>
                    <a:gd name="T10" fmla="*/ 8 w 30"/>
                    <a:gd name="T11" fmla="*/ 5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67">
                      <a:moveTo>
                        <a:pt x="4" y="0"/>
                      </a:moveTo>
                      <a:cubicBezTo>
                        <a:pt x="13" y="8"/>
                        <a:pt x="28" y="11"/>
                        <a:pt x="29" y="25"/>
                      </a:cubicBezTo>
                      <a:cubicBezTo>
                        <a:pt x="30" y="36"/>
                        <a:pt x="21" y="50"/>
                        <a:pt x="14" y="58"/>
                      </a:cubicBezTo>
                      <a:cubicBezTo>
                        <a:pt x="12" y="61"/>
                        <a:pt x="8" y="67"/>
                        <a:pt x="4" y="64"/>
                      </a:cubicBezTo>
                      <a:cubicBezTo>
                        <a:pt x="0" y="60"/>
                        <a:pt x="6" y="53"/>
                        <a:pt x="8" y="50"/>
                      </a:cubicBezTo>
                      <a:cubicBezTo>
                        <a:pt x="15" y="36"/>
                        <a:pt x="19" y="23"/>
                        <a:pt x="11" y="8"/>
                      </a:cubicBezTo>
                    </a:path>
                  </a:pathLst>
                </a:custGeom>
                <a:solidFill>
                  <a:srgbClr val="D56A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724" name="Freeform 1177">
                  <a:extLst>
                    <a:ext uri="{FF2B5EF4-FFF2-40B4-BE49-F238E27FC236}">
                      <a16:creationId xmlns:a16="http://schemas.microsoft.com/office/drawing/2014/main" id="{41E36895-3B0F-0175-F509-8734861666DC}"/>
                    </a:ext>
                  </a:extLst>
                </p:cNvPr>
                <p:cNvSpPr>
                  <a:spLocks/>
                </p:cNvSpPr>
                <p:nvPr/>
              </p:nvSpPr>
              <p:spPr bwMode="auto">
                <a:xfrm>
                  <a:off x="2021" y="3561"/>
                  <a:ext cx="29" cy="87"/>
                </a:xfrm>
                <a:custGeom>
                  <a:avLst/>
                  <a:gdLst>
                    <a:gd name="T0" fmla="*/ 15 w 34"/>
                    <a:gd name="T1" fmla="*/ 3 h 104"/>
                    <a:gd name="T2" fmla="*/ 20 w 34"/>
                    <a:gd name="T3" fmla="*/ 31 h 104"/>
                    <a:gd name="T4" fmla="*/ 12 w 34"/>
                    <a:gd name="T5" fmla="*/ 55 h 104"/>
                    <a:gd name="T6" fmla="*/ 12 w 34"/>
                    <a:gd name="T7" fmla="*/ 40 h 104"/>
                    <a:gd name="T8" fmla="*/ 16 w 34"/>
                    <a:gd name="T9" fmla="*/ 23 h 104"/>
                    <a:gd name="T10" fmla="*/ 15 w 34"/>
                    <a:gd name="T11" fmla="*/ 0 h 1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104">
                      <a:moveTo>
                        <a:pt x="24" y="3"/>
                      </a:moveTo>
                      <a:cubicBezTo>
                        <a:pt x="31" y="19"/>
                        <a:pt x="34" y="35"/>
                        <a:pt x="32" y="53"/>
                      </a:cubicBezTo>
                      <a:cubicBezTo>
                        <a:pt x="31" y="63"/>
                        <a:pt x="31" y="90"/>
                        <a:pt x="19" y="95"/>
                      </a:cubicBezTo>
                      <a:cubicBezTo>
                        <a:pt x="0" y="104"/>
                        <a:pt x="17" y="73"/>
                        <a:pt x="19" y="68"/>
                      </a:cubicBezTo>
                      <a:cubicBezTo>
                        <a:pt x="22" y="59"/>
                        <a:pt x="24" y="49"/>
                        <a:pt x="26" y="40"/>
                      </a:cubicBezTo>
                      <a:cubicBezTo>
                        <a:pt x="30" y="25"/>
                        <a:pt x="26" y="15"/>
                        <a:pt x="23" y="0"/>
                      </a:cubicBezTo>
                    </a:path>
                  </a:pathLst>
                </a:custGeom>
                <a:solidFill>
                  <a:srgbClr val="D56A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725" name="Freeform 1178">
                  <a:extLst>
                    <a:ext uri="{FF2B5EF4-FFF2-40B4-BE49-F238E27FC236}">
                      <a16:creationId xmlns:a16="http://schemas.microsoft.com/office/drawing/2014/main" id="{0D1B8CA7-EA30-F3DE-C878-07158FE932B5}"/>
                    </a:ext>
                  </a:extLst>
                </p:cNvPr>
                <p:cNvSpPr>
                  <a:spLocks/>
                </p:cNvSpPr>
                <p:nvPr/>
              </p:nvSpPr>
              <p:spPr bwMode="auto">
                <a:xfrm>
                  <a:off x="1812" y="3167"/>
                  <a:ext cx="30" cy="54"/>
                </a:xfrm>
                <a:custGeom>
                  <a:avLst/>
                  <a:gdLst>
                    <a:gd name="T0" fmla="*/ 2 w 35"/>
                    <a:gd name="T1" fmla="*/ 12 h 64"/>
                    <a:gd name="T2" fmla="*/ 8 w 35"/>
                    <a:gd name="T3" fmla="*/ 0 h 64"/>
                    <a:gd name="T4" fmla="*/ 21 w 35"/>
                    <a:gd name="T5" fmla="*/ 39 h 64"/>
                    <a:gd name="T6" fmla="*/ 3 w 35"/>
                    <a:gd name="T7" fmla="*/ 14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64">
                      <a:moveTo>
                        <a:pt x="2" y="19"/>
                      </a:moveTo>
                      <a:cubicBezTo>
                        <a:pt x="0" y="10"/>
                        <a:pt x="5" y="3"/>
                        <a:pt x="13" y="0"/>
                      </a:cubicBezTo>
                      <a:cubicBezTo>
                        <a:pt x="26" y="9"/>
                        <a:pt x="35" y="49"/>
                        <a:pt x="33" y="64"/>
                      </a:cubicBezTo>
                      <a:cubicBezTo>
                        <a:pt x="18" y="57"/>
                        <a:pt x="23" y="17"/>
                        <a:pt x="3" y="22"/>
                      </a:cubicBezTo>
                    </a:path>
                  </a:pathLst>
                </a:custGeom>
                <a:solidFill>
                  <a:srgbClr val="E5B2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726" name="Freeform 1179">
                  <a:extLst>
                    <a:ext uri="{FF2B5EF4-FFF2-40B4-BE49-F238E27FC236}">
                      <a16:creationId xmlns:a16="http://schemas.microsoft.com/office/drawing/2014/main" id="{2B3C9DF4-35A2-2ECE-2CBB-EE8380AD0400}"/>
                    </a:ext>
                  </a:extLst>
                </p:cNvPr>
                <p:cNvSpPr>
                  <a:spLocks/>
                </p:cNvSpPr>
                <p:nvPr/>
              </p:nvSpPr>
              <p:spPr bwMode="auto">
                <a:xfrm>
                  <a:off x="1963" y="3141"/>
                  <a:ext cx="34" cy="47"/>
                </a:xfrm>
                <a:custGeom>
                  <a:avLst/>
                  <a:gdLst>
                    <a:gd name="T0" fmla="*/ 0 w 41"/>
                    <a:gd name="T1" fmla="*/ 11 h 56"/>
                    <a:gd name="T2" fmla="*/ 20 w 41"/>
                    <a:gd name="T3" fmla="*/ 13 h 56"/>
                    <a:gd name="T4" fmla="*/ 3 w 41"/>
                    <a:gd name="T5" fmla="*/ 33 h 56"/>
                    <a:gd name="T6" fmla="*/ 7 w 41"/>
                    <a:gd name="T7" fmla="*/ 9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56">
                      <a:moveTo>
                        <a:pt x="0" y="18"/>
                      </a:moveTo>
                      <a:cubicBezTo>
                        <a:pt x="11" y="13"/>
                        <a:pt x="41" y="0"/>
                        <a:pt x="35" y="21"/>
                      </a:cubicBezTo>
                      <a:cubicBezTo>
                        <a:pt x="34" y="28"/>
                        <a:pt x="12" y="56"/>
                        <a:pt x="6" y="56"/>
                      </a:cubicBezTo>
                      <a:cubicBezTo>
                        <a:pt x="4" y="45"/>
                        <a:pt x="32" y="17"/>
                        <a:pt x="12" y="16"/>
                      </a:cubicBezTo>
                    </a:path>
                  </a:pathLst>
                </a:custGeom>
                <a:solidFill>
                  <a:srgbClr val="E5B2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727" name="Freeform 1180">
                  <a:extLst>
                    <a:ext uri="{FF2B5EF4-FFF2-40B4-BE49-F238E27FC236}">
                      <a16:creationId xmlns:a16="http://schemas.microsoft.com/office/drawing/2014/main" id="{70057E1D-6C1F-D2EB-08CC-EF53AB26CEAF}"/>
                    </a:ext>
                  </a:extLst>
                </p:cNvPr>
                <p:cNvSpPr>
                  <a:spLocks/>
                </p:cNvSpPr>
                <p:nvPr/>
              </p:nvSpPr>
              <p:spPr bwMode="auto">
                <a:xfrm>
                  <a:off x="1845" y="3539"/>
                  <a:ext cx="69" cy="41"/>
                </a:xfrm>
                <a:custGeom>
                  <a:avLst/>
                  <a:gdLst>
                    <a:gd name="T0" fmla="*/ 3 w 81"/>
                    <a:gd name="T1" fmla="*/ 9 h 49"/>
                    <a:gd name="T2" fmla="*/ 32 w 81"/>
                    <a:gd name="T3" fmla="*/ 27 h 49"/>
                    <a:gd name="T4" fmla="*/ 45 w 81"/>
                    <a:gd name="T5" fmla="*/ 0 h 49"/>
                    <a:gd name="T6" fmla="*/ 32 w 81"/>
                    <a:gd name="T7" fmla="*/ 14 h 49"/>
                    <a:gd name="T8" fmla="*/ 0 w 81"/>
                    <a:gd name="T9" fmla="*/ 1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49">
                      <a:moveTo>
                        <a:pt x="3" y="15"/>
                      </a:moveTo>
                      <a:cubicBezTo>
                        <a:pt x="18" y="21"/>
                        <a:pt x="34" y="49"/>
                        <a:pt x="51" y="46"/>
                      </a:cubicBezTo>
                      <a:cubicBezTo>
                        <a:pt x="64" y="43"/>
                        <a:pt x="81" y="11"/>
                        <a:pt x="73" y="0"/>
                      </a:cubicBezTo>
                      <a:cubicBezTo>
                        <a:pt x="68" y="4"/>
                        <a:pt x="57" y="22"/>
                        <a:pt x="52" y="24"/>
                      </a:cubicBezTo>
                      <a:cubicBezTo>
                        <a:pt x="37" y="30"/>
                        <a:pt x="13" y="7"/>
                        <a:pt x="0" y="1"/>
                      </a:cubicBezTo>
                    </a:path>
                  </a:pathLst>
                </a:custGeom>
                <a:solidFill>
                  <a:srgbClr val="E5B2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728" name="Freeform 1181">
                  <a:extLst>
                    <a:ext uri="{FF2B5EF4-FFF2-40B4-BE49-F238E27FC236}">
                      <a16:creationId xmlns:a16="http://schemas.microsoft.com/office/drawing/2014/main" id="{4063F3A9-1129-E10A-902C-BCEA50CCBBCD}"/>
                    </a:ext>
                  </a:extLst>
                </p:cNvPr>
                <p:cNvSpPr>
                  <a:spLocks/>
                </p:cNvSpPr>
                <p:nvPr/>
              </p:nvSpPr>
              <p:spPr bwMode="auto">
                <a:xfrm>
                  <a:off x="1959" y="3425"/>
                  <a:ext cx="31" cy="69"/>
                </a:xfrm>
                <a:custGeom>
                  <a:avLst/>
                  <a:gdLst>
                    <a:gd name="T0" fmla="*/ 11 w 37"/>
                    <a:gd name="T1" fmla="*/ 2 h 81"/>
                    <a:gd name="T2" fmla="*/ 1 w 37"/>
                    <a:gd name="T3" fmla="*/ 46 h 81"/>
                    <a:gd name="T4" fmla="*/ 6 w 37"/>
                    <a:gd name="T5" fmla="*/ 25 h 81"/>
                    <a:gd name="T6" fmla="*/ 8 w 37"/>
                    <a:gd name="T7" fmla="*/ 0 h 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81">
                      <a:moveTo>
                        <a:pt x="19" y="2"/>
                      </a:moveTo>
                      <a:cubicBezTo>
                        <a:pt x="19" y="21"/>
                        <a:pt x="37" y="81"/>
                        <a:pt x="1" y="74"/>
                      </a:cubicBezTo>
                      <a:cubicBezTo>
                        <a:pt x="0" y="62"/>
                        <a:pt x="7" y="52"/>
                        <a:pt x="9" y="40"/>
                      </a:cubicBezTo>
                      <a:cubicBezTo>
                        <a:pt x="11" y="30"/>
                        <a:pt x="6" y="6"/>
                        <a:pt x="13" y="0"/>
                      </a:cubicBezTo>
                    </a:path>
                  </a:pathLst>
                </a:custGeom>
                <a:solidFill>
                  <a:srgbClr val="E5B2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729" name="Freeform 1182">
                  <a:extLst>
                    <a:ext uri="{FF2B5EF4-FFF2-40B4-BE49-F238E27FC236}">
                      <a16:creationId xmlns:a16="http://schemas.microsoft.com/office/drawing/2014/main" id="{11732C59-7EAC-643A-DD1A-DEA80001D14A}"/>
                    </a:ext>
                  </a:extLst>
                </p:cNvPr>
                <p:cNvSpPr>
                  <a:spLocks/>
                </p:cNvSpPr>
                <p:nvPr/>
              </p:nvSpPr>
              <p:spPr bwMode="auto">
                <a:xfrm>
                  <a:off x="2074" y="3371"/>
                  <a:ext cx="47" cy="59"/>
                </a:xfrm>
                <a:custGeom>
                  <a:avLst/>
                  <a:gdLst>
                    <a:gd name="T0" fmla="*/ 1 w 55"/>
                    <a:gd name="T1" fmla="*/ 34 h 69"/>
                    <a:gd name="T2" fmla="*/ 18 w 55"/>
                    <a:gd name="T3" fmla="*/ 0 h 69"/>
                    <a:gd name="T4" fmla="*/ 14 w 55"/>
                    <a:gd name="T5" fmla="*/ 21 h 69"/>
                    <a:gd name="T6" fmla="*/ 2 w 55"/>
                    <a:gd name="T7" fmla="*/ 36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69">
                      <a:moveTo>
                        <a:pt x="1" y="55"/>
                      </a:moveTo>
                      <a:cubicBezTo>
                        <a:pt x="29" y="69"/>
                        <a:pt x="55" y="4"/>
                        <a:pt x="29" y="0"/>
                      </a:cubicBezTo>
                      <a:cubicBezTo>
                        <a:pt x="29" y="11"/>
                        <a:pt x="30" y="25"/>
                        <a:pt x="22" y="34"/>
                      </a:cubicBezTo>
                      <a:cubicBezTo>
                        <a:pt x="16" y="42"/>
                        <a:pt x="0" y="43"/>
                        <a:pt x="2" y="57"/>
                      </a:cubicBezTo>
                    </a:path>
                  </a:pathLst>
                </a:custGeom>
                <a:solidFill>
                  <a:srgbClr val="E5B2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730" name="Freeform 1183">
                  <a:extLst>
                    <a:ext uri="{FF2B5EF4-FFF2-40B4-BE49-F238E27FC236}">
                      <a16:creationId xmlns:a16="http://schemas.microsoft.com/office/drawing/2014/main" id="{C7896C25-533A-D004-48D5-7465242C20F6}"/>
                    </a:ext>
                  </a:extLst>
                </p:cNvPr>
                <p:cNvSpPr>
                  <a:spLocks/>
                </p:cNvSpPr>
                <p:nvPr/>
              </p:nvSpPr>
              <p:spPr bwMode="auto">
                <a:xfrm>
                  <a:off x="2251" y="3312"/>
                  <a:ext cx="25" cy="46"/>
                </a:xfrm>
                <a:custGeom>
                  <a:avLst/>
                  <a:gdLst>
                    <a:gd name="T0" fmla="*/ 6 w 30"/>
                    <a:gd name="T1" fmla="*/ 0 h 54"/>
                    <a:gd name="T2" fmla="*/ 3 w 30"/>
                    <a:gd name="T3" fmla="*/ 30 h 54"/>
                    <a:gd name="T4" fmla="*/ 4 w 30"/>
                    <a:gd name="T5" fmla="*/ 19 h 54"/>
                    <a:gd name="T6" fmla="*/ 5 w 30"/>
                    <a:gd name="T7" fmla="*/ 0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54">
                      <a:moveTo>
                        <a:pt x="10" y="0"/>
                      </a:moveTo>
                      <a:cubicBezTo>
                        <a:pt x="21" y="9"/>
                        <a:pt x="30" y="54"/>
                        <a:pt x="4" y="48"/>
                      </a:cubicBezTo>
                      <a:cubicBezTo>
                        <a:pt x="0" y="40"/>
                        <a:pt x="6" y="38"/>
                        <a:pt x="7" y="31"/>
                      </a:cubicBezTo>
                      <a:cubicBezTo>
                        <a:pt x="9" y="20"/>
                        <a:pt x="10" y="11"/>
                        <a:pt x="8" y="0"/>
                      </a:cubicBezTo>
                    </a:path>
                  </a:pathLst>
                </a:custGeom>
                <a:solidFill>
                  <a:srgbClr val="E5B2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731" name="Freeform 1184">
                  <a:extLst>
                    <a:ext uri="{FF2B5EF4-FFF2-40B4-BE49-F238E27FC236}">
                      <a16:creationId xmlns:a16="http://schemas.microsoft.com/office/drawing/2014/main" id="{EC415452-236A-C1E2-4F97-97E416CF515E}"/>
                    </a:ext>
                  </a:extLst>
                </p:cNvPr>
                <p:cNvSpPr>
                  <a:spLocks/>
                </p:cNvSpPr>
                <p:nvPr/>
              </p:nvSpPr>
              <p:spPr bwMode="auto">
                <a:xfrm>
                  <a:off x="2336" y="3201"/>
                  <a:ext cx="38" cy="44"/>
                </a:xfrm>
                <a:custGeom>
                  <a:avLst/>
                  <a:gdLst>
                    <a:gd name="T0" fmla="*/ 21 w 45"/>
                    <a:gd name="T1" fmla="*/ 0 h 52"/>
                    <a:gd name="T2" fmla="*/ 21 w 45"/>
                    <a:gd name="T3" fmla="*/ 19 h 52"/>
                    <a:gd name="T4" fmla="*/ 0 w 45"/>
                    <a:gd name="T5" fmla="*/ 25 h 52"/>
                    <a:gd name="T6" fmla="*/ 15 w 45"/>
                    <a:gd name="T7" fmla="*/ 4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52">
                      <a:moveTo>
                        <a:pt x="35" y="0"/>
                      </a:moveTo>
                      <a:cubicBezTo>
                        <a:pt x="42" y="11"/>
                        <a:pt x="45" y="21"/>
                        <a:pt x="36" y="32"/>
                      </a:cubicBezTo>
                      <a:cubicBezTo>
                        <a:pt x="28" y="40"/>
                        <a:pt x="8" y="52"/>
                        <a:pt x="0" y="41"/>
                      </a:cubicBezTo>
                      <a:cubicBezTo>
                        <a:pt x="13" y="38"/>
                        <a:pt x="26" y="22"/>
                        <a:pt x="25" y="7"/>
                      </a:cubicBezTo>
                    </a:path>
                  </a:pathLst>
                </a:custGeom>
                <a:solidFill>
                  <a:srgbClr val="E5B2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732" name="Freeform 1185">
                  <a:extLst>
                    <a:ext uri="{FF2B5EF4-FFF2-40B4-BE49-F238E27FC236}">
                      <a16:creationId xmlns:a16="http://schemas.microsoft.com/office/drawing/2014/main" id="{96944277-E315-2F95-B669-0308A0CAC257}"/>
                    </a:ext>
                  </a:extLst>
                </p:cNvPr>
                <p:cNvSpPr>
                  <a:spLocks/>
                </p:cNvSpPr>
                <p:nvPr/>
              </p:nvSpPr>
              <p:spPr bwMode="auto">
                <a:xfrm>
                  <a:off x="2532" y="3202"/>
                  <a:ext cx="36" cy="64"/>
                </a:xfrm>
                <a:custGeom>
                  <a:avLst/>
                  <a:gdLst>
                    <a:gd name="T0" fmla="*/ 15 w 42"/>
                    <a:gd name="T1" fmla="*/ 2 h 75"/>
                    <a:gd name="T2" fmla="*/ 20 w 42"/>
                    <a:gd name="T3" fmla="*/ 9 h 75"/>
                    <a:gd name="T4" fmla="*/ 25 w 42"/>
                    <a:gd name="T5" fmla="*/ 22 h 75"/>
                    <a:gd name="T6" fmla="*/ 10 w 42"/>
                    <a:gd name="T7" fmla="*/ 43 h 75"/>
                    <a:gd name="T8" fmla="*/ 6 w 42"/>
                    <a:gd name="T9" fmla="*/ 36 h 75"/>
                    <a:gd name="T10" fmla="*/ 15 w 42"/>
                    <a:gd name="T11" fmla="*/ 26 h 75"/>
                    <a:gd name="T12" fmla="*/ 9 w 42"/>
                    <a:gd name="T13" fmla="*/ 3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75">
                      <a:moveTo>
                        <a:pt x="24" y="2"/>
                      </a:moveTo>
                      <a:cubicBezTo>
                        <a:pt x="19" y="0"/>
                        <a:pt x="28" y="9"/>
                        <a:pt x="31" y="14"/>
                      </a:cubicBezTo>
                      <a:cubicBezTo>
                        <a:pt x="34" y="21"/>
                        <a:pt x="39" y="28"/>
                        <a:pt x="40" y="36"/>
                      </a:cubicBezTo>
                      <a:cubicBezTo>
                        <a:pt x="42" y="51"/>
                        <a:pt x="30" y="63"/>
                        <a:pt x="16" y="69"/>
                      </a:cubicBezTo>
                      <a:cubicBezTo>
                        <a:pt x="0" y="75"/>
                        <a:pt x="0" y="70"/>
                        <a:pt x="9" y="58"/>
                      </a:cubicBezTo>
                      <a:cubicBezTo>
                        <a:pt x="15" y="51"/>
                        <a:pt x="20" y="55"/>
                        <a:pt x="23" y="42"/>
                      </a:cubicBezTo>
                      <a:cubicBezTo>
                        <a:pt x="25" y="29"/>
                        <a:pt x="15" y="19"/>
                        <a:pt x="15" y="6"/>
                      </a:cubicBezTo>
                    </a:path>
                  </a:pathLst>
                </a:custGeom>
                <a:solidFill>
                  <a:srgbClr val="E5B2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733" name="Freeform 1186">
                  <a:extLst>
                    <a:ext uri="{FF2B5EF4-FFF2-40B4-BE49-F238E27FC236}">
                      <a16:creationId xmlns:a16="http://schemas.microsoft.com/office/drawing/2014/main" id="{AEAE36EE-AEF9-9647-8B0F-CF614A99379C}"/>
                    </a:ext>
                  </a:extLst>
                </p:cNvPr>
                <p:cNvSpPr>
                  <a:spLocks/>
                </p:cNvSpPr>
                <p:nvPr/>
              </p:nvSpPr>
              <p:spPr bwMode="auto">
                <a:xfrm>
                  <a:off x="2544" y="3042"/>
                  <a:ext cx="68" cy="40"/>
                </a:xfrm>
                <a:custGeom>
                  <a:avLst/>
                  <a:gdLst>
                    <a:gd name="T0" fmla="*/ 0 w 81"/>
                    <a:gd name="T1" fmla="*/ 13 h 48"/>
                    <a:gd name="T2" fmla="*/ 28 w 81"/>
                    <a:gd name="T3" fmla="*/ 3 h 48"/>
                    <a:gd name="T4" fmla="*/ 47 w 81"/>
                    <a:gd name="T5" fmla="*/ 28 h 48"/>
                    <a:gd name="T6" fmla="*/ 24 w 81"/>
                    <a:gd name="T7" fmla="*/ 16 h 48"/>
                    <a:gd name="T8" fmla="*/ 3 w 81"/>
                    <a:gd name="T9" fmla="*/ 17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48">
                      <a:moveTo>
                        <a:pt x="0" y="23"/>
                      </a:moveTo>
                      <a:cubicBezTo>
                        <a:pt x="8" y="8"/>
                        <a:pt x="33" y="0"/>
                        <a:pt x="47" y="6"/>
                      </a:cubicBezTo>
                      <a:cubicBezTo>
                        <a:pt x="59" y="11"/>
                        <a:pt x="81" y="34"/>
                        <a:pt x="80" y="48"/>
                      </a:cubicBezTo>
                      <a:cubicBezTo>
                        <a:pt x="65" y="48"/>
                        <a:pt x="56" y="30"/>
                        <a:pt x="41" y="28"/>
                      </a:cubicBezTo>
                      <a:cubicBezTo>
                        <a:pt x="29" y="27"/>
                        <a:pt x="15" y="40"/>
                        <a:pt x="6" y="29"/>
                      </a:cubicBezTo>
                    </a:path>
                  </a:pathLst>
                </a:custGeom>
                <a:solidFill>
                  <a:srgbClr val="E5B2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734" name="Freeform 1187">
                  <a:extLst>
                    <a:ext uri="{FF2B5EF4-FFF2-40B4-BE49-F238E27FC236}">
                      <a16:creationId xmlns:a16="http://schemas.microsoft.com/office/drawing/2014/main" id="{9AA60F15-71C4-DCD5-96C8-9A54ACD9F1EA}"/>
                    </a:ext>
                  </a:extLst>
                </p:cNvPr>
                <p:cNvSpPr>
                  <a:spLocks/>
                </p:cNvSpPr>
                <p:nvPr/>
              </p:nvSpPr>
              <p:spPr bwMode="auto">
                <a:xfrm>
                  <a:off x="2382" y="3359"/>
                  <a:ext cx="36" cy="55"/>
                </a:xfrm>
                <a:custGeom>
                  <a:avLst/>
                  <a:gdLst>
                    <a:gd name="T0" fmla="*/ 0 w 43"/>
                    <a:gd name="T1" fmla="*/ 23 h 65"/>
                    <a:gd name="T2" fmla="*/ 19 w 43"/>
                    <a:gd name="T3" fmla="*/ 35 h 65"/>
                    <a:gd name="T4" fmla="*/ 23 w 43"/>
                    <a:gd name="T5" fmla="*/ 0 h 65"/>
                    <a:gd name="T6" fmla="*/ 6 w 43"/>
                    <a:gd name="T7" fmla="*/ 23 h 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 h="65">
                      <a:moveTo>
                        <a:pt x="0" y="38"/>
                      </a:moveTo>
                      <a:cubicBezTo>
                        <a:pt x="9" y="43"/>
                        <a:pt x="27" y="65"/>
                        <a:pt x="34" y="58"/>
                      </a:cubicBezTo>
                      <a:cubicBezTo>
                        <a:pt x="42" y="50"/>
                        <a:pt x="39" y="11"/>
                        <a:pt x="38" y="0"/>
                      </a:cubicBezTo>
                      <a:cubicBezTo>
                        <a:pt x="23" y="12"/>
                        <a:pt x="43" y="49"/>
                        <a:pt x="9" y="38"/>
                      </a:cubicBezTo>
                    </a:path>
                  </a:pathLst>
                </a:custGeom>
                <a:solidFill>
                  <a:srgbClr val="95AE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735" name="Freeform 1188">
                  <a:extLst>
                    <a:ext uri="{FF2B5EF4-FFF2-40B4-BE49-F238E27FC236}">
                      <a16:creationId xmlns:a16="http://schemas.microsoft.com/office/drawing/2014/main" id="{A268EDE0-0C8F-4EF2-ACD5-34AA824253C1}"/>
                    </a:ext>
                  </a:extLst>
                </p:cNvPr>
                <p:cNvSpPr>
                  <a:spLocks/>
                </p:cNvSpPr>
                <p:nvPr/>
              </p:nvSpPr>
              <p:spPr bwMode="auto">
                <a:xfrm>
                  <a:off x="2196" y="3158"/>
                  <a:ext cx="20" cy="63"/>
                </a:xfrm>
                <a:custGeom>
                  <a:avLst/>
                  <a:gdLst>
                    <a:gd name="T0" fmla="*/ 2 w 24"/>
                    <a:gd name="T1" fmla="*/ 4 h 74"/>
                    <a:gd name="T2" fmla="*/ 8 w 24"/>
                    <a:gd name="T3" fmla="*/ 19 h 74"/>
                    <a:gd name="T4" fmla="*/ 3 w 24"/>
                    <a:gd name="T5" fmla="*/ 46 h 74"/>
                    <a:gd name="T6" fmla="*/ 14 w 24"/>
                    <a:gd name="T7" fmla="*/ 19 h 74"/>
                    <a:gd name="T8" fmla="*/ 3 w 24"/>
                    <a:gd name="T9" fmla="*/ 3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74">
                      <a:moveTo>
                        <a:pt x="2" y="7"/>
                      </a:moveTo>
                      <a:cubicBezTo>
                        <a:pt x="4" y="0"/>
                        <a:pt x="14" y="21"/>
                        <a:pt x="13" y="31"/>
                      </a:cubicBezTo>
                      <a:cubicBezTo>
                        <a:pt x="12" y="45"/>
                        <a:pt x="0" y="60"/>
                        <a:pt x="6" y="74"/>
                      </a:cubicBezTo>
                      <a:cubicBezTo>
                        <a:pt x="20" y="71"/>
                        <a:pt x="23" y="43"/>
                        <a:pt x="24" y="30"/>
                      </a:cubicBezTo>
                      <a:cubicBezTo>
                        <a:pt x="24" y="13"/>
                        <a:pt x="21" y="11"/>
                        <a:pt x="4" y="4"/>
                      </a:cubicBezTo>
                    </a:path>
                  </a:pathLst>
                </a:custGeom>
                <a:solidFill>
                  <a:srgbClr val="95AE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736" name="Freeform 1189">
                  <a:extLst>
                    <a:ext uri="{FF2B5EF4-FFF2-40B4-BE49-F238E27FC236}">
                      <a16:creationId xmlns:a16="http://schemas.microsoft.com/office/drawing/2014/main" id="{F1F61643-8F9E-40C3-ED59-73DA1C55BC76}"/>
                    </a:ext>
                  </a:extLst>
                </p:cNvPr>
                <p:cNvSpPr>
                  <a:spLocks/>
                </p:cNvSpPr>
                <p:nvPr/>
              </p:nvSpPr>
              <p:spPr bwMode="auto">
                <a:xfrm>
                  <a:off x="2444" y="3501"/>
                  <a:ext cx="36" cy="75"/>
                </a:xfrm>
                <a:custGeom>
                  <a:avLst/>
                  <a:gdLst>
                    <a:gd name="T0" fmla="*/ 0 w 43"/>
                    <a:gd name="T1" fmla="*/ 26 h 88"/>
                    <a:gd name="T2" fmla="*/ 9 w 43"/>
                    <a:gd name="T3" fmla="*/ 55 h 88"/>
                    <a:gd name="T4" fmla="*/ 8 w 43"/>
                    <a:gd name="T5" fmla="*/ 43 h 88"/>
                    <a:gd name="T6" fmla="*/ 1 w 43"/>
                    <a:gd name="T7" fmla="*/ 32 h 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 h="88">
                      <a:moveTo>
                        <a:pt x="0" y="42"/>
                      </a:moveTo>
                      <a:cubicBezTo>
                        <a:pt x="23" y="0"/>
                        <a:pt x="43" y="86"/>
                        <a:pt x="15" y="88"/>
                      </a:cubicBezTo>
                      <a:cubicBezTo>
                        <a:pt x="13" y="82"/>
                        <a:pt x="16" y="75"/>
                        <a:pt x="14" y="69"/>
                      </a:cubicBezTo>
                      <a:cubicBezTo>
                        <a:pt x="11" y="62"/>
                        <a:pt x="5" y="58"/>
                        <a:pt x="1" y="52"/>
                      </a:cubicBezTo>
                    </a:path>
                  </a:pathLst>
                </a:custGeom>
                <a:solidFill>
                  <a:srgbClr val="95AE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737" name="Oval 1190">
                  <a:extLst>
                    <a:ext uri="{FF2B5EF4-FFF2-40B4-BE49-F238E27FC236}">
                      <a16:creationId xmlns:a16="http://schemas.microsoft.com/office/drawing/2014/main" id="{78E1F553-3832-321C-DD51-6B647DC88838}"/>
                    </a:ext>
                  </a:extLst>
                </p:cNvPr>
                <p:cNvSpPr>
                  <a:spLocks noChangeArrowheads="1"/>
                </p:cNvSpPr>
                <p:nvPr/>
              </p:nvSpPr>
              <p:spPr bwMode="auto">
                <a:xfrm>
                  <a:off x="1973" y="2944"/>
                  <a:ext cx="7" cy="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738" name="Oval 1191">
                  <a:extLst>
                    <a:ext uri="{FF2B5EF4-FFF2-40B4-BE49-F238E27FC236}">
                      <a16:creationId xmlns:a16="http://schemas.microsoft.com/office/drawing/2014/main" id="{86A727BA-FDC5-C052-AEFB-CBFB9461B3A7}"/>
                    </a:ext>
                  </a:extLst>
                </p:cNvPr>
                <p:cNvSpPr>
                  <a:spLocks noChangeArrowheads="1"/>
                </p:cNvSpPr>
                <p:nvPr/>
              </p:nvSpPr>
              <p:spPr bwMode="auto">
                <a:xfrm>
                  <a:off x="1962" y="2962"/>
                  <a:ext cx="6" cy="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739" name="Oval 1192">
                  <a:extLst>
                    <a:ext uri="{FF2B5EF4-FFF2-40B4-BE49-F238E27FC236}">
                      <a16:creationId xmlns:a16="http://schemas.microsoft.com/office/drawing/2014/main" id="{CDF7ECF9-22B0-C37E-0A89-53EA7BDD929D}"/>
                    </a:ext>
                  </a:extLst>
                </p:cNvPr>
                <p:cNvSpPr>
                  <a:spLocks noChangeArrowheads="1"/>
                </p:cNvSpPr>
                <p:nvPr/>
              </p:nvSpPr>
              <p:spPr bwMode="auto">
                <a:xfrm>
                  <a:off x="1910" y="3063"/>
                  <a:ext cx="15"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740" name="Oval 1193">
                  <a:extLst>
                    <a:ext uri="{FF2B5EF4-FFF2-40B4-BE49-F238E27FC236}">
                      <a16:creationId xmlns:a16="http://schemas.microsoft.com/office/drawing/2014/main" id="{09F826C1-31D0-F09D-24CC-0941DBD5EA6B}"/>
                    </a:ext>
                  </a:extLst>
                </p:cNvPr>
                <p:cNvSpPr>
                  <a:spLocks noChangeArrowheads="1"/>
                </p:cNvSpPr>
                <p:nvPr/>
              </p:nvSpPr>
              <p:spPr bwMode="auto">
                <a:xfrm>
                  <a:off x="1909" y="3042"/>
                  <a:ext cx="7" cy="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741" name="Oval 1194">
                  <a:extLst>
                    <a:ext uri="{FF2B5EF4-FFF2-40B4-BE49-F238E27FC236}">
                      <a16:creationId xmlns:a16="http://schemas.microsoft.com/office/drawing/2014/main" id="{DCBF0476-4CB8-A1DA-3579-4CB43E2A7771}"/>
                    </a:ext>
                  </a:extLst>
                </p:cNvPr>
                <p:cNvSpPr>
                  <a:spLocks noChangeArrowheads="1"/>
                </p:cNvSpPr>
                <p:nvPr/>
              </p:nvSpPr>
              <p:spPr bwMode="auto">
                <a:xfrm>
                  <a:off x="2041" y="2965"/>
                  <a:ext cx="16"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742" name="Oval 1195">
                  <a:extLst>
                    <a:ext uri="{FF2B5EF4-FFF2-40B4-BE49-F238E27FC236}">
                      <a16:creationId xmlns:a16="http://schemas.microsoft.com/office/drawing/2014/main" id="{849939F0-F14F-A179-045D-CCCAD98A504F}"/>
                    </a:ext>
                  </a:extLst>
                </p:cNvPr>
                <p:cNvSpPr>
                  <a:spLocks noChangeArrowheads="1"/>
                </p:cNvSpPr>
                <p:nvPr/>
              </p:nvSpPr>
              <p:spPr bwMode="auto">
                <a:xfrm>
                  <a:off x="2056" y="2952"/>
                  <a:ext cx="6" cy="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743" name="Oval 1196">
                  <a:extLst>
                    <a:ext uri="{FF2B5EF4-FFF2-40B4-BE49-F238E27FC236}">
                      <a16:creationId xmlns:a16="http://schemas.microsoft.com/office/drawing/2014/main" id="{B6A125F1-AC69-04D0-7C4A-3FD0B88CC3D4}"/>
                    </a:ext>
                  </a:extLst>
                </p:cNvPr>
                <p:cNvSpPr>
                  <a:spLocks noChangeArrowheads="1"/>
                </p:cNvSpPr>
                <p:nvPr/>
              </p:nvSpPr>
              <p:spPr bwMode="auto">
                <a:xfrm>
                  <a:off x="2097" y="2892"/>
                  <a:ext cx="14"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744" name="Oval 1197">
                  <a:extLst>
                    <a:ext uri="{FF2B5EF4-FFF2-40B4-BE49-F238E27FC236}">
                      <a16:creationId xmlns:a16="http://schemas.microsoft.com/office/drawing/2014/main" id="{A2D7CA89-3797-D101-F9F9-F7DED59788CE}"/>
                    </a:ext>
                  </a:extLst>
                </p:cNvPr>
                <p:cNvSpPr>
                  <a:spLocks noChangeArrowheads="1"/>
                </p:cNvSpPr>
                <p:nvPr/>
              </p:nvSpPr>
              <p:spPr bwMode="auto">
                <a:xfrm>
                  <a:off x="2132" y="2837"/>
                  <a:ext cx="7" cy="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745" name="Oval 1198">
                  <a:extLst>
                    <a:ext uri="{FF2B5EF4-FFF2-40B4-BE49-F238E27FC236}">
                      <a16:creationId xmlns:a16="http://schemas.microsoft.com/office/drawing/2014/main" id="{F69DB5CA-3536-F120-3B7D-F5BBD92C5849}"/>
                    </a:ext>
                  </a:extLst>
                </p:cNvPr>
                <p:cNvSpPr>
                  <a:spLocks noChangeArrowheads="1"/>
                </p:cNvSpPr>
                <p:nvPr/>
              </p:nvSpPr>
              <p:spPr bwMode="auto">
                <a:xfrm>
                  <a:off x="2204" y="2929"/>
                  <a:ext cx="17"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746" name="Oval 1199">
                  <a:extLst>
                    <a:ext uri="{FF2B5EF4-FFF2-40B4-BE49-F238E27FC236}">
                      <a16:creationId xmlns:a16="http://schemas.microsoft.com/office/drawing/2014/main" id="{0A63E46D-02F7-1148-547C-A7F404ED5D91}"/>
                    </a:ext>
                  </a:extLst>
                </p:cNvPr>
                <p:cNvSpPr>
                  <a:spLocks noChangeArrowheads="1"/>
                </p:cNvSpPr>
                <p:nvPr/>
              </p:nvSpPr>
              <p:spPr bwMode="auto">
                <a:xfrm>
                  <a:off x="2233" y="2917"/>
                  <a:ext cx="13" cy="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747" name="Oval 1200">
                  <a:extLst>
                    <a:ext uri="{FF2B5EF4-FFF2-40B4-BE49-F238E27FC236}">
                      <a16:creationId xmlns:a16="http://schemas.microsoft.com/office/drawing/2014/main" id="{EB8C7351-E008-ED8C-89B9-78EFFA68771E}"/>
                    </a:ext>
                  </a:extLst>
                </p:cNvPr>
                <p:cNvSpPr>
                  <a:spLocks noChangeArrowheads="1"/>
                </p:cNvSpPr>
                <p:nvPr/>
              </p:nvSpPr>
              <p:spPr bwMode="auto">
                <a:xfrm>
                  <a:off x="2327" y="2957"/>
                  <a:ext cx="18" cy="1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748" name="Oval 1201">
                  <a:extLst>
                    <a:ext uri="{FF2B5EF4-FFF2-40B4-BE49-F238E27FC236}">
                      <a16:creationId xmlns:a16="http://schemas.microsoft.com/office/drawing/2014/main" id="{A67B1158-0E77-C1D4-AD39-260D9F44C624}"/>
                    </a:ext>
                  </a:extLst>
                </p:cNvPr>
                <p:cNvSpPr>
                  <a:spLocks noChangeArrowheads="1"/>
                </p:cNvSpPr>
                <p:nvPr/>
              </p:nvSpPr>
              <p:spPr bwMode="auto">
                <a:xfrm>
                  <a:off x="2320" y="2983"/>
                  <a:ext cx="8" cy="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749" name="Oval 1202">
                  <a:extLst>
                    <a:ext uri="{FF2B5EF4-FFF2-40B4-BE49-F238E27FC236}">
                      <a16:creationId xmlns:a16="http://schemas.microsoft.com/office/drawing/2014/main" id="{DBB8B680-5703-E3DD-D70B-6D58780CA1C9}"/>
                    </a:ext>
                  </a:extLst>
                </p:cNvPr>
                <p:cNvSpPr>
                  <a:spLocks noChangeArrowheads="1"/>
                </p:cNvSpPr>
                <p:nvPr/>
              </p:nvSpPr>
              <p:spPr bwMode="auto">
                <a:xfrm>
                  <a:off x="2471" y="3003"/>
                  <a:ext cx="16"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750" name="Oval 1203">
                  <a:extLst>
                    <a:ext uri="{FF2B5EF4-FFF2-40B4-BE49-F238E27FC236}">
                      <a16:creationId xmlns:a16="http://schemas.microsoft.com/office/drawing/2014/main" id="{A22EAB37-9B55-72A9-6A00-31C3A55FB5C4}"/>
                    </a:ext>
                  </a:extLst>
                </p:cNvPr>
                <p:cNvSpPr>
                  <a:spLocks noChangeArrowheads="1"/>
                </p:cNvSpPr>
                <p:nvPr/>
              </p:nvSpPr>
              <p:spPr bwMode="auto">
                <a:xfrm>
                  <a:off x="2449" y="2992"/>
                  <a:ext cx="9"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751" name="Oval 1204">
                  <a:extLst>
                    <a:ext uri="{FF2B5EF4-FFF2-40B4-BE49-F238E27FC236}">
                      <a16:creationId xmlns:a16="http://schemas.microsoft.com/office/drawing/2014/main" id="{1C63E588-E5B6-2B9F-B109-729ACE75025F}"/>
                    </a:ext>
                  </a:extLst>
                </p:cNvPr>
                <p:cNvSpPr>
                  <a:spLocks noChangeArrowheads="1"/>
                </p:cNvSpPr>
                <p:nvPr/>
              </p:nvSpPr>
              <p:spPr bwMode="auto">
                <a:xfrm>
                  <a:off x="2569" y="3155"/>
                  <a:ext cx="15" cy="1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752" name="Oval 1205">
                  <a:extLst>
                    <a:ext uri="{FF2B5EF4-FFF2-40B4-BE49-F238E27FC236}">
                      <a16:creationId xmlns:a16="http://schemas.microsoft.com/office/drawing/2014/main" id="{B66AA362-8199-19C1-5024-5DE9B5362C62}"/>
                    </a:ext>
                  </a:extLst>
                </p:cNvPr>
                <p:cNvSpPr>
                  <a:spLocks noChangeArrowheads="1"/>
                </p:cNvSpPr>
                <p:nvPr/>
              </p:nvSpPr>
              <p:spPr bwMode="auto">
                <a:xfrm>
                  <a:off x="2543" y="3144"/>
                  <a:ext cx="14"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753" name="Oval 1206">
                  <a:extLst>
                    <a:ext uri="{FF2B5EF4-FFF2-40B4-BE49-F238E27FC236}">
                      <a16:creationId xmlns:a16="http://schemas.microsoft.com/office/drawing/2014/main" id="{3F895420-15A9-59C3-B6D4-498A48BF0718}"/>
                    </a:ext>
                  </a:extLst>
                </p:cNvPr>
                <p:cNvSpPr>
                  <a:spLocks noChangeArrowheads="1"/>
                </p:cNvSpPr>
                <p:nvPr/>
              </p:nvSpPr>
              <p:spPr bwMode="auto">
                <a:xfrm>
                  <a:off x="2472" y="3152"/>
                  <a:ext cx="12" cy="1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754" name="Oval 1207">
                  <a:extLst>
                    <a:ext uri="{FF2B5EF4-FFF2-40B4-BE49-F238E27FC236}">
                      <a16:creationId xmlns:a16="http://schemas.microsoft.com/office/drawing/2014/main" id="{F1664DD1-385A-B207-2AD9-4BCEA87759DD}"/>
                    </a:ext>
                  </a:extLst>
                </p:cNvPr>
                <p:cNvSpPr>
                  <a:spLocks noChangeArrowheads="1"/>
                </p:cNvSpPr>
                <p:nvPr/>
              </p:nvSpPr>
              <p:spPr bwMode="auto">
                <a:xfrm>
                  <a:off x="2464" y="3172"/>
                  <a:ext cx="12" cy="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755" name="Oval 1208">
                  <a:extLst>
                    <a:ext uri="{FF2B5EF4-FFF2-40B4-BE49-F238E27FC236}">
                      <a16:creationId xmlns:a16="http://schemas.microsoft.com/office/drawing/2014/main" id="{3D342466-58C7-7DB5-3118-C36DBF883B80}"/>
                    </a:ext>
                  </a:extLst>
                </p:cNvPr>
                <p:cNvSpPr>
                  <a:spLocks noChangeArrowheads="1"/>
                </p:cNvSpPr>
                <p:nvPr/>
              </p:nvSpPr>
              <p:spPr bwMode="auto">
                <a:xfrm>
                  <a:off x="2272" y="3221"/>
                  <a:ext cx="16"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756" name="Oval 1209">
                  <a:extLst>
                    <a:ext uri="{FF2B5EF4-FFF2-40B4-BE49-F238E27FC236}">
                      <a16:creationId xmlns:a16="http://schemas.microsoft.com/office/drawing/2014/main" id="{3DEA9485-1DA1-7BDF-5B33-1C6DDB542A8F}"/>
                    </a:ext>
                  </a:extLst>
                </p:cNvPr>
                <p:cNvSpPr>
                  <a:spLocks noChangeArrowheads="1"/>
                </p:cNvSpPr>
                <p:nvPr/>
              </p:nvSpPr>
              <p:spPr bwMode="auto">
                <a:xfrm>
                  <a:off x="2267" y="3245"/>
                  <a:ext cx="6" cy="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757" name="Oval 1210">
                  <a:extLst>
                    <a:ext uri="{FF2B5EF4-FFF2-40B4-BE49-F238E27FC236}">
                      <a16:creationId xmlns:a16="http://schemas.microsoft.com/office/drawing/2014/main" id="{C2B5E164-1EE2-4384-D8D2-7876C58B2EAB}"/>
                    </a:ext>
                  </a:extLst>
                </p:cNvPr>
                <p:cNvSpPr>
                  <a:spLocks noChangeArrowheads="1"/>
                </p:cNvSpPr>
                <p:nvPr/>
              </p:nvSpPr>
              <p:spPr bwMode="auto">
                <a:xfrm>
                  <a:off x="2340" y="3319"/>
                  <a:ext cx="17"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758" name="Oval 1211">
                  <a:extLst>
                    <a:ext uri="{FF2B5EF4-FFF2-40B4-BE49-F238E27FC236}">
                      <a16:creationId xmlns:a16="http://schemas.microsoft.com/office/drawing/2014/main" id="{24AF542A-A53C-AF6F-5FE0-BDE081F9D863}"/>
                    </a:ext>
                  </a:extLst>
                </p:cNvPr>
                <p:cNvSpPr>
                  <a:spLocks noChangeArrowheads="1"/>
                </p:cNvSpPr>
                <p:nvPr/>
              </p:nvSpPr>
              <p:spPr bwMode="auto">
                <a:xfrm>
                  <a:off x="2347" y="3342"/>
                  <a:ext cx="5" cy="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759" name="Oval 1212">
                  <a:extLst>
                    <a:ext uri="{FF2B5EF4-FFF2-40B4-BE49-F238E27FC236}">
                      <a16:creationId xmlns:a16="http://schemas.microsoft.com/office/drawing/2014/main" id="{F08667EB-EBBF-54C7-8211-AA16976D6E1B}"/>
                    </a:ext>
                  </a:extLst>
                </p:cNvPr>
                <p:cNvSpPr>
                  <a:spLocks noChangeArrowheads="1"/>
                </p:cNvSpPr>
                <p:nvPr/>
              </p:nvSpPr>
              <p:spPr bwMode="auto">
                <a:xfrm>
                  <a:off x="2586" y="3319"/>
                  <a:ext cx="15" cy="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760" name="Oval 1213">
                  <a:extLst>
                    <a:ext uri="{FF2B5EF4-FFF2-40B4-BE49-F238E27FC236}">
                      <a16:creationId xmlns:a16="http://schemas.microsoft.com/office/drawing/2014/main" id="{CA65A53A-B565-69D2-2D41-178E53F326B4}"/>
                    </a:ext>
                  </a:extLst>
                </p:cNvPr>
                <p:cNvSpPr>
                  <a:spLocks noChangeArrowheads="1"/>
                </p:cNvSpPr>
                <p:nvPr/>
              </p:nvSpPr>
              <p:spPr bwMode="auto">
                <a:xfrm>
                  <a:off x="2590" y="3338"/>
                  <a:ext cx="6" cy="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761" name="Oval 1214">
                  <a:extLst>
                    <a:ext uri="{FF2B5EF4-FFF2-40B4-BE49-F238E27FC236}">
                      <a16:creationId xmlns:a16="http://schemas.microsoft.com/office/drawing/2014/main" id="{3281EB44-C4A5-8475-101A-FE491ED41982}"/>
                    </a:ext>
                  </a:extLst>
                </p:cNvPr>
                <p:cNvSpPr>
                  <a:spLocks noChangeArrowheads="1"/>
                </p:cNvSpPr>
                <p:nvPr/>
              </p:nvSpPr>
              <p:spPr bwMode="auto">
                <a:xfrm>
                  <a:off x="2496" y="3363"/>
                  <a:ext cx="12" cy="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762" name="Oval 1215">
                  <a:extLst>
                    <a:ext uri="{FF2B5EF4-FFF2-40B4-BE49-F238E27FC236}">
                      <a16:creationId xmlns:a16="http://schemas.microsoft.com/office/drawing/2014/main" id="{D1998870-C647-04DF-61AD-0ACE80902AFB}"/>
                    </a:ext>
                  </a:extLst>
                </p:cNvPr>
                <p:cNvSpPr>
                  <a:spLocks noChangeArrowheads="1"/>
                </p:cNvSpPr>
                <p:nvPr/>
              </p:nvSpPr>
              <p:spPr bwMode="auto">
                <a:xfrm>
                  <a:off x="2516" y="3370"/>
                  <a:ext cx="7" cy="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763" name="Oval 1216">
                  <a:extLst>
                    <a:ext uri="{FF2B5EF4-FFF2-40B4-BE49-F238E27FC236}">
                      <a16:creationId xmlns:a16="http://schemas.microsoft.com/office/drawing/2014/main" id="{99478510-39EC-29ED-7A89-4E8798225B20}"/>
                    </a:ext>
                  </a:extLst>
                </p:cNvPr>
                <p:cNvSpPr>
                  <a:spLocks noChangeArrowheads="1"/>
                </p:cNvSpPr>
                <p:nvPr/>
              </p:nvSpPr>
              <p:spPr bwMode="auto">
                <a:xfrm>
                  <a:off x="2566" y="3451"/>
                  <a:ext cx="8" cy="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764" name="Oval 1217">
                  <a:extLst>
                    <a:ext uri="{FF2B5EF4-FFF2-40B4-BE49-F238E27FC236}">
                      <a16:creationId xmlns:a16="http://schemas.microsoft.com/office/drawing/2014/main" id="{337FCAA0-0AD4-7799-E457-5EF7E1325356}"/>
                    </a:ext>
                  </a:extLst>
                </p:cNvPr>
                <p:cNvSpPr>
                  <a:spLocks noChangeArrowheads="1"/>
                </p:cNvSpPr>
                <p:nvPr/>
              </p:nvSpPr>
              <p:spPr bwMode="auto">
                <a:xfrm>
                  <a:off x="2575" y="3432"/>
                  <a:ext cx="15"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765" name="Oval 1218">
                  <a:extLst>
                    <a:ext uri="{FF2B5EF4-FFF2-40B4-BE49-F238E27FC236}">
                      <a16:creationId xmlns:a16="http://schemas.microsoft.com/office/drawing/2014/main" id="{91BD51AB-6636-0C29-483D-CE8B36594222}"/>
                    </a:ext>
                  </a:extLst>
                </p:cNvPr>
                <p:cNvSpPr>
                  <a:spLocks noChangeArrowheads="1"/>
                </p:cNvSpPr>
                <p:nvPr/>
              </p:nvSpPr>
              <p:spPr bwMode="auto">
                <a:xfrm>
                  <a:off x="2511" y="3529"/>
                  <a:ext cx="10"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766" name="Oval 1219">
                  <a:extLst>
                    <a:ext uri="{FF2B5EF4-FFF2-40B4-BE49-F238E27FC236}">
                      <a16:creationId xmlns:a16="http://schemas.microsoft.com/office/drawing/2014/main" id="{B9C734E0-7D98-582F-CF18-C8EE845417A2}"/>
                    </a:ext>
                  </a:extLst>
                </p:cNvPr>
                <p:cNvSpPr>
                  <a:spLocks noChangeArrowheads="1"/>
                </p:cNvSpPr>
                <p:nvPr/>
              </p:nvSpPr>
              <p:spPr bwMode="auto">
                <a:xfrm>
                  <a:off x="2531" y="3550"/>
                  <a:ext cx="5" cy="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767" name="Oval 1220">
                  <a:extLst>
                    <a:ext uri="{FF2B5EF4-FFF2-40B4-BE49-F238E27FC236}">
                      <a16:creationId xmlns:a16="http://schemas.microsoft.com/office/drawing/2014/main" id="{BFAFE3EB-0BF8-199D-78DC-562191FB9BDA}"/>
                    </a:ext>
                  </a:extLst>
                </p:cNvPr>
                <p:cNvSpPr>
                  <a:spLocks noChangeArrowheads="1"/>
                </p:cNvSpPr>
                <p:nvPr/>
              </p:nvSpPr>
              <p:spPr bwMode="auto">
                <a:xfrm>
                  <a:off x="2373" y="3593"/>
                  <a:ext cx="12" cy="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768" name="Oval 1221">
                  <a:extLst>
                    <a:ext uri="{FF2B5EF4-FFF2-40B4-BE49-F238E27FC236}">
                      <a16:creationId xmlns:a16="http://schemas.microsoft.com/office/drawing/2014/main" id="{4FE0FC3D-BE88-F3C3-E291-D4D417B5EE77}"/>
                    </a:ext>
                  </a:extLst>
                </p:cNvPr>
                <p:cNvSpPr>
                  <a:spLocks noChangeArrowheads="1"/>
                </p:cNvSpPr>
                <p:nvPr/>
              </p:nvSpPr>
              <p:spPr bwMode="auto">
                <a:xfrm>
                  <a:off x="2389" y="3577"/>
                  <a:ext cx="14" cy="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769" name="Oval 1222">
                  <a:extLst>
                    <a:ext uri="{FF2B5EF4-FFF2-40B4-BE49-F238E27FC236}">
                      <a16:creationId xmlns:a16="http://schemas.microsoft.com/office/drawing/2014/main" id="{F601079E-E4D8-89CF-6EC8-EEBC67E84475}"/>
                    </a:ext>
                  </a:extLst>
                </p:cNvPr>
                <p:cNvSpPr>
                  <a:spLocks noChangeArrowheads="1"/>
                </p:cNvSpPr>
                <p:nvPr/>
              </p:nvSpPr>
              <p:spPr bwMode="auto">
                <a:xfrm>
                  <a:off x="2281" y="3683"/>
                  <a:ext cx="12" cy="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770" name="Oval 1223">
                  <a:extLst>
                    <a:ext uri="{FF2B5EF4-FFF2-40B4-BE49-F238E27FC236}">
                      <a16:creationId xmlns:a16="http://schemas.microsoft.com/office/drawing/2014/main" id="{5B44D216-5515-DB87-726B-40E37AA0FCFC}"/>
                    </a:ext>
                  </a:extLst>
                </p:cNvPr>
                <p:cNvSpPr>
                  <a:spLocks noChangeArrowheads="1"/>
                </p:cNvSpPr>
                <p:nvPr/>
              </p:nvSpPr>
              <p:spPr bwMode="auto">
                <a:xfrm>
                  <a:off x="2289" y="3710"/>
                  <a:ext cx="8"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771" name="Oval 1224">
                  <a:extLst>
                    <a:ext uri="{FF2B5EF4-FFF2-40B4-BE49-F238E27FC236}">
                      <a16:creationId xmlns:a16="http://schemas.microsoft.com/office/drawing/2014/main" id="{288FAAA8-752A-BC6A-6ABE-2B7D0A1F5BEE}"/>
                    </a:ext>
                  </a:extLst>
                </p:cNvPr>
                <p:cNvSpPr>
                  <a:spLocks noChangeArrowheads="1"/>
                </p:cNvSpPr>
                <p:nvPr/>
              </p:nvSpPr>
              <p:spPr bwMode="auto">
                <a:xfrm>
                  <a:off x="2098" y="3633"/>
                  <a:ext cx="13"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772" name="Oval 1225">
                  <a:extLst>
                    <a:ext uri="{FF2B5EF4-FFF2-40B4-BE49-F238E27FC236}">
                      <a16:creationId xmlns:a16="http://schemas.microsoft.com/office/drawing/2014/main" id="{A2075632-FA45-E71F-2D38-3E11F9395539}"/>
                    </a:ext>
                  </a:extLst>
                </p:cNvPr>
                <p:cNvSpPr>
                  <a:spLocks noChangeArrowheads="1"/>
                </p:cNvSpPr>
                <p:nvPr/>
              </p:nvSpPr>
              <p:spPr bwMode="auto">
                <a:xfrm>
                  <a:off x="2117" y="3620"/>
                  <a:ext cx="10" cy="1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773" name="Oval 1226">
                  <a:extLst>
                    <a:ext uri="{FF2B5EF4-FFF2-40B4-BE49-F238E27FC236}">
                      <a16:creationId xmlns:a16="http://schemas.microsoft.com/office/drawing/2014/main" id="{D8AF1F2A-F33E-5372-F8DB-BC6AD3A9E2A9}"/>
                    </a:ext>
                  </a:extLst>
                </p:cNvPr>
                <p:cNvSpPr>
                  <a:spLocks noChangeArrowheads="1"/>
                </p:cNvSpPr>
                <p:nvPr/>
              </p:nvSpPr>
              <p:spPr bwMode="auto">
                <a:xfrm>
                  <a:off x="2177" y="3556"/>
                  <a:ext cx="15"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774" name="Oval 1227">
                  <a:extLst>
                    <a:ext uri="{FF2B5EF4-FFF2-40B4-BE49-F238E27FC236}">
                      <a16:creationId xmlns:a16="http://schemas.microsoft.com/office/drawing/2014/main" id="{8E105932-4DF1-6E97-C0DB-46A0A938EF97}"/>
                    </a:ext>
                  </a:extLst>
                </p:cNvPr>
                <p:cNvSpPr>
                  <a:spLocks noChangeArrowheads="1"/>
                </p:cNvSpPr>
                <p:nvPr/>
              </p:nvSpPr>
              <p:spPr bwMode="auto">
                <a:xfrm>
                  <a:off x="2180" y="3536"/>
                  <a:ext cx="5" cy="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775" name="Oval 1228">
                  <a:extLst>
                    <a:ext uri="{FF2B5EF4-FFF2-40B4-BE49-F238E27FC236}">
                      <a16:creationId xmlns:a16="http://schemas.microsoft.com/office/drawing/2014/main" id="{F47ED6B6-2DF3-2907-E761-A4D100106BCB}"/>
                    </a:ext>
                  </a:extLst>
                </p:cNvPr>
                <p:cNvSpPr>
                  <a:spLocks noChangeArrowheads="1"/>
                </p:cNvSpPr>
                <p:nvPr/>
              </p:nvSpPr>
              <p:spPr bwMode="auto">
                <a:xfrm>
                  <a:off x="2182" y="3518"/>
                  <a:ext cx="1" cy="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776" name="Oval 1229">
                  <a:extLst>
                    <a:ext uri="{FF2B5EF4-FFF2-40B4-BE49-F238E27FC236}">
                      <a16:creationId xmlns:a16="http://schemas.microsoft.com/office/drawing/2014/main" id="{4A0043A9-0EBD-9093-C958-3069309EF063}"/>
                    </a:ext>
                  </a:extLst>
                </p:cNvPr>
                <p:cNvSpPr>
                  <a:spLocks noChangeArrowheads="1"/>
                </p:cNvSpPr>
                <p:nvPr/>
              </p:nvSpPr>
              <p:spPr bwMode="auto">
                <a:xfrm>
                  <a:off x="2071" y="3512"/>
                  <a:ext cx="17"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777" name="Oval 1230">
                  <a:extLst>
                    <a:ext uri="{FF2B5EF4-FFF2-40B4-BE49-F238E27FC236}">
                      <a16:creationId xmlns:a16="http://schemas.microsoft.com/office/drawing/2014/main" id="{D2FB0BD3-25BE-2D55-E48D-81D4CE1097FB}"/>
                    </a:ext>
                  </a:extLst>
                </p:cNvPr>
                <p:cNvSpPr>
                  <a:spLocks noChangeArrowheads="1"/>
                </p:cNvSpPr>
                <p:nvPr/>
              </p:nvSpPr>
              <p:spPr bwMode="auto">
                <a:xfrm>
                  <a:off x="2079" y="3545"/>
                  <a:ext cx="6" cy="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778" name="Oval 1231">
                  <a:extLst>
                    <a:ext uri="{FF2B5EF4-FFF2-40B4-BE49-F238E27FC236}">
                      <a16:creationId xmlns:a16="http://schemas.microsoft.com/office/drawing/2014/main" id="{89DFC0BD-44CA-0F5B-2694-42FD70CAB055}"/>
                    </a:ext>
                  </a:extLst>
                </p:cNvPr>
                <p:cNvSpPr>
                  <a:spLocks noChangeArrowheads="1"/>
                </p:cNvSpPr>
                <p:nvPr/>
              </p:nvSpPr>
              <p:spPr bwMode="auto">
                <a:xfrm>
                  <a:off x="1978" y="3595"/>
                  <a:ext cx="14" cy="1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779" name="Oval 1232">
                  <a:extLst>
                    <a:ext uri="{FF2B5EF4-FFF2-40B4-BE49-F238E27FC236}">
                      <a16:creationId xmlns:a16="http://schemas.microsoft.com/office/drawing/2014/main" id="{9FD32330-E224-A214-B486-BCA5F23585DA}"/>
                    </a:ext>
                  </a:extLst>
                </p:cNvPr>
                <p:cNvSpPr>
                  <a:spLocks noChangeArrowheads="1"/>
                </p:cNvSpPr>
                <p:nvPr/>
              </p:nvSpPr>
              <p:spPr bwMode="auto">
                <a:xfrm>
                  <a:off x="1978" y="3633"/>
                  <a:ext cx="10"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780" name="Oval 1233">
                  <a:extLst>
                    <a:ext uri="{FF2B5EF4-FFF2-40B4-BE49-F238E27FC236}">
                      <a16:creationId xmlns:a16="http://schemas.microsoft.com/office/drawing/2014/main" id="{F752B6DE-6ECC-ED84-2028-FC763D0D4AAE}"/>
                    </a:ext>
                  </a:extLst>
                </p:cNvPr>
                <p:cNvSpPr>
                  <a:spLocks noChangeArrowheads="1"/>
                </p:cNvSpPr>
                <p:nvPr/>
              </p:nvSpPr>
              <p:spPr bwMode="auto">
                <a:xfrm>
                  <a:off x="1798" y="3428"/>
                  <a:ext cx="9" cy="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781" name="Oval 1234">
                  <a:extLst>
                    <a:ext uri="{FF2B5EF4-FFF2-40B4-BE49-F238E27FC236}">
                      <a16:creationId xmlns:a16="http://schemas.microsoft.com/office/drawing/2014/main" id="{27923FD0-FDE9-4DC1-22E5-29DE582D8E02}"/>
                    </a:ext>
                  </a:extLst>
                </p:cNvPr>
                <p:cNvSpPr>
                  <a:spLocks noChangeArrowheads="1"/>
                </p:cNvSpPr>
                <p:nvPr/>
              </p:nvSpPr>
              <p:spPr bwMode="auto">
                <a:xfrm>
                  <a:off x="1783" y="3450"/>
                  <a:ext cx="8" cy="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782" name="Oval 1235">
                  <a:extLst>
                    <a:ext uri="{FF2B5EF4-FFF2-40B4-BE49-F238E27FC236}">
                      <a16:creationId xmlns:a16="http://schemas.microsoft.com/office/drawing/2014/main" id="{D0AB9A4A-82F3-2589-4E6A-B5AC68D5EA3D}"/>
                    </a:ext>
                  </a:extLst>
                </p:cNvPr>
                <p:cNvSpPr>
                  <a:spLocks noChangeArrowheads="1"/>
                </p:cNvSpPr>
                <p:nvPr/>
              </p:nvSpPr>
              <p:spPr bwMode="auto">
                <a:xfrm>
                  <a:off x="1921" y="3351"/>
                  <a:ext cx="10"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783" name="Oval 1236">
                  <a:extLst>
                    <a:ext uri="{FF2B5EF4-FFF2-40B4-BE49-F238E27FC236}">
                      <a16:creationId xmlns:a16="http://schemas.microsoft.com/office/drawing/2014/main" id="{FC56EB8C-430C-6ADF-5AA6-69201D4A0149}"/>
                    </a:ext>
                  </a:extLst>
                </p:cNvPr>
                <p:cNvSpPr>
                  <a:spLocks noChangeArrowheads="1"/>
                </p:cNvSpPr>
                <p:nvPr/>
              </p:nvSpPr>
              <p:spPr bwMode="auto">
                <a:xfrm>
                  <a:off x="1934" y="3334"/>
                  <a:ext cx="6" cy="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784" name="Oval 1237">
                  <a:extLst>
                    <a:ext uri="{FF2B5EF4-FFF2-40B4-BE49-F238E27FC236}">
                      <a16:creationId xmlns:a16="http://schemas.microsoft.com/office/drawing/2014/main" id="{10B2BC43-B0D0-EBB1-9F35-4560D3A6F2E1}"/>
                    </a:ext>
                  </a:extLst>
                </p:cNvPr>
                <p:cNvSpPr>
                  <a:spLocks noChangeArrowheads="1"/>
                </p:cNvSpPr>
                <p:nvPr/>
              </p:nvSpPr>
              <p:spPr bwMode="auto">
                <a:xfrm>
                  <a:off x="2016" y="3389"/>
                  <a:ext cx="19" cy="1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785" name="Oval 1238">
                  <a:extLst>
                    <a:ext uri="{FF2B5EF4-FFF2-40B4-BE49-F238E27FC236}">
                      <a16:creationId xmlns:a16="http://schemas.microsoft.com/office/drawing/2014/main" id="{F4154720-E954-1EA2-47E9-4F5DAF80E062}"/>
                    </a:ext>
                  </a:extLst>
                </p:cNvPr>
                <p:cNvSpPr>
                  <a:spLocks noChangeArrowheads="1"/>
                </p:cNvSpPr>
                <p:nvPr/>
              </p:nvSpPr>
              <p:spPr bwMode="auto">
                <a:xfrm>
                  <a:off x="2022" y="3421"/>
                  <a:ext cx="8" cy="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786" name="Oval 1239">
                  <a:extLst>
                    <a:ext uri="{FF2B5EF4-FFF2-40B4-BE49-F238E27FC236}">
                      <a16:creationId xmlns:a16="http://schemas.microsoft.com/office/drawing/2014/main" id="{3F37353C-C819-8C63-B52F-B51AD7520063}"/>
                    </a:ext>
                  </a:extLst>
                </p:cNvPr>
                <p:cNvSpPr>
                  <a:spLocks noChangeArrowheads="1"/>
                </p:cNvSpPr>
                <p:nvPr/>
              </p:nvSpPr>
              <p:spPr bwMode="auto">
                <a:xfrm>
                  <a:off x="2188" y="3389"/>
                  <a:ext cx="19" cy="2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787" name="Oval 1240">
                  <a:extLst>
                    <a:ext uri="{FF2B5EF4-FFF2-40B4-BE49-F238E27FC236}">
                      <a16:creationId xmlns:a16="http://schemas.microsoft.com/office/drawing/2014/main" id="{4B1CEAC5-BC85-13A9-0BAF-03A920888D3E}"/>
                    </a:ext>
                  </a:extLst>
                </p:cNvPr>
                <p:cNvSpPr>
                  <a:spLocks noChangeArrowheads="1"/>
                </p:cNvSpPr>
                <p:nvPr/>
              </p:nvSpPr>
              <p:spPr bwMode="auto">
                <a:xfrm>
                  <a:off x="2199" y="3424"/>
                  <a:ext cx="7" cy="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788" name="Oval 1241">
                  <a:extLst>
                    <a:ext uri="{FF2B5EF4-FFF2-40B4-BE49-F238E27FC236}">
                      <a16:creationId xmlns:a16="http://schemas.microsoft.com/office/drawing/2014/main" id="{341A3072-D779-719B-AC0E-6D298A125206}"/>
                    </a:ext>
                  </a:extLst>
                </p:cNvPr>
                <p:cNvSpPr>
                  <a:spLocks noChangeArrowheads="1"/>
                </p:cNvSpPr>
                <p:nvPr/>
              </p:nvSpPr>
              <p:spPr bwMode="auto">
                <a:xfrm>
                  <a:off x="1806" y="3265"/>
                  <a:ext cx="17" cy="1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789" name="Oval 1242">
                  <a:extLst>
                    <a:ext uri="{FF2B5EF4-FFF2-40B4-BE49-F238E27FC236}">
                      <a16:creationId xmlns:a16="http://schemas.microsoft.com/office/drawing/2014/main" id="{5CC52D39-4278-A7B2-80BB-3D9297E6FF31}"/>
                    </a:ext>
                  </a:extLst>
                </p:cNvPr>
                <p:cNvSpPr>
                  <a:spLocks noChangeArrowheads="1"/>
                </p:cNvSpPr>
                <p:nvPr/>
              </p:nvSpPr>
              <p:spPr bwMode="auto">
                <a:xfrm>
                  <a:off x="1809" y="3240"/>
                  <a:ext cx="6" cy="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790" name="Oval 1243">
                  <a:extLst>
                    <a:ext uri="{FF2B5EF4-FFF2-40B4-BE49-F238E27FC236}">
                      <a16:creationId xmlns:a16="http://schemas.microsoft.com/office/drawing/2014/main" id="{78CF39A6-5E28-967A-E3D1-3727517FAD41}"/>
                    </a:ext>
                  </a:extLst>
                </p:cNvPr>
                <p:cNvSpPr>
                  <a:spLocks noChangeArrowheads="1"/>
                </p:cNvSpPr>
                <p:nvPr/>
              </p:nvSpPr>
              <p:spPr bwMode="auto">
                <a:xfrm>
                  <a:off x="1905" y="3230"/>
                  <a:ext cx="22" cy="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791" name="Oval 1244">
                  <a:extLst>
                    <a:ext uri="{FF2B5EF4-FFF2-40B4-BE49-F238E27FC236}">
                      <a16:creationId xmlns:a16="http://schemas.microsoft.com/office/drawing/2014/main" id="{21B2A4AB-09B2-6930-990A-F29A7C5E0DE1}"/>
                    </a:ext>
                  </a:extLst>
                </p:cNvPr>
                <p:cNvSpPr>
                  <a:spLocks noChangeArrowheads="1"/>
                </p:cNvSpPr>
                <p:nvPr/>
              </p:nvSpPr>
              <p:spPr bwMode="auto">
                <a:xfrm>
                  <a:off x="1918" y="3276"/>
                  <a:ext cx="6" cy="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792" name="Oval 1245">
                  <a:extLst>
                    <a:ext uri="{FF2B5EF4-FFF2-40B4-BE49-F238E27FC236}">
                      <a16:creationId xmlns:a16="http://schemas.microsoft.com/office/drawing/2014/main" id="{1092D342-B4E5-DE25-0E1E-8211F98FE19E}"/>
                    </a:ext>
                  </a:extLst>
                </p:cNvPr>
                <p:cNvSpPr>
                  <a:spLocks noChangeArrowheads="1"/>
                </p:cNvSpPr>
                <p:nvPr/>
              </p:nvSpPr>
              <p:spPr bwMode="auto">
                <a:xfrm>
                  <a:off x="2113" y="3108"/>
                  <a:ext cx="15"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793" name="Oval 1246">
                  <a:extLst>
                    <a:ext uri="{FF2B5EF4-FFF2-40B4-BE49-F238E27FC236}">
                      <a16:creationId xmlns:a16="http://schemas.microsoft.com/office/drawing/2014/main" id="{FB0B0125-BE8C-222E-3267-861F45C83AB4}"/>
                    </a:ext>
                  </a:extLst>
                </p:cNvPr>
                <p:cNvSpPr>
                  <a:spLocks noChangeArrowheads="1"/>
                </p:cNvSpPr>
                <p:nvPr/>
              </p:nvSpPr>
              <p:spPr bwMode="auto">
                <a:xfrm>
                  <a:off x="2097" y="3130"/>
                  <a:ext cx="9"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794" name="Freeform 1247">
                  <a:extLst>
                    <a:ext uri="{FF2B5EF4-FFF2-40B4-BE49-F238E27FC236}">
                      <a16:creationId xmlns:a16="http://schemas.microsoft.com/office/drawing/2014/main" id="{FA8FBADA-87D3-9918-C959-2C16DCE097F3}"/>
                    </a:ext>
                  </a:extLst>
                </p:cNvPr>
                <p:cNvSpPr>
                  <a:spLocks/>
                </p:cNvSpPr>
                <p:nvPr/>
              </p:nvSpPr>
              <p:spPr bwMode="auto">
                <a:xfrm>
                  <a:off x="2149" y="3006"/>
                  <a:ext cx="253" cy="127"/>
                </a:xfrm>
                <a:custGeom>
                  <a:avLst/>
                  <a:gdLst>
                    <a:gd name="T0" fmla="*/ 3 w 300"/>
                    <a:gd name="T1" fmla="*/ 7 h 150"/>
                    <a:gd name="T2" fmla="*/ 21 w 300"/>
                    <a:gd name="T3" fmla="*/ 20 h 150"/>
                    <a:gd name="T4" fmla="*/ 89 w 300"/>
                    <a:gd name="T5" fmla="*/ 58 h 150"/>
                    <a:gd name="T6" fmla="*/ 144 w 300"/>
                    <a:gd name="T7" fmla="*/ 91 h 150"/>
                    <a:gd name="T8" fmla="*/ 166 w 300"/>
                    <a:gd name="T9" fmla="*/ 56 h 150"/>
                    <a:gd name="T10" fmla="*/ 164 w 300"/>
                    <a:gd name="T11" fmla="*/ 29 h 150"/>
                    <a:gd name="T12" fmla="*/ 78 w 300"/>
                    <a:gd name="T13" fmla="*/ 19 h 150"/>
                    <a:gd name="T14" fmla="*/ 3 w 300"/>
                    <a:gd name="T15" fmla="*/ 7 h 1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0" h="150">
                      <a:moveTo>
                        <a:pt x="6" y="12"/>
                      </a:moveTo>
                      <a:cubicBezTo>
                        <a:pt x="0" y="23"/>
                        <a:pt x="19" y="28"/>
                        <a:pt x="36" y="33"/>
                      </a:cubicBezTo>
                      <a:cubicBezTo>
                        <a:pt x="53" y="37"/>
                        <a:pt x="112" y="58"/>
                        <a:pt x="149" y="94"/>
                      </a:cubicBezTo>
                      <a:cubicBezTo>
                        <a:pt x="187" y="130"/>
                        <a:pt x="223" y="150"/>
                        <a:pt x="241" y="150"/>
                      </a:cubicBezTo>
                      <a:cubicBezTo>
                        <a:pt x="258" y="150"/>
                        <a:pt x="263" y="124"/>
                        <a:pt x="278" y="92"/>
                      </a:cubicBezTo>
                      <a:cubicBezTo>
                        <a:pt x="285" y="77"/>
                        <a:pt x="300" y="60"/>
                        <a:pt x="273" y="47"/>
                      </a:cubicBezTo>
                      <a:cubicBezTo>
                        <a:pt x="246" y="35"/>
                        <a:pt x="174" y="35"/>
                        <a:pt x="130" y="32"/>
                      </a:cubicBezTo>
                      <a:cubicBezTo>
                        <a:pt x="86" y="30"/>
                        <a:pt x="13" y="0"/>
                        <a:pt x="6" y="12"/>
                      </a:cubicBezTo>
                      <a:close/>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a:lnSpc>
                      <a:spcPct val="125000"/>
                    </a:lnSpc>
                  </a:pPr>
                  <a:endParaRPr lang="en-US"/>
                </a:p>
              </p:txBody>
            </p:sp>
            <p:sp>
              <p:nvSpPr>
                <p:cNvPr id="795" name="Freeform 1248">
                  <a:extLst>
                    <a:ext uri="{FF2B5EF4-FFF2-40B4-BE49-F238E27FC236}">
                      <a16:creationId xmlns:a16="http://schemas.microsoft.com/office/drawing/2014/main" id="{C8EA87A3-7A0D-72EA-96D8-CAF79EF1A873}"/>
                    </a:ext>
                  </a:extLst>
                </p:cNvPr>
                <p:cNvSpPr>
                  <a:spLocks/>
                </p:cNvSpPr>
                <p:nvPr/>
              </p:nvSpPr>
              <p:spPr bwMode="auto">
                <a:xfrm>
                  <a:off x="1970" y="3136"/>
                  <a:ext cx="131" cy="161"/>
                </a:xfrm>
                <a:custGeom>
                  <a:avLst/>
                  <a:gdLst>
                    <a:gd name="T0" fmla="*/ 45 w 155"/>
                    <a:gd name="T1" fmla="*/ 3 h 190"/>
                    <a:gd name="T2" fmla="*/ 25 w 155"/>
                    <a:gd name="T3" fmla="*/ 29 h 190"/>
                    <a:gd name="T4" fmla="*/ 3 w 155"/>
                    <a:gd name="T5" fmla="*/ 88 h 190"/>
                    <a:gd name="T6" fmla="*/ 35 w 155"/>
                    <a:gd name="T7" fmla="*/ 114 h 190"/>
                    <a:gd name="T8" fmla="*/ 86 w 155"/>
                    <a:gd name="T9" fmla="*/ 92 h 190"/>
                    <a:gd name="T10" fmla="*/ 81 w 155"/>
                    <a:gd name="T11" fmla="*/ 45 h 190"/>
                    <a:gd name="T12" fmla="*/ 45 w 155"/>
                    <a:gd name="T13" fmla="*/ 3 h 1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5" h="190">
                      <a:moveTo>
                        <a:pt x="74" y="3"/>
                      </a:moveTo>
                      <a:cubicBezTo>
                        <a:pt x="60" y="4"/>
                        <a:pt x="55" y="23"/>
                        <a:pt x="41" y="47"/>
                      </a:cubicBezTo>
                      <a:cubicBezTo>
                        <a:pt x="28" y="71"/>
                        <a:pt x="0" y="115"/>
                        <a:pt x="6" y="145"/>
                      </a:cubicBezTo>
                      <a:cubicBezTo>
                        <a:pt x="12" y="174"/>
                        <a:pt x="26" y="190"/>
                        <a:pt x="59" y="186"/>
                      </a:cubicBezTo>
                      <a:cubicBezTo>
                        <a:pt x="92" y="181"/>
                        <a:pt x="130" y="173"/>
                        <a:pt x="143" y="152"/>
                      </a:cubicBezTo>
                      <a:cubicBezTo>
                        <a:pt x="155" y="132"/>
                        <a:pt x="148" y="98"/>
                        <a:pt x="135" y="74"/>
                      </a:cubicBezTo>
                      <a:cubicBezTo>
                        <a:pt x="122" y="51"/>
                        <a:pt x="94" y="0"/>
                        <a:pt x="74" y="3"/>
                      </a:cubicBezTo>
                      <a:close/>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a:lnSpc>
                      <a:spcPct val="125000"/>
                    </a:lnSpc>
                  </a:pPr>
                  <a:endParaRPr lang="en-US"/>
                </a:p>
              </p:txBody>
            </p:sp>
            <p:sp>
              <p:nvSpPr>
                <p:cNvPr id="796" name="Freeform 1249">
                  <a:extLst>
                    <a:ext uri="{FF2B5EF4-FFF2-40B4-BE49-F238E27FC236}">
                      <a16:creationId xmlns:a16="http://schemas.microsoft.com/office/drawing/2014/main" id="{F8AFDC46-158D-F6E7-18E1-C52C1E52ADD9}"/>
                    </a:ext>
                  </a:extLst>
                </p:cNvPr>
                <p:cNvSpPr>
                  <a:spLocks/>
                </p:cNvSpPr>
                <p:nvPr/>
              </p:nvSpPr>
              <p:spPr bwMode="auto">
                <a:xfrm>
                  <a:off x="2259" y="3439"/>
                  <a:ext cx="202" cy="154"/>
                </a:xfrm>
                <a:custGeom>
                  <a:avLst/>
                  <a:gdLst>
                    <a:gd name="T0" fmla="*/ 131 w 240"/>
                    <a:gd name="T1" fmla="*/ 14 h 182"/>
                    <a:gd name="T2" fmla="*/ 92 w 240"/>
                    <a:gd name="T3" fmla="*/ 19 h 182"/>
                    <a:gd name="T4" fmla="*/ 38 w 240"/>
                    <a:gd name="T5" fmla="*/ 53 h 182"/>
                    <a:gd name="T6" fmla="*/ 10 w 240"/>
                    <a:gd name="T7" fmla="*/ 91 h 182"/>
                    <a:gd name="T8" fmla="*/ 88 w 240"/>
                    <a:gd name="T9" fmla="*/ 85 h 182"/>
                    <a:gd name="T10" fmla="*/ 131 w 240"/>
                    <a:gd name="T11" fmla="*/ 14 h 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0" h="182">
                      <a:moveTo>
                        <a:pt x="220" y="22"/>
                      </a:moveTo>
                      <a:cubicBezTo>
                        <a:pt x="209" y="7"/>
                        <a:pt x="187" y="0"/>
                        <a:pt x="154" y="32"/>
                      </a:cubicBezTo>
                      <a:cubicBezTo>
                        <a:pt x="122" y="63"/>
                        <a:pt x="81" y="78"/>
                        <a:pt x="63" y="87"/>
                      </a:cubicBezTo>
                      <a:cubicBezTo>
                        <a:pt x="44" y="96"/>
                        <a:pt x="0" y="119"/>
                        <a:pt x="17" y="151"/>
                      </a:cubicBezTo>
                      <a:cubicBezTo>
                        <a:pt x="33" y="182"/>
                        <a:pt x="81" y="174"/>
                        <a:pt x="146" y="139"/>
                      </a:cubicBezTo>
                      <a:cubicBezTo>
                        <a:pt x="211" y="103"/>
                        <a:pt x="240" y="48"/>
                        <a:pt x="220" y="22"/>
                      </a:cubicBezTo>
                      <a:close/>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a:lnSpc>
                      <a:spcPct val="125000"/>
                    </a:lnSpc>
                  </a:pPr>
                  <a:endParaRPr lang="en-US"/>
                </a:p>
              </p:txBody>
            </p:sp>
            <p:sp>
              <p:nvSpPr>
                <p:cNvPr id="797" name="Freeform 1250">
                  <a:extLst>
                    <a:ext uri="{FF2B5EF4-FFF2-40B4-BE49-F238E27FC236}">
                      <a16:creationId xmlns:a16="http://schemas.microsoft.com/office/drawing/2014/main" id="{A4A7E757-2F56-6388-E5E6-C4D73BD5BADF}"/>
                    </a:ext>
                  </a:extLst>
                </p:cNvPr>
                <p:cNvSpPr>
                  <a:spLocks/>
                </p:cNvSpPr>
                <p:nvPr/>
              </p:nvSpPr>
              <p:spPr bwMode="auto">
                <a:xfrm>
                  <a:off x="2046" y="3205"/>
                  <a:ext cx="38" cy="71"/>
                </a:xfrm>
                <a:custGeom>
                  <a:avLst/>
                  <a:gdLst>
                    <a:gd name="T0" fmla="*/ 19 w 45"/>
                    <a:gd name="T1" fmla="*/ 0 h 84"/>
                    <a:gd name="T2" fmla="*/ 25 w 45"/>
                    <a:gd name="T3" fmla="*/ 31 h 84"/>
                    <a:gd name="T4" fmla="*/ 10 w 45"/>
                    <a:gd name="T5" fmla="*/ 48 h 84"/>
                    <a:gd name="T6" fmla="*/ 17 w 45"/>
                    <a:gd name="T7" fmla="*/ 29 h 84"/>
                    <a:gd name="T8" fmla="*/ 19 w 45"/>
                    <a:gd name="T9" fmla="*/ 1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84">
                      <a:moveTo>
                        <a:pt x="32" y="0"/>
                      </a:moveTo>
                      <a:cubicBezTo>
                        <a:pt x="37" y="12"/>
                        <a:pt x="45" y="35"/>
                        <a:pt x="42" y="52"/>
                      </a:cubicBezTo>
                      <a:cubicBezTo>
                        <a:pt x="41" y="61"/>
                        <a:pt x="28" y="84"/>
                        <a:pt x="16" y="81"/>
                      </a:cubicBezTo>
                      <a:cubicBezTo>
                        <a:pt x="0" y="77"/>
                        <a:pt x="25" y="55"/>
                        <a:pt x="28" y="47"/>
                      </a:cubicBezTo>
                      <a:cubicBezTo>
                        <a:pt x="32" y="32"/>
                        <a:pt x="26" y="15"/>
                        <a:pt x="31" y="1"/>
                      </a:cubicBezTo>
                    </a:path>
                  </a:pathLst>
                </a:custGeom>
                <a:solidFill>
                  <a:srgbClr val="E97D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798" name="Freeform 1251">
                  <a:extLst>
                    <a:ext uri="{FF2B5EF4-FFF2-40B4-BE49-F238E27FC236}">
                      <a16:creationId xmlns:a16="http://schemas.microsoft.com/office/drawing/2014/main" id="{B53A1453-1D97-C893-19DF-5308E1693378}"/>
                    </a:ext>
                  </a:extLst>
                </p:cNvPr>
                <p:cNvSpPr>
                  <a:spLocks/>
                </p:cNvSpPr>
                <p:nvPr/>
              </p:nvSpPr>
              <p:spPr bwMode="auto">
                <a:xfrm>
                  <a:off x="2307" y="3091"/>
                  <a:ext cx="60" cy="23"/>
                </a:xfrm>
                <a:custGeom>
                  <a:avLst/>
                  <a:gdLst>
                    <a:gd name="T0" fmla="*/ 0 w 72"/>
                    <a:gd name="T1" fmla="*/ 5 h 28"/>
                    <a:gd name="T2" fmla="*/ 25 w 72"/>
                    <a:gd name="T3" fmla="*/ 16 h 28"/>
                    <a:gd name="T4" fmla="*/ 36 w 72"/>
                    <a:gd name="T5" fmla="*/ 0 h 28"/>
                    <a:gd name="T6" fmla="*/ 8 w 72"/>
                    <a:gd name="T7" fmla="*/ 5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28">
                      <a:moveTo>
                        <a:pt x="0" y="8"/>
                      </a:moveTo>
                      <a:cubicBezTo>
                        <a:pt x="15" y="9"/>
                        <a:pt x="27" y="27"/>
                        <a:pt x="43" y="28"/>
                      </a:cubicBezTo>
                      <a:cubicBezTo>
                        <a:pt x="52" y="28"/>
                        <a:pt x="72" y="10"/>
                        <a:pt x="62" y="0"/>
                      </a:cubicBezTo>
                      <a:cubicBezTo>
                        <a:pt x="46" y="16"/>
                        <a:pt x="34" y="20"/>
                        <a:pt x="14" y="9"/>
                      </a:cubicBezTo>
                    </a:path>
                  </a:pathLst>
                </a:custGeom>
                <a:solidFill>
                  <a:srgbClr val="E97D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799" name="Freeform 1252">
                  <a:extLst>
                    <a:ext uri="{FF2B5EF4-FFF2-40B4-BE49-F238E27FC236}">
                      <a16:creationId xmlns:a16="http://schemas.microsoft.com/office/drawing/2014/main" id="{4265ECBF-C295-D8E8-ACDC-916ECF7F88C0}"/>
                    </a:ext>
                  </a:extLst>
                </p:cNvPr>
                <p:cNvSpPr>
                  <a:spLocks/>
                </p:cNvSpPr>
                <p:nvPr/>
              </p:nvSpPr>
              <p:spPr bwMode="auto">
                <a:xfrm>
                  <a:off x="2275" y="3498"/>
                  <a:ext cx="82" cy="53"/>
                </a:xfrm>
                <a:custGeom>
                  <a:avLst/>
                  <a:gdLst>
                    <a:gd name="T0" fmla="*/ 9 w 96"/>
                    <a:gd name="T1" fmla="*/ 36 h 63"/>
                    <a:gd name="T2" fmla="*/ 7 w 96"/>
                    <a:gd name="T3" fmla="*/ 38 h 63"/>
                    <a:gd name="T4" fmla="*/ 57 w 96"/>
                    <a:gd name="T5" fmla="*/ 0 h 63"/>
                    <a:gd name="T6" fmla="*/ 32 w 96"/>
                    <a:gd name="T7" fmla="*/ 21 h 63"/>
                    <a:gd name="T8" fmla="*/ 10 w 96"/>
                    <a:gd name="T9" fmla="*/ 35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63">
                      <a:moveTo>
                        <a:pt x="15" y="61"/>
                      </a:moveTo>
                      <a:cubicBezTo>
                        <a:pt x="13" y="62"/>
                        <a:pt x="13" y="63"/>
                        <a:pt x="11" y="63"/>
                      </a:cubicBezTo>
                      <a:cubicBezTo>
                        <a:pt x="0" y="37"/>
                        <a:pt x="78" y="12"/>
                        <a:pt x="93" y="0"/>
                      </a:cubicBezTo>
                      <a:cubicBezTo>
                        <a:pt x="96" y="13"/>
                        <a:pt x="62" y="30"/>
                        <a:pt x="53" y="36"/>
                      </a:cubicBezTo>
                      <a:cubicBezTo>
                        <a:pt x="41" y="45"/>
                        <a:pt x="28" y="50"/>
                        <a:pt x="16" y="59"/>
                      </a:cubicBezTo>
                    </a:path>
                  </a:pathLst>
                </a:custGeom>
                <a:solidFill>
                  <a:srgbClr val="E97D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00" name="Freeform 1253">
                  <a:extLst>
                    <a:ext uri="{FF2B5EF4-FFF2-40B4-BE49-F238E27FC236}">
                      <a16:creationId xmlns:a16="http://schemas.microsoft.com/office/drawing/2014/main" id="{317C8C41-27B2-96B7-718B-FA62043A36D4}"/>
                    </a:ext>
                  </a:extLst>
                </p:cNvPr>
                <p:cNvSpPr>
                  <a:spLocks/>
                </p:cNvSpPr>
                <p:nvPr/>
              </p:nvSpPr>
              <p:spPr bwMode="auto">
                <a:xfrm>
                  <a:off x="1709" y="2778"/>
                  <a:ext cx="1061" cy="1016"/>
                </a:xfrm>
                <a:custGeom>
                  <a:avLst/>
                  <a:gdLst>
                    <a:gd name="T0" fmla="*/ 324 w 1256"/>
                    <a:gd name="T1" fmla="*/ 5 h 1202"/>
                    <a:gd name="T2" fmla="*/ 131 w 1256"/>
                    <a:gd name="T3" fmla="*/ 105 h 1202"/>
                    <a:gd name="T4" fmla="*/ 68 w 1256"/>
                    <a:gd name="T5" fmla="*/ 243 h 1202"/>
                    <a:gd name="T6" fmla="*/ 18 w 1256"/>
                    <a:gd name="T7" fmla="*/ 467 h 1202"/>
                    <a:gd name="T8" fmla="*/ 258 w 1256"/>
                    <a:gd name="T9" fmla="*/ 681 h 1202"/>
                    <a:gd name="T10" fmla="*/ 658 w 1256"/>
                    <a:gd name="T11" fmla="*/ 587 h 1202"/>
                    <a:gd name="T12" fmla="*/ 662 w 1256"/>
                    <a:gd name="T13" fmla="*/ 185 h 1202"/>
                    <a:gd name="T14" fmla="*/ 324 w 1256"/>
                    <a:gd name="T15" fmla="*/ 5 h 12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56" h="1202">
                      <a:moveTo>
                        <a:pt x="538" y="8"/>
                      </a:moveTo>
                      <a:cubicBezTo>
                        <a:pt x="456" y="12"/>
                        <a:pt x="320" y="26"/>
                        <a:pt x="218" y="174"/>
                      </a:cubicBezTo>
                      <a:cubicBezTo>
                        <a:pt x="174" y="238"/>
                        <a:pt x="132" y="370"/>
                        <a:pt x="112" y="402"/>
                      </a:cubicBezTo>
                      <a:cubicBezTo>
                        <a:pt x="92" y="434"/>
                        <a:pt x="0" y="666"/>
                        <a:pt x="30" y="774"/>
                      </a:cubicBezTo>
                      <a:cubicBezTo>
                        <a:pt x="60" y="882"/>
                        <a:pt x="162" y="1054"/>
                        <a:pt x="428" y="1128"/>
                      </a:cubicBezTo>
                      <a:cubicBezTo>
                        <a:pt x="694" y="1202"/>
                        <a:pt x="960" y="1182"/>
                        <a:pt x="1092" y="972"/>
                      </a:cubicBezTo>
                      <a:cubicBezTo>
                        <a:pt x="1224" y="762"/>
                        <a:pt x="1256" y="476"/>
                        <a:pt x="1098" y="306"/>
                      </a:cubicBezTo>
                      <a:cubicBezTo>
                        <a:pt x="940" y="136"/>
                        <a:pt x="692" y="0"/>
                        <a:pt x="538" y="8"/>
                      </a:cubicBezTo>
                      <a:close/>
                    </a:path>
                  </a:pathLst>
                </a:custGeom>
                <a:noFill/>
                <a:ln w="4763" cap="flat">
                  <a:solidFill>
                    <a:srgbClr val="494E4E"/>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a:lnSpc>
                      <a:spcPct val="125000"/>
                    </a:lnSpc>
                  </a:pPr>
                  <a:endParaRPr lang="en-US"/>
                </a:p>
              </p:txBody>
            </p:sp>
            <p:sp>
              <p:nvSpPr>
                <p:cNvPr id="801" name="Freeform 1254">
                  <a:extLst>
                    <a:ext uri="{FF2B5EF4-FFF2-40B4-BE49-F238E27FC236}">
                      <a16:creationId xmlns:a16="http://schemas.microsoft.com/office/drawing/2014/main" id="{5AA8D6CB-C2E4-9BE5-4489-DB4EC82BE9F2}"/>
                    </a:ext>
                  </a:extLst>
                </p:cNvPr>
                <p:cNvSpPr>
                  <a:spLocks/>
                </p:cNvSpPr>
                <p:nvPr/>
              </p:nvSpPr>
              <p:spPr bwMode="auto">
                <a:xfrm>
                  <a:off x="1742" y="2809"/>
                  <a:ext cx="995" cy="952"/>
                </a:xfrm>
                <a:custGeom>
                  <a:avLst/>
                  <a:gdLst>
                    <a:gd name="T0" fmla="*/ 304 w 1177"/>
                    <a:gd name="T1" fmla="*/ 4 h 1126"/>
                    <a:gd name="T2" fmla="*/ 123 w 1177"/>
                    <a:gd name="T3" fmla="*/ 99 h 1126"/>
                    <a:gd name="T4" fmla="*/ 63 w 1177"/>
                    <a:gd name="T5" fmla="*/ 228 h 1126"/>
                    <a:gd name="T6" fmla="*/ 17 w 1177"/>
                    <a:gd name="T7" fmla="*/ 438 h 1126"/>
                    <a:gd name="T8" fmla="*/ 243 w 1177"/>
                    <a:gd name="T9" fmla="*/ 639 h 1126"/>
                    <a:gd name="T10" fmla="*/ 618 w 1177"/>
                    <a:gd name="T11" fmla="*/ 550 h 1126"/>
                    <a:gd name="T12" fmla="*/ 621 w 1177"/>
                    <a:gd name="T13" fmla="*/ 173 h 1126"/>
                    <a:gd name="T14" fmla="*/ 304 w 1177"/>
                    <a:gd name="T15" fmla="*/ 4 h 11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77" h="1126">
                      <a:moveTo>
                        <a:pt x="504" y="7"/>
                      </a:moveTo>
                      <a:cubicBezTo>
                        <a:pt x="427" y="11"/>
                        <a:pt x="299" y="24"/>
                        <a:pt x="204" y="163"/>
                      </a:cubicBezTo>
                      <a:cubicBezTo>
                        <a:pt x="163" y="223"/>
                        <a:pt x="123" y="347"/>
                        <a:pt x="104" y="377"/>
                      </a:cubicBezTo>
                      <a:cubicBezTo>
                        <a:pt x="86" y="407"/>
                        <a:pt x="0" y="624"/>
                        <a:pt x="28" y="725"/>
                      </a:cubicBezTo>
                      <a:cubicBezTo>
                        <a:pt x="56" y="827"/>
                        <a:pt x="151" y="988"/>
                        <a:pt x="401" y="1057"/>
                      </a:cubicBezTo>
                      <a:cubicBezTo>
                        <a:pt x="650" y="1126"/>
                        <a:pt x="899" y="1108"/>
                        <a:pt x="1023" y="911"/>
                      </a:cubicBezTo>
                      <a:cubicBezTo>
                        <a:pt x="1147" y="714"/>
                        <a:pt x="1177" y="446"/>
                        <a:pt x="1029" y="287"/>
                      </a:cubicBezTo>
                      <a:cubicBezTo>
                        <a:pt x="881" y="127"/>
                        <a:pt x="648" y="0"/>
                        <a:pt x="504" y="7"/>
                      </a:cubicBezTo>
                      <a:close/>
                    </a:path>
                  </a:pathLst>
                </a:custGeom>
                <a:noFill/>
                <a:ln w="4763" cap="flat">
                  <a:solidFill>
                    <a:srgbClr val="494E4E"/>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a:lnSpc>
                      <a:spcPct val="125000"/>
                    </a:lnSpc>
                  </a:pPr>
                  <a:endParaRPr lang="en-US"/>
                </a:p>
              </p:txBody>
            </p:sp>
            <p:sp>
              <p:nvSpPr>
                <p:cNvPr id="802" name="Freeform 1255">
                  <a:extLst>
                    <a:ext uri="{FF2B5EF4-FFF2-40B4-BE49-F238E27FC236}">
                      <a16:creationId xmlns:a16="http://schemas.microsoft.com/office/drawing/2014/main" id="{9D262D74-800E-D66C-D525-F2A99CD5426D}"/>
                    </a:ext>
                  </a:extLst>
                </p:cNvPr>
                <p:cNvSpPr>
                  <a:spLocks/>
                </p:cNvSpPr>
                <p:nvPr/>
              </p:nvSpPr>
              <p:spPr bwMode="auto">
                <a:xfrm>
                  <a:off x="1739" y="3248"/>
                  <a:ext cx="45" cy="264"/>
                </a:xfrm>
                <a:custGeom>
                  <a:avLst/>
                  <a:gdLst>
                    <a:gd name="T0" fmla="*/ 19 w 53"/>
                    <a:gd name="T1" fmla="*/ 0 h 313"/>
                    <a:gd name="T2" fmla="*/ 2 w 53"/>
                    <a:gd name="T3" fmla="*/ 88 h 313"/>
                    <a:gd name="T4" fmla="*/ 7 w 53"/>
                    <a:gd name="T5" fmla="*/ 131 h 313"/>
                    <a:gd name="T6" fmla="*/ 32 w 53"/>
                    <a:gd name="T7" fmla="*/ 188 h 313"/>
                    <a:gd name="T8" fmla="*/ 8 w 53"/>
                    <a:gd name="T9" fmla="*/ 92 h 313"/>
                    <a:gd name="T10" fmla="*/ 11 w 53"/>
                    <a:gd name="T11" fmla="*/ 43 h 313"/>
                    <a:gd name="T12" fmla="*/ 19 w 53"/>
                    <a:gd name="T13" fmla="*/ 7 h 3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313">
                      <a:moveTo>
                        <a:pt x="31" y="0"/>
                      </a:moveTo>
                      <a:cubicBezTo>
                        <a:pt x="23" y="48"/>
                        <a:pt x="7" y="96"/>
                        <a:pt x="2" y="146"/>
                      </a:cubicBezTo>
                      <a:cubicBezTo>
                        <a:pt x="0" y="172"/>
                        <a:pt x="2" y="193"/>
                        <a:pt x="11" y="218"/>
                      </a:cubicBezTo>
                      <a:cubicBezTo>
                        <a:pt x="22" y="249"/>
                        <a:pt x="45" y="281"/>
                        <a:pt x="53" y="313"/>
                      </a:cubicBezTo>
                      <a:cubicBezTo>
                        <a:pt x="26" y="264"/>
                        <a:pt x="11" y="211"/>
                        <a:pt x="13" y="153"/>
                      </a:cubicBezTo>
                      <a:cubicBezTo>
                        <a:pt x="15" y="126"/>
                        <a:pt x="14" y="99"/>
                        <a:pt x="18" y="72"/>
                      </a:cubicBezTo>
                      <a:cubicBezTo>
                        <a:pt x="21" y="51"/>
                        <a:pt x="28" y="32"/>
                        <a:pt x="31" y="11"/>
                      </a:cubicBezTo>
                    </a:path>
                  </a:pathLst>
                </a:custGeom>
                <a:solidFill>
                  <a:srgbClr val="D6A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03" name="Freeform 1256">
                  <a:extLst>
                    <a:ext uri="{FF2B5EF4-FFF2-40B4-BE49-F238E27FC236}">
                      <a16:creationId xmlns:a16="http://schemas.microsoft.com/office/drawing/2014/main" id="{93D7576D-77A3-2333-699E-04058C530913}"/>
                    </a:ext>
                  </a:extLst>
                </p:cNvPr>
                <p:cNvSpPr>
                  <a:spLocks/>
                </p:cNvSpPr>
                <p:nvPr/>
              </p:nvSpPr>
              <p:spPr bwMode="auto">
                <a:xfrm>
                  <a:off x="2682" y="3128"/>
                  <a:ext cx="33" cy="244"/>
                </a:xfrm>
                <a:custGeom>
                  <a:avLst/>
                  <a:gdLst>
                    <a:gd name="T0" fmla="*/ 0 w 39"/>
                    <a:gd name="T1" fmla="*/ 0 h 289"/>
                    <a:gd name="T2" fmla="*/ 15 w 39"/>
                    <a:gd name="T3" fmla="*/ 42 h 289"/>
                    <a:gd name="T4" fmla="*/ 21 w 39"/>
                    <a:gd name="T5" fmla="*/ 80 h 289"/>
                    <a:gd name="T6" fmla="*/ 23 w 39"/>
                    <a:gd name="T7" fmla="*/ 121 h 289"/>
                    <a:gd name="T8" fmla="*/ 18 w 39"/>
                    <a:gd name="T9" fmla="*/ 174 h 289"/>
                    <a:gd name="T10" fmla="*/ 16 w 39"/>
                    <a:gd name="T11" fmla="*/ 115 h 289"/>
                    <a:gd name="T12" fmla="*/ 16 w 39"/>
                    <a:gd name="T13" fmla="*/ 78 h 289"/>
                    <a:gd name="T14" fmla="*/ 11 w 39"/>
                    <a:gd name="T15" fmla="*/ 43 h 289"/>
                    <a:gd name="T16" fmla="*/ 2 w 39"/>
                    <a:gd name="T17" fmla="*/ 3 h 2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 h="289">
                      <a:moveTo>
                        <a:pt x="0" y="0"/>
                      </a:moveTo>
                      <a:cubicBezTo>
                        <a:pt x="2" y="21"/>
                        <a:pt x="20" y="48"/>
                        <a:pt x="25" y="70"/>
                      </a:cubicBezTo>
                      <a:cubicBezTo>
                        <a:pt x="30" y="92"/>
                        <a:pt x="34" y="111"/>
                        <a:pt x="35" y="133"/>
                      </a:cubicBezTo>
                      <a:cubicBezTo>
                        <a:pt x="36" y="155"/>
                        <a:pt x="39" y="178"/>
                        <a:pt x="38" y="200"/>
                      </a:cubicBezTo>
                      <a:cubicBezTo>
                        <a:pt x="38" y="230"/>
                        <a:pt x="28" y="259"/>
                        <a:pt x="29" y="289"/>
                      </a:cubicBezTo>
                      <a:cubicBezTo>
                        <a:pt x="20" y="262"/>
                        <a:pt x="25" y="220"/>
                        <a:pt x="27" y="191"/>
                      </a:cubicBezTo>
                      <a:cubicBezTo>
                        <a:pt x="29" y="170"/>
                        <a:pt x="29" y="150"/>
                        <a:pt x="27" y="129"/>
                      </a:cubicBezTo>
                      <a:cubicBezTo>
                        <a:pt x="26" y="109"/>
                        <a:pt x="22" y="90"/>
                        <a:pt x="18" y="71"/>
                      </a:cubicBezTo>
                      <a:cubicBezTo>
                        <a:pt x="14" y="51"/>
                        <a:pt x="14" y="20"/>
                        <a:pt x="2" y="4"/>
                      </a:cubicBezTo>
                    </a:path>
                  </a:pathLst>
                </a:custGeom>
                <a:solidFill>
                  <a:srgbClr val="D6A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804" name="Freeform 1257">
                  <a:extLst>
                    <a:ext uri="{FF2B5EF4-FFF2-40B4-BE49-F238E27FC236}">
                      <a16:creationId xmlns:a16="http://schemas.microsoft.com/office/drawing/2014/main" id="{0A1D9771-755C-8906-BA86-56CF5428EB71}"/>
                    </a:ext>
                  </a:extLst>
                </p:cNvPr>
                <p:cNvSpPr>
                  <a:spLocks/>
                </p:cNvSpPr>
                <p:nvPr/>
              </p:nvSpPr>
              <p:spPr bwMode="auto">
                <a:xfrm>
                  <a:off x="1958" y="2829"/>
                  <a:ext cx="70" cy="40"/>
                </a:xfrm>
                <a:custGeom>
                  <a:avLst/>
                  <a:gdLst>
                    <a:gd name="T0" fmla="*/ 0 w 83"/>
                    <a:gd name="T1" fmla="*/ 29 h 47"/>
                    <a:gd name="T2" fmla="*/ 24 w 83"/>
                    <a:gd name="T3" fmla="*/ 7 h 47"/>
                    <a:gd name="T4" fmla="*/ 50 w 83"/>
                    <a:gd name="T5" fmla="*/ 0 h 47"/>
                    <a:gd name="T6" fmla="*/ 3 w 83"/>
                    <a:gd name="T7" fmla="*/ 29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47">
                      <a:moveTo>
                        <a:pt x="0" y="47"/>
                      </a:moveTo>
                      <a:cubicBezTo>
                        <a:pt x="10" y="33"/>
                        <a:pt x="25" y="19"/>
                        <a:pt x="40" y="10"/>
                      </a:cubicBezTo>
                      <a:cubicBezTo>
                        <a:pt x="54" y="2"/>
                        <a:pt x="70" y="5"/>
                        <a:pt x="83" y="0"/>
                      </a:cubicBezTo>
                      <a:cubicBezTo>
                        <a:pt x="58" y="13"/>
                        <a:pt x="29" y="39"/>
                        <a:pt x="4" y="47"/>
                      </a:cubicBezTo>
                    </a:path>
                  </a:pathLst>
                </a:custGeom>
                <a:solidFill>
                  <a:srgbClr val="D6A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grpSp>
          <p:sp>
            <p:nvSpPr>
              <p:cNvPr id="661" name="Rectangle 660">
                <a:extLst>
                  <a:ext uri="{FF2B5EF4-FFF2-40B4-BE49-F238E27FC236}">
                    <a16:creationId xmlns:a16="http://schemas.microsoft.com/office/drawing/2014/main" id="{480E02C4-29AA-67CF-F994-07B27E8EFA9F}"/>
                  </a:ext>
                </a:extLst>
              </p:cNvPr>
              <p:cNvSpPr/>
              <p:nvPr/>
            </p:nvSpPr>
            <p:spPr>
              <a:xfrm>
                <a:off x="1550337" y="1072970"/>
                <a:ext cx="2286000" cy="2194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25000"/>
                  </a:lnSpc>
                </a:pPr>
                <a:r>
                  <a:rPr lang="en-US" sz="1600" dirty="0">
                    <a:solidFill>
                      <a:schemeClr val="tx1"/>
                    </a:solidFill>
                  </a:rPr>
                  <a:t>Islet Cells</a:t>
                </a:r>
              </a:p>
              <a:p>
                <a:pPr algn="ctr">
                  <a:lnSpc>
                    <a:spcPct val="125000"/>
                  </a:lnSpc>
                </a:pPr>
                <a:endParaRPr lang="en-US" sz="1100" dirty="0">
                  <a:solidFill>
                    <a:schemeClr val="tx1"/>
                  </a:solidFill>
                </a:endParaRPr>
              </a:p>
            </p:txBody>
          </p:sp>
        </p:grpSp>
        <p:grpSp>
          <p:nvGrpSpPr>
            <p:cNvPr id="9" name="Group 8">
              <a:extLst>
                <a:ext uri="{FF2B5EF4-FFF2-40B4-BE49-F238E27FC236}">
                  <a16:creationId xmlns:a16="http://schemas.microsoft.com/office/drawing/2014/main" id="{FC047185-4F80-6281-0803-85237D340FF6}"/>
                </a:ext>
              </a:extLst>
            </p:cNvPr>
            <p:cNvGrpSpPr/>
            <p:nvPr/>
          </p:nvGrpSpPr>
          <p:grpSpPr>
            <a:xfrm>
              <a:off x="8515796" y="1078769"/>
              <a:ext cx="2286000" cy="2194560"/>
              <a:chOff x="5181600" y="1072967"/>
              <a:chExt cx="2286000" cy="2194560"/>
            </a:xfrm>
          </p:grpSpPr>
          <p:grpSp>
            <p:nvGrpSpPr>
              <p:cNvPr id="181" name="Group 714">
                <a:extLst>
                  <a:ext uri="{FF2B5EF4-FFF2-40B4-BE49-F238E27FC236}">
                    <a16:creationId xmlns:a16="http://schemas.microsoft.com/office/drawing/2014/main" id="{F85078C2-A349-2137-FBB7-799230E2D3D6}"/>
                  </a:ext>
                </a:extLst>
              </p:cNvPr>
              <p:cNvGrpSpPr>
                <a:grpSpLocks noChangeAspect="1"/>
              </p:cNvGrpSpPr>
              <p:nvPr/>
            </p:nvGrpSpPr>
            <p:grpSpPr bwMode="auto">
              <a:xfrm>
                <a:off x="5512935" y="1072970"/>
                <a:ext cx="1623330" cy="1554480"/>
                <a:chOff x="1709" y="2778"/>
                <a:chExt cx="1061" cy="1016"/>
              </a:xfrm>
            </p:grpSpPr>
            <p:grpSp>
              <p:nvGrpSpPr>
                <p:cNvPr id="183" name="Group 715">
                  <a:extLst>
                    <a:ext uri="{FF2B5EF4-FFF2-40B4-BE49-F238E27FC236}">
                      <a16:creationId xmlns:a16="http://schemas.microsoft.com/office/drawing/2014/main" id="{4DDDFE32-BEE9-1F13-A155-E67B8A3A04F7}"/>
                    </a:ext>
                  </a:extLst>
                </p:cNvPr>
                <p:cNvGrpSpPr>
                  <a:grpSpLocks/>
                </p:cNvGrpSpPr>
                <p:nvPr/>
              </p:nvGrpSpPr>
              <p:grpSpPr bwMode="auto">
                <a:xfrm>
                  <a:off x="1709" y="2778"/>
                  <a:ext cx="1061" cy="1016"/>
                  <a:chOff x="1709" y="2778"/>
                  <a:chExt cx="1061" cy="1016"/>
                </a:xfrm>
              </p:grpSpPr>
              <p:sp>
                <p:nvSpPr>
                  <p:cNvPr id="469" name="Freeform 716">
                    <a:extLst>
                      <a:ext uri="{FF2B5EF4-FFF2-40B4-BE49-F238E27FC236}">
                        <a16:creationId xmlns:a16="http://schemas.microsoft.com/office/drawing/2014/main" id="{1B21F63A-6BD4-7E0B-505D-2AD68D3D2CF8}"/>
                      </a:ext>
                    </a:extLst>
                  </p:cNvPr>
                  <p:cNvSpPr>
                    <a:spLocks/>
                  </p:cNvSpPr>
                  <p:nvPr/>
                </p:nvSpPr>
                <p:spPr bwMode="auto">
                  <a:xfrm>
                    <a:off x="1709" y="2778"/>
                    <a:ext cx="1061" cy="1016"/>
                  </a:xfrm>
                  <a:custGeom>
                    <a:avLst/>
                    <a:gdLst>
                      <a:gd name="T0" fmla="*/ 324 w 1256"/>
                      <a:gd name="T1" fmla="*/ 5 h 1202"/>
                      <a:gd name="T2" fmla="*/ 131 w 1256"/>
                      <a:gd name="T3" fmla="*/ 105 h 1202"/>
                      <a:gd name="T4" fmla="*/ 68 w 1256"/>
                      <a:gd name="T5" fmla="*/ 243 h 1202"/>
                      <a:gd name="T6" fmla="*/ 18 w 1256"/>
                      <a:gd name="T7" fmla="*/ 467 h 1202"/>
                      <a:gd name="T8" fmla="*/ 258 w 1256"/>
                      <a:gd name="T9" fmla="*/ 681 h 1202"/>
                      <a:gd name="T10" fmla="*/ 658 w 1256"/>
                      <a:gd name="T11" fmla="*/ 587 h 1202"/>
                      <a:gd name="T12" fmla="*/ 662 w 1256"/>
                      <a:gd name="T13" fmla="*/ 185 h 1202"/>
                      <a:gd name="T14" fmla="*/ 324 w 1256"/>
                      <a:gd name="T15" fmla="*/ 5 h 12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56" h="1202">
                        <a:moveTo>
                          <a:pt x="538" y="8"/>
                        </a:moveTo>
                        <a:cubicBezTo>
                          <a:pt x="456" y="12"/>
                          <a:pt x="320" y="26"/>
                          <a:pt x="218" y="174"/>
                        </a:cubicBezTo>
                        <a:cubicBezTo>
                          <a:pt x="174" y="238"/>
                          <a:pt x="132" y="370"/>
                          <a:pt x="112" y="402"/>
                        </a:cubicBezTo>
                        <a:cubicBezTo>
                          <a:pt x="92" y="434"/>
                          <a:pt x="0" y="666"/>
                          <a:pt x="30" y="774"/>
                        </a:cubicBezTo>
                        <a:cubicBezTo>
                          <a:pt x="60" y="882"/>
                          <a:pt x="162" y="1054"/>
                          <a:pt x="428" y="1128"/>
                        </a:cubicBezTo>
                        <a:cubicBezTo>
                          <a:pt x="694" y="1202"/>
                          <a:pt x="960" y="1182"/>
                          <a:pt x="1092" y="972"/>
                        </a:cubicBezTo>
                        <a:cubicBezTo>
                          <a:pt x="1224" y="762"/>
                          <a:pt x="1256" y="476"/>
                          <a:pt x="1098" y="306"/>
                        </a:cubicBezTo>
                        <a:cubicBezTo>
                          <a:pt x="940" y="136"/>
                          <a:pt x="692" y="0"/>
                          <a:pt x="538" y="8"/>
                        </a:cubicBezTo>
                      </a:path>
                    </a:pathLst>
                  </a:custGeom>
                  <a:solidFill>
                    <a:srgbClr val="F9F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70" name="Freeform 717">
                    <a:extLst>
                      <a:ext uri="{FF2B5EF4-FFF2-40B4-BE49-F238E27FC236}">
                        <a16:creationId xmlns:a16="http://schemas.microsoft.com/office/drawing/2014/main" id="{17857D20-6BB1-A31E-1817-F5F20A8973F4}"/>
                      </a:ext>
                    </a:extLst>
                  </p:cNvPr>
                  <p:cNvSpPr>
                    <a:spLocks/>
                  </p:cNvSpPr>
                  <p:nvPr/>
                </p:nvSpPr>
                <p:spPr bwMode="auto">
                  <a:xfrm>
                    <a:off x="1742" y="2809"/>
                    <a:ext cx="995" cy="952"/>
                  </a:xfrm>
                  <a:custGeom>
                    <a:avLst/>
                    <a:gdLst>
                      <a:gd name="T0" fmla="*/ 304 w 1177"/>
                      <a:gd name="T1" fmla="*/ 4 h 1126"/>
                      <a:gd name="T2" fmla="*/ 123 w 1177"/>
                      <a:gd name="T3" fmla="*/ 99 h 1126"/>
                      <a:gd name="T4" fmla="*/ 63 w 1177"/>
                      <a:gd name="T5" fmla="*/ 228 h 1126"/>
                      <a:gd name="T6" fmla="*/ 17 w 1177"/>
                      <a:gd name="T7" fmla="*/ 438 h 1126"/>
                      <a:gd name="T8" fmla="*/ 243 w 1177"/>
                      <a:gd name="T9" fmla="*/ 639 h 1126"/>
                      <a:gd name="T10" fmla="*/ 618 w 1177"/>
                      <a:gd name="T11" fmla="*/ 550 h 1126"/>
                      <a:gd name="T12" fmla="*/ 621 w 1177"/>
                      <a:gd name="T13" fmla="*/ 173 h 1126"/>
                      <a:gd name="T14" fmla="*/ 304 w 1177"/>
                      <a:gd name="T15" fmla="*/ 4 h 11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77" h="1126">
                        <a:moveTo>
                          <a:pt x="504" y="7"/>
                        </a:moveTo>
                        <a:cubicBezTo>
                          <a:pt x="427" y="11"/>
                          <a:pt x="299" y="24"/>
                          <a:pt x="204" y="163"/>
                        </a:cubicBezTo>
                        <a:cubicBezTo>
                          <a:pt x="163" y="223"/>
                          <a:pt x="123" y="347"/>
                          <a:pt x="105" y="377"/>
                        </a:cubicBezTo>
                        <a:cubicBezTo>
                          <a:pt x="86" y="407"/>
                          <a:pt x="0" y="624"/>
                          <a:pt x="28" y="725"/>
                        </a:cubicBezTo>
                        <a:cubicBezTo>
                          <a:pt x="56" y="827"/>
                          <a:pt x="151" y="988"/>
                          <a:pt x="401" y="1057"/>
                        </a:cubicBezTo>
                        <a:cubicBezTo>
                          <a:pt x="650" y="1126"/>
                          <a:pt x="899" y="1108"/>
                          <a:pt x="1023" y="911"/>
                        </a:cubicBezTo>
                        <a:cubicBezTo>
                          <a:pt x="1147" y="714"/>
                          <a:pt x="1177" y="446"/>
                          <a:pt x="1029" y="287"/>
                        </a:cubicBezTo>
                        <a:cubicBezTo>
                          <a:pt x="881" y="127"/>
                          <a:pt x="648" y="0"/>
                          <a:pt x="504" y="7"/>
                        </a:cubicBezTo>
                      </a:path>
                    </a:pathLst>
                  </a:custGeom>
                  <a:solidFill>
                    <a:srgbClr val="FCEC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71" name="Freeform 718">
                    <a:extLst>
                      <a:ext uri="{FF2B5EF4-FFF2-40B4-BE49-F238E27FC236}">
                        <a16:creationId xmlns:a16="http://schemas.microsoft.com/office/drawing/2014/main" id="{A7131F44-1523-9842-2127-3F85D5BEADBC}"/>
                      </a:ext>
                    </a:extLst>
                  </p:cNvPr>
                  <p:cNvSpPr>
                    <a:spLocks/>
                  </p:cNvSpPr>
                  <p:nvPr/>
                </p:nvSpPr>
                <p:spPr bwMode="auto">
                  <a:xfrm>
                    <a:off x="2136" y="2992"/>
                    <a:ext cx="290" cy="161"/>
                  </a:xfrm>
                  <a:custGeom>
                    <a:avLst/>
                    <a:gdLst>
                      <a:gd name="T0" fmla="*/ 4 w 343"/>
                      <a:gd name="T1" fmla="*/ 11 h 191"/>
                      <a:gd name="T2" fmla="*/ 15 w 343"/>
                      <a:gd name="T3" fmla="*/ 31 h 191"/>
                      <a:gd name="T4" fmla="*/ 90 w 343"/>
                      <a:gd name="T5" fmla="*/ 71 h 191"/>
                      <a:gd name="T6" fmla="*/ 152 w 343"/>
                      <a:gd name="T7" fmla="*/ 115 h 191"/>
                      <a:gd name="T8" fmla="*/ 183 w 343"/>
                      <a:gd name="T9" fmla="*/ 78 h 191"/>
                      <a:gd name="T10" fmla="*/ 189 w 343"/>
                      <a:gd name="T11" fmla="*/ 29 h 191"/>
                      <a:gd name="T12" fmla="*/ 87 w 343"/>
                      <a:gd name="T13" fmla="*/ 20 h 191"/>
                      <a:gd name="T14" fmla="*/ 4 w 343"/>
                      <a:gd name="T15" fmla="*/ 11 h 1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3" h="191">
                        <a:moveTo>
                          <a:pt x="7" y="18"/>
                        </a:moveTo>
                        <a:cubicBezTo>
                          <a:pt x="0" y="29"/>
                          <a:pt x="5" y="48"/>
                          <a:pt x="25" y="52"/>
                        </a:cubicBezTo>
                        <a:cubicBezTo>
                          <a:pt x="45" y="56"/>
                          <a:pt x="105" y="83"/>
                          <a:pt x="149" y="119"/>
                        </a:cubicBezTo>
                        <a:cubicBezTo>
                          <a:pt x="193" y="155"/>
                          <a:pt x="232" y="191"/>
                          <a:pt x="252" y="191"/>
                        </a:cubicBezTo>
                        <a:cubicBezTo>
                          <a:pt x="273" y="191"/>
                          <a:pt x="286" y="162"/>
                          <a:pt x="304" y="131"/>
                        </a:cubicBezTo>
                        <a:cubicBezTo>
                          <a:pt x="322" y="100"/>
                          <a:pt x="343" y="61"/>
                          <a:pt x="312" y="48"/>
                        </a:cubicBezTo>
                        <a:cubicBezTo>
                          <a:pt x="280" y="36"/>
                          <a:pt x="196" y="37"/>
                          <a:pt x="144" y="34"/>
                        </a:cubicBezTo>
                        <a:cubicBezTo>
                          <a:pt x="92" y="31"/>
                          <a:pt x="19" y="0"/>
                          <a:pt x="7" y="18"/>
                        </a:cubicBezTo>
                        <a:close/>
                      </a:path>
                    </a:pathLst>
                  </a:custGeom>
                  <a:solidFill>
                    <a:srgbClr val="E778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72" name="Freeform 719">
                    <a:extLst>
                      <a:ext uri="{FF2B5EF4-FFF2-40B4-BE49-F238E27FC236}">
                        <a16:creationId xmlns:a16="http://schemas.microsoft.com/office/drawing/2014/main" id="{2600BD36-8D2C-9BE1-14E1-F175EF19FF14}"/>
                      </a:ext>
                    </a:extLst>
                  </p:cNvPr>
                  <p:cNvSpPr>
                    <a:spLocks/>
                  </p:cNvSpPr>
                  <p:nvPr/>
                </p:nvSpPr>
                <p:spPr bwMode="auto">
                  <a:xfrm>
                    <a:off x="2149" y="3006"/>
                    <a:ext cx="253" cy="127"/>
                  </a:xfrm>
                  <a:custGeom>
                    <a:avLst/>
                    <a:gdLst>
                      <a:gd name="T0" fmla="*/ 3 w 300"/>
                      <a:gd name="T1" fmla="*/ 7 h 150"/>
                      <a:gd name="T2" fmla="*/ 21 w 300"/>
                      <a:gd name="T3" fmla="*/ 20 h 150"/>
                      <a:gd name="T4" fmla="*/ 89 w 300"/>
                      <a:gd name="T5" fmla="*/ 58 h 150"/>
                      <a:gd name="T6" fmla="*/ 144 w 300"/>
                      <a:gd name="T7" fmla="*/ 91 h 150"/>
                      <a:gd name="T8" fmla="*/ 166 w 300"/>
                      <a:gd name="T9" fmla="*/ 56 h 150"/>
                      <a:gd name="T10" fmla="*/ 164 w 300"/>
                      <a:gd name="T11" fmla="*/ 29 h 150"/>
                      <a:gd name="T12" fmla="*/ 78 w 300"/>
                      <a:gd name="T13" fmla="*/ 19 h 150"/>
                      <a:gd name="T14" fmla="*/ 3 w 300"/>
                      <a:gd name="T15" fmla="*/ 7 h 1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0" h="150">
                        <a:moveTo>
                          <a:pt x="6" y="12"/>
                        </a:moveTo>
                        <a:cubicBezTo>
                          <a:pt x="0" y="23"/>
                          <a:pt x="19" y="28"/>
                          <a:pt x="36" y="33"/>
                        </a:cubicBezTo>
                        <a:cubicBezTo>
                          <a:pt x="53" y="37"/>
                          <a:pt x="112" y="58"/>
                          <a:pt x="149" y="94"/>
                        </a:cubicBezTo>
                        <a:cubicBezTo>
                          <a:pt x="187" y="130"/>
                          <a:pt x="223" y="150"/>
                          <a:pt x="241" y="150"/>
                        </a:cubicBezTo>
                        <a:cubicBezTo>
                          <a:pt x="258" y="150"/>
                          <a:pt x="263" y="124"/>
                          <a:pt x="278" y="92"/>
                        </a:cubicBezTo>
                        <a:cubicBezTo>
                          <a:pt x="285" y="77"/>
                          <a:pt x="300" y="60"/>
                          <a:pt x="273" y="47"/>
                        </a:cubicBezTo>
                        <a:cubicBezTo>
                          <a:pt x="246" y="35"/>
                          <a:pt x="174" y="35"/>
                          <a:pt x="130" y="32"/>
                        </a:cubicBezTo>
                        <a:cubicBezTo>
                          <a:pt x="86" y="30"/>
                          <a:pt x="13" y="0"/>
                          <a:pt x="6" y="12"/>
                        </a:cubicBezTo>
                        <a:close/>
                      </a:path>
                    </a:pathLst>
                  </a:custGeom>
                  <a:solidFill>
                    <a:srgbClr val="E15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73" name="Freeform 720">
                    <a:extLst>
                      <a:ext uri="{FF2B5EF4-FFF2-40B4-BE49-F238E27FC236}">
                        <a16:creationId xmlns:a16="http://schemas.microsoft.com/office/drawing/2014/main" id="{C7A7D2F5-9591-20FD-1F15-BEFA92FAD2FA}"/>
                      </a:ext>
                    </a:extLst>
                  </p:cNvPr>
                  <p:cNvSpPr>
                    <a:spLocks/>
                  </p:cNvSpPr>
                  <p:nvPr/>
                </p:nvSpPr>
                <p:spPr bwMode="auto">
                  <a:xfrm>
                    <a:off x="1954" y="3116"/>
                    <a:ext cx="161" cy="197"/>
                  </a:xfrm>
                  <a:custGeom>
                    <a:avLst/>
                    <a:gdLst>
                      <a:gd name="T0" fmla="*/ 54 w 190"/>
                      <a:gd name="T1" fmla="*/ 3 h 233"/>
                      <a:gd name="T2" fmla="*/ 31 w 190"/>
                      <a:gd name="T3" fmla="*/ 35 h 233"/>
                      <a:gd name="T4" fmla="*/ 5 w 190"/>
                      <a:gd name="T5" fmla="*/ 107 h 233"/>
                      <a:gd name="T6" fmla="*/ 44 w 190"/>
                      <a:gd name="T7" fmla="*/ 137 h 233"/>
                      <a:gd name="T8" fmla="*/ 106 w 190"/>
                      <a:gd name="T9" fmla="*/ 112 h 233"/>
                      <a:gd name="T10" fmla="*/ 101 w 190"/>
                      <a:gd name="T11" fmla="*/ 55 h 233"/>
                      <a:gd name="T12" fmla="*/ 54 w 190"/>
                      <a:gd name="T13" fmla="*/ 3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0" h="233">
                        <a:moveTo>
                          <a:pt x="90" y="3"/>
                        </a:moveTo>
                        <a:cubicBezTo>
                          <a:pt x="73" y="5"/>
                          <a:pt x="67" y="28"/>
                          <a:pt x="51" y="58"/>
                        </a:cubicBezTo>
                        <a:cubicBezTo>
                          <a:pt x="35" y="87"/>
                          <a:pt x="0" y="141"/>
                          <a:pt x="8" y="177"/>
                        </a:cubicBezTo>
                        <a:cubicBezTo>
                          <a:pt x="15" y="213"/>
                          <a:pt x="32" y="233"/>
                          <a:pt x="72" y="227"/>
                        </a:cubicBezTo>
                        <a:cubicBezTo>
                          <a:pt x="113" y="222"/>
                          <a:pt x="159" y="211"/>
                          <a:pt x="175" y="186"/>
                        </a:cubicBezTo>
                        <a:cubicBezTo>
                          <a:pt x="190" y="161"/>
                          <a:pt x="182" y="120"/>
                          <a:pt x="166" y="91"/>
                        </a:cubicBezTo>
                        <a:cubicBezTo>
                          <a:pt x="149" y="62"/>
                          <a:pt x="115" y="0"/>
                          <a:pt x="90" y="3"/>
                        </a:cubicBezTo>
                        <a:close/>
                      </a:path>
                    </a:pathLst>
                  </a:custGeom>
                  <a:solidFill>
                    <a:srgbClr val="E778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74" name="Freeform 721">
                    <a:extLst>
                      <a:ext uri="{FF2B5EF4-FFF2-40B4-BE49-F238E27FC236}">
                        <a16:creationId xmlns:a16="http://schemas.microsoft.com/office/drawing/2014/main" id="{3B424926-AD44-0FB4-46CD-0EA0A4F3058E}"/>
                      </a:ext>
                    </a:extLst>
                  </p:cNvPr>
                  <p:cNvSpPr>
                    <a:spLocks/>
                  </p:cNvSpPr>
                  <p:nvPr/>
                </p:nvSpPr>
                <p:spPr bwMode="auto">
                  <a:xfrm>
                    <a:off x="1970" y="3136"/>
                    <a:ext cx="131" cy="161"/>
                  </a:xfrm>
                  <a:custGeom>
                    <a:avLst/>
                    <a:gdLst>
                      <a:gd name="T0" fmla="*/ 45 w 155"/>
                      <a:gd name="T1" fmla="*/ 3 h 190"/>
                      <a:gd name="T2" fmla="*/ 25 w 155"/>
                      <a:gd name="T3" fmla="*/ 29 h 190"/>
                      <a:gd name="T4" fmla="*/ 3 w 155"/>
                      <a:gd name="T5" fmla="*/ 88 h 190"/>
                      <a:gd name="T6" fmla="*/ 35 w 155"/>
                      <a:gd name="T7" fmla="*/ 114 h 190"/>
                      <a:gd name="T8" fmla="*/ 86 w 155"/>
                      <a:gd name="T9" fmla="*/ 92 h 190"/>
                      <a:gd name="T10" fmla="*/ 81 w 155"/>
                      <a:gd name="T11" fmla="*/ 45 h 190"/>
                      <a:gd name="T12" fmla="*/ 45 w 155"/>
                      <a:gd name="T13" fmla="*/ 3 h 1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5" h="190">
                        <a:moveTo>
                          <a:pt x="74" y="3"/>
                        </a:moveTo>
                        <a:cubicBezTo>
                          <a:pt x="60" y="4"/>
                          <a:pt x="55" y="23"/>
                          <a:pt x="41" y="47"/>
                        </a:cubicBezTo>
                        <a:cubicBezTo>
                          <a:pt x="28" y="71"/>
                          <a:pt x="0" y="115"/>
                          <a:pt x="6" y="145"/>
                        </a:cubicBezTo>
                        <a:cubicBezTo>
                          <a:pt x="12" y="174"/>
                          <a:pt x="26" y="190"/>
                          <a:pt x="59" y="186"/>
                        </a:cubicBezTo>
                        <a:cubicBezTo>
                          <a:pt x="92" y="181"/>
                          <a:pt x="130" y="173"/>
                          <a:pt x="143" y="152"/>
                        </a:cubicBezTo>
                        <a:cubicBezTo>
                          <a:pt x="155" y="132"/>
                          <a:pt x="148" y="98"/>
                          <a:pt x="135" y="74"/>
                        </a:cubicBezTo>
                        <a:cubicBezTo>
                          <a:pt x="122" y="51"/>
                          <a:pt x="94" y="0"/>
                          <a:pt x="74" y="3"/>
                        </a:cubicBezTo>
                        <a:close/>
                      </a:path>
                    </a:pathLst>
                  </a:custGeom>
                  <a:solidFill>
                    <a:srgbClr val="E15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75" name="Freeform 722">
                    <a:extLst>
                      <a:ext uri="{FF2B5EF4-FFF2-40B4-BE49-F238E27FC236}">
                        <a16:creationId xmlns:a16="http://schemas.microsoft.com/office/drawing/2014/main" id="{6728130A-F820-0673-A98F-124104DF32CC}"/>
                      </a:ext>
                    </a:extLst>
                  </p:cNvPr>
                  <p:cNvSpPr>
                    <a:spLocks/>
                  </p:cNvSpPr>
                  <p:nvPr/>
                </p:nvSpPr>
                <p:spPr bwMode="auto">
                  <a:xfrm>
                    <a:off x="2244" y="3422"/>
                    <a:ext cx="237" cy="183"/>
                  </a:xfrm>
                  <a:custGeom>
                    <a:avLst/>
                    <a:gdLst>
                      <a:gd name="T0" fmla="*/ 151 w 280"/>
                      <a:gd name="T1" fmla="*/ 18 h 216"/>
                      <a:gd name="T2" fmla="*/ 101 w 280"/>
                      <a:gd name="T3" fmla="*/ 21 h 216"/>
                      <a:gd name="T4" fmla="*/ 40 w 280"/>
                      <a:gd name="T5" fmla="*/ 58 h 216"/>
                      <a:gd name="T6" fmla="*/ 10 w 280"/>
                      <a:gd name="T7" fmla="*/ 104 h 216"/>
                      <a:gd name="T8" fmla="*/ 99 w 280"/>
                      <a:gd name="T9" fmla="*/ 107 h 216"/>
                      <a:gd name="T10" fmla="*/ 151 w 280"/>
                      <a:gd name="T11" fmla="*/ 18 h 2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0" h="216">
                        <a:moveTo>
                          <a:pt x="248" y="30"/>
                        </a:moveTo>
                        <a:cubicBezTo>
                          <a:pt x="236" y="13"/>
                          <a:pt x="202" y="0"/>
                          <a:pt x="166" y="35"/>
                        </a:cubicBezTo>
                        <a:cubicBezTo>
                          <a:pt x="131" y="70"/>
                          <a:pt x="86" y="86"/>
                          <a:pt x="65" y="96"/>
                        </a:cubicBezTo>
                        <a:cubicBezTo>
                          <a:pt x="44" y="106"/>
                          <a:pt x="0" y="127"/>
                          <a:pt x="17" y="171"/>
                        </a:cubicBezTo>
                        <a:cubicBezTo>
                          <a:pt x="35" y="216"/>
                          <a:pt x="91" y="215"/>
                          <a:pt x="163" y="176"/>
                        </a:cubicBezTo>
                        <a:cubicBezTo>
                          <a:pt x="235" y="136"/>
                          <a:pt x="280" y="72"/>
                          <a:pt x="248" y="30"/>
                        </a:cubicBezTo>
                        <a:close/>
                      </a:path>
                    </a:pathLst>
                  </a:custGeom>
                  <a:solidFill>
                    <a:srgbClr val="E778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76" name="Freeform 723">
                    <a:extLst>
                      <a:ext uri="{FF2B5EF4-FFF2-40B4-BE49-F238E27FC236}">
                        <a16:creationId xmlns:a16="http://schemas.microsoft.com/office/drawing/2014/main" id="{2C4D03F2-8120-7CD4-D9A1-7971468960E4}"/>
                      </a:ext>
                    </a:extLst>
                  </p:cNvPr>
                  <p:cNvSpPr>
                    <a:spLocks/>
                  </p:cNvSpPr>
                  <p:nvPr/>
                </p:nvSpPr>
                <p:spPr bwMode="auto">
                  <a:xfrm>
                    <a:off x="2136" y="2992"/>
                    <a:ext cx="290" cy="161"/>
                  </a:xfrm>
                  <a:custGeom>
                    <a:avLst/>
                    <a:gdLst>
                      <a:gd name="T0" fmla="*/ 4 w 343"/>
                      <a:gd name="T1" fmla="*/ 11 h 191"/>
                      <a:gd name="T2" fmla="*/ 15 w 343"/>
                      <a:gd name="T3" fmla="*/ 31 h 191"/>
                      <a:gd name="T4" fmla="*/ 90 w 343"/>
                      <a:gd name="T5" fmla="*/ 71 h 191"/>
                      <a:gd name="T6" fmla="*/ 152 w 343"/>
                      <a:gd name="T7" fmla="*/ 115 h 191"/>
                      <a:gd name="T8" fmla="*/ 183 w 343"/>
                      <a:gd name="T9" fmla="*/ 78 h 191"/>
                      <a:gd name="T10" fmla="*/ 189 w 343"/>
                      <a:gd name="T11" fmla="*/ 29 h 191"/>
                      <a:gd name="T12" fmla="*/ 87 w 343"/>
                      <a:gd name="T13" fmla="*/ 20 h 191"/>
                      <a:gd name="T14" fmla="*/ 4 w 343"/>
                      <a:gd name="T15" fmla="*/ 11 h 1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3" h="191">
                        <a:moveTo>
                          <a:pt x="7" y="18"/>
                        </a:moveTo>
                        <a:cubicBezTo>
                          <a:pt x="0" y="29"/>
                          <a:pt x="5" y="48"/>
                          <a:pt x="25" y="52"/>
                        </a:cubicBezTo>
                        <a:cubicBezTo>
                          <a:pt x="45" y="56"/>
                          <a:pt x="105" y="83"/>
                          <a:pt x="149" y="119"/>
                        </a:cubicBezTo>
                        <a:cubicBezTo>
                          <a:pt x="193" y="155"/>
                          <a:pt x="232" y="191"/>
                          <a:pt x="252" y="191"/>
                        </a:cubicBezTo>
                        <a:cubicBezTo>
                          <a:pt x="273" y="191"/>
                          <a:pt x="286" y="162"/>
                          <a:pt x="304" y="131"/>
                        </a:cubicBezTo>
                        <a:cubicBezTo>
                          <a:pt x="322" y="100"/>
                          <a:pt x="343" y="61"/>
                          <a:pt x="312" y="48"/>
                        </a:cubicBezTo>
                        <a:cubicBezTo>
                          <a:pt x="280" y="36"/>
                          <a:pt x="196" y="37"/>
                          <a:pt x="144" y="34"/>
                        </a:cubicBezTo>
                        <a:cubicBezTo>
                          <a:pt x="92" y="31"/>
                          <a:pt x="19" y="0"/>
                          <a:pt x="7" y="18"/>
                        </a:cubicBezTo>
                        <a:close/>
                      </a:path>
                    </a:pathLst>
                  </a:custGeom>
                  <a:noFill/>
                  <a:ln w="4763" cap="flat">
                    <a:solidFill>
                      <a:srgbClr val="494E4E"/>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a:lnSpc>
                        <a:spcPct val="125000"/>
                      </a:lnSpc>
                    </a:pPr>
                    <a:endParaRPr lang="en-US"/>
                  </a:p>
                </p:txBody>
              </p:sp>
              <p:sp>
                <p:nvSpPr>
                  <p:cNvPr id="477" name="Freeform 724">
                    <a:extLst>
                      <a:ext uri="{FF2B5EF4-FFF2-40B4-BE49-F238E27FC236}">
                        <a16:creationId xmlns:a16="http://schemas.microsoft.com/office/drawing/2014/main" id="{0C241F78-F118-53CC-22E2-28C295BC2878}"/>
                      </a:ext>
                    </a:extLst>
                  </p:cNvPr>
                  <p:cNvSpPr>
                    <a:spLocks/>
                  </p:cNvSpPr>
                  <p:nvPr/>
                </p:nvSpPr>
                <p:spPr bwMode="auto">
                  <a:xfrm>
                    <a:off x="1954" y="3116"/>
                    <a:ext cx="161" cy="197"/>
                  </a:xfrm>
                  <a:custGeom>
                    <a:avLst/>
                    <a:gdLst>
                      <a:gd name="T0" fmla="*/ 54 w 190"/>
                      <a:gd name="T1" fmla="*/ 3 h 233"/>
                      <a:gd name="T2" fmla="*/ 31 w 190"/>
                      <a:gd name="T3" fmla="*/ 35 h 233"/>
                      <a:gd name="T4" fmla="*/ 5 w 190"/>
                      <a:gd name="T5" fmla="*/ 107 h 233"/>
                      <a:gd name="T6" fmla="*/ 44 w 190"/>
                      <a:gd name="T7" fmla="*/ 137 h 233"/>
                      <a:gd name="T8" fmla="*/ 106 w 190"/>
                      <a:gd name="T9" fmla="*/ 112 h 233"/>
                      <a:gd name="T10" fmla="*/ 101 w 190"/>
                      <a:gd name="T11" fmla="*/ 55 h 233"/>
                      <a:gd name="T12" fmla="*/ 54 w 190"/>
                      <a:gd name="T13" fmla="*/ 3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0" h="233">
                        <a:moveTo>
                          <a:pt x="90" y="3"/>
                        </a:moveTo>
                        <a:cubicBezTo>
                          <a:pt x="73" y="5"/>
                          <a:pt x="67" y="28"/>
                          <a:pt x="51" y="58"/>
                        </a:cubicBezTo>
                        <a:cubicBezTo>
                          <a:pt x="35" y="87"/>
                          <a:pt x="0" y="141"/>
                          <a:pt x="8" y="177"/>
                        </a:cubicBezTo>
                        <a:cubicBezTo>
                          <a:pt x="15" y="213"/>
                          <a:pt x="32" y="233"/>
                          <a:pt x="72" y="227"/>
                        </a:cubicBezTo>
                        <a:cubicBezTo>
                          <a:pt x="113" y="222"/>
                          <a:pt x="159" y="211"/>
                          <a:pt x="175" y="186"/>
                        </a:cubicBezTo>
                        <a:cubicBezTo>
                          <a:pt x="190" y="161"/>
                          <a:pt x="182" y="120"/>
                          <a:pt x="166" y="91"/>
                        </a:cubicBezTo>
                        <a:cubicBezTo>
                          <a:pt x="149" y="62"/>
                          <a:pt x="115" y="0"/>
                          <a:pt x="90" y="3"/>
                        </a:cubicBezTo>
                        <a:close/>
                      </a:path>
                    </a:pathLst>
                  </a:custGeom>
                  <a:noFill/>
                  <a:ln w="4763" cap="flat">
                    <a:solidFill>
                      <a:srgbClr val="494E4E"/>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a:lnSpc>
                        <a:spcPct val="125000"/>
                      </a:lnSpc>
                    </a:pPr>
                    <a:endParaRPr lang="en-US"/>
                  </a:p>
                </p:txBody>
              </p:sp>
              <p:sp>
                <p:nvSpPr>
                  <p:cNvPr id="478" name="Freeform 725">
                    <a:extLst>
                      <a:ext uri="{FF2B5EF4-FFF2-40B4-BE49-F238E27FC236}">
                        <a16:creationId xmlns:a16="http://schemas.microsoft.com/office/drawing/2014/main" id="{371B5091-BB89-DBB9-4A6C-4754ED1B8EDA}"/>
                      </a:ext>
                    </a:extLst>
                  </p:cNvPr>
                  <p:cNvSpPr>
                    <a:spLocks/>
                  </p:cNvSpPr>
                  <p:nvPr/>
                </p:nvSpPr>
                <p:spPr bwMode="auto">
                  <a:xfrm>
                    <a:off x="2244" y="3422"/>
                    <a:ext cx="237" cy="183"/>
                  </a:xfrm>
                  <a:custGeom>
                    <a:avLst/>
                    <a:gdLst>
                      <a:gd name="T0" fmla="*/ 151 w 280"/>
                      <a:gd name="T1" fmla="*/ 18 h 216"/>
                      <a:gd name="T2" fmla="*/ 101 w 280"/>
                      <a:gd name="T3" fmla="*/ 21 h 216"/>
                      <a:gd name="T4" fmla="*/ 40 w 280"/>
                      <a:gd name="T5" fmla="*/ 58 h 216"/>
                      <a:gd name="T6" fmla="*/ 10 w 280"/>
                      <a:gd name="T7" fmla="*/ 104 h 216"/>
                      <a:gd name="T8" fmla="*/ 99 w 280"/>
                      <a:gd name="T9" fmla="*/ 107 h 216"/>
                      <a:gd name="T10" fmla="*/ 151 w 280"/>
                      <a:gd name="T11" fmla="*/ 18 h 2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0" h="216">
                        <a:moveTo>
                          <a:pt x="248" y="30"/>
                        </a:moveTo>
                        <a:cubicBezTo>
                          <a:pt x="236" y="13"/>
                          <a:pt x="202" y="0"/>
                          <a:pt x="166" y="35"/>
                        </a:cubicBezTo>
                        <a:cubicBezTo>
                          <a:pt x="131" y="70"/>
                          <a:pt x="86" y="86"/>
                          <a:pt x="65" y="96"/>
                        </a:cubicBezTo>
                        <a:cubicBezTo>
                          <a:pt x="44" y="106"/>
                          <a:pt x="0" y="127"/>
                          <a:pt x="17" y="171"/>
                        </a:cubicBezTo>
                        <a:cubicBezTo>
                          <a:pt x="35" y="216"/>
                          <a:pt x="91" y="215"/>
                          <a:pt x="163" y="176"/>
                        </a:cubicBezTo>
                        <a:cubicBezTo>
                          <a:pt x="235" y="136"/>
                          <a:pt x="280" y="72"/>
                          <a:pt x="248" y="30"/>
                        </a:cubicBezTo>
                        <a:close/>
                      </a:path>
                    </a:pathLst>
                  </a:custGeom>
                  <a:noFill/>
                  <a:ln w="4763" cap="flat">
                    <a:solidFill>
                      <a:srgbClr val="494E4E"/>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a:lnSpc>
                        <a:spcPct val="125000"/>
                      </a:lnSpc>
                    </a:pPr>
                    <a:endParaRPr lang="en-US"/>
                  </a:p>
                </p:txBody>
              </p:sp>
              <p:sp>
                <p:nvSpPr>
                  <p:cNvPr id="479" name="Freeform 726">
                    <a:extLst>
                      <a:ext uri="{FF2B5EF4-FFF2-40B4-BE49-F238E27FC236}">
                        <a16:creationId xmlns:a16="http://schemas.microsoft.com/office/drawing/2014/main" id="{30F58D85-6878-EB93-2113-98AE410AD55C}"/>
                      </a:ext>
                    </a:extLst>
                  </p:cNvPr>
                  <p:cNvSpPr>
                    <a:spLocks/>
                  </p:cNvSpPr>
                  <p:nvPr/>
                </p:nvSpPr>
                <p:spPr bwMode="auto">
                  <a:xfrm>
                    <a:off x="2259" y="3439"/>
                    <a:ext cx="202" cy="154"/>
                  </a:xfrm>
                  <a:custGeom>
                    <a:avLst/>
                    <a:gdLst>
                      <a:gd name="T0" fmla="*/ 131 w 240"/>
                      <a:gd name="T1" fmla="*/ 14 h 182"/>
                      <a:gd name="T2" fmla="*/ 92 w 240"/>
                      <a:gd name="T3" fmla="*/ 19 h 182"/>
                      <a:gd name="T4" fmla="*/ 38 w 240"/>
                      <a:gd name="T5" fmla="*/ 53 h 182"/>
                      <a:gd name="T6" fmla="*/ 10 w 240"/>
                      <a:gd name="T7" fmla="*/ 91 h 182"/>
                      <a:gd name="T8" fmla="*/ 88 w 240"/>
                      <a:gd name="T9" fmla="*/ 85 h 182"/>
                      <a:gd name="T10" fmla="*/ 131 w 240"/>
                      <a:gd name="T11" fmla="*/ 14 h 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0" h="182">
                        <a:moveTo>
                          <a:pt x="220" y="22"/>
                        </a:moveTo>
                        <a:cubicBezTo>
                          <a:pt x="209" y="7"/>
                          <a:pt x="187" y="0"/>
                          <a:pt x="154" y="32"/>
                        </a:cubicBezTo>
                        <a:cubicBezTo>
                          <a:pt x="122" y="63"/>
                          <a:pt x="81" y="78"/>
                          <a:pt x="63" y="87"/>
                        </a:cubicBezTo>
                        <a:cubicBezTo>
                          <a:pt x="44" y="96"/>
                          <a:pt x="0" y="119"/>
                          <a:pt x="17" y="151"/>
                        </a:cubicBezTo>
                        <a:cubicBezTo>
                          <a:pt x="33" y="182"/>
                          <a:pt x="81" y="174"/>
                          <a:pt x="146" y="139"/>
                        </a:cubicBezTo>
                        <a:cubicBezTo>
                          <a:pt x="211" y="103"/>
                          <a:pt x="240" y="48"/>
                          <a:pt x="220" y="22"/>
                        </a:cubicBezTo>
                        <a:close/>
                      </a:path>
                    </a:pathLst>
                  </a:custGeom>
                  <a:solidFill>
                    <a:srgbClr val="E15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80" name="Freeform 727">
                    <a:extLst>
                      <a:ext uri="{FF2B5EF4-FFF2-40B4-BE49-F238E27FC236}">
                        <a16:creationId xmlns:a16="http://schemas.microsoft.com/office/drawing/2014/main" id="{72912801-BA5B-0C82-FBE3-416AB0E669CD}"/>
                      </a:ext>
                    </a:extLst>
                  </p:cNvPr>
                  <p:cNvSpPr>
                    <a:spLocks/>
                  </p:cNvSpPr>
                  <p:nvPr/>
                </p:nvSpPr>
                <p:spPr bwMode="auto">
                  <a:xfrm>
                    <a:off x="2149" y="3006"/>
                    <a:ext cx="247" cy="68"/>
                  </a:xfrm>
                  <a:custGeom>
                    <a:avLst/>
                    <a:gdLst>
                      <a:gd name="T0" fmla="*/ 56 w 293"/>
                      <a:gd name="T1" fmla="*/ 35 h 80"/>
                      <a:gd name="T2" fmla="*/ 84 w 293"/>
                      <a:gd name="T3" fmla="*/ 39 h 80"/>
                      <a:gd name="T4" fmla="*/ 169 w 293"/>
                      <a:gd name="T5" fmla="*/ 48 h 80"/>
                      <a:gd name="T6" fmla="*/ 169 w 293"/>
                      <a:gd name="T7" fmla="*/ 49 h 80"/>
                      <a:gd name="T8" fmla="*/ 164 w 293"/>
                      <a:gd name="T9" fmla="*/ 29 h 80"/>
                      <a:gd name="T10" fmla="*/ 78 w 293"/>
                      <a:gd name="T11" fmla="*/ 20 h 80"/>
                      <a:gd name="T12" fmla="*/ 3 w 293"/>
                      <a:gd name="T13" fmla="*/ 8 h 80"/>
                      <a:gd name="T14" fmla="*/ 21 w 293"/>
                      <a:gd name="T15" fmla="*/ 20 h 80"/>
                      <a:gd name="T16" fmla="*/ 56 w 293"/>
                      <a:gd name="T17" fmla="*/ 35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3" h="80">
                        <a:moveTo>
                          <a:pt x="93" y="56"/>
                        </a:moveTo>
                        <a:cubicBezTo>
                          <a:pt x="110" y="60"/>
                          <a:pt x="127" y="63"/>
                          <a:pt x="141" y="64"/>
                        </a:cubicBezTo>
                        <a:cubicBezTo>
                          <a:pt x="185" y="67"/>
                          <a:pt x="257" y="67"/>
                          <a:pt x="284" y="79"/>
                        </a:cubicBezTo>
                        <a:cubicBezTo>
                          <a:pt x="284" y="80"/>
                          <a:pt x="284" y="80"/>
                          <a:pt x="284" y="80"/>
                        </a:cubicBezTo>
                        <a:cubicBezTo>
                          <a:pt x="290" y="68"/>
                          <a:pt x="293" y="56"/>
                          <a:pt x="273" y="47"/>
                        </a:cubicBezTo>
                        <a:cubicBezTo>
                          <a:pt x="246" y="35"/>
                          <a:pt x="174" y="35"/>
                          <a:pt x="130" y="32"/>
                        </a:cubicBezTo>
                        <a:cubicBezTo>
                          <a:pt x="86" y="30"/>
                          <a:pt x="13" y="0"/>
                          <a:pt x="6" y="12"/>
                        </a:cubicBezTo>
                        <a:cubicBezTo>
                          <a:pt x="0" y="23"/>
                          <a:pt x="19" y="28"/>
                          <a:pt x="36" y="33"/>
                        </a:cubicBezTo>
                        <a:cubicBezTo>
                          <a:pt x="46" y="35"/>
                          <a:pt x="68" y="43"/>
                          <a:pt x="93" y="56"/>
                        </a:cubicBezTo>
                        <a:close/>
                      </a:path>
                    </a:pathLst>
                  </a:custGeom>
                  <a:solidFill>
                    <a:srgbClr val="D64E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81" name="Freeform 728">
                    <a:extLst>
                      <a:ext uri="{FF2B5EF4-FFF2-40B4-BE49-F238E27FC236}">
                        <a16:creationId xmlns:a16="http://schemas.microsoft.com/office/drawing/2014/main" id="{E059D96B-5532-D1C6-3170-2A7A77AD0E99}"/>
                      </a:ext>
                    </a:extLst>
                  </p:cNvPr>
                  <p:cNvSpPr>
                    <a:spLocks/>
                  </p:cNvSpPr>
                  <p:nvPr/>
                </p:nvSpPr>
                <p:spPr bwMode="auto">
                  <a:xfrm>
                    <a:off x="1970" y="3138"/>
                    <a:ext cx="91" cy="156"/>
                  </a:xfrm>
                  <a:custGeom>
                    <a:avLst/>
                    <a:gdLst>
                      <a:gd name="T0" fmla="*/ 24 w 108"/>
                      <a:gd name="T1" fmla="*/ 103 h 184"/>
                      <a:gd name="T2" fmla="*/ 46 w 108"/>
                      <a:gd name="T3" fmla="*/ 44 h 184"/>
                      <a:gd name="T4" fmla="*/ 65 w 108"/>
                      <a:gd name="T5" fmla="*/ 17 h 184"/>
                      <a:gd name="T6" fmla="*/ 44 w 108"/>
                      <a:gd name="T7" fmla="*/ 1 h 184"/>
                      <a:gd name="T8" fmla="*/ 24 w 108"/>
                      <a:gd name="T9" fmla="*/ 27 h 184"/>
                      <a:gd name="T10" fmla="*/ 3 w 108"/>
                      <a:gd name="T11" fmla="*/ 87 h 184"/>
                      <a:gd name="T12" fmla="*/ 27 w 108"/>
                      <a:gd name="T13" fmla="*/ 112 h 184"/>
                      <a:gd name="T14" fmla="*/ 24 w 108"/>
                      <a:gd name="T15" fmla="*/ 103 h 1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8" h="184">
                        <a:moveTo>
                          <a:pt x="41" y="169"/>
                        </a:moveTo>
                        <a:cubicBezTo>
                          <a:pt x="35" y="140"/>
                          <a:pt x="63" y="96"/>
                          <a:pt x="76" y="72"/>
                        </a:cubicBezTo>
                        <a:cubicBezTo>
                          <a:pt x="89" y="48"/>
                          <a:pt x="94" y="30"/>
                          <a:pt x="108" y="27"/>
                        </a:cubicBezTo>
                        <a:cubicBezTo>
                          <a:pt x="96" y="12"/>
                          <a:pt x="84" y="0"/>
                          <a:pt x="74" y="1"/>
                        </a:cubicBezTo>
                        <a:cubicBezTo>
                          <a:pt x="60" y="2"/>
                          <a:pt x="55" y="21"/>
                          <a:pt x="41" y="45"/>
                        </a:cubicBezTo>
                        <a:cubicBezTo>
                          <a:pt x="28" y="69"/>
                          <a:pt x="0" y="113"/>
                          <a:pt x="6" y="143"/>
                        </a:cubicBezTo>
                        <a:cubicBezTo>
                          <a:pt x="11" y="168"/>
                          <a:pt x="22" y="183"/>
                          <a:pt x="45" y="184"/>
                        </a:cubicBezTo>
                        <a:cubicBezTo>
                          <a:pt x="43" y="180"/>
                          <a:pt x="42" y="175"/>
                          <a:pt x="41" y="169"/>
                        </a:cubicBezTo>
                        <a:close/>
                      </a:path>
                    </a:pathLst>
                  </a:custGeom>
                  <a:solidFill>
                    <a:srgbClr val="D64E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82" name="Freeform 729">
                    <a:extLst>
                      <a:ext uri="{FF2B5EF4-FFF2-40B4-BE49-F238E27FC236}">
                        <a16:creationId xmlns:a16="http://schemas.microsoft.com/office/drawing/2014/main" id="{21D14E75-E101-A9A7-0316-2C801CD1D524}"/>
                      </a:ext>
                    </a:extLst>
                  </p:cNvPr>
                  <p:cNvSpPr>
                    <a:spLocks/>
                  </p:cNvSpPr>
                  <p:nvPr/>
                </p:nvSpPr>
                <p:spPr bwMode="auto">
                  <a:xfrm>
                    <a:off x="2269" y="3450"/>
                    <a:ext cx="192" cy="143"/>
                  </a:xfrm>
                  <a:custGeom>
                    <a:avLst/>
                    <a:gdLst>
                      <a:gd name="T0" fmla="*/ 125 w 227"/>
                      <a:gd name="T1" fmla="*/ 6 h 169"/>
                      <a:gd name="T2" fmla="*/ 119 w 227"/>
                      <a:gd name="T3" fmla="*/ 0 h 169"/>
                      <a:gd name="T4" fmla="*/ 71 w 227"/>
                      <a:gd name="T5" fmla="*/ 58 h 169"/>
                      <a:gd name="T6" fmla="*/ 0 w 227"/>
                      <a:gd name="T7" fmla="*/ 74 h 169"/>
                      <a:gd name="T8" fmla="*/ 3 w 227"/>
                      <a:gd name="T9" fmla="*/ 84 h 169"/>
                      <a:gd name="T10" fmla="*/ 80 w 227"/>
                      <a:gd name="T11" fmla="*/ 77 h 169"/>
                      <a:gd name="T12" fmla="*/ 125 w 227"/>
                      <a:gd name="T13" fmla="*/ 6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169">
                        <a:moveTo>
                          <a:pt x="207" y="9"/>
                        </a:moveTo>
                        <a:cubicBezTo>
                          <a:pt x="205" y="6"/>
                          <a:pt x="201" y="3"/>
                          <a:pt x="197" y="0"/>
                        </a:cubicBezTo>
                        <a:cubicBezTo>
                          <a:pt x="197" y="29"/>
                          <a:pt x="168" y="69"/>
                          <a:pt x="117" y="97"/>
                        </a:cubicBezTo>
                        <a:cubicBezTo>
                          <a:pt x="64" y="125"/>
                          <a:pt x="23" y="136"/>
                          <a:pt x="0" y="122"/>
                        </a:cubicBezTo>
                        <a:cubicBezTo>
                          <a:pt x="0" y="127"/>
                          <a:pt x="1" y="132"/>
                          <a:pt x="4" y="138"/>
                        </a:cubicBezTo>
                        <a:cubicBezTo>
                          <a:pt x="20" y="169"/>
                          <a:pt x="68" y="161"/>
                          <a:pt x="133" y="126"/>
                        </a:cubicBezTo>
                        <a:cubicBezTo>
                          <a:pt x="198" y="90"/>
                          <a:pt x="227" y="35"/>
                          <a:pt x="207" y="9"/>
                        </a:cubicBezTo>
                        <a:close/>
                      </a:path>
                    </a:pathLst>
                  </a:custGeom>
                  <a:solidFill>
                    <a:srgbClr val="D64E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83" name="Freeform 730">
                    <a:extLst>
                      <a:ext uri="{FF2B5EF4-FFF2-40B4-BE49-F238E27FC236}">
                        <a16:creationId xmlns:a16="http://schemas.microsoft.com/office/drawing/2014/main" id="{5E6D6068-EC39-2873-21EC-2F8578BA8EDB}"/>
                      </a:ext>
                    </a:extLst>
                  </p:cNvPr>
                  <p:cNvSpPr>
                    <a:spLocks/>
                  </p:cNvSpPr>
                  <p:nvPr/>
                </p:nvSpPr>
                <p:spPr bwMode="auto">
                  <a:xfrm>
                    <a:off x="2060" y="2806"/>
                    <a:ext cx="262" cy="132"/>
                  </a:xfrm>
                  <a:custGeom>
                    <a:avLst/>
                    <a:gdLst>
                      <a:gd name="T0" fmla="*/ 3 w 310"/>
                      <a:gd name="T1" fmla="*/ 44 h 156"/>
                      <a:gd name="T2" fmla="*/ 21 w 310"/>
                      <a:gd name="T3" fmla="*/ 14 h 156"/>
                      <a:gd name="T4" fmla="*/ 174 w 310"/>
                      <a:gd name="T5" fmla="*/ 27 h 156"/>
                      <a:gd name="T6" fmla="*/ 162 w 310"/>
                      <a:gd name="T7" fmla="*/ 58 h 156"/>
                      <a:gd name="T8" fmla="*/ 46 w 310"/>
                      <a:gd name="T9" fmla="*/ 91 h 156"/>
                      <a:gd name="T10" fmla="*/ 5 w 310"/>
                      <a:gd name="T11" fmla="*/ 77 h 156"/>
                      <a:gd name="T12" fmla="*/ 3 w 310"/>
                      <a:gd name="T13" fmla="*/ 44 h 1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0" h="156">
                        <a:moveTo>
                          <a:pt x="3" y="73"/>
                        </a:moveTo>
                        <a:cubicBezTo>
                          <a:pt x="2" y="60"/>
                          <a:pt x="0" y="32"/>
                          <a:pt x="35" y="23"/>
                        </a:cubicBezTo>
                        <a:cubicBezTo>
                          <a:pt x="70" y="15"/>
                          <a:pt x="192" y="0"/>
                          <a:pt x="289" y="45"/>
                        </a:cubicBezTo>
                        <a:cubicBezTo>
                          <a:pt x="307" y="53"/>
                          <a:pt x="310" y="85"/>
                          <a:pt x="268" y="97"/>
                        </a:cubicBezTo>
                        <a:cubicBezTo>
                          <a:pt x="226" y="110"/>
                          <a:pt x="100" y="143"/>
                          <a:pt x="76" y="149"/>
                        </a:cubicBezTo>
                        <a:cubicBezTo>
                          <a:pt x="52" y="156"/>
                          <a:pt x="17" y="151"/>
                          <a:pt x="8" y="128"/>
                        </a:cubicBezTo>
                        <a:cubicBezTo>
                          <a:pt x="0" y="105"/>
                          <a:pt x="3" y="73"/>
                          <a:pt x="3" y="73"/>
                        </a:cubicBezTo>
                      </a:path>
                    </a:pathLst>
                  </a:custGeom>
                  <a:solidFill>
                    <a:srgbClr val="E37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84" name="Freeform 731">
                    <a:extLst>
                      <a:ext uri="{FF2B5EF4-FFF2-40B4-BE49-F238E27FC236}">
                        <a16:creationId xmlns:a16="http://schemas.microsoft.com/office/drawing/2014/main" id="{F20C0F48-F7C9-8173-ED99-01EFB2B5C3C1}"/>
                      </a:ext>
                    </a:extLst>
                  </p:cNvPr>
                  <p:cNvSpPr>
                    <a:spLocks/>
                  </p:cNvSpPr>
                  <p:nvPr/>
                </p:nvSpPr>
                <p:spPr bwMode="auto">
                  <a:xfrm>
                    <a:off x="1896" y="2820"/>
                    <a:ext cx="166" cy="195"/>
                  </a:xfrm>
                  <a:custGeom>
                    <a:avLst/>
                    <a:gdLst>
                      <a:gd name="T0" fmla="*/ 8 w 196"/>
                      <a:gd name="T1" fmla="*/ 130 h 231"/>
                      <a:gd name="T2" fmla="*/ 30 w 196"/>
                      <a:gd name="T3" fmla="*/ 71 h 231"/>
                      <a:gd name="T4" fmla="*/ 119 w 196"/>
                      <a:gd name="T5" fmla="*/ 29 h 231"/>
                      <a:gd name="T6" fmla="*/ 119 w 196"/>
                      <a:gd name="T7" fmla="*/ 55 h 231"/>
                      <a:gd name="T8" fmla="*/ 108 w 196"/>
                      <a:gd name="T9" fmla="*/ 80 h 231"/>
                      <a:gd name="T10" fmla="*/ 53 w 196"/>
                      <a:gd name="T11" fmla="*/ 120 h 231"/>
                      <a:gd name="T12" fmla="*/ 8 w 196"/>
                      <a:gd name="T13" fmla="*/ 130 h 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6" h="231">
                        <a:moveTo>
                          <a:pt x="13" y="216"/>
                        </a:moveTo>
                        <a:cubicBezTo>
                          <a:pt x="0" y="207"/>
                          <a:pt x="5" y="169"/>
                          <a:pt x="48" y="119"/>
                        </a:cubicBezTo>
                        <a:cubicBezTo>
                          <a:pt x="105" y="53"/>
                          <a:pt x="193" y="0"/>
                          <a:pt x="195" y="47"/>
                        </a:cubicBezTo>
                        <a:cubicBezTo>
                          <a:pt x="195" y="47"/>
                          <a:pt x="196" y="79"/>
                          <a:pt x="196" y="91"/>
                        </a:cubicBezTo>
                        <a:cubicBezTo>
                          <a:pt x="196" y="103"/>
                          <a:pt x="196" y="119"/>
                          <a:pt x="178" y="133"/>
                        </a:cubicBezTo>
                        <a:cubicBezTo>
                          <a:pt x="160" y="146"/>
                          <a:pt x="102" y="183"/>
                          <a:pt x="87" y="199"/>
                        </a:cubicBezTo>
                        <a:cubicBezTo>
                          <a:pt x="72" y="215"/>
                          <a:pt x="33" y="231"/>
                          <a:pt x="13" y="216"/>
                        </a:cubicBezTo>
                      </a:path>
                    </a:pathLst>
                  </a:custGeom>
                  <a:solidFill>
                    <a:srgbClr val="E37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85" name="Freeform 732">
                    <a:extLst>
                      <a:ext uri="{FF2B5EF4-FFF2-40B4-BE49-F238E27FC236}">
                        <a16:creationId xmlns:a16="http://schemas.microsoft.com/office/drawing/2014/main" id="{72980E49-10E5-DF39-C8C8-7C9738FF10CC}"/>
                      </a:ext>
                    </a:extLst>
                  </p:cNvPr>
                  <p:cNvSpPr>
                    <a:spLocks/>
                  </p:cNvSpPr>
                  <p:nvPr/>
                </p:nvSpPr>
                <p:spPr bwMode="auto">
                  <a:xfrm>
                    <a:off x="1824" y="2963"/>
                    <a:ext cx="205" cy="193"/>
                  </a:xfrm>
                  <a:custGeom>
                    <a:avLst/>
                    <a:gdLst>
                      <a:gd name="T0" fmla="*/ 75 w 242"/>
                      <a:gd name="T1" fmla="*/ 32 h 228"/>
                      <a:gd name="T2" fmla="*/ 64 w 242"/>
                      <a:gd name="T3" fmla="*/ 30 h 228"/>
                      <a:gd name="T4" fmla="*/ 38 w 242"/>
                      <a:gd name="T5" fmla="*/ 41 h 228"/>
                      <a:gd name="T6" fmla="*/ 11 w 242"/>
                      <a:gd name="T7" fmla="*/ 106 h 228"/>
                      <a:gd name="T8" fmla="*/ 33 w 242"/>
                      <a:gd name="T9" fmla="*/ 136 h 228"/>
                      <a:gd name="T10" fmla="*/ 110 w 242"/>
                      <a:gd name="T11" fmla="*/ 128 h 228"/>
                      <a:gd name="T12" fmla="*/ 134 w 242"/>
                      <a:gd name="T13" fmla="*/ 107 h 228"/>
                      <a:gd name="T14" fmla="*/ 124 w 242"/>
                      <a:gd name="T15" fmla="*/ 45 h 228"/>
                      <a:gd name="T16" fmla="*/ 110 w 242"/>
                      <a:gd name="T17" fmla="*/ 13 h 228"/>
                      <a:gd name="T18" fmla="*/ 75 w 242"/>
                      <a:gd name="T19" fmla="*/ 32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2" h="228">
                        <a:moveTo>
                          <a:pt x="123" y="53"/>
                        </a:moveTo>
                        <a:cubicBezTo>
                          <a:pt x="118" y="54"/>
                          <a:pt x="112" y="53"/>
                          <a:pt x="106" y="51"/>
                        </a:cubicBezTo>
                        <a:cubicBezTo>
                          <a:pt x="91" y="49"/>
                          <a:pt x="72" y="46"/>
                          <a:pt x="63" y="67"/>
                        </a:cubicBezTo>
                        <a:cubicBezTo>
                          <a:pt x="49" y="98"/>
                          <a:pt x="22" y="168"/>
                          <a:pt x="18" y="175"/>
                        </a:cubicBezTo>
                        <a:cubicBezTo>
                          <a:pt x="14" y="182"/>
                          <a:pt x="0" y="228"/>
                          <a:pt x="54" y="224"/>
                        </a:cubicBezTo>
                        <a:cubicBezTo>
                          <a:pt x="107" y="221"/>
                          <a:pt x="172" y="213"/>
                          <a:pt x="182" y="210"/>
                        </a:cubicBezTo>
                        <a:cubicBezTo>
                          <a:pt x="192" y="207"/>
                          <a:pt x="242" y="208"/>
                          <a:pt x="219" y="176"/>
                        </a:cubicBezTo>
                        <a:cubicBezTo>
                          <a:pt x="197" y="144"/>
                          <a:pt x="197" y="116"/>
                          <a:pt x="203" y="74"/>
                        </a:cubicBezTo>
                        <a:cubicBezTo>
                          <a:pt x="209" y="32"/>
                          <a:pt x="201" y="0"/>
                          <a:pt x="181" y="21"/>
                        </a:cubicBezTo>
                        <a:cubicBezTo>
                          <a:pt x="161" y="42"/>
                          <a:pt x="139" y="51"/>
                          <a:pt x="123" y="53"/>
                        </a:cubicBezTo>
                      </a:path>
                    </a:pathLst>
                  </a:custGeom>
                  <a:solidFill>
                    <a:srgbClr val="E37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86" name="Freeform 733">
                    <a:extLst>
                      <a:ext uri="{FF2B5EF4-FFF2-40B4-BE49-F238E27FC236}">
                        <a16:creationId xmlns:a16="http://schemas.microsoft.com/office/drawing/2014/main" id="{271E147F-2927-F28C-8DDB-B94CD2EA7F4E}"/>
                      </a:ext>
                    </a:extLst>
                  </p:cNvPr>
                  <p:cNvSpPr>
                    <a:spLocks/>
                  </p:cNvSpPr>
                  <p:nvPr/>
                </p:nvSpPr>
                <p:spPr bwMode="auto">
                  <a:xfrm>
                    <a:off x="1992" y="2920"/>
                    <a:ext cx="149" cy="210"/>
                  </a:xfrm>
                  <a:custGeom>
                    <a:avLst/>
                    <a:gdLst>
                      <a:gd name="T0" fmla="*/ 67 w 177"/>
                      <a:gd name="T1" fmla="*/ 8 h 249"/>
                      <a:gd name="T2" fmla="*/ 32 w 177"/>
                      <a:gd name="T3" fmla="*/ 13 h 249"/>
                      <a:gd name="T4" fmla="*/ 3 w 177"/>
                      <a:gd name="T5" fmla="*/ 47 h 249"/>
                      <a:gd name="T6" fmla="*/ 3 w 177"/>
                      <a:gd name="T7" fmla="*/ 79 h 249"/>
                      <a:gd name="T8" fmla="*/ 9 w 177"/>
                      <a:gd name="T9" fmla="*/ 128 h 249"/>
                      <a:gd name="T10" fmla="*/ 47 w 177"/>
                      <a:gd name="T11" fmla="*/ 129 h 249"/>
                      <a:gd name="T12" fmla="*/ 88 w 177"/>
                      <a:gd name="T13" fmla="*/ 81 h 249"/>
                      <a:gd name="T14" fmla="*/ 105 w 177"/>
                      <a:gd name="T15" fmla="*/ 65 h 249"/>
                      <a:gd name="T16" fmla="*/ 79 w 177"/>
                      <a:gd name="T17" fmla="*/ 33 h 249"/>
                      <a:gd name="T18" fmla="*/ 67 w 177"/>
                      <a:gd name="T19" fmla="*/ 8 h 2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7" h="249">
                        <a:moveTo>
                          <a:pt x="113" y="14"/>
                        </a:moveTo>
                        <a:cubicBezTo>
                          <a:pt x="92" y="7"/>
                          <a:pt x="78" y="0"/>
                          <a:pt x="54" y="22"/>
                        </a:cubicBezTo>
                        <a:cubicBezTo>
                          <a:pt x="30" y="43"/>
                          <a:pt x="4" y="53"/>
                          <a:pt x="5" y="78"/>
                        </a:cubicBezTo>
                        <a:cubicBezTo>
                          <a:pt x="7" y="103"/>
                          <a:pt x="7" y="116"/>
                          <a:pt x="4" y="133"/>
                        </a:cubicBezTo>
                        <a:cubicBezTo>
                          <a:pt x="0" y="150"/>
                          <a:pt x="1" y="200"/>
                          <a:pt x="15" y="213"/>
                        </a:cubicBezTo>
                        <a:cubicBezTo>
                          <a:pt x="29" y="226"/>
                          <a:pt x="54" y="249"/>
                          <a:pt x="79" y="216"/>
                        </a:cubicBezTo>
                        <a:cubicBezTo>
                          <a:pt x="104" y="183"/>
                          <a:pt x="137" y="141"/>
                          <a:pt x="147" y="135"/>
                        </a:cubicBezTo>
                        <a:cubicBezTo>
                          <a:pt x="157" y="128"/>
                          <a:pt x="177" y="128"/>
                          <a:pt x="176" y="108"/>
                        </a:cubicBezTo>
                        <a:cubicBezTo>
                          <a:pt x="175" y="88"/>
                          <a:pt x="151" y="88"/>
                          <a:pt x="133" y="55"/>
                        </a:cubicBezTo>
                        <a:cubicBezTo>
                          <a:pt x="122" y="36"/>
                          <a:pt x="125" y="18"/>
                          <a:pt x="113" y="14"/>
                        </a:cubicBezTo>
                      </a:path>
                    </a:pathLst>
                  </a:custGeom>
                  <a:solidFill>
                    <a:srgbClr val="E37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87" name="Freeform 734">
                    <a:extLst>
                      <a:ext uri="{FF2B5EF4-FFF2-40B4-BE49-F238E27FC236}">
                        <a16:creationId xmlns:a16="http://schemas.microsoft.com/office/drawing/2014/main" id="{8F7978AB-7BB2-EF83-F217-0D9A28DB9E28}"/>
                      </a:ext>
                    </a:extLst>
                  </p:cNvPr>
                  <p:cNvSpPr>
                    <a:spLocks/>
                  </p:cNvSpPr>
                  <p:nvPr/>
                </p:nvSpPr>
                <p:spPr bwMode="auto">
                  <a:xfrm>
                    <a:off x="2046" y="3026"/>
                    <a:ext cx="228" cy="136"/>
                  </a:xfrm>
                  <a:custGeom>
                    <a:avLst/>
                    <a:gdLst>
                      <a:gd name="T0" fmla="*/ 76 w 269"/>
                      <a:gd name="T1" fmla="*/ 7 h 161"/>
                      <a:gd name="T2" fmla="*/ 45 w 269"/>
                      <a:gd name="T3" fmla="*/ 12 h 161"/>
                      <a:gd name="T4" fmla="*/ 12 w 269"/>
                      <a:gd name="T5" fmla="*/ 52 h 161"/>
                      <a:gd name="T6" fmla="*/ 14 w 269"/>
                      <a:gd name="T7" fmla="*/ 84 h 161"/>
                      <a:gd name="T8" fmla="*/ 58 w 269"/>
                      <a:gd name="T9" fmla="*/ 90 h 161"/>
                      <a:gd name="T10" fmla="*/ 118 w 269"/>
                      <a:gd name="T11" fmla="*/ 89 h 161"/>
                      <a:gd name="T12" fmla="*/ 150 w 269"/>
                      <a:gd name="T13" fmla="*/ 81 h 161"/>
                      <a:gd name="T14" fmla="*/ 153 w 269"/>
                      <a:gd name="T15" fmla="*/ 46 h 161"/>
                      <a:gd name="T16" fmla="*/ 76 w 269"/>
                      <a:gd name="T17" fmla="*/ 7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161">
                        <a:moveTo>
                          <a:pt x="125" y="11"/>
                        </a:moveTo>
                        <a:cubicBezTo>
                          <a:pt x="116" y="9"/>
                          <a:pt x="87" y="0"/>
                          <a:pt x="73" y="19"/>
                        </a:cubicBezTo>
                        <a:cubicBezTo>
                          <a:pt x="58" y="38"/>
                          <a:pt x="23" y="82"/>
                          <a:pt x="20" y="85"/>
                        </a:cubicBezTo>
                        <a:cubicBezTo>
                          <a:pt x="17" y="87"/>
                          <a:pt x="0" y="117"/>
                          <a:pt x="23" y="139"/>
                        </a:cubicBezTo>
                        <a:cubicBezTo>
                          <a:pt x="45" y="161"/>
                          <a:pt x="62" y="156"/>
                          <a:pt x="94" y="148"/>
                        </a:cubicBezTo>
                        <a:cubicBezTo>
                          <a:pt x="126" y="140"/>
                          <a:pt x="179" y="143"/>
                          <a:pt x="194" y="147"/>
                        </a:cubicBezTo>
                        <a:cubicBezTo>
                          <a:pt x="210" y="150"/>
                          <a:pt x="233" y="158"/>
                          <a:pt x="246" y="135"/>
                        </a:cubicBezTo>
                        <a:cubicBezTo>
                          <a:pt x="260" y="112"/>
                          <a:pt x="269" y="88"/>
                          <a:pt x="253" y="77"/>
                        </a:cubicBezTo>
                        <a:cubicBezTo>
                          <a:pt x="236" y="65"/>
                          <a:pt x="177" y="25"/>
                          <a:pt x="125" y="11"/>
                        </a:cubicBezTo>
                      </a:path>
                    </a:pathLst>
                  </a:custGeom>
                  <a:solidFill>
                    <a:srgbClr val="E37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88" name="Freeform 735">
                    <a:extLst>
                      <a:ext uri="{FF2B5EF4-FFF2-40B4-BE49-F238E27FC236}">
                        <a16:creationId xmlns:a16="http://schemas.microsoft.com/office/drawing/2014/main" id="{1782F9E7-03B6-1D1A-AEE4-A9993E00664B}"/>
                      </a:ext>
                    </a:extLst>
                  </p:cNvPr>
                  <p:cNvSpPr>
                    <a:spLocks/>
                  </p:cNvSpPr>
                  <p:nvPr/>
                </p:nvSpPr>
                <p:spPr bwMode="auto">
                  <a:xfrm>
                    <a:off x="2079" y="3141"/>
                    <a:ext cx="158" cy="203"/>
                  </a:xfrm>
                  <a:custGeom>
                    <a:avLst/>
                    <a:gdLst>
                      <a:gd name="T0" fmla="*/ 35 w 187"/>
                      <a:gd name="T1" fmla="*/ 6 h 240"/>
                      <a:gd name="T2" fmla="*/ 12 w 187"/>
                      <a:gd name="T3" fmla="*/ 40 h 240"/>
                      <a:gd name="T4" fmla="*/ 15 w 187"/>
                      <a:gd name="T5" fmla="*/ 96 h 240"/>
                      <a:gd name="T6" fmla="*/ 16 w 187"/>
                      <a:gd name="T7" fmla="*/ 121 h 240"/>
                      <a:gd name="T8" fmla="*/ 44 w 187"/>
                      <a:gd name="T9" fmla="*/ 128 h 240"/>
                      <a:gd name="T10" fmla="*/ 95 w 187"/>
                      <a:gd name="T11" fmla="*/ 61 h 240"/>
                      <a:gd name="T12" fmla="*/ 101 w 187"/>
                      <a:gd name="T13" fmla="*/ 8 h 240"/>
                      <a:gd name="T14" fmla="*/ 35 w 187"/>
                      <a:gd name="T15" fmla="*/ 6 h 2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7" h="240">
                        <a:moveTo>
                          <a:pt x="59" y="9"/>
                        </a:moveTo>
                        <a:cubicBezTo>
                          <a:pt x="48" y="10"/>
                          <a:pt x="0" y="23"/>
                          <a:pt x="20" y="66"/>
                        </a:cubicBezTo>
                        <a:cubicBezTo>
                          <a:pt x="40" y="109"/>
                          <a:pt x="41" y="140"/>
                          <a:pt x="25" y="158"/>
                        </a:cubicBezTo>
                        <a:cubicBezTo>
                          <a:pt x="9" y="175"/>
                          <a:pt x="21" y="193"/>
                          <a:pt x="26" y="200"/>
                        </a:cubicBezTo>
                        <a:cubicBezTo>
                          <a:pt x="32" y="207"/>
                          <a:pt x="46" y="240"/>
                          <a:pt x="73" y="212"/>
                        </a:cubicBezTo>
                        <a:cubicBezTo>
                          <a:pt x="100" y="184"/>
                          <a:pt x="139" y="146"/>
                          <a:pt x="158" y="100"/>
                        </a:cubicBezTo>
                        <a:cubicBezTo>
                          <a:pt x="176" y="54"/>
                          <a:pt x="187" y="15"/>
                          <a:pt x="167" y="13"/>
                        </a:cubicBezTo>
                        <a:cubicBezTo>
                          <a:pt x="147" y="12"/>
                          <a:pt x="123" y="0"/>
                          <a:pt x="59" y="9"/>
                        </a:cubicBezTo>
                      </a:path>
                    </a:pathLst>
                  </a:custGeom>
                  <a:solidFill>
                    <a:srgbClr val="A1BE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89" name="Freeform 736">
                    <a:extLst>
                      <a:ext uri="{FF2B5EF4-FFF2-40B4-BE49-F238E27FC236}">
                        <a16:creationId xmlns:a16="http://schemas.microsoft.com/office/drawing/2014/main" id="{F82B1FED-B22E-EE73-97C0-E2F528674EA1}"/>
                      </a:ext>
                    </a:extLst>
                  </p:cNvPr>
                  <p:cNvSpPr>
                    <a:spLocks/>
                  </p:cNvSpPr>
                  <p:nvPr/>
                </p:nvSpPr>
                <p:spPr bwMode="auto">
                  <a:xfrm>
                    <a:off x="2199" y="3117"/>
                    <a:ext cx="187" cy="177"/>
                  </a:xfrm>
                  <a:custGeom>
                    <a:avLst/>
                    <a:gdLst>
                      <a:gd name="T0" fmla="*/ 65 w 221"/>
                      <a:gd name="T1" fmla="*/ 0 h 209"/>
                      <a:gd name="T2" fmla="*/ 37 w 221"/>
                      <a:gd name="T3" fmla="*/ 19 h 209"/>
                      <a:gd name="T4" fmla="*/ 17 w 221"/>
                      <a:gd name="T5" fmla="*/ 62 h 209"/>
                      <a:gd name="T6" fmla="*/ 17 w 221"/>
                      <a:gd name="T7" fmla="*/ 113 h 209"/>
                      <a:gd name="T8" fmla="*/ 64 w 221"/>
                      <a:gd name="T9" fmla="*/ 112 h 209"/>
                      <a:gd name="T10" fmla="*/ 108 w 221"/>
                      <a:gd name="T11" fmla="*/ 97 h 209"/>
                      <a:gd name="T12" fmla="*/ 129 w 221"/>
                      <a:gd name="T13" fmla="*/ 69 h 209"/>
                      <a:gd name="T14" fmla="*/ 93 w 221"/>
                      <a:gd name="T15" fmla="*/ 21 h 209"/>
                      <a:gd name="T16" fmla="*/ 65 w 221"/>
                      <a:gd name="T17" fmla="*/ 0 h 2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1" h="209">
                        <a:moveTo>
                          <a:pt x="107" y="0"/>
                        </a:moveTo>
                        <a:cubicBezTo>
                          <a:pt x="95" y="0"/>
                          <a:pt x="77" y="7"/>
                          <a:pt x="62" y="32"/>
                        </a:cubicBezTo>
                        <a:cubicBezTo>
                          <a:pt x="47" y="57"/>
                          <a:pt x="37" y="76"/>
                          <a:pt x="28" y="102"/>
                        </a:cubicBezTo>
                        <a:cubicBezTo>
                          <a:pt x="20" y="128"/>
                          <a:pt x="0" y="164"/>
                          <a:pt x="28" y="187"/>
                        </a:cubicBezTo>
                        <a:cubicBezTo>
                          <a:pt x="55" y="209"/>
                          <a:pt x="78" y="200"/>
                          <a:pt x="106" y="184"/>
                        </a:cubicBezTo>
                        <a:cubicBezTo>
                          <a:pt x="134" y="169"/>
                          <a:pt x="157" y="162"/>
                          <a:pt x="178" y="160"/>
                        </a:cubicBezTo>
                        <a:cubicBezTo>
                          <a:pt x="198" y="157"/>
                          <a:pt x="221" y="153"/>
                          <a:pt x="213" y="113"/>
                        </a:cubicBezTo>
                        <a:cubicBezTo>
                          <a:pt x="206" y="73"/>
                          <a:pt x="179" y="49"/>
                          <a:pt x="154" y="34"/>
                        </a:cubicBezTo>
                        <a:cubicBezTo>
                          <a:pt x="128" y="19"/>
                          <a:pt x="107" y="0"/>
                          <a:pt x="107" y="0"/>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90" name="Freeform 737">
                    <a:extLst>
                      <a:ext uri="{FF2B5EF4-FFF2-40B4-BE49-F238E27FC236}">
                        <a16:creationId xmlns:a16="http://schemas.microsoft.com/office/drawing/2014/main" id="{4C3C1C32-53C2-AF7E-95FE-3993D546C4E8}"/>
                      </a:ext>
                    </a:extLst>
                  </p:cNvPr>
                  <p:cNvSpPr>
                    <a:spLocks/>
                  </p:cNvSpPr>
                  <p:nvPr/>
                </p:nvSpPr>
                <p:spPr bwMode="auto">
                  <a:xfrm>
                    <a:off x="2355" y="2943"/>
                    <a:ext cx="201" cy="258"/>
                  </a:xfrm>
                  <a:custGeom>
                    <a:avLst/>
                    <a:gdLst>
                      <a:gd name="T0" fmla="*/ 116 w 238"/>
                      <a:gd name="T1" fmla="*/ 16 h 306"/>
                      <a:gd name="T2" fmla="*/ 80 w 238"/>
                      <a:gd name="T3" fmla="*/ 10 h 306"/>
                      <a:gd name="T4" fmla="*/ 52 w 238"/>
                      <a:gd name="T5" fmla="*/ 51 h 306"/>
                      <a:gd name="T6" fmla="*/ 33 w 238"/>
                      <a:gd name="T7" fmla="*/ 105 h 306"/>
                      <a:gd name="T8" fmla="*/ 12 w 238"/>
                      <a:gd name="T9" fmla="*/ 139 h 306"/>
                      <a:gd name="T10" fmla="*/ 7 w 238"/>
                      <a:gd name="T11" fmla="*/ 166 h 306"/>
                      <a:gd name="T12" fmla="*/ 37 w 238"/>
                      <a:gd name="T13" fmla="*/ 170 h 306"/>
                      <a:gd name="T14" fmla="*/ 86 w 238"/>
                      <a:gd name="T15" fmla="*/ 127 h 306"/>
                      <a:gd name="T16" fmla="*/ 131 w 238"/>
                      <a:gd name="T17" fmla="*/ 73 h 306"/>
                      <a:gd name="T18" fmla="*/ 135 w 238"/>
                      <a:gd name="T19" fmla="*/ 31 h 306"/>
                      <a:gd name="T20" fmla="*/ 116 w 238"/>
                      <a:gd name="T21" fmla="*/ 16 h 3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8" h="306">
                        <a:moveTo>
                          <a:pt x="192" y="27"/>
                        </a:moveTo>
                        <a:cubicBezTo>
                          <a:pt x="180" y="16"/>
                          <a:pt x="155" y="0"/>
                          <a:pt x="134" y="17"/>
                        </a:cubicBezTo>
                        <a:cubicBezTo>
                          <a:pt x="113" y="34"/>
                          <a:pt x="88" y="54"/>
                          <a:pt x="85" y="85"/>
                        </a:cubicBezTo>
                        <a:cubicBezTo>
                          <a:pt x="82" y="116"/>
                          <a:pt x="70" y="143"/>
                          <a:pt x="55" y="175"/>
                        </a:cubicBezTo>
                        <a:cubicBezTo>
                          <a:pt x="40" y="206"/>
                          <a:pt x="27" y="225"/>
                          <a:pt x="19" y="233"/>
                        </a:cubicBezTo>
                        <a:cubicBezTo>
                          <a:pt x="12" y="242"/>
                          <a:pt x="0" y="257"/>
                          <a:pt x="12" y="277"/>
                        </a:cubicBezTo>
                        <a:cubicBezTo>
                          <a:pt x="25" y="298"/>
                          <a:pt x="37" y="306"/>
                          <a:pt x="61" y="284"/>
                        </a:cubicBezTo>
                        <a:cubicBezTo>
                          <a:pt x="84" y="263"/>
                          <a:pt x="127" y="230"/>
                          <a:pt x="143" y="212"/>
                        </a:cubicBezTo>
                        <a:cubicBezTo>
                          <a:pt x="160" y="195"/>
                          <a:pt x="205" y="142"/>
                          <a:pt x="217" y="122"/>
                        </a:cubicBezTo>
                        <a:cubicBezTo>
                          <a:pt x="230" y="102"/>
                          <a:pt x="238" y="64"/>
                          <a:pt x="224" y="52"/>
                        </a:cubicBezTo>
                        <a:cubicBezTo>
                          <a:pt x="210" y="41"/>
                          <a:pt x="192" y="27"/>
                          <a:pt x="192" y="27"/>
                        </a:cubicBezTo>
                      </a:path>
                    </a:pathLst>
                  </a:custGeom>
                  <a:solidFill>
                    <a:srgbClr val="E37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91" name="Freeform 738">
                    <a:extLst>
                      <a:ext uri="{FF2B5EF4-FFF2-40B4-BE49-F238E27FC236}">
                        <a16:creationId xmlns:a16="http://schemas.microsoft.com/office/drawing/2014/main" id="{9DD10754-B9CC-5362-6AB0-BF732976EAB3}"/>
                      </a:ext>
                    </a:extLst>
                  </p:cNvPr>
                  <p:cNvSpPr>
                    <a:spLocks/>
                  </p:cNvSpPr>
                  <p:nvPr/>
                </p:nvSpPr>
                <p:spPr bwMode="auto">
                  <a:xfrm>
                    <a:off x="2490" y="3008"/>
                    <a:ext cx="209" cy="246"/>
                  </a:xfrm>
                  <a:custGeom>
                    <a:avLst/>
                    <a:gdLst>
                      <a:gd name="T0" fmla="*/ 100 w 247"/>
                      <a:gd name="T1" fmla="*/ 46 h 291"/>
                      <a:gd name="T2" fmla="*/ 33 w 247"/>
                      <a:gd name="T3" fmla="*/ 30 h 291"/>
                      <a:gd name="T4" fmla="*/ 21 w 247"/>
                      <a:gd name="T5" fmla="*/ 94 h 291"/>
                      <a:gd name="T6" fmla="*/ 54 w 247"/>
                      <a:gd name="T7" fmla="*/ 145 h 291"/>
                      <a:gd name="T8" fmla="*/ 86 w 247"/>
                      <a:gd name="T9" fmla="*/ 169 h 291"/>
                      <a:gd name="T10" fmla="*/ 136 w 247"/>
                      <a:gd name="T11" fmla="*/ 118 h 291"/>
                      <a:gd name="T12" fmla="*/ 100 w 247"/>
                      <a:gd name="T13" fmla="*/ 46 h 2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7" h="291">
                        <a:moveTo>
                          <a:pt x="165" y="76"/>
                        </a:moveTo>
                        <a:cubicBezTo>
                          <a:pt x="151" y="59"/>
                          <a:pt x="107" y="0"/>
                          <a:pt x="54" y="51"/>
                        </a:cubicBezTo>
                        <a:cubicBezTo>
                          <a:pt x="0" y="101"/>
                          <a:pt x="24" y="136"/>
                          <a:pt x="35" y="155"/>
                        </a:cubicBezTo>
                        <a:cubicBezTo>
                          <a:pt x="47" y="175"/>
                          <a:pt x="84" y="223"/>
                          <a:pt x="90" y="239"/>
                        </a:cubicBezTo>
                        <a:cubicBezTo>
                          <a:pt x="97" y="254"/>
                          <a:pt x="109" y="291"/>
                          <a:pt x="143" y="279"/>
                        </a:cubicBezTo>
                        <a:cubicBezTo>
                          <a:pt x="176" y="267"/>
                          <a:pt x="247" y="254"/>
                          <a:pt x="225" y="196"/>
                        </a:cubicBezTo>
                        <a:cubicBezTo>
                          <a:pt x="204" y="138"/>
                          <a:pt x="165" y="76"/>
                          <a:pt x="165" y="76"/>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92" name="Freeform 739">
                    <a:extLst>
                      <a:ext uri="{FF2B5EF4-FFF2-40B4-BE49-F238E27FC236}">
                        <a16:creationId xmlns:a16="http://schemas.microsoft.com/office/drawing/2014/main" id="{48476B75-6E07-2C6C-45EA-282E0376C399}"/>
                      </a:ext>
                    </a:extLst>
                  </p:cNvPr>
                  <p:cNvSpPr>
                    <a:spLocks/>
                  </p:cNvSpPr>
                  <p:nvPr/>
                </p:nvSpPr>
                <p:spPr bwMode="auto">
                  <a:xfrm>
                    <a:off x="2381" y="3127"/>
                    <a:ext cx="207" cy="207"/>
                  </a:xfrm>
                  <a:custGeom>
                    <a:avLst/>
                    <a:gdLst>
                      <a:gd name="T0" fmla="*/ 83 w 245"/>
                      <a:gd name="T1" fmla="*/ 3 h 245"/>
                      <a:gd name="T2" fmla="*/ 48 w 245"/>
                      <a:gd name="T3" fmla="*/ 15 h 245"/>
                      <a:gd name="T4" fmla="*/ 18 w 245"/>
                      <a:gd name="T5" fmla="*/ 40 h 245"/>
                      <a:gd name="T6" fmla="*/ 1 w 245"/>
                      <a:gd name="T7" fmla="*/ 72 h 245"/>
                      <a:gd name="T8" fmla="*/ 34 w 245"/>
                      <a:gd name="T9" fmla="*/ 101 h 245"/>
                      <a:gd name="T10" fmla="*/ 64 w 245"/>
                      <a:gd name="T11" fmla="*/ 145 h 245"/>
                      <a:gd name="T12" fmla="*/ 103 w 245"/>
                      <a:gd name="T13" fmla="*/ 117 h 245"/>
                      <a:gd name="T14" fmla="*/ 137 w 245"/>
                      <a:gd name="T15" fmla="*/ 69 h 245"/>
                      <a:gd name="T16" fmla="*/ 112 w 245"/>
                      <a:gd name="T17" fmla="*/ 28 h 245"/>
                      <a:gd name="T18" fmla="*/ 83 w 245"/>
                      <a:gd name="T19" fmla="*/ 3 h 2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5" h="245">
                        <a:moveTo>
                          <a:pt x="137" y="3"/>
                        </a:moveTo>
                        <a:cubicBezTo>
                          <a:pt x="116" y="0"/>
                          <a:pt x="106" y="0"/>
                          <a:pt x="80" y="25"/>
                        </a:cubicBezTo>
                        <a:cubicBezTo>
                          <a:pt x="55" y="50"/>
                          <a:pt x="34" y="64"/>
                          <a:pt x="30" y="66"/>
                        </a:cubicBezTo>
                        <a:cubicBezTo>
                          <a:pt x="25" y="69"/>
                          <a:pt x="0" y="94"/>
                          <a:pt x="1" y="119"/>
                        </a:cubicBezTo>
                        <a:cubicBezTo>
                          <a:pt x="3" y="144"/>
                          <a:pt x="35" y="136"/>
                          <a:pt x="56" y="168"/>
                        </a:cubicBezTo>
                        <a:cubicBezTo>
                          <a:pt x="77" y="199"/>
                          <a:pt x="80" y="237"/>
                          <a:pt x="107" y="241"/>
                        </a:cubicBezTo>
                        <a:cubicBezTo>
                          <a:pt x="135" y="245"/>
                          <a:pt x="141" y="214"/>
                          <a:pt x="170" y="193"/>
                        </a:cubicBezTo>
                        <a:cubicBezTo>
                          <a:pt x="199" y="172"/>
                          <a:pt x="245" y="148"/>
                          <a:pt x="227" y="115"/>
                        </a:cubicBezTo>
                        <a:cubicBezTo>
                          <a:pt x="209" y="82"/>
                          <a:pt x="197" y="58"/>
                          <a:pt x="186" y="46"/>
                        </a:cubicBezTo>
                        <a:cubicBezTo>
                          <a:pt x="174" y="35"/>
                          <a:pt x="169" y="8"/>
                          <a:pt x="137" y="3"/>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93" name="Freeform 740">
                    <a:extLst>
                      <a:ext uri="{FF2B5EF4-FFF2-40B4-BE49-F238E27FC236}">
                        <a16:creationId xmlns:a16="http://schemas.microsoft.com/office/drawing/2014/main" id="{D79A8921-1370-71B2-CF84-074A62720BAB}"/>
                      </a:ext>
                    </a:extLst>
                  </p:cNvPr>
                  <p:cNvSpPr>
                    <a:spLocks/>
                  </p:cNvSpPr>
                  <p:nvPr/>
                </p:nvSpPr>
                <p:spPr bwMode="auto">
                  <a:xfrm>
                    <a:off x="2504" y="3214"/>
                    <a:ext cx="190" cy="176"/>
                  </a:xfrm>
                  <a:custGeom>
                    <a:avLst/>
                    <a:gdLst>
                      <a:gd name="T0" fmla="*/ 135 w 225"/>
                      <a:gd name="T1" fmla="*/ 35 h 208"/>
                      <a:gd name="T2" fmla="*/ 106 w 225"/>
                      <a:gd name="T3" fmla="*/ 10 h 208"/>
                      <a:gd name="T4" fmla="*/ 32 w 225"/>
                      <a:gd name="T5" fmla="*/ 41 h 208"/>
                      <a:gd name="T6" fmla="*/ 7 w 225"/>
                      <a:gd name="T7" fmla="*/ 77 h 208"/>
                      <a:gd name="T8" fmla="*/ 64 w 225"/>
                      <a:gd name="T9" fmla="*/ 109 h 208"/>
                      <a:gd name="T10" fmla="*/ 131 w 225"/>
                      <a:gd name="T11" fmla="*/ 107 h 208"/>
                      <a:gd name="T12" fmla="*/ 135 w 225"/>
                      <a:gd name="T13" fmla="*/ 35 h 2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 h="208">
                        <a:moveTo>
                          <a:pt x="225" y="58"/>
                        </a:moveTo>
                        <a:cubicBezTo>
                          <a:pt x="224" y="40"/>
                          <a:pt x="225" y="0"/>
                          <a:pt x="176" y="17"/>
                        </a:cubicBezTo>
                        <a:cubicBezTo>
                          <a:pt x="128" y="35"/>
                          <a:pt x="82" y="49"/>
                          <a:pt x="53" y="69"/>
                        </a:cubicBezTo>
                        <a:cubicBezTo>
                          <a:pt x="24" y="90"/>
                          <a:pt x="0" y="102"/>
                          <a:pt x="11" y="126"/>
                        </a:cubicBezTo>
                        <a:cubicBezTo>
                          <a:pt x="21" y="151"/>
                          <a:pt x="61" y="176"/>
                          <a:pt x="107" y="181"/>
                        </a:cubicBezTo>
                        <a:cubicBezTo>
                          <a:pt x="154" y="187"/>
                          <a:pt x="209" y="208"/>
                          <a:pt x="217" y="176"/>
                        </a:cubicBezTo>
                        <a:cubicBezTo>
                          <a:pt x="225" y="145"/>
                          <a:pt x="225" y="58"/>
                          <a:pt x="225" y="58"/>
                        </a:cubicBezTo>
                      </a:path>
                    </a:pathLst>
                  </a:custGeom>
                  <a:solidFill>
                    <a:srgbClr val="E37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94" name="Freeform 741">
                    <a:extLst>
                      <a:ext uri="{FF2B5EF4-FFF2-40B4-BE49-F238E27FC236}">
                        <a16:creationId xmlns:a16="http://schemas.microsoft.com/office/drawing/2014/main" id="{2C27DC1E-50FA-926B-4F78-7CF4E4B94EEF}"/>
                      </a:ext>
                    </a:extLst>
                  </p:cNvPr>
                  <p:cNvSpPr>
                    <a:spLocks/>
                  </p:cNvSpPr>
                  <p:nvPr/>
                </p:nvSpPr>
                <p:spPr bwMode="auto">
                  <a:xfrm>
                    <a:off x="2507" y="3376"/>
                    <a:ext cx="173" cy="197"/>
                  </a:xfrm>
                  <a:custGeom>
                    <a:avLst/>
                    <a:gdLst>
                      <a:gd name="T0" fmla="*/ 123 w 205"/>
                      <a:gd name="T1" fmla="*/ 20 h 234"/>
                      <a:gd name="T2" fmla="*/ 100 w 205"/>
                      <a:gd name="T3" fmla="*/ 2 h 234"/>
                      <a:gd name="T4" fmla="*/ 45 w 205"/>
                      <a:gd name="T5" fmla="*/ 30 h 234"/>
                      <a:gd name="T6" fmla="*/ 3 w 205"/>
                      <a:gd name="T7" fmla="*/ 80 h 234"/>
                      <a:gd name="T8" fmla="*/ 27 w 205"/>
                      <a:gd name="T9" fmla="*/ 103 h 234"/>
                      <a:gd name="T10" fmla="*/ 83 w 205"/>
                      <a:gd name="T11" fmla="*/ 125 h 234"/>
                      <a:gd name="T12" fmla="*/ 123 w 205"/>
                      <a:gd name="T13" fmla="*/ 20 h 2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5" h="234">
                        <a:moveTo>
                          <a:pt x="205" y="33"/>
                        </a:moveTo>
                        <a:cubicBezTo>
                          <a:pt x="205" y="21"/>
                          <a:pt x="198" y="3"/>
                          <a:pt x="167" y="2"/>
                        </a:cubicBezTo>
                        <a:cubicBezTo>
                          <a:pt x="136" y="0"/>
                          <a:pt x="107" y="30"/>
                          <a:pt x="75" y="51"/>
                        </a:cubicBezTo>
                        <a:cubicBezTo>
                          <a:pt x="44" y="71"/>
                          <a:pt x="5" y="110"/>
                          <a:pt x="3" y="134"/>
                        </a:cubicBezTo>
                        <a:cubicBezTo>
                          <a:pt x="0" y="158"/>
                          <a:pt x="20" y="165"/>
                          <a:pt x="45" y="172"/>
                        </a:cubicBezTo>
                        <a:cubicBezTo>
                          <a:pt x="69" y="179"/>
                          <a:pt x="124" y="234"/>
                          <a:pt x="138" y="210"/>
                        </a:cubicBezTo>
                        <a:cubicBezTo>
                          <a:pt x="152" y="185"/>
                          <a:pt x="203" y="73"/>
                          <a:pt x="205" y="33"/>
                        </a:cubicBezTo>
                      </a:path>
                    </a:pathLst>
                  </a:custGeom>
                  <a:solidFill>
                    <a:srgbClr val="E37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95" name="Freeform 742">
                    <a:extLst>
                      <a:ext uri="{FF2B5EF4-FFF2-40B4-BE49-F238E27FC236}">
                        <a16:creationId xmlns:a16="http://schemas.microsoft.com/office/drawing/2014/main" id="{B6B2AF88-29C7-CA1B-9A86-494CC10B2E86}"/>
                      </a:ext>
                    </a:extLst>
                  </p:cNvPr>
                  <p:cNvSpPr>
                    <a:spLocks/>
                  </p:cNvSpPr>
                  <p:nvPr/>
                </p:nvSpPr>
                <p:spPr bwMode="auto">
                  <a:xfrm>
                    <a:off x="2400" y="3504"/>
                    <a:ext cx="212" cy="211"/>
                  </a:xfrm>
                  <a:custGeom>
                    <a:avLst/>
                    <a:gdLst>
                      <a:gd name="T0" fmla="*/ 140 w 251"/>
                      <a:gd name="T1" fmla="*/ 65 h 250"/>
                      <a:gd name="T2" fmla="*/ 132 w 251"/>
                      <a:gd name="T3" fmla="*/ 30 h 250"/>
                      <a:gd name="T4" fmla="*/ 95 w 251"/>
                      <a:gd name="T5" fmla="*/ 10 h 250"/>
                      <a:gd name="T6" fmla="*/ 60 w 251"/>
                      <a:gd name="T7" fmla="*/ 17 h 250"/>
                      <a:gd name="T8" fmla="*/ 40 w 251"/>
                      <a:gd name="T9" fmla="*/ 94 h 250"/>
                      <a:gd name="T10" fmla="*/ 3 w 251"/>
                      <a:gd name="T11" fmla="*/ 133 h 250"/>
                      <a:gd name="T12" fmla="*/ 24 w 251"/>
                      <a:gd name="T13" fmla="*/ 148 h 250"/>
                      <a:gd name="T14" fmla="*/ 140 w 251"/>
                      <a:gd name="T15" fmla="*/ 65 h 2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1" h="250">
                        <a:moveTo>
                          <a:pt x="233" y="108"/>
                        </a:moveTo>
                        <a:cubicBezTo>
                          <a:pt x="238" y="100"/>
                          <a:pt x="251" y="66"/>
                          <a:pt x="219" y="50"/>
                        </a:cubicBezTo>
                        <a:cubicBezTo>
                          <a:pt x="188" y="33"/>
                          <a:pt x="184" y="23"/>
                          <a:pt x="159" y="17"/>
                        </a:cubicBezTo>
                        <a:cubicBezTo>
                          <a:pt x="135" y="11"/>
                          <a:pt x="110" y="0"/>
                          <a:pt x="99" y="28"/>
                        </a:cubicBezTo>
                        <a:cubicBezTo>
                          <a:pt x="88" y="57"/>
                          <a:pt x="93" y="130"/>
                          <a:pt x="66" y="156"/>
                        </a:cubicBezTo>
                        <a:cubicBezTo>
                          <a:pt x="39" y="182"/>
                          <a:pt x="0" y="199"/>
                          <a:pt x="6" y="221"/>
                        </a:cubicBezTo>
                        <a:cubicBezTo>
                          <a:pt x="11" y="243"/>
                          <a:pt x="14" y="250"/>
                          <a:pt x="40" y="245"/>
                        </a:cubicBezTo>
                        <a:cubicBezTo>
                          <a:pt x="65" y="240"/>
                          <a:pt x="170" y="198"/>
                          <a:pt x="233" y="108"/>
                        </a:cubicBezTo>
                      </a:path>
                    </a:pathLst>
                  </a:custGeom>
                  <a:solidFill>
                    <a:srgbClr val="E37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96" name="Freeform 743">
                    <a:extLst>
                      <a:ext uri="{FF2B5EF4-FFF2-40B4-BE49-F238E27FC236}">
                        <a16:creationId xmlns:a16="http://schemas.microsoft.com/office/drawing/2014/main" id="{DD8928F1-99E1-74E1-1EEC-0C81BC60496A}"/>
                      </a:ext>
                    </a:extLst>
                  </p:cNvPr>
                  <p:cNvSpPr>
                    <a:spLocks/>
                  </p:cNvSpPr>
                  <p:nvPr/>
                </p:nvSpPr>
                <p:spPr bwMode="auto">
                  <a:xfrm>
                    <a:off x="2427" y="3330"/>
                    <a:ext cx="174" cy="189"/>
                  </a:xfrm>
                  <a:custGeom>
                    <a:avLst/>
                    <a:gdLst>
                      <a:gd name="T0" fmla="*/ 31 w 205"/>
                      <a:gd name="T1" fmla="*/ 1 h 224"/>
                      <a:gd name="T2" fmla="*/ 5 w 205"/>
                      <a:gd name="T3" fmla="*/ 25 h 224"/>
                      <a:gd name="T4" fmla="*/ 10 w 205"/>
                      <a:gd name="T5" fmla="*/ 75 h 224"/>
                      <a:gd name="T6" fmla="*/ 26 w 205"/>
                      <a:gd name="T7" fmla="*/ 103 h 224"/>
                      <a:gd name="T8" fmla="*/ 39 w 205"/>
                      <a:gd name="T9" fmla="*/ 132 h 224"/>
                      <a:gd name="T10" fmla="*/ 59 w 205"/>
                      <a:gd name="T11" fmla="*/ 111 h 224"/>
                      <a:gd name="T12" fmla="*/ 99 w 205"/>
                      <a:gd name="T13" fmla="*/ 66 h 224"/>
                      <a:gd name="T14" fmla="*/ 107 w 205"/>
                      <a:gd name="T15" fmla="*/ 24 h 224"/>
                      <a:gd name="T16" fmla="*/ 74 w 205"/>
                      <a:gd name="T17" fmla="*/ 8 h 224"/>
                      <a:gd name="T18" fmla="*/ 31 w 205"/>
                      <a:gd name="T19" fmla="*/ 1 h 2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24">
                        <a:moveTo>
                          <a:pt x="52" y="1"/>
                        </a:moveTo>
                        <a:cubicBezTo>
                          <a:pt x="40" y="2"/>
                          <a:pt x="15" y="1"/>
                          <a:pt x="8" y="41"/>
                        </a:cubicBezTo>
                        <a:cubicBezTo>
                          <a:pt x="2" y="81"/>
                          <a:pt x="0" y="114"/>
                          <a:pt x="17" y="125"/>
                        </a:cubicBezTo>
                        <a:cubicBezTo>
                          <a:pt x="35" y="135"/>
                          <a:pt x="45" y="150"/>
                          <a:pt x="44" y="171"/>
                        </a:cubicBezTo>
                        <a:cubicBezTo>
                          <a:pt x="42" y="192"/>
                          <a:pt x="45" y="217"/>
                          <a:pt x="64" y="220"/>
                        </a:cubicBezTo>
                        <a:cubicBezTo>
                          <a:pt x="84" y="224"/>
                          <a:pt x="95" y="203"/>
                          <a:pt x="97" y="185"/>
                        </a:cubicBezTo>
                        <a:cubicBezTo>
                          <a:pt x="99" y="167"/>
                          <a:pt x="138" y="124"/>
                          <a:pt x="162" y="109"/>
                        </a:cubicBezTo>
                        <a:cubicBezTo>
                          <a:pt x="186" y="94"/>
                          <a:pt x="205" y="47"/>
                          <a:pt x="176" y="40"/>
                        </a:cubicBezTo>
                        <a:cubicBezTo>
                          <a:pt x="148" y="33"/>
                          <a:pt x="128" y="19"/>
                          <a:pt x="121" y="14"/>
                        </a:cubicBezTo>
                        <a:cubicBezTo>
                          <a:pt x="114" y="10"/>
                          <a:pt x="62" y="0"/>
                          <a:pt x="52" y="1"/>
                        </a:cubicBezTo>
                      </a:path>
                    </a:pathLst>
                  </a:custGeom>
                  <a:solidFill>
                    <a:srgbClr val="E37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97" name="Freeform 744">
                    <a:extLst>
                      <a:ext uri="{FF2B5EF4-FFF2-40B4-BE49-F238E27FC236}">
                        <a16:creationId xmlns:a16="http://schemas.microsoft.com/office/drawing/2014/main" id="{A3BDDED1-4E30-1D74-1202-245E65BC20B7}"/>
                      </a:ext>
                    </a:extLst>
                  </p:cNvPr>
                  <p:cNvSpPr>
                    <a:spLocks/>
                  </p:cNvSpPr>
                  <p:nvPr/>
                </p:nvSpPr>
                <p:spPr bwMode="auto">
                  <a:xfrm>
                    <a:off x="2295" y="3505"/>
                    <a:ext cx="191" cy="182"/>
                  </a:xfrm>
                  <a:custGeom>
                    <a:avLst/>
                    <a:gdLst>
                      <a:gd name="T0" fmla="*/ 128 w 226"/>
                      <a:gd name="T1" fmla="*/ 6 h 215"/>
                      <a:gd name="T2" fmla="*/ 104 w 226"/>
                      <a:gd name="T3" fmla="*/ 15 h 215"/>
                      <a:gd name="T4" fmla="*/ 31 w 226"/>
                      <a:gd name="T5" fmla="*/ 62 h 215"/>
                      <a:gd name="T6" fmla="*/ 19 w 226"/>
                      <a:gd name="T7" fmla="*/ 96 h 215"/>
                      <a:gd name="T8" fmla="*/ 95 w 226"/>
                      <a:gd name="T9" fmla="*/ 110 h 215"/>
                      <a:gd name="T10" fmla="*/ 128 w 226"/>
                      <a:gd name="T11" fmla="*/ 58 h 215"/>
                      <a:gd name="T12" fmla="*/ 128 w 226"/>
                      <a:gd name="T13" fmla="*/ 6 h 2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 h="215">
                        <a:moveTo>
                          <a:pt x="212" y="10"/>
                        </a:moveTo>
                        <a:cubicBezTo>
                          <a:pt x="204" y="8"/>
                          <a:pt x="190" y="0"/>
                          <a:pt x="172" y="25"/>
                        </a:cubicBezTo>
                        <a:cubicBezTo>
                          <a:pt x="155" y="51"/>
                          <a:pt x="78" y="96"/>
                          <a:pt x="52" y="102"/>
                        </a:cubicBezTo>
                        <a:cubicBezTo>
                          <a:pt x="26" y="107"/>
                          <a:pt x="0" y="134"/>
                          <a:pt x="31" y="158"/>
                        </a:cubicBezTo>
                        <a:cubicBezTo>
                          <a:pt x="61" y="181"/>
                          <a:pt x="105" y="215"/>
                          <a:pt x="157" y="181"/>
                        </a:cubicBezTo>
                        <a:cubicBezTo>
                          <a:pt x="209" y="146"/>
                          <a:pt x="209" y="128"/>
                          <a:pt x="212" y="97"/>
                        </a:cubicBezTo>
                        <a:cubicBezTo>
                          <a:pt x="215" y="67"/>
                          <a:pt x="226" y="16"/>
                          <a:pt x="212" y="10"/>
                        </a:cubicBezTo>
                      </a:path>
                    </a:pathLst>
                  </a:custGeom>
                  <a:solidFill>
                    <a:srgbClr val="A1BE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98" name="Freeform 745">
                    <a:extLst>
                      <a:ext uri="{FF2B5EF4-FFF2-40B4-BE49-F238E27FC236}">
                        <a16:creationId xmlns:a16="http://schemas.microsoft.com/office/drawing/2014/main" id="{A16CC80C-031F-B858-F161-A2A31A89BE1D}"/>
                      </a:ext>
                    </a:extLst>
                  </p:cNvPr>
                  <p:cNvSpPr>
                    <a:spLocks/>
                  </p:cNvSpPr>
                  <p:nvPr/>
                </p:nvSpPr>
                <p:spPr bwMode="auto">
                  <a:xfrm>
                    <a:off x="2248" y="3581"/>
                    <a:ext cx="167" cy="154"/>
                  </a:xfrm>
                  <a:custGeom>
                    <a:avLst/>
                    <a:gdLst>
                      <a:gd name="T0" fmla="*/ 102 w 198"/>
                      <a:gd name="T1" fmla="*/ 102 h 182"/>
                      <a:gd name="T2" fmla="*/ 111 w 198"/>
                      <a:gd name="T3" fmla="*/ 82 h 182"/>
                      <a:gd name="T4" fmla="*/ 60 w 198"/>
                      <a:gd name="T5" fmla="*/ 47 h 182"/>
                      <a:gd name="T6" fmla="*/ 20 w 198"/>
                      <a:gd name="T7" fmla="*/ 6 h 182"/>
                      <a:gd name="T8" fmla="*/ 6 w 198"/>
                      <a:gd name="T9" fmla="*/ 51 h 182"/>
                      <a:gd name="T10" fmla="*/ 29 w 198"/>
                      <a:gd name="T11" fmla="*/ 108 h 182"/>
                      <a:gd name="T12" fmla="*/ 102 w 198"/>
                      <a:gd name="T13" fmla="*/ 102 h 1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8" h="182">
                        <a:moveTo>
                          <a:pt x="169" y="168"/>
                        </a:moveTo>
                        <a:cubicBezTo>
                          <a:pt x="180" y="165"/>
                          <a:pt x="198" y="163"/>
                          <a:pt x="186" y="136"/>
                        </a:cubicBezTo>
                        <a:cubicBezTo>
                          <a:pt x="175" y="109"/>
                          <a:pt x="133" y="105"/>
                          <a:pt x="99" y="78"/>
                        </a:cubicBezTo>
                        <a:cubicBezTo>
                          <a:pt x="65" y="50"/>
                          <a:pt x="53" y="19"/>
                          <a:pt x="33" y="9"/>
                        </a:cubicBezTo>
                        <a:cubicBezTo>
                          <a:pt x="12" y="0"/>
                          <a:pt x="9" y="45"/>
                          <a:pt x="9" y="84"/>
                        </a:cubicBezTo>
                        <a:cubicBezTo>
                          <a:pt x="9" y="123"/>
                          <a:pt x="0" y="175"/>
                          <a:pt x="47" y="178"/>
                        </a:cubicBezTo>
                        <a:cubicBezTo>
                          <a:pt x="93" y="182"/>
                          <a:pt x="169" y="168"/>
                          <a:pt x="169" y="168"/>
                        </a:cubicBezTo>
                      </a:path>
                    </a:pathLst>
                  </a:custGeom>
                  <a:solidFill>
                    <a:srgbClr val="E37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99" name="Freeform 746">
                    <a:extLst>
                      <a:ext uri="{FF2B5EF4-FFF2-40B4-BE49-F238E27FC236}">
                        <a16:creationId xmlns:a16="http://schemas.microsoft.com/office/drawing/2014/main" id="{6A1A3B23-3839-ABD4-40E4-CA80D92EA807}"/>
                      </a:ext>
                    </a:extLst>
                  </p:cNvPr>
                  <p:cNvSpPr>
                    <a:spLocks/>
                  </p:cNvSpPr>
                  <p:nvPr/>
                </p:nvSpPr>
                <p:spPr bwMode="auto">
                  <a:xfrm>
                    <a:off x="2032" y="3602"/>
                    <a:ext cx="231" cy="132"/>
                  </a:xfrm>
                  <a:custGeom>
                    <a:avLst/>
                    <a:gdLst>
                      <a:gd name="T0" fmla="*/ 160 w 273"/>
                      <a:gd name="T1" fmla="*/ 49 h 156"/>
                      <a:gd name="T2" fmla="*/ 124 w 273"/>
                      <a:gd name="T3" fmla="*/ 36 h 156"/>
                      <a:gd name="T4" fmla="*/ 44 w 273"/>
                      <a:gd name="T5" fmla="*/ 3 h 156"/>
                      <a:gd name="T6" fmla="*/ 11 w 273"/>
                      <a:gd name="T7" fmla="*/ 52 h 156"/>
                      <a:gd name="T8" fmla="*/ 86 w 273"/>
                      <a:gd name="T9" fmla="*/ 85 h 156"/>
                      <a:gd name="T10" fmla="*/ 161 w 273"/>
                      <a:gd name="T11" fmla="*/ 76 h 156"/>
                      <a:gd name="T12" fmla="*/ 160 w 273"/>
                      <a:gd name="T13" fmla="*/ 49 h 1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3" h="156">
                        <a:moveTo>
                          <a:pt x="264" y="81"/>
                        </a:moveTo>
                        <a:cubicBezTo>
                          <a:pt x="262" y="71"/>
                          <a:pt x="250" y="61"/>
                          <a:pt x="203" y="59"/>
                        </a:cubicBezTo>
                        <a:cubicBezTo>
                          <a:pt x="156" y="57"/>
                          <a:pt x="124" y="0"/>
                          <a:pt x="72" y="5"/>
                        </a:cubicBezTo>
                        <a:cubicBezTo>
                          <a:pt x="19" y="10"/>
                          <a:pt x="0" y="69"/>
                          <a:pt x="18" y="85"/>
                        </a:cubicBezTo>
                        <a:cubicBezTo>
                          <a:pt x="37" y="102"/>
                          <a:pt x="67" y="126"/>
                          <a:pt x="143" y="140"/>
                        </a:cubicBezTo>
                        <a:cubicBezTo>
                          <a:pt x="218" y="155"/>
                          <a:pt x="273" y="156"/>
                          <a:pt x="266" y="125"/>
                        </a:cubicBezTo>
                        <a:cubicBezTo>
                          <a:pt x="259" y="93"/>
                          <a:pt x="264" y="81"/>
                          <a:pt x="264" y="81"/>
                        </a:cubicBezTo>
                      </a:path>
                    </a:pathLst>
                  </a:custGeom>
                  <a:solidFill>
                    <a:srgbClr val="E37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00" name="Freeform 747">
                    <a:extLst>
                      <a:ext uri="{FF2B5EF4-FFF2-40B4-BE49-F238E27FC236}">
                        <a16:creationId xmlns:a16="http://schemas.microsoft.com/office/drawing/2014/main" id="{35C145DF-39E0-7B43-9FA5-7A5009C0F612}"/>
                      </a:ext>
                    </a:extLst>
                  </p:cNvPr>
                  <p:cNvSpPr>
                    <a:spLocks/>
                  </p:cNvSpPr>
                  <p:nvPr/>
                </p:nvSpPr>
                <p:spPr bwMode="auto">
                  <a:xfrm>
                    <a:off x="2124" y="3460"/>
                    <a:ext cx="133" cy="199"/>
                  </a:xfrm>
                  <a:custGeom>
                    <a:avLst/>
                    <a:gdLst>
                      <a:gd name="T0" fmla="*/ 58 w 157"/>
                      <a:gd name="T1" fmla="*/ 3 h 236"/>
                      <a:gd name="T2" fmla="*/ 26 w 157"/>
                      <a:gd name="T3" fmla="*/ 38 h 236"/>
                      <a:gd name="T4" fmla="*/ 12 w 157"/>
                      <a:gd name="T5" fmla="*/ 106 h 236"/>
                      <a:gd name="T6" fmla="*/ 56 w 157"/>
                      <a:gd name="T7" fmla="*/ 136 h 236"/>
                      <a:gd name="T8" fmla="*/ 93 w 157"/>
                      <a:gd name="T9" fmla="*/ 120 h 236"/>
                      <a:gd name="T10" fmla="*/ 95 w 157"/>
                      <a:gd name="T11" fmla="*/ 67 h 236"/>
                      <a:gd name="T12" fmla="*/ 58 w 157"/>
                      <a:gd name="T13" fmla="*/ 3 h 2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7" h="236">
                        <a:moveTo>
                          <a:pt x="94" y="3"/>
                        </a:moveTo>
                        <a:cubicBezTo>
                          <a:pt x="80" y="0"/>
                          <a:pt x="62" y="35"/>
                          <a:pt x="44" y="63"/>
                        </a:cubicBezTo>
                        <a:cubicBezTo>
                          <a:pt x="26" y="92"/>
                          <a:pt x="0" y="152"/>
                          <a:pt x="19" y="177"/>
                        </a:cubicBezTo>
                        <a:cubicBezTo>
                          <a:pt x="38" y="201"/>
                          <a:pt x="62" y="224"/>
                          <a:pt x="92" y="227"/>
                        </a:cubicBezTo>
                        <a:cubicBezTo>
                          <a:pt x="122" y="230"/>
                          <a:pt x="153" y="236"/>
                          <a:pt x="154" y="199"/>
                        </a:cubicBezTo>
                        <a:cubicBezTo>
                          <a:pt x="156" y="163"/>
                          <a:pt x="157" y="134"/>
                          <a:pt x="156" y="112"/>
                        </a:cubicBezTo>
                        <a:cubicBezTo>
                          <a:pt x="154" y="91"/>
                          <a:pt x="134" y="10"/>
                          <a:pt x="94" y="3"/>
                        </a:cubicBezTo>
                      </a:path>
                    </a:pathLst>
                  </a:custGeom>
                  <a:solidFill>
                    <a:srgbClr val="E37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01" name="Freeform 748">
                    <a:extLst>
                      <a:ext uri="{FF2B5EF4-FFF2-40B4-BE49-F238E27FC236}">
                        <a16:creationId xmlns:a16="http://schemas.microsoft.com/office/drawing/2014/main" id="{9856DDE8-D5ED-8E67-F818-205EC2DD0728}"/>
                      </a:ext>
                    </a:extLst>
                  </p:cNvPr>
                  <p:cNvSpPr>
                    <a:spLocks/>
                  </p:cNvSpPr>
                  <p:nvPr/>
                </p:nvSpPr>
                <p:spPr bwMode="auto">
                  <a:xfrm>
                    <a:off x="2219" y="3357"/>
                    <a:ext cx="194" cy="171"/>
                  </a:xfrm>
                  <a:custGeom>
                    <a:avLst/>
                    <a:gdLst>
                      <a:gd name="T0" fmla="*/ 43 w 230"/>
                      <a:gd name="T1" fmla="*/ 3 h 202"/>
                      <a:gd name="T2" fmla="*/ 9 w 230"/>
                      <a:gd name="T3" fmla="*/ 41 h 202"/>
                      <a:gd name="T4" fmla="*/ 9 w 230"/>
                      <a:gd name="T5" fmla="*/ 91 h 202"/>
                      <a:gd name="T6" fmla="*/ 44 w 230"/>
                      <a:gd name="T7" fmla="*/ 111 h 202"/>
                      <a:gd name="T8" fmla="*/ 92 w 230"/>
                      <a:gd name="T9" fmla="*/ 87 h 202"/>
                      <a:gd name="T10" fmla="*/ 121 w 230"/>
                      <a:gd name="T11" fmla="*/ 41 h 202"/>
                      <a:gd name="T12" fmla="*/ 43 w 230"/>
                      <a:gd name="T13" fmla="*/ 3 h 2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0" h="202">
                        <a:moveTo>
                          <a:pt x="72" y="4"/>
                        </a:moveTo>
                        <a:cubicBezTo>
                          <a:pt x="48" y="6"/>
                          <a:pt x="27" y="36"/>
                          <a:pt x="16" y="69"/>
                        </a:cubicBezTo>
                        <a:cubicBezTo>
                          <a:pt x="5" y="102"/>
                          <a:pt x="0" y="124"/>
                          <a:pt x="15" y="150"/>
                        </a:cubicBezTo>
                        <a:cubicBezTo>
                          <a:pt x="29" y="175"/>
                          <a:pt x="39" y="202"/>
                          <a:pt x="73" y="183"/>
                        </a:cubicBezTo>
                        <a:cubicBezTo>
                          <a:pt x="106" y="165"/>
                          <a:pt x="136" y="158"/>
                          <a:pt x="153" y="144"/>
                        </a:cubicBezTo>
                        <a:cubicBezTo>
                          <a:pt x="171" y="130"/>
                          <a:pt x="230" y="101"/>
                          <a:pt x="200" y="69"/>
                        </a:cubicBezTo>
                        <a:cubicBezTo>
                          <a:pt x="171" y="37"/>
                          <a:pt x="134" y="0"/>
                          <a:pt x="72" y="4"/>
                        </a:cubicBezTo>
                      </a:path>
                    </a:pathLst>
                  </a:custGeom>
                  <a:solidFill>
                    <a:srgbClr val="E37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02" name="Freeform 749">
                    <a:extLst>
                      <a:ext uri="{FF2B5EF4-FFF2-40B4-BE49-F238E27FC236}">
                        <a16:creationId xmlns:a16="http://schemas.microsoft.com/office/drawing/2014/main" id="{751EC161-B5C3-1752-04D9-360E5D52F010}"/>
                      </a:ext>
                    </a:extLst>
                  </p:cNvPr>
                  <p:cNvSpPr>
                    <a:spLocks/>
                  </p:cNvSpPr>
                  <p:nvPr/>
                </p:nvSpPr>
                <p:spPr bwMode="auto">
                  <a:xfrm>
                    <a:off x="2273" y="3245"/>
                    <a:ext cx="183" cy="191"/>
                  </a:xfrm>
                  <a:custGeom>
                    <a:avLst/>
                    <a:gdLst>
                      <a:gd name="T0" fmla="*/ 107 w 217"/>
                      <a:gd name="T1" fmla="*/ 14 h 225"/>
                      <a:gd name="T2" fmla="*/ 61 w 217"/>
                      <a:gd name="T3" fmla="*/ 3 h 225"/>
                      <a:gd name="T4" fmla="*/ 3 w 217"/>
                      <a:gd name="T5" fmla="*/ 33 h 225"/>
                      <a:gd name="T6" fmla="*/ 29 w 217"/>
                      <a:gd name="T7" fmla="*/ 85 h 225"/>
                      <a:gd name="T8" fmla="*/ 76 w 217"/>
                      <a:gd name="T9" fmla="*/ 117 h 225"/>
                      <a:gd name="T10" fmla="*/ 104 w 217"/>
                      <a:gd name="T11" fmla="*/ 136 h 225"/>
                      <a:gd name="T12" fmla="*/ 113 w 217"/>
                      <a:gd name="T13" fmla="*/ 98 h 225"/>
                      <a:gd name="T14" fmla="*/ 107 w 217"/>
                      <a:gd name="T15" fmla="*/ 14 h 2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7" h="225">
                        <a:moveTo>
                          <a:pt x="179" y="22"/>
                        </a:moveTo>
                        <a:cubicBezTo>
                          <a:pt x="166" y="6"/>
                          <a:pt x="135" y="0"/>
                          <a:pt x="101" y="5"/>
                        </a:cubicBezTo>
                        <a:cubicBezTo>
                          <a:pt x="67" y="11"/>
                          <a:pt x="10" y="25"/>
                          <a:pt x="5" y="54"/>
                        </a:cubicBezTo>
                        <a:cubicBezTo>
                          <a:pt x="0" y="82"/>
                          <a:pt x="10" y="126"/>
                          <a:pt x="48" y="139"/>
                        </a:cubicBezTo>
                        <a:cubicBezTo>
                          <a:pt x="86" y="151"/>
                          <a:pt x="108" y="173"/>
                          <a:pt x="127" y="191"/>
                        </a:cubicBezTo>
                        <a:cubicBezTo>
                          <a:pt x="146" y="208"/>
                          <a:pt x="157" y="225"/>
                          <a:pt x="173" y="222"/>
                        </a:cubicBezTo>
                        <a:cubicBezTo>
                          <a:pt x="188" y="219"/>
                          <a:pt x="186" y="179"/>
                          <a:pt x="188" y="161"/>
                        </a:cubicBezTo>
                        <a:cubicBezTo>
                          <a:pt x="189" y="142"/>
                          <a:pt x="217" y="68"/>
                          <a:pt x="179" y="22"/>
                        </a:cubicBezTo>
                      </a:path>
                    </a:pathLst>
                  </a:custGeom>
                  <a:solidFill>
                    <a:srgbClr val="A1BE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03" name="Freeform 750">
                    <a:extLst>
                      <a:ext uri="{FF2B5EF4-FFF2-40B4-BE49-F238E27FC236}">
                        <a16:creationId xmlns:a16="http://schemas.microsoft.com/office/drawing/2014/main" id="{A5C22B83-C2EF-DA15-B4DB-B7DC5DA2B3A7}"/>
                      </a:ext>
                    </a:extLst>
                  </p:cNvPr>
                  <p:cNvSpPr>
                    <a:spLocks/>
                  </p:cNvSpPr>
                  <p:nvPr/>
                </p:nvSpPr>
                <p:spPr bwMode="auto">
                  <a:xfrm>
                    <a:off x="2105" y="3273"/>
                    <a:ext cx="182" cy="196"/>
                  </a:xfrm>
                  <a:custGeom>
                    <a:avLst/>
                    <a:gdLst>
                      <a:gd name="T0" fmla="*/ 70 w 216"/>
                      <a:gd name="T1" fmla="*/ 2 h 232"/>
                      <a:gd name="T2" fmla="*/ 39 w 216"/>
                      <a:gd name="T3" fmla="*/ 21 h 232"/>
                      <a:gd name="T4" fmla="*/ 12 w 216"/>
                      <a:gd name="T5" fmla="*/ 80 h 232"/>
                      <a:gd name="T6" fmla="*/ 67 w 216"/>
                      <a:gd name="T7" fmla="*/ 135 h 232"/>
                      <a:gd name="T8" fmla="*/ 97 w 216"/>
                      <a:gd name="T9" fmla="*/ 84 h 232"/>
                      <a:gd name="T10" fmla="*/ 118 w 216"/>
                      <a:gd name="T11" fmla="*/ 60 h 232"/>
                      <a:gd name="T12" fmla="*/ 124 w 216"/>
                      <a:gd name="T13" fmla="*/ 35 h 232"/>
                      <a:gd name="T14" fmla="*/ 96 w 216"/>
                      <a:gd name="T15" fmla="*/ 8 h 232"/>
                      <a:gd name="T16" fmla="*/ 70 w 216"/>
                      <a:gd name="T17" fmla="*/ 2 h 2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 h="232">
                        <a:moveTo>
                          <a:pt x="117" y="2"/>
                        </a:moveTo>
                        <a:cubicBezTo>
                          <a:pt x="105" y="2"/>
                          <a:pt x="81" y="14"/>
                          <a:pt x="65" y="34"/>
                        </a:cubicBezTo>
                        <a:cubicBezTo>
                          <a:pt x="50" y="54"/>
                          <a:pt x="0" y="92"/>
                          <a:pt x="20" y="132"/>
                        </a:cubicBezTo>
                        <a:cubicBezTo>
                          <a:pt x="40" y="172"/>
                          <a:pt x="88" y="232"/>
                          <a:pt x="113" y="224"/>
                        </a:cubicBezTo>
                        <a:cubicBezTo>
                          <a:pt x="139" y="215"/>
                          <a:pt x="145" y="165"/>
                          <a:pt x="163" y="140"/>
                        </a:cubicBezTo>
                        <a:cubicBezTo>
                          <a:pt x="181" y="115"/>
                          <a:pt x="186" y="107"/>
                          <a:pt x="197" y="99"/>
                        </a:cubicBezTo>
                        <a:cubicBezTo>
                          <a:pt x="207" y="91"/>
                          <a:pt x="216" y="83"/>
                          <a:pt x="206" y="58"/>
                        </a:cubicBezTo>
                        <a:cubicBezTo>
                          <a:pt x="195" y="33"/>
                          <a:pt x="190" y="26"/>
                          <a:pt x="160" y="13"/>
                        </a:cubicBezTo>
                        <a:cubicBezTo>
                          <a:pt x="130" y="0"/>
                          <a:pt x="117" y="2"/>
                          <a:pt x="117" y="2"/>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04" name="Freeform 751">
                    <a:extLst>
                      <a:ext uri="{FF2B5EF4-FFF2-40B4-BE49-F238E27FC236}">
                        <a16:creationId xmlns:a16="http://schemas.microsoft.com/office/drawing/2014/main" id="{C6BB4C12-64DE-4DE5-0DD1-CBDFB6051660}"/>
                      </a:ext>
                    </a:extLst>
                  </p:cNvPr>
                  <p:cNvSpPr>
                    <a:spLocks/>
                  </p:cNvSpPr>
                  <p:nvPr/>
                </p:nvSpPr>
                <p:spPr bwMode="auto">
                  <a:xfrm>
                    <a:off x="1999" y="3408"/>
                    <a:ext cx="194" cy="200"/>
                  </a:xfrm>
                  <a:custGeom>
                    <a:avLst/>
                    <a:gdLst>
                      <a:gd name="T0" fmla="*/ 68 w 229"/>
                      <a:gd name="T1" fmla="*/ 142 h 236"/>
                      <a:gd name="T2" fmla="*/ 36 w 229"/>
                      <a:gd name="T3" fmla="*/ 108 h 236"/>
                      <a:gd name="T4" fmla="*/ 25 w 229"/>
                      <a:gd name="T5" fmla="*/ 31 h 236"/>
                      <a:gd name="T6" fmla="*/ 77 w 229"/>
                      <a:gd name="T7" fmla="*/ 12 h 236"/>
                      <a:gd name="T8" fmla="*/ 109 w 229"/>
                      <a:gd name="T9" fmla="*/ 16 h 236"/>
                      <a:gd name="T10" fmla="*/ 133 w 229"/>
                      <a:gd name="T11" fmla="*/ 51 h 236"/>
                      <a:gd name="T12" fmla="*/ 101 w 229"/>
                      <a:gd name="T13" fmla="*/ 110 h 236"/>
                      <a:gd name="T14" fmla="*/ 68 w 229"/>
                      <a:gd name="T15" fmla="*/ 142 h 2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9" h="236">
                        <a:moveTo>
                          <a:pt x="111" y="234"/>
                        </a:moveTo>
                        <a:cubicBezTo>
                          <a:pt x="95" y="233"/>
                          <a:pt x="80" y="225"/>
                          <a:pt x="60" y="177"/>
                        </a:cubicBezTo>
                        <a:cubicBezTo>
                          <a:pt x="40" y="129"/>
                          <a:pt x="0" y="60"/>
                          <a:pt x="42" y="50"/>
                        </a:cubicBezTo>
                        <a:cubicBezTo>
                          <a:pt x="83" y="40"/>
                          <a:pt x="116" y="25"/>
                          <a:pt x="126" y="20"/>
                        </a:cubicBezTo>
                        <a:cubicBezTo>
                          <a:pt x="136" y="16"/>
                          <a:pt x="157" y="0"/>
                          <a:pt x="180" y="27"/>
                        </a:cubicBezTo>
                        <a:cubicBezTo>
                          <a:pt x="203" y="55"/>
                          <a:pt x="229" y="64"/>
                          <a:pt x="218" y="84"/>
                        </a:cubicBezTo>
                        <a:cubicBezTo>
                          <a:pt x="206" y="105"/>
                          <a:pt x="173" y="153"/>
                          <a:pt x="165" y="181"/>
                        </a:cubicBezTo>
                        <a:cubicBezTo>
                          <a:pt x="156" y="210"/>
                          <a:pt x="150" y="236"/>
                          <a:pt x="111" y="234"/>
                        </a:cubicBezTo>
                      </a:path>
                    </a:pathLst>
                  </a:custGeom>
                  <a:solidFill>
                    <a:srgbClr val="E37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05" name="Freeform 752">
                    <a:extLst>
                      <a:ext uri="{FF2B5EF4-FFF2-40B4-BE49-F238E27FC236}">
                        <a16:creationId xmlns:a16="http://schemas.microsoft.com/office/drawing/2014/main" id="{8C3422E6-7AFE-5C73-8E98-34D6700FBB38}"/>
                      </a:ext>
                    </a:extLst>
                  </p:cNvPr>
                  <p:cNvSpPr>
                    <a:spLocks/>
                  </p:cNvSpPr>
                  <p:nvPr/>
                </p:nvSpPr>
                <p:spPr bwMode="auto">
                  <a:xfrm>
                    <a:off x="1947" y="3294"/>
                    <a:ext cx="173" cy="161"/>
                  </a:xfrm>
                  <a:custGeom>
                    <a:avLst/>
                    <a:gdLst>
                      <a:gd name="T0" fmla="*/ 100 w 205"/>
                      <a:gd name="T1" fmla="*/ 0 h 190"/>
                      <a:gd name="T2" fmla="*/ 58 w 205"/>
                      <a:gd name="T3" fmla="*/ 10 h 190"/>
                      <a:gd name="T4" fmla="*/ 25 w 205"/>
                      <a:gd name="T5" fmla="*/ 7 h 190"/>
                      <a:gd name="T6" fmla="*/ 6 w 205"/>
                      <a:gd name="T7" fmla="*/ 16 h 190"/>
                      <a:gd name="T8" fmla="*/ 26 w 205"/>
                      <a:gd name="T9" fmla="*/ 84 h 190"/>
                      <a:gd name="T10" fmla="*/ 67 w 205"/>
                      <a:gd name="T11" fmla="*/ 110 h 190"/>
                      <a:gd name="T12" fmla="*/ 121 w 205"/>
                      <a:gd name="T13" fmla="*/ 78 h 190"/>
                      <a:gd name="T14" fmla="*/ 117 w 205"/>
                      <a:gd name="T15" fmla="*/ 30 h 190"/>
                      <a:gd name="T16" fmla="*/ 100 w 205"/>
                      <a:gd name="T17" fmla="*/ 0 h 1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5" h="190">
                        <a:moveTo>
                          <a:pt x="166" y="0"/>
                        </a:moveTo>
                        <a:cubicBezTo>
                          <a:pt x="154" y="0"/>
                          <a:pt x="119" y="13"/>
                          <a:pt x="97" y="16"/>
                        </a:cubicBezTo>
                        <a:cubicBezTo>
                          <a:pt x="74" y="19"/>
                          <a:pt x="54" y="17"/>
                          <a:pt x="42" y="12"/>
                        </a:cubicBezTo>
                        <a:cubicBezTo>
                          <a:pt x="31" y="6"/>
                          <a:pt x="0" y="4"/>
                          <a:pt x="9" y="26"/>
                        </a:cubicBezTo>
                        <a:cubicBezTo>
                          <a:pt x="18" y="49"/>
                          <a:pt x="40" y="121"/>
                          <a:pt x="44" y="138"/>
                        </a:cubicBezTo>
                        <a:cubicBezTo>
                          <a:pt x="48" y="155"/>
                          <a:pt x="73" y="190"/>
                          <a:pt x="111" y="182"/>
                        </a:cubicBezTo>
                        <a:cubicBezTo>
                          <a:pt x="149" y="175"/>
                          <a:pt x="201" y="152"/>
                          <a:pt x="201" y="127"/>
                        </a:cubicBezTo>
                        <a:cubicBezTo>
                          <a:pt x="201" y="102"/>
                          <a:pt x="205" y="69"/>
                          <a:pt x="195" y="48"/>
                        </a:cubicBezTo>
                        <a:cubicBezTo>
                          <a:pt x="185" y="26"/>
                          <a:pt x="181" y="1"/>
                          <a:pt x="166" y="0"/>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06" name="Freeform 753">
                    <a:extLst>
                      <a:ext uri="{FF2B5EF4-FFF2-40B4-BE49-F238E27FC236}">
                        <a16:creationId xmlns:a16="http://schemas.microsoft.com/office/drawing/2014/main" id="{F004F2F2-9144-01F1-69A8-501C287F4178}"/>
                      </a:ext>
                    </a:extLst>
                  </p:cNvPr>
                  <p:cNvSpPr>
                    <a:spLocks/>
                  </p:cNvSpPr>
                  <p:nvPr/>
                </p:nvSpPr>
                <p:spPr bwMode="auto">
                  <a:xfrm>
                    <a:off x="1841" y="3309"/>
                    <a:ext cx="164" cy="226"/>
                  </a:xfrm>
                  <a:custGeom>
                    <a:avLst/>
                    <a:gdLst>
                      <a:gd name="T0" fmla="*/ 81 w 194"/>
                      <a:gd name="T1" fmla="*/ 6 h 268"/>
                      <a:gd name="T2" fmla="*/ 48 w 194"/>
                      <a:gd name="T3" fmla="*/ 3 h 268"/>
                      <a:gd name="T4" fmla="*/ 21 w 194"/>
                      <a:gd name="T5" fmla="*/ 20 h 268"/>
                      <a:gd name="T6" fmla="*/ 3 w 194"/>
                      <a:gd name="T7" fmla="*/ 43 h 268"/>
                      <a:gd name="T8" fmla="*/ 45 w 194"/>
                      <a:gd name="T9" fmla="*/ 139 h 268"/>
                      <a:gd name="T10" fmla="*/ 85 w 194"/>
                      <a:gd name="T11" fmla="*/ 146 h 268"/>
                      <a:gd name="T12" fmla="*/ 103 w 194"/>
                      <a:gd name="T13" fmla="*/ 77 h 268"/>
                      <a:gd name="T14" fmla="*/ 81 w 194"/>
                      <a:gd name="T15" fmla="*/ 6 h 2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268">
                        <a:moveTo>
                          <a:pt x="134" y="9"/>
                        </a:moveTo>
                        <a:cubicBezTo>
                          <a:pt x="130" y="1"/>
                          <a:pt x="97" y="0"/>
                          <a:pt x="81" y="4"/>
                        </a:cubicBezTo>
                        <a:cubicBezTo>
                          <a:pt x="66" y="7"/>
                          <a:pt x="48" y="23"/>
                          <a:pt x="34" y="34"/>
                        </a:cubicBezTo>
                        <a:cubicBezTo>
                          <a:pt x="20" y="46"/>
                          <a:pt x="0" y="51"/>
                          <a:pt x="3" y="72"/>
                        </a:cubicBezTo>
                        <a:cubicBezTo>
                          <a:pt x="6" y="93"/>
                          <a:pt x="28" y="175"/>
                          <a:pt x="75" y="232"/>
                        </a:cubicBezTo>
                        <a:cubicBezTo>
                          <a:pt x="96" y="257"/>
                          <a:pt x="110" y="268"/>
                          <a:pt x="139" y="243"/>
                        </a:cubicBezTo>
                        <a:cubicBezTo>
                          <a:pt x="168" y="218"/>
                          <a:pt x="194" y="200"/>
                          <a:pt x="170" y="128"/>
                        </a:cubicBezTo>
                        <a:cubicBezTo>
                          <a:pt x="147" y="56"/>
                          <a:pt x="134" y="9"/>
                          <a:pt x="134" y="9"/>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07" name="Freeform 754">
                    <a:extLst>
                      <a:ext uri="{FF2B5EF4-FFF2-40B4-BE49-F238E27FC236}">
                        <a16:creationId xmlns:a16="http://schemas.microsoft.com/office/drawing/2014/main" id="{ECB73083-B2A5-EC6D-7C32-612D7F3C7239}"/>
                      </a:ext>
                    </a:extLst>
                  </p:cNvPr>
                  <p:cNvSpPr>
                    <a:spLocks/>
                  </p:cNvSpPr>
                  <p:nvPr/>
                </p:nvSpPr>
                <p:spPr bwMode="auto">
                  <a:xfrm>
                    <a:off x="1890" y="3452"/>
                    <a:ext cx="173" cy="248"/>
                  </a:xfrm>
                  <a:custGeom>
                    <a:avLst/>
                    <a:gdLst>
                      <a:gd name="T0" fmla="*/ 93 w 205"/>
                      <a:gd name="T1" fmla="*/ 20 h 294"/>
                      <a:gd name="T2" fmla="*/ 71 w 205"/>
                      <a:gd name="T3" fmla="*/ 20 h 294"/>
                      <a:gd name="T4" fmla="*/ 37 w 205"/>
                      <a:gd name="T5" fmla="*/ 53 h 294"/>
                      <a:gd name="T6" fmla="*/ 10 w 205"/>
                      <a:gd name="T7" fmla="*/ 94 h 294"/>
                      <a:gd name="T8" fmla="*/ 12 w 205"/>
                      <a:gd name="T9" fmla="*/ 118 h 294"/>
                      <a:gd name="T10" fmla="*/ 107 w 205"/>
                      <a:gd name="T11" fmla="*/ 143 h 294"/>
                      <a:gd name="T12" fmla="*/ 115 w 205"/>
                      <a:gd name="T13" fmla="*/ 78 h 294"/>
                      <a:gd name="T14" fmla="*/ 93 w 205"/>
                      <a:gd name="T15" fmla="*/ 20 h 2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5" h="294">
                        <a:moveTo>
                          <a:pt x="154" y="33"/>
                        </a:moveTo>
                        <a:cubicBezTo>
                          <a:pt x="152" y="20"/>
                          <a:pt x="138" y="0"/>
                          <a:pt x="119" y="33"/>
                        </a:cubicBezTo>
                        <a:cubicBezTo>
                          <a:pt x="101" y="66"/>
                          <a:pt x="72" y="81"/>
                          <a:pt x="62" y="89"/>
                        </a:cubicBezTo>
                        <a:cubicBezTo>
                          <a:pt x="51" y="97"/>
                          <a:pt x="25" y="145"/>
                          <a:pt x="16" y="155"/>
                        </a:cubicBezTo>
                        <a:cubicBezTo>
                          <a:pt x="8" y="166"/>
                          <a:pt x="0" y="180"/>
                          <a:pt x="20" y="197"/>
                        </a:cubicBezTo>
                        <a:cubicBezTo>
                          <a:pt x="39" y="214"/>
                          <a:pt x="157" y="294"/>
                          <a:pt x="179" y="239"/>
                        </a:cubicBezTo>
                        <a:cubicBezTo>
                          <a:pt x="201" y="183"/>
                          <a:pt x="205" y="159"/>
                          <a:pt x="191" y="129"/>
                        </a:cubicBezTo>
                        <a:cubicBezTo>
                          <a:pt x="176" y="98"/>
                          <a:pt x="156" y="56"/>
                          <a:pt x="154" y="33"/>
                        </a:cubicBezTo>
                      </a:path>
                    </a:pathLst>
                  </a:custGeom>
                  <a:solidFill>
                    <a:srgbClr val="E37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08" name="Freeform 755">
                    <a:extLst>
                      <a:ext uri="{FF2B5EF4-FFF2-40B4-BE49-F238E27FC236}">
                        <a16:creationId xmlns:a16="http://schemas.microsoft.com/office/drawing/2014/main" id="{73A336AF-395C-5F67-CCC1-8651381B71DC}"/>
                      </a:ext>
                    </a:extLst>
                  </p:cNvPr>
                  <p:cNvSpPr>
                    <a:spLocks/>
                  </p:cNvSpPr>
                  <p:nvPr/>
                </p:nvSpPr>
                <p:spPr bwMode="auto">
                  <a:xfrm>
                    <a:off x="1748" y="3343"/>
                    <a:ext cx="185" cy="260"/>
                  </a:xfrm>
                  <a:custGeom>
                    <a:avLst/>
                    <a:gdLst>
                      <a:gd name="T0" fmla="*/ 15 w 219"/>
                      <a:gd name="T1" fmla="*/ 65 h 307"/>
                      <a:gd name="T2" fmla="*/ 24 w 219"/>
                      <a:gd name="T3" fmla="*/ 8 h 307"/>
                      <a:gd name="T4" fmla="*/ 68 w 219"/>
                      <a:gd name="T5" fmla="*/ 20 h 307"/>
                      <a:gd name="T6" fmla="*/ 117 w 219"/>
                      <a:gd name="T7" fmla="*/ 123 h 307"/>
                      <a:gd name="T8" fmla="*/ 122 w 219"/>
                      <a:gd name="T9" fmla="*/ 157 h 307"/>
                      <a:gd name="T10" fmla="*/ 87 w 219"/>
                      <a:gd name="T11" fmla="*/ 175 h 307"/>
                      <a:gd name="T12" fmla="*/ 15 w 219"/>
                      <a:gd name="T13" fmla="*/ 65 h 3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9" h="307">
                        <a:moveTo>
                          <a:pt x="25" y="107"/>
                        </a:moveTo>
                        <a:cubicBezTo>
                          <a:pt x="19" y="90"/>
                          <a:pt x="0" y="28"/>
                          <a:pt x="39" y="14"/>
                        </a:cubicBezTo>
                        <a:cubicBezTo>
                          <a:pt x="77" y="0"/>
                          <a:pt x="104" y="8"/>
                          <a:pt x="113" y="33"/>
                        </a:cubicBezTo>
                        <a:cubicBezTo>
                          <a:pt x="121" y="59"/>
                          <a:pt x="119" y="103"/>
                          <a:pt x="193" y="202"/>
                        </a:cubicBezTo>
                        <a:cubicBezTo>
                          <a:pt x="205" y="218"/>
                          <a:pt x="219" y="233"/>
                          <a:pt x="202" y="257"/>
                        </a:cubicBezTo>
                        <a:cubicBezTo>
                          <a:pt x="185" y="281"/>
                          <a:pt x="170" y="307"/>
                          <a:pt x="144" y="289"/>
                        </a:cubicBezTo>
                        <a:cubicBezTo>
                          <a:pt x="117" y="271"/>
                          <a:pt x="57" y="199"/>
                          <a:pt x="25" y="107"/>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09" name="Freeform 756">
                    <a:extLst>
                      <a:ext uri="{FF2B5EF4-FFF2-40B4-BE49-F238E27FC236}">
                        <a16:creationId xmlns:a16="http://schemas.microsoft.com/office/drawing/2014/main" id="{51EC48F8-A264-3916-D054-2075A1A6A051}"/>
                      </a:ext>
                    </a:extLst>
                  </p:cNvPr>
                  <p:cNvSpPr>
                    <a:spLocks/>
                  </p:cNvSpPr>
                  <p:nvPr/>
                </p:nvSpPr>
                <p:spPr bwMode="auto">
                  <a:xfrm>
                    <a:off x="1763" y="3155"/>
                    <a:ext cx="153" cy="201"/>
                  </a:xfrm>
                  <a:custGeom>
                    <a:avLst/>
                    <a:gdLst>
                      <a:gd name="T0" fmla="*/ 46 w 181"/>
                      <a:gd name="T1" fmla="*/ 2 h 238"/>
                      <a:gd name="T2" fmla="*/ 30 w 181"/>
                      <a:gd name="T3" fmla="*/ 24 h 238"/>
                      <a:gd name="T4" fmla="*/ 3 w 181"/>
                      <a:gd name="T5" fmla="*/ 117 h 238"/>
                      <a:gd name="T6" fmla="*/ 28 w 181"/>
                      <a:gd name="T7" fmla="*/ 139 h 238"/>
                      <a:gd name="T8" fmla="*/ 45 w 181"/>
                      <a:gd name="T9" fmla="*/ 138 h 238"/>
                      <a:gd name="T10" fmla="*/ 74 w 181"/>
                      <a:gd name="T11" fmla="*/ 131 h 238"/>
                      <a:gd name="T12" fmla="*/ 90 w 181"/>
                      <a:gd name="T13" fmla="*/ 90 h 238"/>
                      <a:gd name="T14" fmla="*/ 59 w 181"/>
                      <a:gd name="T15" fmla="*/ 35 h 238"/>
                      <a:gd name="T16" fmla="*/ 46 w 181"/>
                      <a:gd name="T17" fmla="*/ 2 h 2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1" h="238">
                        <a:moveTo>
                          <a:pt x="76" y="2"/>
                        </a:moveTo>
                        <a:cubicBezTo>
                          <a:pt x="67" y="0"/>
                          <a:pt x="55" y="21"/>
                          <a:pt x="48" y="39"/>
                        </a:cubicBezTo>
                        <a:cubicBezTo>
                          <a:pt x="41" y="58"/>
                          <a:pt x="9" y="158"/>
                          <a:pt x="4" y="194"/>
                        </a:cubicBezTo>
                        <a:cubicBezTo>
                          <a:pt x="0" y="229"/>
                          <a:pt x="21" y="238"/>
                          <a:pt x="46" y="231"/>
                        </a:cubicBezTo>
                        <a:cubicBezTo>
                          <a:pt x="55" y="229"/>
                          <a:pt x="65" y="229"/>
                          <a:pt x="75" y="229"/>
                        </a:cubicBezTo>
                        <a:cubicBezTo>
                          <a:pt x="92" y="229"/>
                          <a:pt x="110" y="229"/>
                          <a:pt x="123" y="218"/>
                        </a:cubicBezTo>
                        <a:cubicBezTo>
                          <a:pt x="145" y="200"/>
                          <a:pt x="181" y="189"/>
                          <a:pt x="148" y="149"/>
                        </a:cubicBezTo>
                        <a:cubicBezTo>
                          <a:pt x="114" y="109"/>
                          <a:pt x="101" y="74"/>
                          <a:pt x="98" y="57"/>
                        </a:cubicBezTo>
                        <a:cubicBezTo>
                          <a:pt x="95" y="40"/>
                          <a:pt x="98" y="8"/>
                          <a:pt x="76" y="2"/>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10" name="Freeform 757">
                    <a:extLst>
                      <a:ext uri="{FF2B5EF4-FFF2-40B4-BE49-F238E27FC236}">
                        <a16:creationId xmlns:a16="http://schemas.microsoft.com/office/drawing/2014/main" id="{47C9E8E1-C0B1-69D5-802E-2906B9BD525D}"/>
                      </a:ext>
                    </a:extLst>
                  </p:cNvPr>
                  <p:cNvSpPr>
                    <a:spLocks/>
                  </p:cNvSpPr>
                  <p:nvPr/>
                </p:nvSpPr>
                <p:spPr bwMode="auto">
                  <a:xfrm>
                    <a:off x="1842" y="3136"/>
                    <a:ext cx="166" cy="176"/>
                  </a:xfrm>
                  <a:custGeom>
                    <a:avLst/>
                    <a:gdLst>
                      <a:gd name="T0" fmla="*/ 5 w 196"/>
                      <a:gd name="T1" fmla="*/ 16 h 209"/>
                      <a:gd name="T2" fmla="*/ 3 w 196"/>
                      <a:gd name="T3" fmla="*/ 40 h 209"/>
                      <a:gd name="T4" fmla="*/ 29 w 196"/>
                      <a:gd name="T5" fmla="*/ 97 h 209"/>
                      <a:gd name="T6" fmla="*/ 65 w 196"/>
                      <a:gd name="T7" fmla="*/ 124 h 209"/>
                      <a:gd name="T8" fmla="*/ 86 w 196"/>
                      <a:gd name="T9" fmla="*/ 94 h 209"/>
                      <a:gd name="T10" fmla="*/ 111 w 196"/>
                      <a:gd name="T11" fmla="*/ 21 h 209"/>
                      <a:gd name="T12" fmla="*/ 97 w 196"/>
                      <a:gd name="T13" fmla="*/ 3 h 209"/>
                      <a:gd name="T14" fmla="*/ 25 w 196"/>
                      <a:gd name="T15" fmla="*/ 11 h 209"/>
                      <a:gd name="T16" fmla="*/ 5 w 196"/>
                      <a:gd name="T17" fmla="*/ 16 h 2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6" h="209">
                        <a:moveTo>
                          <a:pt x="8" y="27"/>
                        </a:moveTo>
                        <a:cubicBezTo>
                          <a:pt x="4" y="32"/>
                          <a:pt x="0" y="43"/>
                          <a:pt x="4" y="66"/>
                        </a:cubicBezTo>
                        <a:cubicBezTo>
                          <a:pt x="8" y="90"/>
                          <a:pt x="18" y="129"/>
                          <a:pt x="47" y="162"/>
                        </a:cubicBezTo>
                        <a:cubicBezTo>
                          <a:pt x="77" y="196"/>
                          <a:pt x="90" y="209"/>
                          <a:pt x="108" y="208"/>
                        </a:cubicBezTo>
                        <a:cubicBezTo>
                          <a:pt x="126" y="207"/>
                          <a:pt x="153" y="203"/>
                          <a:pt x="140" y="158"/>
                        </a:cubicBezTo>
                        <a:cubicBezTo>
                          <a:pt x="129" y="120"/>
                          <a:pt x="172" y="56"/>
                          <a:pt x="183" y="36"/>
                        </a:cubicBezTo>
                        <a:cubicBezTo>
                          <a:pt x="194" y="17"/>
                          <a:pt x="196" y="0"/>
                          <a:pt x="161" y="6"/>
                        </a:cubicBezTo>
                        <a:cubicBezTo>
                          <a:pt x="127" y="11"/>
                          <a:pt x="48" y="19"/>
                          <a:pt x="40" y="19"/>
                        </a:cubicBezTo>
                        <a:cubicBezTo>
                          <a:pt x="33" y="20"/>
                          <a:pt x="15" y="18"/>
                          <a:pt x="8" y="27"/>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11" name="Freeform 758">
                    <a:extLst>
                      <a:ext uri="{FF2B5EF4-FFF2-40B4-BE49-F238E27FC236}">
                        <a16:creationId xmlns:a16="http://schemas.microsoft.com/office/drawing/2014/main" id="{CD8ECC78-EC82-D1C5-CAAA-8B94E323691F}"/>
                      </a:ext>
                    </a:extLst>
                  </p:cNvPr>
                  <p:cNvSpPr>
                    <a:spLocks/>
                  </p:cNvSpPr>
                  <p:nvPr/>
                </p:nvSpPr>
                <p:spPr bwMode="auto">
                  <a:xfrm>
                    <a:off x="2090" y="2881"/>
                    <a:ext cx="228" cy="141"/>
                  </a:xfrm>
                  <a:custGeom>
                    <a:avLst/>
                    <a:gdLst>
                      <a:gd name="T0" fmla="*/ 21 w 270"/>
                      <a:gd name="T1" fmla="*/ 37 h 167"/>
                      <a:gd name="T2" fmla="*/ 7 w 270"/>
                      <a:gd name="T3" fmla="*/ 52 h 167"/>
                      <a:gd name="T4" fmla="*/ 46 w 270"/>
                      <a:gd name="T5" fmla="*/ 85 h 167"/>
                      <a:gd name="T6" fmla="*/ 122 w 270"/>
                      <a:gd name="T7" fmla="*/ 94 h 167"/>
                      <a:gd name="T8" fmla="*/ 144 w 270"/>
                      <a:gd name="T9" fmla="*/ 44 h 167"/>
                      <a:gd name="T10" fmla="*/ 140 w 270"/>
                      <a:gd name="T11" fmla="*/ 5 h 167"/>
                      <a:gd name="T12" fmla="*/ 21 w 270"/>
                      <a:gd name="T13" fmla="*/ 37 h 1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0" h="167">
                        <a:moveTo>
                          <a:pt x="35" y="62"/>
                        </a:moveTo>
                        <a:cubicBezTo>
                          <a:pt x="29" y="63"/>
                          <a:pt x="0" y="64"/>
                          <a:pt x="11" y="86"/>
                        </a:cubicBezTo>
                        <a:cubicBezTo>
                          <a:pt x="21" y="108"/>
                          <a:pt x="40" y="139"/>
                          <a:pt x="76" y="142"/>
                        </a:cubicBezTo>
                        <a:cubicBezTo>
                          <a:pt x="112" y="145"/>
                          <a:pt x="181" y="167"/>
                          <a:pt x="204" y="155"/>
                        </a:cubicBezTo>
                        <a:cubicBezTo>
                          <a:pt x="228" y="143"/>
                          <a:pt x="233" y="96"/>
                          <a:pt x="238" y="74"/>
                        </a:cubicBezTo>
                        <a:cubicBezTo>
                          <a:pt x="243" y="51"/>
                          <a:pt x="270" y="0"/>
                          <a:pt x="233" y="8"/>
                        </a:cubicBezTo>
                        <a:cubicBezTo>
                          <a:pt x="196" y="17"/>
                          <a:pt x="55" y="58"/>
                          <a:pt x="35" y="62"/>
                        </a:cubicBezTo>
                      </a:path>
                    </a:pathLst>
                  </a:custGeom>
                  <a:solidFill>
                    <a:srgbClr val="E37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12" name="Freeform 759">
                    <a:extLst>
                      <a:ext uri="{FF2B5EF4-FFF2-40B4-BE49-F238E27FC236}">
                        <a16:creationId xmlns:a16="http://schemas.microsoft.com/office/drawing/2014/main" id="{FB96CA11-F5C9-87A5-2F72-E04059FBD26F}"/>
                      </a:ext>
                    </a:extLst>
                  </p:cNvPr>
                  <p:cNvSpPr>
                    <a:spLocks/>
                  </p:cNvSpPr>
                  <p:nvPr/>
                </p:nvSpPr>
                <p:spPr bwMode="auto">
                  <a:xfrm>
                    <a:off x="2268" y="2855"/>
                    <a:ext cx="195" cy="177"/>
                  </a:xfrm>
                  <a:custGeom>
                    <a:avLst/>
                    <a:gdLst>
                      <a:gd name="T0" fmla="*/ 63 w 231"/>
                      <a:gd name="T1" fmla="*/ 7 h 209"/>
                      <a:gd name="T2" fmla="*/ 35 w 231"/>
                      <a:gd name="T3" fmla="*/ 8 h 209"/>
                      <a:gd name="T4" fmla="*/ 25 w 231"/>
                      <a:gd name="T5" fmla="*/ 32 h 209"/>
                      <a:gd name="T6" fmla="*/ 14 w 231"/>
                      <a:gd name="T7" fmla="*/ 81 h 209"/>
                      <a:gd name="T8" fmla="*/ 25 w 231"/>
                      <a:gd name="T9" fmla="*/ 119 h 209"/>
                      <a:gd name="T10" fmla="*/ 84 w 231"/>
                      <a:gd name="T11" fmla="*/ 124 h 209"/>
                      <a:gd name="T12" fmla="*/ 117 w 231"/>
                      <a:gd name="T13" fmla="*/ 101 h 209"/>
                      <a:gd name="T14" fmla="*/ 133 w 231"/>
                      <a:gd name="T15" fmla="*/ 56 h 209"/>
                      <a:gd name="T16" fmla="*/ 98 w 231"/>
                      <a:gd name="T17" fmla="*/ 26 h 209"/>
                      <a:gd name="T18" fmla="*/ 63 w 231"/>
                      <a:gd name="T19" fmla="*/ 7 h 2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1" h="209">
                        <a:moveTo>
                          <a:pt x="106" y="12"/>
                        </a:moveTo>
                        <a:cubicBezTo>
                          <a:pt x="92" y="9"/>
                          <a:pt x="67" y="0"/>
                          <a:pt x="59" y="14"/>
                        </a:cubicBezTo>
                        <a:cubicBezTo>
                          <a:pt x="51" y="27"/>
                          <a:pt x="46" y="35"/>
                          <a:pt x="43" y="53"/>
                        </a:cubicBezTo>
                        <a:cubicBezTo>
                          <a:pt x="39" y="71"/>
                          <a:pt x="26" y="109"/>
                          <a:pt x="22" y="133"/>
                        </a:cubicBezTo>
                        <a:cubicBezTo>
                          <a:pt x="18" y="158"/>
                          <a:pt x="0" y="196"/>
                          <a:pt x="41" y="197"/>
                        </a:cubicBezTo>
                        <a:cubicBezTo>
                          <a:pt x="83" y="198"/>
                          <a:pt x="133" y="202"/>
                          <a:pt x="141" y="205"/>
                        </a:cubicBezTo>
                        <a:cubicBezTo>
                          <a:pt x="150" y="209"/>
                          <a:pt x="179" y="209"/>
                          <a:pt x="195" y="166"/>
                        </a:cubicBezTo>
                        <a:cubicBezTo>
                          <a:pt x="211" y="122"/>
                          <a:pt x="231" y="116"/>
                          <a:pt x="220" y="92"/>
                        </a:cubicBezTo>
                        <a:cubicBezTo>
                          <a:pt x="210" y="69"/>
                          <a:pt x="181" y="53"/>
                          <a:pt x="164" y="44"/>
                        </a:cubicBezTo>
                        <a:cubicBezTo>
                          <a:pt x="148" y="35"/>
                          <a:pt x="106" y="12"/>
                          <a:pt x="106" y="12"/>
                        </a:cubicBezTo>
                      </a:path>
                    </a:pathLst>
                  </a:custGeom>
                  <a:solidFill>
                    <a:srgbClr val="E37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13" name="Freeform 760">
                    <a:extLst>
                      <a:ext uri="{FF2B5EF4-FFF2-40B4-BE49-F238E27FC236}">
                        <a16:creationId xmlns:a16="http://schemas.microsoft.com/office/drawing/2014/main" id="{0054774C-8ACD-AF7F-AF8D-C75F14220640}"/>
                      </a:ext>
                    </a:extLst>
                  </p:cNvPr>
                  <p:cNvSpPr>
                    <a:spLocks/>
                  </p:cNvSpPr>
                  <p:nvPr/>
                </p:nvSpPr>
                <p:spPr bwMode="auto">
                  <a:xfrm>
                    <a:off x="2060" y="2816"/>
                    <a:ext cx="257" cy="120"/>
                  </a:xfrm>
                  <a:custGeom>
                    <a:avLst/>
                    <a:gdLst>
                      <a:gd name="T0" fmla="*/ 3 w 304"/>
                      <a:gd name="T1" fmla="*/ 37 h 142"/>
                      <a:gd name="T2" fmla="*/ 3 w 304"/>
                      <a:gd name="T3" fmla="*/ 36 h 142"/>
                      <a:gd name="T4" fmla="*/ 3 w 304"/>
                      <a:gd name="T5" fmla="*/ 31 h 142"/>
                      <a:gd name="T6" fmla="*/ 6 w 304"/>
                      <a:gd name="T7" fmla="*/ 18 h 142"/>
                      <a:gd name="T8" fmla="*/ 21 w 304"/>
                      <a:gd name="T9" fmla="*/ 8 h 142"/>
                      <a:gd name="T10" fmla="*/ 79 w 304"/>
                      <a:gd name="T11" fmla="*/ 3 h 142"/>
                      <a:gd name="T12" fmla="*/ 173 w 304"/>
                      <a:gd name="T13" fmla="*/ 21 h 142"/>
                      <a:gd name="T14" fmla="*/ 182 w 304"/>
                      <a:gd name="T15" fmla="*/ 32 h 142"/>
                      <a:gd name="T16" fmla="*/ 177 w 304"/>
                      <a:gd name="T17" fmla="*/ 42 h 142"/>
                      <a:gd name="T18" fmla="*/ 161 w 304"/>
                      <a:gd name="T19" fmla="*/ 51 h 142"/>
                      <a:gd name="T20" fmla="*/ 45 w 304"/>
                      <a:gd name="T21" fmla="*/ 82 h 142"/>
                      <a:gd name="T22" fmla="*/ 33 w 304"/>
                      <a:gd name="T23" fmla="*/ 84 h 142"/>
                      <a:gd name="T24" fmla="*/ 16 w 304"/>
                      <a:gd name="T25" fmla="*/ 80 h 142"/>
                      <a:gd name="T26" fmla="*/ 6 w 304"/>
                      <a:gd name="T27" fmla="*/ 69 h 142"/>
                      <a:gd name="T28" fmla="*/ 3 w 304"/>
                      <a:gd name="T29" fmla="*/ 46 h 142"/>
                      <a:gd name="T30" fmla="*/ 3 w 304"/>
                      <a:gd name="T31" fmla="*/ 39 h 142"/>
                      <a:gd name="T32" fmla="*/ 3 w 304"/>
                      <a:gd name="T33" fmla="*/ 37 h 142"/>
                      <a:gd name="T34" fmla="*/ 3 w 304"/>
                      <a:gd name="T35" fmla="*/ 37 h 142"/>
                      <a:gd name="T36" fmla="*/ 3 w 304"/>
                      <a:gd name="T37" fmla="*/ 37 h 142"/>
                      <a:gd name="T38" fmla="*/ 3 w 304"/>
                      <a:gd name="T39" fmla="*/ 36 h 142"/>
                      <a:gd name="T40" fmla="*/ 3 w 304"/>
                      <a:gd name="T41" fmla="*/ 37 h 142"/>
                      <a:gd name="T42" fmla="*/ 1 w 304"/>
                      <a:gd name="T43" fmla="*/ 36 h 142"/>
                      <a:gd name="T44" fmla="*/ 0 w 304"/>
                      <a:gd name="T45" fmla="*/ 46 h 142"/>
                      <a:gd name="T46" fmla="*/ 3 w 304"/>
                      <a:gd name="T47" fmla="*/ 71 h 142"/>
                      <a:gd name="T48" fmla="*/ 16 w 304"/>
                      <a:gd name="T49" fmla="*/ 82 h 142"/>
                      <a:gd name="T50" fmla="*/ 33 w 304"/>
                      <a:gd name="T51" fmla="*/ 85 h 142"/>
                      <a:gd name="T52" fmla="*/ 46 w 304"/>
                      <a:gd name="T53" fmla="*/ 84 h 142"/>
                      <a:gd name="T54" fmla="*/ 162 w 304"/>
                      <a:gd name="T55" fmla="*/ 53 h 142"/>
                      <a:gd name="T56" fmla="*/ 178 w 304"/>
                      <a:gd name="T57" fmla="*/ 44 h 142"/>
                      <a:gd name="T58" fmla="*/ 183 w 304"/>
                      <a:gd name="T59" fmla="*/ 32 h 142"/>
                      <a:gd name="T60" fmla="*/ 175 w 304"/>
                      <a:gd name="T61" fmla="*/ 19 h 142"/>
                      <a:gd name="T62" fmla="*/ 79 w 304"/>
                      <a:gd name="T63" fmla="*/ 0 h 142"/>
                      <a:gd name="T64" fmla="*/ 21 w 304"/>
                      <a:gd name="T65" fmla="*/ 6 h 142"/>
                      <a:gd name="T66" fmla="*/ 4 w 304"/>
                      <a:gd name="T67" fmla="*/ 17 h 142"/>
                      <a:gd name="T68" fmla="*/ 1 w 304"/>
                      <a:gd name="T69" fmla="*/ 31 h 142"/>
                      <a:gd name="T70" fmla="*/ 1 w 304"/>
                      <a:gd name="T71" fmla="*/ 37 h 142"/>
                      <a:gd name="T72" fmla="*/ 3 w 304"/>
                      <a:gd name="T73" fmla="*/ 37 h 142"/>
                      <a:gd name="T74" fmla="*/ 1 w 304"/>
                      <a:gd name="T75" fmla="*/ 36 h 142"/>
                      <a:gd name="T76" fmla="*/ 3 w 304"/>
                      <a:gd name="T77" fmla="*/ 37 h 14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04" h="142">
                        <a:moveTo>
                          <a:pt x="3" y="61"/>
                        </a:moveTo>
                        <a:cubicBezTo>
                          <a:pt x="5" y="60"/>
                          <a:pt x="5" y="60"/>
                          <a:pt x="5" y="60"/>
                        </a:cubicBezTo>
                        <a:cubicBezTo>
                          <a:pt x="5" y="58"/>
                          <a:pt x="5" y="55"/>
                          <a:pt x="5" y="52"/>
                        </a:cubicBezTo>
                        <a:cubicBezTo>
                          <a:pt x="5" y="45"/>
                          <a:pt x="6" y="37"/>
                          <a:pt x="10" y="30"/>
                        </a:cubicBezTo>
                        <a:cubicBezTo>
                          <a:pt x="14" y="23"/>
                          <a:pt x="22" y="17"/>
                          <a:pt x="36" y="13"/>
                        </a:cubicBezTo>
                        <a:cubicBezTo>
                          <a:pt x="52" y="9"/>
                          <a:pt x="87" y="4"/>
                          <a:pt x="130" y="4"/>
                        </a:cubicBezTo>
                        <a:cubicBezTo>
                          <a:pt x="178" y="4"/>
                          <a:pt x="237" y="11"/>
                          <a:pt x="288" y="35"/>
                        </a:cubicBezTo>
                        <a:cubicBezTo>
                          <a:pt x="295" y="38"/>
                          <a:pt x="300" y="45"/>
                          <a:pt x="300" y="53"/>
                        </a:cubicBezTo>
                        <a:cubicBezTo>
                          <a:pt x="300" y="58"/>
                          <a:pt x="297" y="64"/>
                          <a:pt x="292" y="70"/>
                        </a:cubicBezTo>
                        <a:cubicBezTo>
                          <a:pt x="287" y="75"/>
                          <a:pt x="279" y="80"/>
                          <a:pt x="267" y="84"/>
                        </a:cubicBezTo>
                        <a:cubicBezTo>
                          <a:pt x="226" y="96"/>
                          <a:pt x="99" y="129"/>
                          <a:pt x="75" y="136"/>
                        </a:cubicBezTo>
                        <a:cubicBezTo>
                          <a:pt x="69" y="137"/>
                          <a:pt x="62" y="138"/>
                          <a:pt x="55" y="138"/>
                        </a:cubicBezTo>
                        <a:cubicBezTo>
                          <a:pt x="45" y="138"/>
                          <a:pt x="35" y="136"/>
                          <a:pt x="27" y="133"/>
                        </a:cubicBezTo>
                        <a:cubicBezTo>
                          <a:pt x="19" y="129"/>
                          <a:pt x="13" y="123"/>
                          <a:pt x="10" y="115"/>
                        </a:cubicBezTo>
                        <a:cubicBezTo>
                          <a:pt x="5" y="103"/>
                          <a:pt x="4" y="88"/>
                          <a:pt x="4" y="77"/>
                        </a:cubicBezTo>
                        <a:cubicBezTo>
                          <a:pt x="4" y="72"/>
                          <a:pt x="5" y="68"/>
                          <a:pt x="5" y="65"/>
                        </a:cubicBezTo>
                        <a:cubicBezTo>
                          <a:pt x="5" y="64"/>
                          <a:pt x="5" y="63"/>
                          <a:pt x="5" y="62"/>
                        </a:cubicBezTo>
                        <a:cubicBezTo>
                          <a:pt x="5" y="61"/>
                          <a:pt x="5" y="61"/>
                          <a:pt x="5" y="61"/>
                        </a:cubicBezTo>
                        <a:cubicBezTo>
                          <a:pt x="5" y="61"/>
                          <a:pt x="5" y="61"/>
                          <a:pt x="5" y="61"/>
                        </a:cubicBezTo>
                        <a:cubicBezTo>
                          <a:pt x="5" y="60"/>
                          <a:pt x="5" y="60"/>
                          <a:pt x="5" y="60"/>
                        </a:cubicBezTo>
                        <a:cubicBezTo>
                          <a:pt x="3" y="61"/>
                          <a:pt x="3" y="61"/>
                          <a:pt x="3" y="61"/>
                        </a:cubicBezTo>
                        <a:cubicBezTo>
                          <a:pt x="1" y="60"/>
                          <a:pt x="1" y="60"/>
                          <a:pt x="1" y="60"/>
                        </a:cubicBezTo>
                        <a:cubicBezTo>
                          <a:pt x="1" y="60"/>
                          <a:pt x="0" y="67"/>
                          <a:pt x="0" y="77"/>
                        </a:cubicBezTo>
                        <a:cubicBezTo>
                          <a:pt x="0" y="88"/>
                          <a:pt x="1" y="104"/>
                          <a:pt x="6" y="117"/>
                        </a:cubicBezTo>
                        <a:cubicBezTo>
                          <a:pt x="10" y="126"/>
                          <a:pt x="17" y="132"/>
                          <a:pt x="26" y="136"/>
                        </a:cubicBezTo>
                        <a:cubicBezTo>
                          <a:pt x="34" y="140"/>
                          <a:pt x="45" y="142"/>
                          <a:pt x="55" y="142"/>
                        </a:cubicBezTo>
                        <a:cubicBezTo>
                          <a:pt x="63" y="142"/>
                          <a:pt x="70" y="141"/>
                          <a:pt x="76" y="139"/>
                        </a:cubicBezTo>
                        <a:cubicBezTo>
                          <a:pt x="101" y="133"/>
                          <a:pt x="227" y="99"/>
                          <a:pt x="269" y="87"/>
                        </a:cubicBezTo>
                        <a:cubicBezTo>
                          <a:pt x="281" y="84"/>
                          <a:pt x="290" y="78"/>
                          <a:pt x="295" y="72"/>
                        </a:cubicBezTo>
                        <a:cubicBezTo>
                          <a:pt x="301" y="66"/>
                          <a:pt x="304" y="59"/>
                          <a:pt x="304" y="53"/>
                        </a:cubicBezTo>
                        <a:cubicBezTo>
                          <a:pt x="304" y="43"/>
                          <a:pt x="298" y="35"/>
                          <a:pt x="290" y="31"/>
                        </a:cubicBezTo>
                        <a:cubicBezTo>
                          <a:pt x="238" y="7"/>
                          <a:pt x="179" y="0"/>
                          <a:pt x="130" y="0"/>
                        </a:cubicBezTo>
                        <a:cubicBezTo>
                          <a:pt x="87" y="0"/>
                          <a:pt x="51" y="5"/>
                          <a:pt x="35" y="9"/>
                        </a:cubicBezTo>
                        <a:cubicBezTo>
                          <a:pt x="20" y="13"/>
                          <a:pt x="12" y="20"/>
                          <a:pt x="7" y="28"/>
                        </a:cubicBezTo>
                        <a:cubicBezTo>
                          <a:pt x="2" y="36"/>
                          <a:pt x="1" y="45"/>
                          <a:pt x="1" y="52"/>
                        </a:cubicBezTo>
                        <a:cubicBezTo>
                          <a:pt x="1" y="55"/>
                          <a:pt x="1" y="58"/>
                          <a:pt x="1" y="61"/>
                        </a:cubicBezTo>
                        <a:cubicBezTo>
                          <a:pt x="3" y="61"/>
                          <a:pt x="3" y="61"/>
                          <a:pt x="3" y="61"/>
                        </a:cubicBezTo>
                        <a:cubicBezTo>
                          <a:pt x="1" y="60"/>
                          <a:pt x="1" y="60"/>
                          <a:pt x="1" y="60"/>
                        </a:cubicBezTo>
                        <a:cubicBezTo>
                          <a:pt x="3" y="61"/>
                          <a:pt x="3" y="61"/>
                          <a:pt x="3" y="61"/>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14" name="Freeform 761">
                    <a:extLst>
                      <a:ext uri="{FF2B5EF4-FFF2-40B4-BE49-F238E27FC236}">
                        <a16:creationId xmlns:a16="http://schemas.microsoft.com/office/drawing/2014/main" id="{69EE523E-98E3-FDBA-33BD-F5CECCDB3CDC}"/>
                      </a:ext>
                    </a:extLst>
                  </p:cNvPr>
                  <p:cNvSpPr>
                    <a:spLocks/>
                  </p:cNvSpPr>
                  <p:nvPr/>
                </p:nvSpPr>
                <p:spPr bwMode="auto">
                  <a:xfrm>
                    <a:off x="1899" y="2842"/>
                    <a:ext cx="164" cy="167"/>
                  </a:xfrm>
                  <a:custGeom>
                    <a:avLst/>
                    <a:gdLst>
                      <a:gd name="T0" fmla="*/ 6 w 194"/>
                      <a:gd name="T1" fmla="*/ 115 h 197"/>
                      <a:gd name="T2" fmla="*/ 6 w 194"/>
                      <a:gd name="T3" fmla="*/ 114 h 197"/>
                      <a:gd name="T4" fmla="*/ 3 w 194"/>
                      <a:gd name="T5" fmla="*/ 106 h 197"/>
                      <a:gd name="T6" fmla="*/ 27 w 194"/>
                      <a:gd name="T7" fmla="*/ 58 h 197"/>
                      <a:gd name="T8" fmla="*/ 69 w 194"/>
                      <a:gd name="T9" fmla="*/ 19 h 197"/>
                      <a:gd name="T10" fmla="*/ 90 w 194"/>
                      <a:gd name="T11" fmla="*/ 7 h 197"/>
                      <a:gd name="T12" fmla="*/ 105 w 194"/>
                      <a:gd name="T13" fmla="*/ 3 h 197"/>
                      <a:gd name="T14" fmla="*/ 112 w 194"/>
                      <a:gd name="T15" fmla="*/ 5 h 197"/>
                      <a:gd name="T16" fmla="*/ 114 w 194"/>
                      <a:gd name="T17" fmla="*/ 12 h 197"/>
                      <a:gd name="T18" fmla="*/ 115 w 194"/>
                      <a:gd name="T19" fmla="*/ 12 h 197"/>
                      <a:gd name="T20" fmla="*/ 114 w 194"/>
                      <a:gd name="T21" fmla="*/ 12 h 197"/>
                      <a:gd name="T22" fmla="*/ 114 w 194"/>
                      <a:gd name="T23" fmla="*/ 22 h 197"/>
                      <a:gd name="T24" fmla="*/ 115 w 194"/>
                      <a:gd name="T25" fmla="*/ 39 h 197"/>
                      <a:gd name="T26" fmla="*/ 115 w 194"/>
                      <a:gd name="T27" fmla="*/ 39 h 197"/>
                      <a:gd name="T28" fmla="*/ 115 w 194"/>
                      <a:gd name="T29" fmla="*/ 39 h 197"/>
                      <a:gd name="T30" fmla="*/ 115 w 194"/>
                      <a:gd name="T31" fmla="*/ 39 h 197"/>
                      <a:gd name="T32" fmla="*/ 115 w 194"/>
                      <a:gd name="T33" fmla="*/ 39 h 197"/>
                      <a:gd name="T34" fmla="*/ 115 w 194"/>
                      <a:gd name="T35" fmla="*/ 39 h 197"/>
                      <a:gd name="T36" fmla="*/ 113 w 194"/>
                      <a:gd name="T37" fmla="*/ 51 h 197"/>
                      <a:gd name="T38" fmla="*/ 104 w 194"/>
                      <a:gd name="T39" fmla="*/ 64 h 197"/>
                      <a:gd name="T40" fmla="*/ 76 w 194"/>
                      <a:gd name="T41" fmla="*/ 82 h 197"/>
                      <a:gd name="T42" fmla="*/ 61 w 194"/>
                      <a:gd name="T43" fmla="*/ 94 h 197"/>
                      <a:gd name="T44" fmla="*/ 48 w 194"/>
                      <a:gd name="T45" fmla="*/ 104 h 197"/>
                      <a:gd name="T46" fmla="*/ 36 w 194"/>
                      <a:gd name="T47" fmla="*/ 114 h 197"/>
                      <a:gd name="T48" fmla="*/ 18 w 194"/>
                      <a:gd name="T49" fmla="*/ 118 h 197"/>
                      <a:gd name="T50" fmla="*/ 6 w 194"/>
                      <a:gd name="T51" fmla="*/ 114 h 197"/>
                      <a:gd name="T52" fmla="*/ 6 w 194"/>
                      <a:gd name="T53" fmla="*/ 115 h 197"/>
                      <a:gd name="T54" fmla="*/ 5 w 194"/>
                      <a:gd name="T55" fmla="*/ 116 h 197"/>
                      <a:gd name="T56" fmla="*/ 18 w 194"/>
                      <a:gd name="T57" fmla="*/ 120 h 197"/>
                      <a:gd name="T58" fmla="*/ 36 w 194"/>
                      <a:gd name="T59" fmla="*/ 115 h 197"/>
                      <a:gd name="T60" fmla="*/ 51 w 194"/>
                      <a:gd name="T61" fmla="*/ 106 h 197"/>
                      <a:gd name="T62" fmla="*/ 62 w 194"/>
                      <a:gd name="T63" fmla="*/ 97 h 197"/>
                      <a:gd name="T64" fmla="*/ 85 w 194"/>
                      <a:gd name="T65" fmla="*/ 79 h 197"/>
                      <a:gd name="T66" fmla="*/ 106 w 194"/>
                      <a:gd name="T67" fmla="*/ 65 h 197"/>
                      <a:gd name="T68" fmla="*/ 115 w 194"/>
                      <a:gd name="T69" fmla="*/ 52 h 197"/>
                      <a:gd name="T70" fmla="*/ 118 w 194"/>
                      <a:gd name="T71" fmla="*/ 39 h 197"/>
                      <a:gd name="T72" fmla="*/ 116 w 194"/>
                      <a:gd name="T73" fmla="*/ 39 h 197"/>
                      <a:gd name="T74" fmla="*/ 118 w 194"/>
                      <a:gd name="T75" fmla="*/ 39 h 197"/>
                      <a:gd name="T76" fmla="*/ 116 w 194"/>
                      <a:gd name="T77" fmla="*/ 39 h 197"/>
                      <a:gd name="T78" fmla="*/ 118 w 194"/>
                      <a:gd name="T79" fmla="*/ 39 h 197"/>
                      <a:gd name="T80" fmla="*/ 118 w 194"/>
                      <a:gd name="T81" fmla="*/ 39 h 197"/>
                      <a:gd name="T82" fmla="*/ 117 w 194"/>
                      <a:gd name="T83" fmla="*/ 12 h 197"/>
                      <a:gd name="T84" fmla="*/ 117 w 194"/>
                      <a:gd name="T85" fmla="*/ 12 h 197"/>
                      <a:gd name="T86" fmla="*/ 113 w 194"/>
                      <a:gd name="T87" fmla="*/ 3 h 197"/>
                      <a:gd name="T88" fmla="*/ 105 w 194"/>
                      <a:gd name="T89" fmla="*/ 0 h 197"/>
                      <a:gd name="T90" fmla="*/ 88 w 194"/>
                      <a:gd name="T91" fmla="*/ 4 h 197"/>
                      <a:gd name="T92" fmla="*/ 25 w 194"/>
                      <a:gd name="T93" fmla="*/ 55 h 197"/>
                      <a:gd name="T94" fmla="*/ 0 w 194"/>
                      <a:gd name="T95" fmla="*/ 106 h 197"/>
                      <a:gd name="T96" fmla="*/ 5 w 194"/>
                      <a:gd name="T97" fmla="*/ 116 h 197"/>
                      <a:gd name="T98" fmla="*/ 6 w 194"/>
                      <a:gd name="T99" fmla="*/ 115 h 1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94" h="197">
                        <a:moveTo>
                          <a:pt x="9" y="189"/>
                        </a:moveTo>
                        <a:cubicBezTo>
                          <a:pt x="10" y="187"/>
                          <a:pt x="10" y="187"/>
                          <a:pt x="10" y="187"/>
                        </a:cubicBezTo>
                        <a:cubicBezTo>
                          <a:pt x="7" y="185"/>
                          <a:pt x="4" y="180"/>
                          <a:pt x="4" y="173"/>
                        </a:cubicBezTo>
                        <a:cubicBezTo>
                          <a:pt x="4" y="156"/>
                          <a:pt x="16" y="128"/>
                          <a:pt x="45" y="94"/>
                        </a:cubicBezTo>
                        <a:cubicBezTo>
                          <a:pt x="66" y="69"/>
                          <a:pt x="91" y="47"/>
                          <a:pt x="115" y="31"/>
                        </a:cubicBezTo>
                        <a:cubicBezTo>
                          <a:pt x="126" y="22"/>
                          <a:pt x="138" y="16"/>
                          <a:pt x="148" y="11"/>
                        </a:cubicBezTo>
                        <a:cubicBezTo>
                          <a:pt x="158" y="7"/>
                          <a:pt x="167" y="4"/>
                          <a:pt x="174" y="4"/>
                        </a:cubicBezTo>
                        <a:cubicBezTo>
                          <a:pt x="179" y="4"/>
                          <a:pt x="182" y="5"/>
                          <a:pt x="185" y="8"/>
                        </a:cubicBezTo>
                        <a:cubicBezTo>
                          <a:pt x="187" y="10"/>
                          <a:pt x="189" y="14"/>
                          <a:pt x="189" y="20"/>
                        </a:cubicBezTo>
                        <a:cubicBezTo>
                          <a:pt x="191" y="20"/>
                          <a:pt x="191" y="20"/>
                          <a:pt x="191" y="20"/>
                        </a:cubicBezTo>
                        <a:cubicBezTo>
                          <a:pt x="189" y="20"/>
                          <a:pt x="189" y="20"/>
                          <a:pt x="189" y="20"/>
                        </a:cubicBezTo>
                        <a:cubicBezTo>
                          <a:pt x="189" y="20"/>
                          <a:pt x="189" y="28"/>
                          <a:pt x="189" y="37"/>
                        </a:cubicBezTo>
                        <a:cubicBezTo>
                          <a:pt x="190" y="47"/>
                          <a:pt x="190" y="58"/>
                          <a:pt x="190" y="64"/>
                        </a:cubicBezTo>
                        <a:cubicBezTo>
                          <a:pt x="191" y="64"/>
                          <a:pt x="191" y="64"/>
                          <a:pt x="191" y="64"/>
                        </a:cubicBezTo>
                        <a:cubicBezTo>
                          <a:pt x="190" y="64"/>
                          <a:pt x="190" y="64"/>
                          <a:pt x="190" y="64"/>
                        </a:cubicBezTo>
                        <a:cubicBezTo>
                          <a:pt x="191" y="64"/>
                          <a:pt x="191" y="64"/>
                          <a:pt x="191" y="64"/>
                        </a:cubicBezTo>
                        <a:cubicBezTo>
                          <a:pt x="190" y="64"/>
                          <a:pt x="190" y="64"/>
                          <a:pt x="190" y="64"/>
                        </a:cubicBezTo>
                        <a:cubicBezTo>
                          <a:pt x="190" y="64"/>
                          <a:pt x="190" y="64"/>
                          <a:pt x="190" y="64"/>
                        </a:cubicBezTo>
                        <a:cubicBezTo>
                          <a:pt x="190" y="70"/>
                          <a:pt x="190" y="77"/>
                          <a:pt x="188" y="84"/>
                        </a:cubicBezTo>
                        <a:cubicBezTo>
                          <a:pt x="185" y="91"/>
                          <a:pt x="181" y="98"/>
                          <a:pt x="173" y="104"/>
                        </a:cubicBezTo>
                        <a:cubicBezTo>
                          <a:pt x="164" y="111"/>
                          <a:pt x="145" y="123"/>
                          <a:pt x="126" y="136"/>
                        </a:cubicBezTo>
                        <a:cubicBezTo>
                          <a:pt x="117" y="143"/>
                          <a:pt x="108" y="149"/>
                          <a:pt x="100" y="155"/>
                        </a:cubicBezTo>
                        <a:cubicBezTo>
                          <a:pt x="92" y="161"/>
                          <a:pt x="85" y="166"/>
                          <a:pt x="81" y="171"/>
                        </a:cubicBezTo>
                        <a:cubicBezTo>
                          <a:pt x="76" y="176"/>
                          <a:pt x="68" y="182"/>
                          <a:pt x="59" y="186"/>
                        </a:cubicBezTo>
                        <a:cubicBezTo>
                          <a:pt x="49" y="190"/>
                          <a:pt x="39" y="193"/>
                          <a:pt x="30" y="193"/>
                        </a:cubicBezTo>
                        <a:cubicBezTo>
                          <a:pt x="22" y="193"/>
                          <a:pt x="15" y="191"/>
                          <a:pt x="10" y="187"/>
                        </a:cubicBezTo>
                        <a:cubicBezTo>
                          <a:pt x="9" y="189"/>
                          <a:pt x="9" y="189"/>
                          <a:pt x="9" y="189"/>
                        </a:cubicBezTo>
                        <a:cubicBezTo>
                          <a:pt x="8" y="191"/>
                          <a:pt x="8" y="191"/>
                          <a:pt x="8" y="191"/>
                        </a:cubicBezTo>
                        <a:cubicBezTo>
                          <a:pt x="14" y="195"/>
                          <a:pt x="22" y="197"/>
                          <a:pt x="30" y="197"/>
                        </a:cubicBezTo>
                        <a:cubicBezTo>
                          <a:pt x="40" y="197"/>
                          <a:pt x="51" y="194"/>
                          <a:pt x="60" y="190"/>
                        </a:cubicBezTo>
                        <a:cubicBezTo>
                          <a:pt x="70" y="185"/>
                          <a:pt x="79" y="179"/>
                          <a:pt x="84" y="173"/>
                        </a:cubicBezTo>
                        <a:cubicBezTo>
                          <a:pt x="88" y="169"/>
                          <a:pt x="94" y="164"/>
                          <a:pt x="102" y="158"/>
                        </a:cubicBezTo>
                        <a:cubicBezTo>
                          <a:pt x="114" y="149"/>
                          <a:pt x="129" y="139"/>
                          <a:pt x="142" y="130"/>
                        </a:cubicBezTo>
                        <a:cubicBezTo>
                          <a:pt x="156" y="121"/>
                          <a:pt x="168" y="112"/>
                          <a:pt x="175" y="107"/>
                        </a:cubicBezTo>
                        <a:cubicBezTo>
                          <a:pt x="184" y="100"/>
                          <a:pt x="189" y="92"/>
                          <a:pt x="191" y="85"/>
                        </a:cubicBezTo>
                        <a:cubicBezTo>
                          <a:pt x="194" y="77"/>
                          <a:pt x="194" y="70"/>
                          <a:pt x="194" y="64"/>
                        </a:cubicBezTo>
                        <a:cubicBezTo>
                          <a:pt x="192" y="64"/>
                          <a:pt x="192" y="64"/>
                          <a:pt x="192" y="64"/>
                        </a:cubicBezTo>
                        <a:cubicBezTo>
                          <a:pt x="194" y="64"/>
                          <a:pt x="194" y="64"/>
                          <a:pt x="194" y="64"/>
                        </a:cubicBezTo>
                        <a:cubicBezTo>
                          <a:pt x="192" y="64"/>
                          <a:pt x="192" y="64"/>
                          <a:pt x="192" y="64"/>
                        </a:cubicBezTo>
                        <a:cubicBezTo>
                          <a:pt x="194" y="64"/>
                          <a:pt x="194" y="64"/>
                          <a:pt x="194" y="64"/>
                        </a:cubicBezTo>
                        <a:cubicBezTo>
                          <a:pt x="194" y="64"/>
                          <a:pt x="194" y="64"/>
                          <a:pt x="194" y="64"/>
                        </a:cubicBezTo>
                        <a:cubicBezTo>
                          <a:pt x="194" y="52"/>
                          <a:pt x="193" y="20"/>
                          <a:pt x="193" y="20"/>
                        </a:cubicBezTo>
                        <a:cubicBezTo>
                          <a:pt x="193" y="19"/>
                          <a:pt x="193" y="19"/>
                          <a:pt x="193" y="19"/>
                        </a:cubicBezTo>
                        <a:cubicBezTo>
                          <a:pt x="193" y="13"/>
                          <a:pt x="191" y="8"/>
                          <a:pt x="187" y="5"/>
                        </a:cubicBezTo>
                        <a:cubicBezTo>
                          <a:pt x="184" y="1"/>
                          <a:pt x="179" y="0"/>
                          <a:pt x="174" y="0"/>
                        </a:cubicBezTo>
                        <a:cubicBezTo>
                          <a:pt x="166" y="0"/>
                          <a:pt x="157" y="3"/>
                          <a:pt x="146" y="7"/>
                        </a:cubicBezTo>
                        <a:cubicBezTo>
                          <a:pt x="115" y="22"/>
                          <a:pt x="74" y="54"/>
                          <a:pt x="42" y="91"/>
                        </a:cubicBezTo>
                        <a:cubicBezTo>
                          <a:pt x="12" y="126"/>
                          <a:pt x="0" y="154"/>
                          <a:pt x="0" y="173"/>
                        </a:cubicBezTo>
                        <a:cubicBezTo>
                          <a:pt x="0" y="181"/>
                          <a:pt x="3" y="187"/>
                          <a:pt x="8" y="191"/>
                        </a:cubicBezTo>
                        <a:cubicBezTo>
                          <a:pt x="9" y="189"/>
                          <a:pt x="9" y="189"/>
                          <a:pt x="9" y="189"/>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15" name="Freeform 762">
                    <a:extLst>
                      <a:ext uri="{FF2B5EF4-FFF2-40B4-BE49-F238E27FC236}">
                        <a16:creationId xmlns:a16="http://schemas.microsoft.com/office/drawing/2014/main" id="{8D1E3536-50F2-791B-B460-F26F9333665D}"/>
                      </a:ext>
                    </a:extLst>
                  </p:cNvPr>
                  <p:cNvSpPr>
                    <a:spLocks/>
                  </p:cNvSpPr>
                  <p:nvPr/>
                </p:nvSpPr>
                <p:spPr bwMode="auto">
                  <a:xfrm>
                    <a:off x="1834" y="2974"/>
                    <a:ext cx="182" cy="180"/>
                  </a:xfrm>
                  <a:custGeom>
                    <a:avLst/>
                    <a:gdLst>
                      <a:gd name="T0" fmla="*/ 68 w 215"/>
                      <a:gd name="T1" fmla="*/ 25 h 213"/>
                      <a:gd name="T2" fmla="*/ 67 w 215"/>
                      <a:gd name="T3" fmla="*/ 23 h 213"/>
                      <a:gd name="T4" fmla="*/ 65 w 215"/>
                      <a:gd name="T5" fmla="*/ 23 h 213"/>
                      <a:gd name="T6" fmla="*/ 58 w 215"/>
                      <a:gd name="T7" fmla="*/ 21 h 213"/>
                      <a:gd name="T8" fmla="*/ 47 w 215"/>
                      <a:gd name="T9" fmla="*/ 21 h 213"/>
                      <a:gd name="T10" fmla="*/ 37 w 215"/>
                      <a:gd name="T11" fmla="*/ 23 h 213"/>
                      <a:gd name="T12" fmla="*/ 30 w 215"/>
                      <a:gd name="T13" fmla="*/ 33 h 213"/>
                      <a:gd name="T14" fmla="*/ 14 w 215"/>
                      <a:gd name="T15" fmla="*/ 70 h 213"/>
                      <a:gd name="T16" fmla="*/ 7 w 215"/>
                      <a:gd name="T17" fmla="*/ 88 h 213"/>
                      <a:gd name="T18" fmla="*/ 3 w 215"/>
                      <a:gd name="T19" fmla="*/ 97 h 213"/>
                      <a:gd name="T20" fmla="*/ 1 w 215"/>
                      <a:gd name="T21" fmla="*/ 102 h 213"/>
                      <a:gd name="T22" fmla="*/ 0 w 215"/>
                      <a:gd name="T23" fmla="*/ 111 h 213"/>
                      <a:gd name="T24" fmla="*/ 4 w 215"/>
                      <a:gd name="T25" fmla="*/ 123 h 213"/>
                      <a:gd name="T26" fmla="*/ 21 w 215"/>
                      <a:gd name="T27" fmla="*/ 128 h 213"/>
                      <a:gd name="T28" fmla="*/ 25 w 215"/>
                      <a:gd name="T29" fmla="*/ 128 h 213"/>
                      <a:gd name="T30" fmla="*/ 74 w 215"/>
                      <a:gd name="T31" fmla="*/ 124 h 213"/>
                      <a:gd name="T32" fmla="*/ 93 w 215"/>
                      <a:gd name="T33" fmla="*/ 123 h 213"/>
                      <a:gd name="T34" fmla="*/ 104 w 215"/>
                      <a:gd name="T35" fmla="*/ 120 h 213"/>
                      <a:gd name="T36" fmla="*/ 110 w 215"/>
                      <a:gd name="T37" fmla="*/ 118 h 213"/>
                      <a:gd name="T38" fmla="*/ 124 w 215"/>
                      <a:gd name="T39" fmla="*/ 116 h 213"/>
                      <a:gd name="T40" fmla="*/ 129 w 215"/>
                      <a:gd name="T41" fmla="*/ 113 h 213"/>
                      <a:gd name="T42" fmla="*/ 130 w 215"/>
                      <a:gd name="T43" fmla="*/ 107 h 213"/>
                      <a:gd name="T44" fmla="*/ 127 w 215"/>
                      <a:gd name="T45" fmla="*/ 98 h 213"/>
                      <a:gd name="T46" fmla="*/ 115 w 215"/>
                      <a:gd name="T47" fmla="*/ 60 h 213"/>
                      <a:gd name="T48" fmla="*/ 117 w 215"/>
                      <a:gd name="T49" fmla="*/ 37 h 213"/>
                      <a:gd name="T50" fmla="*/ 119 w 215"/>
                      <a:gd name="T51" fmla="*/ 21 h 213"/>
                      <a:gd name="T52" fmla="*/ 117 w 215"/>
                      <a:gd name="T53" fmla="*/ 6 h 213"/>
                      <a:gd name="T54" fmla="*/ 113 w 215"/>
                      <a:gd name="T55" fmla="*/ 3 h 213"/>
                      <a:gd name="T56" fmla="*/ 109 w 215"/>
                      <a:gd name="T57" fmla="*/ 0 h 213"/>
                      <a:gd name="T58" fmla="*/ 102 w 215"/>
                      <a:gd name="T59" fmla="*/ 4 h 213"/>
                      <a:gd name="T60" fmla="*/ 67 w 215"/>
                      <a:gd name="T61" fmla="*/ 23 h 213"/>
                      <a:gd name="T62" fmla="*/ 68 w 215"/>
                      <a:gd name="T63" fmla="*/ 25 h 213"/>
                      <a:gd name="T64" fmla="*/ 68 w 215"/>
                      <a:gd name="T65" fmla="*/ 25 h 213"/>
                      <a:gd name="T66" fmla="*/ 103 w 215"/>
                      <a:gd name="T67" fmla="*/ 6 h 213"/>
                      <a:gd name="T68" fmla="*/ 109 w 215"/>
                      <a:gd name="T69" fmla="*/ 3 h 213"/>
                      <a:gd name="T70" fmla="*/ 112 w 215"/>
                      <a:gd name="T71" fmla="*/ 3 h 213"/>
                      <a:gd name="T72" fmla="*/ 114 w 215"/>
                      <a:gd name="T73" fmla="*/ 10 h 213"/>
                      <a:gd name="T74" fmla="*/ 116 w 215"/>
                      <a:gd name="T75" fmla="*/ 21 h 213"/>
                      <a:gd name="T76" fmla="*/ 114 w 215"/>
                      <a:gd name="T77" fmla="*/ 37 h 213"/>
                      <a:gd name="T78" fmla="*/ 113 w 215"/>
                      <a:gd name="T79" fmla="*/ 60 h 213"/>
                      <a:gd name="T80" fmla="*/ 124 w 215"/>
                      <a:gd name="T81" fmla="*/ 99 h 213"/>
                      <a:gd name="T82" fmla="*/ 129 w 215"/>
                      <a:gd name="T83" fmla="*/ 107 h 213"/>
                      <a:gd name="T84" fmla="*/ 124 w 215"/>
                      <a:gd name="T85" fmla="*/ 112 h 213"/>
                      <a:gd name="T86" fmla="*/ 113 w 215"/>
                      <a:gd name="T87" fmla="*/ 116 h 213"/>
                      <a:gd name="T88" fmla="*/ 108 w 215"/>
                      <a:gd name="T89" fmla="*/ 117 h 213"/>
                      <a:gd name="T90" fmla="*/ 103 w 215"/>
                      <a:gd name="T91" fmla="*/ 117 h 213"/>
                      <a:gd name="T92" fmla="*/ 93 w 215"/>
                      <a:gd name="T93" fmla="*/ 119 h 213"/>
                      <a:gd name="T94" fmla="*/ 25 w 215"/>
                      <a:gd name="T95" fmla="*/ 127 h 213"/>
                      <a:gd name="T96" fmla="*/ 21 w 215"/>
                      <a:gd name="T97" fmla="*/ 127 h 213"/>
                      <a:gd name="T98" fmla="*/ 6 w 215"/>
                      <a:gd name="T99" fmla="*/ 122 h 213"/>
                      <a:gd name="T100" fmla="*/ 3 w 215"/>
                      <a:gd name="T101" fmla="*/ 111 h 213"/>
                      <a:gd name="T102" fmla="*/ 3 w 215"/>
                      <a:gd name="T103" fmla="*/ 103 h 213"/>
                      <a:gd name="T104" fmla="*/ 5 w 215"/>
                      <a:gd name="T105" fmla="*/ 99 h 213"/>
                      <a:gd name="T106" fmla="*/ 8 w 215"/>
                      <a:gd name="T107" fmla="*/ 89 h 213"/>
                      <a:gd name="T108" fmla="*/ 32 w 215"/>
                      <a:gd name="T109" fmla="*/ 33 h 213"/>
                      <a:gd name="T110" fmla="*/ 39 w 215"/>
                      <a:gd name="T111" fmla="*/ 25 h 213"/>
                      <a:gd name="T112" fmla="*/ 47 w 215"/>
                      <a:gd name="T113" fmla="*/ 23 h 213"/>
                      <a:gd name="T114" fmla="*/ 58 w 215"/>
                      <a:gd name="T115" fmla="*/ 25 h 213"/>
                      <a:gd name="T116" fmla="*/ 65 w 215"/>
                      <a:gd name="T117" fmla="*/ 25 h 213"/>
                      <a:gd name="T118" fmla="*/ 68 w 215"/>
                      <a:gd name="T119" fmla="*/ 25 h 213"/>
                      <a:gd name="T120" fmla="*/ 68 w 215"/>
                      <a:gd name="T121" fmla="*/ 25 h 21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5" h="213">
                        <a:moveTo>
                          <a:pt x="111" y="40"/>
                        </a:moveTo>
                        <a:cubicBezTo>
                          <a:pt x="110" y="38"/>
                          <a:pt x="110" y="38"/>
                          <a:pt x="110" y="38"/>
                        </a:cubicBezTo>
                        <a:cubicBezTo>
                          <a:pt x="110" y="38"/>
                          <a:pt x="109" y="38"/>
                          <a:pt x="108" y="38"/>
                        </a:cubicBezTo>
                        <a:cubicBezTo>
                          <a:pt x="104" y="38"/>
                          <a:pt x="100" y="37"/>
                          <a:pt x="95" y="36"/>
                        </a:cubicBezTo>
                        <a:cubicBezTo>
                          <a:pt x="89" y="35"/>
                          <a:pt x="84" y="34"/>
                          <a:pt x="78" y="34"/>
                        </a:cubicBezTo>
                        <a:cubicBezTo>
                          <a:pt x="72" y="34"/>
                          <a:pt x="67" y="35"/>
                          <a:pt x="62" y="38"/>
                        </a:cubicBezTo>
                        <a:cubicBezTo>
                          <a:pt x="57" y="41"/>
                          <a:pt x="52" y="46"/>
                          <a:pt x="49" y="54"/>
                        </a:cubicBezTo>
                        <a:cubicBezTo>
                          <a:pt x="42" y="69"/>
                          <a:pt x="32" y="94"/>
                          <a:pt x="23" y="116"/>
                        </a:cubicBezTo>
                        <a:cubicBezTo>
                          <a:pt x="18" y="127"/>
                          <a:pt x="14" y="138"/>
                          <a:pt x="11" y="146"/>
                        </a:cubicBezTo>
                        <a:cubicBezTo>
                          <a:pt x="7" y="154"/>
                          <a:pt x="5" y="159"/>
                          <a:pt x="4" y="161"/>
                        </a:cubicBezTo>
                        <a:cubicBezTo>
                          <a:pt x="3" y="163"/>
                          <a:pt x="2" y="166"/>
                          <a:pt x="1" y="169"/>
                        </a:cubicBezTo>
                        <a:cubicBezTo>
                          <a:pt x="0" y="173"/>
                          <a:pt x="0" y="178"/>
                          <a:pt x="0" y="183"/>
                        </a:cubicBezTo>
                        <a:cubicBezTo>
                          <a:pt x="0" y="190"/>
                          <a:pt x="1" y="197"/>
                          <a:pt x="7" y="203"/>
                        </a:cubicBezTo>
                        <a:cubicBezTo>
                          <a:pt x="12" y="209"/>
                          <a:pt x="22" y="213"/>
                          <a:pt x="36" y="213"/>
                        </a:cubicBezTo>
                        <a:cubicBezTo>
                          <a:pt x="38" y="213"/>
                          <a:pt x="40" y="213"/>
                          <a:pt x="42" y="213"/>
                        </a:cubicBezTo>
                        <a:cubicBezTo>
                          <a:pt x="68" y="211"/>
                          <a:pt x="98" y="208"/>
                          <a:pt x="123" y="206"/>
                        </a:cubicBezTo>
                        <a:cubicBezTo>
                          <a:pt x="135" y="204"/>
                          <a:pt x="145" y="203"/>
                          <a:pt x="154" y="202"/>
                        </a:cubicBezTo>
                        <a:cubicBezTo>
                          <a:pt x="162" y="201"/>
                          <a:pt x="168" y="200"/>
                          <a:pt x="171" y="199"/>
                        </a:cubicBezTo>
                        <a:cubicBezTo>
                          <a:pt x="173" y="198"/>
                          <a:pt x="176" y="198"/>
                          <a:pt x="181" y="197"/>
                        </a:cubicBezTo>
                        <a:cubicBezTo>
                          <a:pt x="187" y="196"/>
                          <a:pt x="196" y="195"/>
                          <a:pt x="203" y="192"/>
                        </a:cubicBezTo>
                        <a:cubicBezTo>
                          <a:pt x="206" y="191"/>
                          <a:pt x="209" y="189"/>
                          <a:pt x="211" y="187"/>
                        </a:cubicBezTo>
                        <a:cubicBezTo>
                          <a:pt x="214" y="184"/>
                          <a:pt x="215" y="181"/>
                          <a:pt x="215" y="177"/>
                        </a:cubicBezTo>
                        <a:cubicBezTo>
                          <a:pt x="215" y="173"/>
                          <a:pt x="213" y="167"/>
                          <a:pt x="209" y="162"/>
                        </a:cubicBezTo>
                        <a:cubicBezTo>
                          <a:pt x="195" y="141"/>
                          <a:pt x="190" y="122"/>
                          <a:pt x="190" y="99"/>
                        </a:cubicBezTo>
                        <a:cubicBezTo>
                          <a:pt x="190" y="88"/>
                          <a:pt x="191" y="75"/>
                          <a:pt x="193" y="61"/>
                        </a:cubicBezTo>
                        <a:cubicBezTo>
                          <a:pt x="194" y="52"/>
                          <a:pt x="195" y="44"/>
                          <a:pt x="195" y="36"/>
                        </a:cubicBezTo>
                        <a:cubicBezTo>
                          <a:pt x="195" y="26"/>
                          <a:pt x="194" y="17"/>
                          <a:pt x="192" y="10"/>
                        </a:cubicBezTo>
                        <a:cubicBezTo>
                          <a:pt x="190" y="7"/>
                          <a:pt x="189" y="5"/>
                          <a:pt x="187" y="3"/>
                        </a:cubicBezTo>
                        <a:cubicBezTo>
                          <a:pt x="185" y="1"/>
                          <a:pt x="183" y="0"/>
                          <a:pt x="180" y="0"/>
                        </a:cubicBezTo>
                        <a:cubicBezTo>
                          <a:pt x="176" y="0"/>
                          <a:pt x="172" y="2"/>
                          <a:pt x="168" y="7"/>
                        </a:cubicBezTo>
                        <a:cubicBezTo>
                          <a:pt x="148" y="27"/>
                          <a:pt x="126" y="36"/>
                          <a:pt x="110" y="38"/>
                        </a:cubicBezTo>
                        <a:cubicBezTo>
                          <a:pt x="111" y="40"/>
                          <a:pt x="111" y="40"/>
                          <a:pt x="111" y="40"/>
                        </a:cubicBezTo>
                        <a:cubicBezTo>
                          <a:pt x="111" y="42"/>
                          <a:pt x="111" y="42"/>
                          <a:pt x="111" y="42"/>
                        </a:cubicBezTo>
                        <a:cubicBezTo>
                          <a:pt x="128" y="40"/>
                          <a:pt x="150" y="30"/>
                          <a:pt x="170" y="10"/>
                        </a:cubicBezTo>
                        <a:cubicBezTo>
                          <a:pt x="175" y="5"/>
                          <a:pt x="178" y="4"/>
                          <a:pt x="180" y="4"/>
                        </a:cubicBezTo>
                        <a:cubicBezTo>
                          <a:pt x="182" y="4"/>
                          <a:pt x="183" y="4"/>
                          <a:pt x="184" y="5"/>
                        </a:cubicBezTo>
                        <a:cubicBezTo>
                          <a:pt x="186" y="7"/>
                          <a:pt x="188" y="11"/>
                          <a:pt x="189" y="17"/>
                        </a:cubicBezTo>
                        <a:cubicBezTo>
                          <a:pt x="190" y="22"/>
                          <a:pt x="191" y="28"/>
                          <a:pt x="191" y="36"/>
                        </a:cubicBezTo>
                        <a:cubicBezTo>
                          <a:pt x="191" y="43"/>
                          <a:pt x="190" y="52"/>
                          <a:pt x="189" y="61"/>
                        </a:cubicBezTo>
                        <a:cubicBezTo>
                          <a:pt x="187" y="75"/>
                          <a:pt x="186" y="87"/>
                          <a:pt x="186" y="99"/>
                        </a:cubicBezTo>
                        <a:cubicBezTo>
                          <a:pt x="186" y="122"/>
                          <a:pt x="191" y="142"/>
                          <a:pt x="206" y="164"/>
                        </a:cubicBezTo>
                        <a:cubicBezTo>
                          <a:pt x="210" y="169"/>
                          <a:pt x="211" y="174"/>
                          <a:pt x="211" y="177"/>
                        </a:cubicBezTo>
                        <a:cubicBezTo>
                          <a:pt x="211" y="181"/>
                          <a:pt x="209" y="183"/>
                          <a:pt x="206" y="186"/>
                        </a:cubicBezTo>
                        <a:cubicBezTo>
                          <a:pt x="202" y="189"/>
                          <a:pt x="194" y="191"/>
                          <a:pt x="187" y="192"/>
                        </a:cubicBezTo>
                        <a:cubicBezTo>
                          <a:pt x="184" y="193"/>
                          <a:pt x="180" y="193"/>
                          <a:pt x="177" y="194"/>
                        </a:cubicBezTo>
                        <a:cubicBezTo>
                          <a:pt x="174" y="194"/>
                          <a:pt x="172" y="194"/>
                          <a:pt x="170" y="195"/>
                        </a:cubicBezTo>
                        <a:cubicBezTo>
                          <a:pt x="168" y="196"/>
                          <a:pt x="162" y="197"/>
                          <a:pt x="153" y="198"/>
                        </a:cubicBezTo>
                        <a:cubicBezTo>
                          <a:pt x="128" y="201"/>
                          <a:pt x="81" y="206"/>
                          <a:pt x="41" y="209"/>
                        </a:cubicBezTo>
                        <a:cubicBezTo>
                          <a:pt x="39" y="209"/>
                          <a:pt x="38" y="209"/>
                          <a:pt x="36" y="209"/>
                        </a:cubicBezTo>
                        <a:cubicBezTo>
                          <a:pt x="22" y="209"/>
                          <a:pt x="14" y="206"/>
                          <a:pt x="10" y="201"/>
                        </a:cubicBezTo>
                        <a:cubicBezTo>
                          <a:pt x="5" y="196"/>
                          <a:pt x="4" y="189"/>
                          <a:pt x="4" y="183"/>
                        </a:cubicBezTo>
                        <a:cubicBezTo>
                          <a:pt x="4" y="178"/>
                          <a:pt x="4" y="174"/>
                          <a:pt x="5" y="170"/>
                        </a:cubicBezTo>
                        <a:cubicBezTo>
                          <a:pt x="6" y="167"/>
                          <a:pt x="7" y="164"/>
                          <a:pt x="8" y="163"/>
                        </a:cubicBezTo>
                        <a:cubicBezTo>
                          <a:pt x="9" y="161"/>
                          <a:pt x="11" y="155"/>
                          <a:pt x="14" y="147"/>
                        </a:cubicBezTo>
                        <a:cubicBezTo>
                          <a:pt x="24" y="123"/>
                          <a:pt x="43" y="78"/>
                          <a:pt x="53" y="55"/>
                        </a:cubicBezTo>
                        <a:cubicBezTo>
                          <a:pt x="56" y="48"/>
                          <a:pt x="60" y="44"/>
                          <a:pt x="64" y="42"/>
                        </a:cubicBezTo>
                        <a:cubicBezTo>
                          <a:pt x="68" y="39"/>
                          <a:pt x="73" y="38"/>
                          <a:pt x="78" y="38"/>
                        </a:cubicBezTo>
                        <a:cubicBezTo>
                          <a:pt x="83" y="38"/>
                          <a:pt x="89" y="39"/>
                          <a:pt x="94" y="40"/>
                        </a:cubicBezTo>
                        <a:cubicBezTo>
                          <a:pt x="99" y="41"/>
                          <a:pt x="104" y="42"/>
                          <a:pt x="108" y="42"/>
                        </a:cubicBezTo>
                        <a:cubicBezTo>
                          <a:pt x="109" y="42"/>
                          <a:pt x="110" y="42"/>
                          <a:pt x="111" y="42"/>
                        </a:cubicBezTo>
                        <a:cubicBezTo>
                          <a:pt x="111" y="40"/>
                          <a:pt x="111" y="40"/>
                          <a:pt x="111" y="40"/>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16" name="Freeform 763">
                    <a:extLst>
                      <a:ext uri="{FF2B5EF4-FFF2-40B4-BE49-F238E27FC236}">
                        <a16:creationId xmlns:a16="http://schemas.microsoft.com/office/drawing/2014/main" id="{C57C7800-D8D5-B615-AEF6-1CB5B05C99B7}"/>
                      </a:ext>
                    </a:extLst>
                  </p:cNvPr>
                  <p:cNvSpPr>
                    <a:spLocks/>
                  </p:cNvSpPr>
                  <p:nvPr/>
                </p:nvSpPr>
                <p:spPr bwMode="auto">
                  <a:xfrm>
                    <a:off x="1992" y="2924"/>
                    <a:ext cx="150" cy="195"/>
                  </a:xfrm>
                  <a:custGeom>
                    <a:avLst/>
                    <a:gdLst>
                      <a:gd name="T0" fmla="*/ 67 w 178"/>
                      <a:gd name="T1" fmla="*/ 6 h 230"/>
                      <a:gd name="T2" fmla="*/ 67 w 178"/>
                      <a:gd name="T3" fmla="*/ 4 h 230"/>
                      <a:gd name="T4" fmla="*/ 51 w 178"/>
                      <a:gd name="T5" fmla="*/ 0 h 230"/>
                      <a:gd name="T6" fmla="*/ 32 w 178"/>
                      <a:gd name="T7" fmla="*/ 9 h 230"/>
                      <a:gd name="T8" fmla="*/ 11 w 178"/>
                      <a:gd name="T9" fmla="*/ 25 h 230"/>
                      <a:gd name="T10" fmla="*/ 5 w 178"/>
                      <a:gd name="T11" fmla="*/ 33 h 230"/>
                      <a:gd name="T12" fmla="*/ 3 w 178"/>
                      <a:gd name="T13" fmla="*/ 43 h 230"/>
                      <a:gd name="T14" fmla="*/ 3 w 178"/>
                      <a:gd name="T15" fmla="*/ 45 h 230"/>
                      <a:gd name="T16" fmla="*/ 3 w 178"/>
                      <a:gd name="T17" fmla="*/ 62 h 230"/>
                      <a:gd name="T18" fmla="*/ 2 w 178"/>
                      <a:gd name="T19" fmla="*/ 78 h 230"/>
                      <a:gd name="T20" fmla="*/ 0 w 178"/>
                      <a:gd name="T21" fmla="*/ 92 h 230"/>
                      <a:gd name="T22" fmla="*/ 3 w 178"/>
                      <a:gd name="T23" fmla="*/ 113 h 230"/>
                      <a:gd name="T24" fmla="*/ 8 w 178"/>
                      <a:gd name="T25" fmla="*/ 128 h 230"/>
                      <a:gd name="T26" fmla="*/ 18 w 178"/>
                      <a:gd name="T27" fmla="*/ 136 h 230"/>
                      <a:gd name="T28" fmla="*/ 30 w 178"/>
                      <a:gd name="T29" fmla="*/ 140 h 230"/>
                      <a:gd name="T30" fmla="*/ 48 w 178"/>
                      <a:gd name="T31" fmla="*/ 130 h 230"/>
                      <a:gd name="T32" fmla="*/ 72 w 178"/>
                      <a:gd name="T33" fmla="*/ 98 h 230"/>
                      <a:gd name="T34" fmla="*/ 82 w 178"/>
                      <a:gd name="T35" fmla="*/ 86 h 230"/>
                      <a:gd name="T36" fmla="*/ 88 w 178"/>
                      <a:gd name="T37" fmla="*/ 80 h 230"/>
                      <a:gd name="T38" fmla="*/ 99 w 178"/>
                      <a:gd name="T39" fmla="*/ 75 h 230"/>
                      <a:gd name="T40" fmla="*/ 104 w 178"/>
                      <a:gd name="T41" fmla="*/ 70 h 230"/>
                      <a:gd name="T42" fmla="*/ 106 w 178"/>
                      <a:gd name="T43" fmla="*/ 64 h 230"/>
                      <a:gd name="T44" fmla="*/ 106 w 178"/>
                      <a:gd name="T45" fmla="*/ 63 h 230"/>
                      <a:gd name="T46" fmla="*/ 104 w 178"/>
                      <a:gd name="T47" fmla="*/ 54 h 230"/>
                      <a:gd name="T48" fmla="*/ 93 w 178"/>
                      <a:gd name="T49" fmla="*/ 45 h 230"/>
                      <a:gd name="T50" fmla="*/ 80 w 178"/>
                      <a:gd name="T51" fmla="*/ 31 h 230"/>
                      <a:gd name="T52" fmla="*/ 74 w 178"/>
                      <a:gd name="T53" fmla="*/ 14 h 230"/>
                      <a:gd name="T54" fmla="*/ 72 w 178"/>
                      <a:gd name="T55" fmla="*/ 8 h 230"/>
                      <a:gd name="T56" fmla="*/ 67 w 178"/>
                      <a:gd name="T57" fmla="*/ 4 h 230"/>
                      <a:gd name="T58" fmla="*/ 67 w 178"/>
                      <a:gd name="T59" fmla="*/ 6 h 230"/>
                      <a:gd name="T60" fmla="*/ 67 w 178"/>
                      <a:gd name="T61" fmla="*/ 7 h 230"/>
                      <a:gd name="T62" fmla="*/ 70 w 178"/>
                      <a:gd name="T63" fmla="*/ 9 h 230"/>
                      <a:gd name="T64" fmla="*/ 74 w 178"/>
                      <a:gd name="T65" fmla="*/ 18 h 230"/>
                      <a:gd name="T66" fmla="*/ 78 w 178"/>
                      <a:gd name="T67" fmla="*/ 31 h 230"/>
                      <a:gd name="T68" fmla="*/ 96 w 178"/>
                      <a:gd name="T69" fmla="*/ 50 h 230"/>
                      <a:gd name="T70" fmla="*/ 102 w 178"/>
                      <a:gd name="T71" fmla="*/ 56 h 230"/>
                      <a:gd name="T72" fmla="*/ 104 w 178"/>
                      <a:gd name="T73" fmla="*/ 63 h 230"/>
                      <a:gd name="T74" fmla="*/ 104 w 178"/>
                      <a:gd name="T75" fmla="*/ 64 h 230"/>
                      <a:gd name="T76" fmla="*/ 102 w 178"/>
                      <a:gd name="T77" fmla="*/ 70 h 230"/>
                      <a:gd name="T78" fmla="*/ 96 w 178"/>
                      <a:gd name="T79" fmla="*/ 74 h 230"/>
                      <a:gd name="T80" fmla="*/ 88 w 178"/>
                      <a:gd name="T81" fmla="*/ 78 h 230"/>
                      <a:gd name="T82" fmla="*/ 80 w 178"/>
                      <a:gd name="T83" fmla="*/ 85 h 230"/>
                      <a:gd name="T84" fmla="*/ 47 w 178"/>
                      <a:gd name="T85" fmla="*/ 128 h 230"/>
                      <a:gd name="T86" fmla="*/ 30 w 178"/>
                      <a:gd name="T87" fmla="*/ 138 h 230"/>
                      <a:gd name="T88" fmla="*/ 19 w 178"/>
                      <a:gd name="T89" fmla="*/ 134 h 230"/>
                      <a:gd name="T90" fmla="*/ 9 w 178"/>
                      <a:gd name="T91" fmla="*/ 126 h 230"/>
                      <a:gd name="T92" fmla="*/ 4 w 178"/>
                      <a:gd name="T93" fmla="*/ 112 h 230"/>
                      <a:gd name="T94" fmla="*/ 3 w 178"/>
                      <a:gd name="T95" fmla="*/ 92 h 230"/>
                      <a:gd name="T96" fmla="*/ 3 w 178"/>
                      <a:gd name="T97" fmla="*/ 78 h 230"/>
                      <a:gd name="T98" fmla="*/ 5 w 178"/>
                      <a:gd name="T99" fmla="*/ 62 h 230"/>
                      <a:gd name="T100" fmla="*/ 4 w 178"/>
                      <a:gd name="T101" fmla="*/ 45 h 230"/>
                      <a:gd name="T102" fmla="*/ 4 w 178"/>
                      <a:gd name="T103" fmla="*/ 43 h 230"/>
                      <a:gd name="T104" fmla="*/ 7 w 178"/>
                      <a:gd name="T105" fmla="*/ 34 h 230"/>
                      <a:gd name="T106" fmla="*/ 17 w 178"/>
                      <a:gd name="T107" fmla="*/ 23 h 230"/>
                      <a:gd name="T108" fmla="*/ 34 w 178"/>
                      <a:gd name="T109" fmla="*/ 11 h 230"/>
                      <a:gd name="T110" fmla="*/ 51 w 178"/>
                      <a:gd name="T111" fmla="*/ 3 h 230"/>
                      <a:gd name="T112" fmla="*/ 67 w 178"/>
                      <a:gd name="T113" fmla="*/ 7 h 230"/>
                      <a:gd name="T114" fmla="*/ 67 w 178"/>
                      <a:gd name="T115" fmla="*/ 6 h 23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8" h="230">
                        <a:moveTo>
                          <a:pt x="113" y="9"/>
                        </a:moveTo>
                        <a:cubicBezTo>
                          <a:pt x="113" y="7"/>
                          <a:pt x="113" y="7"/>
                          <a:pt x="113" y="7"/>
                        </a:cubicBezTo>
                        <a:cubicBezTo>
                          <a:pt x="103" y="3"/>
                          <a:pt x="95" y="0"/>
                          <a:pt x="86" y="0"/>
                        </a:cubicBezTo>
                        <a:cubicBezTo>
                          <a:pt x="76" y="0"/>
                          <a:pt x="65" y="4"/>
                          <a:pt x="53" y="15"/>
                        </a:cubicBezTo>
                        <a:cubicBezTo>
                          <a:pt x="41" y="25"/>
                          <a:pt x="29" y="33"/>
                          <a:pt x="19" y="41"/>
                        </a:cubicBezTo>
                        <a:cubicBezTo>
                          <a:pt x="15" y="45"/>
                          <a:pt x="11" y="50"/>
                          <a:pt x="8" y="54"/>
                        </a:cubicBezTo>
                        <a:cubicBezTo>
                          <a:pt x="5" y="59"/>
                          <a:pt x="3" y="65"/>
                          <a:pt x="3" y="71"/>
                        </a:cubicBezTo>
                        <a:cubicBezTo>
                          <a:pt x="3" y="72"/>
                          <a:pt x="3" y="72"/>
                          <a:pt x="3" y="73"/>
                        </a:cubicBezTo>
                        <a:cubicBezTo>
                          <a:pt x="4" y="84"/>
                          <a:pt x="4" y="94"/>
                          <a:pt x="4" y="102"/>
                        </a:cubicBezTo>
                        <a:cubicBezTo>
                          <a:pt x="4" y="111"/>
                          <a:pt x="4" y="119"/>
                          <a:pt x="2" y="128"/>
                        </a:cubicBezTo>
                        <a:cubicBezTo>
                          <a:pt x="1" y="134"/>
                          <a:pt x="0" y="142"/>
                          <a:pt x="0" y="152"/>
                        </a:cubicBezTo>
                        <a:cubicBezTo>
                          <a:pt x="0" y="162"/>
                          <a:pt x="1" y="174"/>
                          <a:pt x="3" y="185"/>
                        </a:cubicBezTo>
                        <a:cubicBezTo>
                          <a:pt x="5" y="195"/>
                          <a:pt x="8" y="205"/>
                          <a:pt x="14" y="210"/>
                        </a:cubicBezTo>
                        <a:cubicBezTo>
                          <a:pt x="18" y="214"/>
                          <a:pt x="24" y="219"/>
                          <a:pt x="30" y="223"/>
                        </a:cubicBezTo>
                        <a:cubicBezTo>
                          <a:pt x="36" y="227"/>
                          <a:pt x="44" y="230"/>
                          <a:pt x="51" y="230"/>
                        </a:cubicBezTo>
                        <a:cubicBezTo>
                          <a:pt x="61" y="230"/>
                          <a:pt x="71" y="225"/>
                          <a:pt x="81" y="212"/>
                        </a:cubicBezTo>
                        <a:cubicBezTo>
                          <a:pt x="93" y="195"/>
                          <a:pt x="108" y="177"/>
                          <a:pt x="120" y="161"/>
                        </a:cubicBezTo>
                        <a:cubicBezTo>
                          <a:pt x="126" y="154"/>
                          <a:pt x="132" y="147"/>
                          <a:pt x="137" y="142"/>
                        </a:cubicBezTo>
                        <a:cubicBezTo>
                          <a:pt x="142" y="137"/>
                          <a:pt x="146" y="133"/>
                          <a:pt x="148" y="131"/>
                        </a:cubicBezTo>
                        <a:cubicBezTo>
                          <a:pt x="152" y="129"/>
                          <a:pt x="160" y="127"/>
                          <a:pt x="166" y="123"/>
                        </a:cubicBezTo>
                        <a:cubicBezTo>
                          <a:pt x="169" y="121"/>
                          <a:pt x="172" y="119"/>
                          <a:pt x="174" y="116"/>
                        </a:cubicBezTo>
                        <a:cubicBezTo>
                          <a:pt x="177" y="113"/>
                          <a:pt x="178" y="109"/>
                          <a:pt x="178" y="104"/>
                        </a:cubicBezTo>
                        <a:cubicBezTo>
                          <a:pt x="178" y="103"/>
                          <a:pt x="178" y="103"/>
                          <a:pt x="178" y="103"/>
                        </a:cubicBezTo>
                        <a:cubicBezTo>
                          <a:pt x="178" y="97"/>
                          <a:pt x="176" y="93"/>
                          <a:pt x="173" y="89"/>
                        </a:cubicBezTo>
                        <a:cubicBezTo>
                          <a:pt x="169" y="84"/>
                          <a:pt x="162" y="80"/>
                          <a:pt x="155" y="74"/>
                        </a:cubicBezTo>
                        <a:cubicBezTo>
                          <a:pt x="149" y="69"/>
                          <a:pt x="141" y="61"/>
                          <a:pt x="134" y="49"/>
                        </a:cubicBezTo>
                        <a:cubicBezTo>
                          <a:pt x="129" y="40"/>
                          <a:pt x="127" y="31"/>
                          <a:pt x="125" y="23"/>
                        </a:cubicBezTo>
                        <a:cubicBezTo>
                          <a:pt x="124" y="19"/>
                          <a:pt x="123" y="16"/>
                          <a:pt x="121" y="13"/>
                        </a:cubicBezTo>
                        <a:cubicBezTo>
                          <a:pt x="119" y="10"/>
                          <a:pt x="117" y="8"/>
                          <a:pt x="113" y="7"/>
                        </a:cubicBezTo>
                        <a:cubicBezTo>
                          <a:pt x="113" y="9"/>
                          <a:pt x="113" y="9"/>
                          <a:pt x="113" y="9"/>
                        </a:cubicBezTo>
                        <a:cubicBezTo>
                          <a:pt x="112" y="11"/>
                          <a:pt x="112" y="11"/>
                          <a:pt x="112" y="11"/>
                        </a:cubicBezTo>
                        <a:cubicBezTo>
                          <a:pt x="115" y="12"/>
                          <a:pt x="116" y="13"/>
                          <a:pt x="118" y="15"/>
                        </a:cubicBezTo>
                        <a:cubicBezTo>
                          <a:pt x="120" y="19"/>
                          <a:pt x="121" y="24"/>
                          <a:pt x="123" y="30"/>
                        </a:cubicBezTo>
                        <a:cubicBezTo>
                          <a:pt x="125" y="36"/>
                          <a:pt x="127" y="44"/>
                          <a:pt x="131" y="51"/>
                        </a:cubicBezTo>
                        <a:cubicBezTo>
                          <a:pt x="140" y="68"/>
                          <a:pt x="151" y="76"/>
                          <a:pt x="160" y="83"/>
                        </a:cubicBezTo>
                        <a:cubicBezTo>
                          <a:pt x="164" y="86"/>
                          <a:pt x="167" y="89"/>
                          <a:pt x="170" y="92"/>
                        </a:cubicBezTo>
                        <a:cubicBezTo>
                          <a:pt x="172" y="95"/>
                          <a:pt x="174" y="98"/>
                          <a:pt x="174" y="103"/>
                        </a:cubicBezTo>
                        <a:cubicBezTo>
                          <a:pt x="174" y="104"/>
                          <a:pt x="174" y="104"/>
                          <a:pt x="174" y="104"/>
                        </a:cubicBezTo>
                        <a:cubicBezTo>
                          <a:pt x="174" y="108"/>
                          <a:pt x="173" y="111"/>
                          <a:pt x="171" y="114"/>
                        </a:cubicBezTo>
                        <a:cubicBezTo>
                          <a:pt x="169" y="118"/>
                          <a:pt x="164" y="120"/>
                          <a:pt x="160" y="122"/>
                        </a:cubicBezTo>
                        <a:cubicBezTo>
                          <a:pt x="155" y="124"/>
                          <a:pt x="150" y="126"/>
                          <a:pt x="146" y="128"/>
                        </a:cubicBezTo>
                        <a:cubicBezTo>
                          <a:pt x="143" y="130"/>
                          <a:pt x="139" y="134"/>
                          <a:pt x="134" y="139"/>
                        </a:cubicBezTo>
                        <a:cubicBezTo>
                          <a:pt x="119" y="155"/>
                          <a:pt x="96" y="185"/>
                          <a:pt x="78" y="210"/>
                        </a:cubicBezTo>
                        <a:cubicBezTo>
                          <a:pt x="68" y="222"/>
                          <a:pt x="60" y="226"/>
                          <a:pt x="51" y="226"/>
                        </a:cubicBezTo>
                        <a:cubicBezTo>
                          <a:pt x="45" y="226"/>
                          <a:pt x="38" y="223"/>
                          <a:pt x="32" y="219"/>
                        </a:cubicBezTo>
                        <a:cubicBezTo>
                          <a:pt x="26" y="216"/>
                          <a:pt x="21" y="211"/>
                          <a:pt x="16" y="207"/>
                        </a:cubicBezTo>
                        <a:cubicBezTo>
                          <a:pt x="12" y="203"/>
                          <a:pt x="9" y="194"/>
                          <a:pt x="7" y="184"/>
                        </a:cubicBezTo>
                        <a:cubicBezTo>
                          <a:pt x="5" y="174"/>
                          <a:pt x="4" y="162"/>
                          <a:pt x="4" y="152"/>
                        </a:cubicBezTo>
                        <a:cubicBezTo>
                          <a:pt x="4" y="142"/>
                          <a:pt x="5" y="134"/>
                          <a:pt x="6" y="129"/>
                        </a:cubicBezTo>
                        <a:cubicBezTo>
                          <a:pt x="8" y="119"/>
                          <a:pt x="8" y="111"/>
                          <a:pt x="8" y="102"/>
                        </a:cubicBezTo>
                        <a:cubicBezTo>
                          <a:pt x="8" y="93"/>
                          <a:pt x="8" y="84"/>
                          <a:pt x="7" y="73"/>
                        </a:cubicBezTo>
                        <a:cubicBezTo>
                          <a:pt x="7" y="72"/>
                          <a:pt x="7" y="71"/>
                          <a:pt x="7" y="71"/>
                        </a:cubicBezTo>
                        <a:cubicBezTo>
                          <a:pt x="7" y="65"/>
                          <a:pt x="9" y="61"/>
                          <a:pt x="11" y="56"/>
                        </a:cubicBezTo>
                        <a:cubicBezTo>
                          <a:pt x="15" y="50"/>
                          <a:pt x="22" y="44"/>
                          <a:pt x="29" y="38"/>
                        </a:cubicBezTo>
                        <a:cubicBezTo>
                          <a:pt x="37" y="32"/>
                          <a:pt x="47" y="26"/>
                          <a:pt x="56" y="18"/>
                        </a:cubicBezTo>
                        <a:cubicBezTo>
                          <a:pt x="68" y="7"/>
                          <a:pt x="77" y="4"/>
                          <a:pt x="86" y="4"/>
                        </a:cubicBezTo>
                        <a:cubicBezTo>
                          <a:pt x="94" y="4"/>
                          <a:pt x="102" y="7"/>
                          <a:pt x="112" y="11"/>
                        </a:cubicBezTo>
                        <a:cubicBezTo>
                          <a:pt x="113" y="9"/>
                          <a:pt x="113" y="9"/>
                          <a:pt x="113" y="9"/>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17" name="Freeform 764">
                    <a:extLst>
                      <a:ext uri="{FF2B5EF4-FFF2-40B4-BE49-F238E27FC236}">
                        <a16:creationId xmlns:a16="http://schemas.microsoft.com/office/drawing/2014/main" id="{F8C9AC14-D839-69C2-4ED3-E71218FD3A09}"/>
                      </a:ext>
                    </a:extLst>
                  </p:cNvPr>
                  <p:cNvSpPr>
                    <a:spLocks/>
                  </p:cNvSpPr>
                  <p:nvPr/>
                </p:nvSpPr>
                <p:spPr bwMode="auto">
                  <a:xfrm>
                    <a:off x="2054" y="3030"/>
                    <a:ext cx="215" cy="128"/>
                  </a:xfrm>
                  <a:custGeom>
                    <a:avLst/>
                    <a:gdLst>
                      <a:gd name="T0" fmla="*/ 70 w 255"/>
                      <a:gd name="T1" fmla="*/ 3 h 152"/>
                      <a:gd name="T2" fmla="*/ 70 w 255"/>
                      <a:gd name="T3" fmla="*/ 3 h 152"/>
                      <a:gd name="T4" fmla="*/ 55 w 255"/>
                      <a:gd name="T5" fmla="*/ 0 h 152"/>
                      <a:gd name="T6" fmla="*/ 45 w 255"/>
                      <a:gd name="T7" fmla="*/ 3 h 152"/>
                      <a:gd name="T8" fmla="*/ 37 w 255"/>
                      <a:gd name="T9" fmla="*/ 8 h 152"/>
                      <a:gd name="T10" fmla="*/ 19 w 255"/>
                      <a:gd name="T11" fmla="*/ 31 h 152"/>
                      <a:gd name="T12" fmla="*/ 10 w 255"/>
                      <a:gd name="T13" fmla="*/ 42 h 152"/>
                      <a:gd name="T14" fmla="*/ 7 w 255"/>
                      <a:gd name="T15" fmla="*/ 45 h 152"/>
                      <a:gd name="T16" fmla="*/ 6 w 255"/>
                      <a:gd name="T17" fmla="*/ 46 h 152"/>
                      <a:gd name="T18" fmla="*/ 6 w 255"/>
                      <a:gd name="T19" fmla="*/ 47 h 152"/>
                      <a:gd name="T20" fmla="*/ 6 w 255"/>
                      <a:gd name="T21" fmla="*/ 47 h 152"/>
                      <a:gd name="T22" fmla="*/ 6 w 255"/>
                      <a:gd name="T23" fmla="*/ 47 h 152"/>
                      <a:gd name="T24" fmla="*/ 6 w 255"/>
                      <a:gd name="T25" fmla="*/ 47 h 152"/>
                      <a:gd name="T26" fmla="*/ 6 w 255"/>
                      <a:gd name="T27" fmla="*/ 47 h 152"/>
                      <a:gd name="T28" fmla="*/ 6 w 255"/>
                      <a:gd name="T29" fmla="*/ 47 h 152"/>
                      <a:gd name="T30" fmla="*/ 6 w 255"/>
                      <a:gd name="T31" fmla="*/ 47 h 152"/>
                      <a:gd name="T32" fmla="*/ 5 w 255"/>
                      <a:gd name="T33" fmla="*/ 47 h 152"/>
                      <a:gd name="T34" fmla="*/ 3 w 255"/>
                      <a:gd name="T35" fmla="*/ 54 h 152"/>
                      <a:gd name="T36" fmla="*/ 0 w 255"/>
                      <a:gd name="T37" fmla="*/ 64 h 152"/>
                      <a:gd name="T38" fmla="*/ 7 w 255"/>
                      <a:gd name="T39" fmla="*/ 82 h 152"/>
                      <a:gd name="T40" fmla="*/ 18 w 255"/>
                      <a:gd name="T41" fmla="*/ 88 h 152"/>
                      <a:gd name="T42" fmla="*/ 29 w 255"/>
                      <a:gd name="T43" fmla="*/ 91 h 152"/>
                      <a:gd name="T44" fmla="*/ 51 w 255"/>
                      <a:gd name="T45" fmla="*/ 87 h 152"/>
                      <a:gd name="T46" fmla="*/ 83 w 255"/>
                      <a:gd name="T47" fmla="*/ 83 h 152"/>
                      <a:gd name="T48" fmla="*/ 111 w 255"/>
                      <a:gd name="T49" fmla="*/ 85 h 152"/>
                      <a:gd name="T50" fmla="*/ 126 w 255"/>
                      <a:gd name="T51" fmla="*/ 88 h 152"/>
                      <a:gd name="T52" fmla="*/ 136 w 255"/>
                      <a:gd name="T53" fmla="*/ 86 h 152"/>
                      <a:gd name="T54" fmla="*/ 143 w 255"/>
                      <a:gd name="T55" fmla="*/ 78 h 152"/>
                      <a:gd name="T56" fmla="*/ 152 w 255"/>
                      <a:gd name="T57" fmla="*/ 53 h 152"/>
                      <a:gd name="T58" fmla="*/ 148 w 255"/>
                      <a:gd name="T59" fmla="*/ 42 h 152"/>
                      <a:gd name="T60" fmla="*/ 70 w 255"/>
                      <a:gd name="T61" fmla="*/ 3 h 152"/>
                      <a:gd name="T62" fmla="*/ 70 w 255"/>
                      <a:gd name="T63" fmla="*/ 3 h 152"/>
                      <a:gd name="T64" fmla="*/ 70 w 255"/>
                      <a:gd name="T65" fmla="*/ 5 h 152"/>
                      <a:gd name="T66" fmla="*/ 146 w 255"/>
                      <a:gd name="T67" fmla="*/ 43 h 152"/>
                      <a:gd name="T68" fmla="*/ 150 w 255"/>
                      <a:gd name="T69" fmla="*/ 53 h 152"/>
                      <a:gd name="T70" fmla="*/ 142 w 255"/>
                      <a:gd name="T71" fmla="*/ 77 h 152"/>
                      <a:gd name="T72" fmla="*/ 134 w 255"/>
                      <a:gd name="T73" fmla="*/ 84 h 152"/>
                      <a:gd name="T74" fmla="*/ 126 w 255"/>
                      <a:gd name="T75" fmla="*/ 86 h 152"/>
                      <a:gd name="T76" fmla="*/ 111 w 255"/>
                      <a:gd name="T77" fmla="*/ 83 h 152"/>
                      <a:gd name="T78" fmla="*/ 83 w 255"/>
                      <a:gd name="T79" fmla="*/ 82 h 152"/>
                      <a:gd name="T80" fmla="*/ 51 w 255"/>
                      <a:gd name="T81" fmla="*/ 84 h 152"/>
                      <a:gd name="T82" fmla="*/ 29 w 255"/>
                      <a:gd name="T83" fmla="*/ 88 h 152"/>
                      <a:gd name="T84" fmla="*/ 19 w 255"/>
                      <a:gd name="T85" fmla="*/ 87 h 152"/>
                      <a:gd name="T86" fmla="*/ 9 w 255"/>
                      <a:gd name="T87" fmla="*/ 79 h 152"/>
                      <a:gd name="T88" fmla="*/ 3 w 255"/>
                      <a:gd name="T89" fmla="*/ 64 h 152"/>
                      <a:gd name="T90" fmla="*/ 5 w 255"/>
                      <a:gd name="T91" fmla="*/ 53 h 152"/>
                      <a:gd name="T92" fmla="*/ 6 w 255"/>
                      <a:gd name="T93" fmla="*/ 50 h 152"/>
                      <a:gd name="T94" fmla="*/ 7 w 255"/>
                      <a:gd name="T95" fmla="*/ 49 h 152"/>
                      <a:gd name="T96" fmla="*/ 7 w 255"/>
                      <a:gd name="T97" fmla="*/ 48 h 152"/>
                      <a:gd name="T98" fmla="*/ 7 w 255"/>
                      <a:gd name="T99" fmla="*/ 48 h 152"/>
                      <a:gd name="T100" fmla="*/ 8 w 255"/>
                      <a:gd name="T101" fmla="*/ 47 h 152"/>
                      <a:gd name="T102" fmla="*/ 13 w 255"/>
                      <a:gd name="T103" fmla="*/ 42 h 152"/>
                      <a:gd name="T104" fmla="*/ 39 w 255"/>
                      <a:gd name="T105" fmla="*/ 9 h 152"/>
                      <a:gd name="T106" fmla="*/ 46 w 255"/>
                      <a:gd name="T107" fmla="*/ 3 h 152"/>
                      <a:gd name="T108" fmla="*/ 55 w 255"/>
                      <a:gd name="T109" fmla="*/ 3 h 152"/>
                      <a:gd name="T110" fmla="*/ 70 w 255"/>
                      <a:gd name="T111" fmla="*/ 5 h 152"/>
                      <a:gd name="T112" fmla="*/ 70 w 255"/>
                      <a:gd name="T113" fmla="*/ 3 h 15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55" h="152">
                        <a:moveTo>
                          <a:pt x="116" y="6"/>
                        </a:moveTo>
                        <a:cubicBezTo>
                          <a:pt x="117" y="4"/>
                          <a:pt x="117" y="4"/>
                          <a:pt x="117" y="4"/>
                        </a:cubicBezTo>
                        <a:cubicBezTo>
                          <a:pt x="112" y="3"/>
                          <a:pt x="102" y="0"/>
                          <a:pt x="91" y="0"/>
                        </a:cubicBezTo>
                        <a:cubicBezTo>
                          <a:pt x="86" y="0"/>
                          <a:pt x="80" y="1"/>
                          <a:pt x="75" y="3"/>
                        </a:cubicBezTo>
                        <a:cubicBezTo>
                          <a:pt x="70" y="5"/>
                          <a:pt x="66" y="8"/>
                          <a:pt x="62" y="13"/>
                        </a:cubicBezTo>
                        <a:cubicBezTo>
                          <a:pt x="55" y="22"/>
                          <a:pt x="42" y="38"/>
                          <a:pt x="31" y="52"/>
                        </a:cubicBezTo>
                        <a:cubicBezTo>
                          <a:pt x="26" y="59"/>
                          <a:pt x="21" y="65"/>
                          <a:pt x="17" y="70"/>
                        </a:cubicBezTo>
                        <a:cubicBezTo>
                          <a:pt x="15" y="72"/>
                          <a:pt x="13" y="74"/>
                          <a:pt x="12" y="76"/>
                        </a:cubicBezTo>
                        <a:cubicBezTo>
                          <a:pt x="11" y="76"/>
                          <a:pt x="11" y="77"/>
                          <a:pt x="10" y="77"/>
                        </a:cubicBezTo>
                        <a:cubicBezTo>
                          <a:pt x="10" y="78"/>
                          <a:pt x="10" y="78"/>
                          <a:pt x="10" y="78"/>
                        </a:cubicBezTo>
                        <a:cubicBezTo>
                          <a:pt x="10" y="78"/>
                          <a:pt x="10" y="78"/>
                          <a:pt x="10" y="78"/>
                        </a:cubicBezTo>
                        <a:cubicBezTo>
                          <a:pt x="10" y="78"/>
                          <a:pt x="10" y="78"/>
                          <a:pt x="10" y="78"/>
                        </a:cubicBezTo>
                        <a:cubicBezTo>
                          <a:pt x="10" y="78"/>
                          <a:pt x="10" y="78"/>
                          <a:pt x="10" y="78"/>
                        </a:cubicBezTo>
                        <a:cubicBezTo>
                          <a:pt x="10" y="78"/>
                          <a:pt x="10" y="78"/>
                          <a:pt x="10" y="78"/>
                        </a:cubicBezTo>
                        <a:cubicBezTo>
                          <a:pt x="10" y="78"/>
                          <a:pt x="10" y="78"/>
                          <a:pt x="10" y="78"/>
                        </a:cubicBezTo>
                        <a:cubicBezTo>
                          <a:pt x="10" y="78"/>
                          <a:pt x="10" y="78"/>
                          <a:pt x="10" y="78"/>
                        </a:cubicBezTo>
                        <a:cubicBezTo>
                          <a:pt x="9" y="78"/>
                          <a:pt x="9" y="79"/>
                          <a:pt x="8" y="79"/>
                        </a:cubicBezTo>
                        <a:cubicBezTo>
                          <a:pt x="7" y="81"/>
                          <a:pt x="5" y="85"/>
                          <a:pt x="3" y="90"/>
                        </a:cubicBezTo>
                        <a:cubicBezTo>
                          <a:pt x="1" y="95"/>
                          <a:pt x="0" y="101"/>
                          <a:pt x="0" y="107"/>
                        </a:cubicBezTo>
                        <a:cubicBezTo>
                          <a:pt x="0" y="116"/>
                          <a:pt x="3" y="127"/>
                          <a:pt x="12" y="136"/>
                        </a:cubicBezTo>
                        <a:cubicBezTo>
                          <a:pt x="18" y="142"/>
                          <a:pt x="24" y="146"/>
                          <a:pt x="30" y="148"/>
                        </a:cubicBezTo>
                        <a:cubicBezTo>
                          <a:pt x="36" y="151"/>
                          <a:pt x="41" y="152"/>
                          <a:pt x="47" y="152"/>
                        </a:cubicBezTo>
                        <a:cubicBezTo>
                          <a:pt x="58" y="152"/>
                          <a:pt x="70" y="149"/>
                          <a:pt x="85" y="145"/>
                        </a:cubicBezTo>
                        <a:cubicBezTo>
                          <a:pt x="100" y="141"/>
                          <a:pt x="120" y="140"/>
                          <a:pt x="138" y="140"/>
                        </a:cubicBezTo>
                        <a:cubicBezTo>
                          <a:pt x="158" y="140"/>
                          <a:pt x="177" y="142"/>
                          <a:pt x="185" y="143"/>
                        </a:cubicBezTo>
                        <a:cubicBezTo>
                          <a:pt x="192" y="145"/>
                          <a:pt x="201" y="148"/>
                          <a:pt x="210" y="148"/>
                        </a:cubicBezTo>
                        <a:cubicBezTo>
                          <a:pt x="215" y="148"/>
                          <a:pt x="221" y="147"/>
                          <a:pt x="226" y="144"/>
                        </a:cubicBezTo>
                        <a:cubicBezTo>
                          <a:pt x="231" y="142"/>
                          <a:pt x="235" y="138"/>
                          <a:pt x="239" y="131"/>
                        </a:cubicBezTo>
                        <a:cubicBezTo>
                          <a:pt x="247" y="117"/>
                          <a:pt x="254" y="102"/>
                          <a:pt x="254" y="89"/>
                        </a:cubicBezTo>
                        <a:cubicBezTo>
                          <a:pt x="255" y="82"/>
                          <a:pt x="252" y="75"/>
                          <a:pt x="245" y="70"/>
                        </a:cubicBezTo>
                        <a:cubicBezTo>
                          <a:pt x="228" y="59"/>
                          <a:pt x="169" y="19"/>
                          <a:pt x="117" y="4"/>
                        </a:cubicBezTo>
                        <a:cubicBezTo>
                          <a:pt x="116" y="6"/>
                          <a:pt x="116" y="6"/>
                          <a:pt x="116" y="6"/>
                        </a:cubicBezTo>
                        <a:cubicBezTo>
                          <a:pt x="116" y="8"/>
                          <a:pt x="116" y="8"/>
                          <a:pt x="116" y="8"/>
                        </a:cubicBezTo>
                        <a:cubicBezTo>
                          <a:pt x="166" y="22"/>
                          <a:pt x="226" y="62"/>
                          <a:pt x="243" y="73"/>
                        </a:cubicBezTo>
                        <a:cubicBezTo>
                          <a:pt x="248" y="77"/>
                          <a:pt x="250" y="83"/>
                          <a:pt x="250" y="89"/>
                        </a:cubicBezTo>
                        <a:cubicBezTo>
                          <a:pt x="250" y="101"/>
                          <a:pt x="244" y="115"/>
                          <a:pt x="236" y="129"/>
                        </a:cubicBezTo>
                        <a:cubicBezTo>
                          <a:pt x="232" y="135"/>
                          <a:pt x="228" y="139"/>
                          <a:pt x="224" y="141"/>
                        </a:cubicBezTo>
                        <a:cubicBezTo>
                          <a:pt x="220" y="143"/>
                          <a:pt x="215" y="144"/>
                          <a:pt x="210" y="144"/>
                        </a:cubicBezTo>
                        <a:cubicBezTo>
                          <a:pt x="202" y="144"/>
                          <a:pt x="193" y="141"/>
                          <a:pt x="186" y="140"/>
                        </a:cubicBezTo>
                        <a:cubicBezTo>
                          <a:pt x="177" y="138"/>
                          <a:pt x="158" y="136"/>
                          <a:pt x="138" y="136"/>
                        </a:cubicBezTo>
                        <a:cubicBezTo>
                          <a:pt x="119" y="136"/>
                          <a:pt x="100" y="137"/>
                          <a:pt x="84" y="141"/>
                        </a:cubicBezTo>
                        <a:cubicBezTo>
                          <a:pt x="69" y="145"/>
                          <a:pt x="58" y="148"/>
                          <a:pt x="47" y="148"/>
                        </a:cubicBezTo>
                        <a:cubicBezTo>
                          <a:pt x="42" y="148"/>
                          <a:pt x="37" y="147"/>
                          <a:pt x="31" y="145"/>
                        </a:cubicBezTo>
                        <a:cubicBezTo>
                          <a:pt x="26" y="142"/>
                          <a:pt x="21" y="139"/>
                          <a:pt x="15" y="133"/>
                        </a:cubicBezTo>
                        <a:cubicBezTo>
                          <a:pt x="7" y="125"/>
                          <a:pt x="4" y="116"/>
                          <a:pt x="4" y="107"/>
                        </a:cubicBezTo>
                        <a:cubicBezTo>
                          <a:pt x="4" y="100"/>
                          <a:pt x="6" y="94"/>
                          <a:pt x="8" y="89"/>
                        </a:cubicBezTo>
                        <a:cubicBezTo>
                          <a:pt x="9" y="87"/>
                          <a:pt x="10" y="85"/>
                          <a:pt x="10" y="83"/>
                        </a:cubicBezTo>
                        <a:cubicBezTo>
                          <a:pt x="11" y="83"/>
                          <a:pt x="11" y="82"/>
                          <a:pt x="12" y="82"/>
                        </a:cubicBezTo>
                        <a:cubicBezTo>
                          <a:pt x="12" y="81"/>
                          <a:pt x="12" y="81"/>
                          <a:pt x="12" y="81"/>
                        </a:cubicBezTo>
                        <a:cubicBezTo>
                          <a:pt x="12" y="81"/>
                          <a:pt x="12" y="81"/>
                          <a:pt x="12" y="81"/>
                        </a:cubicBezTo>
                        <a:cubicBezTo>
                          <a:pt x="12" y="81"/>
                          <a:pt x="13" y="81"/>
                          <a:pt x="13" y="80"/>
                        </a:cubicBezTo>
                        <a:cubicBezTo>
                          <a:pt x="15" y="78"/>
                          <a:pt x="18" y="75"/>
                          <a:pt x="22" y="70"/>
                        </a:cubicBezTo>
                        <a:cubicBezTo>
                          <a:pt x="35" y="55"/>
                          <a:pt x="55" y="29"/>
                          <a:pt x="65" y="15"/>
                        </a:cubicBezTo>
                        <a:cubicBezTo>
                          <a:pt x="68" y="11"/>
                          <a:pt x="72" y="8"/>
                          <a:pt x="77" y="6"/>
                        </a:cubicBezTo>
                        <a:cubicBezTo>
                          <a:pt x="81" y="5"/>
                          <a:pt x="86" y="4"/>
                          <a:pt x="91" y="4"/>
                        </a:cubicBezTo>
                        <a:cubicBezTo>
                          <a:pt x="101" y="4"/>
                          <a:pt x="111" y="7"/>
                          <a:pt x="116" y="8"/>
                        </a:cubicBezTo>
                        <a:cubicBezTo>
                          <a:pt x="116" y="6"/>
                          <a:pt x="116" y="6"/>
                          <a:pt x="116" y="6"/>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18" name="Freeform 765">
                    <a:extLst>
                      <a:ext uri="{FF2B5EF4-FFF2-40B4-BE49-F238E27FC236}">
                        <a16:creationId xmlns:a16="http://schemas.microsoft.com/office/drawing/2014/main" id="{50349185-E510-9439-5770-EBEDD980DF15}"/>
                      </a:ext>
                    </a:extLst>
                  </p:cNvPr>
                  <p:cNvSpPr>
                    <a:spLocks/>
                  </p:cNvSpPr>
                  <p:nvPr/>
                </p:nvSpPr>
                <p:spPr bwMode="auto">
                  <a:xfrm>
                    <a:off x="2092" y="3145"/>
                    <a:ext cx="141" cy="187"/>
                  </a:xfrm>
                  <a:custGeom>
                    <a:avLst/>
                    <a:gdLst>
                      <a:gd name="T0" fmla="*/ 28 w 167"/>
                      <a:gd name="T1" fmla="*/ 3 h 221"/>
                      <a:gd name="T2" fmla="*/ 27 w 167"/>
                      <a:gd name="T3" fmla="*/ 3 h 221"/>
                      <a:gd name="T4" fmla="*/ 12 w 167"/>
                      <a:gd name="T5" fmla="*/ 7 h 221"/>
                      <a:gd name="T6" fmla="*/ 3 w 167"/>
                      <a:gd name="T7" fmla="*/ 14 h 221"/>
                      <a:gd name="T8" fmla="*/ 0 w 167"/>
                      <a:gd name="T9" fmla="*/ 25 h 221"/>
                      <a:gd name="T10" fmla="*/ 3 w 167"/>
                      <a:gd name="T11" fmla="*/ 38 h 221"/>
                      <a:gd name="T12" fmla="*/ 13 w 167"/>
                      <a:gd name="T13" fmla="*/ 73 h 221"/>
                      <a:gd name="T14" fmla="*/ 7 w 167"/>
                      <a:gd name="T15" fmla="*/ 92 h 221"/>
                      <a:gd name="T16" fmla="*/ 2 w 167"/>
                      <a:gd name="T17" fmla="*/ 105 h 221"/>
                      <a:gd name="T18" fmla="*/ 7 w 167"/>
                      <a:gd name="T19" fmla="*/ 119 h 221"/>
                      <a:gd name="T20" fmla="*/ 10 w 167"/>
                      <a:gd name="T21" fmla="*/ 123 h 221"/>
                      <a:gd name="T22" fmla="*/ 15 w 167"/>
                      <a:gd name="T23" fmla="*/ 129 h 221"/>
                      <a:gd name="T24" fmla="*/ 24 w 167"/>
                      <a:gd name="T25" fmla="*/ 134 h 221"/>
                      <a:gd name="T26" fmla="*/ 37 w 167"/>
                      <a:gd name="T27" fmla="*/ 127 h 221"/>
                      <a:gd name="T28" fmla="*/ 88 w 167"/>
                      <a:gd name="T29" fmla="*/ 58 h 221"/>
                      <a:gd name="T30" fmla="*/ 97 w 167"/>
                      <a:gd name="T31" fmla="*/ 35 h 221"/>
                      <a:gd name="T32" fmla="*/ 100 w 167"/>
                      <a:gd name="T33" fmla="*/ 15 h 221"/>
                      <a:gd name="T34" fmla="*/ 99 w 167"/>
                      <a:gd name="T35" fmla="*/ 8 h 221"/>
                      <a:gd name="T36" fmla="*/ 93 w 167"/>
                      <a:gd name="T37" fmla="*/ 4 h 221"/>
                      <a:gd name="T38" fmla="*/ 54 w 167"/>
                      <a:gd name="T39" fmla="*/ 0 h 221"/>
                      <a:gd name="T40" fmla="*/ 27 w 167"/>
                      <a:gd name="T41" fmla="*/ 3 h 221"/>
                      <a:gd name="T42" fmla="*/ 28 w 167"/>
                      <a:gd name="T43" fmla="*/ 3 h 221"/>
                      <a:gd name="T44" fmla="*/ 28 w 167"/>
                      <a:gd name="T45" fmla="*/ 4 h 221"/>
                      <a:gd name="T46" fmla="*/ 54 w 167"/>
                      <a:gd name="T47" fmla="*/ 3 h 221"/>
                      <a:gd name="T48" fmla="*/ 93 w 167"/>
                      <a:gd name="T49" fmla="*/ 7 h 221"/>
                      <a:gd name="T50" fmla="*/ 96 w 167"/>
                      <a:gd name="T51" fmla="*/ 9 h 221"/>
                      <a:gd name="T52" fmla="*/ 99 w 167"/>
                      <a:gd name="T53" fmla="*/ 15 h 221"/>
                      <a:gd name="T54" fmla="*/ 95 w 167"/>
                      <a:gd name="T55" fmla="*/ 34 h 221"/>
                      <a:gd name="T56" fmla="*/ 86 w 167"/>
                      <a:gd name="T57" fmla="*/ 58 h 221"/>
                      <a:gd name="T58" fmla="*/ 35 w 167"/>
                      <a:gd name="T59" fmla="*/ 124 h 221"/>
                      <a:gd name="T60" fmla="*/ 24 w 167"/>
                      <a:gd name="T61" fmla="*/ 132 h 221"/>
                      <a:gd name="T62" fmla="*/ 19 w 167"/>
                      <a:gd name="T63" fmla="*/ 129 h 221"/>
                      <a:gd name="T64" fmla="*/ 14 w 167"/>
                      <a:gd name="T65" fmla="*/ 124 h 221"/>
                      <a:gd name="T66" fmla="*/ 9 w 167"/>
                      <a:gd name="T67" fmla="*/ 118 h 221"/>
                      <a:gd name="T68" fmla="*/ 3 w 167"/>
                      <a:gd name="T69" fmla="*/ 105 h 221"/>
                      <a:gd name="T70" fmla="*/ 8 w 167"/>
                      <a:gd name="T71" fmla="*/ 94 h 221"/>
                      <a:gd name="T72" fmla="*/ 15 w 167"/>
                      <a:gd name="T73" fmla="*/ 73 h 221"/>
                      <a:gd name="T74" fmla="*/ 6 w 167"/>
                      <a:gd name="T75" fmla="*/ 37 h 221"/>
                      <a:gd name="T76" fmla="*/ 3 w 167"/>
                      <a:gd name="T77" fmla="*/ 25 h 221"/>
                      <a:gd name="T78" fmla="*/ 6 w 167"/>
                      <a:gd name="T79" fmla="*/ 16 h 221"/>
                      <a:gd name="T80" fmla="*/ 17 w 167"/>
                      <a:gd name="T81" fmla="*/ 7 h 221"/>
                      <a:gd name="T82" fmla="*/ 28 w 167"/>
                      <a:gd name="T83" fmla="*/ 4 h 221"/>
                      <a:gd name="T84" fmla="*/ 28 w 167"/>
                      <a:gd name="T85" fmla="*/ 3 h 2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7" h="221">
                        <a:moveTo>
                          <a:pt x="46" y="5"/>
                        </a:moveTo>
                        <a:cubicBezTo>
                          <a:pt x="45" y="3"/>
                          <a:pt x="45" y="3"/>
                          <a:pt x="45" y="3"/>
                        </a:cubicBezTo>
                        <a:cubicBezTo>
                          <a:pt x="41" y="3"/>
                          <a:pt x="30" y="6"/>
                          <a:pt x="20" y="12"/>
                        </a:cubicBezTo>
                        <a:cubicBezTo>
                          <a:pt x="15" y="15"/>
                          <a:pt x="10" y="19"/>
                          <a:pt x="6" y="24"/>
                        </a:cubicBezTo>
                        <a:cubicBezTo>
                          <a:pt x="3" y="29"/>
                          <a:pt x="0" y="35"/>
                          <a:pt x="0" y="43"/>
                        </a:cubicBezTo>
                        <a:cubicBezTo>
                          <a:pt x="0" y="49"/>
                          <a:pt x="2" y="55"/>
                          <a:pt x="5" y="63"/>
                        </a:cubicBezTo>
                        <a:cubicBezTo>
                          <a:pt x="16" y="86"/>
                          <a:pt x="21" y="105"/>
                          <a:pt x="21" y="121"/>
                        </a:cubicBezTo>
                        <a:cubicBezTo>
                          <a:pt x="21" y="134"/>
                          <a:pt x="17" y="145"/>
                          <a:pt x="11" y="152"/>
                        </a:cubicBezTo>
                        <a:cubicBezTo>
                          <a:pt x="4" y="159"/>
                          <a:pt x="2" y="166"/>
                          <a:pt x="2" y="173"/>
                        </a:cubicBezTo>
                        <a:cubicBezTo>
                          <a:pt x="2" y="184"/>
                          <a:pt x="8" y="192"/>
                          <a:pt x="12" y="197"/>
                        </a:cubicBezTo>
                        <a:cubicBezTo>
                          <a:pt x="13" y="198"/>
                          <a:pt x="14" y="200"/>
                          <a:pt x="16" y="202"/>
                        </a:cubicBezTo>
                        <a:cubicBezTo>
                          <a:pt x="18" y="206"/>
                          <a:pt x="21" y="211"/>
                          <a:pt x="25" y="214"/>
                        </a:cubicBezTo>
                        <a:cubicBezTo>
                          <a:pt x="29" y="218"/>
                          <a:pt x="34" y="221"/>
                          <a:pt x="40" y="221"/>
                        </a:cubicBezTo>
                        <a:cubicBezTo>
                          <a:pt x="46" y="221"/>
                          <a:pt x="53" y="217"/>
                          <a:pt x="61" y="209"/>
                        </a:cubicBezTo>
                        <a:cubicBezTo>
                          <a:pt x="88" y="181"/>
                          <a:pt x="128" y="143"/>
                          <a:pt x="146" y="97"/>
                        </a:cubicBezTo>
                        <a:cubicBezTo>
                          <a:pt x="152" y="83"/>
                          <a:pt x="157" y="69"/>
                          <a:pt x="161" y="57"/>
                        </a:cubicBezTo>
                        <a:cubicBezTo>
                          <a:pt x="164" y="45"/>
                          <a:pt x="167" y="34"/>
                          <a:pt x="167" y="25"/>
                        </a:cubicBezTo>
                        <a:cubicBezTo>
                          <a:pt x="167" y="20"/>
                          <a:pt x="166" y="16"/>
                          <a:pt x="164" y="13"/>
                        </a:cubicBezTo>
                        <a:cubicBezTo>
                          <a:pt x="162" y="9"/>
                          <a:pt x="158" y="7"/>
                          <a:pt x="154" y="7"/>
                        </a:cubicBezTo>
                        <a:cubicBezTo>
                          <a:pt x="140" y="6"/>
                          <a:pt x="123" y="0"/>
                          <a:pt x="90" y="0"/>
                        </a:cubicBezTo>
                        <a:cubicBezTo>
                          <a:pt x="77" y="0"/>
                          <a:pt x="63" y="0"/>
                          <a:pt x="45" y="3"/>
                        </a:cubicBezTo>
                        <a:cubicBezTo>
                          <a:pt x="46" y="5"/>
                          <a:pt x="46" y="5"/>
                          <a:pt x="46" y="5"/>
                        </a:cubicBezTo>
                        <a:cubicBezTo>
                          <a:pt x="46" y="7"/>
                          <a:pt x="46" y="7"/>
                          <a:pt x="46" y="7"/>
                        </a:cubicBezTo>
                        <a:cubicBezTo>
                          <a:pt x="63" y="4"/>
                          <a:pt x="78" y="4"/>
                          <a:pt x="90" y="4"/>
                        </a:cubicBezTo>
                        <a:cubicBezTo>
                          <a:pt x="123" y="4"/>
                          <a:pt x="139" y="10"/>
                          <a:pt x="154" y="11"/>
                        </a:cubicBezTo>
                        <a:cubicBezTo>
                          <a:pt x="157" y="11"/>
                          <a:pt x="159" y="13"/>
                          <a:pt x="160" y="15"/>
                        </a:cubicBezTo>
                        <a:cubicBezTo>
                          <a:pt x="162" y="17"/>
                          <a:pt x="163" y="21"/>
                          <a:pt x="163" y="25"/>
                        </a:cubicBezTo>
                        <a:cubicBezTo>
                          <a:pt x="163" y="33"/>
                          <a:pt x="161" y="44"/>
                          <a:pt x="157" y="56"/>
                        </a:cubicBezTo>
                        <a:cubicBezTo>
                          <a:pt x="153" y="68"/>
                          <a:pt x="148" y="81"/>
                          <a:pt x="143" y="95"/>
                        </a:cubicBezTo>
                        <a:cubicBezTo>
                          <a:pt x="124" y="140"/>
                          <a:pt x="85" y="179"/>
                          <a:pt x="58" y="206"/>
                        </a:cubicBezTo>
                        <a:cubicBezTo>
                          <a:pt x="51" y="214"/>
                          <a:pt x="45" y="217"/>
                          <a:pt x="40" y="217"/>
                        </a:cubicBezTo>
                        <a:cubicBezTo>
                          <a:pt x="37" y="217"/>
                          <a:pt x="34" y="216"/>
                          <a:pt x="31" y="214"/>
                        </a:cubicBezTo>
                        <a:cubicBezTo>
                          <a:pt x="27" y="212"/>
                          <a:pt x="24" y="208"/>
                          <a:pt x="22" y="204"/>
                        </a:cubicBezTo>
                        <a:cubicBezTo>
                          <a:pt x="19" y="200"/>
                          <a:pt x="17" y="197"/>
                          <a:pt x="15" y="194"/>
                        </a:cubicBezTo>
                        <a:cubicBezTo>
                          <a:pt x="12" y="190"/>
                          <a:pt x="6" y="182"/>
                          <a:pt x="6" y="173"/>
                        </a:cubicBezTo>
                        <a:cubicBezTo>
                          <a:pt x="6" y="167"/>
                          <a:pt x="8" y="161"/>
                          <a:pt x="14" y="155"/>
                        </a:cubicBezTo>
                        <a:cubicBezTo>
                          <a:pt x="21" y="146"/>
                          <a:pt x="25" y="135"/>
                          <a:pt x="25" y="121"/>
                        </a:cubicBezTo>
                        <a:cubicBezTo>
                          <a:pt x="25" y="104"/>
                          <a:pt x="20" y="84"/>
                          <a:pt x="9" y="61"/>
                        </a:cubicBezTo>
                        <a:cubicBezTo>
                          <a:pt x="6" y="54"/>
                          <a:pt x="4" y="48"/>
                          <a:pt x="4" y="43"/>
                        </a:cubicBezTo>
                        <a:cubicBezTo>
                          <a:pt x="4" y="36"/>
                          <a:pt x="6" y="31"/>
                          <a:pt x="10" y="26"/>
                        </a:cubicBezTo>
                        <a:cubicBezTo>
                          <a:pt x="14" y="20"/>
                          <a:pt x="22" y="15"/>
                          <a:pt x="29" y="12"/>
                        </a:cubicBezTo>
                        <a:cubicBezTo>
                          <a:pt x="36" y="9"/>
                          <a:pt x="43" y="7"/>
                          <a:pt x="46" y="7"/>
                        </a:cubicBezTo>
                        <a:cubicBezTo>
                          <a:pt x="46" y="5"/>
                          <a:pt x="46" y="5"/>
                          <a:pt x="46" y="5"/>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19" name="Freeform 766">
                    <a:extLst>
                      <a:ext uri="{FF2B5EF4-FFF2-40B4-BE49-F238E27FC236}">
                        <a16:creationId xmlns:a16="http://schemas.microsoft.com/office/drawing/2014/main" id="{2446163E-0448-C5FA-C4A3-1CCD4FCF3247}"/>
                      </a:ext>
                    </a:extLst>
                  </p:cNvPr>
                  <p:cNvSpPr>
                    <a:spLocks/>
                  </p:cNvSpPr>
                  <p:nvPr/>
                </p:nvSpPr>
                <p:spPr bwMode="auto">
                  <a:xfrm>
                    <a:off x="2209" y="3115"/>
                    <a:ext cx="174" cy="173"/>
                  </a:xfrm>
                  <a:custGeom>
                    <a:avLst/>
                    <a:gdLst>
                      <a:gd name="T0" fmla="*/ 57 w 206"/>
                      <a:gd name="T1" fmla="*/ 2 h 204"/>
                      <a:gd name="T2" fmla="*/ 57 w 206"/>
                      <a:gd name="T3" fmla="*/ 0 h 204"/>
                      <a:gd name="T4" fmla="*/ 30 w 206"/>
                      <a:gd name="T5" fmla="*/ 20 h 204"/>
                      <a:gd name="T6" fmla="*/ 9 w 206"/>
                      <a:gd name="T7" fmla="*/ 63 h 204"/>
                      <a:gd name="T8" fmla="*/ 0 w 206"/>
                      <a:gd name="T9" fmla="*/ 97 h 204"/>
                      <a:gd name="T10" fmla="*/ 9 w 206"/>
                      <a:gd name="T11" fmla="*/ 116 h 204"/>
                      <a:gd name="T12" fmla="*/ 30 w 206"/>
                      <a:gd name="T13" fmla="*/ 125 h 204"/>
                      <a:gd name="T14" fmla="*/ 57 w 206"/>
                      <a:gd name="T15" fmla="*/ 114 h 204"/>
                      <a:gd name="T16" fmla="*/ 101 w 206"/>
                      <a:gd name="T17" fmla="*/ 100 h 204"/>
                      <a:gd name="T18" fmla="*/ 117 w 206"/>
                      <a:gd name="T19" fmla="*/ 95 h 204"/>
                      <a:gd name="T20" fmla="*/ 122 w 206"/>
                      <a:gd name="T21" fmla="*/ 89 h 204"/>
                      <a:gd name="T22" fmla="*/ 124 w 206"/>
                      <a:gd name="T23" fmla="*/ 78 h 204"/>
                      <a:gd name="T24" fmla="*/ 122 w 206"/>
                      <a:gd name="T25" fmla="*/ 70 h 204"/>
                      <a:gd name="T26" fmla="*/ 87 w 206"/>
                      <a:gd name="T27" fmla="*/ 21 h 204"/>
                      <a:gd name="T28" fmla="*/ 67 w 206"/>
                      <a:gd name="T29" fmla="*/ 7 h 204"/>
                      <a:gd name="T30" fmla="*/ 61 w 206"/>
                      <a:gd name="T31" fmla="*/ 3 h 204"/>
                      <a:gd name="T32" fmla="*/ 59 w 206"/>
                      <a:gd name="T33" fmla="*/ 1 h 204"/>
                      <a:gd name="T34" fmla="*/ 58 w 206"/>
                      <a:gd name="T35" fmla="*/ 1 h 204"/>
                      <a:gd name="T36" fmla="*/ 57 w 206"/>
                      <a:gd name="T37" fmla="*/ 0 h 204"/>
                      <a:gd name="T38" fmla="*/ 57 w 206"/>
                      <a:gd name="T39" fmla="*/ 0 h 204"/>
                      <a:gd name="T40" fmla="*/ 57 w 206"/>
                      <a:gd name="T41" fmla="*/ 2 h 204"/>
                      <a:gd name="T42" fmla="*/ 57 w 206"/>
                      <a:gd name="T43" fmla="*/ 3 h 204"/>
                      <a:gd name="T44" fmla="*/ 85 w 206"/>
                      <a:gd name="T45" fmla="*/ 23 h 204"/>
                      <a:gd name="T46" fmla="*/ 121 w 206"/>
                      <a:gd name="T47" fmla="*/ 70 h 204"/>
                      <a:gd name="T48" fmla="*/ 122 w 206"/>
                      <a:gd name="T49" fmla="*/ 78 h 204"/>
                      <a:gd name="T50" fmla="*/ 120 w 206"/>
                      <a:gd name="T51" fmla="*/ 87 h 204"/>
                      <a:gd name="T52" fmla="*/ 112 w 206"/>
                      <a:gd name="T53" fmla="*/ 94 h 204"/>
                      <a:gd name="T54" fmla="*/ 101 w 206"/>
                      <a:gd name="T55" fmla="*/ 98 h 204"/>
                      <a:gd name="T56" fmla="*/ 57 w 206"/>
                      <a:gd name="T57" fmla="*/ 113 h 204"/>
                      <a:gd name="T58" fmla="*/ 30 w 206"/>
                      <a:gd name="T59" fmla="*/ 122 h 204"/>
                      <a:gd name="T60" fmla="*/ 11 w 206"/>
                      <a:gd name="T61" fmla="*/ 114 h 204"/>
                      <a:gd name="T62" fmla="*/ 3 w 206"/>
                      <a:gd name="T63" fmla="*/ 97 h 204"/>
                      <a:gd name="T64" fmla="*/ 12 w 206"/>
                      <a:gd name="T65" fmla="*/ 64 h 204"/>
                      <a:gd name="T66" fmla="*/ 32 w 206"/>
                      <a:gd name="T67" fmla="*/ 21 h 204"/>
                      <a:gd name="T68" fmla="*/ 57 w 206"/>
                      <a:gd name="T69" fmla="*/ 3 h 204"/>
                      <a:gd name="T70" fmla="*/ 57 w 206"/>
                      <a:gd name="T71" fmla="*/ 2 h 204"/>
                      <a:gd name="T72" fmla="*/ 57 w 206"/>
                      <a:gd name="T73" fmla="*/ 3 h 204"/>
                      <a:gd name="T74" fmla="*/ 57 w 206"/>
                      <a:gd name="T75" fmla="*/ 2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06" h="204">
                        <a:moveTo>
                          <a:pt x="96" y="2"/>
                        </a:moveTo>
                        <a:cubicBezTo>
                          <a:pt x="96" y="0"/>
                          <a:pt x="96" y="0"/>
                          <a:pt x="96" y="0"/>
                        </a:cubicBezTo>
                        <a:cubicBezTo>
                          <a:pt x="83" y="0"/>
                          <a:pt x="65" y="8"/>
                          <a:pt x="50" y="33"/>
                        </a:cubicBezTo>
                        <a:cubicBezTo>
                          <a:pt x="35" y="58"/>
                          <a:pt x="24" y="77"/>
                          <a:pt x="15" y="103"/>
                        </a:cubicBezTo>
                        <a:cubicBezTo>
                          <a:pt x="10" y="119"/>
                          <a:pt x="0" y="139"/>
                          <a:pt x="0" y="158"/>
                        </a:cubicBezTo>
                        <a:cubicBezTo>
                          <a:pt x="0" y="170"/>
                          <a:pt x="4" y="181"/>
                          <a:pt x="15" y="190"/>
                        </a:cubicBezTo>
                        <a:cubicBezTo>
                          <a:pt x="27" y="200"/>
                          <a:pt x="39" y="204"/>
                          <a:pt x="50" y="204"/>
                        </a:cubicBezTo>
                        <a:cubicBezTo>
                          <a:pt x="65" y="204"/>
                          <a:pt x="80" y="197"/>
                          <a:pt x="96" y="188"/>
                        </a:cubicBezTo>
                        <a:cubicBezTo>
                          <a:pt x="123" y="173"/>
                          <a:pt x="147" y="166"/>
                          <a:pt x="167" y="164"/>
                        </a:cubicBezTo>
                        <a:cubicBezTo>
                          <a:pt x="176" y="162"/>
                          <a:pt x="186" y="161"/>
                          <a:pt x="193" y="156"/>
                        </a:cubicBezTo>
                        <a:cubicBezTo>
                          <a:pt x="197" y="154"/>
                          <a:pt x="200" y="151"/>
                          <a:pt x="202" y="146"/>
                        </a:cubicBezTo>
                        <a:cubicBezTo>
                          <a:pt x="205" y="142"/>
                          <a:pt x="206" y="136"/>
                          <a:pt x="206" y="129"/>
                        </a:cubicBezTo>
                        <a:cubicBezTo>
                          <a:pt x="206" y="125"/>
                          <a:pt x="205" y="120"/>
                          <a:pt x="204" y="115"/>
                        </a:cubicBezTo>
                        <a:cubicBezTo>
                          <a:pt x="197" y="74"/>
                          <a:pt x="170" y="50"/>
                          <a:pt x="144" y="34"/>
                        </a:cubicBezTo>
                        <a:cubicBezTo>
                          <a:pt x="131" y="27"/>
                          <a:pt x="119" y="19"/>
                          <a:pt x="111" y="12"/>
                        </a:cubicBezTo>
                        <a:cubicBezTo>
                          <a:pt x="106" y="9"/>
                          <a:pt x="103" y="6"/>
                          <a:pt x="101" y="4"/>
                        </a:cubicBezTo>
                        <a:cubicBezTo>
                          <a:pt x="99" y="3"/>
                          <a:pt x="99" y="2"/>
                          <a:pt x="98" y="1"/>
                        </a:cubicBezTo>
                        <a:cubicBezTo>
                          <a:pt x="97" y="1"/>
                          <a:pt x="97" y="1"/>
                          <a:pt x="97" y="1"/>
                        </a:cubicBezTo>
                        <a:cubicBezTo>
                          <a:pt x="96" y="0"/>
                          <a:pt x="96" y="0"/>
                          <a:pt x="96" y="0"/>
                        </a:cubicBezTo>
                        <a:cubicBezTo>
                          <a:pt x="96" y="0"/>
                          <a:pt x="96" y="0"/>
                          <a:pt x="96" y="0"/>
                        </a:cubicBezTo>
                        <a:cubicBezTo>
                          <a:pt x="96" y="2"/>
                          <a:pt x="96" y="2"/>
                          <a:pt x="96" y="2"/>
                        </a:cubicBezTo>
                        <a:cubicBezTo>
                          <a:pt x="94" y="4"/>
                          <a:pt x="94" y="4"/>
                          <a:pt x="94" y="4"/>
                        </a:cubicBezTo>
                        <a:cubicBezTo>
                          <a:pt x="94" y="4"/>
                          <a:pt x="116" y="23"/>
                          <a:pt x="142" y="38"/>
                        </a:cubicBezTo>
                        <a:cubicBezTo>
                          <a:pt x="167" y="53"/>
                          <a:pt x="193" y="77"/>
                          <a:pt x="200" y="116"/>
                        </a:cubicBezTo>
                        <a:cubicBezTo>
                          <a:pt x="201" y="121"/>
                          <a:pt x="202" y="125"/>
                          <a:pt x="202" y="129"/>
                        </a:cubicBezTo>
                        <a:cubicBezTo>
                          <a:pt x="202" y="136"/>
                          <a:pt x="201" y="141"/>
                          <a:pt x="199" y="144"/>
                        </a:cubicBezTo>
                        <a:cubicBezTo>
                          <a:pt x="196" y="150"/>
                          <a:pt x="191" y="153"/>
                          <a:pt x="186" y="155"/>
                        </a:cubicBezTo>
                        <a:cubicBezTo>
                          <a:pt x="180" y="158"/>
                          <a:pt x="173" y="159"/>
                          <a:pt x="167" y="160"/>
                        </a:cubicBezTo>
                        <a:cubicBezTo>
                          <a:pt x="146" y="162"/>
                          <a:pt x="122" y="169"/>
                          <a:pt x="94" y="185"/>
                        </a:cubicBezTo>
                        <a:cubicBezTo>
                          <a:pt x="78" y="194"/>
                          <a:pt x="64" y="200"/>
                          <a:pt x="50" y="200"/>
                        </a:cubicBezTo>
                        <a:cubicBezTo>
                          <a:pt x="40" y="200"/>
                          <a:pt x="30" y="197"/>
                          <a:pt x="18" y="187"/>
                        </a:cubicBezTo>
                        <a:cubicBezTo>
                          <a:pt x="8" y="179"/>
                          <a:pt x="4" y="169"/>
                          <a:pt x="4" y="158"/>
                        </a:cubicBezTo>
                        <a:cubicBezTo>
                          <a:pt x="4" y="140"/>
                          <a:pt x="14" y="121"/>
                          <a:pt x="19" y="105"/>
                        </a:cubicBezTo>
                        <a:cubicBezTo>
                          <a:pt x="28" y="79"/>
                          <a:pt x="38" y="60"/>
                          <a:pt x="53" y="35"/>
                        </a:cubicBezTo>
                        <a:cubicBezTo>
                          <a:pt x="68" y="11"/>
                          <a:pt x="85" y="4"/>
                          <a:pt x="96" y="4"/>
                        </a:cubicBezTo>
                        <a:cubicBezTo>
                          <a:pt x="96" y="2"/>
                          <a:pt x="96" y="2"/>
                          <a:pt x="96" y="2"/>
                        </a:cubicBezTo>
                        <a:cubicBezTo>
                          <a:pt x="94" y="4"/>
                          <a:pt x="94" y="4"/>
                          <a:pt x="94" y="4"/>
                        </a:cubicBezTo>
                        <a:cubicBezTo>
                          <a:pt x="96" y="2"/>
                          <a:pt x="96" y="2"/>
                          <a:pt x="96" y="2"/>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20" name="Freeform 767">
                    <a:extLst>
                      <a:ext uri="{FF2B5EF4-FFF2-40B4-BE49-F238E27FC236}">
                        <a16:creationId xmlns:a16="http://schemas.microsoft.com/office/drawing/2014/main" id="{C2762AC3-465E-22E1-C51A-BB2DDF2A5351}"/>
                      </a:ext>
                    </a:extLst>
                  </p:cNvPr>
                  <p:cNvSpPr>
                    <a:spLocks/>
                  </p:cNvSpPr>
                  <p:nvPr/>
                </p:nvSpPr>
                <p:spPr bwMode="auto">
                  <a:xfrm>
                    <a:off x="2359" y="2950"/>
                    <a:ext cx="193" cy="246"/>
                  </a:xfrm>
                  <a:custGeom>
                    <a:avLst/>
                    <a:gdLst>
                      <a:gd name="T0" fmla="*/ 113 w 228"/>
                      <a:gd name="T1" fmla="*/ 12 h 291"/>
                      <a:gd name="T2" fmla="*/ 114 w 228"/>
                      <a:gd name="T3" fmla="*/ 10 h 291"/>
                      <a:gd name="T4" fmla="*/ 91 w 228"/>
                      <a:gd name="T5" fmla="*/ 0 h 291"/>
                      <a:gd name="T6" fmla="*/ 77 w 228"/>
                      <a:gd name="T7" fmla="*/ 5 h 291"/>
                      <a:gd name="T8" fmla="*/ 58 w 228"/>
                      <a:gd name="T9" fmla="*/ 22 h 291"/>
                      <a:gd name="T10" fmla="*/ 47 w 228"/>
                      <a:gd name="T11" fmla="*/ 46 h 291"/>
                      <a:gd name="T12" fmla="*/ 30 w 228"/>
                      <a:gd name="T13" fmla="*/ 100 h 291"/>
                      <a:gd name="T14" fmla="*/ 8 w 228"/>
                      <a:gd name="T15" fmla="*/ 135 h 291"/>
                      <a:gd name="T16" fmla="*/ 0 w 228"/>
                      <a:gd name="T17" fmla="*/ 152 h 291"/>
                      <a:gd name="T18" fmla="*/ 3 w 228"/>
                      <a:gd name="T19" fmla="*/ 163 h 291"/>
                      <a:gd name="T20" fmla="*/ 10 w 228"/>
                      <a:gd name="T21" fmla="*/ 172 h 291"/>
                      <a:gd name="T22" fmla="*/ 19 w 228"/>
                      <a:gd name="T23" fmla="*/ 176 h 291"/>
                      <a:gd name="T24" fmla="*/ 35 w 228"/>
                      <a:gd name="T25" fmla="*/ 168 h 291"/>
                      <a:gd name="T26" fmla="*/ 61 w 228"/>
                      <a:gd name="T27" fmla="*/ 145 h 291"/>
                      <a:gd name="T28" fmla="*/ 85 w 228"/>
                      <a:gd name="T29" fmla="*/ 124 h 291"/>
                      <a:gd name="T30" fmla="*/ 108 w 228"/>
                      <a:gd name="T31" fmla="*/ 97 h 291"/>
                      <a:gd name="T32" fmla="*/ 130 w 228"/>
                      <a:gd name="T33" fmla="*/ 69 h 291"/>
                      <a:gd name="T34" fmla="*/ 138 w 228"/>
                      <a:gd name="T35" fmla="*/ 40 h 291"/>
                      <a:gd name="T36" fmla="*/ 138 w 228"/>
                      <a:gd name="T37" fmla="*/ 32 h 291"/>
                      <a:gd name="T38" fmla="*/ 133 w 228"/>
                      <a:gd name="T39" fmla="*/ 25 h 291"/>
                      <a:gd name="T40" fmla="*/ 120 w 228"/>
                      <a:gd name="T41" fmla="*/ 16 h 291"/>
                      <a:gd name="T42" fmla="*/ 114 w 228"/>
                      <a:gd name="T43" fmla="*/ 10 h 291"/>
                      <a:gd name="T44" fmla="*/ 113 w 228"/>
                      <a:gd name="T45" fmla="*/ 12 h 291"/>
                      <a:gd name="T46" fmla="*/ 114 w 228"/>
                      <a:gd name="T47" fmla="*/ 10 h 291"/>
                      <a:gd name="T48" fmla="*/ 113 w 228"/>
                      <a:gd name="T49" fmla="*/ 12 h 291"/>
                      <a:gd name="T50" fmla="*/ 113 w 228"/>
                      <a:gd name="T51" fmla="*/ 12 h 291"/>
                      <a:gd name="T52" fmla="*/ 133 w 228"/>
                      <a:gd name="T53" fmla="*/ 28 h 291"/>
                      <a:gd name="T54" fmla="*/ 135 w 228"/>
                      <a:gd name="T55" fmla="*/ 33 h 291"/>
                      <a:gd name="T56" fmla="*/ 136 w 228"/>
                      <a:gd name="T57" fmla="*/ 40 h 291"/>
                      <a:gd name="T58" fmla="*/ 129 w 228"/>
                      <a:gd name="T59" fmla="*/ 68 h 291"/>
                      <a:gd name="T60" fmla="*/ 106 w 228"/>
                      <a:gd name="T61" fmla="*/ 96 h 291"/>
                      <a:gd name="T62" fmla="*/ 83 w 228"/>
                      <a:gd name="T63" fmla="*/ 123 h 291"/>
                      <a:gd name="T64" fmla="*/ 59 w 228"/>
                      <a:gd name="T65" fmla="*/ 144 h 291"/>
                      <a:gd name="T66" fmla="*/ 33 w 228"/>
                      <a:gd name="T67" fmla="*/ 166 h 291"/>
                      <a:gd name="T68" fmla="*/ 19 w 228"/>
                      <a:gd name="T69" fmla="*/ 173 h 291"/>
                      <a:gd name="T70" fmla="*/ 12 w 228"/>
                      <a:gd name="T71" fmla="*/ 170 h 291"/>
                      <a:gd name="T72" fmla="*/ 6 w 228"/>
                      <a:gd name="T73" fmla="*/ 162 h 291"/>
                      <a:gd name="T74" fmla="*/ 3 w 228"/>
                      <a:gd name="T75" fmla="*/ 152 h 291"/>
                      <a:gd name="T76" fmla="*/ 10 w 228"/>
                      <a:gd name="T77" fmla="*/ 136 h 291"/>
                      <a:gd name="T78" fmla="*/ 31 w 228"/>
                      <a:gd name="T79" fmla="*/ 101 h 291"/>
                      <a:gd name="T80" fmla="*/ 49 w 228"/>
                      <a:gd name="T81" fmla="*/ 46 h 291"/>
                      <a:gd name="T82" fmla="*/ 60 w 228"/>
                      <a:gd name="T83" fmla="*/ 24 h 291"/>
                      <a:gd name="T84" fmla="*/ 79 w 228"/>
                      <a:gd name="T85" fmla="*/ 7 h 291"/>
                      <a:gd name="T86" fmla="*/ 91 w 228"/>
                      <a:gd name="T87" fmla="*/ 3 h 291"/>
                      <a:gd name="T88" fmla="*/ 113 w 228"/>
                      <a:gd name="T89" fmla="*/ 12 h 291"/>
                      <a:gd name="T90" fmla="*/ 113 w 228"/>
                      <a:gd name="T91" fmla="*/ 12 h 291"/>
                      <a:gd name="T92" fmla="*/ 113 w 228"/>
                      <a:gd name="T93" fmla="*/ 12 h 291"/>
                      <a:gd name="T94" fmla="*/ 113 w 228"/>
                      <a:gd name="T95" fmla="*/ 12 h 29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28" h="291">
                        <a:moveTo>
                          <a:pt x="187" y="19"/>
                        </a:moveTo>
                        <a:cubicBezTo>
                          <a:pt x="188" y="17"/>
                          <a:pt x="188" y="17"/>
                          <a:pt x="188" y="17"/>
                        </a:cubicBezTo>
                        <a:cubicBezTo>
                          <a:pt x="180" y="10"/>
                          <a:pt x="166" y="0"/>
                          <a:pt x="150" y="0"/>
                        </a:cubicBezTo>
                        <a:cubicBezTo>
                          <a:pt x="143" y="0"/>
                          <a:pt x="135" y="2"/>
                          <a:pt x="128" y="8"/>
                        </a:cubicBezTo>
                        <a:cubicBezTo>
                          <a:pt x="117" y="16"/>
                          <a:pt x="106" y="26"/>
                          <a:pt x="96" y="37"/>
                        </a:cubicBezTo>
                        <a:cubicBezTo>
                          <a:pt x="87" y="48"/>
                          <a:pt x="79" y="61"/>
                          <a:pt x="78" y="77"/>
                        </a:cubicBezTo>
                        <a:cubicBezTo>
                          <a:pt x="75" y="107"/>
                          <a:pt x="63" y="135"/>
                          <a:pt x="48" y="166"/>
                        </a:cubicBezTo>
                        <a:cubicBezTo>
                          <a:pt x="33" y="197"/>
                          <a:pt x="20" y="215"/>
                          <a:pt x="13" y="224"/>
                        </a:cubicBezTo>
                        <a:cubicBezTo>
                          <a:pt x="8" y="230"/>
                          <a:pt x="0" y="239"/>
                          <a:pt x="0" y="252"/>
                        </a:cubicBezTo>
                        <a:cubicBezTo>
                          <a:pt x="0" y="257"/>
                          <a:pt x="2" y="264"/>
                          <a:pt x="6" y="270"/>
                        </a:cubicBezTo>
                        <a:cubicBezTo>
                          <a:pt x="9" y="276"/>
                          <a:pt x="13" y="282"/>
                          <a:pt x="17" y="285"/>
                        </a:cubicBezTo>
                        <a:cubicBezTo>
                          <a:pt x="22" y="289"/>
                          <a:pt x="26" y="291"/>
                          <a:pt x="32" y="291"/>
                        </a:cubicBezTo>
                        <a:cubicBezTo>
                          <a:pt x="39" y="291"/>
                          <a:pt x="47" y="287"/>
                          <a:pt x="57" y="278"/>
                        </a:cubicBezTo>
                        <a:cubicBezTo>
                          <a:pt x="69" y="267"/>
                          <a:pt x="85" y="254"/>
                          <a:pt x="101" y="241"/>
                        </a:cubicBezTo>
                        <a:cubicBezTo>
                          <a:pt x="117" y="228"/>
                          <a:pt x="131" y="215"/>
                          <a:pt x="140" y="206"/>
                        </a:cubicBezTo>
                        <a:cubicBezTo>
                          <a:pt x="148" y="197"/>
                          <a:pt x="163" y="179"/>
                          <a:pt x="178" y="161"/>
                        </a:cubicBezTo>
                        <a:cubicBezTo>
                          <a:pt x="193" y="143"/>
                          <a:pt x="208" y="125"/>
                          <a:pt x="214" y="115"/>
                        </a:cubicBezTo>
                        <a:cubicBezTo>
                          <a:pt x="222" y="102"/>
                          <a:pt x="228" y="83"/>
                          <a:pt x="228" y="66"/>
                        </a:cubicBezTo>
                        <a:cubicBezTo>
                          <a:pt x="228" y="61"/>
                          <a:pt x="228" y="57"/>
                          <a:pt x="227" y="53"/>
                        </a:cubicBezTo>
                        <a:cubicBezTo>
                          <a:pt x="225" y="49"/>
                          <a:pt x="223" y="45"/>
                          <a:pt x="220" y="43"/>
                        </a:cubicBezTo>
                        <a:cubicBezTo>
                          <a:pt x="213" y="37"/>
                          <a:pt x="205" y="31"/>
                          <a:pt x="199" y="26"/>
                        </a:cubicBezTo>
                        <a:cubicBezTo>
                          <a:pt x="192" y="21"/>
                          <a:pt x="188" y="17"/>
                          <a:pt x="188" y="17"/>
                        </a:cubicBezTo>
                        <a:cubicBezTo>
                          <a:pt x="187" y="19"/>
                          <a:pt x="187" y="19"/>
                          <a:pt x="187" y="19"/>
                        </a:cubicBezTo>
                        <a:cubicBezTo>
                          <a:pt x="188" y="17"/>
                          <a:pt x="188" y="17"/>
                          <a:pt x="188" y="17"/>
                        </a:cubicBezTo>
                        <a:cubicBezTo>
                          <a:pt x="187" y="19"/>
                          <a:pt x="187" y="19"/>
                          <a:pt x="187" y="19"/>
                        </a:cubicBezTo>
                        <a:cubicBezTo>
                          <a:pt x="186" y="20"/>
                          <a:pt x="186" y="20"/>
                          <a:pt x="186" y="20"/>
                        </a:cubicBezTo>
                        <a:cubicBezTo>
                          <a:pt x="186" y="20"/>
                          <a:pt x="203" y="34"/>
                          <a:pt x="218" y="46"/>
                        </a:cubicBezTo>
                        <a:cubicBezTo>
                          <a:pt x="220" y="48"/>
                          <a:pt x="222" y="50"/>
                          <a:pt x="223" y="54"/>
                        </a:cubicBezTo>
                        <a:cubicBezTo>
                          <a:pt x="224" y="57"/>
                          <a:pt x="224" y="62"/>
                          <a:pt x="224" y="66"/>
                        </a:cubicBezTo>
                        <a:cubicBezTo>
                          <a:pt x="224" y="82"/>
                          <a:pt x="218" y="101"/>
                          <a:pt x="211" y="113"/>
                        </a:cubicBezTo>
                        <a:cubicBezTo>
                          <a:pt x="204" y="123"/>
                          <a:pt x="190" y="141"/>
                          <a:pt x="175" y="159"/>
                        </a:cubicBezTo>
                        <a:cubicBezTo>
                          <a:pt x="160" y="177"/>
                          <a:pt x="145" y="194"/>
                          <a:pt x="137" y="203"/>
                        </a:cubicBezTo>
                        <a:cubicBezTo>
                          <a:pt x="129" y="212"/>
                          <a:pt x="114" y="224"/>
                          <a:pt x="98" y="238"/>
                        </a:cubicBezTo>
                        <a:cubicBezTo>
                          <a:pt x="83" y="251"/>
                          <a:pt x="66" y="264"/>
                          <a:pt x="54" y="275"/>
                        </a:cubicBezTo>
                        <a:cubicBezTo>
                          <a:pt x="45" y="284"/>
                          <a:pt x="37" y="287"/>
                          <a:pt x="32" y="287"/>
                        </a:cubicBezTo>
                        <a:cubicBezTo>
                          <a:pt x="27" y="287"/>
                          <a:pt x="24" y="285"/>
                          <a:pt x="20" y="282"/>
                        </a:cubicBezTo>
                        <a:cubicBezTo>
                          <a:pt x="16" y="279"/>
                          <a:pt x="13" y="274"/>
                          <a:pt x="9" y="268"/>
                        </a:cubicBezTo>
                        <a:cubicBezTo>
                          <a:pt x="5" y="262"/>
                          <a:pt x="4" y="257"/>
                          <a:pt x="4" y="252"/>
                        </a:cubicBezTo>
                        <a:cubicBezTo>
                          <a:pt x="4" y="241"/>
                          <a:pt x="11" y="232"/>
                          <a:pt x="16" y="226"/>
                        </a:cubicBezTo>
                        <a:cubicBezTo>
                          <a:pt x="23" y="218"/>
                          <a:pt x="37" y="199"/>
                          <a:pt x="52" y="168"/>
                        </a:cubicBezTo>
                        <a:cubicBezTo>
                          <a:pt x="67" y="136"/>
                          <a:pt x="79" y="108"/>
                          <a:pt x="82" y="77"/>
                        </a:cubicBezTo>
                        <a:cubicBezTo>
                          <a:pt x="83" y="62"/>
                          <a:pt x="90" y="50"/>
                          <a:pt x="99" y="39"/>
                        </a:cubicBezTo>
                        <a:cubicBezTo>
                          <a:pt x="108" y="29"/>
                          <a:pt x="120" y="19"/>
                          <a:pt x="130" y="11"/>
                        </a:cubicBezTo>
                        <a:cubicBezTo>
                          <a:pt x="137" y="6"/>
                          <a:pt x="143" y="4"/>
                          <a:pt x="150" y="4"/>
                        </a:cubicBezTo>
                        <a:cubicBezTo>
                          <a:pt x="164" y="4"/>
                          <a:pt x="177" y="13"/>
                          <a:pt x="185" y="20"/>
                        </a:cubicBezTo>
                        <a:cubicBezTo>
                          <a:pt x="186" y="20"/>
                          <a:pt x="186" y="20"/>
                          <a:pt x="186" y="20"/>
                        </a:cubicBezTo>
                        <a:cubicBezTo>
                          <a:pt x="186" y="20"/>
                          <a:pt x="186" y="20"/>
                          <a:pt x="186" y="20"/>
                        </a:cubicBezTo>
                        <a:cubicBezTo>
                          <a:pt x="187" y="19"/>
                          <a:pt x="187" y="19"/>
                          <a:pt x="187" y="19"/>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21" name="Freeform 768">
                    <a:extLst>
                      <a:ext uri="{FF2B5EF4-FFF2-40B4-BE49-F238E27FC236}">
                        <a16:creationId xmlns:a16="http://schemas.microsoft.com/office/drawing/2014/main" id="{912699DF-32C0-694E-C670-5FED648FDD78}"/>
                      </a:ext>
                    </a:extLst>
                  </p:cNvPr>
                  <p:cNvSpPr>
                    <a:spLocks/>
                  </p:cNvSpPr>
                  <p:nvPr/>
                </p:nvSpPr>
                <p:spPr bwMode="auto">
                  <a:xfrm>
                    <a:off x="2505" y="3032"/>
                    <a:ext cx="180" cy="215"/>
                  </a:xfrm>
                  <a:custGeom>
                    <a:avLst/>
                    <a:gdLst>
                      <a:gd name="T0" fmla="*/ 89 w 213"/>
                      <a:gd name="T1" fmla="*/ 29 h 254"/>
                      <a:gd name="T2" fmla="*/ 90 w 213"/>
                      <a:gd name="T3" fmla="*/ 27 h 254"/>
                      <a:gd name="T4" fmla="*/ 74 w 213"/>
                      <a:gd name="T5" fmla="*/ 11 h 254"/>
                      <a:gd name="T6" fmla="*/ 48 w 213"/>
                      <a:gd name="T7" fmla="*/ 0 h 254"/>
                      <a:gd name="T8" fmla="*/ 21 w 213"/>
                      <a:gd name="T9" fmla="*/ 12 h 254"/>
                      <a:gd name="T10" fmla="*/ 0 w 213"/>
                      <a:gd name="T11" fmla="*/ 51 h 254"/>
                      <a:gd name="T12" fmla="*/ 10 w 213"/>
                      <a:gd name="T13" fmla="*/ 77 h 254"/>
                      <a:gd name="T14" fmla="*/ 27 w 213"/>
                      <a:gd name="T15" fmla="*/ 104 h 254"/>
                      <a:gd name="T16" fmla="*/ 37 w 213"/>
                      <a:gd name="T17" fmla="*/ 118 h 254"/>
                      <a:gd name="T18" fmla="*/ 42 w 213"/>
                      <a:gd name="T19" fmla="*/ 128 h 254"/>
                      <a:gd name="T20" fmla="*/ 51 w 213"/>
                      <a:gd name="T21" fmla="*/ 144 h 254"/>
                      <a:gd name="T22" fmla="*/ 57 w 213"/>
                      <a:gd name="T23" fmla="*/ 152 h 254"/>
                      <a:gd name="T24" fmla="*/ 68 w 213"/>
                      <a:gd name="T25" fmla="*/ 154 h 254"/>
                      <a:gd name="T26" fmla="*/ 76 w 213"/>
                      <a:gd name="T27" fmla="*/ 152 h 254"/>
                      <a:gd name="T28" fmla="*/ 108 w 213"/>
                      <a:gd name="T29" fmla="*/ 141 h 254"/>
                      <a:gd name="T30" fmla="*/ 123 w 213"/>
                      <a:gd name="T31" fmla="*/ 130 h 254"/>
                      <a:gd name="T32" fmla="*/ 128 w 213"/>
                      <a:gd name="T33" fmla="*/ 113 h 254"/>
                      <a:gd name="T34" fmla="*/ 127 w 213"/>
                      <a:gd name="T35" fmla="*/ 101 h 254"/>
                      <a:gd name="T36" fmla="*/ 90 w 213"/>
                      <a:gd name="T37" fmla="*/ 28 h 254"/>
                      <a:gd name="T38" fmla="*/ 90 w 213"/>
                      <a:gd name="T39" fmla="*/ 27 h 254"/>
                      <a:gd name="T40" fmla="*/ 90 w 213"/>
                      <a:gd name="T41" fmla="*/ 27 h 254"/>
                      <a:gd name="T42" fmla="*/ 89 w 213"/>
                      <a:gd name="T43" fmla="*/ 29 h 254"/>
                      <a:gd name="T44" fmla="*/ 88 w 213"/>
                      <a:gd name="T45" fmla="*/ 30 h 254"/>
                      <a:gd name="T46" fmla="*/ 89 w 213"/>
                      <a:gd name="T47" fmla="*/ 30 h 254"/>
                      <a:gd name="T48" fmla="*/ 124 w 213"/>
                      <a:gd name="T49" fmla="*/ 102 h 254"/>
                      <a:gd name="T50" fmla="*/ 127 w 213"/>
                      <a:gd name="T51" fmla="*/ 113 h 254"/>
                      <a:gd name="T52" fmla="*/ 122 w 213"/>
                      <a:gd name="T53" fmla="*/ 129 h 254"/>
                      <a:gd name="T54" fmla="*/ 99 w 213"/>
                      <a:gd name="T55" fmla="*/ 142 h 254"/>
                      <a:gd name="T56" fmla="*/ 75 w 213"/>
                      <a:gd name="T57" fmla="*/ 151 h 254"/>
                      <a:gd name="T58" fmla="*/ 68 w 213"/>
                      <a:gd name="T59" fmla="*/ 152 h 254"/>
                      <a:gd name="T60" fmla="*/ 59 w 213"/>
                      <a:gd name="T61" fmla="*/ 149 h 254"/>
                      <a:gd name="T62" fmla="*/ 50 w 213"/>
                      <a:gd name="T63" fmla="*/ 138 h 254"/>
                      <a:gd name="T64" fmla="*/ 45 w 213"/>
                      <a:gd name="T65" fmla="*/ 127 h 254"/>
                      <a:gd name="T66" fmla="*/ 39 w 213"/>
                      <a:gd name="T67" fmla="*/ 117 h 254"/>
                      <a:gd name="T68" fmla="*/ 25 w 213"/>
                      <a:gd name="T69" fmla="*/ 95 h 254"/>
                      <a:gd name="T70" fmla="*/ 12 w 213"/>
                      <a:gd name="T71" fmla="*/ 76 h 254"/>
                      <a:gd name="T72" fmla="*/ 3 w 213"/>
                      <a:gd name="T73" fmla="*/ 51 h 254"/>
                      <a:gd name="T74" fmla="*/ 22 w 213"/>
                      <a:gd name="T75" fmla="*/ 14 h 254"/>
                      <a:gd name="T76" fmla="*/ 48 w 213"/>
                      <a:gd name="T77" fmla="*/ 3 h 254"/>
                      <a:gd name="T78" fmla="*/ 72 w 213"/>
                      <a:gd name="T79" fmla="*/ 13 h 254"/>
                      <a:gd name="T80" fmla="*/ 88 w 213"/>
                      <a:gd name="T81" fmla="*/ 30 h 254"/>
                      <a:gd name="T82" fmla="*/ 89 w 213"/>
                      <a:gd name="T83" fmla="*/ 29 h 254"/>
                      <a:gd name="T84" fmla="*/ 88 w 213"/>
                      <a:gd name="T85" fmla="*/ 30 h 254"/>
                      <a:gd name="T86" fmla="*/ 89 w 213"/>
                      <a:gd name="T87" fmla="*/ 29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3" h="254">
                        <a:moveTo>
                          <a:pt x="147" y="47"/>
                        </a:moveTo>
                        <a:cubicBezTo>
                          <a:pt x="148" y="45"/>
                          <a:pt x="148" y="45"/>
                          <a:pt x="148" y="45"/>
                        </a:cubicBezTo>
                        <a:cubicBezTo>
                          <a:pt x="143" y="39"/>
                          <a:pt x="135" y="28"/>
                          <a:pt x="123" y="18"/>
                        </a:cubicBezTo>
                        <a:cubicBezTo>
                          <a:pt x="111" y="8"/>
                          <a:pt x="96" y="0"/>
                          <a:pt x="79" y="0"/>
                        </a:cubicBezTo>
                        <a:cubicBezTo>
                          <a:pt x="65" y="0"/>
                          <a:pt x="50" y="5"/>
                          <a:pt x="35" y="20"/>
                        </a:cubicBezTo>
                        <a:cubicBezTo>
                          <a:pt x="9" y="45"/>
                          <a:pt x="0" y="66"/>
                          <a:pt x="0" y="84"/>
                        </a:cubicBezTo>
                        <a:cubicBezTo>
                          <a:pt x="0" y="103"/>
                          <a:pt x="10" y="117"/>
                          <a:pt x="16" y="127"/>
                        </a:cubicBezTo>
                        <a:cubicBezTo>
                          <a:pt x="21" y="137"/>
                          <a:pt x="34" y="154"/>
                          <a:pt x="45" y="171"/>
                        </a:cubicBezTo>
                        <a:cubicBezTo>
                          <a:pt x="51" y="179"/>
                          <a:pt x="56" y="187"/>
                          <a:pt x="61" y="194"/>
                        </a:cubicBezTo>
                        <a:cubicBezTo>
                          <a:pt x="65" y="201"/>
                          <a:pt x="69" y="207"/>
                          <a:pt x="70" y="210"/>
                        </a:cubicBezTo>
                        <a:cubicBezTo>
                          <a:pt x="73" y="217"/>
                          <a:pt x="77" y="228"/>
                          <a:pt x="84" y="237"/>
                        </a:cubicBezTo>
                        <a:cubicBezTo>
                          <a:pt x="87" y="242"/>
                          <a:pt x="91" y="246"/>
                          <a:pt x="95" y="249"/>
                        </a:cubicBezTo>
                        <a:cubicBezTo>
                          <a:pt x="100" y="252"/>
                          <a:pt x="106" y="254"/>
                          <a:pt x="112" y="254"/>
                        </a:cubicBezTo>
                        <a:cubicBezTo>
                          <a:pt x="116" y="254"/>
                          <a:pt x="121" y="253"/>
                          <a:pt x="126" y="251"/>
                        </a:cubicBezTo>
                        <a:cubicBezTo>
                          <a:pt x="140" y="246"/>
                          <a:pt x="162" y="241"/>
                          <a:pt x="180" y="232"/>
                        </a:cubicBezTo>
                        <a:cubicBezTo>
                          <a:pt x="189" y="227"/>
                          <a:pt x="197" y="221"/>
                          <a:pt x="204" y="214"/>
                        </a:cubicBezTo>
                        <a:cubicBezTo>
                          <a:pt x="210" y="207"/>
                          <a:pt x="213" y="198"/>
                          <a:pt x="213" y="187"/>
                        </a:cubicBezTo>
                        <a:cubicBezTo>
                          <a:pt x="213" y="181"/>
                          <a:pt x="212" y="174"/>
                          <a:pt x="209" y="166"/>
                        </a:cubicBezTo>
                        <a:cubicBezTo>
                          <a:pt x="188" y="108"/>
                          <a:pt x="149" y="46"/>
                          <a:pt x="149" y="46"/>
                        </a:cubicBezTo>
                        <a:cubicBezTo>
                          <a:pt x="149" y="45"/>
                          <a:pt x="149" y="45"/>
                          <a:pt x="149" y="45"/>
                        </a:cubicBezTo>
                        <a:cubicBezTo>
                          <a:pt x="148" y="45"/>
                          <a:pt x="148" y="45"/>
                          <a:pt x="148" y="45"/>
                        </a:cubicBezTo>
                        <a:cubicBezTo>
                          <a:pt x="147" y="47"/>
                          <a:pt x="147" y="47"/>
                          <a:pt x="147" y="47"/>
                        </a:cubicBezTo>
                        <a:cubicBezTo>
                          <a:pt x="145" y="48"/>
                          <a:pt x="145" y="48"/>
                          <a:pt x="145" y="48"/>
                        </a:cubicBezTo>
                        <a:cubicBezTo>
                          <a:pt x="145" y="48"/>
                          <a:pt x="146" y="49"/>
                          <a:pt x="147" y="50"/>
                        </a:cubicBezTo>
                        <a:cubicBezTo>
                          <a:pt x="155" y="63"/>
                          <a:pt x="187" y="117"/>
                          <a:pt x="206" y="168"/>
                        </a:cubicBezTo>
                        <a:cubicBezTo>
                          <a:pt x="208" y="175"/>
                          <a:pt x="209" y="181"/>
                          <a:pt x="209" y="187"/>
                        </a:cubicBezTo>
                        <a:cubicBezTo>
                          <a:pt x="209" y="197"/>
                          <a:pt x="206" y="205"/>
                          <a:pt x="201" y="212"/>
                        </a:cubicBezTo>
                        <a:cubicBezTo>
                          <a:pt x="192" y="222"/>
                          <a:pt x="179" y="229"/>
                          <a:pt x="164" y="234"/>
                        </a:cubicBezTo>
                        <a:cubicBezTo>
                          <a:pt x="150" y="240"/>
                          <a:pt x="135" y="244"/>
                          <a:pt x="124" y="248"/>
                        </a:cubicBezTo>
                        <a:cubicBezTo>
                          <a:pt x="120" y="249"/>
                          <a:pt x="116" y="250"/>
                          <a:pt x="112" y="250"/>
                        </a:cubicBezTo>
                        <a:cubicBezTo>
                          <a:pt x="106" y="250"/>
                          <a:pt x="102" y="248"/>
                          <a:pt x="98" y="246"/>
                        </a:cubicBezTo>
                        <a:cubicBezTo>
                          <a:pt x="91" y="242"/>
                          <a:pt x="86" y="235"/>
                          <a:pt x="83" y="228"/>
                        </a:cubicBezTo>
                        <a:cubicBezTo>
                          <a:pt x="79" y="221"/>
                          <a:pt x="76" y="214"/>
                          <a:pt x="74" y="209"/>
                        </a:cubicBezTo>
                        <a:cubicBezTo>
                          <a:pt x="72" y="205"/>
                          <a:pt x="69" y="199"/>
                          <a:pt x="64" y="192"/>
                        </a:cubicBezTo>
                        <a:cubicBezTo>
                          <a:pt x="57" y="181"/>
                          <a:pt x="48" y="168"/>
                          <a:pt x="40" y="156"/>
                        </a:cubicBezTo>
                        <a:cubicBezTo>
                          <a:pt x="31" y="144"/>
                          <a:pt x="23" y="132"/>
                          <a:pt x="19" y="125"/>
                        </a:cubicBezTo>
                        <a:cubicBezTo>
                          <a:pt x="13" y="115"/>
                          <a:pt x="4" y="102"/>
                          <a:pt x="4" y="84"/>
                        </a:cubicBezTo>
                        <a:cubicBezTo>
                          <a:pt x="4" y="67"/>
                          <a:pt x="12" y="47"/>
                          <a:pt x="37" y="23"/>
                        </a:cubicBezTo>
                        <a:cubicBezTo>
                          <a:pt x="52" y="9"/>
                          <a:pt x="67" y="4"/>
                          <a:pt x="79" y="4"/>
                        </a:cubicBezTo>
                        <a:cubicBezTo>
                          <a:pt x="95" y="4"/>
                          <a:pt x="109" y="11"/>
                          <a:pt x="120" y="21"/>
                        </a:cubicBezTo>
                        <a:cubicBezTo>
                          <a:pt x="132" y="31"/>
                          <a:pt x="140" y="42"/>
                          <a:pt x="145" y="48"/>
                        </a:cubicBezTo>
                        <a:cubicBezTo>
                          <a:pt x="147" y="47"/>
                          <a:pt x="147" y="47"/>
                          <a:pt x="147" y="47"/>
                        </a:cubicBezTo>
                        <a:cubicBezTo>
                          <a:pt x="145" y="48"/>
                          <a:pt x="145" y="48"/>
                          <a:pt x="145" y="48"/>
                        </a:cubicBezTo>
                        <a:cubicBezTo>
                          <a:pt x="147" y="47"/>
                          <a:pt x="147" y="47"/>
                          <a:pt x="147" y="47"/>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22" name="Freeform 769">
                    <a:extLst>
                      <a:ext uri="{FF2B5EF4-FFF2-40B4-BE49-F238E27FC236}">
                        <a16:creationId xmlns:a16="http://schemas.microsoft.com/office/drawing/2014/main" id="{8E63C68C-B6BB-8450-C33C-B93BFBA8F84B}"/>
                      </a:ext>
                    </a:extLst>
                  </p:cNvPr>
                  <p:cNvSpPr>
                    <a:spLocks/>
                  </p:cNvSpPr>
                  <p:nvPr/>
                </p:nvSpPr>
                <p:spPr bwMode="auto">
                  <a:xfrm>
                    <a:off x="2380" y="3127"/>
                    <a:ext cx="198" cy="205"/>
                  </a:xfrm>
                  <a:custGeom>
                    <a:avLst/>
                    <a:gdLst>
                      <a:gd name="T0" fmla="*/ 84 w 234"/>
                      <a:gd name="T1" fmla="*/ 3 h 243"/>
                      <a:gd name="T2" fmla="*/ 84 w 234"/>
                      <a:gd name="T3" fmla="*/ 1 h 243"/>
                      <a:gd name="T4" fmla="*/ 74 w 234"/>
                      <a:gd name="T5" fmla="*/ 0 h 243"/>
                      <a:gd name="T6" fmla="*/ 63 w 234"/>
                      <a:gd name="T7" fmla="*/ 3 h 243"/>
                      <a:gd name="T8" fmla="*/ 49 w 234"/>
                      <a:gd name="T9" fmla="*/ 14 h 243"/>
                      <a:gd name="T10" fmla="*/ 18 w 234"/>
                      <a:gd name="T11" fmla="*/ 39 h 243"/>
                      <a:gd name="T12" fmla="*/ 16 w 234"/>
                      <a:gd name="T13" fmla="*/ 40 h 243"/>
                      <a:gd name="T14" fmla="*/ 7 w 234"/>
                      <a:gd name="T15" fmla="*/ 52 h 243"/>
                      <a:gd name="T16" fmla="*/ 0 w 234"/>
                      <a:gd name="T17" fmla="*/ 71 h 243"/>
                      <a:gd name="T18" fmla="*/ 0 w 234"/>
                      <a:gd name="T19" fmla="*/ 71 h 243"/>
                      <a:gd name="T20" fmla="*/ 4 w 234"/>
                      <a:gd name="T21" fmla="*/ 80 h 243"/>
                      <a:gd name="T22" fmla="*/ 18 w 234"/>
                      <a:gd name="T23" fmla="*/ 89 h 243"/>
                      <a:gd name="T24" fmla="*/ 34 w 234"/>
                      <a:gd name="T25" fmla="*/ 102 h 243"/>
                      <a:gd name="T26" fmla="*/ 47 w 234"/>
                      <a:gd name="T27" fmla="*/ 129 h 243"/>
                      <a:gd name="T28" fmla="*/ 54 w 234"/>
                      <a:gd name="T29" fmla="*/ 140 h 243"/>
                      <a:gd name="T30" fmla="*/ 65 w 234"/>
                      <a:gd name="T31" fmla="*/ 146 h 243"/>
                      <a:gd name="T32" fmla="*/ 69 w 234"/>
                      <a:gd name="T33" fmla="*/ 146 h 243"/>
                      <a:gd name="T34" fmla="*/ 79 w 234"/>
                      <a:gd name="T35" fmla="*/ 143 h 243"/>
                      <a:gd name="T36" fmla="*/ 91 w 234"/>
                      <a:gd name="T37" fmla="*/ 131 h 243"/>
                      <a:gd name="T38" fmla="*/ 105 w 234"/>
                      <a:gd name="T39" fmla="*/ 117 h 243"/>
                      <a:gd name="T40" fmla="*/ 128 w 234"/>
                      <a:gd name="T41" fmla="*/ 100 h 243"/>
                      <a:gd name="T42" fmla="*/ 138 w 234"/>
                      <a:gd name="T43" fmla="*/ 89 h 243"/>
                      <a:gd name="T44" fmla="*/ 142 w 234"/>
                      <a:gd name="T45" fmla="*/ 78 h 243"/>
                      <a:gd name="T46" fmla="*/ 140 w 234"/>
                      <a:gd name="T47" fmla="*/ 68 h 243"/>
                      <a:gd name="T48" fmla="*/ 125 w 234"/>
                      <a:gd name="T49" fmla="*/ 43 h 243"/>
                      <a:gd name="T50" fmla="*/ 114 w 234"/>
                      <a:gd name="T51" fmla="*/ 27 h 243"/>
                      <a:gd name="T52" fmla="*/ 104 w 234"/>
                      <a:gd name="T53" fmla="*/ 13 h 243"/>
                      <a:gd name="T54" fmla="*/ 84 w 234"/>
                      <a:gd name="T55" fmla="*/ 1 h 243"/>
                      <a:gd name="T56" fmla="*/ 84 w 234"/>
                      <a:gd name="T57" fmla="*/ 3 h 243"/>
                      <a:gd name="T58" fmla="*/ 83 w 234"/>
                      <a:gd name="T59" fmla="*/ 3 h 243"/>
                      <a:gd name="T60" fmla="*/ 102 w 234"/>
                      <a:gd name="T61" fmla="*/ 14 h 243"/>
                      <a:gd name="T62" fmla="*/ 113 w 234"/>
                      <a:gd name="T63" fmla="*/ 29 h 243"/>
                      <a:gd name="T64" fmla="*/ 124 w 234"/>
                      <a:gd name="T65" fmla="*/ 44 h 243"/>
                      <a:gd name="T66" fmla="*/ 137 w 234"/>
                      <a:gd name="T67" fmla="*/ 70 h 243"/>
                      <a:gd name="T68" fmla="*/ 140 w 234"/>
                      <a:gd name="T69" fmla="*/ 78 h 243"/>
                      <a:gd name="T70" fmla="*/ 136 w 234"/>
                      <a:gd name="T71" fmla="*/ 89 h 243"/>
                      <a:gd name="T72" fmla="*/ 103 w 234"/>
                      <a:gd name="T73" fmla="*/ 116 h 243"/>
                      <a:gd name="T74" fmla="*/ 85 w 234"/>
                      <a:gd name="T75" fmla="*/ 134 h 243"/>
                      <a:gd name="T76" fmla="*/ 77 w 234"/>
                      <a:gd name="T77" fmla="*/ 141 h 243"/>
                      <a:gd name="T78" fmla="*/ 69 w 234"/>
                      <a:gd name="T79" fmla="*/ 143 h 243"/>
                      <a:gd name="T80" fmla="*/ 66 w 234"/>
                      <a:gd name="T81" fmla="*/ 143 h 243"/>
                      <a:gd name="T82" fmla="*/ 57 w 234"/>
                      <a:gd name="T83" fmla="*/ 139 h 243"/>
                      <a:gd name="T84" fmla="*/ 47 w 234"/>
                      <a:gd name="T85" fmla="*/ 121 h 243"/>
                      <a:gd name="T86" fmla="*/ 36 w 234"/>
                      <a:gd name="T87" fmla="*/ 100 h 243"/>
                      <a:gd name="T88" fmla="*/ 14 w 234"/>
                      <a:gd name="T89" fmla="*/ 84 h 243"/>
                      <a:gd name="T90" fmla="*/ 6 w 234"/>
                      <a:gd name="T91" fmla="*/ 79 h 243"/>
                      <a:gd name="T92" fmla="*/ 3 w 234"/>
                      <a:gd name="T93" fmla="*/ 71 h 243"/>
                      <a:gd name="T94" fmla="*/ 3 w 234"/>
                      <a:gd name="T95" fmla="*/ 71 h 243"/>
                      <a:gd name="T96" fmla="*/ 10 w 234"/>
                      <a:gd name="T97" fmla="*/ 51 h 243"/>
                      <a:gd name="T98" fmla="*/ 16 w 234"/>
                      <a:gd name="T99" fmla="*/ 44 h 243"/>
                      <a:gd name="T100" fmla="*/ 18 w 234"/>
                      <a:gd name="T101" fmla="*/ 42 h 243"/>
                      <a:gd name="T102" fmla="*/ 19 w 234"/>
                      <a:gd name="T103" fmla="*/ 40 h 243"/>
                      <a:gd name="T104" fmla="*/ 50 w 234"/>
                      <a:gd name="T105" fmla="*/ 16 h 243"/>
                      <a:gd name="T106" fmla="*/ 64 w 234"/>
                      <a:gd name="T107" fmla="*/ 5 h 243"/>
                      <a:gd name="T108" fmla="*/ 74 w 234"/>
                      <a:gd name="T109" fmla="*/ 3 h 243"/>
                      <a:gd name="T110" fmla="*/ 83 w 234"/>
                      <a:gd name="T111" fmla="*/ 3 h 243"/>
                      <a:gd name="T112" fmla="*/ 84 w 234"/>
                      <a:gd name="T113" fmla="*/ 3 h 2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34" h="243">
                        <a:moveTo>
                          <a:pt x="138" y="3"/>
                        </a:moveTo>
                        <a:cubicBezTo>
                          <a:pt x="138" y="1"/>
                          <a:pt x="138" y="1"/>
                          <a:pt x="138" y="1"/>
                        </a:cubicBezTo>
                        <a:cubicBezTo>
                          <a:pt x="133" y="0"/>
                          <a:pt x="128" y="0"/>
                          <a:pt x="123" y="0"/>
                        </a:cubicBezTo>
                        <a:cubicBezTo>
                          <a:pt x="117" y="0"/>
                          <a:pt x="111" y="1"/>
                          <a:pt x="104" y="5"/>
                        </a:cubicBezTo>
                        <a:cubicBezTo>
                          <a:pt x="97" y="8"/>
                          <a:pt x="90" y="14"/>
                          <a:pt x="80" y="24"/>
                        </a:cubicBezTo>
                        <a:cubicBezTo>
                          <a:pt x="54" y="48"/>
                          <a:pt x="34" y="62"/>
                          <a:pt x="30" y="65"/>
                        </a:cubicBezTo>
                        <a:cubicBezTo>
                          <a:pt x="29" y="65"/>
                          <a:pt x="28" y="66"/>
                          <a:pt x="27" y="67"/>
                        </a:cubicBezTo>
                        <a:cubicBezTo>
                          <a:pt x="23" y="70"/>
                          <a:pt x="17" y="77"/>
                          <a:pt x="11" y="86"/>
                        </a:cubicBezTo>
                        <a:cubicBezTo>
                          <a:pt x="5" y="95"/>
                          <a:pt x="0" y="106"/>
                          <a:pt x="0" y="117"/>
                        </a:cubicBezTo>
                        <a:cubicBezTo>
                          <a:pt x="0" y="118"/>
                          <a:pt x="0" y="118"/>
                          <a:pt x="0" y="119"/>
                        </a:cubicBezTo>
                        <a:cubicBezTo>
                          <a:pt x="1" y="126"/>
                          <a:pt x="3" y="131"/>
                          <a:pt x="7" y="134"/>
                        </a:cubicBezTo>
                        <a:cubicBezTo>
                          <a:pt x="13" y="140"/>
                          <a:pt x="21" y="142"/>
                          <a:pt x="30" y="147"/>
                        </a:cubicBezTo>
                        <a:cubicBezTo>
                          <a:pt x="39" y="151"/>
                          <a:pt x="48" y="157"/>
                          <a:pt x="55" y="169"/>
                        </a:cubicBezTo>
                        <a:cubicBezTo>
                          <a:pt x="66" y="184"/>
                          <a:pt x="71" y="201"/>
                          <a:pt x="78" y="215"/>
                        </a:cubicBezTo>
                        <a:cubicBezTo>
                          <a:pt x="82" y="222"/>
                          <a:pt x="85" y="228"/>
                          <a:pt x="90" y="233"/>
                        </a:cubicBezTo>
                        <a:cubicBezTo>
                          <a:pt x="95" y="238"/>
                          <a:pt x="101" y="242"/>
                          <a:pt x="108" y="243"/>
                        </a:cubicBezTo>
                        <a:cubicBezTo>
                          <a:pt x="110" y="243"/>
                          <a:pt x="112" y="243"/>
                          <a:pt x="113" y="243"/>
                        </a:cubicBezTo>
                        <a:cubicBezTo>
                          <a:pt x="120" y="243"/>
                          <a:pt x="125" y="241"/>
                          <a:pt x="130" y="238"/>
                        </a:cubicBezTo>
                        <a:cubicBezTo>
                          <a:pt x="137" y="233"/>
                          <a:pt x="142" y="226"/>
                          <a:pt x="149" y="218"/>
                        </a:cubicBezTo>
                        <a:cubicBezTo>
                          <a:pt x="155" y="210"/>
                          <a:pt x="162" y="202"/>
                          <a:pt x="172" y="195"/>
                        </a:cubicBezTo>
                        <a:cubicBezTo>
                          <a:pt x="184" y="186"/>
                          <a:pt x="200" y="177"/>
                          <a:pt x="212" y="166"/>
                        </a:cubicBezTo>
                        <a:cubicBezTo>
                          <a:pt x="218" y="161"/>
                          <a:pt x="224" y="155"/>
                          <a:pt x="228" y="149"/>
                        </a:cubicBezTo>
                        <a:cubicBezTo>
                          <a:pt x="232" y="143"/>
                          <a:pt x="234" y="136"/>
                          <a:pt x="234" y="130"/>
                        </a:cubicBezTo>
                        <a:cubicBezTo>
                          <a:pt x="234" y="124"/>
                          <a:pt x="233" y="119"/>
                          <a:pt x="230" y="114"/>
                        </a:cubicBezTo>
                        <a:cubicBezTo>
                          <a:pt x="221" y="97"/>
                          <a:pt x="213" y="83"/>
                          <a:pt x="207" y="72"/>
                        </a:cubicBezTo>
                        <a:cubicBezTo>
                          <a:pt x="200" y="60"/>
                          <a:pt x="194" y="51"/>
                          <a:pt x="188" y="45"/>
                        </a:cubicBezTo>
                        <a:cubicBezTo>
                          <a:pt x="183" y="40"/>
                          <a:pt x="178" y="30"/>
                          <a:pt x="171" y="21"/>
                        </a:cubicBezTo>
                        <a:cubicBezTo>
                          <a:pt x="164" y="12"/>
                          <a:pt x="154" y="4"/>
                          <a:pt x="138" y="1"/>
                        </a:cubicBezTo>
                        <a:cubicBezTo>
                          <a:pt x="138" y="3"/>
                          <a:pt x="138" y="3"/>
                          <a:pt x="138" y="3"/>
                        </a:cubicBezTo>
                        <a:cubicBezTo>
                          <a:pt x="137" y="5"/>
                          <a:pt x="137" y="5"/>
                          <a:pt x="137" y="5"/>
                        </a:cubicBezTo>
                        <a:cubicBezTo>
                          <a:pt x="153" y="7"/>
                          <a:pt x="162" y="15"/>
                          <a:pt x="168" y="24"/>
                        </a:cubicBezTo>
                        <a:cubicBezTo>
                          <a:pt x="175" y="32"/>
                          <a:pt x="179" y="42"/>
                          <a:pt x="185" y="48"/>
                        </a:cubicBezTo>
                        <a:cubicBezTo>
                          <a:pt x="191" y="53"/>
                          <a:pt x="197" y="62"/>
                          <a:pt x="203" y="74"/>
                        </a:cubicBezTo>
                        <a:cubicBezTo>
                          <a:pt x="210" y="85"/>
                          <a:pt x="217" y="99"/>
                          <a:pt x="226" y="116"/>
                        </a:cubicBezTo>
                        <a:cubicBezTo>
                          <a:pt x="229" y="121"/>
                          <a:pt x="230" y="125"/>
                          <a:pt x="230" y="130"/>
                        </a:cubicBezTo>
                        <a:cubicBezTo>
                          <a:pt x="230" y="136"/>
                          <a:pt x="228" y="141"/>
                          <a:pt x="224" y="147"/>
                        </a:cubicBezTo>
                        <a:cubicBezTo>
                          <a:pt x="213" y="164"/>
                          <a:pt x="188" y="178"/>
                          <a:pt x="170" y="192"/>
                        </a:cubicBezTo>
                        <a:cubicBezTo>
                          <a:pt x="156" y="201"/>
                          <a:pt x="147" y="214"/>
                          <a:pt x="139" y="223"/>
                        </a:cubicBezTo>
                        <a:cubicBezTo>
                          <a:pt x="135" y="228"/>
                          <a:pt x="131" y="232"/>
                          <a:pt x="127" y="235"/>
                        </a:cubicBezTo>
                        <a:cubicBezTo>
                          <a:pt x="123" y="238"/>
                          <a:pt x="119" y="239"/>
                          <a:pt x="113" y="239"/>
                        </a:cubicBezTo>
                        <a:cubicBezTo>
                          <a:pt x="112" y="239"/>
                          <a:pt x="110" y="239"/>
                          <a:pt x="109" y="239"/>
                        </a:cubicBezTo>
                        <a:cubicBezTo>
                          <a:pt x="102" y="238"/>
                          <a:pt x="97" y="235"/>
                          <a:pt x="93" y="231"/>
                        </a:cubicBezTo>
                        <a:cubicBezTo>
                          <a:pt x="87" y="224"/>
                          <a:pt x="82" y="214"/>
                          <a:pt x="77" y="203"/>
                        </a:cubicBezTo>
                        <a:cubicBezTo>
                          <a:pt x="72" y="191"/>
                          <a:pt x="67" y="178"/>
                          <a:pt x="59" y="166"/>
                        </a:cubicBezTo>
                        <a:cubicBezTo>
                          <a:pt x="48" y="150"/>
                          <a:pt x="34" y="144"/>
                          <a:pt x="23" y="139"/>
                        </a:cubicBezTo>
                        <a:cubicBezTo>
                          <a:pt x="18" y="137"/>
                          <a:pt x="13" y="134"/>
                          <a:pt x="10" y="131"/>
                        </a:cubicBezTo>
                        <a:cubicBezTo>
                          <a:pt x="7" y="128"/>
                          <a:pt x="5" y="125"/>
                          <a:pt x="4" y="119"/>
                        </a:cubicBezTo>
                        <a:cubicBezTo>
                          <a:pt x="4" y="118"/>
                          <a:pt x="4" y="118"/>
                          <a:pt x="4" y="117"/>
                        </a:cubicBezTo>
                        <a:cubicBezTo>
                          <a:pt x="4" y="106"/>
                          <a:pt x="10" y="94"/>
                          <a:pt x="17" y="85"/>
                        </a:cubicBezTo>
                        <a:cubicBezTo>
                          <a:pt x="20" y="80"/>
                          <a:pt x="23" y="76"/>
                          <a:pt x="26" y="73"/>
                        </a:cubicBezTo>
                        <a:cubicBezTo>
                          <a:pt x="27" y="72"/>
                          <a:pt x="29" y="71"/>
                          <a:pt x="30" y="70"/>
                        </a:cubicBezTo>
                        <a:cubicBezTo>
                          <a:pt x="31" y="69"/>
                          <a:pt x="32" y="68"/>
                          <a:pt x="32" y="68"/>
                        </a:cubicBezTo>
                        <a:cubicBezTo>
                          <a:pt x="36" y="65"/>
                          <a:pt x="57" y="52"/>
                          <a:pt x="83" y="27"/>
                        </a:cubicBezTo>
                        <a:cubicBezTo>
                          <a:pt x="92" y="17"/>
                          <a:pt x="99" y="12"/>
                          <a:pt x="106" y="8"/>
                        </a:cubicBezTo>
                        <a:cubicBezTo>
                          <a:pt x="112" y="5"/>
                          <a:pt x="117" y="4"/>
                          <a:pt x="123" y="4"/>
                        </a:cubicBezTo>
                        <a:cubicBezTo>
                          <a:pt x="128" y="4"/>
                          <a:pt x="132" y="4"/>
                          <a:pt x="137" y="5"/>
                        </a:cubicBezTo>
                        <a:cubicBezTo>
                          <a:pt x="138" y="3"/>
                          <a:pt x="138" y="3"/>
                          <a:pt x="138" y="3"/>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23" name="Freeform 770">
                    <a:extLst>
                      <a:ext uri="{FF2B5EF4-FFF2-40B4-BE49-F238E27FC236}">
                        <a16:creationId xmlns:a16="http://schemas.microsoft.com/office/drawing/2014/main" id="{205EDBC3-E4B5-ED9C-B938-99E304D5DDC6}"/>
                      </a:ext>
                    </a:extLst>
                  </p:cNvPr>
                  <p:cNvSpPr>
                    <a:spLocks/>
                  </p:cNvSpPr>
                  <p:nvPr/>
                </p:nvSpPr>
                <p:spPr bwMode="auto">
                  <a:xfrm>
                    <a:off x="2509" y="3223"/>
                    <a:ext cx="187" cy="156"/>
                  </a:xfrm>
                  <a:custGeom>
                    <a:avLst/>
                    <a:gdLst>
                      <a:gd name="T0" fmla="*/ 133 w 221"/>
                      <a:gd name="T1" fmla="*/ 29 h 184"/>
                      <a:gd name="T2" fmla="*/ 134 w 221"/>
                      <a:gd name="T3" fmla="*/ 29 h 184"/>
                      <a:gd name="T4" fmla="*/ 132 w 221"/>
                      <a:gd name="T5" fmla="*/ 11 h 184"/>
                      <a:gd name="T6" fmla="*/ 126 w 221"/>
                      <a:gd name="T7" fmla="*/ 3 h 184"/>
                      <a:gd name="T8" fmla="*/ 116 w 221"/>
                      <a:gd name="T9" fmla="*/ 0 h 184"/>
                      <a:gd name="T10" fmla="*/ 103 w 221"/>
                      <a:gd name="T11" fmla="*/ 3 h 184"/>
                      <a:gd name="T12" fmla="*/ 28 w 221"/>
                      <a:gd name="T13" fmla="*/ 35 h 184"/>
                      <a:gd name="T14" fmla="*/ 8 w 221"/>
                      <a:gd name="T15" fmla="*/ 49 h 184"/>
                      <a:gd name="T16" fmla="*/ 3 w 221"/>
                      <a:gd name="T17" fmla="*/ 55 h 184"/>
                      <a:gd name="T18" fmla="*/ 0 w 221"/>
                      <a:gd name="T19" fmla="*/ 64 h 184"/>
                      <a:gd name="T20" fmla="*/ 3 w 221"/>
                      <a:gd name="T21" fmla="*/ 70 h 184"/>
                      <a:gd name="T22" fmla="*/ 24 w 221"/>
                      <a:gd name="T23" fmla="*/ 92 h 184"/>
                      <a:gd name="T24" fmla="*/ 61 w 221"/>
                      <a:gd name="T25" fmla="*/ 105 h 184"/>
                      <a:gd name="T26" fmla="*/ 109 w 221"/>
                      <a:gd name="T27" fmla="*/ 112 h 184"/>
                      <a:gd name="T28" fmla="*/ 123 w 221"/>
                      <a:gd name="T29" fmla="*/ 110 h 184"/>
                      <a:gd name="T30" fmla="*/ 129 w 221"/>
                      <a:gd name="T31" fmla="*/ 102 h 184"/>
                      <a:gd name="T32" fmla="*/ 133 w 221"/>
                      <a:gd name="T33" fmla="*/ 59 h 184"/>
                      <a:gd name="T34" fmla="*/ 134 w 221"/>
                      <a:gd name="T35" fmla="*/ 29 h 184"/>
                      <a:gd name="T36" fmla="*/ 134 w 221"/>
                      <a:gd name="T37" fmla="*/ 29 h 184"/>
                      <a:gd name="T38" fmla="*/ 134 w 221"/>
                      <a:gd name="T39" fmla="*/ 29 h 184"/>
                      <a:gd name="T40" fmla="*/ 133 w 221"/>
                      <a:gd name="T41" fmla="*/ 29 h 184"/>
                      <a:gd name="T42" fmla="*/ 132 w 221"/>
                      <a:gd name="T43" fmla="*/ 29 h 184"/>
                      <a:gd name="T44" fmla="*/ 132 w 221"/>
                      <a:gd name="T45" fmla="*/ 37 h 184"/>
                      <a:gd name="T46" fmla="*/ 130 w 221"/>
                      <a:gd name="T47" fmla="*/ 70 h 184"/>
                      <a:gd name="T48" fmla="*/ 127 w 221"/>
                      <a:gd name="T49" fmla="*/ 101 h 184"/>
                      <a:gd name="T50" fmla="*/ 121 w 221"/>
                      <a:gd name="T51" fmla="*/ 108 h 184"/>
                      <a:gd name="T52" fmla="*/ 109 w 221"/>
                      <a:gd name="T53" fmla="*/ 110 h 184"/>
                      <a:gd name="T54" fmla="*/ 62 w 221"/>
                      <a:gd name="T55" fmla="*/ 102 h 184"/>
                      <a:gd name="T56" fmla="*/ 25 w 221"/>
                      <a:gd name="T57" fmla="*/ 90 h 184"/>
                      <a:gd name="T58" fmla="*/ 3 w 221"/>
                      <a:gd name="T59" fmla="*/ 70 h 184"/>
                      <a:gd name="T60" fmla="*/ 3 w 221"/>
                      <a:gd name="T61" fmla="*/ 64 h 184"/>
                      <a:gd name="T62" fmla="*/ 4 w 221"/>
                      <a:gd name="T63" fmla="*/ 57 h 184"/>
                      <a:gd name="T64" fmla="*/ 14 w 221"/>
                      <a:gd name="T65" fmla="*/ 47 h 184"/>
                      <a:gd name="T66" fmla="*/ 30 w 221"/>
                      <a:gd name="T67" fmla="*/ 36 h 184"/>
                      <a:gd name="T68" fmla="*/ 104 w 221"/>
                      <a:gd name="T69" fmla="*/ 5 h 184"/>
                      <a:gd name="T70" fmla="*/ 116 w 221"/>
                      <a:gd name="T71" fmla="*/ 3 h 184"/>
                      <a:gd name="T72" fmla="*/ 124 w 221"/>
                      <a:gd name="T73" fmla="*/ 6 h 184"/>
                      <a:gd name="T74" fmla="*/ 130 w 221"/>
                      <a:gd name="T75" fmla="*/ 17 h 184"/>
                      <a:gd name="T76" fmla="*/ 132 w 221"/>
                      <a:gd name="T77" fmla="*/ 29 h 184"/>
                      <a:gd name="T78" fmla="*/ 133 w 221"/>
                      <a:gd name="T79" fmla="*/ 29 h 184"/>
                      <a:gd name="T80" fmla="*/ 132 w 221"/>
                      <a:gd name="T81" fmla="*/ 29 h 184"/>
                      <a:gd name="T82" fmla="*/ 133 w 221"/>
                      <a:gd name="T83" fmla="*/ 29 h 1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21" h="184">
                        <a:moveTo>
                          <a:pt x="219" y="47"/>
                        </a:moveTo>
                        <a:cubicBezTo>
                          <a:pt x="221" y="47"/>
                          <a:pt x="221" y="47"/>
                          <a:pt x="221" y="47"/>
                        </a:cubicBezTo>
                        <a:cubicBezTo>
                          <a:pt x="221" y="40"/>
                          <a:pt x="221" y="28"/>
                          <a:pt x="217" y="18"/>
                        </a:cubicBezTo>
                        <a:cubicBezTo>
                          <a:pt x="215" y="14"/>
                          <a:pt x="212" y="9"/>
                          <a:pt x="208" y="6"/>
                        </a:cubicBezTo>
                        <a:cubicBezTo>
                          <a:pt x="204" y="2"/>
                          <a:pt x="198" y="0"/>
                          <a:pt x="191" y="0"/>
                        </a:cubicBezTo>
                        <a:cubicBezTo>
                          <a:pt x="185" y="0"/>
                          <a:pt x="178" y="2"/>
                          <a:pt x="170" y="5"/>
                        </a:cubicBezTo>
                        <a:cubicBezTo>
                          <a:pt x="121" y="22"/>
                          <a:pt x="76" y="36"/>
                          <a:pt x="46" y="57"/>
                        </a:cubicBezTo>
                        <a:cubicBezTo>
                          <a:pt x="34" y="65"/>
                          <a:pt x="23" y="73"/>
                          <a:pt x="14" y="80"/>
                        </a:cubicBezTo>
                        <a:cubicBezTo>
                          <a:pt x="10" y="84"/>
                          <a:pt x="6" y="87"/>
                          <a:pt x="4" y="91"/>
                        </a:cubicBezTo>
                        <a:cubicBezTo>
                          <a:pt x="1" y="95"/>
                          <a:pt x="0" y="100"/>
                          <a:pt x="0" y="104"/>
                        </a:cubicBezTo>
                        <a:cubicBezTo>
                          <a:pt x="0" y="108"/>
                          <a:pt x="1" y="112"/>
                          <a:pt x="3" y="116"/>
                        </a:cubicBezTo>
                        <a:cubicBezTo>
                          <a:pt x="8" y="129"/>
                          <a:pt x="21" y="141"/>
                          <a:pt x="39" y="152"/>
                        </a:cubicBezTo>
                        <a:cubicBezTo>
                          <a:pt x="56" y="162"/>
                          <a:pt x="78" y="169"/>
                          <a:pt x="101" y="172"/>
                        </a:cubicBezTo>
                        <a:cubicBezTo>
                          <a:pt x="128" y="176"/>
                          <a:pt x="159" y="184"/>
                          <a:pt x="181" y="184"/>
                        </a:cubicBezTo>
                        <a:cubicBezTo>
                          <a:pt x="189" y="184"/>
                          <a:pt x="196" y="183"/>
                          <a:pt x="202" y="180"/>
                        </a:cubicBezTo>
                        <a:cubicBezTo>
                          <a:pt x="207" y="178"/>
                          <a:pt x="211" y="173"/>
                          <a:pt x="213" y="166"/>
                        </a:cubicBezTo>
                        <a:cubicBezTo>
                          <a:pt x="217" y="150"/>
                          <a:pt x="219" y="120"/>
                          <a:pt x="220" y="95"/>
                        </a:cubicBezTo>
                        <a:cubicBezTo>
                          <a:pt x="221" y="69"/>
                          <a:pt x="221" y="47"/>
                          <a:pt x="221" y="47"/>
                        </a:cubicBezTo>
                        <a:cubicBezTo>
                          <a:pt x="221" y="47"/>
                          <a:pt x="221" y="47"/>
                          <a:pt x="221" y="47"/>
                        </a:cubicBezTo>
                        <a:cubicBezTo>
                          <a:pt x="221" y="47"/>
                          <a:pt x="221" y="47"/>
                          <a:pt x="221" y="47"/>
                        </a:cubicBezTo>
                        <a:cubicBezTo>
                          <a:pt x="219" y="47"/>
                          <a:pt x="219" y="47"/>
                          <a:pt x="219" y="47"/>
                        </a:cubicBezTo>
                        <a:cubicBezTo>
                          <a:pt x="217" y="47"/>
                          <a:pt x="217" y="47"/>
                          <a:pt x="217" y="47"/>
                        </a:cubicBezTo>
                        <a:cubicBezTo>
                          <a:pt x="217" y="47"/>
                          <a:pt x="217" y="53"/>
                          <a:pt x="217" y="61"/>
                        </a:cubicBezTo>
                        <a:cubicBezTo>
                          <a:pt x="217" y="74"/>
                          <a:pt x="216" y="94"/>
                          <a:pt x="215" y="114"/>
                        </a:cubicBezTo>
                        <a:cubicBezTo>
                          <a:pt x="214" y="134"/>
                          <a:pt x="212" y="153"/>
                          <a:pt x="209" y="165"/>
                        </a:cubicBezTo>
                        <a:cubicBezTo>
                          <a:pt x="208" y="171"/>
                          <a:pt x="204" y="174"/>
                          <a:pt x="200" y="177"/>
                        </a:cubicBezTo>
                        <a:cubicBezTo>
                          <a:pt x="195" y="179"/>
                          <a:pt x="189" y="180"/>
                          <a:pt x="181" y="180"/>
                        </a:cubicBezTo>
                        <a:cubicBezTo>
                          <a:pt x="160" y="180"/>
                          <a:pt x="129" y="172"/>
                          <a:pt x="102" y="168"/>
                        </a:cubicBezTo>
                        <a:cubicBezTo>
                          <a:pt x="79" y="166"/>
                          <a:pt x="57" y="158"/>
                          <a:pt x="41" y="148"/>
                        </a:cubicBezTo>
                        <a:cubicBezTo>
                          <a:pt x="24" y="138"/>
                          <a:pt x="11" y="126"/>
                          <a:pt x="6" y="115"/>
                        </a:cubicBezTo>
                        <a:cubicBezTo>
                          <a:pt x="5" y="111"/>
                          <a:pt x="4" y="107"/>
                          <a:pt x="4" y="104"/>
                        </a:cubicBezTo>
                        <a:cubicBezTo>
                          <a:pt x="4" y="100"/>
                          <a:pt x="5" y="97"/>
                          <a:pt x="7" y="93"/>
                        </a:cubicBezTo>
                        <a:cubicBezTo>
                          <a:pt x="11" y="88"/>
                          <a:pt x="16" y="83"/>
                          <a:pt x="23" y="78"/>
                        </a:cubicBezTo>
                        <a:cubicBezTo>
                          <a:pt x="31" y="72"/>
                          <a:pt x="39" y="67"/>
                          <a:pt x="48" y="60"/>
                        </a:cubicBezTo>
                        <a:cubicBezTo>
                          <a:pt x="77" y="40"/>
                          <a:pt x="123" y="25"/>
                          <a:pt x="171" y="8"/>
                        </a:cubicBezTo>
                        <a:cubicBezTo>
                          <a:pt x="179" y="6"/>
                          <a:pt x="186" y="4"/>
                          <a:pt x="191" y="4"/>
                        </a:cubicBezTo>
                        <a:cubicBezTo>
                          <a:pt x="198" y="4"/>
                          <a:pt x="202" y="6"/>
                          <a:pt x="206" y="9"/>
                        </a:cubicBezTo>
                        <a:cubicBezTo>
                          <a:pt x="211" y="13"/>
                          <a:pt x="214" y="20"/>
                          <a:pt x="215" y="27"/>
                        </a:cubicBezTo>
                        <a:cubicBezTo>
                          <a:pt x="217" y="34"/>
                          <a:pt x="217" y="42"/>
                          <a:pt x="217" y="47"/>
                        </a:cubicBezTo>
                        <a:cubicBezTo>
                          <a:pt x="219" y="47"/>
                          <a:pt x="219" y="47"/>
                          <a:pt x="219" y="47"/>
                        </a:cubicBezTo>
                        <a:cubicBezTo>
                          <a:pt x="217" y="47"/>
                          <a:pt x="217" y="47"/>
                          <a:pt x="217" y="47"/>
                        </a:cubicBezTo>
                        <a:cubicBezTo>
                          <a:pt x="219" y="47"/>
                          <a:pt x="219" y="47"/>
                          <a:pt x="219" y="47"/>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24" name="Freeform 771">
                    <a:extLst>
                      <a:ext uri="{FF2B5EF4-FFF2-40B4-BE49-F238E27FC236}">
                        <a16:creationId xmlns:a16="http://schemas.microsoft.com/office/drawing/2014/main" id="{D3FFEAC7-5B8F-BB9E-0C68-452CCB7CC708}"/>
                      </a:ext>
                    </a:extLst>
                  </p:cNvPr>
                  <p:cNvSpPr>
                    <a:spLocks/>
                  </p:cNvSpPr>
                  <p:nvPr/>
                </p:nvSpPr>
                <p:spPr bwMode="auto">
                  <a:xfrm>
                    <a:off x="2507" y="3376"/>
                    <a:ext cx="175" cy="184"/>
                  </a:xfrm>
                  <a:custGeom>
                    <a:avLst/>
                    <a:gdLst>
                      <a:gd name="T0" fmla="*/ 123 w 207"/>
                      <a:gd name="T1" fmla="*/ 20 h 218"/>
                      <a:gd name="T2" fmla="*/ 125 w 207"/>
                      <a:gd name="T3" fmla="*/ 20 h 218"/>
                      <a:gd name="T4" fmla="*/ 125 w 207"/>
                      <a:gd name="T5" fmla="*/ 19 h 218"/>
                      <a:gd name="T6" fmla="*/ 120 w 207"/>
                      <a:gd name="T7" fmla="*/ 7 h 218"/>
                      <a:gd name="T8" fmla="*/ 101 w 207"/>
                      <a:gd name="T9" fmla="*/ 0 h 218"/>
                      <a:gd name="T10" fmla="*/ 100 w 207"/>
                      <a:gd name="T11" fmla="*/ 0 h 218"/>
                      <a:gd name="T12" fmla="*/ 72 w 207"/>
                      <a:gd name="T13" fmla="*/ 10 h 218"/>
                      <a:gd name="T14" fmla="*/ 45 w 207"/>
                      <a:gd name="T15" fmla="*/ 30 h 218"/>
                      <a:gd name="T16" fmla="*/ 16 w 207"/>
                      <a:gd name="T17" fmla="*/ 54 h 218"/>
                      <a:gd name="T18" fmla="*/ 6 w 207"/>
                      <a:gd name="T19" fmla="*/ 68 h 218"/>
                      <a:gd name="T20" fmla="*/ 1 w 207"/>
                      <a:gd name="T21" fmla="*/ 80 h 218"/>
                      <a:gd name="T22" fmla="*/ 0 w 207"/>
                      <a:gd name="T23" fmla="*/ 83 h 218"/>
                      <a:gd name="T24" fmla="*/ 3 w 207"/>
                      <a:gd name="T25" fmla="*/ 91 h 218"/>
                      <a:gd name="T26" fmla="*/ 12 w 207"/>
                      <a:gd name="T27" fmla="*/ 100 h 218"/>
                      <a:gd name="T28" fmla="*/ 26 w 207"/>
                      <a:gd name="T29" fmla="*/ 105 h 218"/>
                      <a:gd name="T30" fmla="*/ 37 w 207"/>
                      <a:gd name="T31" fmla="*/ 110 h 218"/>
                      <a:gd name="T32" fmla="*/ 57 w 207"/>
                      <a:gd name="T33" fmla="*/ 123 h 218"/>
                      <a:gd name="T34" fmla="*/ 68 w 207"/>
                      <a:gd name="T35" fmla="*/ 129 h 218"/>
                      <a:gd name="T36" fmla="*/ 76 w 207"/>
                      <a:gd name="T37" fmla="*/ 131 h 218"/>
                      <a:gd name="T38" fmla="*/ 81 w 207"/>
                      <a:gd name="T39" fmla="*/ 130 h 218"/>
                      <a:gd name="T40" fmla="*/ 85 w 207"/>
                      <a:gd name="T41" fmla="*/ 127 h 218"/>
                      <a:gd name="T42" fmla="*/ 107 w 207"/>
                      <a:gd name="T43" fmla="*/ 77 h 218"/>
                      <a:gd name="T44" fmla="*/ 119 w 207"/>
                      <a:gd name="T45" fmla="*/ 45 h 218"/>
                      <a:gd name="T46" fmla="*/ 125 w 207"/>
                      <a:gd name="T47" fmla="*/ 20 h 218"/>
                      <a:gd name="T48" fmla="*/ 123 w 207"/>
                      <a:gd name="T49" fmla="*/ 20 h 218"/>
                      <a:gd name="T50" fmla="*/ 123 w 207"/>
                      <a:gd name="T51" fmla="*/ 20 h 218"/>
                      <a:gd name="T52" fmla="*/ 118 w 207"/>
                      <a:gd name="T53" fmla="*/ 44 h 218"/>
                      <a:gd name="T54" fmla="*/ 99 w 207"/>
                      <a:gd name="T55" fmla="*/ 92 h 218"/>
                      <a:gd name="T56" fmla="*/ 82 w 207"/>
                      <a:gd name="T57" fmla="*/ 126 h 218"/>
                      <a:gd name="T58" fmla="*/ 80 w 207"/>
                      <a:gd name="T59" fmla="*/ 128 h 218"/>
                      <a:gd name="T60" fmla="*/ 76 w 207"/>
                      <a:gd name="T61" fmla="*/ 129 h 218"/>
                      <a:gd name="T62" fmla="*/ 65 w 207"/>
                      <a:gd name="T63" fmla="*/ 126 h 218"/>
                      <a:gd name="T64" fmla="*/ 45 w 207"/>
                      <a:gd name="T65" fmla="*/ 112 h 218"/>
                      <a:gd name="T66" fmla="*/ 27 w 207"/>
                      <a:gd name="T67" fmla="*/ 102 h 218"/>
                      <a:gd name="T68" fmla="*/ 10 w 207"/>
                      <a:gd name="T69" fmla="*/ 95 h 218"/>
                      <a:gd name="T70" fmla="*/ 4 w 207"/>
                      <a:gd name="T71" fmla="*/ 90 h 218"/>
                      <a:gd name="T72" fmla="*/ 3 w 207"/>
                      <a:gd name="T73" fmla="*/ 83 h 218"/>
                      <a:gd name="T74" fmla="*/ 3 w 207"/>
                      <a:gd name="T75" fmla="*/ 80 h 218"/>
                      <a:gd name="T76" fmla="*/ 7 w 207"/>
                      <a:gd name="T77" fmla="*/ 69 h 218"/>
                      <a:gd name="T78" fmla="*/ 46 w 207"/>
                      <a:gd name="T79" fmla="*/ 32 h 218"/>
                      <a:gd name="T80" fmla="*/ 73 w 207"/>
                      <a:gd name="T81" fmla="*/ 12 h 218"/>
                      <a:gd name="T82" fmla="*/ 100 w 207"/>
                      <a:gd name="T83" fmla="*/ 3 h 218"/>
                      <a:gd name="T84" fmla="*/ 101 w 207"/>
                      <a:gd name="T85" fmla="*/ 3 h 218"/>
                      <a:gd name="T86" fmla="*/ 118 w 207"/>
                      <a:gd name="T87" fmla="*/ 8 h 218"/>
                      <a:gd name="T88" fmla="*/ 123 w 207"/>
                      <a:gd name="T89" fmla="*/ 19 h 218"/>
                      <a:gd name="T90" fmla="*/ 123 w 207"/>
                      <a:gd name="T91" fmla="*/ 20 h 218"/>
                      <a:gd name="T92" fmla="*/ 123 w 207"/>
                      <a:gd name="T93" fmla="*/ 20 h 2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07" h="218">
                        <a:moveTo>
                          <a:pt x="205" y="33"/>
                        </a:moveTo>
                        <a:cubicBezTo>
                          <a:pt x="207" y="33"/>
                          <a:pt x="207" y="33"/>
                          <a:pt x="207" y="33"/>
                        </a:cubicBezTo>
                        <a:cubicBezTo>
                          <a:pt x="207" y="33"/>
                          <a:pt x="207" y="32"/>
                          <a:pt x="207" y="32"/>
                        </a:cubicBezTo>
                        <a:cubicBezTo>
                          <a:pt x="207" y="25"/>
                          <a:pt x="205" y="17"/>
                          <a:pt x="199" y="11"/>
                        </a:cubicBezTo>
                        <a:cubicBezTo>
                          <a:pt x="193" y="5"/>
                          <a:pt x="183" y="0"/>
                          <a:pt x="167" y="0"/>
                        </a:cubicBezTo>
                        <a:cubicBezTo>
                          <a:pt x="166" y="0"/>
                          <a:pt x="166" y="0"/>
                          <a:pt x="165" y="0"/>
                        </a:cubicBezTo>
                        <a:cubicBezTo>
                          <a:pt x="149" y="0"/>
                          <a:pt x="134" y="7"/>
                          <a:pt x="119" y="17"/>
                        </a:cubicBezTo>
                        <a:cubicBezTo>
                          <a:pt x="104" y="27"/>
                          <a:pt x="89" y="39"/>
                          <a:pt x="74" y="49"/>
                        </a:cubicBezTo>
                        <a:cubicBezTo>
                          <a:pt x="58" y="60"/>
                          <a:pt x="41" y="74"/>
                          <a:pt x="26" y="90"/>
                        </a:cubicBezTo>
                        <a:cubicBezTo>
                          <a:pt x="19" y="97"/>
                          <a:pt x="13" y="105"/>
                          <a:pt x="9" y="113"/>
                        </a:cubicBezTo>
                        <a:cubicBezTo>
                          <a:pt x="4" y="120"/>
                          <a:pt x="1" y="127"/>
                          <a:pt x="1" y="134"/>
                        </a:cubicBezTo>
                        <a:cubicBezTo>
                          <a:pt x="0" y="135"/>
                          <a:pt x="0" y="136"/>
                          <a:pt x="0" y="138"/>
                        </a:cubicBezTo>
                        <a:cubicBezTo>
                          <a:pt x="0" y="143"/>
                          <a:pt x="2" y="148"/>
                          <a:pt x="4" y="152"/>
                        </a:cubicBezTo>
                        <a:cubicBezTo>
                          <a:pt x="8" y="158"/>
                          <a:pt x="13" y="162"/>
                          <a:pt x="20" y="166"/>
                        </a:cubicBezTo>
                        <a:cubicBezTo>
                          <a:pt x="27" y="169"/>
                          <a:pt x="35" y="171"/>
                          <a:pt x="44" y="174"/>
                        </a:cubicBezTo>
                        <a:cubicBezTo>
                          <a:pt x="49" y="175"/>
                          <a:pt x="55" y="179"/>
                          <a:pt x="62" y="183"/>
                        </a:cubicBezTo>
                        <a:cubicBezTo>
                          <a:pt x="72" y="189"/>
                          <a:pt x="84" y="198"/>
                          <a:pt x="95" y="205"/>
                        </a:cubicBezTo>
                        <a:cubicBezTo>
                          <a:pt x="101" y="209"/>
                          <a:pt x="107" y="212"/>
                          <a:pt x="112" y="214"/>
                        </a:cubicBezTo>
                        <a:cubicBezTo>
                          <a:pt x="117" y="216"/>
                          <a:pt x="122" y="218"/>
                          <a:pt x="127" y="218"/>
                        </a:cubicBezTo>
                        <a:cubicBezTo>
                          <a:pt x="129" y="218"/>
                          <a:pt x="132" y="217"/>
                          <a:pt x="134" y="216"/>
                        </a:cubicBezTo>
                        <a:cubicBezTo>
                          <a:pt x="136" y="215"/>
                          <a:pt x="138" y="213"/>
                          <a:pt x="140" y="211"/>
                        </a:cubicBezTo>
                        <a:cubicBezTo>
                          <a:pt x="147" y="198"/>
                          <a:pt x="163" y="164"/>
                          <a:pt x="178" y="128"/>
                        </a:cubicBezTo>
                        <a:cubicBezTo>
                          <a:pt x="185" y="110"/>
                          <a:pt x="192" y="91"/>
                          <a:pt x="197" y="75"/>
                        </a:cubicBezTo>
                        <a:cubicBezTo>
                          <a:pt x="203" y="58"/>
                          <a:pt x="206" y="43"/>
                          <a:pt x="207" y="33"/>
                        </a:cubicBezTo>
                        <a:cubicBezTo>
                          <a:pt x="205" y="33"/>
                          <a:pt x="205" y="33"/>
                          <a:pt x="205" y="33"/>
                        </a:cubicBezTo>
                        <a:cubicBezTo>
                          <a:pt x="203" y="33"/>
                          <a:pt x="203" y="33"/>
                          <a:pt x="203" y="33"/>
                        </a:cubicBezTo>
                        <a:cubicBezTo>
                          <a:pt x="202" y="43"/>
                          <a:pt x="199" y="57"/>
                          <a:pt x="194" y="73"/>
                        </a:cubicBezTo>
                        <a:cubicBezTo>
                          <a:pt x="186" y="98"/>
                          <a:pt x="174" y="127"/>
                          <a:pt x="163" y="153"/>
                        </a:cubicBezTo>
                        <a:cubicBezTo>
                          <a:pt x="152" y="178"/>
                          <a:pt x="141" y="200"/>
                          <a:pt x="136" y="209"/>
                        </a:cubicBezTo>
                        <a:cubicBezTo>
                          <a:pt x="135" y="211"/>
                          <a:pt x="134" y="212"/>
                          <a:pt x="132" y="213"/>
                        </a:cubicBezTo>
                        <a:cubicBezTo>
                          <a:pt x="131" y="213"/>
                          <a:pt x="129" y="214"/>
                          <a:pt x="127" y="214"/>
                        </a:cubicBezTo>
                        <a:cubicBezTo>
                          <a:pt x="122" y="214"/>
                          <a:pt x="115" y="212"/>
                          <a:pt x="108" y="208"/>
                        </a:cubicBezTo>
                        <a:cubicBezTo>
                          <a:pt x="98" y="203"/>
                          <a:pt x="86" y="194"/>
                          <a:pt x="75" y="187"/>
                        </a:cubicBezTo>
                        <a:cubicBezTo>
                          <a:pt x="63" y="179"/>
                          <a:pt x="53" y="172"/>
                          <a:pt x="45" y="170"/>
                        </a:cubicBezTo>
                        <a:cubicBezTo>
                          <a:pt x="34" y="167"/>
                          <a:pt x="23" y="163"/>
                          <a:pt x="16" y="159"/>
                        </a:cubicBezTo>
                        <a:cubicBezTo>
                          <a:pt x="12" y="156"/>
                          <a:pt x="9" y="153"/>
                          <a:pt x="7" y="150"/>
                        </a:cubicBezTo>
                        <a:cubicBezTo>
                          <a:pt x="6" y="147"/>
                          <a:pt x="4" y="143"/>
                          <a:pt x="4" y="138"/>
                        </a:cubicBezTo>
                        <a:cubicBezTo>
                          <a:pt x="4" y="137"/>
                          <a:pt x="4" y="135"/>
                          <a:pt x="5" y="134"/>
                        </a:cubicBezTo>
                        <a:cubicBezTo>
                          <a:pt x="5" y="129"/>
                          <a:pt x="8" y="122"/>
                          <a:pt x="12" y="115"/>
                        </a:cubicBezTo>
                        <a:cubicBezTo>
                          <a:pt x="25" y="93"/>
                          <a:pt x="53" y="68"/>
                          <a:pt x="76" y="53"/>
                        </a:cubicBezTo>
                        <a:cubicBezTo>
                          <a:pt x="92" y="42"/>
                          <a:pt x="107" y="30"/>
                          <a:pt x="121" y="20"/>
                        </a:cubicBezTo>
                        <a:cubicBezTo>
                          <a:pt x="136" y="11"/>
                          <a:pt x="150" y="4"/>
                          <a:pt x="165" y="4"/>
                        </a:cubicBezTo>
                        <a:cubicBezTo>
                          <a:pt x="166" y="4"/>
                          <a:pt x="166" y="4"/>
                          <a:pt x="167" y="4"/>
                        </a:cubicBezTo>
                        <a:cubicBezTo>
                          <a:pt x="182" y="4"/>
                          <a:pt x="191" y="9"/>
                          <a:pt x="196" y="14"/>
                        </a:cubicBezTo>
                        <a:cubicBezTo>
                          <a:pt x="201" y="19"/>
                          <a:pt x="203" y="26"/>
                          <a:pt x="203" y="32"/>
                        </a:cubicBezTo>
                        <a:cubicBezTo>
                          <a:pt x="203" y="32"/>
                          <a:pt x="203" y="32"/>
                          <a:pt x="203" y="33"/>
                        </a:cubicBezTo>
                        <a:cubicBezTo>
                          <a:pt x="205" y="33"/>
                          <a:pt x="205" y="33"/>
                          <a:pt x="205" y="33"/>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25" name="Freeform 772">
                    <a:extLst>
                      <a:ext uri="{FF2B5EF4-FFF2-40B4-BE49-F238E27FC236}">
                        <a16:creationId xmlns:a16="http://schemas.microsoft.com/office/drawing/2014/main" id="{3D2C5FF4-C612-8921-6B7F-F2A945EACD16}"/>
                      </a:ext>
                    </a:extLst>
                  </p:cNvPr>
                  <p:cNvSpPr>
                    <a:spLocks/>
                  </p:cNvSpPr>
                  <p:nvPr/>
                </p:nvSpPr>
                <p:spPr bwMode="auto">
                  <a:xfrm>
                    <a:off x="2402" y="3511"/>
                    <a:ext cx="202" cy="203"/>
                  </a:xfrm>
                  <a:custGeom>
                    <a:avLst/>
                    <a:gdLst>
                      <a:gd name="T0" fmla="*/ 139 w 239"/>
                      <a:gd name="T1" fmla="*/ 60 h 241"/>
                      <a:gd name="T2" fmla="*/ 139 w 239"/>
                      <a:gd name="T3" fmla="*/ 61 h 241"/>
                      <a:gd name="T4" fmla="*/ 142 w 239"/>
                      <a:gd name="T5" fmla="*/ 55 h 241"/>
                      <a:gd name="T6" fmla="*/ 145 w 239"/>
                      <a:gd name="T7" fmla="*/ 45 h 241"/>
                      <a:gd name="T8" fmla="*/ 141 w 239"/>
                      <a:gd name="T9" fmla="*/ 34 h 241"/>
                      <a:gd name="T10" fmla="*/ 131 w 239"/>
                      <a:gd name="T11" fmla="*/ 24 h 241"/>
                      <a:gd name="T12" fmla="*/ 112 w 239"/>
                      <a:gd name="T13" fmla="*/ 12 h 241"/>
                      <a:gd name="T14" fmla="*/ 95 w 239"/>
                      <a:gd name="T15" fmla="*/ 4 h 241"/>
                      <a:gd name="T16" fmla="*/ 73 w 239"/>
                      <a:gd name="T17" fmla="*/ 0 h 241"/>
                      <a:gd name="T18" fmla="*/ 63 w 239"/>
                      <a:gd name="T19" fmla="*/ 3 h 241"/>
                      <a:gd name="T20" fmla="*/ 57 w 239"/>
                      <a:gd name="T21" fmla="*/ 12 h 241"/>
                      <a:gd name="T22" fmla="*/ 53 w 239"/>
                      <a:gd name="T23" fmla="*/ 29 h 241"/>
                      <a:gd name="T24" fmla="*/ 48 w 239"/>
                      <a:gd name="T25" fmla="*/ 61 h 241"/>
                      <a:gd name="T26" fmla="*/ 37 w 239"/>
                      <a:gd name="T27" fmla="*/ 88 h 241"/>
                      <a:gd name="T28" fmla="*/ 14 w 239"/>
                      <a:gd name="T29" fmla="*/ 107 h 241"/>
                      <a:gd name="T30" fmla="*/ 3 w 239"/>
                      <a:gd name="T31" fmla="*/ 115 h 241"/>
                      <a:gd name="T32" fmla="*/ 0 w 239"/>
                      <a:gd name="T33" fmla="*/ 125 h 241"/>
                      <a:gd name="T34" fmla="*/ 1 w 239"/>
                      <a:gd name="T35" fmla="*/ 128 h 241"/>
                      <a:gd name="T36" fmla="*/ 5 w 239"/>
                      <a:gd name="T37" fmla="*/ 140 h 241"/>
                      <a:gd name="T38" fmla="*/ 8 w 239"/>
                      <a:gd name="T39" fmla="*/ 142 h 241"/>
                      <a:gd name="T40" fmla="*/ 14 w 239"/>
                      <a:gd name="T41" fmla="*/ 144 h 241"/>
                      <a:gd name="T42" fmla="*/ 22 w 239"/>
                      <a:gd name="T43" fmla="*/ 142 h 241"/>
                      <a:gd name="T44" fmla="*/ 42 w 239"/>
                      <a:gd name="T45" fmla="*/ 136 h 241"/>
                      <a:gd name="T46" fmla="*/ 139 w 239"/>
                      <a:gd name="T47" fmla="*/ 61 h 241"/>
                      <a:gd name="T48" fmla="*/ 139 w 239"/>
                      <a:gd name="T49" fmla="*/ 60 h 241"/>
                      <a:gd name="T50" fmla="*/ 138 w 239"/>
                      <a:gd name="T51" fmla="*/ 59 h 241"/>
                      <a:gd name="T52" fmla="*/ 72 w 239"/>
                      <a:gd name="T53" fmla="*/ 120 h 241"/>
                      <a:gd name="T54" fmla="*/ 41 w 239"/>
                      <a:gd name="T55" fmla="*/ 134 h 241"/>
                      <a:gd name="T56" fmla="*/ 21 w 239"/>
                      <a:gd name="T57" fmla="*/ 141 h 241"/>
                      <a:gd name="T58" fmla="*/ 14 w 239"/>
                      <a:gd name="T59" fmla="*/ 142 h 241"/>
                      <a:gd name="T60" fmla="*/ 10 w 239"/>
                      <a:gd name="T61" fmla="*/ 141 h 241"/>
                      <a:gd name="T62" fmla="*/ 6 w 239"/>
                      <a:gd name="T63" fmla="*/ 136 h 241"/>
                      <a:gd name="T64" fmla="*/ 3 w 239"/>
                      <a:gd name="T65" fmla="*/ 127 h 241"/>
                      <a:gd name="T66" fmla="*/ 3 w 239"/>
                      <a:gd name="T67" fmla="*/ 125 h 241"/>
                      <a:gd name="T68" fmla="*/ 6 w 239"/>
                      <a:gd name="T69" fmla="*/ 117 h 241"/>
                      <a:gd name="T70" fmla="*/ 21 w 239"/>
                      <a:gd name="T71" fmla="*/ 104 h 241"/>
                      <a:gd name="T72" fmla="*/ 39 w 239"/>
                      <a:gd name="T73" fmla="*/ 89 h 241"/>
                      <a:gd name="T74" fmla="*/ 48 w 239"/>
                      <a:gd name="T75" fmla="*/ 72 h 241"/>
                      <a:gd name="T76" fmla="*/ 54 w 239"/>
                      <a:gd name="T77" fmla="*/ 40 h 241"/>
                      <a:gd name="T78" fmla="*/ 59 w 239"/>
                      <a:gd name="T79" fmla="*/ 13 h 241"/>
                      <a:gd name="T80" fmla="*/ 65 w 239"/>
                      <a:gd name="T81" fmla="*/ 4 h 241"/>
                      <a:gd name="T82" fmla="*/ 73 w 239"/>
                      <a:gd name="T83" fmla="*/ 3 h 241"/>
                      <a:gd name="T84" fmla="*/ 95 w 239"/>
                      <a:gd name="T85" fmla="*/ 7 h 241"/>
                      <a:gd name="T86" fmla="*/ 111 w 239"/>
                      <a:gd name="T87" fmla="*/ 13 h 241"/>
                      <a:gd name="T88" fmla="*/ 130 w 239"/>
                      <a:gd name="T89" fmla="*/ 26 h 241"/>
                      <a:gd name="T90" fmla="*/ 139 w 239"/>
                      <a:gd name="T91" fmla="*/ 35 h 241"/>
                      <a:gd name="T92" fmla="*/ 142 w 239"/>
                      <a:gd name="T93" fmla="*/ 45 h 241"/>
                      <a:gd name="T94" fmla="*/ 141 w 239"/>
                      <a:gd name="T95" fmla="*/ 54 h 241"/>
                      <a:gd name="T96" fmla="*/ 138 w 239"/>
                      <a:gd name="T97" fmla="*/ 59 h 241"/>
                      <a:gd name="T98" fmla="*/ 139 w 239"/>
                      <a:gd name="T99" fmla="*/ 60 h 2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39" h="241">
                        <a:moveTo>
                          <a:pt x="230" y="100"/>
                        </a:moveTo>
                        <a:cubicBezTo>
                          <a:pt x="231" y="101"/>
                          <a:pt x="231" y="101"/>
                          <a:pt x="231" y="101"/>
                        </a:cubicBezTo>
                        <a:cubicBezTo>
                          <a:pt x="233" y="99"/>
                          <a:pt x="235" y="95"/>
                          <a:pt x="236" y="91"/>
                        </a:cubicBezTo>
                        <a:cubicBezTo>
                          <a:pt x="238" y="86"/>
                          <a:pt x="239" y="81"/>
                          <a:pt x="239" y="75"/>
                        </a:cubicBezTo>
                        <a:cubicBezTo>
                          <a:pt x="239" y="69"/>
                          <a:pt x="238" y="62"/>
                          <a:pt x="234" y="56"/>
                        </a:cubicBezTo>
                        <a:cubicBezTo>
                          <a:pt x="231" y="50"/>
                          <a:pt x="225" y="44"/>
                          <a:pt x="217" y="40"/>
                        </a:cubicBezTo>
                        <a:cubicBezTo>
                          <a:pt x="202" y="32"/>
                          <a:pt x="193" y="25"/>
                          <a:pt x="185" y="20"/>
                        </a:cubicBezTo>
                        <a:cubicBezTo>
                          <a:pt x="177" y="14"/>
                          <a:pt x="169" y="10"/>
                          <a:pt x="157" y="7"/>
                        </a:cubicBezTo>
                        <a:cubicBezTo>
                          <a:pt x="145" y="4"/>
                          <a:pt x="132" y="0"/>
                          <a:pt x="121" y="0"/>
                        </a:cubicBezTo>
                        <a:cubicBezTo>
                          <a:pt x="115" y="0"/>
                          <a:pt x="110" y="1"/>
                          <a:pt x="105" y="4"/>
                        </a:cubicBezTo>
                        <a:cubicBezTo>
                          <a:pt x="101" y="7"/>
                          <a:pt x="97" y="12"/>
                          <a:pt x="94" y="20"/>
                        </a:cubicBezTo>
                        <a:cubicBezTo>
                          <a:pt x="91" y="27"/>
                          <a:pt x="90" y="37"/>
                          <a:pt x="88" y="48"/>
                        </a:cubicBezTo>
                        <a:cubicBezTo>
                          <a:pt x="86" y="65"/>
                          <a:pt x="84" y="85"/>
                          <a:pt x="81" y="103"/>
                        </a:cubicBezTo>
                        <a:cubicBezTo>
                          <a:pt x="77" y="121"/>
                          <a:pt x="71" y="137"/>
                          <a:pt x="62" y="146"/>
                        </a:cubicBezTo>
                        <a:cubicBezTo>
                          <a:pt x="49" y="159"/>
                          <a:pt x="34" y="169"/>
                          <a:pt x="22" y="179"/>
                        </a:cubicBezTo>
                        <a:cubicBezTo>
                          <a:pt x="16" y="184"/>
                          <a:pt x="10" y="188"/>
                          <a:pt x="6" y="193"/>
                        </a:cubicBezTo>
                        <a:cubicBezTo>
                          <a:pt x="3" y="198"/>
                          <a:pt x="0" y="203"/>
                          <a:pt x="0" y="209"/>
                        </a:cubicBezTo>
                        <a:cubicBezTo>
                          <a:pt x="0" y="211"/>
                          <a:pt x="0" y="212"/>
                          <a:pt x="1" y="214"/>
                        </a:cubicBezTo>
                        <a:cubicBezTo>
                          <a:pt x="3" y="223"/>
                          <a:pt x="5" y="229"/>
                          <a:pt x="8" y="234"/>
                        </a:cubicBezTo>
                        <a:cubicBezTo>
                          <a:pt x="10" y="236"/>
                          <a:pt x="12" y="238"/>
                          <a:pt x="14" y="239"/>
                        </a:cubicBezTo>
                        <a:cubicBezTo>
                          <a:pt x="17" y="240"/>
                          <a:pt x="20" y="241"/>
                          <a:pt x="23" y="241"/>
                        </a:cubicBezTo>
                        <a:cubicBezTo>
                          <a:pt x="27" y="241"/>
                          <a:pt x="32" y="240"/>
                          <a:pt x="37" y="239"/>
                        </a:cubicBezTo>
                        <a:cubicBezTo>
                          <a:pt x="44" y="238"/>
                          <a:pt x="55" y="234"/>
                          <a:pt x="70" y="228"/>
                        </a:cubicBezTo>
                        <a:cubicBezTo>
                          <a:pt x="113" y="210"/>
                          <a:pt x="184" y="169"/>
                          <a:pt x="231" y="101"/>
                        </a:cubicBezTo>
                        <a:cubicBezTo>
                          <a:pt x="230" y="100"/>
                          <a:pt x="230" y="100"/>
                          <a:pt x="230" y="100"/>
                        </a:cubicBezTo>
                        <a:cubicBezTo>
                          <a:pt x="228" y="99"/>
                          <a:pt x="228" y="99"/>
                          <a:pt x="228" y="99"/>
                        </a:cubicBezTo>
                        <a:cubicBezTo>
                          <a:pt x="197" y="144"/>
                          <a:pt x="155" y="176"/>
                          <a:pt x="118" y="199"/>
                        </a:cubicBezTo>
                        <a:cubicBezTo>
                          <a:pt x="100" y="210"/>
                          <a:pt x="82" y="218"/>
                          <a:pt x="68" y="224"/>
                        </a:cubicBezTo>
                        <a:cubicBezTo>
                          <a:pt x="54" y="230"/>
                          <a:pt x="43" y="234"/>
                          <a:pt x="36" y="235"/>
                        </a:cubicBezTo>
                        <a:cubicBezTo>
                          <a:pt x="31" y="236"/>
                          <a:pt x="27" y="237"/>
                          <a:pt x="23" y="237"/>
                        </a:cubicBezTo>
                        <a:cubicBezTo>
                          <a:pt x="20" y="237"/>
                          <a:pt x="18" y="236"/>
                          <a:pt x="16" y="235"/>
                        </a:cubicBezTo>
                        <a:cubicBezTo>
                          <a:pt x="13" y="234"/>
                          <a:pt x="11" y="232"/>
                          <a:pt x="9" y="228"/>
                        </a:cubicBezTo>
                        <a:cubicBezTo>
                          <a:pt x="8" y="224"/>
                          <a:pt x="6" y="219"/>
                          <a:pt x="5" y="213"/>
                        </a:cubicBezTo>
                        <a:cubicBezTo>
                          <a:pt x="4" y="212"/>
                          <a:pt x="4" y="210"/>
                          <a:pt x="4" y="209"/>
                        </a:cubicBezTo>
                        <a:cubicBezTo>
                          <a:pt x="4" y="205"/>
                          <a:pt x="6" y="200"/>
                          <a:pt x="10" y="196"/>
                        </a:cubicBezTo>
                        <a:cubicBezTo>
                          <a:pt x="15" y="189"/>
                          <a:pt x="24" y="182"/>
                          <a:pt x="34" y="174"/>
                        </a:cubicBezTo>
                        <a:cubicBezTo>
                          <a:pt x="44" y="167"/>
                          <a:pt x="55" y="159"/>
                          <a:pt x="65" y="149"/>
                        </a:cubicBezTo>
                        <a:cubicBezTo>
                          <a:pt x="72" y="142"/>
                          <a:pt x="77" y="133"/>
                          <a:pt x="80" y="121"/>
                        </a:cubicBezTo>
                        <a:cubicBezTo>
                          <a:pt x="85" y="105"/>
                          <a:pt x="88" y="85"/>
                          <a:pt x="90" y="67"/>
                        </a:cubicBezTo>
                        <a:cubicBezTo>
                          <a:pt x="92" y="48"/>
                          <a:pt x="94" y="31"/>
                          <a:pt x="98" y="21"/>
                        </a:cubicBezTo>
                        <a:cubicBezTo>
                          <a:pt x="100" y="14"/>
                          <a:pt x="104" y="10"/>
                          <a:pt x="108" y="7"/>
                        </a:cubicBezTo>
                        <a:cubicBezTo>
                          <a:pt x="111" y="5"/>
                          <a:pt x="116" y="4"/>
                          <a:pt x="121" y="4"/>
                        </a:cubicBezTo>
                        <a:cubicBezTo>
                          <a:pt x="131" y="4"/>
                          <a:pt x="144" y="8"/>
                          <a:pt x="156" y="11"/>
                        </a:cubicBezTo>
                        <a:cubicBezTo>
                          <a:pt x="168" y="14"/>
                          <a:pt x="175" y="18"/>
                          <a:pt x="183" y="23"/>
                        </a:cubicBezTo>
                        <a:cubicBezTo>
                          <a:pt x="190" y="28"/>
                          <a:pt x="200" y="35"/>
                          <a:pt x="215" y="44"/>
                        </a:cubicBezTo>
                        <a:cubicBezTo>
                          <a:pt x="223" y="48"/>
                          <a:pt x="228" y="53"/>
                          <a:pt x="231" y="58"/>
                        </a:cubicBezTo>
                        <a:cubicBezTo>
                          <a:pt x="234" y="63"/>
                          <a:pt x="235" y="69"/>
                          <a:pt x="235" y="75"/>
                        </a:cubicBezTo>
                        <a:cubicBezTo>
                          <a:pt x="235" y="80"/>
                          <a:pt x="234" y="85"/>
                          <a:pt x="233" y="90"/>
                        </a:cubicBezTo>
                        <a:cubicBezTo>
                          <a:pt x="231" y="94"/>
                          <a:pt x="229" y="97"/>
                          <a:pt x="228" y="99"/>
                        </a:cubicBezTo>
                        <a:cubicBezTo>
                          <a:pt x="230" y="100"/>
                          <a:pt x="230" y="100"/>
                          <a:pt x="230" y="100"/>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26" name="Freeform 773">
                    <a:extLst>
                      <a:ext uri="{FF2B5EF4-FFF2-40B4-BE49-F238E27FC236}">
                        <a16:creationId xmlns:a16="http://schemas.microsoft.com/office/drawing/2014/main" id="{4A2A67A0-C979-FBE9-B956-63C0D5365185}"/>
                      </a:ext>
                    </a:extLst>
                  </p:cNvPr>
                  <p:cNvSpPr>
                    <a:spLocks/>
                  </p:cNvSpPr>
                  <p:nvPr/>
                </p:nvSpPr>
                <p:spPr bwMode="auto">
                  <a:xfrm>
                    <a:off x="2429" y="3329"/>
                    <a:ext cx="162" cy="189"/>
                  </a:xfrm>
                  <a:custGeom>
                    <a:avLst/>
                    <a:gdLst>
                      <a:gd name="T0" fmla="*/ 31 w 191"/>
                      <a:gd name="T1" fmla="*/ 2 h 224"/>
                      <a:gd name="T2" fmla="*/ 31 w 191"/>
                      <a:gd name="T3" fmla="*/ 0 h 224"/>
                      <a:gd name="T4" fmla="*/ 15 w 191"/>
                      <a:gd name="T5" fmla="*/ 3 h 224"/>
                      <a:gd name="T6" fmla="*/ 3 w 191"/>
                      <a:gd name="T7" fmla="*/ 25 h 224"/>
                      <a:gd name="T8" fmla="*/ 0 w 191"/>
                      <a:gd name="T9" fmla="*/ 52 h 224"/>
                      <a:gd name="T10" fmla="*/ 3 w 191"/>
                      <a:gd name="T11" fmla="*/ 68 h 224"/>
                      <a:gd name="T12" fmla="*/ 8 w 191"/>
                      <a:gd name="T13" fmla="*/ 76 h 224"/>
                      <a:gd name="T14" fmla="*/ 20 w 191"/>
                      <a:gd name="T15" fmla="*/ 87 h 224"/>
                      <a:gd name="T16" fmla="*/ 25 w 191"/>
                      <a:gd name="T17" fmla="*/ 101 h 224"/>
                      <a:gd name="T18" fmla="*/ 25 w 191"/>
                      <a:gd name="T19" fmla="*/ 103 h 224"/>
                      <a:gd name="T20" fmla="*/ 24 w 191"/>
                      <a:gd name="T21" fmla="*/ 110 h 224"/>
                      <a:gd name="T22" fmla="*/ 26 w 191"/>
                      <a:gd name="T23" fmla="*/ 126 h 224"/>
                      <a:gd name="T24" fmla="*/ 31 w 191"/>
                      <a:gd name="T25" fmla="*/ 131 h 224"/>
                      <a:gd name="T26" fmla="*/ 38 w 191"/>
                      <a:gd name="T27" fmla="*/ 134 h 224"/>
                      <a:gd name="T28" fmla="*/ 41 w 191"/>
                      <a:gd name="T29" fmla="*/ 134 h 224"/>
                      <a:gd name="T30" fmla="*/ 54 w 191"/>
                      <a:gd name="T31" fmla="*/ 127 h 224"/>
                      <a:gd name="T32" fmla="*/ 59 w 191"/>
                      <a:gd name="T33" fmla="*/ 112 h 224"/>
                      <a:gd name="T34" fmla="*/ 64 w 191"/>
                      <a:gd name="T35" fmla="*/ 102 h 224"/>
                      <a:gd name="T36" fmla="*/ 98 w 191"/>
                      <a:gd name="T37" fmla="*/ 68 h 224"/>
                      <a:gd name="T38" fmla="*/ 111 w 191"/>
                      <a:gd name="T39" fmla="*/ 53 h 224"/>
                      <a:gd name="T40" fmla="*/ 116 w 191"/>
                      <a:gd name="T41" fmla="*/ 36 h 224"/>
                      <a:gd name="T42" fmla="*/ 115 w 191"/>
                      <a:gd name="T43" fmla="*/ 29 h 224"/>
                      <a:gd name="T44" fmla="*/ 107 w 191"/>
                      <a:gd name="T45" fmla="*/ 24 h 224"/>
                      <a:gd name="T46" fmla="*/ 85 w 191"/>
                      <a:gd name="T47" fmla="*/ 15 h 224"/>
                      <a:gd name="T48" fmla="*/ 74 w 191"/>
                      <a:gd name="T49" fmla="*/ 8 h 224"/>
                      <a:gd name="T50" fmla="*/ 70 w 191"/>
                      <a:gd name="T51" fmla="*/ 7 h 224"/>
                      <a:gd name="T52" fmla="*/ 50 w 191"/>
                      <a:gd name="T53" fmla="*/ 3 h 224"/>
                      <a:gd name="T54" fmla="*/ 39 w 191"/>
                      <a:gd name="T55" fmla="*/ 1 h 224"/>
                      <a:gd name="T56" fmla="*/ 31 w 191"/>
                      <a:gd name="T57" fmla="*/ 0 h 224"/>
                      <a:gd name="T58" fmla="*/ 31 w 191"/>
                      <a:gd name="T59" fmla="*/ 0 h 224"/>
                      <a:gd name="T60" fmla="*/ 31 w 191"/>
                      <a:gd name="T61" fmla="*/ 2 h 224"/>
                      <a:gd name="T62" fmla="*/ 31 w 191"/>
                      <a:gd name="T63" fmla="*/ 3 h 224"/>
                      <a:gd name="T64" fmla="*/ 31 w 191"/>
                      <a:gd name="T65" fmla="*/ 3 h 224"/>
                      <a:gd name="T66" fmla="*/ 40 w 191"/>
                      <a:gd name="T67" fmla="*/ 3 h 224"/>
                      <a:gd name="T68" fmla="*/ 59 w 191"/>
                      <a:gd name="T69" fmla="*/ 7 h 224"/>
                      <a:gd name="T70" fmla="*/ 67 w 191"/>
                      <a:gd name="T71" fmla="*/ 9 h 224"/>
                      <a:gd name="T72" fmla="*/ 70 w 191"/>
                      <a:gd name="T73" fmla="*/ 10 h 224"/>
                      <a:gd name="T74" fmla="*/ 72 w 191"/>
                      <a:gd name="T75" fmla="*/ 10 h 224"/>
                      <a:gd name="T76" fmla="*/ 84 w 191"/>
                      <a:gd name="T77" fmla="*/ 17 h 224"/>
                      <a:gd name="T78" fmla="*/ 107 w 191"/>
                      <a:gd name="T79" fmla="*/ 25 h 224"/>
                      <a:gd name="T80" fmla="*/ 112 w 191"/>
                      <a:gd name="T81" fmla="*/ 30 h 224"/>
                      <a:gd name="T82" fmla="*/ 115 w 191"/>
                      <a:gd name="T83" fmla="*/ 36 h 224"/>
                      <a:gd name="T84" fmla="*/ 109 w 191"/>
                      <a:gd name="T85" fmla="*/ 52 h 224"/>
                      <a:gd name="T86" fmla="*/ 98 w 191"/>
                      <a:gd name="T87" fmla="*/ 65 h 224"/>
                      <a:gd name="T88" fmla="*/ 72 w 191"/>
                      <a:gd name="T89" fmla="*/ 88 h 224"/>
                      <a:gd name="T90" fmla="*/ 62 w 191"/>
                      <a:gd name="T91" fmla="*/ 101 h 224"/>
                      <a:gd name="T92" fmla="*/ 57 w 191"/>
                      <a:gd name="T93" fmla="*/ 111 h 224"/>
                      <a:gd name="T94" fmla="*/ 52 w 191"/>
                      <a:gd name="T95" fmla="*/ 126 h 224"/>
                      <a:gd name="T96" fmla="*/ 41 w 191"/>
                      <a:gd name="T97" fmla="*/ 132 h 224"/>
                      <a:gd name="T98" fmla="*/ 38 w 191"/>
                      <a:gd name="T99" fmla="*/ 132 h 224"/>
                      <a:gd name="T100" fmla="*/ 32 w 191"/>
                      <a:gd name="T101" fmla="*/ 129 h 224"/>
                      <a:gd name="T102" fmla="*/ 28 w 191"/>
                      <a:gd name="T103" fmla="*/ 121 h 224"/>
                      <a:gd name="T104" fmla="*/ 26 w 191"/>
                      <a:gd name="T105" fmla="*/ 110 h 224"/>
                      <a:gd name="T106" fmla="*/ 26 w 191"/>
                      <a:gd name="T107" fmla="*/ 103 h 224"/>
                      <a:gd name="T108" fmla="*/ 26 w 191"/>
                      <a:gd name="T109" fmla="*/ 101 h 224"/>
                      <a:gd name="T110" fmla="*/ 22 w 191"/>
                      <a:gd name="T111" fmla="*/ 86 h 224"/>
                      <a:gd name="T112" fmla="*/ 10 w 191"/>
                      <a:gd name="T113" fmla="*/ 75 h 224"/>
                      <a:gd name="T114" fmla="*/ 4 w 191"/>
                      <a:gd name="T115" fmla="*/ 67 h 224"/>
                      <a:gd name="T116" fmla="*/ 3 w 191"/>
                      <a:gd name="T117" fmla="*/ 52 h 224"/>
                      <a:gd name="T118" fmla="*/ 5 w 191"/>
                      <a:gd name="T119" fmla="*/ 25 h 224"/>
                      <a:gd name="T120" fmla="*/ 17 w 191"/>
                      <a:gd name="T121" fmla="*/ 6 h 224"/>
                      <a:gd name="T122" fmla="*/ 31 w 191"/>
                      <a:gd name="T123" fmla="*/ 3 h 224"/>
                      <a:gd name="T124" fmla="*/ 31 w 191"/>
                      <a:gd name="T125" fmla="*/ 2 h 2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1" h="224">
                        <a:moveTo>
                          <a:pt x="50" y="2"/>
                        </a:moveTo>
                        <a:cubicBezTo>
                          <a:pt x="50" y="0"/>
                          <a:pt x="50" y="0"/>
                          <a:pt x="50" y="0"/>
                        </a:cubicBezTo>
                        <a:cubicBezTo>
                          <a:pt x="44" y="0"/>
                          <a:pt x="34" y="0"/>
                          <a:pt x="25" y="5"/>
                        </a:cubicBezTo>
                        <a:cubicBezTo>
                          <a:pt x="16" y="11"/>
                          <a:pt x="8" y="21"/>
                          <a:pt x="4" y="41"/>
                        </a:cubicBezTo>
                        <a:cubicBezTo>
                          <a:pt x="2" y="58"/>
                          <a:pt x="0" y="74"/>
                          <a:pt x="0" y="88"/>
                        </a:cubicBezTo>
                        <a:cubicBezTo>
                          <a:pt x="0" y="97"/>
                          <a:pt x="0" y="105"/>
                          <a:pt x="3" y="112"/>
                        </a:cubicBezTo>
                        <a:cubicBezTo>
                          <a:pt x="5" y="119"/>
                          <a:pt x="9" y="124"/>
                          <a:pt x="14" y="127"/>
                        </a:cubicBezTo>
                        <a:cubicBezTo>
                          <a:pt x="23" y="132"/>
                          <a:pt x="29" y="138"/>
                          <a:pt x="33" y="145"/>
                        </a:cubicBezTo>
                        <a:cubicBezTo>
                          <a:pt x="38" y="151"/>
                          <a:pt x="40" y="159"/>
                          <a:pt x="40" y="168"/>
                        </a:cubicBezTo>
                        <a:cubicBezTo>
                          <a:pt x="40" y="169"/>
                          <a:pt x="40" y="171"/>
                          <a:pt x="40" y="172"/>
                        </a:cubicBezTo>
                        <a:cubicBezTo>
                          <a:pt x="40" y="175"/>
                          <a:pt x="39" y="178"/>
                          <a:pt x="39" y="182"/>
                        </a:cubicBezTo>
                        <a:cubicBezTo>
                          <a:pt x="40" y="191"/>
                          <a:pt x="41" y="200"/>
                          <a:pt x="44" y="208"/>
                        </a:cubicBezTo>
                        <a:cubicBezTo>
                          <a:pt x="45" y="212"/>
                          <a:pt x="48" y="215"/>
                          <a:pt x="51" y="218"/>
                        </a:cubicBezTo>
                        <a:cubicBezTo>
                          <a:pt x="54" y="220"/>
                          <a:pt x="58" y="222"/>
                          <a:pt x="62" y="223"/>
                        </a:cubicBezTo>
                        <a:cubicBezTo>
                          <a:pt x="64" y="223"/>
                          <a:pt x="65" y="224"/>
                          <a:pt x="67" y="224"/>
                        </a:cubicBezTo>
                        <a:cubicBezTo>
                          <a:pt x="76" y="224"/>
                          <a:pt x="84" y="218"/>
                          <a:pt x="88" y="211"/>
                        </a:cubicBezTo>
                        <a:cubicBezTo>
                          <a:pt x="93" y="204"/>
                          <a:pt x="96" y="195"/>
                          <a:pt x="97" y="187"/>
                        </a:cubicBezTo>
                        <a:cubicBezTo>
                          <a:pt x="98" y="183"/>
                          <a:pt x="100" y="177"/>
                          <a:pt x="105" y="170"/>
                        </a:cubicBezTo>
                        <a:cubicBezTo>
                          <a:pt x="117" y="150"/>
                          <a:pt x="143" y="123"/>
                          <a:pt x="161" y="112"/>
                        </a:cubicBezTo>
                        <a:cubicBezTo>
                          <a:pt x="169" y="107"/>
                          <a:pt x="177" y="98"/>
                          <a:pt x="182" y="89"/>
                        </a:cubicBezTo>
                        <a:cubicBezTo>
                          <a:pt x="187" y="80"/>
                          <a:pt x="191" y="70"/>
                          <a:pt x="191" y="61"/>
                        </a:cubicBezTo>
                        <a:cubicBezTo>
                          <a:pt x="191" y="56"/>
                          <a:pt x="190" y="51"/>
                          <a:pt x="187" y="47"/>
                        </a:cubicBezTo>
                        <a:cubicBezTo>
                          <a:pt x="184" y="43"/>
                          <a:pt x="180" y="40"/>
                          <a:pt x="175" y="39"/>
                        </a:cubicBezTo>
                        <a:cubicBezTo>
                          <a:pt x="161" y="36"/>
                          <a:pt x="149" y="30"/>
                          <a:pt x="139" y="25"/>
                        </a:cubicBezTo>
                        <a:cubicBezTo>
                          <a:pt x="130" y="20"/>
                          <a:pt x="123" y="16"/>
                          <a:pt x="120" y="14"/>
                        </a:cubicBezTo>
                        <a:cubicBezTo>
                          <a:pt x="119" y="13"/>
                          <a:pt x="117" y="12"/>
                          <a:pt x="115" y="12"/>
                        </a:cubicBezTo>
                        <a:cubicBezTo>
                          <a:pt x="108" y="9"/>
                          <a:pt x="95" y="6"/>
                          <a:pt x="82" y="4"/>
                        </a:cubicBezTo>
                        <a:cubicBezTo>
                          <a:pt x="75" y="3"/>
                          <a:pt x="69" y="2"/>
                          <a:pt x="64" y="1"/>
                        </a:cubicBezTo>
                        <a:cubicBezTo>
                          <a:pt x="59" y="0"/>
                          <a:pt x="54" y="0"/>
                          <a:pt x="51" y="0"/>
                        </a:cubicBezTo>
                        <a:cubicBezTo>
                          <a:pt x="51" y="0"/>
                          <a:pt x="51" y="0"/>
                          <a:pt x="50" y="0"/>
                        </a:cubicBezTo>
                        <a:cubicBezTo>
                          <a:pt x="50" y="2"/>
                          <a:pt x="50" y="2"/>
                          <a:pt x="50" y="2"/>
                        </a:cubicBezTo>
                        <a:cubicBezTo>
                          <a:pt x="51" y="4"/>
                          <a:pt x="51" y="4"/>
                          <a:pt x="51" y="4"/>
                        </a:cubicBezTo>
                        <a:cubicBezTo>
                          <a:pt x="51" y="4"/>
                          <a:pt x="51" y="4"/>
                          <a:pt x="51" y="4"/>
                        </a:cubicBezTo>
                        <a:cubicBezTo>
                          <a:pt x="54" y="4"/>
                          <a:pt x="59" y="4"/>
                          <a:pt x="66" y="5"/>
                        </a:cubicBezTo>
                        <a:cubicBezTo>
                          <a:pt x="75" y="7"/>
                          <a:pt x="87" y="9"/>
                          <a:pt x="97" y="11"/>
                        </a:cubicBezTo>
                        <a:cubicBezTo>
                          <a:pt x="102" y="12"/>
                          <a:pt x="107" y="13"/>
                          <a:pt x="110" y="15"/>
                        </a:cubicBezTo>
                        <a:cubicBezTo>
                          <a:pt x="112" y="15"/>
                          <a:pt x="114" y="16"/>
                          <a:pt x="115" y="16"/>
                        </a:cubicBezTo>
                        <a:cubicBezTo>
                          <a:pt x="116" y="16"/>
                          <a:pt x="117" y="17"/>
                          <a:pt x="118" y="17"/>
                        </a:cubicBezTo>
                        <a:cubicBezTo>
                          <a:pt x="121" y="19"/>
                          <a:pt x="128" y="24"/>
                          <a:pt x="138" y="29"/>
                        </a:cubicBezTo>
                        <a:cubicBezTo>
                          <a:pt x="147" y="34"/>
                          <a:pt x="159" y="39"/>
                          <a:pt x="174" y="43"/>
                        </a:cubicBezTo>
                        <a:cubicBezTo>
                          <a:pt x="179" y="44"/>
                          <a:pt x="182" y="46"/>
                          <a:pt x="184" y="49"/>
                        </a:cubicBezTo>
                        <a:cubicBezTo>
                          <a:pt x="186" y="52"/>
                          <a:pt x="187" y="56"/>
                          <a:pt x="187" y="61"/>
                        </a:cubicBezTo>
                        <a:cubicBezTo>
                          <a:pt x="187" y="69"/>
                          <a:pt x="184" y="78"/>
                          <a:pt x="178" y="87"/>
                        </a:cubicBezTo>
                        <a:cubicBezTo>
                          <a:pt x="173" y="96"/>
                          <a:pt x="166" y="104"/>
                          <a:pt x="159" y="108"/>
                        </a:cubicBezTo>
                        <a:cubicBezTo>
                          <a:pt x="147" y="116"/>
                          <a:pt x="131" y="131"/>
                          <a:pt x="118" y="146"/>
                        </a:cubicBezTo>
                        <a:cubicBezTo>
                          <a:pt x="111" y="153"/>
                          <a:pt x="106" y="161"/>
                          <a:pt x="101" y="168"/>
                        </a:cubicBezTo>
                        <a:cubicBezTo>
                          <a:pt x="97" y="175"/>
                          <a:pt x="94" y="181"/>
                          <a:pt x="93" y="186"/>
                        </a:cubicBezTo>
                        <a:cubicBezTo>
                          <a:pt x="92" y="194"/>
                          <a:pt x="90" y="203"/>
                          <a:pt x="85" y="209"/>
                        </a:cubicBezTo>
                        <a:cubicBezTo>
                          <a:pt x="81" y="215"/>
                          <a:pt x="75" y="220"/>
                          <a:pt x="67" y="220"/>
                        </a:cubicBezTo>
                        <a:cubicBezTo>
                          <a:pt x="66" y="220"/>
                          <a:pt x="64" y="219"/>
                          <a:pt x="63" y="219"/>
                        </a:cubicBezTo>
                        <a:cubicBezTo>
                          <a:pt x="59" y="218"/>
                          <a:pt x="56" y="217"/>
                          <a:pt x="53" y="215"/>
                        </a:cubicBezTo>
                        <a:cubicBezTo>
                          <a:pt x="50" y="212"/>
                          <a:pt x="47" y="207"/>
                          <a:pt x="46" y="201"/>
                        </a:cubicBezTo>
                        <a:cubicBezTo>
                          <a:pt x="44" y="195"/>
                          <a:pt x="43" y="188"/>
                          <a:pt x="43" y="182"/>
                        </a:cubicBezTo>
                        <a:cubicBezTo>
                          <a:pt x="43" y="178"/>
                          <a:pt x="44" y="175"/>
                          <a:pt x="44" y="172"/>
                        </a:cubicBezTo>
                        <a:cubicBezTo>
                          <a:pt x="44" y="171"/>
                          <a:pt x="44" y="169"/>
                          <a:pt x="44" y="168"/>
                        </a:cubicBezTo>
                        <a:cubicBezTo>
                          <a:pt x="44" y="159"/>
                          <a:pt x="41" y="150"/>
                          <a:pt x="37" y="143"/>
                        </a:cubicBezTo>
                        <a:cubicBezTo>
                          <a:pt x="32" y="135"/>
                          <a:pt x="25" y="129"/>
                          <a:pt x="17" y="124"/>
                        </a:cubicBezTo>
                        <a:cubicBezTo>
                          <a:pt x="12" y="121"/>
                          <a:pt x="9" y="117"/>
                          <a:pt x="7" y="111"/>
                        </a:cubicBezTo>
                        <a:cubicBezTo>
                          <a:pt x="4" y="104"/>
                          <a:pt x="4" y="97"/>
                          <a:pt x="4" y="88"/>
                        </a:cubicBezTo>
                        <a:cubicBezTo>
                          <a:pt x="4" y="74"/>
                          <a:pt x="5" y="59"/>
                          <a:pt x="8" y="42"/>
                        </a:cubicBezTo>
                        <a:cubicBezTo>
                          <a:pt x="11" y="23"/>
                          <a:pt x="19" y="14"/>
                          <a:pt x="27" y="9"/>
                        </a:cubicBezTo>
                        <a:cubicBezTo>
                          <a:pt x="35" y="4"/>
                          <a:pt x="44" y="4"/>
                          <a:pt x="51" y="4"/>
                        </a:cubicBezTo>
                        <a:cubicBezTo>
                          <a:pt x="50" y="2"/>
                          <a:pt x="50" y="2"/>
                          <a:pt x="50" y="2"/>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27" name="Freeform 774">
                    <a:extLst>
                      <a:ext uri="{FF2B5EF4-FFF2-40B4-BE49-F238E27FC236}">
                        <a16:creationId xmlns:a16="http://schemas.microsoft.com/office/drawing/2014/main" id="{E1EFDB58-950F-D378-7113-E2C6A5A3C79D}"/>
                      </a:ext>
                    </a:extLst>
                  </p:cNvPr>
                  <p:cNvSpPr>
                    <a:spLocks/>
                  </p:cNvSpPr>
                  <p:nvPr/>
                </p:nvSpPr>
                <p:spPr bwMode="auto">
                  <a:xfrm>
                    <a:off x="2308" y="3509"/>
                    <a:ext cx="174" cy="162"/>
                  </a:xfrm>
                  <a:custGeom>
                    <a:avLst/>
                    <a:gdLst>
                      <a:gd name="T0" fmla="*/ 118 w 206"/>
                      <a:gd name="T1" fmla="*/ 3 h 192"/>
                      <a:gd name="T2" fmla="*/ 119 w 206"/>
                      <a:gd name="T3" fmla="*/ 3 h 192"/>
                      <a:gd name="T4" fmla="*/ 111 w 206"/>
                      <a:gd name="T5" fmla="*/ 0 h 192"/>
                      <a:gd name="T6" fmla="*/ 103 w 206"/>
                      <a:gd name="T7" fmla="*/ 3 h 192"/>
                      <a:gd name="T8" fmla="*/ 94 w 206"/>
                      <a:gd name="T9" fmla="*/ 12 h 192"/>
                      <a:gd name="T10" fmla="*/ 80 w 206"/>
                      <a:gd name="T11" fmla="*/ 25 h 192"/>
                      <a:gd name="T12" fmla="*/ 48 w 206"/>
                      <a:gd name="T13" fmla="*/ 45 h 192"/>
                      <a:gd name="T14" fmla="*/ 22 w 206"/>
                      <a:gd name="T15" fmla="*/ 57 h 192"/>
                      <a:gd name="T16" fmla="*/ 7 w 206"/>
                      <a:gd name="T17" fmla="*/ 64 h 192"/>
                      <a:gd name="T18" fmla="*/ 0 w 206"/>
                      <a:gd name="T19" fmla="*/ 78 h 192"/>
                      <a:gd name="T20" fmla="*/ 8 w 206"/>
                      <a:gd name="T21" fmla="*/ 93 h 192"/>
                      <a:gd name="T22" fmla="*/ 57 w 206"/>
                      <a:gd name="T23" fmla="*/ 116 h 192"/>
                      <a:gd name="T24" fmla="*/ 86 w 206"/>
                      <a:gd name="T25" fmla="*/ 106 h 192"/>
                      <a:gd name="T26" fmla="*/ 114 w 206"/>
                      <a:gd name="T27" fmla="*/ 80 h 192"/>
                      <a:gd name="T28" fmla="*/ 120 w 206"/>
                      <a:gd name="T29" fmla="*/ 56 h 192"/>
                      <a:gd name="T30" fmla="*/ 124 w 206"/>
                      <a:gd name="T31" fmla="*/ 16 h 192"/>
                      <a:gd name="T32" fmla="*/ 123 w 206"/>
                      <a:gd name="T33" fmla="*/ 7 h 192"/>
                      <a:gd name="T34" fmla="*/ 122 w 206"/>
                      <a:gd name="T35" fmla="*/ 3 h 192"/>
                      <a:gd name="T36" fmla="*/ 119 w 206"/>
                      <a:gd name="T37" fmla="*/ 3 h 192"/>
                      <a:gd name="T38" fmla="*/ 119 w 206"/>
                      <a:gd name="T39" fmla="*/ 3 h 192"/>
                      <a:gd name="T40" fmla="*/ 119 w 206"/>
                      <a:gd name="T41" fmla="*/ 3 h 192"/>
                      <a:gd name="T42" fmla="*/ 118 w 206"/>
                      <a:gd name="T43" fmla="*/ 3 h 192"/>
                      <a:gd name="T44" fmla="*/ 118 w 206"/>
                      <a:gd name="T45" fmla="*/ 3 h 192"/>
                      <a:gd name="T46" fmla="*/ 120 w 206"/>
                      <a:gd name="T47" fmla="*/ 6 h 192"/>
                      <a:gd name="T48" fmla="*/ 122 w 206"/>
                      <a:gd name="T49" fmla="*/ 16 h 192"/>
                      <a:gd name="T50" fmla="*/ 117 w 206"/>
                      <a:gd name="T51" fmla="*/ 56 h 192"/>
                      <a:gd name="T52" fmla="*/ 112 w 206"/>
                      <a:gd name="T53" fmla="*/ 79 h 192"/>
                      <a:gd name="T54" fmla="*/ 85 w 206"/>
                      <a:gd name="T55" fmla="*/ 105 h 192"/>
                      <a:gd name="T56" fmla="*/ 57 w 206"/>
                      <a:gd name="T57" fmla="*/ 113 h 192"/>
                      <a:gd name="T58" fmla="*/ 10 w 206"/>
                      <a:gd name="T59" fmla="*/ 90 h 192"/>
                      <a:gd name="T60" fmla="*/ 3 w 206"/>
                      <a:gd name="T61" fmla="*/ 78 h 192"/>
                      <a:gd name="T62" fmla="*/ 8 w 206"/>
                      <a:gd name="T63" fmla="*/ 66 h 192"/>
                      <a:gd name="T64" fmla="*/ 22 w 206"/>
                      <a:gd name="T65" fmla="*/ 59 h 192"/>
                      <a:gd name="T66" fmla="*/ 39 w 206"/>
                      <a:gd name="T67" fmla="*/ 52 h 192"/>
                      <a:gd name="T68" fmla="*/ 72 w 206"/>
                      <a:gd name="T69" fmla="*/ 34 h 192"/>
                      <a:gd name="T70" fmla="*/ 95 w 206"/>
                      <a:gd name="T71" fmla="*/ 13 h 192"/>
                      <a:gd name="T72" fmla="*/ 104 w 206"/>
                      <a:gd name="T73" fmla="*/ 4 h 192"/>
                      <a:gd name="T74" fmla="*/ 111 w 206"/>
                      <a:gd name="T75" fmla="*/ 3 h 192"/>
                      <a:gd name="T76" fmla="*/ 118 w 206"/>
                      <a:gd name="T77" fmla="*/ 4 h 192"/>
                      <a:gd name="T78" fmla="*/ 118 w 206"/>
                      <a:gd name="T79" fmla="*/ 3 h 192"/>
                      <a:gd name="T80" fmla="*/ 118 w 206"/>
                      <a:gd name="T81" fmla="*/ 3 h 192"/>
                      <a:gd name="T82" fmla="*/ 118 w 206"/>
                      <a:gd name="T83" fmla="*/ 3 h 1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6" h="192">
                        <a:moveTo>
                          <a:pt x="197" y="5"/>
                        </a:moveTo>
                        <a:cubicBezTo>
                          <a:pt x="198" y="3"/>
                          <a:pt x="198" y="3"/>
                          <a:pt x="198" y="3"/>
                        </a:cubicBezTo>
                        <a:cubicBezTo>
                          <a:pt x="194" y="2"/>
                          <a:pt x="190" y="0"/>
                          <a:pt x="184" y="0"/>
                        </a:cubicBezTo>
                        <a:cubicBezTo>
                          <a:pt x="180" y="0"/>
                          <a:pt x="175" y="1"/>
                          <a:pt x="171" y="4"/>
                        </a:cubicBezTo>
                        <a:cubicBezTo>
                          <a:pt x="166" y="7"/>
                          <a:pt x="161" y="12"/>
                          <a:pt x="156" y="19"/>
                        </a:cubicBezTo>
                        <a:cubicBezTo>
                          <a:pt x="151" y="25"/>
                          <a:pt x="143" y="33"/>
                          <a:pt x="133" y="41"/>
                        </a:cubicBezTo>
                        <a:cubicBezTo>
                          <a:pt x="118" y="52"/>
                          <a:pt x="99" y="65"/>
                          <a:pt x="81" y="75"/>
                        </a:cubicBezTo>
                        <a:cubicBezTo>
                          <a:pt x="63" y="85"/>
                          <a:pt x="46" y="93"/>
                          <a:pt x="37" y="95"/>
                        </a:cubicBezTo>
                        <a:cubicBezTo>
                          <a:pt x="28" y="97"/>
                          <a:pt x="18" y="101"/>
                          <a:pt x="12" y="107"/>
                        </a:cubicBezTo>
                        <a:cubicBezTo>
                          <a:pt x="5" y="113"/>
                          <a:pt x="0" y="121"/>
                          <a:pt x="0" y="130"/>
                        </a:cubicBezTo>
                        <a:cubicBezTo>
                          <a:pt x="0" y="138"/>
                          <a:pt x="4" y="147"/>
                          <a:pt x="14" y="154"/>
                        </a:cubicBezTo>
                        <a:cubicBezTo>
                          <a:pt x="36" y="171"/>
                          <a:pt x="63" y="192"/>
                          <a:pt x="96" y="192"/>
                        </a:cubicBezTo>
                        <a:cubicBezTo>
                          <a:pt x="111" y="192"/>
                          <a:pt x="127" y="188"/>
                          <a:pt x="143" y="177"/>
                        </a:cubicBezTo>
                        <a:cubicBezTo>
                          <a:pt x="169" y="160"/>
                          <a:pt x="182" y="147"/>
                          <a:pt x="190" y="134"/>
                        </a:cubicBezTo>
                        <a:cubicBezTo>
                          <a:pt x="197" y="120"/>
                          <a:pt x="198" y="108"/>
                          <a:pt x="199" y="92"/>
                        </a:cubicBezTo>
                        <a:cubicBezTo>
                          <a:pt x="201" y="73"/>
                          <a:pt x="206" y="46"/>
                          <a:pt x="206" y="26"/>
                        </a:cubicBezTo>
                        <a:cubicBezTo>
                          <a:pt x="206" y="21"/>
                          <a:pt x="206" y="16"/>
                          <a:pt x="205" y="12"/>
                        </a:cubicBezTo>
                        <a:cubicBezTo>
                          <a:pt x="204" y="10"/>
                          <a:pt x="203" y="8"/>
                          <a:pt x="202" y="6"/>
                        </a:cubicBezTo>
                        <a:cubicBezTo>
                          <a:pt x="201" y="5"/>
                          <a:pt x="200" y="4"/>
                          <a:pt x="198" y="3"/>
                        </a:cubicBezTo>
                        <a:cubicBezTo>
                          <a:pt x="198" y="3"/>
                          <a:pt x="198" y="3"/>
                          <a:pt x="198" y="3"/>
                        </a:cubicBezTo>
                        <a:cubicBezTo>
                          <a:pt x="198" y="3"/>
                          <a:pt x="198" y="3"/>
                          <a:pt x="198" y="3"/>
                        </a:cubicBezTo>
                        <a:cubicBezTo>
                          <a:pt x="197" y="5"/>
                          <a:pt x="197" y="5"/>
                          <a:pt x="197" y="5"/>
                        </a:cubicBezTo>
                        <a:cubicBezTo>
                          <a:pt x="196" y="6"/>
                          <a:pt x="196" y="6"/>
                          <a:pt x="196" y="6"/>
                        </a:cubicBezTo>
                        <a:cubicBezTo>
                          <a:pt x="197" y="7"/>
                          <a:pt x="198" y="8"/>
                          <a:pt x="199" y="9"/>
                        </a:cubicBezTo>
                        <a:cubicBezTo>
                          <a:pt x="201" y="12"/>
                          <a:pt x="202" y="18"/>
                          <a:pt x="202" y="26"/>
                        </a:cubicBezTo>
                        <a:cubicBezTo>
                          <a:pt x="202" y="45"/>
                          <a:pt x="197" y="73"/>
                          <a:pt x="195" y="92"/>
                        </a:cubicBezTo>
                        <a:cubicBezTo>
                          <a:pt x="194" y="107"/>
                          <a:pt x="193" y="119"/>
                          <a:pt x="186" y="132"/>
                        </a:cubicBezTo>
                        <a:cubicBezTo>
                          <a:pt x="179" y="144"/>
                          <a:pt x="166" y="157"/>
                          <a:pt x="141" y="174"/>
                        </a:cubicBezTo>
                        <a:cubicBezTo>
                          <a:pt x="125" y="184"/>
                          <a:pt x="110" y="188"/>
                          <a:pt x="96" y="188"/>
                        </a:cubicBezTo>
                        <a:cubicBezTo>
                          <a:pt x="65" y="188"/>
                          <a:pt x="38" y="167"/>
                          <a:pt x="17" y="151"/>
                        </a:cubicBezTo>
                        <a:cubicBezTo>
                          <a:pt x="7" y="144"/>
                          <a:pt x="4" y="137"/>
                          <a:pt x="4" y="130"/>
                        </a:cubicBezTo>
                        <a:cubicBezTo>
                          <a:pt x="4" y="123"/>
                          <a:pt x="8" y="116"/>
                          <a:pt x="14" y="110"/>
                        </a:cubicBezTo>
                        <a:cubicBezTo>
                          <a:pt x="21" y="105"/>
                          <a:pt x="29" y="100"/>
                          <a:pt x="37" y="98"/>
                        </a:cubicBezTo>
                        <a:cubicBezTo>
                          <a:pt x="44" y="97"/>
                          <a:pt x="54" y="93"/>
                          <a:pt x="65" y="88"/>
                        </a:cubicBezTo>
                        <a:cubicBezTo>
                          <a:pt x="82" y="79"/>
                          <a:pt x="102" y="68"/>
                          <a:pt x="119" y="56"/>
                        </a:cubicBezTo>
                        <a:cubicBezTo>
                          <a:pt x="137" y="44"/>
                          <a:pt x="152" y="31"/>
                          <a:pt x="159" y="21"/>
                        </a:cubicBezTo>
                        <a:cubicBezTo>
                          <a:pt x="164" y="14"/>
                          <a:pt x="169" y="10"/>
                          <a:pt x="173" y="7"/>
                        </a:cubicBezTo>
                        <a:cubicBezTo>
                          <a:pt x="177" y="5"/>
                          <a:pt x="181" y="4"/>
                          <a:pt x="184" y="4"/>
                        </a:cubicBezTo>
                        <a:cubicBezTo>
                          <a:pt x="189" y="4"/>
                          <a:pt x="193" y="6"/>
                          <a:pt x="197" y="7"/>
                        </a:cubicBezTo>
                        <a:cubicBezTo>
                          <a:pt x="197" y="5"/>
                          <a:pt x="197" y="5"/>
                          <a:pt x="197" y="5"/>
                        </a:cubicBezTo>
                        <a:cubicBezTo>
                          <a:pt x="196" y="6"/>
                          <a:pt x="196" y="6"/>
                          <a:pt x="196" y="6"/>
                        </a:cubicBezTo>
                        <a:cubicBezTo>
                          <a:pt x="197" y="5"/>
                          <a:pt x="197" y="5"/>
                          <a:pt x="197" y="5"/>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28" name="Freeform 775">
                    <a:extLst>
                      <a:ext uri="{FF2B5EF4-FFF2-40B4-BE49-F238E27FC236}">
                        <a16:creationId xmlns:a16="http://schemas.microsoft.com/office/drawing/2014/main" id="{5B4FFFEB-D523-6C8B-1652-D8A224713B15}"/>
                      </a:ext>
                    </a:extLst>
                  </p:cNvPr>
                  <p:cNvSpPr>
                    <a:spLocks/>
                  </p:cNvSpPr>
                  <p:nvPr/>
                </p:nvSpPr>
                <p:spPr bwMode="auto">
                  <a:xfrm>
                    <a:off x="2253" y="3586"/>
                    <a:ext cx="157" cy="148"/>
                  </a:xfrm>
                  <a:custGeom>
                    <a:avLst/>
                    <a:gdLst>
                      <a:gd name="T0" fmla="*/ 98 w 186"/>
                      <a:gd name="T1" fmla="*/ 98 h 175"/>
                      <a:gd name="T2" fmla="*/ 98 w 186"/>
                      <a:gd name="T3" fmla="*/ 100 h 175"/>
                      <a:gd name="T4" fmla="*/ 107 w 186"/>
                      <a:gd name="T5" fmla="*/ 96 h 175"/>
                      <a:gd name="T6" fmla="*/ 111 w 186"/>
                      <a:gd name="T7" fmla="*/ 93 h 175"/>
                      <a:gd name="T8" fmla="*/ 112 w 186"/>
                      <a:gd name="T9" fmla="*/ 88 h 175"/>
                      <a:gd name="T10" fmla="*/ 110 w 186"/>
                      <a:gd name="T11" fmla="*/ 78 h 175"/>
                      <a:gd name="T12" fmla="*/ 101 w 186"/>
                      <a:gd name="T13" fmla="*/ 68 h 175"/>
                      <a:gd name="T14" fmla="*/ 80 w 186"/>
                      <a:gd name="T15" fmla="*/ 57 h 175"/>
                      <a:gd name="T16" fmla="*/ 57 w 186"/>
                      <a:gd name="T17" fmla="*/ 42 h 175"/>
                      <a:gd name="T18" fmla="*/ 34 w 186"/>
                      <a:gd name="T19" fmla="*/ 18 h 175"/>
                      <a:gd name="T20" fmla="*/ 16 w 186"/>
                      <a:gd name="T21" fmla="*/ 2 h 175"/>
                      <a:gd name="T22" fmla="*/ 13 w 186"/>
                      <a:gd name="T23" fmla="*/ 0 h 175"/>
                      <a:gd name="T24" fmla="*/ 9 w 186"/>
                      <a:gd name="T25" fmla="*/ 2 h 175"/>
                      <a:gd name="T26" fmla="*/ 4 w 186"/>
                      <a:gd name="T27" fmla="*/ 8 h 175"/>
                      <a:gd name="T28" fmla="*/ 2 w 186"/>
                      <a:gd name="T29" fmla="*/ 25 h 175"/>
                      <a:gd name="T30" fmla="*/ 1 w 186"/>
                      <a:gd name="T31" fmla="*/ 47 h 175"/>
                      <a:gd name="T32" fmla="*/ 0 w 186"/>
                      <a:gd name="T33" fmla="*/ 67 h 175"/>
                      <a:gd name="T34" fmla="*/ 4 w 186"/>
                      <a:gd name="T35" fmla="*/ 92 h 175"/>
                      <a:gd name="T36" fmla="*/ 12 w 186"/>
                      <a:gd name="T37" fmla="*/ 101 h 175"/>
                      <a:gd name="T38" fmla="*/ 25 w 186"/>
                      <a:gd name="T39" fmla="*/ 105 h 175"/>
                      <a:gd name="T40" fmla="*/ 35 w 186"/>
                      <a:gd name="T41" fmla="*/ 106 h 175"/>
                      <a:gd name="T42" fmla="*/ 98 w 186"/>
                      <a:gd name="T43" fmla="*/ 100 h 175"/>
                      <a:gd name="T44" fmla="*/ 98 w 186"/>
                      <a:gd name="T45" fmla="*/ 100 h 175"/>
                      <a:gd name="T46" fmla="*/ 98 w 186"/>
                      <a:gd name="T47" fmla="*/ 100 h 175"/>
                      <a:gd name="T48" fmla="*/ 98 w 186"/>
                      <a:gd name="T49" fmla="*/ 98 h 175"/>
                      <a:gd name="T50" fmla="*/ 98 w 186"/>
                      <a:gd name="T51" fmla="*/ 96 h 175"/>
                      <a:gd name="T52" fmla="*/ 91 w 186"/>
                      <a:gd name="T53" fmla="*/ 98 h 175"/>
                      <a:gd name="T54" fmla="*/ 35 w 186"/>
                      <a:gd name="T55" fmla="*/ 104 h 175"/>
                      <a:gd name="T56" fmla="*/ 25 w 186"/>
                      <a:gd name="T57" fmla="*/ 103 h 175"/>
                      <a:gd name="T58" fmla="*/ 14 w 186"/>
                      <a:gd name="T59" fmla="*/ 100 h 175"/>
                      <a:gd name="T60" fmla="*/ 5 w 186"/>
                      <a:gd name="T61" fmla="*/ 86 h 175"/>
                      <a:gd name="T62" fmla="*/ 3 w 186"/>
                      <a:gd name="T63" fmla="*/ 67 h 175"/>
                      <a:gd name="T64" fmla="*/ 3 w 186"/>
                      <a:gd name="T65" fmla="*/ 47 h 175"/>
                      <a:gd name="T66" fmla="*/ 5 w 186"/>
                      <a:gd name="T67" fmla="*/ 16 h 175"/>
                      <a:gd name="T68" fmla="*/ 8 w 186"/>
                      <a:gd name="T69" fmla="*/ 6 h 175"/>
                      <a:gd name="T70" fmla="*/ 10 w 186"/>
                      <a:gd name="T71" fmla="*/ 3 h 175"/>
                      <a:gd name="T72" fmla="*/ 13 w 186"/>
                      <a:gd name="T73" fmla="*/ 3 h 175"/>
                      <a:gd name="T74" fmla="*/ 16 w 186"/>
                      <a:gd name="T75" fmla="*/ 3 h 175"/>
                      <a:gd name="T76" fmla="*/ 32 w 186"/>
                      <a:gd name="T77" fmla="*/ 19 h 175"/>
                      <a:gd name="T78" fmla="*/ 55 w 186"/>
                      <a:gd name="T79" fmla="*/ 44 h 175"/>
                      <a:gd name="T80" fmla="*/ 87 w 186"/>
                      <a:gd name="T81" fmla="*/ 63 h 175"/>
                      <a:gd name="T82" fmla="*/ 99 w 186"/>
                      <a:gd name="T83" fmla="*/ 69 h 175"/>
                      <a:gd name="T84" fmla="*/ 107 w 186"/>
                      <a:gd name="T85" fmla="*/ 79 h 175"/>
                      <a:gd name="T86" fmla="*/ 110 w 186"/>
                      <a:gd name="T87" fmla="*/ 88 h 175"/>
                      <a:gd name="T88" fmla="*/ 108 w 186"/>
                      <a:gd name="T89" fmla="*/ 92 h 175"/>
                      <a:gd name="T90" fmla="*/ 103 w 186"/>
                      <a:gd name="T91" fmla="*/ 95 h 175"/>
                      <a:gd name="T92" fmla="*/ 98 w 186"/>
                      <a:gd name="T93" fmla="*/ 96 h 175"/>
                      <a:gd name="T94" fmla="*/ 98 w 186"/>
                      <a:gd name="T95" fmla="*/ 98 h 175"/>
                      <a:gd name="T96" fmla="*/ 98 w 186"/>
                      <a:gd name="T97" fmla="*/ 96 h 175"/>
                      <a:gd name="T98" fmla="*/ 98 w 186"/>
                      <a:gd name="T99" fmla="*/ 98 h 1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6" h="175">
                        <a:moveTo>
                          <a:pt x="163" y="162"/>
                        </a:moveTo>
                        <a:cubicBezTo>
                          <a:pt x="163" y="164"/>
                          <a:pt x="163" y="164"/>
                          <a:pt x="163" y="164"/>
                        </a:cubicBezTo>
                        <a:cubicBezTo>
                          <a:pt x="167" y="163"/>
                          <a:pt x="173" y="162"/>
                          <a:pt x="178" y="159"/>
                        </a:cubicBezTo>
                        <a:cubicBezTo>
                          <a:pt x="180" y="158"/>
                          <a:pt x="182" y="156"/>
                          <a:pt x="184" y="154"/>
                        </a:cubicBezTo>
                        <a:cubicBezTo>
                          <a:pt x="185" y="152"/>
                          <a:pt x="186" y="149"/>
                          <a:pt x="186" y="145"/>
                        </a:cubicBezTo>
                        <a:cubicBezTo>
                          <a:pt x="186" y="141"/>
                          <a:pt x="185" y="136"/>
                          <a:pt x="182" y="129"/>
                        </a:cubicBezTo>
                        <a:cubicBezTo>
                          <a:pt x="179" y="122"/>
                          <a:pt x="174" y="117"/>
                          <a:pt x="168" y="112"/>
                        </a:cubicBezTo>
                        <a:cubicBezTo>
                          <a:pt x="158" y="105"/>
                          <a:pt x="146" y="100"/>
                          <a:pt x="133" y="93"/>
                        </a:cubicBezTo>
                        <a:cubicBezTo>
                          <a:pt x="120" y="87"/>
                          <a:pt x="107" y="80"/>
                          <a:pt x="94" y="70"/>
                        </a:cubicBezTo>
                        <a:cubicBezTo>
                          <a:pt x="77" y="56"/>
                          <a:pt x="66" y="42"/>
                          <a:pt x="56" y="29"/>
                        </a:cubicBezTo>
                        <a:cubicBezTo>
                          <a:pt x="46" y="17"/>
                          <a:pt x="38" y="6"/>
                          <a:pt x="27" y="2"/>
                        </a:cubicBezTo>
                        <a:cubicBezTo>
                          <a:pt x="25" y="1"/>
                          <a:pt x="23" y="0"/>
                          <a:pt x="21" y="0"/>
                        </a:cubicBezTo>
                        <a:cubicBezTo>
                          <a:pt x="19" y="0"/>
                          <a:pt x="17" y="1"/>
                          <a:pt x="15" y="2"/>
                        </a:cubicBezTo>
                        <a:cubicBezTo>
                          <a:pt x="11" y="5"/>
                          <a:pt x="9" y="9"/>
                          <a:pt x="7" y="14"/>
                        </a:cubicBezTo>
                        <a:cubicBezTo>
                          <a:pt x="5" y="22"/>
                          <a:pt x="3" y="32"/>
                          <a:pt x="2" y="43"/>
                        </a:cubicBezTo>
                        <a:cubicBezTo>
                          <a:pt x="1" y="54"/>
                          <a:pt x="1" y="66"/>
                          <a:pt x="1" y="78"/>
                        </a:cubicBezTo>
                        <a:cubicBezTo>
                          <a:pt x="1" y="89"/>
                          <a:pt x="0" y="100"/>
                          <a:pt x="0" y="111"/>
                        </a:cubicBezTo>
                        <a:cubicBezTo>
                          <a:pt x="0" y="126"/>
                          <a:pt x="2" y="141"/>
                          <a:pt x="7" y="153"/>
                        </a:cubicBezTo>
                        <a:cubicBezTo>
                          <a:pt x="10" y="159"/>
                          <a:pt x="14" y="164"/>
                          <a:pt x="19" y="167"/>
                        </a:cubicBezTo>
                        <a:cubicBezTo>
                          <a:pt x="25" y="171"/>
                          <a:pt x="32" y="173"/>
                          <a:pt x="41" y="174"/>
                        </a:cubicBezTo>
                        <a:cubicBezTo>
                          <a:pt x="46" y="175"/>
                          <a:pt x="52" y="175"/>
                          <a:pt x="58" y="175"/>
                        </a:cubicBezTo>
                        <a:cubicBezTo>
                          <a:pt x="104" y="175"/>
                          <a:pt x="163" y="164"/>
                          <a:pt x="163" y="164"/>
                        </a:cubicBezTo>
                        <a:cubicBezTo>
                          <a:pt x="163" y="164"/>
                          <a:pt x="163" y="164"/>
                          <a:pt x="163" y="164"/>
                        </a:cubicBezTo>
                        <a:cubicBezTo>
                          <a:pt x="163" y="164"/>
                          <a:pt x="163" y="164"/>
                          <a:pt x="163" y="164"/>
                        </a:cubicBezTo>
                        <a:cubicBezTo>
                          <a:pt x="163" y="162"/>
                          <a:pt x="163" y="162"/>
                          <a:pt x="163" y="162"/>
                        </a:cubicBezTo>
                        <a:cubicBezTo>
                          <a:pt x="162" y="160"/>
                          <a:pt x="162" y="160"/>
                          <a:pt x="162" y="160"/>
                        </a:cubicBezTo>
                        <a:cubicBezTo>
                          <a:pt x="162" y="160"/>
                          <a:pt x="159" y="161"/>
                          <a:pt x="152" y="162"/>
                        </a:cubicBezTo>
                        <a:cubicBezTo>
                          <a:pt x="134" y="165"/>
                          <a:pt x="92" y="171"/>
                          <a:pt x="58" y="171"/>
                        </a:cubicBezTo>
                        <a:cubicBezTo>
                          <a:pt x="52" y="171"/>
                          <a:pt x="46" y="171"/>
                          <a:pt x="41" y="170"/>
                        </a:cubicBezTo>
                        <a:cubicBezTo>
                          <a:pt x="33" y="169"/>
                          <a:pt x="26" y="167"/>
                          <a:pt x="22" y="164"/>
                        </a:cubicBezTo>
                        <a:cubicBezTo>
                          <a:pt x="14" y="159"/>
                          <a:pt x="10" y="152"/>
                          <a:pt x="8" y="143"/>
                        </a:cubicBezTo>
                        <a:cubicBezTo>
                          <a:pt x="5" y="133"/>
                          <a:pt x="4" y="123"/>
                          <a:pt x="4" y="111"/>
                        </a:cubicBezTo>
                        <a:cubicBezTo>
                          <a:pt x="4" y="100"/>
                          <a:pt x="5" y="89"/>
                          <a:pt x="5" y="78"/>
                        </a:cubicBezTo>
                        <a:cubicBezTo>
                          <a:pt x="5" y="60"/>
                          <a:pt x="6" y="41"/>
                          <a:pt x="8" y="27"/>
                        </a:cubicBezTo>
                        <a:cubicBezTo>
                          <a:pt x="9" y="20"/>
                          <a:pt x="11" y="14"/>
                          <a:pt x="14" y="10"/>
                        </a:cubicBezTo>
                        <a:cubicBezTo>
                          <a:pt x="15" y="8"/>
                          <a:pt x="16" y="6"/>
                          <a:pt x="17" y="6"/>
                        </a:cubicBezTo>
                        <a:cubicBezTo>
                          <a:pt x="18" y="5"/>
                          <a:pt x="20" y="4"/>
                          <a:pt x="21" y="4"/>
                        </a:cubicBezTo>
                        <a:cubicBezTo>
                          <a:pt x="23" y="4"/>
                          <a:pt x="24" y="4"/>
                          <a:pt x="26" y="5"/>
                        </a:cubicBezTo>
                        <a:cubicBezTo>
                          <a:pt x="35" y="9"/>
                          <a:pt x="43" y="19"/>
                          <a:pt x="53" y="32"/>
                        </a:cubicBezTo>
                        <a:cubicBezTo>
                          <a:pt x="63" y="44"/>
                          <a:pt x="74" y="59"/>
                          <a:pt x="91" y="73"/>
                        </a:cubicBezTo>
                        <a:cubicBezTo>
                          <a:pt x="109" y="87"/>
                          <a:pt x="128" y="95"/>
                          <a:pt x="144" y="103"/>
                        </a:cubicBezTo>
                        <a:cubicBezTo>
                          <a:pt x="152" y="107"/>
                          <a:pt x="160" y="111"/>
                          <a:pt x="165" y="115"/>
                        </a:cubicBezTo>
                        <a:cubicBezTo>
                          <a:pt x="171" y="120"/>
                          <a:pt x="176" y="125"/>
                          <a:pt x="178" y="131"/>
                        </a:cubicBezTo>
                        <a:cubicBezTo>
                          <a:pt x="181" y="137"/>
                          <a:pt x="182" y="141"/>
                          <a:pt x="182" y="145"/>
                        </a:cubicBezTo>
                        <a:cubicBezTo>
                          <a:pt x="182" y="148"/>
                          <a:pt x="181" y="150"/>
                          <a:pt x="180" y="152"/>
                        </a:cubicBezTo>
                        <a:cubicBezTo>
                          <a:pt x="179" y="154"/>
                          <a:pt x="176" y="156"/>
                          <a:pt x="172" y="157"/>
                        </a:cubicBezTo>
                        <a:cubicBezTo>
                          <a:pt x="169" y="159"/>
                          <a:pt x="165" y="159"/>
                          <a:pt x="162" y="160"/>
                        </a:cubicBezTo>
                        <a:cubicBezTo>
                          <a:pt x="163" y="162"/>
                          <a:pt x="163" y="162"/>
                          <a:pt x="163" y="162"/>
                        </a:cubicBezTo>
                        <a:cubicBezTo>
                          <a:pt x="162" y="160"/>
                          <a:pt x="162" y="160"/>
                          <a:pt x="162" y="160"/>
                        </a:cubicBezTo>
                        <a:cubicBezTo>
                          <a:pt x="163" y="162"/>
                          <a:pt x="163" y="162"/>
                          <a:pt x="163" y="162"/>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29" name="Freeform 776">
                    <a:extLst>
                      <a:ext uri="{FF2B5EF4-FFF2-40B4-BE49-F238E27FC236}">
                        <a16:creationId xmlns:a16="http://schemas.microsoft.com/office/drawing/2014/main" id="{7419B9F9-84FA-EC64-D6CF-D6CE3A3C500A}"/>
                      </a:ext>
                    </a:extLst>
                  </p:cNvPr>
                  <p:cNvSpPr>
                    <a:spLocks/>
                  </p:cNvSpPr>
                  <p:nvPr/>
                </p:nvSpPr>
                <p:spPr bwMode="auto">
                  <a:xfrm>
                    <a:off x="2040" y="3605"/>
                    <a:ext cx="219" cy="125"/>
                  </a:xfrm>
                  <a:custGeom>
                    <a:avLst/>
                    <a:gdLst>
                      <a:gd name="T0" fmla="*/ 152 w 260"/>
                      <a:gd name="T1" fmla="*/ 46 h 149"/>
                      <a:gd name="T2" fmla="*/ 153 w 260"/>
                      <a:gd name="T3" fmla="*/ 46 h 149"/>
                      <a:gd name="T4" fmla="*/ 151 w 260"/>
                      <a:gd name="T5" fmla="*/ 41 h 149"/>
                      <a:gd name="T6" fmla="*/ 140 w 260"/>
                      <a:gd name="T7" fmla="*/ 34 h 149"/>
                      <a:gd name="T8" fmla="*/ 115 w 260"/>
                      <a:gd name="T9" fmla="*/ 32 h 149"/>
                      <a:gd name="T10" fmla="*/ 80 w 260"/>
                      <a:gd name="T11" fmla="*/ 15 h 149"/>
                      <a:gd name="T12" fmla="*/ 41 w 260"/>
                      <a:gd name="T13" fmla="*/ 0 h 149"/>
                      <a:gd name="T14" fmla="*/ 38 w 260"/>
                      <a:gd name="T15" fmla="*/ 0 h 149"/>
                      <a:gd name="T16" fmla="*/ 9 w 260"/>
                      <a:gd name="T17" fmla="*/ 14 h 149"/>
                      <a:gd name="T18" fmla="*/ 0 w 260"/>
                      <a:gd name="T19" fmla="*/ 38 h 149"/>
                      <a:gd name="T20" fmla="*/ 5 w 260"/>
                      <a:gd name="T21" fmla="*/ 49 h 149"/>
                      <a:gd name="T22" fmla="*/ 29 w 260"/>
                      <a:gd name="T23" fmla="*/ 66 h 149"/>
                      <a:gd name="T24" fmla="*/ 80 w 260"/>
                      <a:gd name="T25" fmla="*/ 82 h 149"/>
                      <a:gd name="T26" fmla="*/ 128 w 260"/>
                      <a:gd name="T27" fmla="*/ 88 h 149"/>
                      <a:gd name="T28" fmla="*/ 147 w 260"/>
                      <a:gd name="T29" fmla="*/ 86 h 149"/>
                      <a:gd name="T30" fmla="*/ 153 w 260"/>
                      <a:gd name="T31" fmla="*/ 81 h 149"/>
                      <a:gd name="T32" fmla="*/ 155 w 260"/>
                      <a:gd name="T33" fmla="*/ 76 h 149"/>
                      <a:gd name="T34" fmla="*/ 155 w 260"/>
                      <a:gd name="T35" fmla="*/ 72 h 149"/>
                      <a:gd name="T36" fmla="*/ 152 w 260"/>
                      <a:gd name="T37" fmla="*/ 55 h 149"/>
                      <a:gd name="T38" fmla="*/ 153 w 260"/>
                      <a:gd name="T39" fmla="*/ 49 h 149"/>
                      <a:gd name="T40" fmla="*/ 153 w 260"/>
                      <a:gd name="T41" fmla="*/ 47 h 149"/>
                      <a:gd name="T42" fmla="*/ 153 w 260"/>
                      <a:gd name="T43" fmla="*/ 46 h 149"/>
                      <a:gd name="T44" fmla="*/ 153 w 260"/>
                      <a:gd name="T45" fmla="*/ 46 h 149"/>
                      <a:gd name="T46" fmla="*/ 153 w 260"/>
                      <a:gd name="T47" fmla="*/ 46 h 149"/>
                      <a:gd name="T48" fmla="*/ 153 w 260"/>
                      <a:gd name="T49" fmla="*/ 46 h 149"/>
                      <a:gd name="T50" fmla="*/ 152 w 260"/>
                      <a:gd name="T51" fmla="*/ 46 h 149"/>
                      <a:gd name="T52" fmla="*/ 151 w 260"/>
                      <a:gd name="T53" fmla="*/ 46 h 149"/>
                      <a:gd name="T54" fmla="*/ 150 w 260"/>
                      <a:gd name="T55" fmla="*/ 55 h 149"/>
                      <a:gd name="T56" fmla="*/ 152 w 260"/>
                      <a:gd name="T57" fmla="*/ 72 h 149"/>
                      <a:gd name="T58" fmla="*/ 153 w 260"/>
                      <a:gd name="T59" fmla="*/ 76 h 149"/>
                      <a:gd name="T60" fmla="*/ 151 w 260"/>
                      <a:gd name="T61" fmla="*/ 80 h 149"/>
                      <a:gd name="T62" fmla="*/ 143 w 260"/>
                      <a:gd name="T63" fmla="*/ 84 h 149"/>
                      <a:gd name="T64" fmla="*/ 128 w 260"/>
                      <a:gd name="T65" fmla="*/ 86 h 149"/>
                      <a:gd name="T66" fmla="*/ 80 w 260"/>
                      <a:gd name="T67" fmla="*/ 80 h 149"/>
                      <a:gd name="T68" fmla="*/ 30 w 260"/>
                      <a:gd name="T69" fmla="*/ 64 h 149"/>
                      <a:gd name="T70" fmla="*/ 7 w 260"/>
                      <a:gd name="T71" fmla="*/ 48 h 149"/>
                      <a:gd name="T72" fmla="*/ 3 w 260"/>
                      <a:gd name="T73" fmla="*/ 38 h 149"/>
                      <a:gd name="T74" fmla="*/ 11 w 260"/>
                      <a:gd name="T75" fmla="*/ 16 h 149"/>
                      <a:gd name="T76" fmla="*/ 38 w 260"/>
                      <a:gd name="T77" fmla="*/ 3 h 149"/>
                      <a:gd name="T78" fmla="*/ 41 w 260"/>
                      <a:gd name="T79" fmla="*/ 3 h 149"/>
                      <a:gd name="T80" fmla="*/ 78 w 260"/>
                      <a:gd name="T81" fmla="*/ 18 h 149"/>
                      <a:gd name="T82" fmla="*/ 115 w 260"/>
                      <a:gd name="T83" fmla="*/ 34 h 149"/>
                      <a:gd name="T84" fmla="*/ 143 w 260"/>
                      <a:gd name="T85" fmla="*/ 39 h 149"/>
                      <a:gd name="T86" fmla="*/ 150 w 260"/>
                      <a:gd name="T87" fmla="*/ 42 h 149"/>
                      <a:gd name="T88" fmla="*/ 151 w 260"/>
                      <a:gd name="T89" fmla="*/ 46 h 149"/>
                      <a:gd name="T90" fmla="*/ 152 w 260"/>
                      <a:gd name="T91" fmla="*/ 46 h 149"/>
                      <a:gd name="T92" fmla="*/ 151 w 260"/>
                      <a:gd name="T93" fmla="*/ 46 h 149"/>
                      <a:gd name="T94" fmla="*/ 152 w 260"/>
                      <a:gd name="T95" fmla="*/ 46 h 14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60" h="149">
                        <a:moveTo>
                          <a:pt x="255" y="78"/>
                        </a:moveTo>
                        <a:cubicBezTo>
                          <a:pt x="257" y="78"/>
                          <a:pt x="257" y="78"/>
                          <a:pt x="257" y="78"/>
                        </a:cubicBezTo>
                        <a:cubicBezTo>
                          <a:pt x="256" y="75"/>
                          <a:pt x="255" y="72"/>
                          <a:pt x="253" y="70"/>
                        </a:cubicBezTo>
                        <a:cubicBezTo>
                          <a:pt x="249" y="66"/>
                          <a:pt x="243" y="62"/>
                          <a:pt x="234" y="59"/>
                        </a:cubicBezTo>
                        <a:cubicBezTo>
                          <a:pt x="224" y="57"/>
                          <a:pt x="212" y="55"/>
                          <a:pt x="194" y="54"/>
                        </a:cubicBezTo>
                        <a:cubicBezTo>
                          <a:pt x="172" y="53"/>
                          <a:pt x="154" y="40"/>
                          <a:pt x="134" y="26"/>
                        </a:cubicBezTo>
                        <a:cubicBezTo>
                          <a:pt x="115" y="13"/>
                          <a:pt x="94" y="0"/>
                          <a:pt x="69" y="0"/>
                        </a:cubicBezTo>
                        <a:cubicBezTo>
                          <a:pt x="67" y="0"/>
                          <a:pt x="65" y="0"/>
                          <a:pt x="63" y="0"/>
                        </a:cubicBezTo>
                        <a:cubicBezTo>
                          <a:pt x="42" y="2"/>
                          <a:pt x="27" y="12"/>
                          <a:pt x="16" y="24"/>
                        </a:cubicBezTo>
                        <a:cubicBezTo>
                          <a:pt x="6" y="36"/>
                          <a:pt x="0" y="51"/>
                          <a:pt x="0" y="64"/>
                        </a:cubicBezTo>
                        <a:cubicBezTo>
                          <a:pt x="0" y="72"/>
                          <a:pt x="3" y="79"/>
                          <a:pt x="8" y="84"/>
                        </a:cubicBezTo>
                        <a:cubicBezTo>
                          <a:pt x="17" y="92"/>
                          <a:pt x="30" y="102"/>
                          <a:pt x="49" y="112"/>
                        </a:cubicBezTo>
                        <a:cubicBezTo>
                          <a:pt x="69" y="122"/>
                          <a:pt x="96" y="132"/>
                          <a:pt x="134" y="139"/>
                        </a:cubicBezTo>
                        <a:cubicBezTo>
                          <a:pt x="165" y="145"/>
                          <a:pt x="193" y="149"/>
                          <a:pt x="215" y="149"/>
                        </a:cubicBezTo>
                        <a:cubicBezTo>
                          <a:pt x="228" y="149"/>
                          <a:pt x="239" y="148"/>
                          <a:pt x="247" y="144"/>
                        </a:cubicBezTo>
                        <a:cubicBezTo>
                          <a:pt x="251" y="142"/>
                          <a:pt x="254" y="140"/>
                          <a:pt x="256" y="137"/>
                        </a:cubicBezTo>
                        <a:cubicBezTo>
                          <a:pt x="259" y="134"/>
                          <a:pt x="260" y="131"/>
                          <a:pt x="260" y="127"/>
                        </a:cubicBezTo>
                        <a:cubicBezTo>
                          <a:pt x="260" y="125"/>
                          <a:pt x="260" y="123"/>
                          <a:pt x="259" y="121"/>
                        </a:cubicBezTo>
                        <a:cubicBezTo>
                          <a:pt x="256" y="108"/>
                          <a:pt x="255" y="99"/>
                          <a:pt x="255" y="92"/>
                        </a:cubicBezTo>
                        <a:cubicBezTo>
                          <a:pt x="255" y="87"/>
                          <a:pt x="256" y="84"/>
                          <a:pt x="256" y="82"/>
                        </a:cubicBezTo>
                        <a:cubicBezTo>
                          <a:pt x="256" y="81"/>
                          <a:pt x="257" y="80"/>
                          <a:pt x="257" y="80"/>
                        </a:cubicBezTo>
                        <a:cubicBezTo>
                          <a:pt x="257" y="79"/>
                          <a:pt x="257" y="79"/>
                          <a:pt x="257" y="79"/>
                        </a:cubicBezTo>
                        <a:cubicBezTo>
                          <a:pt x="257" y="79"/>
                          <a:pt x="257" y="79"/>
                          <a:pt x="257" y="79"/>
                        </a:cubicBezTo>
                        <a:cubicBezTo>
                          <a:pt x="257" y="78"/>
                          <a:pt x="257" y="78"/>
                          <a:pt x="257" y="78"/>
                        </a:cubicBezTo>
                        <a:cubicBezTo>
                          <a:pt x="257" y="78"/>
                          <a:pt x="257" y="78"/>
                          <a:pt x="257" y="78"/>
                        </a:cubicBezTo>
                        <a:cubicBezTo>
                          <a:pt x="255" y="78"/>
                          <a:pt x="255" y="78"/>
                          <a:pt x="255" y="78"/>
                        </a:cubicBezTo>
                        <a:cubicBezTo>
                          <a:pt x="253" y="77"/>
                          <a:pt x="253" y="77"/>
                          <a:pt x="253" y="77"/>
                        </a:cubicBezTo>
                        <a:cubicBezTo>
                          <a:pt x="253" y="78"/>
                          <a:pt x="251" y="82"/>
                          <a:pt x="251" y="92"/>
                        </a:cubicBezTo>
                        <a:cubicBezTo>
                          <a:pt x="251" y="99"/>
                          <a:pt x="252" y="109"/>
                          <a:pt x="255" y="122"/>
                        </a:cubicBezTo>
                        <a:cubicBezTo>
                          <a:pt x="256" y="124"/>
                          <a:pt x="256" y="125"/>
                          <a:pt x="256" y="127"/>
                        </a:cubicBezTo>
                        <a:cubicBezTo>
                          <a:pt x="256" y="130"/>
                          <a:pt x="255" y="133"/>
                          <a:pt x="253" y="135"/>
                        </a:cubicBezTo>
                        <a:cubicBezTo>
                          <a:pt x="251" y="138"/>
                          <a:pt x="246" y="141"/>
                          <a:pt x="240" y="142"/>
                        </a:cubicBezTo>
                        <a:cubicBezTo>
                          <a:pt x="233" y="144"/>
                          <a:pt x="225" y="145"/>
                          <a:pt x="215" y="145"/>
                        </a:cubicBezTo>
                        <a:cubicBezTo>
                          <a:pt x="194" y="145"/>
                          <a:pt x="166" y="141"/>
                          <a:pt x="134" y="135"/>
                        </a:cubicBezTo>
                        <a:cubicBezTo>
                          <a:pt x="97" y="128"/>
                          <a:pt x="70" y="119"/>
                          <a:pt x="51" y="109"/>
                        </a:cubicBezTo>
                        <a:cubicBezTo>
                          <a:pt x="32" y="99"/>
                          <a:pt x="20" y="89"/>
                          <a:pt x="11" y="81"/>
                        </a:cubicBezTo>
                        <a:cubicBezTo>
                          <a:pt x="7" y="77"/>
                          <a:pt x="4" y="71"/>
                          <a:pt x="4" y="64"/>
                        </a:cubicBezTo>
                        <a:cubicBezTo>
                          <a:pt x="4" y="52"/>
                          <a:pt x="9" y="38"/>
                          <a:pt x="19" y="27"/>
                        </a:cubicBezTo>
                        <a:cubicBezTo>
                          <a:pt x="29" y="15"/>
                          <a:pt x="44" y="6"/>
                          <a:pt x="63" y="4"/>
                        </a:cubicBezTo>
                        <a:cubicBezTo>
                          <a:pt x="65" y="4"/>
                          <a:pt x="67" y="4"/>
                          <a:pt x="69" y="4"/>
                        </a:cubicBezTo>
                        <a:cubicBezTo>
                          <a:pt x="93" y="4"/>
                          <a:pt x="112" y="16"/>
                          <a:pt x="132" y="30"/>
                        </a:cubicBezTo>
                        <a:cubicBezTo>
                          <a:pt x="151" y="43"/>
                          <a:pt x="170" y="57"/>
                          <a:pt x="194" y="58"/>
                        </a:cubicBezTo>
                        <a:cubicBezTo>
                          <a:pt x="217" y="59"/>
                          <a:pt x="232" y="62"/>
                          <a:pt x="240" y="66"/>
                        </a:cubicBezTo>
                        <a:cubicBezTo>
                          <a:pt x="245" y="68"/>
                          <a:pt x="248" y="70"/>
                          <a:pt x="250" y="72"/>
                        </a:cubicBezTo>
                        <a:cubicBezTo>
                          <a:pt x="252" y="74"/>
                          <a:pt x="253" y="76"/>
                          <a:pt x="253" y="79"/>
                        </a:cubicBezTo>
                        <a:cubicBezTo>
                          <a:pt x="255" y="78"/>
                          <a:pt x="255" y="78"/>
                          <a:pt x="255" y="78"/>
                        </a:cubicBezTo>
                        <a:cubicBezTo>
                          <a:pt x="253" y="77"/>
                          <a:pt x="253" y="77"/>
                          <a:pt x="253" y="77"/>
                        </a:cubicBezTo>
                        <a:cubicBezTo>
                          <a:pt x="255" y="78"/>
                          <a:pt x="255" y="78"/>
                          <a:pt x="255" y="78"/>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30" name="Freeform 777">
                    <a:extLst>
                      <a:ext uri="{FF2B5EF4-FFF2-40B4-BE49-F238E27FC236}">
                        <a16:creationId xmlns:a16="http://schemas.microsoft.com/office/drawing/2014/main" id="{2C32DB61-9C14-AE7D-10BE-891AF93CFF50}"/>
                      </a:ext>
                    </a:extLst>
                  </p:cNvPr>
                  <p:cNvSpPr>
                    <a:spLocks/>
                  </p:cNvSpPr>
                  <p:nvPr/>
                </p:nvSpPr>
                <p:spPr bwMode="auto">
                  <a:xfrm>
                    <a:off x="2133" y="3461"/>
                    <a:ext cx="125" cy="194"/>
                  </a:xfrm>
                  <a:custGeom>
                    <a:avLst/>
                    <a:gdLst>
                      <a:gd name="T0" fmla="*/ 51 w 147"/>
                      <a:gd name="T1" fmla="*/ 2 h 230"/>
                      <a:gd name="T2" fmla="*/ 51 w 147"/>
                      <a:gd name="T3" fmla="*/ 0 h 230"/>
                      <a:gd name="T4" fmla="*/ 51 w 147"/>
                      <a:gd name="T5" fmla="*/ 0 h 230"/>
                      <a:gd name="T6" fmla="*/ 43 w 147"/>
                      <a:gd name="T7" fmla="*/ 3 h 230"/>
                      <a:gd name="T8" fmla="*/ 31 w 147"/>
                      <a:gd name="T9" fmla="*/ 18 h 230"/>
                      <a:gd name="T10" fmla="*/ 19 w 147"/>
                      <a:gd name="T11" fmla="*/ 36 h 230"/>
                      <a:gd name="T12" fmla="*/ 7 w 147"/>
                      <a:gd name="T13" fmla="*/ 62 h 230"/>
                      <a:gd name="T14" fmla="*/ 0 w 147"/>
                      <a:gd name="T15" fmla="*/ 91 h 230"/>
                      <a:gd name="T16" fmla="*/ 3 w 147"/>
                      <a:gd name="T17" fmla="*/ 106 h 230"/>
                      <a:gd name="T18" fmla="*/ 24 w 147"/>
                      <a:gd name="T19" fmla="*/ 126 h 230"/>
                      <a:gd name="T20" fmla="*/ 50 w 147"/>
                      <a:gd name="T21" fmla="*/ 137 h 230"/>
                      <a:gd name="T22" fmla="*/ 68 w 147"/>
                      <a:gd name="T23" fmla="*/ 138 h 230"/>
                      <a:gd name="T24" fmla="*/ 82 w 147"/>
                      <a:gd name="T25" fmla="*/ 134 h 230"/>
                      <a:gd name="T26" fmla="*/ 88 w 147"/>
                      <a:gd name="T27" fmla="*/ 129 h 230"/>
                      <a:gd name="T28" fmla="*/ 89 w 147"/>
                      <a:gd name="T29" fmla="*/ 119 h 230"/>
                      <a:gd name="T30" fmla="*/ 90 w 147"/>
                      <a:gd name="T31" fmla="*/ 79 h 230"/>
                      <a:gd name="T32" fmla="*/ 90 w 147"/>
                      <a:gd name="T33" fmla="*/ 67 h 230"/>
                      <a:gd name="T34" fmla="*/ 80 w 147"/>
                      <a:gd name="T35" fmla="*/ 30 h 230"/>
                      <a:gd name="T36" fmla="*/ 68 w 147"/>
                      <a:gd name="T37" fmla="*/ 11 h 230"/>
                      <a:gd name="T38" fmla="*/ 51 w 147"/>
                      <a:gd name="T39" fmla="*/ 0 h 230"/>
                      <a:gd name="T40" fmla="*/ 51 w 147"/>
                      <a:gd name="T41" fmla="*/ 2 h 230"/>
                      <a:gd name="T42" fmla="*/ 51 w 147"/>
                      <a:gd name="T43" fmla="*/ 3 h 230"/>
                      <a:gd name="T44" fmla="*/ 66 w 147"/>
                      <a:gd name="T45" fmla="*/ 12 h 230"/>
                      <a:gd name="T46" fmla="*/ 82 w 147"/>
                      <a:gd name="T47" fmla="*/ 42 h 230"/>
                      <a:gd name="T48" fmla="*/ 88 w 147"/>
                      <a:gd name="T49" fmla="*/ 67 h 230"/>
                      <a:gd name="T50" fmla="*/ 88 w 147"/>
                      <a:gd name="T51" fmla="*/ 79 h 230"/>
                      <a:gd name="T52" fmla="*/ 87 w 147"/>
                      <a:gd name="T53" fmla="*/ 119 h 230"/>
                      <a:gd name="T54" fmla="*/ 84 w 147"/>
                      <a:gd name="T55" fmla="*/ 128 h 230"/>
                      <a:gd name="T56" fmla="*/ 78 w 147"/>
                      <a:gd name="T57" fmla="*/ 134 h 230"/>
                      <a:gd name="T58" fmla="*/ 68 w 147"/>
                      <a:gd name="T59" fmla="*/ 136 h 230"/>
                      <a:gd name="T60" fmla="*/ 51 w 147"/>
                      <a:gd name="T61" fmla="*/ 134 h 230"/>
                      <a:gd name="T62" fmla="*/ 26 w 147"/>
                      <a:gd name="T63" fmla="*/ 125 h 230"/>
                      <a:gd name="T64" fmla="*/ 7 w 147"/>
                      <a:gd name="T65" fmla="*/ 105 h 230"/>
                      <a:gd name="T66" fmla="*/ 3 w 147"/>
                      <a:gd name="T67" fmla="*/ 91 h 230"/>
                      <a:gd name="T68" fmla="*/ 9 w 147"/>
                      <a:gd name="T69" fmla="*/ 63 h 230"/>
                      <a:gd name="T70" fmla="*/ 22 w 147"/>
                      <a:gd name="T71" fmla="*/ 38 h 230"/>
                      <a:gd name="T72" fmla="*/ 37 w 147"/>
                      <a:gd name="T73" fmla="*/ 13 h 230"/>
                      <a:gd name="T74" fmla="*/ 44 w 147"/>
                      <a:gd name="T75" fmla="*/ 6 h 230"/>
                      <a:gd name="T76" fmla="*/ 51 w 147"/>
                      <a:gd name="T77" fmla="*/ 3 h 230"/>
                      <a:gd name="T78" fmla="*/ 51 w 147"/>
                      <a:gd name="T79" fmla="*/ 3 h 230"/>
                      <a:gd name="T80" fmla="*/ 51 w 147"/>
                      <a:gd name="T81" fmla="*/ 2 h 2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7" h="230">
                        <a:moveTo>
                          <a:pt x="83" y="2"/>
                        </a:moveTo>
                        <a:cubicBezTo>
                          <a:pt x="84" y="0"/>
                          <a:pt x="84" y="0"/>
                          <a:pt x="84" y="0"/>
                        </a:cubicBezTo>
                        <a:cubicBezTo>
                          <a:pt x="83" y="0"/>
                          <a:pt x="83" y="0"/>
                          <a:pt x="82" y="0"/>
                        </a:cubicBezTo>
                        <a:cubicBezTo>
                          <a:pt x="78" y="0"/>
                          <a:pt x="74" y="2"/>
                          <a:pt x="70" y="6"/>
                        </a:cubicBezTo>
                        <a:cubicBezTo>
                          <a:pt x="63" y="11"/>
                          <a:pt x="57" y="20"/>
                          <a:pt x="51" y="30"/>
                        </a:cubicBezTo>
                        <a:cubicBezTo>
                          <a:pt x="44" y="40"/>
                          <a:pt x="38" y="51"/>
                          <a:pt x="31" y="61"/>
                        </a:cubicBezTo>
                        <a:cubicBezTo>
                          <a:pt x="24" y="72"/>
                          <a:pt x="17" y="88"/>
                          <a:pt x="10" y="104"/>
                        </a:cubicBezTo>
                        <a:cubicBezTo>
                          <a:pt x="4" y="120"/>
                          <a:pt x="0" y="138"/>
                          <a:pt x="0" y="152"/>
                        </a:cubicBezTo>
                        <a:cubicBezTo>
                          <a:pt x="0" y="162"/>
                          <a:pt x="2" y="170"/>
                          <a:pt x="6" y="177"/>
                        </a:cubicBezTo>
                        <a:cubicBezTo>
                          <a:pt x="16" y="189"/>
                          <a:pt x="27" y="201"/>
                          <a:pt x="39" y="210"/>
                        </a:cubicBezTo>
                        <a:cubicBezTo>
                          <a:pt x="52" y="220"/>
                          <a:pt x="66" y="227"/>
                          <a:pt x="81" y="228"/>
                        </a:cubicBezTo>
                        <a:cubicBezTo>
                          <a:pt x="91" y="229"/>
                          <a:pt x="101" y="230"/>
                          <a:pt x="110" y="230"/>
                        </a:cubicBezTo>
                        <a:cubicBezTo>
                          <a:pt x="119" y="230"/>
                          <a:pt x="128" y="229"/>
                          <a:pt x="134" y="224"/>
                        </a:cubicBezTo>
                        <a:cubicBezTo>
                          <a:pt x="137" y="222"/>
                          <a:pt x="140" y="218"/>
                          <a:pt x="142" y="214"/>
                        </a:cubicBezTo>
                        <a:cubicBezTo>
                          <a:pt x="144" y="210"/>
                          <a:pt x="145" y="205"/>
                          <a:pt x="145" y="198"/>
                        </a:cubicBezTo>
                        <a:cubicBezTo>
                          <a:pt x="146" y="173"/>
                          <a:pt x="147" y="151"/>
                          <a:pt x="147" y="132"/>
                        </a:cubicBezTo>
                        <a:cubicBezTo>
                          <a:pt x="147" y="125"/>
                          <a:pt x="147" y="118"/>
                          <a:pt x="147" y="111"/>
                        </a:cubicBezTo>
                        <a:cubicBezTo>
                          <a:pt x="146" y="100"/>
                          <a:pt x="141" y="75"/>
                          <a:pt x="130" y="51"/>
                        </a:cubicBezTo>
                        <a:cubicBezTo>
                          <a:pt x="125" y="38"/>
                          <a:pt x="119" y="27"/>
                          <a:pt x="111" y="18"/>
                        </a:cubicBezTo>
                        <a:cubicBezTo>
                          <a:pt x="104" y="8"/>
                          <a:pt x="94" y="2"/>
                          <a:pt x="84" y="0"/>
                        </a:cubicBezTo>
                        <a:cubicBezTo>
                          <a:pt x="83" y="2"/>
                          <a:pt x="83" y="2"/>
                          <a:pt x="83" y="2"/>
                        </a:cubicBezTo>
                        <a:cubicBezTo>
                          <a:pt x="83" y="4"/>
                          <a:pt x="83" y="4"/>
                          <a:pt x="83" y="4"/>
                        </a:cubicBezTo>
                        <a:cubicBezTo>
                          <a:pt x="92" y="5"/>
                          <a:pt x="101" y="11"/>
                          <a:pt x="108" y="20"/>
                        </a:cubicBezTo>
                        <a:cubicBezTo>
                          <a:pt x="119" y="33"/>
                          <a:pt x="128" y="52"/>
                          <a:pt x="133" y="70"/>
                        </a:cubicBezTo>
                        <a:cubicBezTo>
                          <a:pt x="139" y="87"/>
                          <a:pt x="142" y="104"/>
                          <a:pt x="143" y="112"/>
                        </a:cubicBezTo>
                        <a:cubicBezTo>
                          <a:pt x="143" y="118"/>
                          <a:pt x="143" y="125"/>
                          <a:pt x="143" y="132"/>
                        </a:cubicBezTo>
                        <a:cubicBezTo>
                          <a:pt x="143" y="150"/>
                          <a:pt x="142" y="173"/>
                          <a:pt x="141" y="198"/>
                        </a:cubicBezTo>
                        <a:cubicBezTo>
                          <a:pt x="141" y="204"/>
                          <a:pt x="140" y="209"/>
                          <a:pt x="138" y="213"/>
                        </a:cubicBezTo>
                        <a:cubicBezTo>
                          <a:pt x="136" y="218"/>
                          <a:pt x="132" y="221"/>
                          <a:pt x="127" y="223"/>
                        </a:cubicBezTo>
                        <a:cubicBezTo>
                          <a:pt x="122" y="226"/>
                          <a:pt x="116" y="226"/>
                          <a:pt x="110" y="226"/>
                        </a:cubicBezTo>
                        <a:cubicBezTo>
                          <a:pt x="101" y="226"/>
                          <a:pt x="91" y="225"/>
                          <a:pt x="82" y="224"/>
                        </a:cubicBezTo>
                        <a:cubicBezTo>
                          <a:pt x="67" y="223"/>
                          <a:pt x="54" y="216"/>
                          <a:pt x="42" y="207"/>
                        </a:cubicBezTo>
                        <a:cubicBezTo>
                          <a:pt x="30" y="198"/>
                          <a:pt x="19" y="186"/>
                          <a:pt x="10" y="174"/>
                        </a:cubicBezTo>
                        <a:cubicBezTo>
                          <a:pt x="5" y="169"/>
                          <a:pt x="4" y="161"/>
                          <a:pt x="4" y="152"/>
                        </a:cubicBezTo>
                        <a:cubicBezTo>
                          <a:pt x="4" y="138"/>
                          <a:pt x="8" y="121"/>
                          <a:pt x="14" y="105"/>
                        </a:cubicBezTo>
                        <a:cubicBezTo>
                          <a:pt x="20" y="89"/>
                          <a:pt x="28" y="74"/>
                          <a:pt x="35" y="63"/>
                        </a:cubicBezTo>
                        <a:cubicBezTo>
                          <a:pt x="43" y="50"/>
                          <a:pt x="52" y="34"/>
                          <a:pt x="60" y="23"/>
                        </a:cubicBezTo>
                        <a:cubicBezTo>
                          <a:pt x="64" y="17"/>
                          <a:pt x="68" y="12"/>
                          <a:pt x="72" y="9"/>
                        </a:cubicBezTo>
                        <a:cubicBezTo>
                          <a:pt x="76" y="5"/>
                          <a:pt x="79" y="4"/>
                          <a:pt x="82" y="4"/>
                        </a:cubicBezTo>
                        <a:cubicBezTo>
                          <a:pt x="82" y="4"/>
                          <a:pt x="83" y="4"/>
                          <a:pt x="83" y="4"/>
                        </a:cubicBezTo>
                        <a:cubicBezTo>
                          <a:pt x="83" y="2"/>
                          <a:pt x="83" y="2"/>
                          <a:pt x="83" y="2"/>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31" name="Freeform 778">
                    <a:extLst>
                      <a:ext uri="{FF2B5EF4-FFF2-40B4-BE49-F238E27FC236}">
                        <a16:creationId xmlns:a16="http://schemas.microsoft.com/office/drawing/2014/main" id="{85D7A67B-DF0D-494C-12C7-ECF06F674013}"/>
                      </a:ext>
                    </a:extLst>
                  </p:cNvPr>
                  <p:cNvSpPr>
                    <a:spLocks/>
                  </p:cNvSpPr>
                  <p:nvPr/>
                </p:nvSpPr>
                <p:spPr bwMode="auto">
                  <a:xfrm>
                    <a:off x="2222" y="3359"/>
                    <a:ext cx="174" cy="159"/>
                  </a:xfrm>
                  <a:custGeom>
                    <a:avLst/>
                    <a:gdLst>
                      <a:gd name="T0" fmla="*/ 41 w 206"/>
                      <a:gd name="T1" fmla="*/ 2 h 189"/>
                      <a:gd name="T2" fmla="*/ 41 w 206"/>
                      <a:gd name="T3" fmla="*/ 0 h 189"/>
                      <a:gd name="T4" fmla="*/ 20 w 206"/>
                      <a:gd name="T5" fmla="*/ 13 h 189"/>
                      <a:gd name="T6" fmla="*/ 6 w 206"/>
                      <a:gd name="T7" fmla="*/ 40 h 189"/>
                      <a:gd name="T8" fmla="*/ 0 w 206"/>
                      <a:gd name="T9" fmla="*/ 69 h 189"/>
                      <a:gd name="T10" fmla="*/ 6 w 206"/>
                      <a:gd name="T11" fmla="*/ 88 h 189"/>
                      <a:gd name="T12" fmla="*/ 15 w 206"/>
                      <a:gd name="T13" fmla="*/ 105 h 189"/>
                      <a:gd name="T14" fmla="*/ 21 w 206"/>
                      <a:gd name="T15" fmla="*/ 110 h 189"/>
                      <a:gd name="T16" fmla="*/ 30 w 206"/>
                      <a:gd name="T17" fmla="*/ 113 h 189"/>
                      <a:gd name="T18" fmla="*/ 42 w 206"/>
                      <a:gd name="T19" fmla="*/ 109 h 189"/>
                      <a:gd name="T20" fmla="*/ 70 w 206"/>
                      <a:gd name="T21" fmla="*/ 96 h 189"/>
                      <a:gd name="T22" fmla="*/ 91 w 206"/>
                      <a:gd name="T23" fmla="*/ 86 h 189"/>
                      <a:gd name="T24" fmla="*/ 111 w 206"/>
                      <a:gd name="T25" fmla="*/ 72 h 189"/>
                      <a:gd name="T26" fmla="*/ 120 w 206"/>
                      <a:gd name="T27" fmla="*/ 61 h 189"/>
                      <a:gd name="T28" fmla="*/ 124 w 206"/>
                      <a:gd name="T29" fmla="*/ 51 h 189"/>
                      <a:gd name="T30" fmla="*/ 119 w 206"/>
                      <a:gd name="T31" fmla="*/ 40 h 189"/>
                      <a:gd name="T32" fmla="*/ 90 w 206"/>
                      <a:gd name="T33" fmla="*/ 13 h 189"/>
                      <a:gd name="T34" fmla="*/ 46 w 206"/>
                      <a:gd name="T35" fmla="*/ 0 h 189"/>
                      <a:gd name="T36" fmla="*/ 41 w 206"/>
                      <a:gd name="T37" fmla="*/ 0 h 189"/>
                      <a:gd name="T38" fmla="*/ 41 w 206"/>
                      <a:gd name="T39" fmla="*/ 2 h 189"/>
                      <a:gd name="T40" fmla="*/ 41 w 206"/>
                      <a:gd name="T41" fmla="*/ 3 h 189"/>
                      <a:gd name="T42" fmla="*/ 46 w 206"/>
                      <a:gd name="T43" fmla="*/ 3 h 189"/>
                      <a:gd name="T44" fmla="*/ 89 w 206"/>
                      <a:gd name="T45" fmla="*/ 15 h 189"/>
                      <a:gd name="T46" fmla="*/ 117 w 206"/>
                      <a:gd name="T47" fmla="*/ 41 h 189"/>
                      <a:gd name="T48" fmla="*/ 122 w 206"/>
                      <a:gd name="T49" fmla="*/ 51 h 189"/>
                      <a:gd name="T50" fmla="*/ 118 w 206"/>
                      <a:gd name="T51" fmla="*/ 61 h 189"/>
                      <a:gd name="T52" fmla="*/ 103 w 206"/>
                      <a:gd name="T53" fmla="*/ 73 h 189"/>
                      <a:gd name="T54" fmla="*/ 90 w 206"/>
                      <a:gd name="T55" fmla="*/ 83 h 189"/>
                      <a:gd name="T56" fmla="*/ 68 w 206"/>
                      <a:gd name="T57" fmla="*/ 94 h 189"/>
                      <a:gd name="T58" fmla="*/ 41 w 206"/>
                      <a:gd name="T59" fmla="*/ 107 h 189"/>
                      <a:gd name="T60" fmla="*/ 30 w 206"/>
                      <a:gd name="T61" fmla="*/ 110 h 189"/>
                      <a:gd name="T62" fmla="*/ 23 w 206"/>
                      <a:gd name="T63" fmla="*/ 109 h 189"/>
                      <a:gd name="T64" fmla="*/ 14 w 206"/>
                      <a:gd name="T65" fmla="*/ 100 h 189"/>
                      <a:gd name="T66" fmla="*/ 7 w 206"/>
                      <a:gd name="T67" fmla="*/ 87 h 189"/>
                      <a:gd name="T68" fmla="*/ 3 w 206"/>
                      <a:gd name="T69" fmla="*/ 69 h 189"/>
                      <a:gd name="T70" fmla="*/ 8 w 206"/>
                      <a:gd name="T71" fmla="*/ 40 h 189"/>
                      <a:gd name="T72" fmla="*/ 21 w 206"/>
                      <a:gd name="T73" fmla="*/ 14 h 189"/>
                      <a:gd name="T74" fmla="*/ 41 w 206"/>
                      <a:gd name="T75" fmla="*/ 3 h 189"/>
                      <a:gd name="T76" fmla="*/ 41 w 206"/>
                      <a:gd name="T77" fmla="*/ 2 h 18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06" h="189">
                        <a:moveTo>
                          <a:pt x="68" y="2"/>
                        </a:moveTo>
                        <a:cubicBezTo>
                          <a:pt x="67" y="0"/>
                          <a:pt x="67" y="0"/>
                          <a:pt x="67" y="0"/>
                        </a:cubicBezTo>
                        <a:cubicBezTo>
                          <a:pt x="55" y="1"/>
                          <a:pt x="43" y="10"/>
                          <a:pt x="33" y="22"/>
                        </a:cubicBezTo>
                        <a:cubicBezTo>
                          <a:pt x="24" y="34"/>
                          <a:pt x="15" y="50"/>
                          <a:pt x="10" y="67"/>
                        </a:cubicBezTo>
                        <a:cubicBezTo>
                          <a:pt x="4" y="85"/>
                          <a:pt x="0" y="100"/>
                          <a:pt x="0" y="115"/>
                        </a:cubicBezTo>
                        <a:cubicBezTo>
                          <a:pt x="0" y="126"/>
                          <a:pt x="2" y="137"/>
                          <a:pt x="9" y="149"/>
                        </a:cubicBezTo>
                        <a:cubicBezTo>
                          <a:pt x="14" y="158"/>
                          <a:pt x="19" y="168"/>
                          <a:pt x="25" y="176"/>
                        </a:cubicBezTo>
                        <a:cubicBezTo>
                          <a:pt x="28" y="180"/>
                          <a:pt x="32" y="183"/>
                          <a:pt x="35" y="186"/>
                        </a:cubicBezTo>
                        <a:cubicBezTo>
                          <a:pt x="39" y="188"/>
                          <a:pt x="44" y="189"/>
                          <a:pt x="49" y="189"/>
                        </a:cubicBezTo>
                        <a:cubicBezTo>
                          <a:pt x="55" y="189"/>
                          <a:pt x="62" y="187"/>
                          <a:pt x="70" y="183"/>
                        </a:cubicBezTo>
                        <a:cubicBezTo>
                          <a:pt x="87" y="174"/>
                          <a:pt x="102" y="168"/>
                          <a:pt x="116" y="162"/>
                        </a:cubicBezTo>
                        <a:cubicBezTo>
                          <a:pt x="130" y="156"/>
                          <a:pt x="141" y="151"/>
                          <a:pt x="151" y="144"/>
                        </a:cubicBezTo>
                        <a:cubicBezTo>
                          <a:pt x="158" y="138"/>
                          <a:pt x="171" y="130"/>
                          <a:pt x="184" y="120"/>
                        </a:cubicBezTo>
                        <a:cubicBezTo>
                          <a:pt x="190" y="115"/>
                          <a:pt x="195" y="110"/>
                          <a:pt x="199" y="104"/>
                        </a:cubicBezTo>
                        <a:cubicBezTo>
                          <a:pt x="204" y="98"/>
                          <a:pt x="206" y="92"/>
                          <a:pt x="206" y="85"/>
                        </a:cubicBezTo>
                        <a:cubicBezTo>
                          <a:pt x="206" y="79"/>
                          <a:pt x="204" y="72"/>
                          <a:pt x="198" y="66"/>
                        </a:cubicBezTo>
                        <a:cubicBezTo>
                          <a:pt x="184" y="51"/>
                          <a:pt x="168" y="34"/>
                          <a:pt x="149" y="22"/>
                        </a:cubicBezTo>
                        <a:cubicBezTo>
                          <a:pt x="129" y="9"/>
                          <a:pt x="106" y="0"/>
                          <a:pt x="77" y="0"/>
                        </a:cubicBezTo>
                        <a:cubicBezTo>
                          <a:pt x="74" y="0"/>
                          <a:pt x="71" y="0"/>
                          <a:pt x="67" y="0"/>
                        </a:cubicBezTo>
                        <a:cubicBezTo>
                          <a:pt x="68" y="2"/>
                          <a:pt x="68" y="2"/>
                          <a:pt x="68" y="2"/>
                        </a:cubicBezTo>
                        <a:cubicBezTo>
                          <a:pt x="68" y="4"/>
                          <a:pt x="68" y="4"/>
                          <a:pt x="68" y="4"/>
                        </a:cubicBezTo>
                        <a:cubicBezTo>
                          <a:pt x="71" y="4"/>
                          <a:pt x="74" y="4"/>
                          <a:pt x="77" y="4"/>
                        </a:cubicBezTo>
                        <a:cubicBezTo>
                          <a:pt x="105" y="4"/>
                          <a:pt x="128" y="13"/>
                          <a:pt x="147" y="25"/>
                        </a:cubicBezTo>
                        <a:cubicBezTo>
                          <a:pt x="166" y="37"/>
                          <a:pt x="181" y="53"/>
                          <a:pt x="195" y="69"/>
                        </a:cubicBezTo>
                        <a:cubicBezTo>
                          <a:pt x="200" y="75"/>
                          <a:pt x="202" y="80"/>
                          <a:pt x="202" y="85"/>
                        </a:cubicBezTo>
                        <a:cubicBezTo>
                          <a:pt x="202" y="91"/>
                          <a:pt x="200" y="96"/>
                          <a:pt x="196" y="102"/>
                        </a:cubicBezTo>
                        <a:cubicBezTo>
                          <a:pt x="190" y="110"/>
                          <a:pt x="181" y="117"/>
                          <a:pt x="172" y="124"/>
                        </a:cubicBezTo>
                        <a:cubicBezTo>
                          <a:pt x="163" y="130"/>
                          <a:pt x="154" y="136"/>
                          <a:pt x="148" y="140"/>
                        </a:cubicBezTo>
                        <a:cubicBezTo>
                          <a:pt x="140" y="147"/>
                          <a:pt x="128" y="152"/>
                          <a:pt x="114" y="158"/>
                        </a:cubicBezTo>
                        <a:cubicBezTo>
                          <a:pt x="101" y="164"/>
                          <a:pt x="85" y="170"/>
                          <a:pt x="68" y="179"/>
                        </a:cubicBezTo>
                        <a:cubicBezTo>
                          <a:pt x="60" y="184"/>
                          <a:pt x="54" y="185"/>
                          <a:pt x="49" y="185"/>
                        </a:cubicBezTo>
                        <a:cubicBezTo>
                          <a:pt x="45" y="185"/>
                          <a:pt x="41" y="184"/>
                          <a:pt x="38" y="182"/>
                        </a:cubicBezTo>
                        <a:cubicBezTo>
                          <a:pt x="33" y="179"/>
                          <a:pt x="28" y="174"/>
                          <a:pt x="24" y="168"/>
                        </a:cubicBezTo>
                        <a:cubicBezTo>
                          <a:pt x="20" y="162"/>
                          <a:pt x="16" y="154"/>
                          <a:pt x="12" y="147"/>
                        </a:cubicBezTo>
                        <a:cubicBezTo>
                          <a:pt x="6" y="136"/>
                          <a:pt x="4" y="126"/>
                          <a:pt x="4" y="115"/>
                        </a:cubicBezTo>
                        <a:cubicBezTo>
                          <a:pt x="4" y="101"/>
                          <a:pt x="8" y="86"/>
                          <a:pt x="14" y="68"/>
                        </a:cubicBezTo>
                        <a:cubicBezTo>
                          <a:pt x="19" y="52"/>
                          <a:pt x="27" y="36"/>
                          <a:pt x="36" y="24"/>
                        </a:cubicBezTo>
                        <a:cubicBezTo>
                          <a:pt x="46" y="13"/>
                          <a:pt x="57" y="5"/>
                          <a:pt x="68" y="4"/>
                        </a:cubicBezTo>
                        <a:cubicBezTo>
                          <a:pt x="68" y="2"/>
                          <a:pt x="68" y="2"/>
                          <a:pt x="68" y="2"/>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32" name="Freeform 779">
                    <a:extLst>
                      <a:ext uri="{FF2B5EF4-FFF2-40B4-BE49-F238E27FC236}">
                        <a16:creationId xmlns:a16="http://schemas.microsoft.com/office/drawing/2014/main" id="{32FB9161-E51D-4729-768F-45DCCB2D8682}"/>
                      </a:ext>
                    </a:extLst>
                  </p:cNvPr>
                  <p:cNvSpPr>
                    <a:spLocks/>
                  </p:cNvSpPr>
                  <p:nvPr/>
                </p:nvSpPr>
                <p:spPr bwMode="auto">
                  <a:xfrm>
                    <a:off x="2275" y="3246"/>
                    <a:ext cx="168" cy="189"/>
                  </a:xfrm>
                  <a:custGeom>
                    <a:avLst/>
                    <a:gdLst>
                      <a:gd name="T0" fmla="*/ 106 w 199"/>
                      <a:gd name="T1" fmla="*/ 13 h 223"/>
                      <a:gd name="T2" fmla="*/ 107 w 199"/>
                      <a:gd name="T3" fmla="*/ 12 h 223"/>
                      <a:gd name="T4" fmla="*/ 94 w 199"/>
                      <a:gd name="T5" fmla="*/ 3 h 223"/>
                      <a:gd name="T6" fmla="*/ 74 w 199"/>
                      <a:gd name="T7" fmla="*/ 0 h 223"/>
                      <a:gd name="T8" fmla="*/ 59 w 199"/>
                      <a:gd name="T9" fmla="*/ 2 h 223"/>
                      <a:gd name="T10" fmla="*/ 24 w 199"/>
                      <a:gd name="T11" fmla="*/ 11 h 223"/>
                      <a:gd name="T12" fmla="*/ 8 w 199"/>
                      <a:gd name="T13" fmla="*/ 20 h 223"/>
                      <a:gd name="T14" fmla="*/ 1 w 199"/>
                      <a:gd name="T15" fmla="*/ 32 h 223"/>
                      <a:gd name="T16" fmla="*/ 0 w 199"/>
                      <a:gd name="T17" fmla="*/ 41 h 223"/>
                      <a:gd name="T18" fmla="*/ 6 w 199"/>
                      <a:gd name="T19" fmla="*/ 67 h 223"/>
                      <a:gd name="T20" fmla="*/ 27 w 199"/>
                      <a:gd name="T21" fmla="*/ 85 h 223"/>
                      <a:gd name="T22" fmla="*/ 75 w 199"/>
                      <a:gd name="T23" fmla="*/ 116 h 223"/>
                      <a:gd name="T24" fmla="*/ 88 w 199"/>
                      <a:gd name="T25" fmla="*/ 130 h 223"/>
                      <a:gd name="T26" fmla="*/ 94 w 199"/>
                      <a:gd name="T27" fmla="*/ 134 h 223"/>
                      <a:gd name="T28" fmla="*/ 100 w 199"/>
                      <a:gd name="T29" fmla="*/ 136 h 223"/>
                      <a:gd name="T30" fmla="*/ 103 w 199"/>
                      <a:gd name="T31" fmla="*/ 136 h 223"/>
                      <a:gd name="T32" fmla="*/ 106 w 199"/>
                      <a:gd name="T33" fmla="*/ 134 h 223"/>
                      <a:gd name="T34" fmla="*/ 110 w 199"/>
                      <a:gd name="T35" fmla="*/ 126 h 223"/>
                      <a:gd name="T36" fmla="*/ 112 w 199"/>
                      <a:gd name="T37" fmla="*/ 111 h 223"/>
                      <a:gd name="T38" fmla="*/ 113 w 199"/>
                      <a:gd name="T39" fmla="*/ 97 h 223"/>
                      <a:gd name="T40" fmla="*/ 117 w 199"/>
                      <a:gd name="T41" fmla="*/ 80 h 223"/>
                      <a:gd name="T42" fmla="*/ 120 w 199"/>
                      <a:gd name="T43" fmla="*/ 51 h 223"/>
                      <a:gd name="T44" fmla="*/ 107 w 199"/>
                      <a:gd name="T45" fmla="*/ 12 h 223"/>
                      <a:gd name="T46" fmla="*/ 106 w 199"/>
                      <a:gd name="T47" fmla="*/ 13 h 223"/>
                      <a:gd name="T48" fmla="*/ 106 w 199"/>
                      <a:gd name="T49" fmla="*/ 14 h 223"/>
                      <a:gd name="T50" fmla="*/ 117 w 199"/>
                      <a:gd name="T51" fmla="*/ 51 h 223"/>
                      <a:gd name="T52" fmla="*/ 114 w 199"/>
                      <a:gd name="T53" fmla="*/ 79 h 223"/>
                      <a:gd name="T54" fmla="*/ 111 w 199"/>
                      <a:gd name="T55" fmla="*/ 97 h 223"/>
                      <a:gd name="T56" fmla="*/ 110 w 199"/>
                      <a:gd name="T57" fmla="*/ 120 h 223"/>
                      <a:gd name="T58" fmla="*/ 107 w 199"/>
                      <a:gd name="T59" fmla="*/ 130 h 223"/>
                      <a:gd name="T60" fmla="*/ 105 w 199"/>
                      <a:gd name="T61" fmla="*/ 132 h 223"/>
                      <a:gd name="T62" fmla="*/ 103 w 199"/>
                      <a:gd name="T63" fmla="*/ 134 h 223"/>
                      <a:gd name="T64" fmla="*/ 100 w 199"/>
                      <a:gd name="T65" fmla="*/ 134 h 223"/>
                      <a:gd name="T66" fmla="*/ 95 w 199"/>
                      <a:gd name="T67" fmla="*/ 132 h 223"/>
                      <a:gd name="T68" fmla="*/ 75 w 199"/>
                      <a:gd name="T69" fmla="*/ 114 h 223"/>
                      <a:gd name="T70" fmla="*/ 29 w 199"/>
                      <a:gd name="T71" fmla="*/ 82 h 223"/>
                      <a:gd name="T72" fmla="*/ 8 w 199"/>
                      <a:gd name="T73" fmla="*/ 66 h 223"/>
                      <a:gd name="T74" fmla="*/ 3 w 199"/>
                      <a:gd name="T75" fmla="*/ 41 h 223"/>
                      <a:gd name="T76" fmla="*/ 3 w 199"/>
                      <a:gd name="T77" fmla="*/ 32 h 223"/>
                      <a:gd name="T78" fmla="*/ 10 w 199"/>
                      <a:gd name="T79" fmla="*/ 22 h 223"/>
                      <a:gd name="T80" fmla="*/ 34 w 199"/>
                      <a:gd name="T81" fmla="*/ 10 h 223"/>
                      <a:gd name="T82" fmla="*/ 60 w 199"/>
                      <a:gd name="T83" fmla="*/ 3 h 223"/>
                      <a:gd name="T84" fmla="*/ 74 w 199"/>
                      <a:gd name="T85" fmla="*/ 3 h 223"/>
                      <a:gd name="T86" fmla="*/ 94 w 199"/>
                      <a:gd name="T87" fmla="*/ 6 h 223"/>
                      <a:gd name="T88" fmla="*/ 106 w 199"/>
                      <a:gd name="T89" fmla="*/ 14 h 223"/>
                      <a:gd name="T90" fmla="*/ 106 w 199"/>
                      <a:gd name="T91" fmla="*/ 13 h 2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99" h="223">
                        <a:moveTo>
                          <a:pt x="177" y="21"/>
                        </a:moveTo>
                        <a:cubicBezTo>
                          <a:pt x="179" y="20"/>
                          <a:pt x="179" y="20"/>
                          <a:pt x="179" y="20"/>
                        </a:cubicBezTo>
                        <a:cubicBezTo>
                          <a:pt x="174" y="13"/>
                          <a:pt x="166" y="8"/>
                          <a:pt x="156" y="5"/>
                        </a:cubicBezTo>
                        <a:cubicBezTo>
                          <a:pt x="147" y="2"/>
                          <a:pt x="135" y="0"/>
                          <a:pt x="123" y="0"/>
                        </a:cubicBezTo>
                        <a:cubicBezTo>
                          <a:pt x="115" y="0"/>
                          <a:pt x="107" y="1"/>
                          <a:pt x="98" y="2"/>
                        </a:cubicBezTo>
                        <a:cubicBezTo>
                          <a:pt x="81" y="5"/>
                          <a:pt x="59" y="10"/>
                          <a:pt x="39" y="18"/>
                        </a:cubicBezTo>
                        <a:cubicBezTo>
                          <a:pt x="30" y="22"/>
                          <a:pt x="21" y="27"/>
                          <a:pt x="14" y="33"/>
                        </a:cubicBezTo>
                        <a:cubicBezTo>
                          <a:pt x="8" y="38"/>
                          <a:pt x="3" y="45"/>
                          <a:pt x="1" y="53"/>
                        </a:cubicBezTo>
                        <a:cubicBezTo>
                          <a:pt x="1" y="57"/>
                          <a:pt x="0" y="62"/>
                          <a:pt x="0" y="67"/>
                        </a:cubicBezTo>
                        <a:cubicBezTo>
                          <a:pt x="0" y="81"/>
                          <a:pt x="3" y="96"/>
                          <a:pt x="10" y="110"/>
                        </a:cubicBezTo>
                        <a:cubicBezTo>
                          <a:pt x="18" y="123"/>
                          <a:pt x="29" y="134"/>
                          <a:pt x="45" y="139"/>
                        </a:cubicBezTo>
                        <a:cubicBezTo>
                          <a:pt x="83" y="151"/>
                          <a:pt x="105" y="173"/>
                          <a:pt x="124" y="191"/>
                        </a:cubicBezTo>
                        <a:cubicBezTo>
                          <a:pt x="133" y="199"/>
                          <a:pt x="140" y="207"/>
                          <a:pt x="146" y="213"/>
                        </a:cubicBezTo>
                        <a:cubicBezTo>
                          <a:pt x="150" y="216"/>
                          <a:pt x="153" y="219"/>
                          <a:pt x="156" y="220"/>
                        </a:cubicBezTo>
                        <a:cubicBezTo>
                          <a:pt x="160" y="222"/>
                          <a:pt x="163" y="223"/>
                          <a:pt x="167" y="223"/>
                        </a:cubicBezTo>
                        <a:cubicBezTo>
                          <a:pt x="168" y="223"/>
                          <a:pt x="170" y="223"/>
                          <a:pt x="171" y="223"/>
                        </a:cubicBezTo>
                        <a:cubicBezTo>
                          <a:pt x="173" y="222"/>
                          <a:pt x="176" y="221"/>
                          <a:pt x="177" y="220"/>
                        </a:cubicBezTo>
                        <a:cubicBezTo>
                          <a:pt x="180" y="217"/>
                          <a:pt x="182" y="213"/>
                          <a:pt x="183" y="208"/>
                        </a:cubicBezTo>
                        <a:cubicBezTo>
                          <a:pt x="185" y="200"/>
                          <a:pt x="186" y="192"/>
                          <a:pt x="187" y="183"/>
                        </a:cubicBezTo>
                        <a:cubicBezTo>
                          <a:pt x="187" y="174"/>
                          <a:pt x="187" y="166"/>
                          <a:pt x="188" y="160"/>
                        </a:cubicBezTo>
                        <a:cubicBezTo>
                          <a:pt x="188" y="155"/>
                          <a:pt x="191" y="144"/>
                          <a:pt x="194" y="131"/>
                        </a:cubicBezTo>
                        <a:cubicBezTo>
                          <a:pt x="196" y="117"/>
                          <a:pt x="199" y="101"/>
                          <a:pt x="199" y="84"/>
                        </a:cubicBezTo>
                        <a:cubicBezTo>
                          <a:pt x="199" y="62"/>
                          <a:pt x="194" y="39"/>
                          <a:pt x="179" y="20"/>
                        </a:cubicBezTo>
                        <a:cubicBezTo>
                          <a:pt x="177" y="21"/>
                          <a:pt x="177" y="21"/>
                          <a:pt x="177" y="21"/>
                        </a:cubicBezTo>
                        <a:cubicBezTo>
                          <a:pt x="176" y="22"/>
                          <a:pt x="176" y="22"/>
                          <a:pt x="176" y="22"/>
                        </a:cubicBezTo>
                        <a:cubicBezTo>
                          <a:pt x="190" y="40"/>
                          <a:pt x="195" y="63"/>
                          <a:pt x="195" y="84"/>
                        </a:cubicBezTo>
                        <a:cubicBezTo>
                          <a:pt x="195" y="101"/>
                          <a:pt x="192" y="117"/>
                          <a:pt x="190" y="130"/>
                        </a:cubicBezTo>
                        <a:cubicBezTo>
                          <a:pt x="187" y="143"/>
                          <a:pt x="184" y="154"/>
                          <a:pt x="184" y="159"/>
                        </a:cubicBezTo>
                        <a:cubicBezTo>
                          <a:pt x="183" y="169"/>
                          <a:pt x="183" y="183"/>
                          <a:pt x="182" y="196"/>
                        </a:cubicBezTo>
                        <a:cubicBezTo>
                          <a:pt x="181" y="202"/>
                          <a:pt x="180" y="208"/>
                          <a:pt x="178" y="212"/>
                        </a:cubicBezTo>
                        <a:cubicBezTo>
                          <a:pt x="177" y="214"/>
                          <a:pt x="176" y="216"/>
                          <a:pt x="174" y="217"/>
                        </a:cubicBezTo>
                        <a:cubicBezTo>
                          <a:pt x="173" y="218"/>
                          <a:pt x="172" y="219"/>
                          <a:pt x="170" y="219"/>
                        </a:cubicBezTo>
                        <a:cubicBezTo>
                          <a:pt x="169" y="219"/>
                          <a:pt x="168" y="219"/>
                          <a:pt x="167" y="219"/>
                        </a:cubicBezTo>
                        <a:cubicBezTo>
                          <a:pt x="164" y="219"/>
                          <a:pt x="161" y="218"/>
                          <a:pt x="158" y="217"/>
                        </a:cubicBezTo>
                        <a:cubicBezTo>
                          <a:pt x="149" y="212"/>
                          <a:pt x="140" y="201"/>
                          <a:pt x="126" y="188"/>
                        </a:cubicBezTo>
                        <a:cubicBezTo>
                          <a:pt x="107" y="170"/>
                          <a:pt x="85" y="148"/>
                          <a:pt x="47" y="136"/>
                        </a:cubicBezTo>
                        <a:cubicBezTo>
                          <a:pt x="31" y="131"/>
                          <a:pt x="21" y="120"/>
                          <a:pt x="14" y="108"/>
                        </a:cubicBezTo>
                        <a:cubicBezTo>
                          <a:pt x="7" y="95"/>
                          <a:pt x="4" y="80"/>
                          <a:pt x="4" y="67"/>
                        </a:cubicBezTo>
                        <a:cubicBezTo>
                          <a:pt x="4" y="62"/>
                          <a:pt x="5" y="58"/>
                          <a:pt x="5" y="53"/>
                        </a:cubicBezTo>
                        <a:cubicBezTo>
                          <a:pt x="6" y="47"/>
                          <a:pt x="11" y="41"/>
                          <a:pt x="17" y="36"/>
                        </a:cubicBezTo>
                        <a:cubicBezTo>
                          <a:pt x="26" y="28"/>
                          <a:pt x="40" y="21"/>
                          <a:pt x="56" y="17"/>
                        </a:cubicBezTo>
                        <a:cubicBezTo>
                          <a:pt x="71" y="12"/>
                          <a:pt x="86" y="9"/>
                          <a:pt x="99" y="6"/>
                        </a:cubicBezTo>
                        <a:cubicBezTo>
                          <a:pt x="107" y="5"/>
                          <a:pt x="115" y="4"/>
                          <a:pt x="123" y="4"/>
                        </a:cubicBezTo>
                        <a:cubicBezTo>
                          <a:pt x="135" y="4"/>
                          <a:pt x="146" y="6"/>
                          <a:pt x="155" y="9"/>
                        </a:cubicBezTo>
                        <a:cubicBezTo>
                          <a:pt x="164" y="12"/>
                          <a:pt x="171" y="17"/>
                          <a:pt x="176" y="22"/>
                        </a:cubicBezTo>
                        <a:cubicBezTo>
                          <a:pt x="177" y="21"/>
                          <a:pt x="177" y="21"/>
                          <a:pt x="177" y="21"/>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33" name="Freeform 780">
                    <a:extLst>
                      <a:ext uri="{FF2B5EF4-FFF2-40B4-BE49-F238E27FC236}">
                        <a16:creationId xmlns:a16="http://schemas.microsoft.com/office/drawing/2014/main" id="{4A4E4062-586F-82F0-EDE8-A49D6404E54F}"/>
                      </a:ext>
                    </a:extLst>
                  </p:cNvPr>
                  <p:cNvSpPr>
                    <a:spLocks/>
                  </p:cNvSpPr>
                  <p:nvPr/>
                </p:nvSpPr>
                <p:spPr bwMode="auto">
                  <a:xfrm>
                    <a:off x="2116" y="3273"/>
                    <a:ext cx="169" cy="192"/>
                  </a:xfrm>
                  <a:custGeom>
                    <a:avLst/>
                    <a:gdLst>
                      <a:gd name="T0" fmla="*/ 63 w 200"/>
                      <a:gd name="T1" fmla="*/ 2 h 227"/>
                      <a:gd name="T2" fmla="*/ 63 w 200"/>
                      <a:gd name="T3" fmla="*/ 0 h 227"/>
                      <a:gd name="T4" fmla="*/ 47 w 200"/>
                      <a:gd name="T5" fmla="*/ 6 h 227"/>
                      <a:gd name="T6" fmla="*/ 30 w 200"/>
                      <a:gd name="T7" fmla="*/ 20 h 227"/>
                      <a:gd name="T8" fmla="*/ 13 w 200"/>
                      <a:gd name="T9" fmla="*/ 40 h 227"/>
                      <a:gd name="T10" fmla="*/ 0 w 200"/>
                      <a:gd name="T11" fmla="*/ 69 h 227"/>
                      <a:gd name="T12" fmla="*/ 3 w 200"/>
                      <a:gd name="T13" fmla="*/ 80 h 227"/>
                      <a:gd name="T14" fmla="*/ 29 w 200"/>
                      <a:gd name="T15" fmla="*/ 118 h 227"/>
                      <a:gd name="T16" fmla="*/ 44 w 200"/>
                      <a:gd name="T17" fmla="*/ 132 h 227"/>
                      <a:gd name="T18" fmla="*/ 57 w 200"/>
                      <a:gd name="T19" fmla="*/ 137 h 227"/>
                      <a:gd name="T20" fmla="*/ 61 w 200"/>
                      <a:gd name="T21" fmla="*/ 137 h 227"/>
                      <a:gd name="T22" fmla="*/ 72 w 200"/>
                      <a:gd name="T23" fmla="*/ 128 h 227"/>
                      <a:gd name="T24" fmla="*/ 81 w 200"/>
                      <a:gd name="T25" fmla="*/ 107 h 227"/>
                      <a:gd name="T26" fmla="*/ 91 w 200"/>
                      <a:gd name="T27" fmla="*/ 85 h 227"/>
                      <a:gd name="T28" fmla="*/ 103 w 200"/>
                      <a:gd name="T29" fmla="*/ 69 h 227"/>
                      <a:gd name="T30" fmla="*/ 112 w 200"/>
                      <a:gd name="T31" fmla="*/ 61 h 227"/>
                      <a:gd name="T32" fmla="*/ 117 w 200"/>
                      <a:gd name="T33" fmla="*/ 55 h 227"/>
                      <a:gd name="T34" fmla="*/ 121 w 200"/>
                      <a:gd name="T35" fmla="*/ 47 h 227"/>
                      <a:gd name="T36" fmla="*/ 117 w 200"/>
                      <a:gd name="T37" fmla="*/ 35 h 227"/>
                      <a:gd name="T38" fmla="*/ 108 w 200"/>
                      <a:gd name="T39" fmla="*/ 18 h 227"/>
                      <a:gd name="T40" fmla="*/ 90 w 200"/>
                      <a:gd name="T41" fmla="*/ 7 h 227"/>
                      <a:gd name="T42" fmla="*/ 63 w 200"/>
                      <a:gd name="T43" fmla="*/ 0 h 227"/>
                      <a:gd name="T44" fmla="*/ 63 w 200"/>
                      <a:gd name="T45" fmla="*/ 0 h 227"/>
                      <a:gd name="T46" fmla="*/ 63 w 200"/>
                      <a:gd name="T47" fmla="*/ 2 h 227"/>
                      <a:gd name="T48" fmla="*/ 63 w 200"/>
                      <a:gd name="T49" fmla="*/ 0 h 227"/>
                      <a:gd name="T50" fmla="*/ 63 w 200"/>
                      <a:gd name="T51" fmla="*/ 2 h 227"/>
                      <a:gd name="T52" fmla="*/ 63 w 200"/>
                      <a:gd name="T53" fmla="*/ 3 h 227"/>
                      <a:gd name="T54" fmla="*/ 63 w 200"/>
                      <a:gd name="T55" fmla="*/ 3 h 227"/>
                      <a:gd name="T56" fmla="*/ 63 w 200"/>
                      <a:gd name="T57" fmla="*/ 3 h 227"/>
                      <a:gd name="T58" fmla="*/ 88 w 200"/>
                      <a:gd name="T59" fmla="*/ 9 h 227"/>
                      <a:gd name="T60" fmla="*/ 106 w 200"/>
                      <a:gd name="T61" fmla="*/ 19 h 227"/>
                      <a:gd name="T62" fmla="*/ 115 w 200"/>
                      <a:gd name="T63" fmla="*/ 36 h 227"/>
                      <a:gd name="T64" fmla="*/ 118 w 200"/>
                      <a:gd name="T65" fmla="*/ 47 h 227"/>
                      <a:gd name="T66" fmla="*/ 116 w 200"/>
                      <a:gd name="T67" fmla="*/ 53 h 227"/>
                      <a:gd name="T68" fmla="*/ 110 w 200"/>
                      <a:gd name="T69" fmla="*/ 59 h 227"/>
                      <a:gd name="T70" fmla="*/ 101 w 200"/>
                      <a:gd name="T71" fmla="*/ 68 h 227"/>
                      <a:gd name="T72" fmla="*/ 90 w 200"/>
                      <a:gd name="T73" fmla="*/ 85 h 227"/>
                      <a:gd name="T74" fmla="*/ 76 w 200"/>
                      <a:gd name="T75" fmla="*/ 113 h 227"/>
                      <a:gd name="T76" fmla="*/ 69 w 200"/>
                      <a:gd name="T77" fmla="*/ 127 h 227"/>
                      <a:gd name="T78" fmla="*/ 61 w 200"/>
                      <a:gd name="T79" fmla="*/ 134 h 227"/>
                      <a:gd name="T80" fmla="*/ 57 w 200"/>
                      <a:gd name="T81" fmla="*/ 135 h 227"/>
                      <a:gd name="T82" fmla="*/ 45 w 200"/>
                      <a:gd name="T83" fmla="*/ 129 h 227"/>
                      <a:gd name="T84" fmla="*/ 6 w 200"/>
                      <a:gd name="T85" fmla="*/ 80 h 227"/>
                      <a:gd name="T86" fmla="*/ 3 w 200"/>
                      <a:gd name="T87" fmla="*/ 69 h 227"/>
                      <a:gd name="T88" fmla="*/ 14 w 200"/>
                      <a:gd name="T89" fmla="*/ 41 h 227"/>
                      <a:gd name="T90" fmla="*/ 33 w 200"/>
                      <a:gd name="T91" fmla="*/ 21 h 227"/>
                      <a:gd name="T92" fmla="*/ 48 w 200"/>
                      <a:gd name="T93" fmla="*/ 7 h 227"/>
                      <a:gd name="T94" fmla="*/ 63 w 200"/>
                      <a:gd name="T95" fmla="*/ 3 h 227"/>
                      <a:gd name="T96" fmla="*/ 63 w 200"/>
                      <a:gd name="T97" fmla="*/ 3 h 227"/>
                      <a:gd name="T98" fmla="*/ 63 w 200"/>
                      <a:gd name="T99" fmla="*/ 3 h 227"/>
                      <a:gd name="T100" fmla="*/ 63 w 200"/>
                      <a:gd name="T101" fmla="*/ 2 h 2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0" h="227">
                        <a:moveTo>
                          <a:pt x="104" y="2"/>
                        </a:moveTo>
                        <a:cubicBezTo>
                          <a:pt x="104" y="0"/>
                          <a:pt x="104" y="0"/>
                          <a:pt x="104" y="0"/>
                        </a:cubicBezTo>
                        <a:cubicBezTo>
                          <a:pt x="97" y="0"/>
                          <a:pt x="88" y="3"/>
                          <a:pt x="78" y="9"/>
                        </a:cubicBezTo>
                        <a:cubicBezTo>
                          <a:pt x="69" y="15"/>
                          <a:pt x="59" y="23"/>
                          <a:pt x="51" y="33"/>
                        </a:cubicBezTo>
                        <a:cubicBezTo>
                          <a:pt x="45" y="41"/>
                          <a:pt x="32" y="53"/>
                          <a:pt x="21" y="66"/>
                        </a:cubicBezTo>
                        <a:cubicBezTo>
                          <a:pt x="10" y="80"/>
                          <a:pt x="0" y="96"/>
                          <a:pt x="0" y="113"/>
                        </a:cubicBezTo>
                        <a:cubicBezTo>
                          <a:pt x="0" y="119"/>
                          <a:pt x="2" y="126"/>
                          <a:pt x="5" y="133"/>
                        </a:cubicBezTo>
                        <a:cubicBezTo>
                          <a:pt x="15" y="152"/>
                          <a:pt x="30" y="175"/>
                          <a:pt x="47" y="194"/>
                        </a:cubicBezTo>
                        <a:cubicBezTo>
                          <a:pt x="55" y="203"/>
                          <a:pt x="63" y="211"/>
                          <a:pt x="72" y="217"/>
                        </a:cubicBezTo>
                        <a:cubicBezTo>
                          <a:pt x="80" y="223"/>
                          <a:pt x="88" y="227"/>
                          <a:pt x="95" y="227"/>
                        </a:cubicBezTo>
                        <a:cubicBezTo>
                          <a:pt x="97" y="227"/>
                          <a:pt x="99" y="226"/>
                          <a:pt x="101" y="226"/>
                        </a:cubicBezTo>
                        <a:cubicBezTo>
                          <a:pt x="108" y="223"/>
                          <a:pt x="113" y="218"/>
                          <a:pt x="118" y="212"/>
                        </a:cubicBezTo>
                        <a:cubicBezTo>
                          <a:pt x="125" y="202"/>
                          <a:pt x="130" y="189"/>
                          <a:pt x="135" y="176"/>
                        </a:cubicBezTo>
                        <a:cubicBezTo>
                          <a:pt x="140" y="163"/>
                          <a:pt x="145" y="150"/>
                          <a:pt x="152" y="141"/>
                        </a:cubicBezTo>
                        <a:cubicBezTo>
                          <a:pt x="161" y="128"/>
                          <a:pt x="166" y="120"/>
                          <a:pt x="171" y="114"/>
                        </a:cubicBezTo>
                        <a:cubicBezTo>
                          <a:pt x="176" y="108"/>
                          <a:pt x="180" y="105"/>
                          <a:pt x="185" y="101"/>
                        </a:cubicBezTo>
                        <a:cubicBezTo>
                          <a:pt x="188" y="98"/>
                          <a:pt x="192" y="95"/>
                          <a:pt x="195" y="91"/>
                        </a:cubicBezTo>
                        <a:cubicBezTo>
                          <a:pt x="198" y="88"/>
                          <a:pt x="200" y="83"/>
                          <a:pt x="200" y="77"/>
                        </a:cubicBezTo>
                        <a:cubicBezTo>
                          <a:pt x="200" y="72"/>
                          <a:pt x="198" y="65"/>
                          <a:pt x="195" y="57"/>
                        </a:cubicBezTo>
                        <a:cubicBezTo>
                          <a:pt x="189" y="45"/>
                          <a:pt x="185" y="36"/>
                          <a:pt x="179" y="30"/>
                        </a:cubicBezTo>
                        <a:cubicBezTo>
                          <a:pt x="172" y="23"/>
                          <a:pt x="163" y="18"/>
                          <a:pt x="148" y="11"/>
                        </a:cubicBezTo>
                        <a:cubicBezTo>
                          <a:pt x="123" y="1"/>
                          <a:pt x="110" y="0"/>
                          <a:pt x="105" y="0"/>
                        </a:cubicBezTo>
                        <a:cubicBezTo>
                          <a:pt x="104" y="0"/>
                          <a:pt x="104" y="0"/>
                          <a:pt x="104" y="0"/>
                        </a:cubicBezTo>
                        <a:cubicBezTo>
                          <a:pt x="104" y="2"/>
                          <a:pt x="104" y="2"/>
                          <a:pt x="104" y="2"/>
                        </a:cubicBezTo>
                        <a:cubicBezTo>
                          <a:pt x="104" y="0"/>
                          <a:pt x="104" y="0"/>
                          <a:pt x="104" y="0"/>
                        </a:cubicBezTo>
                        <a:cubicBezTo>
                          <a:pt x="104" y="2"/>
                          <a:pt x="104" y="2"/>
                          <a:pt x="104" y="2"/>
                        </a:cubicBezTo>
                        <a:cubicBezTo>
                          <a:pt x="104" y="4"/>
                          <a:pt x="104" y="4"/>
                          <a:pt x="104" y="4"/>
                        </a:cubicBezTo>
                        <a:cubicBezTo>
                          <a:pt x="104" y="4"/>
                          <a:pt x="104" y="4"/>
                          <a:pt x="104" y="4"/>
                        </a:cubicBezTo>
                        <a:cubicBezTo>
                          <a:pt x="104" y="4"/>
                          <a:pt x="105" y="4"/>
                          <a:pt x="105" y="4"/>
                        </a:cubicBezTo>
                        <a:cubicBezTo>
                          <a:pt x="109" y="4"/>
                          <a:pt x="122" y="4"/>
                          <a:pt x="146" y="15"/>
                        </a:cubicBezTo>
                        <a:cubicBezTo>
                          <a:pt x="161" y="21"/>
                          <a:pt x="170" y="26"/>
                          <a:pt x="176" y="32"/>
                        </a:cubicBezTo>
                        <a:cubicBezTo>
                          <a:pt x="182" y="38"/>
                          <a:pt x="186" y="46"/>
                          <a:pt x="191" y="59"/>
                        </a:cubicBezTo>
                        <a:cubicBezTo>
                          <a:pt x="194" y="66"/>
                          <a:pt x="196" y="72"/>
                          <a:pt x="196" y="77"/>
                        </a:cubicBezTo>
                        <a:cubicBezTo>
                          <a:pt x="196" y="82"/>
                          <a:pt x="194" y="86"/>
                          <a:pt x="192" y="89"/>
                        </a:cubicBezTo>
                        <a:cubicBezTo>
                          <a:pt x="189" y="92"/>
                          <a:pt x="186" y="95"/>
                          <a:pt x="182" y="98"/>
                        </a:cubicBezTo>
                        <a:cubicBezTo>
                          <a:pt x="177" y="102"/>
                          <a:pt x="173" y="106"/>
                          <a:pt x="168" y="112"/>
                        </a:cubicBezTo>
                        <a:cubicBezTo>
                          <a:pt x="163" y="118"/>
                          <a:pt x="157" y="126"/>
                          <a:pt x="148" y="139"/>
                        </a:cubicBezTo>
                        <a:cubicBezTo>
                          <a:pt x="139" y="151"/>
                          <a:pt x="133" y="170"/>
                          <a:pt x="126" y="187"/>
                        </a:cubicBezTo>
                        <a:cubicBezTo>
                          <a:pt x="123" y="196"/>
                          <a:pt x="119" y="203"/>
                          <a:pt x="115" y="209"/>
                        </a:cubicBezTo>
                        <a:cubicBezTo>
                          <a:pt x="110" y="216"/>
                          <a:pt x="105" y="220"/>
                          <a:pt x="100" y="222"/>
                        </a:cubicBezTo>
                        <a:cubicBezTo>
                          <a:pt x="98" y="222"/>
                          <a:pt x="97" y="223"/>
                          <a:pt x="95" y="223"/>
                        </a:cubicBezTo>
                        <a:cubicBezTo>
                          <a:pt x="89" y="223"/>
                          <a:pt x="82" y="219"/>
                          <a:pt x="74" y="214"/>
                        </a:cubicBezTo>
                        <a:cubicBezTo>
                          <a:pt x="50" y="197"/>
                          <a:pt x="23" y="159"/>
                          <a:pt x="9" y="131"/>
                        </a:cubicBezTo>
                        <a:cubicBezTo>
                          <a:pt x="6" y="125"/>
                          <a:pt x="4" y="119"/>
                          <a:pt x="4" y="113"/>
                        </a:cubicBezTo>
                        <a:cubicBezTo>
                          <a:pt x="4" y="97"/>
                          <a:pt x="13" y="82"/>
                          <a:pt x="24" y="69"/>
                        </a:cubicBezTo>
                        <a:cubicBezTo>
                          <a:pt x="35" y="56"/>
                          <a:pt x="47" y="44"/>
                          <a:pt x="54" y="36"/>
                        </a:cubicBezTo>
                        <a:cubicBezTo>
                          <a:pt x="62" y="26"/>
                          <a:pt x="71" y="18"/>
                          <a:pt x="81" y="12"/>
                        </a:cubicBezTo>
                        <a:cubicBezTo>
                          <a:pt x="90" y="7"/>
                          <a:pt x="98" y="4"/>
                          <a:pt x="104" y="4"/>
                        </a:cubicBezTo>
                        <a:cubicBezTo>
                          <a:pt x="104" y="4"/>
                          <a:pt x="104" y="4"/>
                          <a:pt x="104" y="4"/>
                        </a:cubicBezTo>
                        <a:cubicBezTo>
                          <a:pt x="104" y="4"/>
                          <a:pt x="104" y="4"/>
                          <a:pt x="104" y="4"/>
                        </a:cubicBezTo>
                        <a:cubicBezTo>
                          <a:pt x="104" y="2"/>
                          <a:pt x="104" y="2"/>
                          <a:pt x="104" y="2"/>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34" name="Freeform 781">
                    <a:extLst>
                      <a:ext uri="{FF2B5EF4-FFF2-40B4-BE49-F238E27FC236}">
                        <a16:creationId xmlns:a16="http://schemas.microsoft.com/office/drawing/2014/main" id="{050546C2-2331-FA24-A201-95A92587D147}"/>
                      </a:ext>
                    </a:extLst>
                  </p:cNvPr>
                  <p:cNvSpPr>
                    <a:spLocks/>
                  </p:cNvSpPr>
                  <p:nvPr/>
                </p:nvSpPr>
                <p:spPr bwMode="auto">
                  <a:xfrm>
                    <a:off x="2018" y="3417"/>
                    <a:ext cx="169" cy="191"/>
                  </a:xfrm>
                  <a:custGeom>
                    <a:avLst/>
                    <a:gdLst>
                      <a:gd name="T0" fmla="*/ 53 w 200"/>
                      <a:gd name="T1" fmla="*/ 135 h 226"/>
                      <a:gd name="T2" fmla="*/ 53 w 200"/>
                      <a:gd name="T3" fmla="*/ 134 h 226"/>
                      <a:gd name="T4" fmla="*/ 41 w 200"/>
                      <a:gd name="T5" fmla="*/ 128 h 226"/>
                      <a:gd name="T6" fmla="*/ 25 w 200"/>
                      <a:gd name="T7" fmla="*/ 100 h 226"/>
                      <a:gd name="T8" fmla="*/ 10 w 200"/>
                      <a:gd name="T9" fmla="*/ 68 h 226"/>
                      <a:gd name="T10" fmla="*/ 3 w 200"/>
                      <a:gd name="T11" fmla="*/ 39 h 226"/>
                      <a:gd name="T12" fmla="*/ 4 w 200"/>
                      <a:gd name="T13" fmla="*/ 30 h 226"/>
                      <a:gd name="T14" fmla="*/ 12 w 200"/>
                      <a:gd name="T15" fmla="*/ 25 h 226"/>
                      <a:gd name="T16" fmla="*/ 63 w 200"/>
                      <a:gd name="T17" fmla="*/ 7 h 226"/>
                      <a:gd name="T18" fmla="*/ 69 w 200"/>
                      <a:gd name="T19" fmla="*/ 4 h 226"/>
                      <a:gd name="T20" fmla="*/ 79 w 200"/>
                      <a:gd name="T21" fmla="*/ 3 h 226"/>
                      <a:gd name="T22" fmla="*/ 95 w 200"/>
                      <a:gd name="T23" fmla="*/ 12 h 226"/>
                      <a:gd name="T24" fmla="*/ 111 w 200"/>
                      <a:gd name="T25" fmla="*/ 28 h 226"/>
                      <a:gd name="T26" fmla="*/ 117 w 200"/>
                      <a:gd name="T27" fmla="*/ 34 h 226"/>
                      <a:gd name="T28" fmla="*/ 118 w 200"/>
                      <a:gd name="T29" fmla="*/ 39 h 226"/>
                      <a:gd name="T30" fmla="*/ 117 w 200"/>
                      <a:gd name="T31" fmla="*/ 44 h 226"/>
                      <a:gd name="T32" fmla="*/ 100 w 200"/>
                      <a:gd name="T33" fmla="*/ 72 h 226"/>
                      <a:gd name="T34" fmla="*/ 85 w 200"/>
                      <a:gd name="T35" fmla="*/ 104 h 226"/>
                      <a:gd name="T36" fmla="*/ 76 w 200"/>
                      <a:gd name="T37" fmla="*/ 125 h 226"/>
                      <a:gd name="T38" fmla="*/ 68 w 200"/>
                      <a:gd name="T39" fmla="*/ 132 h 226"/>
                      <a:gd name="T40" fmla="*/ 57 w 200"/>
                      <a:gd name="T41" fmla="*/ 134 h 226"/>
                      <a:gd name="T42" fmla="*/ 53 w 200"/>
                      <a:gd name="T43" fmla="*/ 134 h 226"/>
                      <a:gd name="T44" fmla="*/ 53 w 200"/>
                      <a:gd name="T45" fmla="*/ 135 h 226"/>
                      <a:gd name="T46" fmla="*/ 53 w 200"/>
                      <a:gd name="T47" fmla="*/ 136 h 226"/>
                      <a:gd name="T48" fmla="*/ 57 w 200"/>
                      <a:gd name="T49" fmla="*/ 136 h 226"/>
                      <a:gd name="T50" fmla="*/ 69 w 200"/>
                      <a:gd name="T51" fmla="*/ 134 h 226"/>
                      <a:gd name="T52" fmla="*/ 81 w 200"/>
                      <a:gd name="T53" fmla="*/ 122 h 226"/>
                      <a:gd name="T54" fmla="*/ 88 w 200"/>
                      <a:gd name="T55" fmla="*/ 104 h 226"/>
                      <a:gd name="T56" fmla="*/ 103 w 200"/>
                      <a:gd name="T57" fmla="*/ 73 h 226"/>
                      <a:gd name="T58" fmla="*/ 118 w 200"/>
                      <a:gd name="T59" fmla="*/ 45 h 226"/>
                      <a:gd name="T60" fmla="*/ 121 w 200"/>
                      <a:gd name="T61" fmla="*/ 39 h 226"/>
                      <a:gd name="T62" fmla="*/ 118 w 200"/>
                      <a:gd name="T63" fmla="*/ 33 h 226"/>
                      <a:gd name="T64" fmla="*/ 108 w 200"/>
                      <a:gd name="T65" fmla="*/ 22 h 226"/>
                      <a:gd name="T66" fmla="*/ 95 w 200"/>
                      <a:gd name="T67" fmla="*/ 10 h 226"/>
                      <a:gd name="T68" fmla="*/ 79 w 200"/>
                      <a:gd name="T69" fmla="*/ 0 h 226"/>
                      <a:gd name="T70" fmla="*/ 68 w 200"/>
                      <a:gd name="T71" fmla="*/ 3 h 226"/>
                      <a:gd name="T72" fmla="*/ 63 w 200"/>
                      <a:gd name="T73" fmla="*/ 6 h 226"/>
                      <a:gd name="T74" fmla="*/ 12 w 200"/>
                      <a:gd name="T75" fmla="*/ 23 h 226"/>
                      <a:gd name="T76" fmla="*/ 3 w 200"/>
                      <a:gd name="T77" fmla="*/ 29 h 226"/>
                      <a:gd name="T78" fmla="*/ 0 w 200"/>
                      <a:gd name="T79" fmla="*/ 39 h 226"/>
                      <a:gd name="T80" fmla="*/ 8 w 200"/>
                      <a:gd name="T81" fmla="*/ 68 h 226"/>
                      <a:gd name="T82" fmla="*/ 21 w 200"/>
                      <a:gd name="T83" fmla="*/ 101 h 226"/>
                      <a:gd name="T84" fmla="*/ 39 w 200"/>
                      <a:gd name="T85" fmla="*/ 130 h 226"/>
                      <a:gd name="T86" fmla="*/ 53 w 200"/>
                      <a:gd name="T87" fmla="*/ 136 h 226"/>
                      <a:gd name="T88" fmla="*/ 53 w 200"/>
                      <a:gd name="T89" fmla="*/ 135 h 2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0" h="226">
                        <a:moveTo>
                          <a:pt x="89" y="224"/>
                        </a:moveTo>
                        <a:cubicBezTo>
                          <a:pt x="89" y="222"/>
                          <a:pt x="89" y="222"/>
                          <a:pt x="89" y="222"/>
                        </a:cubicBezTo>
                        <a:cubicBezTo>
                          <a:pt x="81" y="222"/>
                          <a:pt x="74" y="220"/>
                          <a:pt x="67" y="212"/>
                        </a:cubicBezTo>
                        <a:cubicBezTo>
                          <a:pt x="59" y="204"/>
                          <a:pt x="50" y="190"/>
                          <a:pt x="40" y="166"/>
                        </a:cubicBezTo>
                        <a:cubicBezTo>
                          <a:pt x="33" y="150"/>
                          <a:pt x="24" y="131"/>
                          <a:pt x="17" y="113"/>
                        </a:cubicBezTo>
                        <a:cubicBezTo>
                          <a:pt x="9" y="95"/>
                          <a:pt x="4" y="77"/>
                          <a:pt x="4" y="64"/>
                        </a:cubicBezTo>
                        <a:cubicBezTo>
                          <a:pt x="4" y="58"/>
                          <a:pt x="5" y="53"/>
                          <a:pt x="7" y="50"/>
                        </a:cubicBezTo>
                        <a:cubicBezTo>
                          <a:pt x="10" y="46"/>
                          <a:pt x="14" y="43"/>
                          <a:pt x="20" y="42"/>
                        </a:cubicBezTo>
                        <a:cubicBezTo>
                          <a:pt x="62" y="31"/>
                          <a:pt x="95" y="16"/>
                          <a:pt x="104" y="12"/>
                        </a:cubicBezTo>
                        <a:cubicBezTo>
                          <a:pt x="108" y="11"/>
                          <a:pt x="111" y="9"/>
                          <a:pt x="115" y="7"/>
                        </a:cubicBezTo>
                        <a:cubicBezTo>
                          <a:pt x="120" y="5"/>
                          <a:pt x="125" y="4"/>
                          <a:pt x="130" y="4"/>
                        </a:cubicBezTo>
                        <a:cubicBezTo>
                          <a:pt x="138" y="4"/>
                          <a:pt x="147" y="7"/>
                          <a:pt x="156" y="19"/>
                        </a:cubicBezTo>
                        <a:cubicBezTo>
                          <a:pt x="166" y="31"/>
                          <a:pt x="176" y="39"/>
                          <a:pt x="184" y="46"/>
                        </a:cubicBezTo>
                        <a:cubicBezTo>
                          <a:pt x="188" y="49"/>
                          <a:pt x="191" y="53"/>
                          <a:pt x="193" y="56"/>
                        </a:cubicBezTo>
                        <a:cubicBezTo>
                          <a:pt x="195" y="59"/>
                          <a:pt x="196" y="62"/>
                          <a:pt x="196" y="65"/>
                        </a:cubicBezTo>
                        <a:cubicBezTo>
                          <a:pt x="196" y="68"/>
                          <a:pt x="196" y="70"/>
                          <a:pt x="194" y="73"/>
                        </a:cubicBezTo>
                        <a:cubicBezTo>
                          <a:pt x="188" y="84"/>
                          <a:pt x="177" y="101"/>
                          <a:pt x="166" y="119"/>
                        </a:cubicBezTo>
                        <a:cubicBezTo>
                          <a:pt x="156" y="137"/>
                          <a:pt x="145" y="156"/>
                          <a:pt x="141" y="171"/>
                        </a:cubicBezTo>
                        <a:cubicBezTo>
                          <a:pt x="137" y="184"/>
                          <a:pt x="133" y="197"/>
                          <a:pt x="127" y="207"/>
                        </a:cubicBezTo>
                        <a:cubicBezTo>
                          <a:pt x="123" y="212"/>
                          <a:pt x="119" y="215"/>
                          <a:pt x="114" y="218"/>
                        </a:cubicBezTo>
                        <a:cubicBezTo>
                          <a:pt x="108" y="221"/>
                          <a:pt x="102" y="222"/>
                          <a:pt x="93" y="222"/>
                        </a:cubicBezTo>
                        <a:cubicBezTo>
                          <a:pt x="92" y="222"/>
                          <a:pt x="90" y="222"/>
                          <a:pt x="89" y="222"/>
                        </a:cubicBezTo>
                        <a:cubicBezTo>
                          <a:pt x="89" y="224"/>
                          <a:pt x="89" y="224"/>
                          <a:pt x="89" y="224"/>
                        </a:cubicBezTo>
                        <a:cubicBezTo>
                          <a:pt x="89" y="226"/>
                          <a:pt x="89" y="226"/>
                          <a:pt x="89" y="226"/>
                        </a:cubicBezTo>
                        <a:cubicBezTo>
                          <a:pt x="90" y="226"/>
                          <a:pt x="92" y="226"/>
                          <a:pt x="93" y="226"/>
                        </a:cubicBezTo>
                        <a:cubicBezTo>
                          <a:pt x="102" y="226"/>
                          <a:pt x="109" y="224"/>
                          <a:pt x="115" y="222"/>
                        </a:cubicBezTo>
                        <a:cubicBezTo>
                          <a:pt x="124" y="217"/>
                          <a:pt x="130" y="210"/>
                          <a:pt x="135" y="201"/>
                        </a:cubicBezTo>
                        <a:cubicBezTo>
                          <a:pt x="139" y="192"/>
                          <a:pt x="142" y="182"/>
                          <a:pt x="145" y="172"/>
                        </a:cubicBezTo>
                        <a:cubicBezTo>
                          <a:pt x="149" y="158"/>
                          <a:pt x="159" y="139"/>
                          <a:pt x="170" y="121"/>
                        </a:cubicBezTo>
                        <a:cubicBezTo>
                          <a:pt x="181" y="103"/>
                          <a:pt x="192" y="86"/>
                          <a:pt x="197" y="75"/>
                        </a:cubicBezTo>
                        <a:cubicBezTo>
                          <a:pt x="199" y="72"/>
                          <a:pt x="200" y="68"/>
                          <a:pt x="200" y="65"/>
                        </a:cubicBezTo>
                        <a:cubicBezTo>
                          <a:pt x="200" y="61"/>
                          <a:pt x="199" y="57"/>
                          <a:pt x="196" y="54"/>
                        </a:cubicBezTo>
                        <a:cubicBezTo>
                          <a:pt x="193" y="48"/>
                          <a:pt x="187" y="43"/>
                          <a:pt x="180" y="37"/>
                        </a:cubicBezTo>
                        <a:cubicBezTo>
                          <a:pt x="174" y="31"/>
                          <a:pt x="166" y="25"/>
                          <a:pt x="159" y="16"/>
                        </a:cubicBezTo>
                        <a:cubicBezTo>
                          <a:pt x="149" y="4"/>
                          <a:pt x="139" y="0"/>
                          <a:pt x="130" y="0"/>
                        </a:cubicBezTo>
                        <a:cubicBezTo>
                          <a:pt x="124" y="0"/>
                          <a:pt x="118" y="1"/>
                          <a:pt x="114" y="3"/>
                        </a:cubicBezTo>
                        <a:cubicBezTo>
                          <a:pt x="109" y="5"/>
                          <a:pt x="106" y="7"/>
                          <a:pt x="103" y="9"/>
                        </a:cubicBezTo>
                        <a:cubicBezTo>
                          <a:pt x="93" y="13"/>
                          <a:pt x="60" y="28"/>
                          <a:pt x="19" y="38"/>
                        </a:cubicBezTo>
                        <a:cubicBezTo>
                          <a:pt x="12" y="39"/>
                          <a:pt x="7" y="43"/>
                          <a:pt x="4" y="47"/>
                        </a:cubicBezTo>
                        <a:cubicBezTo>
                          <a:pt x="1" y="52"/>
                          <a:pt x="0" y="58"/>
                          <a:pt x="0" y="64"/>
                        </a:cubicBezTo>
                        <a:cubicBezTo>
                          <a:pt x="0" y="79"/>
                          <a:pt x="6" y="96"/>
                          <a:pt x="13" y="114"/>
                        </a:cubicBezTo>
                        <a:cubicBezTo>
                          <a:pt x="20" y="133"/>
                          <a:pt x="30" y="152"/>
                          <a:pt x="36" y="168"/>
                        </a:cubicBezTo>
                        <a:cubicBezTo>
                          <a:pt x="46" y="192"/>
                          <a:pt x="55" y="206"/>
                          <a:pt x="64" y="215"/>
                        </a:cubicBezTo>
                        <a:cubicBezTo>
                          <a:pt x="72" y="223"/>
                          <a:pt x="81" y="226"/>
                          <a:pt x="89" y="226"/>
                        </a:cubicBezTo>
                        <a:cubicBezTo>
                          <a:pt x="89" y="224"/>
                          <a:pt x="89" y="224"/>
                          <a:pt x="89" y="224"/>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35" name="Freeform 782">
                    <a:extLst>
                      <a:ext uri="{FF2B5EF4-FFF2-40B4-BE49-F238E27FC236}">
                        <a16:creationId xmlns:a16="http://schemas.microsoft.com/office/drawing/2014/main" id="{A01FDDD7-62DB-D7B6-F703-0CBA19E3DC35}"/>
                      </a:ext>
                    </a:extLst>
                  </p:cNvPr>
                  <p:cNvSpPr>
                    <a:spLocks/>
                  </p:cNvSpPr>
                  <p:nvPr/>
                </p:nvSpPr>
                <p:spPr bwMode="auto">
                  <a:xfrm>
                    <a:off x="1951" y="3293"/>
                    <a:ext cx="167" cy="159"/>
                  </a:xfrm>
                  <a:custGeom>
                    <a:avLst/>
                    <a:gdLst>
                      <a:gd name="T0" fmla="*/ 97 w 198"/>
                      <a:gd name="T1" fmla="*/ 2 h 188"/>
                      <a:gd name="T2" fmla="*/ 97 w 198"/>
                      <a:gd name="T3" fmla="*/ 0 h 188"/>
                      <a:gd name="T4" fmla="*/ 97 w 198"/>
                      <a:gd name="T5" fmla="*/ 0 h 188"/>
                      <a:gd name="T6" fmla="*/ 89 w 198"/>
                      <a:gd name="T7" fmla="*/ 2 h 188"/>
                      <a:gd name="T8" fmla="*/ 55 w 198"/>
                      <a:gd name="T9" fmla="*/ 10 h 188"/>
                      <a:gd name="T10" fmla="*/ 42 w 198"/>
                      <a:gd name="T11" fmla="*/ 10 h 188"/>
                      <a:gd name="T12" fmla="*/ 23 w 198"/>
                      <a:gd name="T13" fmla="*/ 7 h 188"/>
                      <a:gd name="T14" fmla="*/ 12 w 198"/>
                      <a:gd name="T15" fmla="*/ 5 h 188"/>
                      <a:gd name="T16" fmla="*/ 4 w 198"/>
                      <a:gd name="T17" fmla="*/ 7 h 188"/>
                      <a:gd name="T18" fmla="*/ 2 w 198"/>
                      <a:gd name="T19" fmla="*/ 9 h 188"/>
                      <a:gd name="T20" fmla="*/ 0 w 198"/>
                      <a:gd name="T21" fmla="*/ 13 h 188"/>
                      <a:gd name="T22" fmla="*/ 2 w 198"/>
                      <a:gd name="T23" fmla="*/ 18 h 188"/>
                      <a:gd name="T24" fmla="*/ 13 w 198"/>
                      <a:gd name="T25" fmla="*/ 53 h 188"/>
                      <a:gd name="T26" fmla="*/ 22 w 198"/>
                      <a:gd name="T27" fmla="*/ 85 h 188"/>
                      <a:gd name="T28" fmla="*/ 33 w 198"/>
                      <a:gd name="T29" fmla="*/ 103 h 188"/>
                      <a:gd name="T30" fmla="*/ 57 w 198"/>
                      <a:gd name="T31" fmla="*/ 113 h 188"/>
                      <a:gd name="T32" fmla="*/ 63 w 198"/>
                      <a:gd name="T33" fmla="*/ 112 h 188"/>
                      <a:gd name="T34" fmla="*/ 100 w 198"/>
                      <a:gd name="T35" fmla="*/ 100 h 188"/>
                      <a:gd name="T36" fmla="*/ 113 w 198"/>
                      <a:gd name="T37" fmla="*/ 90 h 188"/>
                      <a:gd name="T38" fmla="*/ 119 w 198"/>
                      <a:gd name="T39" fmla="*/ 78 h 188"/>
                      <a:gd name="T40" fmla="*/ 119 w 198"/>
                      <a:gd name="T41" fmla="*/ 55 h 188"/>
                      <a:gd name="T42" fmla="*/ 116 w 198"/>
                      <a:gd name="T43" fmla="*/ 30 h 188"/>
                      <a:gd name="T44" fmla="*/ 107 w 198"/>
                      <a:gd name="T45" fmla="*/ 10 h 188"/>
                      <a:gd name="T46" fmla="*/ 103 w 198"/>
                      <a:gd name="T47" fmla="*/ 3 h 188"/>
                      <a:gd name="T48" fmla="*/ 97 w 198"/>
                      <a:gd name="T49" fmla="*/ 0 h 188"/>
                      <a:gd name="T50" fmla="*/ 97 w 198"/>
                      <a:gd name="T51" fmla="*/ 2 h 188"/>
                      <a:gd name="T52" fmla="*/ 97 w 198"/>
                      <a:gd name="T53" fmla="*/ 3 h 188"/>
                      <a:gd name="T54" fmla="*/ 102 w 198"/>
                      <a:gd name="T55" fmla="*/ 5 h 188"/>
                      <a:gd name="T56" fmla="*/ 107 w 198"/>
                      <a:gd name="T57" fmla="*/ 16 h 188"/>
                      <a:gd name="T58" fmla="*/ 113 w 198"/>
                      <a:gd name="T59" fmla="*/ 30 h 188"/>
                      <a:gd name="T60" fmla="*/ 116 w 198"/>
                      <a:gd name="T61" fmla="*/ 55 h 188"/>
                      <a:gd name="T62" fmla="*/ 116 w 198"/>
                      <a:gd name="T63" fmla="*/ 78 h 188"/>
                      <a:gd name="T64" fmla="*/ 111 w 198"/>
                      <a:gd name="T65" fmla="*/ 88 h 188"/>
                      <a:gd name="T66" fmla="*/ 90 w 198"/>
                      <a:gd name="T67" fmla="*/ 101 h 188"/>
                      <a:gd name="T68" fmla="*/ 63 w 198"/>
                      <a:gd name="T69" fmla="*/ 110 h 188"/>
                      <a:gd name="T70" fmla="*/ 57 w 198"/>
                      <a:gd name="T71" fmla="*/ 112 h 188"/>
                      <a:gd name="T72" fmla="*/ 35 w 198"/>
                      <a:gd name="T73" fmla="*/ 101 h 188"/>
                      <a:gd name="T74" fmla="*/ 25 w 198"/>
                      <a:gd name="T75" fmla="*/ 85 h 188"/>
                      <a:gd name="T76" fmla="*/ 15 w 198"/>
                      <a:gd name="T77" fmla="*/ 52 h 188"/>
                      <a:gd name="T78" fmla="*/ 3 w 198"/>
                      <a:gd name="T79" fmla="*/ 17 h 188"/>
                      <a:gd name="T80" fmla="*/ 3 w 198"/>
                      <a:gd name="T81" fmla="*/ 13 h 188"/>
                      <a:gd name="T82" fmla="*/ 3 w 198"/>
                      <a:gd name="T83" fmla="*/ 10 h 188"/>
                      <a:gd name="T84" fmla="*/ 7 w 198"/>
                      <a:gd name="T85" fmla="*/ 8 h 188"/>
                      <a:gd name="T86" fmla="*/ 12 w 198"/>
                      <a:gd name="T87" fmla="*/ 7 h 188"/>
                      <a:gd name="T88" fmla="*/ 22 w 198"/>
                      <a:gd name="T89" fmla="*/ 9 h 188"/>
                      <a:gd name="T90" fmla="*/ 42 w 198"/>
                      <a:gd name="T91" fmla="*/ 13 h 188"/>
                      <a:gd name="T92" fmla="*/ 56 w 198"/>
                      <a:gd name="T93" fmla="*/ 12 h 188"/>
                      <a:gd name="T94" fmla="*/ 78 w 198"/>
                      <a:gd name="T95" fmla="*/ 7 h 188"/>
                      <a:gd name="T96" fmla="*/ 89 w 198"/>
                      <a:gd name="T97" fmla="*/ 3 h 188"/>
                      <a:gd name="T98" fmla="*/ 97 w 198"/>
                      <a:gd name="T99" fmla="*/ 3 h 188"/>
                      <a:gd name="T100" fmla="*/ 97 w 198"/>
                      <a:gd name="T101" fmla="*/ 3 h 188"/>
                      <a:gd name="T102" fmla="*/ 97 w 198"/>
                      <a:gd name="T103" fmla="*/ 2 h 1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8" h="188">
                        <a:moveTo>
                          <a:pt x="161" y="2"/>
                        </a:moveTo>
                        <a:cubicBezTo>
                          <a:pt x="161" y="0"/>
                          <a:pt x="161" y="0"/>
                          <a:pt x="161" y="0"/>
                        </a:cubicBezTo>
                        <a:cubicBezTo>
                          <a:pt x="161" y="0"/>
                          <a:pt x="161" y="0"/>
                          <a:pt x="161" y="0"/>
                        </a:cubicBezTo>
                        <a:cubicBezTo>
                          <a:pt x="157" y="0"/>
                          <a:pt x="152" y="1"/>
                          <a:pt x="147" y="2"/>
                        </a:cubicBezTo>
                        <a:cubicBezTo>
                          <a:pt x="131" y="6"/>
                          <a:pt x="108" y="14"/>
                          <a:pt x="91" y="16"/>
                        </a:cubicBezTo>
                        <a:cubicBezTo>
                          <a:pt x="84" y="17"/>
                          <a:pt x="77" y="17"/>
                          <a:pt x="70" y="17"/>
                        </a:cubicBezTo>
                        <a:cubicBezTo>
                          <a:pt x="57" y="17"/>
                          <a:pt x="45" y="15"/>
                          <a:pt x="38" y="12"/>
                        </a:cubicBezTo>
                        <a:cubicBezTo>
                          <a:pt x="34" y="9"/>
                          <a:pt x="27" y="8"/>
                          <a:pt x="20" y="8"/>
                        </a:cubicBezTo>
                        <a:cubicBezTo>
                          <a:pt x="15" y="8"/>
                          <a:pt x="10" y="9"/>
                          <a:pt x="7" y="11"/>
                        </a:cubicBezTo>
                        <a:cubicBezTo>
                          <a:pt x="5" y="12"/>
                          <a:pt x="3" y="13"/>
                          <a:pt x="2" y="15"/>
                        </a:cubicBezTo>
                        <a:cubicBezTo>
                          <a:pt x="1" y="17"/>
                          <a:pt x="0" y="19"/>
                          <a:pt x="0" y="21"/>
                        </a:cubicBezTo>
                        <a:cubicBezTo>
                          <a:pt x="0" y="24"/>
                          <a:pt x="1" y="26"/>
                          <a:pt x="2" y="29"/>
                        </a:cubicBezTo>
                        <a:cubicBezTo>
                          <a:pt x="7" y="40"/>
                          <a:pt x="14" y="64"/>
                          <a:pt x="21" y="87"/>
                        </a:cubicBezTo>
                        <a:cubicBezTo>
                          <a:pt x="28" y="110"/>
                          <a:pt x="35" y="132"/>
                          <a:pt x="37" y="141"/>
                        </a:cubicBezTo>
                        <a:cubicBezTo>
                          <a:pt x="39" y="149"/>
                          <a:pt x="45" y="160"/>
                          <a:pt x="55" y="170"/>
                        </a:cubicBezTo>
                        <a:cubicBezTo>
                          <a:pt x="65" y="180"/>
                          <a:pt x="79" y="188"/>
                          <a:pt x="95" y="188"/>
                        </a:cubicBezTo>
                        <a:cubicBezTo>
                          <a:pt x="99" y="188"/>
                          <a:pt x="102" y="187"/>
                          <a:pt x="106" y="186"/>
                        </a:cubicBezTo>
                        <a:cubicBezTo>
                          <a:pt x="125" y="182"/>
                          <a:pt x="148" y="175"/>
                          <a:pt x="166" y="165"/>
                        </a:cubicBezTo>
                        <a:cubicBezTo>
                          <a:pt x="175" y="160"/>
                          <a:pt x="183" y="154"/>
                          <a:pt x="188" y="148"/>
                        </a:cubicBezTo>
                        <a:cubicBezTo>
                          <a:pt x="194" y="142"/>
                          <a:pt x="198" y="136"/>
                          <a:pt x="198" y="129"/>
                        </a:cubicBezTo>
                        <a:cubicBezTo>
                          <a:pt x="198" y="117"/>
                          <a:pt x="198" y="104"/>
                          <a:pt x="198" y="91"/>
                        </a:cubicBezTo>
                        <a:cubicBezTo>
                          <a:pt x="198" y="76"/>
                          <a:pt x="197" y="61"/>
                          <a:pt x="192" y="49"/>
                        </a:cubicBezTo>
                        <a:cubicBezTo>
                          <a:pt x="187" y="38"/>
                          <a:pt x="183" y="27"/>
                          <a:pt x="179" y="17"/>
                        </a:cubicBezTo>
                        <a:cubicBezTo>
                          <a:pt x="177" y="13"/>
                          <a:pt x="175" y="9"/>
                          <a:pt x="172" y="6"/>
                        </a:cubicBezTo>
                        <a:cubicBezTo>
                          <a:pt x="169" y="2"/>
                          <a:pt x="166" y="0"/>
                          <a:pt x="161" y="0"/>
                        </a:cubicBezTo>
                        <a:cubicBezTo>
                          <a:pt x="161" y="2"/>
                          <a:pt x="161" y="2"/>
                          <a:pt x="161" y="2"/>
                        </a:cubicBezTo>
                        <a:cubicBezTo>
                          <a:pt x="161" y="4"/>
                          <a:pt x="161" y="4"/>
                          <a:pt x="161" y="4"/>
                        </a:cubicBezTo>
                        <a:cubicBezTo>
                          <a:pt x="164" y="4"/>
                          <a:pt x="167" y="6"/>
                          <a:pt x="169" y="8"/>
                        </a:cubicBezTo>
                        <a:cubicBezTo>
                          <a:pt x="173" y="12"/>
                          <a:pt x="176" y="19"/>
                          <a:pt x="179" y="26"/>
                        </a:cubicBezTo>
                        <a:cubicBezTo>
                          <a:pt x="181" y="34"/>
                          <a:pt x="184" y="43"/>
                          <a:pt x="188" y="51"/>
                        </a:cubicBezTo>
                        <a:cubicBezTo>
                          <a:pt x="193" y="62"/>
                          <a:pt x="194" y="76"/>
                          <a:pt x="194" y="91"/>
                        </a:cubicBezTo>
                        <a:cubicBezTo>
                          <a:pt x="194" y="104"/>
                          <a:pt x="194" y="117"/>
                          <a:pt x="194" y="129"/>
                        </a:cubicBezTo>
                        <a:cubicBezTo>
                          <a:pt x="194" y="134"/>
                          <a:pt x="191" y="140"/>
                          <a:pt x="185" y="146"/>
                        </a:cubicBezTo>
                        <a:cubicBezTo>
                          <a:pt x="177" y="154"/>
                          <a:pt x="164" y="162"/>
                          <a:pt x="150" y="168"/>
                        </a:cubicBezTo>
                        <a:cubicBezTo>
                          <a:pt x="135" y="175"/>
                          <a:pt x="119" y="180"/>
                          <a:pt x="105" y="182"/>
                        </a:cubicBezTo>
                        <a:cubicBezTo>
                          <a:pt x="102" y="183"/>
                          <a:pt x="98" y="184"/>
                          <a:pt x="95" y="184"/>
                        </a:cubicBezTo>
                        <a:cubicBezTo>
                          <a:pt x="80" y="184"/>
                          <a:pt x="67" y="176"/>
                          <a:pt x="58" y="167"/>
                        </a:cubicBezTo>
                        <a:cubicBezTo>
                          <a:pt x="49" y="158"/>
                          <a:pt x="43" y="147"/>
                          <a:pt x="41" y="140"/>
                        </a:cubicBezTo>
                        <a:cubicBezTo>
                          <a:pt x="39" y="131"/>
                          <a:pt x="32" y="109"/>
                          <a:pt x="25" y="86"/>
                        </a:cubicBezTo>
                        <a:cubicBezTo>
                          <a:pt x="18" y="63"/>
                          <a:pt x="11" y="39"/>
                          <a:pt x="6" y="28"/>
                        </a:cubicBezTo>
                        <a:cubicBezTo>
                          <a:pt x="5" y="25"/>
                          <a:pt x="4" y="23"/>
                          <a:pt x="4" y="21"/>
                        </a:cubicBezTo>
                        <a:cubicBezTo>
                          <a:pt x="4" y="19"/>
                          <a:pt x="5" y="18"/>
                          <a:pt x="5" y="17"/>
                        </a:cubicBezTo>
                        <a:cubicBezTo>
                          <a:pt x="7" y="15"/>
                          <a:pt x="8" y="14"/>
                          <a:pt x="11" y="13"/>
                        </a:cubicBezTo>
                        <a:cubicBezTo>
                          <a:pt x="13" y="12"/>
                          <a:pt x="17" y="12"/>
                          <a:pt x="20" y="12"/>
                        </a:cubicBezTo>
                        <a:cubicBezTo>
                          <a:pt x="26" y="12"/>
                          <a:pt x="33" y="13"/>
                          <a:pt x="37" y="15"/>
                        </a:cubicBezTo>
                        <a:cubicBezTo>
                          <a:pt x="45" y="19"/>
                          <a:pt x="56" y="21"/>
                          <a:pt x="70" y="21"/>
                        </a:cubicBezTo>
                        <a:cubicBezTo>
                          <a:pt x="77" y="21"/>
                          <a:pt x="84" y="21"/>
                          <a:pt x="92" y="20"/>
                        </a:cubicBezTo>
                        <a:cubicBezTo>
                          <a:pt x="103" y="18"/>
                          <a:pt x="117" y="14"/>
                          <a:pt x="130" y="11"/>
                        </a:cubicBezTo>
                        <a:cubicBezTo>
                          <a:pt x="137" y="9"/>
                          <a:pt x="143" y="7"/>
                          <a:pt x="148" y="6"/>
                        </a:cubicBezTo>
                        <a:cubicBezTo>
                          <a:pt x="153" y="5"/>
                          <a:pt x="158" y="4"/>
                          <a:pt x="161" y="4"/>
                        </a:cubicBezTo>
                        <a:cubicBezTo>
                          <a:pt x="161" y="4"/>
                          <a:pt x="161" y="4"/>
                          <a:pt x="161" y="4"/>
                        </a:cubicBezTo>
                        <a:cubicBezTo>
                          <a:pt x="161" y="2"/>
                          <a:pt x="161" y="2"/>
                          <a:pt x="161" y="2"/>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36" name="Freeform 783">
                    <a:extLst>
                      <a:ext uri="{FF2B5EF4-FFF2-40B4-BE49-F238E27FC236}">
                        <a16:creationId xmlns:a16="http://schemas.microsoft.com/office/drawing/2014/main" id="{01A569C6-04DB-9A8E-11E7-B2B2AF46C9B7}"/>
                      </a:ext>
                    </a:extLst>
                  </p:cNvPr>
                  <p:cNvSpPr>
                    <a:spLocks/>
                  </p:cNvSpPr>
                  <p:nvPr/>
                </p:nvSpPr>
                <p:spPr bwMode="auto">
                  <a:xfrm>
                    <a:off x="1842" y="3309"/>
                    <a:ext cx="153" cy="219"/>
                  </a:xfrm>
                  <a:custGeom>
                    <a:avLst/>
                    <a:gdLst>
                      <a:gd name="T0" fmla="*/ 80 w 181"/>
                      <a:gd name="T1" fmla="*/ 6 h 259"/>
                      <a:gd name="T2" fmla="*/ 81 w 181"/>
                      <a:gd name="T3" fmla="*/ 6 h 259"/>
                      <a:gd name="T4" fmla="*/ 79 w 181"/>
                      <a:gd name="T5" fmla="*/ 3 h 259"/>
                      <a:gd name="T6" fmla="*/ 71 w 181"/>
                      <a:gd name="T7" fmla="*/ 1 h 259"/>
                      <a:gd name="T8" fmla="*/ 62 w 181"/>
                      <a:gd name="T9" fmla="*/ 0 h 259"/>
                      <a:gd name="T10" fmla="*/ 48 w 181"/>
                      <a:gd name="T11" fmla="*/ 2 h 259"/>
                      <a:gd name="T12" fmla="*/ 33 w 181"/>
                      <a:gd name="T13" fmla="*/ 9 h 259"/>
                      <a:gd name="T14" fmla="*/ 19 w 181"/>
                      <a:gd name="T15" fmla="*/ 20 h 259"/>
                      <a:gd name="T16" fmla="*/ 7 w 181"/>
                      <a:gd name="T17" fmla="*/ 29 h 259"/>
                      <a:gd name="T18" fmla="*/ 3 w 181"/>
                      <a:gd name="T19" fmla="*/ 34 h 259"/>
                      <a:gd name="T20" fmla="*/ 0 w 181"/>
                      <a:gd name="T21" fmla="*/ 41 h 259"/>
                      <a:gd name="T22" fmla="*/ 0 w 181"/>
                      <a:gd name="T23" fmla="*/ 44 h 259"/>
                      <a:gd name="T24" fmla="*/ 12 w 181"/>
                      <a:gd name="T25" fmla="*/ 85 h 259"/>
                      <a:gd name="T26" fmla="*/ 44 w 181"/>
                      <a:gd name="T27" fmla="*/ 141 h 259"/>
                      <a:gd name="T28" fmla="*/ 54 w 181"/>
                      <a:gd name="T29" fmla="*/ 152 h 259"/>
                      <a:gd name="T30" fmla="*/ 66 w 181"/>
                      <a:gd name="T31" fmla="*/ 156 h 259"/>
                      <a:gd name="T32" fmla="*/ 84 w 181"/>
                      <a:gd name="T33" fmla="*/ 148 h 259"/>
                      <a:gd name="T34" fmla="*/ 101 w 181"/>
                      <a:gd name="T35" fmla="*/ 131 h 259"/>
                      <a:gd name="T36" fmla="*/ 108 w 181"/>
                      <a:gd name="T37" fmla="*/ 107 h 259"/>
                      <a:gd name="T38" fmla="*/ 104 w 181"/>
                      <a:gd name="T39" fmla="*/ 77 h 259"/>
                      <a:gd name="T40" fmla="*/ 87 w 181"/>
                      <a:gd name="T41" fmla="*/ 25 h 259"/>
                      <a:gd name="T42" fmla="*/ 83 w 181"/>
                      <a:gd name="T43" fmla="*/ 10 h 259"/>
                      <a:gd name="T44" fmla="*/ 81 w 181"/>
                      <a:gd name="T45" fmla="*/ 6 h 259"/>
                      <a:gd name="T46" fmla="*/ 81 w 181"/>
                      <a:gd name="T47" fmla="*/ 6 h 259"/>
                      <a:gd name="T48" fmla="*/ 81 w 181"/>
                      <a:gd name="T49" fmla="*/ 6 h 259"/>
                      <a:gd name="T50" fmla="*/ 80 w 181"/>
                      <a:gd name="T51" fmla="*/ 6 h 259"/>
                      <a:gd name="T52" fmla="*/ 79 w 181"/>
                      <a:gd name="T53" fmla="*/ 6 h 259"/>
                      <a:gd name="T54" fmla="*/ 101 w 181"/>
                      <a:gd name="T55" fmla="*/ 78 h 259"/>
                      <a:gd name="T56" fmla="*/ 107 w 181"/>
                      <a:gd name="T57" fmla="*/ 107 h 259"/>
                      <a:gd name="T58" fmla="*/ 99 w 181"/>
                      <a:gd name="T59" fmla="*/ 130 h 259"/>
                      <a:gd name="T60" fmla="*/ 83 w 181"/>
                      <a:gd name="T61" fmla="*/ 146 h 259"/>
                      <a:gd name="T62" fmla="*/ 66 w 181"/>
                      <a:gd name="T63" fmla="*/ 155 h 259"/>
                      <a:gd name="T64" fmla="*/ 57 w 181"/>
                      <a:gd name="T65" fmla="*/ 151 h 259"/>
                      <a:gd name="T66" fmla="*/ 45 w 181"/>
                      <a:gd name="T67" fmla="*/ 139 h 259"/>
                      <a:gd name="T68" fmla="*/ 14 w 181"/>
                      <a:gd name="T69" fmla="*/ 84 h 259"/>
                      <a:gd name="T70" fmla="*/ 3 w 181"/>
                      <a:gd name="T71" fmla="*/ 44 h 259"/>
                      <a:gd name="T72" fmla="*/ 3 w 181"/>
                      <a:gd name="T73" fmla="*/ 41 h 259"/>
                      <a:gd name="T74" fmla="*/ 3 w 181"/>
                      <a:gd name="T75" fmla="*/ 35 h 259"/>
                      <a:gd name="T76" fmla="*/ 12 w 181"/>
                      <a:gd name="T77" fmla="*/ 29 h 259"/>
                      <a:gd name="T78" fmla="*/ 21 w 181"/>
                      <a:gd name="T79" fmla="*/ 21 h 259"/>
                      <a:gd name="T80" fmla="*/ 35 w 181"/>
                      <a:gd name="T81" fmla="*/ 11 h 259"/>
                      <a:gd name="T82" fmla="*/ 48 w 181"/>
                      <a:gd name="T83" fmla="*/ 3 h 259"/>
                      <a:gd name="T84" fmla="*/ 62 w 181"/>
                      <a:gd name="T85" fmla="*/ 3 h 259"/>
                      <a:gd name="T86" fmla="*/ 73 w 181"/>
                      <a:gd name="T87" fmla="*/ 3 h 259"/>
                      <a:gd name="T88" fmla="*/ 77 w 181"/>
                      <a:gd name="T89" fmla="*/ 5 h 259"/>
                      <a:gd name="T90" fmla="*/ 79 w 181"/>
                      <a:gd name="T91" fmla="*/ 6 h 259"/>
                      <a:gd name="T92" fmla="*/ 80 w 181"/>
                      <a:gd name="T93" fmla="*/ 6 h 259"/>
                      <a:gd name="T94" fmla="*/ 79 w 181"/>
                      <a:gd name="T95" fmla="*/ 6 h 259"/>
                      <a:gd name="T96" fmla="*/ 80 w 181"/>
                      <a:gd name="T97" fmla="*/ 6 h 2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1" h="259">
                        <a:moveTo>
                          <a:pt x="133" y="9"/>
                        </a:moveTo>
                        <a:cubicBezTo>
                          <a:pt x="135" y="9"/>
                          <a:pt x="135" y="9"/>
                          <a:pt x="135" y="9"/>
                        </a:cubicBezTo>
                        <a:cubicBezTo>
                          <a:pt x="134" y="7"/>
                          <a:pt x="132" y="5"/>
                          <a:pt x="130" y="4"/>
                        </a:cubicBezTo>
                        <a:cubicBezTo>
                          <a:pt x="127" y="3"/>
                          <a:pt x="122" y="1"/>
                          <a:pt x="117" y="1"/>
                        </a:cubicBezTo>
                        <a:cubicBezTo>
                          <a:pt x="113" y="0"/>
                          <a:pt x="107" y="0"/>
                          <a:pt x="102" y="0"/>
                        </a:cubicBezTo>
                        <a:cubicBezTo>
                          <a:pt x="94" y="0"/>
                          <a:pt x="86" y="0"/>
                          <a:pt x="80" y="2"/>
                        </a:cubicBezTo>
                        <a:cubicBezTo>
                          <a:pt x="72" y="4"/>
                          <a:pt x="63" y="9"/>
                          <a:pt x="55" y="15"/>
                        </a:cubicBezTo>
                        <a:cubicBezTo>
                          <a:pt x="47" y="20"/>
                          <a:pt x="39" y="27"/>
                          <a:pt x="32" y="33"/>
                        </a:cubicBezTo>
                        <a:cubicBezTo>
                          <a:pt x="26" y="38"/>
                          <a:pt x="18" y="42"/>
                          <a:pt x="11" y="47"/>
                        </a:cubicBezTo>
                        <a:cubicBezTo>
                          <a:pt x="8" y="50"/>
                          <a:pt x="5" y="53"/>
                          <a:pt x="3" y="56"/>
                        </a:cubicBezTo>
                        <a:cubicBezTo>
                          <a:pt x="1" y="59"/>
                          <a:pt x="0" y="64"/>
                          <a:pt x="0" y="68"/>
                        </a:cubicBezTo>
                        <a:cubicBezTo>
                          <a:pt x="0" y="70"/>
                          <a:pt x="0" y="71"/>
                          <a:pt x="0" y="72"/>
                        </a:cubicBezTo>
                        <a:cubicBezTo>
                          <a:pt x="1" y="83"/>
                          <a:pt x="8" y="109"/>
                          <a:pt x="19" y="139"/>
                        </a:cubicBezTo>
                        <a:cubicBezTo>
                          <a:pt x="31" y="170"/>
                          <a:pt x="49" y="205"/>
                          <a:pt x="72" y="233"/>
                        </a:cubicBezTo>
                        <a:cubicBezTo>
                          <a:pt x="79" y="241"/>
                          <a:pt x="85" y="247"/>
                          <a:pt x="90" y="252"/>
                        </a:cubicBezTo>
                        <a:cubicBezTo>
                          <a:pt x="96" y="256"/>
                          <a:pt x="102" y="259"/>
                          <a:pt x="109" y="259"/>
                        </a:cubicBezTo>
                        <a:cubicBezTo>
                          <a:pt x="118" y="259"/>
                          <a:pt x="128" y="255"/>
                          <a:pt x="139" y="245"/>
                        </a:cubicBezTo>
                        <a:cubicBezTo>
                          <a:pt x="150" y="236"/>
                          <a:pt x="160" y="227"/>
                          <a:pt x="168" y="217"/>
                        </a:cubicBezTo>
                        <a:cubicBezTo>
                          <a:pt x="175" y="207"/>
                          <a:pt x="181" y="194"/>
                          <a:pt x="180" y="177"/>
                        </a:cubicBezTo>
                        <a:cubicBezTo>
                          <a:pt x="180" y="163"/>
                          <a:pt x="178" y="148"/>
                          <a:pt x="171" y="128"/>
                        </a:cubicBezTo>
                        <a:cubicBezTo>
                          <a:pt x="159" y="92"/>
                          <a:pt x="150" y="62"/>
                          <a:pt x="144" y="41"/>
                        </a:cubicBezTo>
                        <a:cubicBezTo>
                          <a:pt x="141" y="31"/>
                          <a:pt x="139" y="23"/>
                          <a:pt x="137" y="17"/>
                        </a:cubicBezTo>
                        <a:cubicBezTo>
                          <a:pt x="136" y="12"/>
                          <a:pt x="135" y="9"/>
                          <a:pt x="135" y="9"/>
                        </a:cubicBezTo>
                        <a:cubicBezTo>
                          <a:pt x="135" y="9"/>
                          <a:pt x="135" y="9"/>
                          <a:pt x="135" y="9"/>
                        </a:cubicBezTo>
                        <a:cubicBezTo>
                          <a:pt x="135" y="9"/>
                          <a:pt x="135" y="9"/>
                          <a:pt x="135" y="9"/>
                        </a:cubicBezTo>
                        <a:cubicBezTo>
                          <a:pt x="133" y="9"/>
                          <a:pt x="133" y="9"/>
                          <a:pt x="133" y="9"/>
                        </a:cubicBezTo>
                        <a:cubicBezTo>
                          <a:pt x="131" y="10"/>
                          <a:pt x="131" y="10"/>
                          <a:pt x="131" y="10"/>
                        </a:cubicBezTo>
                        <a:cubicBezTo>
                          <a:pt x="131" y="10"/>
                          <a:pt x="144" y="57"/>
                          <a:pt x="167" y="129"/>
                        </a:cubicBezTo>
                        <a:cubicBezTo>
                          <a:pt x="174" y="149"/>
                          <a:pt x="176" y="164"/>
                          <a:pt x="176" y="177"/>
                        </a:cubicBezTo>
                        <a:cubicBezTo>
                          <a:pt x="176" y="193"/>
                          <a:pt x="172" y="205"/>
                          <a:pt x="165" y="215"/>
                        </a:cubicBezTo>
                        <a:cubicBezTo>
                          <a:pt x="157" y="224"/>
                          <a:pt x="147" y="232"/>
                          <a:pt x="137" y="242"/>
                        </a:cubicBezTo>
                        <a:cubicBezTo>
                          <a:pt x="125" y="251"/>
                          <a:pt x="117" y="255"/>
                          <a:pt x="109" y="255"/>
                        </a:cubicBezTo>
                        <a:cubicBezTo>
                          <a:pt x="104" y="255"/>
                          <a:pt x="98" y="253"/>
                          <a:pt x="93" y="249"/>
                        </a:cubicBezTo>
                        <a:cubicBezTo>
                          <a:pt x="87" y="244"/>
                          <a:pt x="82" y="238"/>
                          <a:pt x="75" y="230"/>
                        </a:cubicBezTo>
                        <a:cubicBezTo>
                          <a:pt x="52" y="202"/>
                          <a:pt x="35" y="168"/>
                          <a:pt x="23" y="138"/>
                        </a:cubicBezTo>
                        <a:cubicBezTo>
                          <a:pt x="12" y="108"/>
                          <a:pt x="5" y="82"/>
                          <a:pt x="4" y="72"/>
                        </a:cubicBezTo>
                        <a:cubicBezTo>
                          <a:pt x="4" y="71"/>
                          <a:pt x="4" y="69"/>
                          <a:pt x="4" y="68"/>
                        </a:cubicBezTo>
                        <a:cubicBezTo>
                          <a:pt x="4" y="64"/>
                          <a:pt x="5" y="61"/>
                          <a:pt x="6" y="58"/>
                        </a:cubicBezTo>
                        <a:cubicBezTo>
                          <a:pt x="9" y="54"/>
                          <a:pt x="13" y="50"/>
                          <a:pt x="19" y="47"/>
                        </a:cubicBezTo>
                        <a:cubicBezTo>
                          <a:pt x="24" y="43"/>
                          <a:pt x="29" y="40"/>
                          <a:pt x="35" y="36"/>
                        </a:cubicBezTo>
                        <a:cubicBezTo>
                          <a:pt x="42" y="30"/>
                          <a:pt x="49" y="23"/>
                          <a:pt x="57" y="18"/>
                        </a:cubicBezTo>
                        <a:cubicBezTo>
                          <a:pt x="65" y="12"/>
                          <a:pt x="73" y="7"/>
                          <a:pt x="81" y="6"/>
                        </a:cubicBezTo>
                        <a:cubicBezTo>
                          <a:pt x="86" y="4"/>
                          <a:pt x="94" y="4"/>
                          <a:pt x="102" y="4"/>
                        </a:cubicBezTo>
                        <a:cubicBezTo>
                          <a:pt x="109" y="4"/>
                          <a:pt x="116" y="4"/>
                          <a:pt x="121" y="6"/>
                        </a:cubicBezTo>
                        <a:cubicBezTo>
                          <a:pt x="124" y="6"/>
                          <a:pt x="126" y="7"/>
                          <a:pt x="128" y="8"/>
                        </a:cubicBezTo>
                        <a:cubicBezTo>
                          <a:pt x="130" y="9"/>
                          <a:pt x="131" y="10"/>
                          <a:pt x="131" y="10"/>
                        </a:cubicBezTo>
                        <a:cubicBezTo>
                          <a:pt x="133" y="9"/>
                          <a:pt x="133" y="9"/>
                          <a:pt x="133" y="9"/>
                        </a:cubicBezTo>
                        <a:cubicBezTo>
                          <a:pt x="131" y="10"/>
                          <a:pt x="131" y="10"/>
                          <a:pt x="131" y="10"/>
                        </a:cubicBezTo>
                        <a:cubicBezTo>
                          <a:pt x="133" y="9"/>
                          <a:pt x="133" y="9"/>
                          <a:pt x="133" y="9"/>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37" name="Freeform 784">
                    <a:extLst>
                      <a:ext uri="{FF2B5EF4-FFF2-40B4-BE49-F238E27FC236}">
                        <a16:creationId xmlns:a16="http://schemas.microsoft.com/office/drawing/2014/main" id="{A92D9345-0471-9D6C-B0F9-1CBBC16B224D}"/>
                      </a:ext>
                    </a:extLst>
                  </p:cNvPr>
                  <p:cNvSpPr>
                    <a:spLocks/>
                  </p:cNvSpPr>
                  <p:nvPr/>
                </p:nvSpPr>
                <p:spPr bwMode="auto">
                  <a:xfrm>
                    <a:off x="1894" y="3463"/>
                    <a:ext cx="166" cy="208"/>
                  </a:xfrm>
                  <a:custGeom>
                    <a:avLst/>
                    <a:gdLst>
                      <a:gd name="T0" fmla="*/ 91 w 196"/>
                      <a:gd name="T1" fmla="*/ 12 h 247"/>
                      <a:gd name="T2" fmla="*/ 91 w 196"/>
                      <a:gd name="T3" fmla="*/ 12 h 247"/>
                      <a:gd name="T4" fmla="*/ 89 w 196"/>
                      <a:gd name="T5" fmla="*/ 4 h 247"/>
                      <a:gd name="T6" fmla="*/ 86 w 196"/>
                      <a:gd name="T7" fmla="*/ 2 h 247"/>
                      <a:gd name="T8" fmla="*/ 81 w 196"/>
                      <a:gd name="T9" fmla="*/ 0 h 247"/>
                      <a:gd name="T10" fmla="*/ 75 w 196"/>
                      <a:gd name="T11" fmla="*/ 3 h 247"/>
                      <a:gd name="T12" fmla="*/ 69 w 196"/>
                      <a:gd name="T13" fmla="*/ 11 h 247"/>
                      <a:gd name="T14" fmla="*/ 49 w 196"/>
                      <a:gd name="T15" fmla="*/ 34 h 247"/>
                      <a:gd name="T16" fmla="*/ 34 w 196"/>
                      <a:gd name="T17" fmla="*/ 44 h 247"/>
                      <a:gd name="T18" fmla="*/ 27 w 196"/>
                      <a:gd name="T19" fmla="*/ 51 h 247"/>
                      <a:gd name="T20" fmla="*/ 15 w 196"/>
                      <a:gd name="T21" fmla="*/ 70 h 247"/>
                      <a:gd name="T22" fmla="*/ 6 w 196"/>
                      <a:gd name="T23" fmla="*/ 84 h 247"/>
                      <a:gd name="T24" fmla="*/ 0 w 196"/>
                      <a:gd name="T25" fmla="*/ 97 h 247"/>
                      <a:gd name="T26" fmla="*/ 8 w 196"/>
                      <a:gd name="T27" fmla="*/ 111 h 247"/>
                      <a:gd name="T28" fmla="*/ 41 w 196"/>
                      <a:gd name="T29" fmla="*/ 132 h 247"/>
                      <a:gd name="T30" fmla="*/ 86 w 196"/>
                      <a:gd name="T31" fmla="*/ 147 h 247"/>
                      <a:gd name="T32" fmla="*/ 99 w 196"/>
                      <a:gd name="T33" fmla="*/ 145 h 247"/>
                      <a:gd name="T34" fmla="*/ 107 w 196"/>
                      <a:gd name="T35" fmla="*/ 135 h 247"/>
                      <a:gd name="T36" fmla="*/ 119 w 196"/>
                      <a:gd name="T37" fmla="*/ 90 h 247"/>
                      <a:gd name="T38" fmla="*/ 113 w 196"/>
                      <a:gd name="T39" fmla="*/ 69 h 247"/>
                      <a:gd name="T40" fmla="*/ 101 w 196"/>
                      <a:gd name="T41" fmla="*/ 38 h 247"/>
                      <a:gd name="T42" fmla="*/ 91 w 196"/>
                      <a:gd name="T43" fmla="*/ 12 h 247"/>
                      <a:gd name="T44" fmla="*/ 91 w 196"/>
                      <a:gd name="T45" fmla="*/ 12 h 247"/>
                      <a:gd name="T46" fmla="*/ 90 w 196"/>
                      <a:gd name="T47" fmla="*/ 13 h 247"/>
                      <a:gd name="T48" fmla="*/ 97 w 196"/>
                      <a:gd name="T49" fmla="*/ 40 h 247"/>
                      <a:gd name="T50" fmla="*/ 112 w 196"/>
                      <a:gd name="T51" fmla="*/ 70 h 247"/>
                      <a:gd name="T52" fmla="*/ 117 w 196"/>
                      <a:gd name="T53" fmla="*/ 90 h 247"/>
                      <a:gd name="T54" fmla="*/ 105 w 196"/>
                      <a:gd name="T55" fmla="*/ 134 h 247"/>
                      <a:gd name="T56" fmla="*/ 97 w 196"/>
                      <a:gd name="T57" fmla="*/ 142 h 247"/>
                      <a:gd name="T58" fmla="*/ 86 w 196"/>
                      <a:gd name="T59" fmla="*/ 146 h 247"/>
                      <a:gd name="T60" fmla="*/ 42 w 196"/>
                      <a:gd name="T61" fmla="*/ 131 h 247"/>
                      <a:gd name="T62" fmla="*/ 10 w 196"/>
                      <a:gd name="T63" fmla="*/ 109 h 247"/>
                      <a:gd name="T64" fmla="*/ 3 w 196"/>
                      <a:gd name="T65" fmla="*/ 97 h 247"/>
                      <a:gd name="T66" fmla="*/ 8 w 196"/>
                      <a:gd name="T67" fmla="*/ 85 h 247"/>
                      <a:gd name="T68" fmla="*/ 14 w 196"/>
                      <a:gd name="T69" fmla="*/ 77 h 247"/>
                      <a:gd name="T70" fmla="*/ 25 w 196"/>
                      <a:gd name="T71" fmla="*/ 59 h 247"/>
                      <a:gd name="T72" fmla="*/ 30 w 196"/>
                      <a:gd name="T73" fmla="*/ 51 h 247"/>
                      <a:gd name="T74" fmla="*/ 36 w 196"/>
                      <a:gd name="T75" fmla="*/ 47 h 247"/>
                      <a:gd name="T76" fmla="*/ 51 w 196"/>
                      <a:gd name="T77" fmla="*/ 35 h 247"/>
                      <a:gd name="T78" fmla="*/ 70 w 196"/>
                      <a:gd name="T79" fmla="*/ 13 h 247"/>
                      <a:gd name="T80" fmla="*/ 77 w 196"/>
                      <a:gd name="T81" fmla="*/ 5 h 247"/>
                      <a:gd name="T82" fmla="*/ 81 w 196"/>
                      <a:gd name="T83" fmla="*/ 3 h 247"/>
                      <a:gd name="T84" fmla="*/ 84 w 196"/>
                      <a:gd name="T85" fmla="*/ 3 h 247"/>
                      <a:gd name="T86" fmla="*/ 87 w 196"/>
                      <a:gd name="T87" fmla="*/ 7 h 247"/>
                      <a:gd name="T88" fmla="*/ 90 w 196"/>
                      <a:gd name="T89" fmla="*/ 13 h 247"/>
                      <a:gd name="T90" fmla="*/ 91 w 196"/>
                      <a:gd name="T91" fmla="*/ 12 h 2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96" h="247">
                        <a:moveTo>
                          <a:pt x="149" y="20"/>
                        </a:moveTo>
                        <a:cubicBezTo>
                          <a:pt x="151" y="20"/>
                          <a:pt x="151" y="20"/>
                          <a:pt x="151" y="20"/>
                        </a:cubicBezTo>
                        <a:cubicBezTo>
                          <a:pt x="150" y="16"/>
                          <a:pt x="148" y="11"/>
                          <a:pt x="146" y="7"/>
                        </a:cubicBezTo>
                        <a:cubicBezTo>
                          <a:pt x="144" y="5"/>
                          <a:pt x="143" y="4"/>
                          <a:pt x="141" y="2"/>
                        </a:cubicBezTo>
                        <a:cubicBezTo>
                          <a:pt x="139" y="1"/>
                          <a:pt x="136" y="0"/>
                          <a:pt x="134" y="0"/>
                        </a:cubicBezTo>
                        <a:cubicBezTo>
                          <a:pt x="131" y="0"/>
                          <a:pt x="127" y="2"/>
                          <a:pt x="124" y="5"/>
                        </a:cubicBezTo>
                        <a:cubicBezTo>
                          <a:pt x="120" y="8"/>
                          <a:pt x="116" y="12"/>
                          <a:pt x="113" y="19"/>
                        </a:cubicBezTo>
                        <a:cubicBezTo>
                          <a:pt x="104" y="35"/>
                          <a:pt x="92" y="47"/>
                          <a:pt x="81" y="56"/>
                        </a:cubicBezTo>
                        <a:cubicBezTo>
                          <a:pt x="71" y="65"/>
                          <a:pt x="61" y="70"/>
                          <a:pt x="56" y="74"/>
                        </a:cubicBezTo>
                        <a:cubicBezTo>
                          <a:pt x="52" y="77"/>
                          <a:pt x="49" y="81"/>
                          <a:pt x="45" y="87"/>
                        </a:cubicBezTo>
                        <a:cubicBezTo>
                          <a:pt x="38" y="96"/>
                          <a:pt x="31" y="107"/>
                          <a:pt x="25" y="118"/>
                        </a:cubicBezTo>
                        <a:cubicBezTo>
                          <a:pt x="18" y="128"/>
                          <a:pt x="13" y="137"/>
                          <a:pt x="10" y="141"/>
                        </a:cubicBezTo>
                        <a:cubicBezTo>
                          <a:pt x="5" y="147"/>
                          <a:pt x="0" y="154"/>
                          <a:pt x="0" y="162"/>
                        </a:cubicBezTo>
                        <a:cubicBezTo>
                          <a:pt x="0" y="170"/>
                          <a:pt x="4" y="177"/>
                          <a:pt x="13" y="186"/>
                        </a:cubicBezTo>
                        <a:cubicBezTo>
                          <a:pt x="21" y="192"/>
                          <a:pt x="42" y="207"/>
                          <a:pt x="67" y="221"/>
                        </a:cubicBezTo>
                        <a:cubicBezTo>
                          <a:pt x="92" y="235"/>
                          <a:pt x="120" y="247"/>
                          <a:pt x="142" y="247"/>
                        </a:cubicBezTo>
                        <a:cubicBezTo>
                          <a:pt x="150" y="247"/>
                          <a:pt x="157" y="246"/>
                          <a:pt x="163" y="242"/>
                        </a:cubicBezTo>
                        <a:cubicBezTo>
                          <a:pt x="169" y="239"/>
                          <a:pt x="173" y="234"/>
                          <a:pt x="176" y="226"/>
                        </a:cubicBezTo>
                        <a:cubicBezTo>
                          <a:pt x="189" y="193"/>
                          <a:pt x="196" y="171"/>
                          <a:pt x="196" y="151"/>
                        </a:cubicBezTo>
                        <a:cubicBezTo>
                          <a:pt x="196" y="139"/>
                          <a:pt x="193" y="127"/>
                          <a:pt x="187" y="115"/>
                        </a:cubicBezTo>
                        <a:cubicBezTo>
                          <a:pt x="180" y="100"/>
                          <a:pt x="172" y="82"/>
                          <a:pt x="165" y="64"/>
                        </a:cubicBezTo>
                        <a:cubicBezTo>
                          <a:pt x="158" y="47"/>
                          <a:pt x="152" y="31"/>
                          <a:pt x="151" y="20"/>
                        </a:cubicBezTo>
                        <a:cubicBezTo>
                          <a:pt x="149" y="20"/>
                          <a:pt x="149" y="20"/>
                          <a:pt x="149" y="20"/>
                        </a:cubicBezTo>
                        <a:cubicBezTo>
                          <a:pt x="147" y="21"/>
                          <a:pt x="147" y="21"/>
                          <a:pt x="147" y="21"/>
                        </a:cubicBezTo>
                        <a:cubicBezTo>
                          <a:pt x="148" y="32"/>
                          <a:pt x="154" y="49"/>
                          <a:pt x="161" y="66"/>
                        </a:cubicBezTo>
                        <a:cubicBezTo>
                          <a:pt x="168" y="83"/>
                          <a:pt x="177" y="101"/>
                          <a:pt x="184" y="117"/>
                        </a:cubicBezTo>
                        <a:cubicBezTo>
                          <a:pt x="189" y="129"/>
                          <a:pt x="192" y="139"/>
                          <a:pt x="192" y="151"/>
                        </a:cubicBezTo>
                        <a:cubicBezTo>
                          <a:pt x="192" y="170"/>
                          <a:pt x="186" y="191"/>
                          <a:pt x="172" y="225"/>
                        </a:cubicBezTo>
                        <a:cubicBezTo>
                          <a:pt x="170" y="231"/>
                          <a:pt x="166" y="236"/>
                          <a:pt x="161" y="239"/>
                        </a:cubicBezTo>
                        <a:cubicBezTo>
                          <a:pt x="156" y="242"/>
                          <a:pt x="149" y="243"/>
                          <a:pt x="142" y="243"/>
                        </a:cubicBezTo>
                        <a:cubicBezTo>
                          <a:pt x="121" y="243"/>
                          <a:pt x="93" y="231"/>
                          <a:pt x="69" y="218"/>
                        </a:cubicBezTo>
                        <a:cubicBezTo>
                          <a:pt x="44" y="204"/>
                          <a:pt x="23" y="189"/>
                          <a:pt x="16" y="183"/>
                        </a:cubicBezTo>
                        <a:cubicBezTo>
                          <a:pt x="7" y="175"/>
                          <a:pt x="4" y="168"/>
                          <a:pt x="4" y="162"/>
                        </a:cubicBezTo>
                        <a:cubicBezTo>
                          <a:pt x="4" y="155"/>
                          <a:pt x="8" y="149"/>
                          <a:pt x="13" y="143"/>
                        </a:cubicBezTo>
                        <a:cubicBezTo>
                          <a:pt x="15" y="141"/>
                          <a:pt x="18" y="136"/>
                          <a:pt x="22" y="130"/>
                        </a:cubicBezTo>
                        <a:cubicBezTo>
                          <a:pt x="28" y="120"/>
                          <a:pt x="35" y="109"/>
                          <a:pt x="42" y="99"/>
                        </a:cubicBezTo>
                        <a:cubicBezTo>
                          <a:pt x="45" y="94"/>
                          <a:pt x="48" y="89"/>
                          <a:pt x="51" y="85"/>
                        </a:cubicBezTo>
                        <a:cubicBezTo>
                          <a:pt x="54" y="82"/>
                          <a:pt x="56" y="79"/>
                          <a:pt x="58" y="78"/>
                        </a:cubicBezTo>
                        <a:cubicBezTo>
                          <a:pt x="63" y="74"/>
                          <a:pt x="73" y="68"/>
                          <a:pt x="84" y="59"/>
                        </a:cubicBezTo>
                        <a:cubicBezTo>
                          <a:pt x="95" y="50"/>
                          <a:pt x="107" y="37"/>
                          <a:pt x="116" y="21"/>
                        </a:cubicBezTo>
                        <a:cubicBezTo>
                          <a:pt x="120" y="14"/>
                          <a:pt x="123" y="10"/>
                          <a:pt x="126" y="8"/>
                        </a:cubicBezTo>
                        <a:cubicBezTo>
                          <a:pt x="129" y="5"/>
                          <a:pt x="132" y="4"/>
                          <a:pt x="134" y="4"/>
                        </a:cubicBezTo>
                        <a:cubicBezTo>
                          <a:pt x="135" y="4"/>
                          <a:pt x="137" y="5"/>
                          <a:pt x="138" y="6"/>
                        </a:cubicBezTo>
                        <a:cubicBezTo>
                          <a:pt x="141" y="7"/>
                          <a:pt x="142" y="9"/>
                          <a:pt x="144" y="12"/>
                        </a:cubicBezTo>
                        <a:cubicBezTo>
                          <a:pt x="145" y="15"/>
                          <a:pt x="146" y="18"/>
                          <a:pt x="147" y="21"/>
                        </a:cubicBezTo>
                        <a:cubicBezTo>
                          <a:pt x="149" y="20"/>
                          <a:pt x="149" y="20"/>
                          <a:pt x="149" y="20"/>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38" name="Freeform 785">
                    <a:extLst>
                      <a:ext uri="{FF2B5EF4-FFF2-40B4-BE49-F238E27FC236}">
                        <a16:creationId xmlns:a16="http://schemas.microsoft.com/office/drawing/2014/main" id="{35F79578-CE78-3481-E563-C756BAFD2C1A}"/>
                      </a:ext>
                    </a:extLst>
                  </p:cNvPr>
                  <p:cNvSpPr>
                    <a:spLocks/>
                  </p:cNvSpPr>
                  <p:nvPr/>
                </p:nvSpPr>
                <p:spPr bwMode="auto">
                  <a:xfrm>
                    <a:off x="1759" y="3348"/>
                    <a:ext cx="168" cy="246"/>
                  </a:xfrm>
                  <a:custGeom>
                    <a:avLst/>
                    <a:gdLst>
                      <a:gd name="T0" fmla="*/ 7 w 199"/>
                      <a:gd name="T1" fmla="*/ 61 h 292"/>
                      <a:gd name="T2" fmla="*/ 8 w 199"/>
                      <a:gd name="T3" fmla="*/ 61 h 292"/>
                      <a:gd name="T4" fmla="*/ 3 w 199"/>
                      <a:gd name="T5" fmla="*/ 31 h 292"/>
                      <a:gd name="T6" fmla="*/ 6 w 199"/>
                      <a:gd name="T7" fmla="*/ 16 h 292"/>
                      <a:gd name="T8" fmla="*/ 16 w 199"/>
                      <a:gd name="T9" fmla="*/ 7 h 292"/>
                      <a:gd name="T10" fmla="*/ 36 w 199"/>
                      <a:gd name="T11" fmla="*/ 3 h 292"/>
                      <a:gd name="T12" fmla="*/ 51 w 199"/>
                      <a:gd name="T13" fmla="*/ 6 h 292"/>
                      <a:gd name="T14" fmla="*/ 59 w 199"/>
                      <a:gd name="T15" fmla="*/ 17 h 292"/>
                      <a:gd name="T16" fmla="*/ 68 w 199"/>
                      <a:gd name="T17" fmla="*/ 51 h 292"/>
                      <a:gd name="T18" fmla="*/ 107 w 199"/>
                      <a:gd name="T19" fmla="*/ 119 h 292"/>
                      <a:gd name="T20" fmla="*/ 114 w 199"/>
                      <a:gd name="T21" fmla="*/ 128 h 292"/>
                      <a:gd name="T22" fmla="*/ 117 w 199"/>
                      <a:gd name="T23" fmla="*/ 137 h 292"/>
                      <a:gd name="T24" fmla="*/ 112 w 199"/>
                      <a:gd name="T25" fmla="*/ 150 h 292"/>
                      <a:gd name="T26" fmla="*/ 101 w 199"/>
                      <a:gd name="T27" fmla="*/ 165 h 292"/>
                      <a:gd name="T28" fmla="*/ 95 w 199"/>
                      <a:gd name="T29" fmla="*/ 170 h 292"/>
                      <a:gd name="T30" fmla="*/ 89 w 199"/>
                      <a:gd name="T31" fmla="*/ 173 h 292"/>
                      <a:gd name="T32" fmla="*/ 79 w 199"/>
                      <a:gd name="T33" fmla="*/ 169 h 292"/>
                      <a:gd name="T34" fmla="*/ 45 w 199"/>
                      <a:gd name="T35" fmla="*/ 131 h 292"/>
                      <a:gd name="T36" fmla="*/ 8 w 199"/>
                      <a:gd name="T37" fmla="*/ 61 h 292"/>
                      <a:gd name="T38" fmla="*/ 7 w 199"/>
                      <a:gd name="T39" fmla="*/ 61 h 292"/>
                      <a:gd name="T40" fmla="*/ 6 w 199"/>
                      <a:gd name="T41" fmla="*/ 62 h 292"/>
                      <a:gd name="T42" fmla="*/ 43 w 199"/>
                      <a:gd name="T43" fmla="*/ 133 h 292"/>
                      <a:gd name="T44" fmla="*/ 78 w 199"/>
                      <a:gd name="T45" fmla="*/ 171 h 292"/>
                      <a:gd name="T46" fmla="*/ 89 w 199"/>
                      <a:gd name="T47" fmla="*/ 174 h 292"/>
                      <a:gd name="T48" fmla="*/ 96 w 199"/>
                      <a:gd name="T49" fmla="*/ 173 h 292"/>
                      <a:gd name="T50" fmla="*/ 106 w 199"/>
                      <a:gd name="T51" fmla="*/ 163 h 292"/>
                      <a:gd name="T52" fmla="*/ 115 w 199"/>
                      <a:gd name="T53" fmla="*/ 151 h 292"/>
                      <a:gd name="T54" fmla="*/ 120 w 199"/>
                      <a:gd name="T55" fmla="*/ 137 h 292"/>
                      <a:gd name="T56" fmla="*/ 117 w 199"/>
                      <a:gd name="T57" fmla="*/ 127 h 292"/>
                      <a:gd name="T58" fmla="*/ 110 w 199"/>
                      <a:gd name="T59" fmla="*/ 117 h 292"/>
                      <a:gd name="T60" fmla="*/ 71 w 199"/>
                      <a:gd name="T61" fmla="*/ 51 h 292"/>
                      <a:gd name="T62" fmla="*/ 62 w 199"/>
                      <a:gd name="T63" fmla="*/ 17 h 292"/>
                      <a:gd name="T64" fmla="*/ 52 w 199"/>
                      <a:gd name="T65" fmla="*/ 4 h 292"/>
                      <a:gd name="T66" fmla="*/ 36 w 199"/>
                      <a:gd name="T67" fmla="*/ 0 h 292"/>
                      <a:gd name="T68" fmla="*/ 15 w 199"/>
                      <a:gd name="T69" fmla="*/ 4 h 292"/>
                      <a:gd name="T70" fmla="*/ 3 w 199"/>
                      <a:gd name="T71" fmla="*/ 15 h 292"/>
                      <a:gd name="T72" fmla="*/ 0 w 199"/>
                      <a:gd name="T73" fmla="*/ 31 h 292"/>
                      <a:gd name="T74" fmla="*/ 6 w 199"/>
                      <a:gd name="T75" fmla="*/ 62 h 292"/>
                      <a:gd name="T76" fmla="*/ 7 w 199"/>
                      <a:gd name="T77" fmla="*/ 61 h 29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99" h="292">
                        <a:moveTo>
                          <a:pt x="12" y="102"/>
                        </a:moveTo>
                        <a:cubicBezTo>
                          <a:pt x="14" y="102"/>
                          <a:pt x="14" y="102"/>
                          <a:pt x="14" y="102"/>
                        </a:cubicBezTo>
                        <a:cubicBezTo>
                          <a:pt x="10" y="93"/>
                          <a:pt x="4" y="72"/>
                          <a:pt x="4" y="52"/>
                        </a:cubicBezTo>
                        <a:cubicBezTo>
                          <a:pt x="4" y="43"/>
                          <a:pt x="5" y="34"/>
                          <a:pt x="9" y="27"/>
                        </a:cubicBezTo>
                        <a:cubicBezTo>
                          <a:pt x="12" y="20"/>
                          <a:pt x="18" y="14"/>
                          <a:pt x="27" y="11"/>
                        </a:cubicBezTo>
                        <a:cubicBezTo>
                          <a:pt x="39" y="6"/>
                          <a:pt x="51" y="4"/>
                          <a:pt x="60" y="4"/>
                        </a:cubicBezTo>
                        <a:cubicBezTo>
                          <a:pt x="70" y="4"/>
                          <a:pt x="78" y="6"/>
                          <a:pt x="84" y="10"/>
                        </a:cubicBezTo>
                        <a:cubicBezTo>
                          <a:pt x="91" y="15"/>
                          <a:pt x="95" y="21"/>
                          <a:pt x="98" y="29"/>
                        </a:cubicBezTo>
                        <a:cubicBezTo>
                          <a:pt x="102" y="41"/>
                          <a:pt x="104" y="59"/>
                          <a:pt x="113" y="86"/>
                        </a:cubicBezTo>
                        <a:cubicBezTo>
                          <a:pt x="123" y="113"/>
                          <a:pt x="141" y="149"/>
                          <a:pt x="179" y="198"/>
                        </a:cubicBezTo>
                        <a:cubicBezTo>
                          <a:pt x="183" y="203"/>
                          <a:pt x="187" y="208"/>
                          <a:pt x="190" y="214"/>
                        </a:cubicBezTo>
                        <a:cubicBezTo>
                          <a:pt x="193" y="219"/>
                          <a:pt x="195" y="224"/>
                          <a:pt x="195" y="230"/>
                        </a:cubicBezTo>
                        <a:cubicBezTo>
                          <a:pt x="195" y="236"/>
                          <a:pt x="193" y="243"/>
                          <a:pt x="187" y="251"/>
                        </a:cubicBezTo>
                        <a:cubicBezTo>
                          <a:pt x="181" y="260"/>
                          <a:pt x="175" y="269"/>
                          <a:pt x="168" y="276"/>
                        </a:cubicBezTo>
                        <a:cubicBezTo>
                          <a:pt x="165" y="280"/>
                          <a:pt x="161" y="283"/>
                          <a:pt x="158" y="285"/>
                        </a:cubicBezTo>
                        <a:cubicBezTo>
                          <a:pt x="155" y="287"/>
                          <a:pt x="151" y="288"/>
                          <a:pt x="147" y="288"/>
                        </a:cubicBezTo>
                        <a:cubicBezTo>
                          <a:pt x="143" y="288"/>
                          <a:pt x="138" y="286"/>
                          <a:pt x="132" y="282"/>
                        </a:cubicBezTo>
                        <a:cubicBezTo>
                          <a:pt x="119" y="274"/>
                          <a:pt x="97" y="251"/>
                          <a:pt x="75" y="220"/>
                        </a:cubicBezTo>
                        <a:cubicBezTo>
                          <a:pt x="53" y="188"/>
                          <a:pt x="29" y="147"/>
                          <a:pt x="14" y="102"/>
                        </a:cubicBezTo>
                        <a:cubicBezTo>
                          <a:pt x="12" y="102"/>
                          <a:pt x="12" y="102"/>
                          <a:pt x="12" y="102"/>
                        </a:cubicBezTo>
                        <a:cubicBezTo>
                          <a:pt x="10" y="103"/>
                          <a:pt x="10" y="103"/>
                          <a:pt x="10" y="103"/>
                        </a:cubicBezTo>
                        <a:cubicBezTo>
                          <a:pt x="26" y="149"/>
                          <a:pt x="49" y="190"/>
                          <a:pt x="72" y="222"/>
                        </a:cubicBezTo>
                        <a:cubicBezTo>
                          <a:pt x="94" y="254"/>
                          <a:pt x="116" y="276"/>
                          <a:pt x="129" y="286"/>
                        </a:cubicBezTo>
                        <a:cubicBezTo>
                          <a:pt x="136" y="290"/>
                          <a:pt x="142" y="292"/>
                          <a:pt x="147" y="292"/>
                        </a:cubicBezTo>
                        <a:cubicBezTo>
                          <a:pt x="152" y="292"/>
                          <a:pt x="156" y="291"/>
                          <a:pt x="160" y="288"/>
                        </a:cubicBezTo>
                        <a:cubicBezTo>
                          <a:pt x="166" y="285"/>
                          <a:pt x="171" y="280"/>
                          <a:pt x="176" y="273"/>
                        </a:cubicBezTo>
                        <a:cubicBezTo>
                          <a:pt x="181" y="267"/>
                          <a:pt x="186" y="260"/>
                          <a:pt x="191" y="253"/>
                        </a:cubicBezTo>
                        <a:cubicBezTo>
                          <a:pt x="196" y="245"/>
                          <a:pt x="199" y="237"/>
                          <a:pt x="199" y="230"/>
                        </a:cubicBezTo>
                        <a:cubicBezTo>
                          <a:pt x="199" y="223"/>
                          <a:pt x="197" y="217"/>
                          <a:pt x="193" y="212"/>
                        </a:cubicBezTo>
                        <a:cubicBezTo>
                          <a:pt x="190" y="206"/>
                          <a:pt x="186" y="201"/>
                          <a:pt x="182" y="196"/>
                        </a:cubicBezTo>
                        <a:cubicBezTo>
                          <a:pt x="145" y="146"/>
                          <a:pt x="127" y="111"/>
                          <a:pt x="117" y="84"/>
                        </a:cubicBezTo>
                        <a:cubicBezTo>
                          <a:pt x="108" y="58"/>
                          <a:pt x="106" y="41"/>
                          <a:pt x="102" y="28"/>
                        </a:cubicBezTo>
                        <a:cubicBezTo>
                          <a:pt x="99" y="19"/>
                          <a:pt x="94" y="12"/>
                          <a:pt x="87" y="7"/>
                        </a:cubicBezTo>
                        <a:cubicBezTo>
                          <a:pt x="79" y="2"/>
                          <a:pt x="71" y="0"/>
                          <a:pt x="60" y="0"/>
                        </a:cubicBezTo>
                        <a:cubicBezTo>
                          <a:pt x="50" y="0"/>
                          <a:pt x="38" y="2"/>
                          <a:pt x="25" y="7"/>
                        </a:cubicBezTo>
                        <a:cubicBezTo>
                          <a:pt x="15" y="11"/>
                          <a:pt x="9" y="17"/>
                          <a:pt x="5" y="25"/>
                        </a:cubicBezTo>
                        <a:cubicBezTo>
                          <a:pt x="1" y="33"/>
                          <a:pt x="0" y="43"/>
                          <a:pt x="0" y="52"/>
                        </a:cubicBezTo>
                        <a:cubicBezTo>
                          <a:pt x="0" y="73"/>
                          <a:pt x="7" y="94"/>
                          <a:pt x="10" y="103"/>
                        </a:cubicBezTo>
                        <a:cubicBezTo>
                          <a:pt x="12" y="102"/>
                          <a:pt x="12" y="102"/>
                          <a:pt x="12" y="102"/>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39" name="Freeform 786">
                    <a:extLst>
                      <a:ext uri="{FF2B5EF4-FFF2-40B4-BE49-F238E27FC236}">
                        <a16:creationId xmlns:a16="http://schemas.microsoft.com/office/drawing/2014/main" id="{33BCDEF6-25B3-AD66-D11F-C0463624272A}"/>
                      </a:ext>
                    </a:extLst>
                  </p:cNvPr>
                  <p:cNvSpPr>
                    <a:spLocks/>
                  </p:cNvSpPr>
                  <p:nvPr/>
                </p:nvSpPr>
                <p:spPr bwMode="auto">
                  <a:xfrm>
                    <a:off x="1765" y="3155"/>
                    <a:ext cx="136" cy="199"/>
                  </a:xfrm>
                  <a:custGeom>
                    <a:avLst/>
                    <a:gdLst>
                      <a:gd name="T0" fmla="*/ 45 w 161"/>
                      <a:gd name="T1" fmla="*/ 2 h 235"/>
                      <a:gd name="T2" fmla="*/ 45 w 161"/>
                      <a:gd name="T3" fmla="*/ 0 h 235"/>
                      <a:gd name="T4" fmla="*/ 44 w 161"/>
                      <a:gd name="T5" fmla="*/ 0 h 235"/>
                      <a:gd name="T6" fmla="*/ 39 w 161"/>
                      <a:gd name="T7" fmla="*/ 3 h 235"/>
                      <a:gd name="T8" fmla="*/ 32 w 161"/>
                      <a:gd name="T9" fmla="*/ 12 h 235"/>
                      <a:gd name="T10" fmla="*/ 26 w 161"/>
                      <a:gd name="T11" fmla="*/ 23 h 235"/>
                      <a:gd name="T12" fmla="*/ 13 w 161"/>
                      <a:gd name="T13" fmla="*/ 66 h 235"/>
                      <a:gd name="T14" fmla="*/ 0 w 161"/>
                      <a:gd name="T15" fmla="*/ 117 h 235"/>
                      <a:gd name="T16" fmla="*/ 0 w 161"/>
                      <a:gd name="T17" fmla="*/ 124 h 235"/>
                      <a:gd name="T18" fmla="*/ 5 w 161"/>
                      <a:gd name="T19" fmla="*/ 138 h 235"/>
                      <a:gd name="T20" fmla="*/ 18 w 161"/>
                      <a:gd name="T21" fmla="*/ 143 h 235"/>
                      <a:gd name="T22" fmla="*/ 26 w 161"/>
                      <a:gd name="T23" fmla="*/ 141 h 235"/>
                      <a:gd name="T24" fmla="*/ 44 w 161"/>
                      <a:gd name="T25" fmla="*/ 141 h 235"/>
                      <a:gd name="T26" fmla="*/ 45 w 161"/>
                      <a:gd name="T27" fmla="*/ 141 h 235"/>
                      <a:gd name="T28" fmla="*/ 60 w 161"/>
                      <a:gd name="T29" fmla="*/ 139 h 235"/>
                      <a:gd name="T30" fmla="*/ 74 w 161"/>
                      <a:gd name="T31" fmla="*/ 133 h 235"/>
                      <a:gd name="T32" fmla="*/ 89 w 161"/>
                      <a:gd name="T33" fmla="*/ 122 h 235"/>
                      <a:gd name="T34" fmla="*/ 95 w 161"/>
                      <a:gd name="T35" fmla="*/ 116 h 235"/>
                      <a:gd name="T36" fmla="*/ 97 w 161"/>
                      <a:gd name="T37" fmla="*/ 108 h 235"/>
                      <a:gd name="T38" fmla="*/ 89 w 161"/>
                      <a:gd name="T39" fmla="*/ 89 h 235"/>
                      <a:gd name="T40" fmla="*/ 59 w 161"/>
                      <a:gd name="T41" fmla="*/ 35 h 235"/>
                      <a:gd name="T42" fmla="*/ 57 w 161"/>
                      <a:gd name="T43" fmla="*/ 15 h 235"/>
                      <a:gd name="T44" fmla="*/ 53 w 161"/>
                      <a:gd name="T45" fmla="*/ 6 h 235"/>
                      <a:gd name="T46" fmla="*/ 45 w 161"/>
                      <a:gd name="T47" fmla="*/ 0 h 235"/>
                      <a:gd name="T48" fmla="*/ 45 w 161"/>
                      <a:gd name="T49" fmla="*/ 2 h 235"/>
                      <a:gd name="T50" fmla="*/ 44 w 161"/>
                      <a:gd name="T51" fmla="*/ 3 h 235"/>
                      <a:gd name="T52" fmla="*/ 52 w 161"/>
                      <a:gd name="T53" fmla="*/ 7 h 235"/>
                      <a:gd name="T54" fmla="*/ 56 w 161"/>
                      <a:gd name="T55" fmla="*/ 21 h 235"/>
                      <a:gd name="T56" fmla="*/ 57 w 161"/>
                      <a:gd name="T57" fmla="*/ 35 h 235"/>
                      <a:gd name="T58" fmla="*/ 87 w 161"/>
                      <a:gd name="T59" fmla="*/ 91 h 235"/>
                      <a:gd name="T60" fmla="*/ 95 w 161"/>
                      <a:gd name="T61" fmla="*/ 108 h 235"/>
                      <a:gd name="T62" fmla="*/ 93 w 161"/>
                      <a:gd name="T63" fmla="*/ 114 h 235"/>
                      <a:gd name="T64" fmla="*/ 84 w 161"/>
                      <a:gd name="T65" fmla="*/ 124 h 235"/>
                      <a:gd name="T66" fmla="*/ 72 w 161"/>
                      <a:gd name="T67" fmla="*/ 131 h 235"/>
                      <a:gd name="T68" fmla="*/ 60 w 161"/>
                      <a:gd name="T69" fmla="*/ 137 h 235"/>
                      <a:gd name="T70" fmla="*/ 45 w 161"/>
                      <a:gd name="T71" fmla="*/ 138 h 235"/>
                      <a:gd name="T72" fmla="*/ 44 w 161"/>
                      <a:gd name="T73" fmla="*/ 138 h 235"/>
                      <a:gd name="T74" fmla="*/ 25 w 161"/>
                      <a:gd name="T75" fmla="*/ 139 h 235"/>
                      <a:gd name="T76" fmla="*/ 18 w 161"/>
                      <a:gd name="T77" fmla="*/ 141 h 235"/>
                      <a:gd name="T78" fmla="*/ 7 w 161"/>
                      <a:gd name="T79" fmla="*/ 137 h 235"/>
                      <a:gd name="T80" fmla="*/ 3 w 161"/>
                      <a:gd name="T81" fmla="*/ 124 h 235"/>
                      <a:gd name="T82" fmla="*/ 3 w 161"/>
                      <a:gd name="T83" fmla="*/ 118 h 235"/>
                      <a:gd name="T84" fmla="*/ 15 w 161"/>
                      <a:gd name="T85" fmla="*/ 68 h 235"/>
                      <a:gd name="T86" fmla="*/ 30 w 161"/>
                      <a:gd name="T87" fmla="*/ 25 h 235"/>
                      <a:gd name="T88" fmla="*/ 36 w 161"/>
                      <a:gd name="T89" fmla="*/ 9 h 235"/>
                      <a:gd name="T90" fmla="*/ 41 w 161"/>
                      <a:gd name="T91" fmla="*/ 4 h 235"/>
                      <a:gd name="T92" fmla="*/ 44 w 161"/>
                      <a:gd name="T93" fmla="*/ 3 h 235"/>
                      <a:gd name="T94" fmla="*/ 44 w 161"/>
                      <a:gd name="T95" fmla="*/ 3 h 235"/>
                      <a:gd name="T96" fmla="*/ 45 w 161"/>
                      <a:gd name="T97" fmla="*/ 2 h 23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61" h="235">
                        <a:moveTo>
                          <a:pt x="74" y="2"/>
                        </a:moveTo>
                        <a:cubicBezTo>
                          <a:pt x="74" y="0"/>
                          <a:pt x="74" y="0"/>
                          <a:pt x="74" y="0"/>
                        </a:cubicBezTo>
                        <a:cubicBezTo>
                          <a:pt x="74" y="0"/>
                          <a:pt x="73" y="0"/>
                          <a:pt x="72" y="0"/>
                        </a:cubicBezTo>
                        <a:cubicBezTo>
                          <a:pt x="69" y="0"/>
                          <a:pt x="67" y="1"/>
                          <a:pt x="64" y="4"/>
                        </a:cubicBezTo>
                        <a:cubicBezTo>
                          <a:pt x="61" y="7"/>
                          <a:pt x="57" y="12"/>
                          <a:pt x="53" y="19"/>
                        </a:cubicBezTo>
                        <a:cubicBezTo>
                          <a:pt x="50" y="25"/>
                          <a:pt x="47" y="32"/>
                          <a:pt x="44" y="38"/>
                        </a:cubicBezTo>
                        <a:cubicBezTo>
                          <a:pt x="40" y="48"/>
                          <a:pt x="31" y="77"/>
                          <a:pt x="21" y="109"/>
                        </a:cubicBezTo>
                        <a:cubicBezTo>
                          <a:pt x="12" y="141"/>
                          <a:pt x="3" y="175"/>
                          <a:pt x="0" y="193"/>
                        </a:cubicBezTo>
                        <a:cubicBezTo>
                          <a:pt x="0" y="197"/>
                          <a:pt x="0" y="200"/>
                          <a:pt x="0" y="203"/>
                        </a:cubicBezTo>
                        <a:cubicBezTo>
                          <a:pt x="0" y="214"/>
                          <a:pt x="3" y="222"/>
                          <a:pt x="8" y="228"/>
                        </a:cubicBezTo>
                        <a:cubicBezTo>
                          <a:pt x="14" y="233"/>
                          <a:pt x="21" y="235"/>
                          <a:pt x="30" y="235"/>
                        </a:cubicBezTo>
                        <a:cubicBezTo>
                          <a:pt x="34" y="235"/>
                          <a:pt x="39" y="235"/>
                          <a:pt x="44" y="233"/>
                        </a:cubicBezTo>
                        <a:cubicBezTo>
                          <a:pt x="53" y="231"/>
                          <a:pt x="63" y="231"/>
                          <a:pt x="73" y="231"/>
                        </a:cubicBezTo>
                        <a:cubicBezTo>
                          <a:pt x="73" y="231"/>
                          <a:pt x="74" y="231"/>
                          <a:pt x="74" y="231"/>
                        </a:cubicBezTo>
                        <a:cubicBezTo>
                          <a:pt x="83" y="231"/>
                          <a:pt x="91" y="231"/>
                          <a:pt x="99" y="229"/>
                        </a:cubicBezTo>
                        <a:cubicBezTo>
                          <a:pt x="108" y="228"/>
                          <a:pt x="116" y="225"/>
                          <a:pt x="123" y="219"/>
                        </a:cubicBezTo>
                        <a:cubicBezTo>
                          <a:pt x="130" y="213"/>
                          <a:pt x="140" y="208"/>
                          <a:pt x="147" y="201"/>
                        </a:cubicBezTo>
                        <a:cubicBezTo>
                          <a:pt x="151" y="198"/>
                          <a:pt x="155" y="195"/>
                          <a:pt x="157" y="191"/>
                        </a:cubicBezTo>
                        <a:cubicBezTo>
                          <a:pt x="160" y="187"/>
                          <a:pt x="161" y="182"/>
                          <a:pt x="161" y="177"/>
                        </a:cubicBezTo>
                        <a:cubicBezTo>
                          <a:pt x="161" y="169"/>
                          <a:pt x="157" y="159"/>
                          <a:pt x="147" y="147"/>
                        </a:cubicBezTo>
                        <a:cubicBezTo>
                          <a:pt x="114" y="108"/>
                          <a:pt x="101" y="73"/>
                          <a:pt x="98" y="57"/>
                        </a:cubicBezTo>
                        <a:cubicBezTo>
                          <a:pt x="96" y="48"/>
                          <a:pt x="97" y="36"/>
                          <a:pt x="94" y="25"/>
                        </a:cubicBezTo>
                        <a:cubicBezTo>
                          <a:pt x="93" y="19"/>
                          <a:pt x="91" y="14"/>
                          <a:pt x="88" y="10"/>
                        </a:cubicBezTo>
                        <a:cubicBezTo>
                          <a:pt x="85" y="5"/>
                          <a:pt x="80" y="2"/>
                          <a:pt x="74" y="0"/>
                        </a:cubicBezTo>
                        <a:cubicBezTo>
                          <a:pt x="74" y="2"/>
                          <a:pt x="74" y="2"/>
                          <a:pt x="74" y="2"/>
                        </a:cubicBezTo>
                        <a:cubicBezTo>
                          <a:pt x="73" y="4"/>
                          <a:pt x="73" y="4"/>
                          <a:pt x="73" y="4"/>
                        </a:cubicBezTo>
                        <a:cubicBezTo>
                          <a:pt x="78" y="5"/>
                          <a:pt x="82" y="8"/>
                          <a:pt x="85" y="12"/>
                        </a:cubicBezTo>
                        <a:cubicBezTo>
                          <a:pt x="89" y="18"/>
                          <a:pt x="91" y="26"/>
                          <a:pt x="92" y="34"/>
                        </a:cubicBezTo>
                        <a:cubicBezTo>
                          <a:pt x="93" y="42"/>
                          <a:pt x="93" y="51"/>
                          <a:pt x="94" y="57"/>
                        </a:cubicBezTo>
                        <a:cubicBezTo>
                          <a:pt x="97" y="75"/>
                          <a:pt x="110" y="110"/>
                          <a:pt x="144" y="150"/>
                        </a:cubicBezTo>
                        <a:cubicBezTo>
                          <a:pt x="154" y="162"/>
                          <a:pt x="157" y="170"/>
                          <a:pt x="157" y="177"/>
                        </a:cubicBezTo>
                        <a:cubicBezTo>
                          <a:pt x="157" y="182"/>
                          <a:pt x="156" y="185"/>
                          <a:pt x="154" y="189"/>
                        </a:cubicBezTo>
                        <a:cubicBezTo>
                          <a:pt x="151" y="194"/>
                          <a:pt x="145" y="198"/>
                          <a:pt x="139" y="203"/>
                        </a:cubicBezTo>
                        <a:cubicBezTo>
                          <a:pt x="133" y="207"/>
                          <a:pt x="126" y="211"/>
                          <a:pt x="120" y="216"/>
                        </a:cubicBezTo>
                        <a:cubicBezTo>
                          <a:pt x="114" y="221"/>
                          <a:pt x="106" y="224"/>
                          <a:pt x="99" y="226"/>
                        </a:cubicBezTo>
                        <a:cubicBezTo>
                          <a:pt x="91" y="227"/>
                          <a:pt x="83" y="227"/>
                          <a:pt x="74" y="227"/>
                        </a:cubicBezTo>
                        <a:cubicBezTo>
                          <a:pt x="74" y="227"/>
                          <a:pt x="73" y="227"/>
                          <a:pt x="73" y="227"/>
                        </a:cubicBezTo>
                        <a:cubicBezTo>
                          <a:pt x="63" y="227"/>
                          <a:pt x="53" y="227"/>
                          <a:pt x="43" y="229"/>
                        </a:cubicBezTo>
                        <a:cubicBezTo>
                          <a:pt x="38" y="231"/>
                          <a:pt x="34" y="231"/>
                          <a:pt x="30" y="231"/>
                        </a:cubicBezTo>
                        <a:cubicBezTo>
                          <a:pt x="22" y="231"/>
                          <a:pt x="16" y="229"/>
                          <a:pt x="11" y="225"/>
                        </a:cubicBezTo>
                        <a:cubicBezTo>
                          <a:pt x="7" y="221"/>
                          <a:pt x="4" y="214"/>
                          <a:pt x="4" y="203"/>
                        </a:cubicBezTo>
                        <a:cubicBezTo>
                          <a:pt x="4" y="200"/>
                          <a:pt x="4" y="197"/>
                          <a:pt x="4" y="194"/>
                        </a:cubicBezTo>
                        <a:cubicBezTo>
                          <a:pt x="7" y="176"/>
                          <a:pt x="16" y="142"/>
                          <a:pt x="25" y="111"/>
                        </a:cubicBezTo>
                        <a:cubicBezTo>
                          <a:pt x="35" y="79"/>
                          <a:pt x="44" y="49"/>
                          <a:pt x="48" y="40"/>
                        </a:cubicBezTo>
                        <a:cubicBezTo>
                          <a:pt x="51" y="31"/>
                          <a:pt x="56" y="22"/>
                          <a:pt x="60" y="15"/>
                        </a:cubicBezTo>
                        <a:cubicBezTo>
                          <a:pt x="63" y="12"/>
                          <a:pt x="65" y="9"/>
                          <a:pt x="67" y="7"/>
                        </a:cubicBezTo>
                        <a:cubicBezTo>
                          <a:pt x="69" y="5"/>
                          <a:pt x="71" y="4"/>
                          <a:pt x="72" y="4"/>
                        </a:cubicBezTo>
                        <a:cubicBezTo>
                          <a:pt x="73" y="4"/>
                          <a:pt x="73" y="4"/>
                          <a:pt x="73" y="4"/>
                        </a:cubicBezTo>
                        <a:cubicBezTo>
                          <a:pt x="74" y="2"/>
                          <a:pt x="74" y="2"/>
                          <a:pt x="74" y="2"/>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40" name="Freeform 787">
                    <a:extLst>
                      <a:ext uri="{FF2B5EF4-FFF2-40B4-BE49-F238E27FC236}">
                        <a16:creationId xmlns:a16="http://schemas.microsoft.com/office/drawing/2014/main" id="{B7846C11-FF47-65A2-500D-3A2CBEE64530}"/>
                      </a:ext>
                    </a:extLst>
                  </p:cNvPr>
                  <p:cNvSpPr>
                    <a:spLocks/>
                  </p:cNvSpPr>
                  <p:nvPr/>
                </p:nvSpPr>
                <p:spPr bwMode="auto">
                  <a:xfrm>
                    <a:off x="1842" y="3138"/>
                    <a:ext cx="162" cy="175"/>
                  </a:xfrm>
                  <a:custGeom>
                    <a:avLst/>
                    <a:gdLst>
                      <a:gd name="T0" fmla="*/ 5 w 192"/>
                      <a:gd name="T1" fmla="*/ 14 h 207"/>
                      <a:gd name="T2" fmla="*/ 4 w 192"/>
                      <a:gd name="T3" fmla="*/ 14 h 207"/>
                      <a:gd name="T4" fmla="*/ 0 w 192"/>
                      <a:gd name="T5" fmla="*/ 28 h 207"/>
                      <a:gd name="T6" fmla="*/ 2 w 192"/>
                      <a:gd name="T7" fmla="*/ 39 h 207"/>
                      <a:gd name="T8" fmla="*/ 28 w 192"/>
                      <a:gd name="T9" fmla="*/ 97 h 207"/>
                      <a:gd name="T10" fmla="*/ 48 w 192"/>
                      <a:gd name="T11" fmla="*/ 118 h 207"/>
                      <a:gd name="T12" fmla="*/ 64 w 192"/>
                      <a:gd name="T13" fmla="*/ 125 h 207"/>
                      <a:gd name="T14" fmla="*/ 65 w 192"/>
                      <a:gd name="T15" fmla="*/ 125 h 207"/>
                      <a:gd name="T16" fmla="*/ 79 w 192"/>
                      <a:gd name="T17" fmla="*/ 123 h 207"/>
                      <a:gd name="T18" fmla="*/ 85 w 192"/>
                      <a:gd name="T19" fmla="*/ 116 h 207"/>
                      <a:gd name="T20" fmla="*/ 87 w 192"/>
                      <a:gd name="T21" fmla="*/ 107 h 207"/>
                      <a:gd name="T22" fmla="*/ 85 w 192"/>
                      <a:gd name="T23" fmla="*/ 93 h 207"/>
                      <a:gd name="T24" fmla="*/ 84 w 192"/>
                      <a:gd name="T25" fmla="*/ 85 h 207"/>
                      <a:gd name="T26" fmla="*/ 95 w 192"/>
                      <a:gd name="T27" fmla="*/ 48 h 207"/>
                      <a:gd name="T28" fmla="*/ 111 w 192"/>
                      <a:gd name="T29" fmla="*/ 21 h 207"/>
                      <a:gd name="T30" fmla="*/ 116 w 192"/>
                      <a:gd name="T31" fmla="*/ 8 h 207"/>
                      <a:gd name="T32" fmla="*/ 112 w 192"/>
                      <a:gd name="T33" fmla="*/ 3 h 207"/>
                      <a:gd name="T34" fmla="*/ 104 w 192"/>
                      <a:gd name="T35" fmla="*/ 0 h 207"/>
                      <a:gd name="T36" fmla="*/ 97 w 192"/>
                      <a:gd name="T37" fmla="*/ 1 h 207"/>
                      <a:gd name="T38" fmla="*/ 24 w 192"/>
                      <a:gd name="T39" fmla="*/ 8 h 207"/>
                      <a:gd name="T40" fmla="*/ 14 w 192"/>
                      <a:gd name="T41" fmla="*/ 9 h 207"/>
                      <a:gd name="T42" fmla="*/ 4 w 192"/>
                      <a:gd name="T43" fmla="*/ 14 h 207"/>
                      <a:gd name="T44" fmla="*/ 5 w 192"/>
                      <a:gd name="T45" fmla="*/ 14 h 207"/>
                      <a:gd name="T46" fmla="*/ 6 w 192"/>
                      <a:gd name="T47" fmla="*/ 15 h 207"/>
                      <a:gd name="T48" fmla="*/ 14 w 192"/>
                      <a:gd name="T49" fmla="*/ 12 h 207"/>
                      <a:gd name="T50" fmla="*/ 25 w 192"/>
                      <a:gd name="T51" fmla="*/ 11 h 207"/>
                      <a:gd name="T52" fmla="*/ 98 w 192"/>
                      <a:gd name="T53" fmla="*/ 3 h 207"/>
                      <a:gd name="T54" fmla="*/ 104 w 192"/>
                      <a:gd name="T55" fmla="*/ 3 h 207"/>
                      <a:gd name="T56" fmla="*/ 111 w 192"/>
                      <a:gd name="T57" fmla="*/ 3 h 207"/>
                      <a:gd name="T58" fmla="*/ 113 w 192"/>
                      <a:gd name="T59" fmla="*/ 8 h 207"/>
                      <a:gd name="T60" fmla="*/ 109 w 192"/>
                      <a:gd name="T61" fmla="*/ 19 h 207"/>
                      <a:gd name="T62" fmla="*/ 94 w 192"/>
                      <a:gd name="T63" fmla="*/ 48 h 207"/>
                      <a:gd name="T64" fmla="*/ 82 w 192"/>
                      <a:gd name="T65" fmla="*/ 85 h 207"/>
                      <a:gd name="T66" fmla="*/ 83 w 192"/>
                      <a:gd name="T67" fmla="*/ 94 h 207"/>
                      <a:gd name="T68" fmla="*/ 84 w 192"/>
                      <a:gd name="T69" fmla="*/ 107 h 207"/>
                      <a:gd name="T70" fmla="*/ 83 w 192"/>
                      <a:gd name="T71" fmla="*/ 115 h 207"/>
                      <a:gd name="T72" fmla="*/ 75 w 192"/>
                      <a:gd name="T73" fmla="*/ 121 h 207"/>
                      <a:gd name="T74" fmla="*/ 65 w 192"/>
                      <a:gd name="T75" fmla="*/ 123 h 207"/>
                      <a:gd name="T76" fmla="*/ 64 w 192"/>
                      <a:gd name="T77" fmla="*/ 123 h 207"/>
                      <a:gd name="T78" fmla="*/ 50 w 192"/>
                      <a:gd name="T79" fmla="*/ 117 h 207"/>
                      <a:gd name="T80" fmla="*/ 30 w 192"/>
                      <a:gd name="T81" fmla="*/ 96 h 207"/>
                      <a:gd name="T82" fmla="*/ 3 w 192"/>
                      <a:gd name="T83" fmla="*/ 38 h 207"/>
                      <a:gd name="T84" fmla="*/ 3 w 192"/>
                      <a:gd name="T85" fmla="*/ 28 h 207"/>
                      <a:gd name="T86" fmla="*/ 6 w 192"/>
                      <a:gd name="T87" fmla="*/ 15 h 207"/>
                      <a:gd name="T88" fmla="*/ 5 w 192"/>
                      <a:gd name="T89" fmla="*/ 14 h 2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92" h="207">
                        <a:moveTo>
                          <a:pt x="8" y="24"/>
                        </a:moveTo>
                        <a:cubicBezTo>
                          <a:pt x="7" y="23"/>
                          <a:pt x="7" y="23"/>
                          <a:pt x="7" y="23"/>
                        </a:cubicBezTo>
                        <a:cubicBezTo>
                          <a:pt x="4" y="27"/>
                          <a:pt x="0" y="34"/>
                          <a:pt x="0" y="46"/>
                        </a:cubicBezTo>
                        <a:cubicBezTo>
                          <a:pt x="0" y="51"/>
                          <a:pt x="1" y="57"/>
                          <a:pt x="2" y="64"/>
                        </a:cubicBezTo>
                        <a:cubicBezTo>
                          <a:pt x="6" y="87"/>
                          <a:pt x="16" y="127"/>
                          <a:pt x="46" y="161"/>
                        </a:cubicBezTo>
                        <a:cubicBezTo>
                          <a:pt x="61" y="177"/>
                          <a:pt x="71" y="189"/>
                          <a:pt x="80" y="196"/>
                        </a:cubicBezTo>
                        <a:cubicBezTo>
                          <a:pt x="89" y="204"/>
                          <a:pt x="98" y="207"/>
                          <a:pt x="107" y="207"/>
                        </a:cubicBezTo>
                        <a:cubicBezTo>
                          <a:pt x="107" y="207"/>
                          <a:pt x="108" y="207"/>
                          <a:pt x="108" y="207"/>
                        </a:cubicBezTo>
                        <a:cubicBezTo>
                          <a:pt x="115" y="207"/>
                          <a:pt x="125" y="206"/>
                          <a:pt x="132" y="202"/>
                        </a:cubicBezTo>
                        <a:cubicBezTo>
                          <a:pt x="136" y="200"/>
                          <a:pt x="139" y="196"/>
                          <a:pt x="142" y="192"/>
                        </a:cubicBezTo>
                        <a:cubicBezTo>
                          <a:pt x="144" y="188"/>
                          <a:pt x="145" y="182"/>
                          <a:pt x="145" y="176"/>
                        </a:cubicBezTo>
                        <a:cubicBezTo>
                          <a:pt x="145" y="170"/>
                          <a:pt x="144" y="162"/>
                          <a:pt x="142" y="154"/>
                        </a:cubicBezTo>
                        <a:cubicBezTo>
                          <a:pt x="141" y="150"/>
                          <a:pt x="140" y="146"/>
                          <a:pt x="140" y="141"/>
                        </a:cubicBezTo>
                        <a:cubicBezTo>
                          <a:pt x="140" y="123"/>
                          <a:pt x="149" y="100"/>
                          <a:pt x="159" y="80"/>
                        </a:cubicBezTo>
                        <a:cubicBezTo>
                          <a:pt x="169" y="60"/>
                          <a:pt x="180" y="43"/>
                          <a:pt x="185" y="34"/>
                        </a:cubicBezTo>
                        <a:cubicBezTo>
                          <a:pt x="189" y="27"/>
                          <a:pt x="192" y="19"/>
                          <a:pt x="192" y="13"/>
                        </a:cubicBezTo>
                        <a:cubicBezTo>
                          <a:pt x="192" y="9"/>
                          <a:pt x="191" y="6"/>
                          <a:pt x="187" y="3"/>
                        </a:cubicBezTo>
                        <a:cubicBezTo>
                          <a:pt x="184" y="1"/>
                          <a:pt x="180" y="0"/>
                          <a:pt x="173" y="0"/>
                        </a:cubicBezTo>
                        <a:cubicBezTo>
                          <a:pt x="170" y="0"/>
                          <a:pt x="166" y="0"/>
                          <a:pt x="161" y="1"/>
                        </a:cubicBezTo>
                        <a:cubicBezTo>
                          <a:pt x="126" y="7"/>
                          <a:pt x="48" y="14"/>
                          <a:pt x="40" y="14"/>
                        </a:cubicBezTo>
                        <a:cubicBezTo>
                          <a:pt x="37" y="15"/>
                          <a:pt x="30" y="14"/>
                          <a:pt x="24" y="15"/>
                        </a:cubicBezTo>
                        <a:cubicBezTo>
                          <a:pt x="18" y="16"/>
                          <a:pt x="11" y="18"/>
                          <a:pt x="7" y="23"/>
                        </a:cubicBezTo>
                        <a:cubicBezTo>
                          <a:pt x="8" y="24"/>
                          <a:pt x="8" y="24"/>
                          <a:pt x="8" y="24"/>
                        </a:cubicBezTo>
                        <a:cubicBezTo>
                          <a:pt x="10" y="25"/>
                          <a:pt x="10" y="25"/>
                          <a:pt x="10" y="25"/>
                        </a:cubicBezTo>
                        <a:cubicBezTo>
                          <a:pt x="13" y="21"/>
                          <a:pt x="18" y="20"/>
                          <a:pt x="24" y="19"/>
                        </a:cubicBezTo>
                        <a:cubicBezTo>
                          <a:pt x="30" y="18"/>
                          <a:pt x="36" y="19"/>
                          <a:pt x="41" y="18"/>
                        </a:cubicBezTo>
                        <a:cubicBezTo>
                          <a:pt x="48" y="18"/>
                          <a:pt x="127" y="11"/>
                          <a:pt x="162" y="5"/>
                        </a:cubicBezTo>
                        <a:cubicBezTo>
                          <a:pt x="166" y="4"/>
                          <a:pt x="170" y="4"/>
                          <a:pt x="173" y="4"/>
                        </a:cubicBezTo>
                        <a:cubicBezTo>
                          <a:pt x="179" y="4"/>
                          <a:pt x="183" y="5"/>
                          <a:pt x="185" y="6"/>
                        </a:cubicBezTo>
                        <a:cubicBezTo>
                          <a:pt x="187" y="8"/>
                          <a:pt x="188" y="10"/>
                          <a:pt x="188" y="13"/>
                        </a:cubicBezTo>
                        <a:cubicBezTo>
                          <a:pt x="188" y="18"/>
                          <a:pt x="185" y="25"/>
                          <a:pt x="181" y="32"/>
                        </a:cubicBezTo>
                        <a:cubicBezTo>
                          <a:pt x="176" y="41"/>
                          <a:pt x="165" y="58"/>
                          <a:pt x="155" y="79"/>
                        </a:cubicBezTo>
                        <a:cubicBezTo>
                          <a:pt x="145" y="99"/>
                          <a:pt x="136" y="122"/>
                          <a:pt x="136" y="141"/>
                        </a:cubicBezTo>
                        <a:cubicBezTo>
                          <a:pt x="136" y="146"/>
                          <a:pt x="137" y="151"/>
                          <a:pt x="138" y="155"/>
                        </a:cubicBezTo>
                        <a:cubicBezTo>
                          <a:pt x="140" y="163"/>
                          <a:pt x="141" y="170"/>
                          <a:pt x="141" y="176"/>
                        </a:cubicBezTo>
                        <a:cubicBezTo>
                          <a:pt x="141" y="182"/>
                          <a:pt x="140" y="187"/>
                          <a:pt x="138" y="190"/>
                        </a:cubicBezTo>
                        <a:cubicBezTo>
                          <a:pt x="135" y="196"/>
                          <a:pt x="131" y="199"/>
                          <a:pt x="125" y="200"/>
                        </a:cubicBezTo>
                        <a:cubicBezTo>
                          <a:pt x="120" y="202"/>
                          <a:pt x="113" y="203"/>
                          <a:pt x="108" y="203"/>
                        </a:cubicBezTo>
                        <a:cubicBezTo>
                          <a:pt x="108" y="203"/>
                          <a:pt x="107" y="203"/>
                          <a:pt x="107" y="203"/>
                        </a:cubicBezTo>
                        <a:cubicBezTo>
                          <a:pt x="99" y="203"/>
                          <a:pt x="92" y="200"/>
                          <a:pt x="83" y="193"/>
                        </a:cubicBezTo>
                        <a:cubicBezTo>
                          <a:pt x="74" y="186"/>
                          <a:pt x="64" y="174"/>
                          <a:pt x="49" y="158"/>
                        </a:cubicBezTo>
                        <a:cubicBezTo>
                          <a:pt x="19" y="125"/>
                          <a:pt x="10" y="86"/>
                          <a:pt x="6" y="63"/>
                        </a:cubicBezTo>
                        <a:cubicBezTo>
                          <a:pt x="5" y="56"/>
                          <a:pt x="4" y="51"/>
                          <a:pt x="4" y="46"/>
                        </a:cubicBezTo>
                        <a:cubicBezTo>
                          <a:pt x="4" y="35"/>
                          <a:pt x="7" y="29"/>
                          <a:pt x="10" y="25"/>
                        </a:cubicBezTo>
                        <a:cubicBezTo>
                          <a:pt x="8" y="24"/>
                          <a:pt x="8" y="24"/>
                          <a:pt x="8" y="24"/>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41" name="Freeform 788">
                    <a:extLst>
                      <a:ext uri="{FF2B5EF4-FFF2-40B4-BE49-F238E27FC236}">
                        <a16:creationId xmlns:a16="http://schemas.microsoft.com/office/drawing/2014/main" id="{0EB9AA1D-77D6-037A-95C8-DE4FA8DBF621}"/>
                      </a:ext>
                    </a:extLst>
                  </p:cNvPr>
                  <p:cNvSpPr>
                    <a:spLocks/>
                  </p:cNvSpPr>
                  <p:nvPr/>
                </p:nvSpPr>
                <p:spPr bwMode="auto">
                  <a:xfrm>
                    <a:off x="2095" y="2885"/>
                    <a:ext cx="209" cy="132"/>
                  </a:xfrm>
                  <a:custGeom>
                    <a:avLst/>
                    <a:gdLst>
                      <a:gd name="T0" fmla="*/ 17 w 248"/>
                      <a:gd name="T1" fmla="*/ 35 h 156"/>
                      <a:gd name="T2" fmla="*/ 17 w 248"/>
                      <a:gd name="T3" fmla="*/ 34 h 156"/>
                      <a:gd name="T4" fmla="*/ 13 w 248"/>
                      <a:gd name="T5" fmla="*/ 34 h 156"/>
                      <a:gd name="T6" fmla="*/ 5 w 248"/>
                      <a:gd name="T7" fmla="*/ 36 h 156"/>
                      <a:gd name="T8" fmla="*/ 3 w 248"/>
                      <a:gd name="T9" fmla="*/ 40 h 156"/>
                      <a:gd name="T10" fmla="*/ 0 w 248"/>
                      <a:gd name="T11" fmla="*/ 44 h 156"/>
                      <a:gd name="T12" fmla="*/ 3 w 248"/>
                      <a:gd name="T13" fmla="*/ 49 h 156"/>
                      <a:gd name="T14" fmla="*/ 16 w 248"/>
                      <a:gd name="T15" fmla="*/ 71 h 156"/>
                      <a:gd name="T16" fmla="*/ 42 w 248"/>
                      <a:gd name="T17" fmla="*/ 85 h 156"/>
                      <a:gd name="T18" fmla="*/ 74 w 248"/>
                      <a:gd name="T19" fmla="*/ 90 h 156"/>
                      <a:gd name="T20" fmla="*/ 106 w 248"/>
                      <a:gd name="T21" fmla="*/ 95 h 156"/>
                      <a:gd name="T22" fmla="*/ 120 w 248"/>
                      <a:gd name="T23" fmla="*/ 92 h 156"/>
                      <a:gd name="T24" fmla="*/ 129 w 248"/>
                      <a:gd name="T25" fmla="*/ 82 h 156"/>
                      <a:gd name="T26" fmla="*/ 136 w 248"/>
                      <a:gd name="T27" fmla="*/ 61 h 156"/>
                      <a:gd name="T28" fmla="*/ 140 w 248"/>
                      <a:gd name="T29" fmla="*/ 41 h 156"/>
                      <a:gd name="T30" fmla="*/ 145 w 248"/>
                      <a:gd name="T31" fmla="*/ 25 h 156"/>
                      <a:gd name="T32" fmla="*/ 148 w 248"/>
                      <a:gd name="T33" fmla="*/ 10 h 156"/>
                      <a:gd name="T34" fmla="*/ 147 w 248"/>
                      <a:gd name="T35" fmla="*/ 3 h 156"/>
                      <a:gd name="T36" fmla="*/ 140 w 248"/>
                      <a:gd name="T37" fmla="*/ 0 h 156"/>
                      <a:gd name="T38" fmla="*/ 136 w 248"/>
                      <a:gd name="T39" fmla="*/ 1 h 156"/>
                      <a:gd name="T40" fmla="*/ 72 w 248"/>
                      <a:gd name="T41" fmla="*/ 18 h 156"/>
                      <a:gd name="T42" fmla="*/ 38 w 248"/>
                      <a:gd name="T43" fmla="*/ 28 h 156"/>
                      <a:gd name="T44" fmla="*/ 17 w 248"/>
                      <a:gd name="T45" fmla="*/ 34 h 156"/>
                      <a:gd name="T46" fmla="*/ 17 w 248"/>
                      <a:gd name="T47" fmla="*/ 35 h 156"/>
                      <a:gd name="T48" fmla="*/ 18 w 248"/>
                      <a:gd name="T49" fmla="*/ 36 h 156"/>
                      <a:gd name="T50" fmla="*/ 39 w 248"/>
                      <a:gd name="T51" fmla="*/ 30 h 156"/>
                      <a:gd name="T52" fmla="*/ 137 w 248"/>
                      <a:gd name="T53" fmla="*/ 3 h 156"/>
                      <a:gd name="T54" fmla="*/ 140 w 248"/>
                      <a:gd name="T55" fmla="*/ 3 h 156"/>
                      <a:gd name="T56" fmla="*/ 145 w 248"/>
                      <a:gd name="T57" fmla="*/ 4 h 156"/>
                      <a:gd name="T58" fmla="*/ 147 w 248"/>
                      <a:gd name="T59" fmla="*/ 10 h 156"/>
                      <a:gd name="T60" fmla="*/ 142 w 248"/>
                      <a:gd name="T61" fmla="*/ 25 h 156"/>
                      <a:gd name="T62" fmla="*/ 137 w 248"/>
                      <a:gd name="T63" fmla="*/ 41 h 156"/>
                      <a:gd name="T64" fmla="*/ 131 w 248"/>
                      <a:gd name="T65" fmla="*/ 68 h 156"/>
                      <a:gd name="T66" fmla="*/ 126 w 248"/>
                      <a:gd name="T67" fmla="*/ 81 h 156"/>
                      <a:gd name="T68" fmla="*/ 118 w 248"/>
                      <a:gd name="T69" fmla="*/ 90 h 156"/>
                      <a:gd name="T70" fmla="*/ 106 w 248"/>
                      <a:gd name="T71" fmla="*/ 92 h 156"/>
                      <a:gd name="T72" fmla="*/ 74 w 248"/>
                      <a:gd name="T73" fmla="*/ 87 h 156"/>
                      <a:gd name="T74" fmla="*/ 42 w 248"/>
                      <a:gd name="T75" fmla="*/ 81 h 156"/>
                      <a:gd name="T76" fmla="*/ 17 w 248"/>
                      <a:gd name="T77" fmla="*/ 69 h 156"/>
                      <a:gd name="T78" fmla="*/ 3 w 248"/>
                      <a:gd name="T79" fmla="*/ 49 h 156"/>
                      <a:gd name="T80" fmla="*/ 3 w 248"/>
                      <a:gd name="T81" fmla="*/ 44 h 156"/>
                      <a:gd name="T82" fmla="*/ 4 w 248"/>
                      <a:gd name="T83" fmla="*/ 40 h 156"/>
                      <a:gd name="T84" fmla="*/ 11 w 248"/>
                      <a:gd name="T85" fmla="*/ 37 h 156"/>
                      <a:gd name="T86" fmla="*/ 18 w 248"/>
                      <a:gd name="T87" fmla="*/ 36 h 156"/>
                      <a:gd name="T88" fmla="*/ 17 w 248"/>
                      <a:gd name="T89" fmla="*/ 35 h 1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48" h="156">
                        <a:moveTo>
                          <a:pt x="29" y="57"/>
                        </a:moveTo>
                        <a:cubicBezTo>
                          <a:pt x="29" y="55"/>
                          <a:pt x="29" y="55"/>
                          <a:pt x="29" y="55"/>
                        </a:cubicBezTo>
                        <a:cubicBezTo>
                          <a:pt x="28" y="55"/>
                          <a:pt x="25" y="55"/>
                          <a:pt x="22" y="56"/>
                        </a:cubicBezTo>
                        <a:cubicBezTo>
                          <a:pt x="18" y="57"/>
                          <a:pt x="13" y="58"/>
                          <a:pt x="8" y="60"/>
                        </a:cubicBezTo>
                        <a:cubicBezTo>
                          <a:pt x="6" y="61"/>
                          <a:pt x="4" y="63"/>
                          <a:pt x="3" y="65"/>
                        </a:cubicBezTo>
                        <a:cubicBezTo>
                          <a:pt x="1" y="67"/>
                          <a:pt x="0" y="70"/>
                          <a:pt x="0" y="73"/>
                        </a:cubicBezTo>
                        <a:cubicBezTo>
                          <a:pt x="0" y="75"/>
                          <a:pt x="1" y="79"/>
                          <a:pt x="3" y="82"/>
                        </a:cubicBezTo>
                        <a:cubicBezTo>
                          <a:pt x="8" y="93"/>
                          <a:pt x="16" y="106"/>
                          <a:pt x="27" y="117"/>
                        </a:cubicBezTo>
                        <a:cubicBezTo>
                          <a:pt x="37" y="128"/>
                          <a:pt x="51" y="137"/>
                          <a:pt x="70" y="139"/>
                        </a:cubicBezTo>
                        <a:cubicBezTo>
                          <a:pt x="84" y="140"/>
                          <a:pt x="103" y="144"/>
                          <a:pt x="123" y="148"/>
                        </a:cubicBezTo>
                        <a:cubicBezTo>
                          <a:pt x="142" y="152"/>
                          <a:pt x="162" y="156"/>
                          <a:pt x="178" y="156"/>
                        </a:cubicBezTo>
                        <a:cubicBezTo>
                          <a:pt x="186" y="156"/>
                          <a:pt x="194" y="155"/>
                          <a:pt x="199" y="152"/>
                        </a:cubicBezTo>
                        <a:cubicBezTo>
                          <a:pt x="206" y="149"/>
                          <a:pt x="211" y="143"/>
                          <a:pt x="215" y="136"/>
                        </a:cubicBezTo>
                        <a:cubicBezTo>
                          <a:pt x="221" y="126"/>
                          <a:pt x="225" y="114"/>
                          <a:pt x="227" y="101"/>
                        </a:cubicBezTo>
                        <a:cubicBezTo>
                          <a:pt x="230" y="89"/>
                          <a:pt x="232" y="77"/>
                          <a:pt x="234" y="69"/>
                        </a:cubicBezTo>
                        <a:cubicBezTo>
                          <a:pt x="235" y="62"/>
                          <a:pt x="239" y="53"/>
                          <a:pt x="242" y="43"/>
                        </a:cubicBezTo>
                        <a:cubicBezTo>
                          <a:pt x="245" y="34"/>
                          <a:pt x="248" y="24"/>
                          <a:pt x="248" y="16"/>
                        </a:cubicBezTo>
                        <a:cubicBezTo>
                          <a:pt x="248" y="12"/>
                          <a:pt x="247" y="8"/>
                          <a:pt x="245" y="5"/>
                        </a:cubicBezTo>
                        <a:cubicBezTo>
                          <a:pt x="243" y="2"/>
                          <a:pt x="239" y="0"/>
                          <a:pt x="234" y="0"/>
                        </a:cubicBezTo>
                        <a:cubicBezTo>
                          <a:pt x="232" y="0"/>
                          <a:pt x="230" y="1"/>
                          <a:pt x="227" y="1"/>
                        </a:cubicBezTo>
                        <a:cubicBezTo>
                          <a:pt x="208" y="6"/>
                          <a:pt x="164" y="18"/>
                          <a:pt x="121" y="30"/>
                        </a:cubicBezTo>
                        <a:cubicBezTo>
                          <a:pt x="100" y="36"/>
                          <a:pt x="79" y="41"/>
                          <a:pt x="63" y="46"/>
                        </a:cubicBezTo>
                        <a:cubicBezTo>
                          <a:pt x="46" y="50"/>
                          <a:pt x="33" y="54"/>
                          <a:pt x="29" y="55"/>
                        </a:cubicBezTo>
                        <a:cubicBezTo>
                          <a:pt x="29" y="57"/>
                          <a:pt x="29" y="57"/>
                          <a:pt x="29" y="57"/>
                        </a:cubicBezTo>
                        <a:cubicBezTo>
                          <a:pt x="30" y="59"/>
                          <a:pt x="30" y="59"/>
                          <a:pt x="30" y="59"/>
                        </a:cubicBezTo>
                        <a:cubicBezTo>
                          <a:pt x="35" y="58"/>
                          <a:pt x="47" y="54"/>
                          <a:pt x="64" y="50"/>
                        </a:cubicBezTo>
                        <a:cubicBezTo>
                          <a:pt x="113" y="36"/>
                          <a:pt x="200" y="12"/>
                          <a:pt x="228" y="5"/>
                        </a:cubicBezTo>
                        <a:cubicBezTo>
                          <a:pt x="230" y="5"/>
                          <a:pt x="233" y="4"/>
                          <a:pt x="234" y="4"/>
                        </a:cubicBezTo>
                        <a:cubicBezTo>
                          <a:pt x="238" y="4"/>
                          <a:pt x="241" y="6"/>
                          <a:pt x="242" y="7"/>
                        </a:cubicBezTo>
                        <a:cubicBezTo>
                          <a:pt x="243" y="9"/>
                          <a:pt x="244" y="12"/>
                          <a:pt x="244" y="16"/>
                        </a:cubicBezTo>
                        <a:cubicBezTo>
                          <a:pt x="244" y="23"/>
                          <a:pt x="242" y="32"/>
                          <a:pt x="238" y="42"/>
                        </a:cubicBezTo>
                        <a:cubicBezTo>
                          <a:pt x="235" y="52"/>
                          <a:pt x="232" y="61"/>
                          <a:pt x="230" y="68"/>
                        </a:cubicBezTo>
                        <a:cubicBezTo>
                          <a:pt x="228" y="79"/>
                          <a:pt x="225" y="97"/>
                          <a:pt x="220" y="112"/>
                        </a:cubicBezTo>
                        <a:cubicBezTo>
                          <a:pt x="218" y="120"/>
                          <a:pt x="215" y="128"/>
                          <a:pt x="211" y="134"/>
                        </a:cubicBezTo>
                        <a:cubicBezTo>
                          <a:pt x="207" y="140"/>
                          <a:pt x="203" y="145"/>
                          <a:pt x="197" y="148"/>
                        </a:cubicBezTo>
                        <a:cubicBezTo>
                          <a:pt x="193" y="151"/>
                          <a:pt x="186" y="152"/>
                          <a:pt x="178" y="152"/>
                        </a:cubicBezTo>
                        <a:cubicBezTo>
                          <a:pt x="163" y="152"/>
                          <a:pt x="143" y="148"/>
                          <a:pt x="123" y="144"/>
                        </a:cubicBezTo>
                        <a:cubicBezTo>
                          <a:pt x="104" y="140"/>
                          <a:pt x="85" y="136"/>
                          <a:pt x="70" y="135"/>
                        </a:cubicBezTo>
                        <a:cubicBezTo>
                          <a:pt x="53" y="133"/>
                          <a:pt x="40" y="125"/>
                          <a:pt x="29" y="115"/>
                        </a:cubicBezTo>
                        <a:cubicBezTo>
                          <a:pt x="19" y="104"/>
                          <a:pt x="12" y="91"/>
                          <a:pt x="6" y="80"/>
                        </a:cubicBezTo>
                        <a:cubicBezTo>
                          <a:pt x="5" y="77"/>
                          <a:pt x="4" y="75"/>
                          <a:pt x="4" y="73"/>
                        </a:cubicBezTo>
                        <a:cubicBezTo>
                          <a:pt x="4" y="70"/>
                          <a:pt x="5" y="68"/>
                          <a:pt x="7" y="66"/>
                        </a:cubicBezTo>
                        <a:cubicBezTo>
                          <a:pt x="10" y="63"/>
                          <a:pt x="14" y="62"/>
                          <a:pt x="19" y="61"/>
                        </a:cubicBezTo>
                        <a:cubicBezTo>
                          <a:pt x="23" y="60"/>
                          <a:pt x="27" y="59"/>
                          <a:pt x="30" y="59"/>
                        </a:cubicBezTo>
                        <a:cubicBezTo>
                          <a:pt x="29" y="57"/>
                          <a:pt x="29" y="57"/>
                          <a:pt x="29" y="57"/>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42" name="Freeform 789">
                    <a:extLst>
                      <a:ext uri="{FF2B5EF4-FFF2-40B4-BE49-F238E27FC236}">
                        <a16:creationId xmlns:a16="http://schemas.microsoft.com/office/drawing/2014/main" id="{00E899DC-F003-4FA6-8724-F604ACE1CF96}"/>
                      </a:ext>
                    </a:extLst>
                  </p:cNvPr>
                  <p:cNvSpPr>
                    <a:spLocks/>
                  </p:cNvSpPr>
                  <p:nvPr/>
                </p:nvSpPr>
                <p:spPr bwMode="auto">
                  <a:xfrm>
                    <a:off x="2279" y="2859"/>
                    <a:ext cx="179" cy="173"/>
                  </a:xfrm>
                  <a:custGeom>
                    <a:avLst/>
                    <a:gdLst>
                      <a:gd name="T0" fmla="*/ 57 w 212"/>
                      <a:gd name="T1" fmla="*/ 4 h 204"/>
                      <a:gd name="T2" fmla="*/ 57 w 212"/>
                      <a:gd name="T3" fmla="*/ 3 h 204"/>
                      <a:gd name="T4" fmla="*/ 37 w 212"/>
                      <a:gd name="T5" fmla="*/ 0 h 204"/>
                      <a:gd name="T6" fmla="*/ 31 w 212"/>
                      <a:gd name="T7" fmla="*/ 1 h 204"/>
                      <a:gd name="T8" fmla="*/ 26 w 212"/>
                      <a:gd name="T9" fmla="*/ 5 h 204"/>
                      <a:gd name="T10" fmla="*/ 17 w 212"/>
                      <a:gd name="T11" fmla="*/ 30 h 204"/>
                      <a:gd name="T12" fmla="*/ 10 w 212"/>
                      <a:gd name="T13" fmla="*/ 52 h 204"/>
                      <a:gd name="T14" fmla="*/ 4 w 212"/>
                      <a:gd name="T15" fmla="*/ 78 h 204"/>
                      <a:gd name="T16" fmla="*/ 3 w 212"/>
                      <a:gd name="T17" fmla="*/ 91 h 204"/>
                      <a:gd name="T18" fmla="*/ 0 w 212"/>
                      <a:gd name="T19" fmla="*/ 103 h 204"/>
                      <a:gd name="T20" fmla="*/ 3 w 212"/>
                      <a:gd name="T21" fmla="*/ 114 h 204"/>
                      <a:gd name="T22" fmla="*/ 17 w 212"/>
                      <a:gd name="T23" fmla="*/ 119 h 204"/>
                      <a:gd name="T24" fmla="*/ 54 w 212"/>
                      <a:gd name="T25" fmla="*/ 120 h 204"/>
                      <a:gd name="T26" fmla="*/ 69 w 212"/>
                      <a:gd name="T27" fmla="*/ 121 h 204"/>
                      <a:gd name="T28" fmla="*/ 74 w 212"/>
                      <a:gd name="T29" fmla="*/ 122 h 204"/>
                      <a:gd name="T30" fmla="*/ 77 w 212"/>
                      <a:gd name="T31" fmla="*/ 123 h 204"/>
                      <a:gd name="T32" fmla="*/ 83 w 212"/>
                      <a:gd name="T33" fmla="*/ 125 h 204"/>
                      <a:gd name="T34" fmla="*/ 97 w 212"/>
                      <a:gd name="T35" fmla="*/ 119 h 204"/>
                      <a:gd name="T36" fmla="*/ 111 w 212"/>
                      <a:gd name="T37" fmla="*/ 98 h 204"/>
                      <a:gd name="T38" fmla="*/ 122 w 212"/>
                      <a:gd name="T39" fmla="*/ 75 h 204"/>
                      <a:gd name="T40" fmla="*/ 126 w 212"/>
                      <a:gd name="T41" fmla="*/ 68 h 204"/>
                      <a:gd name="T42" fmla="*/ 127 w 212"/>
                      <a:gd name="T43" fmla="*/ 60 h 204"/>
                      <a:gd name="T44" fmla="*/ 126 w 212"/>
                      <a:gd name="T45" fmla="*/ 53 h 204"/>
                      <a:gd name="T46" fmla="*/ 111 w 212"/>
                      <a:gd name="T47" fmla="*/ 34 h 204"/>
                      <a:gd name="T48" fmla="*/ 91 w 212"/>
                      <a:gd name="T49" fmla="*/ 22 h 204"/>
                      <a:gd name="T50" fmla="*/ 71 w 212"/>
                      <a:gd name="T51" fmla="*/ 11 h 204"/>
                      <a:gd name="T52" fmla="*/ 61 w 212"/>
                      <a:gd name="T53" fmla="*/ 6 h 204"/>
                      <a:gd name="T54" fmla="*/ 57 w 212"/>
                      <a:gd name="T55" fmla="*/ 3 h 204"/>
                      <a:gd name="T56" fmla="*/ 57 w 212"/>
                      <a:gd name="T57" fmla="*/ 3 h 204"/>
                      <a:gd name="T58" fmla="*/ 57 w 212"/>
                      <a:gd name="T59" fmla="*/ 3 h 204"/>
                      <a:gd name="T60" fmla="*/ 57 w 212"/>
                      <a:gd name="T61" fmla="*/ 4 h 204"/>
                      <a:gd name="T62" fmla="*/ 56 w 212"/>
                      <a:gd name="T63" fmla="*/ 5 h 204"/>
                      <a:gd name="T64" fmla="*/ 90 w 212"/>
                      <a:gd name="T65" fmla="*/ 25 h 204"/>
                      <a:gd name="T66" fmla="*/ 109 w 212"/>
                      <a:gd name="T67" fmla="*/ 36 h 204"/>
                      <a:gd name="T68" fmla="*/ 124 w 212"/>
                      <a:gd name="T69" fmla="*/ 54 h 204"/>
                      <a:gd name="T70" fmla="*/ 126 w 212"/>
                      <a:gd name="T71" fmla="*/ 60 h 204"/>
                      <a:gd name="T72" fmla="*/ 124 w 212"/>
                      <a:gd name="T73" fmla="*/ 67 h 204"/>
                      <a:gd name="T74" fmla="*/ 108 w 212"/>
                      <a:gd name="T75" fmla="*/ 98 h 204"/>
                      <a:gd name="T76" fmla="*/ 95 w 212"/>
                      <a:gd name="T77" fmla="*/ 117 h 204"/>
                      <a:gd name="T78" fmla="*/ 83 w 212"/>
                      <a:gd name="T79" fmla="*/ 122 h 204"/>
                      <a:gd name="T80" fmla="*/ 78 w 212"/>
                      <a:gd name="T81" fmla="*/ 120 h 204"/>
                      <a:gd name="T82" fmla="*/ 75 w 212"/>
                      <a:gd name="T83" fmla="*/ 120 h 204"/>
                      <a:gd name="T84" fmla="*/ 50 w 212"/>
                      <a:gd name="T85" fmla="*/ 117 h 204"/>
                      <a:gd name="T86" fmla="*/ 17 w 212"/>
                      <a:gd name="T87" fmla="*/ 116 h 204"/>
                      <a:gd name="T88" fmla="*/ 6 w 212"/>
                      <a:gd name="T89" fmla="*/ 112 h 204"/>
                      <a:gd name="T90" fmla="*/ 3 w 212"/>
                      <a:gd name="T91" fmla="*/ 103 h 204"/>
                      <a:gd name="T92" fmla="*/ 4 w 212"/>
                      <a:gd name="T93" fmla="*/ 91 h 204"/>
                      <a:gd name="T94" fmla="*/ 7 w 212"/>
                      <a:gd name="T95" fmla="*/ 78 h 204"/>
                      <a:gd name="T96" fmla="*/ 13 w 212"/>
                      <a:gd name="T97" fmla="*/ 53 h 204"/>
                      <a:gd name="T98" fmla="*/ 19 w 212"/>
                      <a:gd name="T99" fmla="*/ 31 h 204"/>
                      <a:gd name="T100" fmla="*/ 30 w 212"/>
                      <a:gd name="T101" fmla="*/ 6 h 204"/>
                      <a:gd name="T102" fmla="*/ 32 w 212"/>
                      <a:gd name="T103" fmla="*/ 3 h 204"/>
                      <a:gd name="T104" fmla="*/ 37 w 212"/>
                      <a:gd name="T105" fmla="*/ 3 h 204"/>
                      <a:gd name="T106" fmla="*/ 56 w 212"/>
                      <a:gd name="T107" fmla="*/ 6 h 204"/>
                      <a:gd name="T108" fmla="*/ 57 w 212"/>
                      <a:gd name="T109" fmla="*/ 4 h 204"/>
                      <a:gd name="T110" fmla="*/ 56 w 212"/>
                      <a:gd name="T111" fmla="*/ 5 h 204"/>
                      <a:gd name="T112" fmla="*/ 57 w 212"/>
                      <a:gd name="T113" fmla="*/ 4 h 2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2" h="204">
                        <a:moveTo>
                          <a:pt x="93" y="7"/>
                        </a:moveTo>
                        <a:cubicBezTo>
                          <a:pt x="93" y="5"/>
                          <a:pt x="93" y="5"/>
                          <a:pt x="93" y="5"/>
                        </a:cubicBezTo>
                        <a:cubicBezTo>
                          <a:pt x="85" y="3"/>
                          <a:pt x="73" y="0"/>
                          <a:pt x="62" y="0"/>
                        </a:cubicBezTo>
                        <a:cubicBezTo>
                          <a:pt x="58" y="0"/>
                          <a:pt x="55" y="0"/>
                          <a:pt x="52" y="1"/>
                        </a:cubicBezTo>
                        <a:cubicBezTo>
                          <a:pt x="49" y="2"/>
                          <a:pt x="46" y="4"/>
                          <a:pt x="44" y="8"/>
                        </a:cubicBezTo>
                        <a:cubicBezTo>
                          <a:pt x="36" y="21"/>
                          <a:pt x="31" y="30"/>
                          <a:pt x="28" y="48"/>
                        </a:cubicBezTo>
                        <a:cubicBezTo>
                          <a:pt x="26" y="56"/>
                          <a:pt x="22" y="70"/>
                          <a:pt x="17" y="85"/>
                        </a:cubicBezTo>
                        <a:cubicBezTo>
                          <a:pt x="13" y="100"/>
                          <a:pt x="9" y="115"/>
                          <a:pt x="7" y="128"/>
                        </a:cubicBezTo>
                        <a:cubicBezTo>
                          <a:pt x="6" y="134"/>
                          <a:pt x="4" y="141"/>
                          <a:pt x="3" y="148"/>
                        </a:cubicBezTo>
                        <a:cubicBezTo>
                          <a:pt x="1" y="155"/>
                          <a:pt x="0" y="162"/>
                          <a:pt x="0" y="169"/>
                        </a:cubicBezTo>
                        <a:cubicBezTo>
                          <a:pt x="0" y="175"/>
                          <a:pt x="1" y="182"/>
                          <a:pt x="6" y="186"/>
                        </a:cubicBezTo>
                        <a:cubicBezTo>
                          <a:pt x="10" y="191"/>
                          <a:pt x="17" y="194"/>
                          <a:pt x="28" y="194"/>
                        </a:cubicBezTo>
                        <a:cubicBezTo>
                          <a:pt x="49" y="194"/>
                          <a:pt x="72" y="196"/>
                          <a:pt x="90" y="197"/>
                        </a:cubicBezTo>
                        <a:cubicBezTo>
                          <a:pt x="100" y="198"/>
                          <a:pt x="108" y="199"/>
                          <a:pt x="115" y="199"/>
                        </a:cubicBezTo>
                        <a:cubicBezTo>
                          <a:pt x="118" y="200"/>
                          <a:pt x="121" y="200"/>
                          <a:pt x="123" y="201"/>
                        </a:cubicBezTo>
                        <a:cubicBezTo>
                          <a:pt x="125" y="201"/>
                          <a:pt x="127" y="202"/>
                          <a:pt x="128" y="202"/>
                        </a:cubicBezTo>
                        <a:cubicBezTo>
                          <a:pt x="130" y="203"/>
                          <a:pt x="133" y="204"/>
                          <a:pt x="137" y="204"/>
                        </a:cubicBezTo>
                        <a:cubicBezTo>
                          <a:pt x="144" y="204"/>
                          <a:pt x="152" y="202"/>
                          <a:pt x="161" y="195"/>
                        </a:cubicBezTo>
                        <a:cubicBezTo>
                          <a:pt x="169" y="189"/>
                          <a:pt x="178" y="178"/>
                          <a:pt x="184" y="161"/>
                        </a:cubicBezTo>
                        <a:cubicBezTo>
                          <a:pt x="190" y="144"/>
                          <a:pt x="197" y="133"/>
                          <a:pt x="203" y="124"/>
                        </a:cubicBezTo>
                        <a:cubicBezTo>
                          <a:pt x="205" y="119"/>
                          <a:pt x="208" y="115"/>
                          <a:pt x="210" y="111"/>
                        </a:cubicBezTo>
                        <a:cubicBezTo>
                          <a:pt x="211" y="107"/>
                          <a:pt x="212" y="104"/>
                          <a:pt x="212" y="99"/>
                        </a:cubicBezTo>
                        <a:cubicBezTo>
                          <a:pt x="212" y="95"/>
                          <a:pt x="211" y="91"/>
                          <a:pt x="209" y="86"/>
                        </a:cubicBezTo>
                        <a:cubicBezTo>
                          <a:pt x="204" y="74"/>
                          <a:pt x="194" y="64"/>
                          <a:pt x="183" y="56"/>
                        </a:cubicBezTo>
                        <a:cubicBezTo>
                          <a:pt x="172" y="48"/>
                          <a:pt x="161" y="42"/>
                          <a:pt x="152" y="37"/>
                        </a:cubicBezTo>
                        <a:cubicBezTo>
                          <a:pt x="144" y="33"/>
                          <a:pt x="130" y="25"/>
                          <a:pt x="117" y="18"/>
                        </a:cubicBezTo>
                        <a:cubicBezTo>
                          <a:pt x="111" y="14"/>
                          <a:pt x="105" y="11"/>
                          <a:pt x="101" y="9"/>
                        </a:cubicBezTo>
                        <a:cubicBezTo>
                          <a:pt x="96" y="7"/>
                          <a:pt x="94" y="5"/>
                          <a:pt x="94" y="5"/>
                        </a:cubicBezTo>
                        <a:cubicBezTo>
                          <a:pt x="93" y="5"/>
                          <a:pt x="93" y="5"/>
                          <a:pt x="93" y="5"/>
                        </a:cubicBezTo>
                        <a:cubicBezTo>
                          <a:pt x="93" y="5"/>
                          <a:pt x="93" y="5"/>
                          <a:pt x="93" y="5"/>
                        </a:cubicBezTo>
                        <a:cubicBezTo>
                          <a:pt x="93" y="7"/>
                          <a:pt x="93" y="7"/>
                          <a:pt x="93" y="7"/>
                        </a:cubicBezTo>
                        <a:cubicBezTo>
                          <a:pt x="92" y="8"/>
                          <a:pt x="92" y="8"/>
                          <a:pt x="92" y="8"/>
                        </a:cubicBezTo>
                        <a:cubicBezTo>
                          <a:pt x="92" y="9"/>
                          <a:pt x="134" y="32"/>
                          <a:pt x="151" y="41"/>
                        </a:cubicBezTo>
                        <a:cubicBezTo>
                          <a:pt x="159" y="45"/>
                          <a:pt x="170" y="51"/>
                          <a:pt x="181" y="59"/>
                        </a:cubicBezTo>
                        <a:cubicBezTo>
                          <a:pt x="191" y="67"/>
                          <a:pt x="201" y="77"/>
                          <a:pt x="206" y="88"/>
                        </a:cubicBezTo>
                        <a:cubicBezTo>
                          <a:pt x="208" y="92"/>
                          <a:pt x="208" y="96"/>
                          <a:pt x="208" y="99"/>
                        </a:cubicBezTo>
                        <a:cubicBezTo>
                          <a:pt x="208" y="103"/>
                          <a:pt x="208" y="106"/>
                          <a:pt x="206" y="110"/>
                        </a:cubicBezTo>
                        <a:cubicBezTo>
                          <a:pt x="201" y="120"/>
                          <a:pt x="190" y="133"/>
                          <a:pt x="180" y="160"/>
                        </a:cubicBezTo>
                        <a:cubicBezTo>
                          <a:pt x="174" y="176"/>
                          <a:pt x="166" y="186"/>
                          <a:pt x="158" y="192"/>
                        </a:cubicBezTo>
                        <a:cubicBezTo>
                          <a:pt x="151" y="198"/>
                          <a:pt x="143" y="200"/>
                          <a:pt x="137" y="200"/>
                        </a:cubicBezTo>
                        <a:cubicBezTo>
                          <a:pt x="134" y="200"/>
                          <a:pt x="131" y="199"/>
                          <a:pt x="129" y="198"/>
                        </a:cubicBezTo>
                        <a:cubicBezTo>
                          <a:pt x="128" y="198"/>
                          <a:pt x="126" y="197"/>
                          <a:pt x="124" y="197"/>
                        </a:cubicBezTo>
                        <a:cubicBezTo>
                          <a:pt x="115" y="195"/>
                          <a:pt x="101" y="194"/>
                          <a:pt x="83" y="192"/>
                        </a:cubicBezTo>
                        <a:cubicBezTo>
                          <a:pt x="66" y="191"/>
                          <a:pt x="46" y="190"/>
                          <a:pt x="28" y="190"/>
                        </a:cubicBezTo>
                        <a:cubicBezTo>
                          <a:pt x="18" y="190"/>
                          <a:pt x="12" y="187"/>
                          <a:pt x="9" y="184"/>
                        </a:cubicBezTo>
                        <a:cubicBezTo>
                          <a:pt x="5" y="180"/>
                          <a:pt x="4" y="175"/>
                          <a:pt x="4" y="169"/>
                        </a:cubicBezTo>
                        <a:cubicBezTo>
                          <a:pt x="4" y="163"/>
                          <a:pt x="5" y="156"/>
                          <a:pt x="7" y="149"/>
                        </a:cubicBezTo>
                        <a:cubicBezTo>
                          <a:pt x="8" y="142"/>
                          <a:pt x="10" y="135"/>
                          <a:pt x="11" y="129"/>
                        </a:cubicBezTo>
                        <a:cubicBezTo>
                          <a:pt x="13" y="116"/>
                          <a:pt x="17" y="101"/>
                          <a:pt x="21" y="86"/>
                        </a:cubicBezTo>
                        <a:cubicBezTo>
                          <a:pt x="25" y="71"/>
                          <a:pt x="30" y="58"/>
                          <a:pt x="31" y="49"/>
                        </a:cubicBezTo>
                        <a:cubicBezTo>
                          <a:pt x="35" y="31"/>
                          <a:pt x="39" y="23"/>
                          <a:pt x="48" y="10"/>
                        </a:cubicBezTo>
                        <a:cubicBezTo>
                          <a:pt x="49" y="7"/>
                          <a:pt x="51" y="6"/>
                          <a:pt x="53" y="5"/>
                        </a:cubicBezTo>
                        <a:cubicBezTo>
                          <a:pt x="56" y="4"/>
                          <a:pt x="59" y="4"/>
                          <a:pt x="62" y="4"/>
                        </a:cubicBezTo>
                        <a:cubicBezTo>
                          <a:pt x="72" y="4"/>
                          <a:pt x="84" y="7"/>
                          <a:pt x="92" y="9"/>
                        </a:cubicBezTo>
                        <a:cubicBezTo>
                          <a:pt x="93" y="7"/>
                          <a:pt x="93" y="7"/>
                          <a:pt x="93" y="7"/>
                        </a:cubicBezTo>
                        <a:cubicBezTo>
                          <a:pt x="92" y="8"/>
                          <a:pt x="92" y="8"/>
                          <a:pt x="92" y="8"/>
                        </a:cubicBezTo>
                        <a:cubicBezTo>
                          <a:pt x="93" y="7"/>
                          <a:pt x="93" y="7"/>
                          <a:pt x="93" y="7"/>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43" name="Freeform 790">
                    <a:extLst>
                      <a:ext uri="{FF2B5EF4-FFF2-40B4-BE49-F238E27FC236}">
                        <a16:creationId xmlns:a16="http://schemas.microsoft.com/office/drawing/2014/main" id="{EA88ED8A-06C5-E1C3-5156-92668E34D103}"/>
                      </a:ext>
                    </a:extLst>
                  </p:cNvPr>
                  <p:cNvSpPr>
                    <a:spLocks/>
                  </p:cNvSpPr>
                  <p:nvPr/>
                </p:nvSpPr>
                <p:spPr bwMode="auto">
                  <a:xfrm>
                    <a:off x="2081" y="2839"/>
                    <a:ext cx="98" cy="64"/>
                  </a:xfrm>
                  <a:custGeom>
                    <a:avLst/>
                    <a:gdLst>
                      <a:gd name="T0" fmla="*/ 68 w 116"/>
                      <a:gd name="T1" fmla="*/ 17 h 76"/>
                      <a:gd name="T2" fmla="*/ 38 w 116"/>
                      <a:gd name="T3" fmla="*/ 43 h 76"/>
                      <a:gd name="T4" fmla="*/ 3 w 116"/>
                      <a:gd name="T5" fmla="*/ 29 h 76"/>
                      <a:gd name="T6" fmla="*/ 31 w 116"/>
                      <a:gd name="T7" fmla="*/ 3 h 76"/>
                      <a:gd name="T8" fmla="*/ 68 w 116"/>
                      <a:gd name="T9" fmla="*/ 17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76">
                        <a:moveTo>
                          <a:pt x="113" y="29"/>
                        </a:moveTo>
                        <a:cubicBezTo>
                          <a:pt x="116" y="47"/>
                          <a:pt x="94" y="66"/>
                          <a:pt x="63" y="71"/>
                        </a:cubicBezTo>
                        <a:cubicBezTo>
                          <a:pt x="33" y="76"/>
                          <a:pt x="6" y="66"/>
                          <a:pt x="3" y="47"/>
                        </a:cubicBezTo>
                        <a:cubicBezTo>
                          <a:pt x="0" y="29"/>
                          <a:pt x="22" y="10"/>
                          <a:pt x="52" y="5"/>
                        </a:cubicBezTo>
                        <a:cubicBezTo>
                          <a:pt x="83" y="0"/>
                          <a:pt x="110" y="11"/>
                          <a:pt x="113" y="29"/>
                        </a:cubicBezTo>
                      </a:path>
                    </a:pathLst>
                  </a:custGeom>
                  <a:solidFill>
                    <a:srgbClr val="9250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44" name="Freeform 791">
                    <a:extLst>
                      <a:ext uri="{FF2B5EF4-FFF2-40B4-BE49-F238E27FC236}">
                        <a16:creationId xmlns:a16="http://schemas.microsoft.com/office/drawing/2014/main" id="{7A3E9690-859E-A129-0C10-49DEE0F29020}"/>
                      </a:ext>
                    </a:extLst>
                  </p:cNvPr>
                  <p:cNvSpPr>
                    <a:spLocks/>
                  </p:cNvSpPr>
                  <p:nvPr/>
                </p:nvSpPr>
                <p:spPr bwMode="auto">
                  <a:xfrm>
                    <a:off x="2082" y="2858"/>
                    <a:ext cx="91" cy="44"/>
                  </a:xfrm>
                  <a:custGeom>
                    <a:avLst/>
                    <a:gdLst>
                      <a:gd name="T0" fmla="*/ 41 w 108"/>
                      <a:gd name="T1" fmla="*/ 22 h 53"/>
                      <a:gd name="T2" fmla="*/ 5 w 108"/>
                      <a:gd name="T3" fmla="*/ 9 h 53"/>
                      <a:gd name="T4" fmla="*/ 7 w 108"/>
                      <a:gd name="T5" fmla="*/ 0 h 53"/>
                      <a:gd name="T6" fmla="*/ 2 w 108"/>
                      <a:gd name="T7" fmla="*/ 14 h 53"/>
                      <a:gd name="T8" fmla="*/ 37 w 108"/>
                      <a:gd name="T9" fmla="*/ 27 h 53"/>
                      <a:gd name="T10" fmla="*/ 65 w 108"/>
                      <a:gd name="T11" fmla="*/ 12 h 53"/>
                      <a:gd name="T12" fmla="*/ 41 w 108"/>
                      <a:gd name="T13" fmla="*/ 22 h 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 h="53">
                        <a:moveTo>
                          <a:pt x="69" y="40"/>
                        </a:moveTo>
                        <a:cubicBezTo>
                          <a:pt x="38" y="45"/>
                          <a:pt x="11" y="34"/>
                          <a:pt x="8" y="16"/>
                        </a:cubicBezTo>
                        <a:cubicBezTo>
                          <a:pt x="8" y="11"/>
                          <a:pt x="9" y="5"/>
                          <a:pt x="12" y="0"/>
                        </a:cubicBezTo>
                        <a:cubicBezTo>
                          <a:pt x="4" y="7"/>
                          <a:pt x="0" y="16"/>
                          <a:pt x="2" y="24"/>
                        </a:cubicBezTo>
                        <a:cubicBezTo>
                          <a:pt x="5" y="43"/>
                          <a:pt x="32" y="53"/>
                          <a:pt x="62" y="48"/>
                        </a:cubicBezTo>
                        <a:cubicBezTo>
                          <a:pt x="83" y="45"/>
                          <a:pt x="101" y="34"/>
                          <a:pt x="108" y="22"/>
                        </a:cubicBezTo>
                        <a:cubicBezTo>
                          <a:pt x="99" y="31"/>
                          <a:pt x="85" y="37"/>
                          <a:pt x="69" y="40"/>
                        </a:cubicBezTo>
                      </a:path>
                    </a:pathLst>
                  </a:custGeom>
                  <a:solidFill>
                    <a:srgbClr val="7831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45" name="Freeform 792">
                    <a:extLst>
                      <a:ext uri="{FF2B5EF4-FFF2-40B4-BE49-F238E27FC236}">
                        <a16:creationId xmlns:a16="http://schemas.microsoft.com/office/drawing/2014/main" id="{387DCDD5-577B-CDD5-D8E0-9F284039EA62}"/>
                      </a:ext>
                    </a:extLst>
                  </p:cNvPr>
                  <p:cNvSpPr>
                    <a:spLocks/>
                  </p:cNvSpPr>
                  <p:nvPr/>
                </p:nvSpPr>
                <p:spPr bwMode="auto">
                  <a:xfrm>
                    <a:off x="2112" y="2847"/>
                    <a:ext cx="55" cy="31"/>
                  </a:xfrm>
                  <a:custGeom>
                    <a:avLst/>
                    <a:gdLst>
                      <a:gd name="T0" fmla="*/ 38 w 66"/>
                      <a:gd name="T1" fmla="*/ 11 h 37"/>
                      <a:gd name="T2" fmla="*/ 19 w 66"/>
                      <a:gd name="T3" fmla="*/ 22 h 37"/>
                      <a:gd name="T4" fmla="*/ 0 w 66"/>
                      <a:gd name="T5" fmla="*/ 11 h 37"/>
                      <a:gd name="T6" fmla="*/ 19 w 66"/>
                      <a:gd name="T7" fmla="*/ 0 h 37"/>
                      <a:gd name="T8" fmla="*/ 38 w 66"/>
                      <a:gd name="T9" fmla="*/ 11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7">
                        <a:moveTo>
                          <a:pt x="65" y="19"/>
                        </a:moveTo>
                        <a:cubicBezTo>
                          <a:pt x="65" y="29"/>
                          <a:pt x="50" y="37"/>
                          <a:pt x="32" y="37"/>
                        </a:cubicBezTo>
                        <a:cubicBezTo>
                          <a:pt x="14" y="36"/>
                          <a:pt x="0" y="28"/>
                          <a:pt x="0" y="18"/>
                        </a:cubicBezTo>
                        <a:cubicBezTo>
                          <a:pt x="0" y="8"/>
                          <a:pt x="15" y="0"/>
                          <a:pt x="33" y="0"/>
                        </a:cubicBezTo>
                        <a:cubicBezTo>
                          <a:pt x="51" y="0"/>
                          <a:pt x="66" y="9"/>
                          <a:pt x="65" y="19"/>
                        </a:cubicBezTo>
                      </a:path>
                    </a:pathLst>
                  </a:custGeom>
                  <a:solidFill>
                    <a:srgbClr val="A35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46" name="Freeform 793">
                    <a:extLst>
                      <a:ext uri="{FF2B5EF4-FFF2-40B4-BE49-F238E27FC236}">
                        <a16:creationId xmlns:a16="http://schemas.microsoft.com/office/drawing/2014/main" id="{671AFB67-76AB-06CB-DEBD-8A8E260418E8}"/>
                      </a:ext>
                    </a:extLst>
                  </p:cNvPr>
                  <p:cNvSpPr>
                    <a:spLocks/>
                  </p:cNvSpPr>
                  <p:nvPr/>
                </p:nvSpPr>
                <p:spPr bwMode="auto">
                  <a:xfrm>
                    <a:off x="2110" y="2850"/>
                    <a:ext cx="9" cy="9"/>
                  </a:xfrm>
                  <a:custGeom>
                    <a:avLst/>
                    <a:gdLst>
                      <a:gd name="T0" fmla="*/ 6 w 11"/>
                      <a:gd name="T1" fmla="*/ 2 h 11"/>
                      <a:gd name="T2" fmla="*/ 3 w 11"/>
                      <a:gd name="T3" fmla="*/ 6 h 11"/>
                      <a:gd name="T4" fmla="*/ 1 w 11"/>
                      <a:gd name="T5" fmla="*/ 3 h 11"/>
                      <a:gd name="T6" fmla="*/ 2 w 11"/>
                      <a:gd name="T7" fmla="*/ 1 h 11"/>
                      <a:gd name="T8" fmla="*/ 6 w 11"/>
                      <a:gd name="T9" fmla="*/ 2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1">
                        <a:moveTo>
                          <a:pt x="10" y="5"/>
                        </a:moveTo>
                        <a:cubicBezTo>
                          <a:pt x="11" y="7"/>
                          <a:pt x="9" y="10"/>
                          <a:pt x="6" y="10"/>
                        </a:cubicBezTo>
                        <a:cubicBezTo>
                          <a:pt x="4" y="11"/>
                          <a:pt x="1" y="9"/>
                          <a:pt x="1" y="6"/>
                        </a:cubicBezTo>
                        <a:cubicBezTo>
                          <a:pt x="0" y="4"/>
                          <a:pt x="2" y="1"/>
                          <a:pt x="5" y="1"/>
                        </a:cubicBezTo>
                        <a:cubicBezTo>
                          <a:pt x="8" y="0"/>
                          <a:pt x="10" y="2"/>
                          <a:pt x="1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47" name="Freeform 794">
                    <a:extLst>
                      <a:ext uri="{FF2B5EF4-FFF2-40B4-BE49-F238E27FC236}">
                        <a16:creationId xmlns:a16="http://schemas.microsoft.com/office/drawing/2014/main" id="{A2BB071C-4CA4-5656-ED9D-311CE2774035}"/>
                      </a:ext>
                    </a:extLst>
                  </p:cNvPr>
                  <p:cNvSpPr>
                    <a:spLocks/>
                  </p:cNvSpPr>
                  <p:nvPr/>
                </p:nvSpPr>
                <p:spPr bwMode="auto">
                  <a:xfrm>
                    <a:off x="2109" y="2862"/>
                    <a:ext cx="6" cy="6"/>
                  </a:xfrm>
                  <a:custGeom>
                    <a:avLst/>
                    <a:gdLst>
                      <a:gd name="T0" fmla="*/ 4 w 7"/>
                      <a:gd name="T1" fmla="*/ 3 h 7"/>
                      <a:gd name="T2" fmla="*/ 3 w 7"/>
                      <a:gd name="T3" fmla="*/ 4 h 7"/>
                      <a:gd name="T4" fmla="*/ 1 w 7"/>
                      <a:gd name="T5" fmla="*/ 3 h 7"/>
                      <a:gd name="T6" fmla="*/ 3 w 7"/>
                      <a:gd name="T7" fmla="*/ 1 h 7"/>
                      <a:gd name="T8" fmla="*/ 4 w 7"/>
                      <a:gd name="T9" fmla="*/ 3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7" y="3"/>
                        </a:moveTo>
                        <a:cubicBezTo>
                          <a:pt x="7" y="5"/>
                          <a:pt x="6" y="6"/>
                          <a:pt x="4" y="7"/>
                        </a:cubicBezTo>
                        <a:cubicBezTo>
                          <a:pt x="2" y="7"/>
                          <a:pt x="1" y="6"/>
                          <a:pt x="1" y="4"/>
                        </a:cubicBezTo>
                        <a:cubicBezTo>
                          <a:pt x="0" y="2"/>
                          <a:pt x="1" y="1"/>
                          <a:pt x="3" y="1"/>
                        </a:cubicBezTo>
                        <a:cubicBezTo>
                          <a:pt x="5" y="0"/>
                          <a:pt x="6" y="1"/>
                          <a:pt x="7"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48" name="Freeform 795">
                    <a:extLst>
                      <a:ext uri="{FF2B5EF4-FFF2-40B4-BE49-F238E27FC236}">
                        <a16:creationId xmlns:a16="http://schemas.microsoft.com/office/drawing/2014/main" id="{9A118101-D05E-6A8C-303C-D6E64239457B}"/>
                      </a:ext>
                    </a:extLst>
                  </p:cNvPr>
                  <p:cNvSpPr>
                    <a:spLocks/>
                  </p:cNvSpPr>
                  <p:nvPr/>
                </p:nvSpPr>
                <p:spPr bwMode="auto">
                  <a:xfrm>
                    <a:off x="2082" y="2841"/>
                    <a:ext cx="95" cy="60"/>
                  </a:xfrm>
                  <a:custGeom>
                    <a:avLst/>
                    <a:gdLst>
                      <a:gd name="T0" fmla="*/ 66 w 113"/>
                      <a:gd name="T1" fmla="*/ 16 h 71"/>
                      <a:gd name="T2" fmla="*/ 66 w 113"/>
                      <a:gd name="T3" fmla="*/ 16 h 71"/>
                      <a:gd name="T4" fmla="*/ 66 w 113"/>
                      <a:gd name="T5" fmla="*/ 18 h 71"/>
                      <a:gd name="T6" fmla="*/ 58 w 113"/>
                      <a:gd name="T7" fmla="*/ 32 h 71"/>
                      <a:gd name="T8" fmla="*/ 37 w 113"/>
                      <a:gd name="T9" fmla="*/ 41 h 71"/>
                      <a:gd name="T10" fmla="*/ 29 w 113"/>
                      <a:gd name="T11" fmla="*/ 41 h 71"/>
                      <a:gd name="T12" fmla="*/ 10 w 113"/>
                      <a:gd name="T13" fmla="*/ 37 h 71"/>
                      <a:gd name="T14" fmla="*/ 3 w 113"/>
                      <a:gd name="T15" fmla="*/ 26 h 71"/>
                      <a:gd name="T16" fmla="*/ 2 w 113"/>
                      <a:gd name="T17" fmla="*/ 25 h 71"/>
                      <a:gd name="T18" fmla="*/ 9 w 113"/>
                      <a:gd name="T19" fmla="*/ 11 h 71"/>
                      <a:gd name="T20" fmla="*/ 30 w 113"/>
                      <a:gd name="T21" fmla="*/ 3 h 71"/>
                      <a:gd name="T22" fmla="*/ 39 w 113"/>
                      <a:gd name="T23" fmla="*/ 2 h 71"/>
                      <a:gd name="T24" fmla="*/ 57 w 113"/>
                      <a:gd name="T25" fmla="*/ 6 h 71"/>
                      <a:gd name="T26" fmla="*/ 66 w 113"/>
                      <a:gd name="T27" fmla="*/ 16 h 71"/>
                      <a:gd name="T28" fmla="*/ 66 w 113"/>
                      <a:gd name="T29" fmla="*/ 16 h 71"/>
                      <a:gd name="T30" fmla="*/ 67 w 113"/>
                      <a:gd name="T31" fmla="*/ 16 h 71"/>
                      <a:gd name="T32" fmla="*/ 58 w 113"/>
                      <a:gd name="T33" fmla="*/ 4 h 71"/>
                      <a:gd name="T34" fmla="*/ 39 w 113"/>
                      <a:gd name="T35" fmla="*/ 0 h 71"/>
                      <a:gd name="T36" fmla="*/ 30 w 113"/>
                      <a:gd name="T37" fmla="*/ 2 h 71"/>
                      <a:gd name="T38" fmla="*/ 9 w 113"/>
                      <a:gd name="T39" fmla="*/ 10 h 71"/>
                      <a:gd name="T40" fmla="*/ 0 w 113"/>
                      <a:gd name="T41" fmla="*/ 25 h 71"/>
                      <a:gd name="T42" fmla="*/ 1 w 113"/>
                      <a:gd name="T43" fmla="*/ 27 h 71"/>
                      <a:gd name="T44" fmla="*/ 9 w 113"/>
                      <a:gd name="T45" fmla="*/ 39 h 71"/>
                      <a:gd name="T46" fmla="*/ 29 w 113"/>
                      <a:gd name="T47" fmla="*/ 43 h 71"/>
                      <a:gd name="T48" fmla="*/ 37 w 113"/>
                      <a:gd name="T49" fmla="*/ 42 h 71"/>
                      <a:gd name="T50" fmla="*/ 58 w 113"/>
                      <a:gd name="T51" fmla="*/ 33 h 71"/>
                      <a:gd name="T52" fmla="*/ 67 w 113"/>
                      <a:gd name="T53" fmla="*/ 18 h 71"/>
                      <a:gd name="T54" fmla="*/ 67 w 113"/>
                      <a:gd name="T55" fmla="*/ 16 h 71"/>
                      <a:gd name="T56" fmla="*/ 66 w 113"/>
                      <a:gd name="T57" fmla="*/ 16 h 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3" h="71">
                        <a:moveTo>
                          <a:pt x="112" y="27"/>
                        </a:moveTo>
                        <a:cubicBezTo>
                          <a:pt x="111" y="27"/>
                          <a:pt x="111" y="27"/>
                          <a:pt x="111" y="27"/>
                        </a:cubicBezTo>
                        <a:cubicBezTo>
                          <a:pt x="111" y="28"/>
                          <a:pt x="111" y="29"/>
                          <a:pt x="111" y="30"/>
                        </a:cubicBezTo>
                        <a:cubicBezTo>
                          <a:pt x="111" y="38"/>
                          <a:pt x="106" y="46"/>
                          <a:pt x="97" y="53"/>
                        </a:cubicBezTo>
                        <a:cubicBezTo>
                          <a:pt x="88" y="60"/>
                          <a:pt x="76" y="65"/>
                          <a:pt x="62" y="67"/>
                        </a:cubicBezTo>
                        <a:cubicBezTo>
                          <a:pt x="57" y="68"/>
                          <a:pt x="52" y="69"/>
                          <a:pt x="47" y="69"/>
                        </a:cubicBezTo>
                        <a:cubicBezTo>
                          <a:pt x="36" y="69"/>
                          <a:pt x="25" y="66"/>
                          <a:pt x="17" y="62"/>
                        </a:cubicBezTo>
                        <a:cubicBezTo>
                          <a:pt x="9" y="58"/>
                          <a:pt x="4" y="52"/>
                          <a:pt x="3" y="44"/>
                        </a:cubicBezTo>
                        <a:cubicBezTo>
                          <a:pt x="3" y="43"/>
                          <a:pt x="2" y="42"/>
                          <a:pt x="2" y="41"/>
                        </a:cubicBezTo>
                        <a:cubicBezTo>
                          <a:pt x="2" y="33"/>
                          <a:pt x="8" y="25"/>
                          <a:pt x="16" y="18"/>
                        </a:cubicBezTo>
                        <a:cubicBezTo>
                          <a:pt x="25" y="11"/>
                          <a:pt x="37" y="6"/>
                          <a:pt x="51" y="4"/>
                        </a:cubicBezTo>
                        <a:cubicBezTo>
                          <a:pt x="56" y="3"/>
                          <a:pt x="61" y="2"/>
                          <a:pt x="66" y="2"/>
                        </a:cubicBezTo>
                        <a:cubicBezTo>
                          <a:pt x="78" y="2"/>
                          <a:pt x="88" y="5"/>
                          <a:pt x="96" y="9"/>
                        </a:cubicBezTo>
                        <a:cubicBezTo>
                          <a:pt x="104" y="13"/>
                          <a:pt x="109" y="20"/>
                          <a:pt x="111" y="27"/>
                        </a:cubicBezTo>
                        <a:cubicBezTo>
                          <a:pt x="112" y="27"/>
                          <a:pt x="112" y="27"/>
                          <a:pt x="112" y="27"/>
                        </a:cubicBezTo>
                        <a:cubicBezTo>
                          <a:pt x="113" y="26"/>
                          <a:pt x="113" y="26"/>
                          <a:pt x="113" y="26"/>
                        </a:cubicBezTo>
                        <a:cubicBezTo>
                          <a:pt x="111" y="18"/>
                          <a:pt x="106" y="12"/>
                          <a:pt x="97" y="7"/>
                        </a:cubicBezTo>
                        <a:cubicBezTo>
                          <a:pt x="89" y="3"/>
                          <a:pt x="78" y="0"/>
                          <a:pt x="66" y="0"/>
                        </a:cubicBezTo>
                        <a:cubicBezTo>
                          <a:pt x="61" y="0"/>
                          <a:pt x="56" y="1"/>
                          <a:pt x="51" y="2"/>
                        </a:cubicBezTo>
                        <a:cubicBezTo>
                          <a:pt x="37" y="4"/>
                          <a:pt x="24" y="9"/>
                          <a:pt x="15" y="17"/>
                        </a:cubicBezTo>
                        <a:cubicBezTo>
                          <a:pt x="6" y="24"/>
                          <a:pt x="0" y="32"/>
                          <a:pt x="0" y="41"/>
                        </a:cubicBezTo>
                        <a:cubicBezTo>
                          <a:pt x="0" y="43"/>
                          <a:pt x="1" y="44"/>
                          <a:pt x="1" y="45"/>
                        </a:cubicBezTo>
                        <a:cubicBezTo>
                          <a:pt x="2" y="53"/>
                          <a:pt x="8" y="59"/>
                          <a:pt x="16" y="64"/>
                        </a:cubicBezTo>
                        <a:cubicBezTo>
                          <a:pt x="24" y="68"/>
                          <a:pt x="35" y="71"/>
                          <a:pt x="47" y="71"/>
                        </a:cubicBezTo>
                        <a:cubicBezTo>
                          <a:pt x="52" y="71"/>
                          <a:pt x="57" y="70"/>
                          <a:pt x="62" y="70"/>
                        </a:cubicBezTo>
                        <a:cubicBezTo>
                          <a:pt x="77" y="67"/>
                          <a:pt x="89" y="62"/>
                          <a:pt x="98" y="55"/>
                        </a:cubicBezTo>
                        <a:cubicBezTo>
                          <a:pt x="107" y="48"/>
                          <a:pt x="113" y="39"/>
                          <a:pt x="113" y="30"/>
                        </a:cubicBezTo>
                        <a:cubicBezTo>
                          <a:pt x="113" y="29"/>
                          <a:pt x="113" y="27"/>
                          <a:pt x="113" y="26"/>
                        </a:cubicBezTo>
                        <a:cubicBezTo>
                          <a:pt x="112" y="27"/>
                          <a:pt x="112" y="27"/>
                          <a:pt x="112" y="27"/>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49" name="Freeform 796">
                    <a:extLst>
                      <a:ext uri="{FF2B5EF4-FFF2-40B4-BE49-F238E27FC236}">
                        <a16:creationId xmlns:a16="http://schemas.microsoft.com/office/drawing/2014/main" id="{446223C7-25D4-2B5D-F8DD-858F860490CC}"/>
                      </a:ext>
                    </a:extLst>
                  </p:cNvPr>
                  <p:cNvSpPr>
                    <a:spLocks/>
                  </p:cNvSpPr>
                  <p:nvPr/>
                </p:nvSpPr>
                <p:spPr bwMode="auto">
                  <a:xfrm>
                    <a:off x="1959" y="2891"/>
                    <a:ext cx="71" cy="61"/>
                  </a:xfrm>
                  <a:custGeom>
                    <a:avLst/>
                    <a:gdLst>
                      <a:gd name="T0" fmla="*/ 47 w 84"/>
                      <a:gd name="T1" fmla="*/ 11 h 73"/>
                      <a:gd name="T2" fmla="*/ 33 w 84"/>
                      <a:gd name="T3" fmla="*/ 36 h 73"/>
                      <a:gd name="T4" fmla="*/ 3 w 84"/>
                      <a:gd name="T5" fmla="*/ 32 h 73"/>
                      <a:gd name="T6" fmla="*/ 18 w 84"/>
                      <a:gd name="T7" fmla="*/ 7 h 73"/>
                      <a:gd name="T8" fmla="*/ 47 w 84"/>
                      <a:gd name="T9" fmla="*/ 11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73">
                        <a:moveTo>
                          <a:pt x="78" y="18"/>
                        </a:moveTo>
                        <a:cubicBezTo>
                          <a:pt x="84" y="32"/>
                          <a:pt x="74" y="52"/>
                          <a:pt x="54" y="62"/>
                        </a:cubicBezTo>
                        <a:cubicBezTo>
                          <a:pt x="34" y="73"/>
                          <a:pt x="13" y="70"/>
                          <a:pt x="6" y="55"/>
                        </a:cubicBezTo>
                        <a:cubicBezTo>
                          <a:pt x="0" y="41"/>
                          <a:pt x="11" y="21"/>
                          <a:pt x="30" y="11"/>
                        </a:cubicBezTo>
                        <a:cubicBezTo>
                          <a:pt x="50" y="0"/>
                          <a:pt x="71" y="4"/>
                          <a:pt x="78" y="18"/>
                        </a:cubicBezTo>
                      </a:path>
                    </a:pathLst>
                  </a:custGeom>
                  <a:solidFill>
                    <a:srgbClr val="9250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50" name="Freeform 797">
                    <a:extLst>
                      <a:ext uri="{FF2B5EF4-FFF2-40B4-BE49-F238E27FC236}">
                        <a16:creationId xmlns:a16="http://schemas.microsoft.com/office/drawing/2014/main" id="{EA9CB8D0-6C42-8A4D-4550-0E964F27B72C}"/>
                      </a:ext>
                    </a:extLst>
                  </p:cNvPr>
                  <p:cNvSpPr>
                    <a:spLocks/>
                  </p:cNvSpPr>
                  <p:nvPr/>
                </p:nvSpPr>
                <p:spPr bwMode="auto">
                  <a:xfrm>
                    <a:off x="1962" y="2917"/>
                    <a:ext cx="64" cy="34"/>
                  </a:xfrm>
                  <a:custGeom>
                    <a:avLst/>
                    <a:gdLst>
                      <a:gd name="T0" fmla="*/ 32 w 76"/>
                      <a:gd name="T1" fmla="*/ 13 h 41"/>
                      <a:gd name="T2" fmla="*/ 3 w 76"/>
                      <a:gd name="T3" fmla="*/ 9 h 41"/>
                      <a:gd name="T4" fmla="*/ 3 w 76"/>
                      <a:gd name="T5" fmla="*/ 2 h 41"/>
                      <a:gd name="T6" fmla="*/ 3 w 76"/>
                      <a:gd name="T7" fmla="*/ 14 h 41"/>
                      <a:gd name="T8" fmla="*/ 29 w 76"/>
                      <a:gd name="T9" fmla="*/ 18 h 41"/>
                      <a:gd name="T10" fmla="*/ 45 w 76"/>
                      <a:gd name="T11" fmla="*/ 0 h 41"/>
                      <a:gd name="T12" fmla="*/ 32 w 76"/>
                      <a:gd name="T13" fmla="*/ 13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41">
                        <a:moveTo>
                          <a:pt x="53" y="23"/>
                        </a:moveTo>
                        <a:cubicBezTo>
                          <a:pt x="33" y="33"/>
                          <a:pt x="12" y="30"/>
                          <a:pt x="6" y="16"/>
                        </a:cubicBezTo>
                        <a:cubicBezTo>
                          <a:pt x="4" y="11"/>
                          <a:pt x="3" y="7"/>
                          <a:pt x="4" y="2"/>
                        </a:cubicBezTo>
                        <a:cubicBezTo>
                          <a:pt x="1" y="9"/>
                          <a:pt x="0" y="17"/>
                          <a:pt x="3" y="24"/>
                        </a:cubicBezTo>
                        <a:cubicBezTo>
                          <a:pt x="9" y="38"/>
                          <a:pt x="31" y="41"/>
                          <a:pt x="50" y="31"/>
                        </a:cubicBezTo>
                        <a:cubicBezTo>
                          <a:pt x="64" y="23"/>
                          <a:pt x="74" y="11"/>
                          <a:pt x="76" y="0"/>
                        </a:cubicBezTo>
                        <a:cubicBezTo>
                          <a:pt x="72" y="9"/>
                          <a:pt x="64" y="17"/>
                          <a:pt x="53" y="23"/>
                        </a:cubicBezTo>
                      </a:path>
                    </a:pathLst>
                  </a:custGeom>
                  <a:solidFill>
                    <a:srgbClr val="7831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51" name="Freeform 798">
                    <a:extLst>
                      <a:ext uri="{FF2B5EF4-FFF2-40B4-BE49-F238E27FC236}">
                        <a16:creationId xmlns:a16="http://schemas.microsoft.com/office/drawing/2014/main" id="{CC9CA45F-6078-4E00-8158-53223814B05E}"/>
                      </a:ext>
                    </a:extLst>
                  </p:cNvPr>
                  <p:cNvSpPr>
                    <a:spLocks/>
                  </p:cNvSpPr>
                  <p:nvPr/>
                </p:nvSpPr>
                <p:spPr bwMode="auto">
                  <a:xfrm>
                    <a:off x="1978" y="2896"/>
                    <a:ext cx="42" cy="32"/>
                  </a:xfrm>
                  <a:custGeom>
                    <a:avLst/>
                    <a:gdLst>
                      <a:gd name="T0" fmla="*/ 29 w 50"/>
                      <a:gd name="T1" fmla="*/ 8 h 37"/>
                      <a:gd name="T2" fmla="*/ 17 w 50"/>
                      <a:gd name="T3" fmla="*/ 22 h 37"/>
                      <a:gd name="T4" fmla="*/ 2 w 50"/>
                      <a:gd name="T5" fmla="*/ 16 h 37"/>
                      <a:gd name="T6" fmla="*/ 13 w 50"/>
                      <a:gd name="T7" fmla="*/ 3 h 37"/>
                      <a:gd name="T8" fmla="*/ 29 w 50"/>
                      <a:gd name="T9" fmla="*/ 8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37">
                        <a:moveTo>
                          <a:pt x="48" y="12"/>
                        </a:moveTo>
                        <a:cubicBezTo>
                          <a:pt x="50" y="21"/>
                          <a:pt x="42" y="30"/>
                          <a:pt x="29" y="33"/>
                        </a:cubicBezTo>
                        <a:cubicBezTo>
                          <a:pt x="17" y="37"/>
                          <a:pt x="4" y="33"/>
                          <a:pt x="2" y="25"/>
                        </a:cubicBezTo>
                        <a:cubicBezTo>
                          <a:pt x="0" y="16"/>
                          <a:pt x="8" y="7"/>
                          <a:pt x="21" y="3"/>
                        </a:cubicBezTo>
                        <a:cubicBezTo>
                          <a:pt x="33" y="0"/>
                          <a:pt x="45" y="4"/>
                          <a:pt x="48" y="12"/>
                        </a:cubicBezTo>
                      </a:path>
                    </a:pathLst>
                  </a:custGeom>
                  <a:solidFill>
                    <a:srgbClr val="A35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52" name="Freeform 799">
                    <a:extLst>
                      <a:ext uri="{FF2B5EF4-FFF2-40B4-BE49-F238E27FC236}">
                        <a16:creationId xmlns:a16="http://schemas.microsoft.com/office/drawing/2014/main" id="{3C2AD7E4-2191-AA9A-855F-B5802A529635}"/>
                      </a:ext>
                    </a:extLst>
                  </p:cNvPr>
                  <p:cNvSpPr>
                    <a:spLocks/>
                  </p:cNvSpPr>
                  <p:nvPr/>
                </p:nvSpPr>
                <p:spPr bwMode="auto">
                  <a:xfrm>
                    <a:off x="1977" y="2907"/>
                    <a:ext cx="7" cy="8"/>
                  </a:xfrm>
                  <a:custGeom>
                    <a:avLst/>
                    <a:gdLst>
                      <a:gd name="T0" fmla="*/ 4 w 8"/>
                      <a:gd name="T1" fmla="*/ 2 h 10"/>
                      <a:gd name="T2" fmla="*/ 4 w 8"/>
                      <a:gd name="T3" fmla="*/ 5 h 10"/>
                      <a:gd name="T4" fmla="*/ 1 w 8"/>
                      <a:gd name="T5" fmla="*/ 4 h 10"/>
                      <a:gd name="T6" fmla="*/ 2 w 8"/>
                      <a:gd name="T7" fmla="*/ 1 h 10"/>
                      <a:gd name="T8" fmla="*/ 4 w 8"/>
                      <a:gd name="T9" fmla="*/ 2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0">
                        <a:moveTo>
                          <a:pt x="7" y="3"/>
                        </a:moveTo>
                        <a:cubicBezTo>
                          <a:pt x="8" y="6"/>
                          <a:pt x="7" y="8"/>
                          <a:pt x="5" y="9"/>
                        </a:cubicBezTo>
                        <a:cubicBezTo>
                          <a:pt x="4" y="10"/>
                          <a:pt x="2" y="9"/>
                          <a:pt x="1" y="7"/>
                        </a:cubicBezTo>
                        <a:cubicBezTo>
                          <a:pt x="0" y="5"/>
                          <a:pt x="0" y="2"/>
                          <a:pt x="2" y="1"/>
                        </a:cubicBezTo>
                        <a:cubicBezTo>
                          <a:pt x="4" y="0"/>
                          <a:pt x="6" y="1"/>
                          <a:pt x="7"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53" name="Freeform 800">
                    <a:extLst>
                      <a:ext uri="{FF2B5EF4-FFF2-40B4-BE49-F238E27FC236}">
                        <a16:creationId xmlns:a16="http://schemas.microsoft.com/office/drawing/2014/main" id="{1C188ECB-39D9-5B99-1272-1DD20BE25CFF}"/>
                      </a:ext>
                    </a:extLst>
                  </p:cNvPr>
                  <p:cNvSpPr>
                    <a:spLocks/>
                  </p:cNvSpPr>
                  <p:nvPr/>
                </p:nvSpPr>
                <p:spPr bwMode="auto">
                  <a:xfrm>
                    <a:off x="1979" y="2918"/>
                    <a:ext cx="4" cy="5"/>
                  </a:xfrm>
                  <a:custGeom>
                    <a:avLst/>
                    <a:gdLst>
                      <a:gd name="T0" fmla="*/ 2 w 5"/>
                      <a:gd name="T1" fmla="*/ 2 h 6"/>
                      <a:gd name="T2" fmla="*/ 2 w 5"/>
                      <a:gd name="T3" fmla="*/ 3 h 6"/>
                      <a:gd name="T4" fmla="*/ 1 w 5"/>
                      <a:gd name="T5" fmla="*/ 3 h 6"/>
                      <a:gd name="T6" fmla="*/ 1 w 5"/>
                      <a:gd name="T7" fmla="*/ 0 h 6"/>
                      <a:gd name="T8" fmla="*/ 2 w 5"/>
                      <a:gd name="T9" fmla="*/ 2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6">
                        <a:moveTo>
                          <a:pt x="5" y="2"/>
                        </a:moveTo>
                        <a:cubicBezTo>
                          <a:pt x="5" y="3"/>
                          <a:pt x="5" y="4"/>
                          <a:pt x="4" y="5"/>
                        </a:cubicBezTo>
                        <a:cubicBezTo>
                          <a:pt x="3" y="6"/>
                          <a:pt x="1" y="5"/>
                          <a:pt x="1" y="4"/>
                        </a:cubicBezTo>
                        <a:cubicBezTo>
                          <a:pt x="0" y="2"/>
                          <a:pt x="0" y="1"/>
                          <a:pt x="1" y="0"/>
                        </a:cubicBezTo>
                        <a:cubicBezTo>
                          <a:pt x="3" y="0"/>
                          <a:pt x="4" y="0"/>
                          <a:pt x="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54" name="Freeform 801">
                    <a:extLst>
                      <a:ext uri="{FF2B5EF4-FFF2-40B4-BE49-F238E27FC236}">
                        <a16:creationId xmlns:a16="http://schemas.microsoft.com/office/drawing/2014/main" id="{2DDD44AC-48DD-A573-DDB3-5160C5322AE6}"/>
                      </a:ext>
                    </a:extLst>
                  </p:cNvPr>
                  <p:cNvSpPr>
                    <a:spLocks/>
                  </p:cNvSpPr>
                  <p:nvPr/>
                </p:nvSpPr>
                <p:spPr bwMode="auto">
                  <a:xfrm>
                    <a:off x="1962" y="2893"/>
                    <a:ext cx="65" cy="56"/>
                  </a:xfrm>
                  <a:custGeom>
                    <a:avLst/>
                    <a:gdLst>
                      <a:gd name="T0" fmla="*/ 45 w 77"/>
                      <a:gd name="T1" fmla="*/ 8 h 66"/>
                      <a:gd name="T2" fmla="*/ 44 w 77"/>
                      <a:gd name="T3" fmla="*/ 9 h 66"/>
                      <a:gd name="T4" fmla="*/ 46 w 77"/>
                      <a:gd name="T5" fmla="*/ 14 h 66"/>
                      <a:gd name="T6" fmla="*/ 30 w 77"/>
                      <a:gd name="T7" fmla="*/ 36 h 66"/>
                      <a:gd name="T8" fmla="*/ 16 w 77"/>
                      <a:gd name="T9" fmla="*/ 39 h 66"/>
                      <a:gd name="T10" fmla="*/ 3 w 77"/>
                      <a:gd name="T11" fmla="*/ 31 h 66"/>
                      <a:gd name="T12" fmla="*/ 2 w 77"/>
                      <a:gd name="T13" fmla="*/ 26 h 66"/>
                      <a:gd name="T14" fmla="*/ 16 w 77"/>
                      <a:gd name="T15" fmla="*/ 5 h 66"/>
                      <a:gd name="T16" fmla="*/ 30 w 77"/>
                      <a:gd name="T17" fmla="*/ 2 h 66"/>
                      <a:gd name="T18" fmla="*/ 44 w 77"/>
                      <a:gd name="T19" fmla="*/ 9 h 66"/>
                      <a:gd name="T20" fmla="*/ 45 w 77"/>
                      <a:gd name="T21" fmla="*/ 8 h 66"/>
                      <a:gd name="T22" fmla="*/ 45 w 77"/>
                      <a:gd name="T23" fmla="*/ 8 h 66"/>
                      <a:gd name="T24" fmla="*/ 30 w 77"/>
                      <a:gd name="T25" fmla="*/ 0 h 66"/>
                      <a:gd name="T26" fmla="*/ 16 w 77"/>
                      <a:gd name="T27" fmla="*/ 4 h 66"/>
                      <a:gd name="T28" fmla="*/ 0 w 77"/>
                      <a:gd name="T29" fmla="*/ 26 h 66"/>
                      <a:gd name="T30" fmla="*/ 2 w 77"/>
                      <a:gd name="T31" fmla="*/ 31 h 66"/>
                      <a:gd name="T32" fmla="*/ 16 w 77"/>
                      <a:gd name="T33" fmla="*/ 41 h 66"/>
                      <a:gd name="T34" fmla="*/ 30 w 77"/>
                      <a:gd name="T35" fmla="*/ 36 h 66"/>
                      <a:gd name="T36" fmla="*/ 46 w 77"/>
                      <a:gd name="T37" fmla="*/ 14 h 66"/>
                      <a:gd name="T38" fmla="*/ 45 w 77"/>
                      <a:gd name="T39" fmla="*/ 8 h 66"/>
                      <a:gd name="T40" fmla="*/ 45 w 77"/>
                      <a:gd name="T41" fmla="*/ 8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7" h="66">
                        <a:moveTo>
                          <a:pt x="75" y="14"/>
                        </a:moveTo>
                        <a:cubicBezTo>
                          <a:pt x="74" y="15"/>
                          <a:pt x="74" y="15"/>
                          <a:pt x="74" y="15"/>
                        </a:cubicBezTo>
                        <a:cubicBezTo>
                          <a:pt x="75" y="17"/>
                          <a:pt x="76" y="20"/>
                          <a:pt x="76" y="23"/>
                        </a:cubicBezTo>
                        <a:cubicBezTo>
                          <a:pt x="76" y="36"/>
                          <a:pt x="66" y="50"/>
                          <a:pt x="50" y="58"/>
                        </a:cubicBezTo>
                        <a:cubicBezTo>
                          <a:pt x="43" y="62"/>
                          <a:pt x="35" y="64"/>
                          <a:pt x="27" y="64"/>
                        </a:cubicBezTo>
                        <a:cubicBezTo>
                          <a:pt x="16" y="64"/>
                          <a:pt x="8" y="60"/>
                          <a:pt x="4" y="51"/>
                        </a:cubicBezTo>
                        <a:cubicBezTo>
                          <a:pt x="3" y="49"/>
                          <a:pt x="2" y="46"/>
                          <a:pt x="2" y="43"/>
                        </a:cubicBezTo>
                        <a:cubicBezTo>
                          <a:pt x="2" y="30"/>
                          <a:pt x="12" y="16"/>
                          <a:pt x="27" y="8"/>
                        </a:cubicBezTo>
                        <a:cubicBezTo>
                          <a:pt x="35" y="4"/>
                          <a:pt x="43" y="2"/>
                          <a:pt x="50" y="2"/>
                        </a:cubicBezTo>
                        <a:cubicBezTo>
                          <a:pt x="61" y="2"/>
                          <a:pt x="70" y="6"/>
                          <a:pt x="74" y="15"/>
                        </a:cubicBezTo>
                        <a:cubicBezTo>
                          <a:pt x="75" y="14"/>
                          <a:pt x="75" y="14"/>
                          <a:pt x="75" y="14"/>
                        </a:cubicBezTo>
                        <a:cubicBezTo>
                          <a:pt x="75" y="14"/>
                          <a:pt x="75" y="14"/>
                          <a:pt x="75" y="14"/>
                        </a:cubicBezTo>
                        <a:cubicBezTo>
                          <a:pt x="71" y="5"/>
                          <a:pt x="62" y="0"/>
                          <a:pt x="50" y="0"/>
                        </a:cubicBezTo>
                        <a:cubicBezTo>
                          <a:pt x="43" y="0"/>
                          <a:pt x="35" y="2"/>
                          <a:pt x="27" y="7"/>
                        </a:cubicBezTo>
                        <a:cubicBezTo>
                          <a:pt x="11" y="15"/>
                          <a:pt x="0" y="30"/>
                          <a:pt x="0" y="43"/>
                        </a:cubicBezTo>
                        <a:cubicBezTo>
                          <a:pt x="0" y="46"/>
                          <a:pt x="1" y="49"/>
                          <a:pt x="2" y="52"/>
                        </a:cubicBezTo>
                        <a:cubicBezTo>
                          <a:pt x="6" y="61"/>
                          <a:pt x="16" y="66"/>
                          <a:pt x="27" y="66"/>
                        </a:cubicBezTo>
                        <a:cubicBezTo>
                          <a:pt x="35" y="66"/>
                          <a:pt x="43" y="64"/>
                          <a:pt x="51" y="60"/>
                        </a:cubicBezTo>
                        <a:cubicBezTo>
                          <a:pt x="67" y="51"/>
                          <a:pt x="77" y="37"/>
                          <a:pt x="77" y="23"/>
                        </a:cubicBezTo>
                        <a:cubicBezTo>
                          <a:pt x="77" y="20"/>
                          <a:pt x="77" y="17"/>
                          <a:pt x="75" y="14"/>
                        </a:cubicBezTo>
                        <a:cubicBezTo>
                          <a:pt x="75" y="14"/>
                          <a:pt x="75" y="14"/>
                          <a:pt x="75" y="14"/>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55" name="Freeform 802">
                    <a:extLst>
                      <a:ext uri="{FF2B5EF4-FFF2-40B4-BE49-F238E27FC236}">
                        <a16:creationId xmlns:a16="http://schemas.microsoft.com/office/drawing/2014/main" id="{151B5738-07F1-F948-5E68-79C4C7CCB431}"/>
                      </a:ext>
                    </a:extLst>
                  </p:cNvPr>
                  <p:cNvSpPr>
                    <a:spLocks/>
                  </p:cNvSpPr>
                  <p:nvPr/>
                </p:nvSpPr>
                <p:spPr bwMode="auto">
                  <a:xfrm>
                    <a:off x="2022" y="2962"/>
                    <a:ext cx="68" cy="89"/>
                  </a:xfrm>
                  <a:custGeom>
                    <a:avLst/>
                    <a:gdLst>
                      <a:gd name="T0" fmla="*/ 34 w 80"/>
                      <a:gd name="T1" fmla="*/ 3 h 105"/>
                      <a:gd name="T2" fmla="*/ 43 w 80"/>
                      <a:gd name="T3" fmla="*/ 36 h 105"/>
                      <a:gd name="T4" fmla="*/ 14 w 80"/>
                      <a:gd name="T5" fmla="*/ 62 h 105"/>
                      <a:gd name="T6" fmla="*/ 5 w 80"/>
                      <a:gd name="T7" fmla="*/ 28 h 105"/>
                      <a:gd name="T8" fmla="*/ 34 w 80"/>
                      <a:gd name="T9" fmla="*/ 3 h 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105">
                        <a:moveTo>
                          <a:pt x="55" y="4"/>
                        </a:moveTo>
                        <a:cubicBezTo>
                          <a:pt x="73" y="7"/>
                          <a:pt x="80" y="32"/>
                          <a:pt x="71" y="59"/>
                        </a:cubicBezTo>
                        <a:cubicBezTo>
                          <a:pt x="62" y="86"/>
                          <a:pt x="41" y="105"/>
                          <a:pt x="24" y="101"/>
                        </a:cubicBezTo>
                        <a:cubicBezTo>
                          <a:pt x="7" y="97"/>
                          <a:pt x="0" y="72"/>
                          <a:pt x="8" y="46"/>
                        </a:cubicBezTo>
                        <a:cubicBezTo>
                          <a:pt x="17" y="19"/>
                          <a:pt x="38" y="0"/>
                          <a:pt x="55" y="4"/>
                        </a:cubicBezTo>
                      </a:path>
                    </a:pathLst>
                  </a:custGeom>
                  <a:solidFill>
                    <a:srgbClr val="9250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56" name="Freeform 803">
                    <a:extLst>
                      <a:ext uri="{FF2B5EF4-FFF2-40B4-BE49-F238E27FC236}">
                        <a16:creationId xmlns:a16="http://schemas.microsoft.com/office/drawing/2014/main" id="{5355355A-5836-2489-5590-99DFAF136712}"/>
                      </a:ext>
                    </a:extLst>
                  </p:cNvPr>
                  <p:cNvSpPr>
                    <a:spLocks/>
                  </p:cNvSpPr>
                  <p:nvPr/>
                </p:nvSpPr>
                <p:spPr bwMode="auto">
                  <a:xfrm>
                    <a:off x="2027" y="2972"/>
                    <a:ext cx="59" cy="79"/>
                  </a:xfrm>
                  <a:custGeom>
                    <a:avLst/>
                    <a:gdLst>
                      <a:gd name="T0" fmla="*/ 36 w 70"/>
                      <a:gd name="T1" fmla="*/ 24 h 93"/>
                      <a:gd name="T2" fmla="*/ 8 w 70"/>
                      <a:gd name="T3" fmla="*/ 50 h 93"/>
                      <a:gd name="T4" fmla="*/ 0 w 70"/>
                      <a:gd name="T5" fmla="*/ 44 h 93"/>
                      <a:gd name="T6" fmla="*/ 10 w 70"/>
                      <a:gd name="T7" fmla="*/ 55 h 93"/>
                      <a:gd name="T8" fmla="*/ 39 w 70"/>
                      <a:gd name="T9" fmla="*/ 29 h 93"/>
                      <a:gd name="T10" fmla="*/ 36 w 70"/>
                      <a:gd name="T11" fmla="*/ 0 h 93"/>
                      <a:gd name="T12" fmla="*/ 36 w 70"/>
                      <a:gd name="T13" fmla="*/ 24 h 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93">
                        <a:moveTo>
                          <a:pt x="60" y="39"/>
                        </a:moveTo>
                        <a:cubicBezTo>
                          <a:pt x="51" y="65"/>
                          <a:pt x="30" y="84"/>
                          <a:pt x="13" y="81"/>
                        </a:cubicBezTo>
                        <a:cubicBezTo>
                          <a:pt x="8" y="79"/>
                          <a:pt x="3" y="76"/>
                          <a:pt x="0" y="72"/>
                        </a:cubicBezTo>
                        <a:cubicBezTo>
                          <a:pt x="3" y="81"/>
                          <a:pt x="9" y="87"/>
                          <a:pt x="17" y="89"/>
                        </a:cubicBezTo>
                        <a:cubicBezTo>
                          <a:pt x="34" y="93"/>
                          <a:pt x="55" y="74"/>
                          <a:pt x="64" y="47"/>
                        </a:cubicBezTo>
                        <a:cubicBezTo>
                          <a:pt x="70" y="28"/>
                          <a:pt x="68" y="10"/>
                          <a:pt x="61" y="0"/>
                        </a:cubicBezTo>
                        <a:cubicBezTo>
                          <a:pt x="65" y="10"/>
                          <a:pt x="64" y="24"/>
                          <a:pt x="60" y="39"/>
                        </a:cubicBezTo>
                      </a:path>
                    </a:pathLst>
                  </a:custGeom>
                  <a:solidFill>
                    <a:srgbClr val="7831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57" name="Freeform 804">
                    <a:extLst>
                      <a:ext uri="{FF2B5EF4-FFF2-40B4-BE49-F238E27FC236}">
                        <a16:creationId xmlns:a16="http://schemas.microsoft.com/office/drawing/2014/main" id="{AD4BCEE1-4DD5-79FB-0517-7253C808C35B}"/>
                      </a:ext>
                    </a:extLst>
                  </p:cNvPr>
                  <p:cNvSpPr>
                    <a:spLocks/>
                  </p:cNvSpPr>
                  <p:nvPr/>
                </p:nvSpPr>
                <p:spPr bwMode="auto">
                  <a:xfrm>
                    <a:off x="2031" y="2970"/>
                    <a:ext cx="41" cy="51"/>
                  </a:xfrm>
                  <a:custGeom>
                    <a:avLst/>
                    <a:gdLst>
                      <a:gd name="T0" fmla="*/ 23 w 48"/>
                      <a:gd name="T1" fmla="*/ 3 h 61"/>
                      <a:gd name="T2" fmla="*/ 25 w 48"/>
                      <a:gd name="T3" fmla="*/ 22 h 61"/>
                      <a:gd name="T4" fmla="*/ 6 w 48"/>
                      <a:gd name="T5" fmla="*/ 33 h 61"/>
                      <a:gd name="T6" fmla="*/ 5 w 48"/>
                      <a:gd name="T7" fmla="*/ 14 h 61"/>
                      <a:gd name="T8" fmla="*/ 23 w 48"/>
                      <a:gd name="T9" fmla="*/ 3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61">
                        <a:moveTo>
                          <a:pt x="38" y="4"/>
                        </a:moveTo>
                        <a:cubicBezTo>
                          <a:pt x="47" y="7"/>
                          <a:pt x="48" y="22"/>
                          <a:pt x="40" y="37"/>
                        </a:cubicBezTo>
                        <a:cubicBezTo>
                          <a:pt x="31" y="52"/>
                          <a:pt x="18" y="61"/>
                          <a:pt x="9" y="57"/>
                        </a:cubicBezTo>
                        <a:cubicBezTo>
                          <a:pt x="0" y="54"/>
                          <a:pt x="0" y="39"/>
                          <a:pt x="8" y="24"/>
                        </a:cubicBezTo>
                        <a:cubicBezTo>
                          <a:pt x="16" y="9"/>
                          <a:pt x="30" y="0"/>
                          <a:pt x="38" y="4"/>
                        </a:cubicBezTo>
                      </a:path>
                    </a:pathLst>
                  </a:custGeom>
                  <a:solidFill>
                    <a:srgbClr val="A35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58" name="Freeform 805">
                    <a:extLst>
                      <a:ext uri="{FF2B5EF4-FFF2-40B4-BE49-F238E27FC236}">
                        <a16:creationId xmlns:a16="http://schemas.microsoft.com/office/drawing/2014/main" id="{F614696A-98FA-A557-9F82-230BEC0E541C}"/>
                      </a:ext>
                    </a:extLst>
                  </p:cNvPr>
                  <p:cNvSpPr>
                    <a:spLocks/>
                  </p:cNvSpPr>
                  <p:nvPr/>
                </p:nvSpPr>
                <p:spPr bwMode="auto">
                  <a:xfrm>
                    <a:off x="2030" y="3010"/>
                    <a:ext cx="9" cy="7"/>
                  </a:xfrm>
                  <a:custGeom>
                    <a:avLst/>
                    <a:gdLst>
                      <a:gd name="T0" fmla="*/ 4 w 11"/>
                      <a:gd name="T1" fmla="*/ 0 h 9"/>
                      <a:gd name="T2" fmla="*/ 6 w 11"/>
                      <a:gd name="T3" fmla="*/ 3 h 9"/>
                      <a:gd name="T4" fmla="*/ 2 w 11"/>
                      <a:gd name="T5" fmla="*/ 4 h 9"/>
                      <a:gd name="T6" fmla="*/ 1 w 11"/>
                      <a:gd name="T7" fmla="*/ 2 h 9"/>
                      <a:gd name="T8" fmla="*/ 4 w 11"/>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9">
                        <a:moveTo>
                          <a:pt x="7" y="0"/>
                        </a:moveTo>
                        <a:cubicBezTo>
                          <a:pt x="9" y="1"/>
                          <a:pt x="11" y="3"/>
                          <a:pt x="10" y="6"/>
                        </a:cubicBezTo>
                        <a:cubicBezTo>
                          <a:pt x="9" y="8"/>
                          <a:pt x="7" y="9"/>
                          <a:pt x="4" y="9"/>
                        </a:cubicBezTo>
                        <a:cubicBezTo>
                          <a:pt x="2" y="8"/>
                          <a:pt x="0" y="6"/>
                          <a:pt x="1" y="4"/>
                        </a:cubicBezTo>
                        <a:cubicBezTo>
                          <a:pt x="2" y="1"/>
                          <a:pt x="4" y="0"/>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59" name="Freeform 806">
                    <a:extLst>
                      <a:ext uri="{FF2B5EF4-FFF2-40B4-BE49-F238E27FC236}">
                        <a16:creationId xmlns:a16="http://schemas.microsoft.com/office/drawing/2014/main" id="{053248FC-233E-4206-99CD-806BC33D8BB1}"/>
                      </a:ext>
                    </a:extLst>
                  </p:cNvPr>
                  <p:cNvSpPr>
                    <a:spLocks/>
                  </p:cNvSpPr>
                  <p:nvPr/>
                </p:nvSpPr>
                <p:spPr bwMode="auto">
                  <a:xfrm>
                    <a:off x="2039" y="3016"/>
                    <a:ext cx="6" cy="5"/>
                  </a:xfrm>
                  <a:custGeom>
                    <a:avLst/>
                    <a:gdLst>
                      <a:gd name="T0" fmla="*/ 3 w 7"/>
                      <a:gd name="T1" fmla="*/ 1 h 6"/>
                      <a:gd name="T2" fmla="*/ 4 w 7"/>
                      <a:gd name="T3" fmla="*/ 3 h 6"/>
                      <a:gd name="T4" fmla="*/ 3 w 7"/>
                      <a:gd name="T5" fmla="*/ 3 h 6"/>
                      <a:gd name="T6" fmla="*/ 1 w 7"/>
                      <a:gd name="T7" fmla="*/ 3 h 6"/>
                      <a:gd name="T8" fmla="*/ 3 w 7"/>
                      <a:gd name="T9" fmla="*/ 1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5" y="1"/>
                        </a:moveTo>
                        <a:cubicBezTo>
                          <a:pt x="6" y="1"/>
                          <a:pt x="7" y="2"/>
                          <a:pt x="7" y="4"/>
                        </a:cubicBezTo>
                        <a:cubicBezTo>
                          <a:pt x="6" y="5"/>
                          <a:pt x="4" y="6"/>
                          <a:pt x="3" y="6"/>
                        </a:cubicBezTo>
                        <a:cubicBezTo>
                          <a:pt x="1" y="6"/>
                          <a:pt x="0" y="4"/>
                          <a:pt x="1" y="3"/>
                        </a:cubicBezTo>
                        <a:cubicBezTo>
                          <a:pt x="1" y="1"/>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60" name="Freeform 807">
                    <a:extLst>
                      <a:ext uri="{FF2B5EF4-FFF2-40B4-BE49-F238E27FC236}">
                        <a16:creationId xmlns:a16="http://schemas.microsoft.com/office/drawing/2014/main" id="{7BD951B5-ACB5-E74E-4A3A-A3C5296BD38D}"/>
                      </a:ext>
                    </a:extLst>
                  </p:cNvPr>
                  <p:cNvSpPr>
                    <a:spLocks/>
                  </p:cNvSpPr>
                  <p:nvPr/>
                </p:nvSpPr>
                <p:spPr bwMode="auto">
                  <a:xfrm>
                    <a:off x="2025" y="2964"/>
                    <a:ext cx="60" cy="85"/>
                  </a:xfrm>
                  <a:custGeom>
                    <a:avLst/>
                    <a:gdLst>
                      <a:gd name="T0" fmla="*/ 30 w 72"/>
                      <a:gd name="T1" fmla="*/ 1 h 100"/>
                      <a:gd name="T2" fmla="*/ 30 w 72"/>
                      <a:gd name="T3" fmla="*/ 2 h 100"/>
                      <a:gd name="T4" fmla="*/ 38 w 72"/>
                      <a:gd name="T5" fmla="*/ 8 h 100"/>
                      <a:gd name="T6" fmla="*/ 40 w 72"/>
                      <a:gd name="T7" fmla="*/ 21 h 100"/>
                      <a:gd name="T8" fmla="*/ 38 w 72"/>
                      <a:gd name="T9" fmla="*/ 35 h 100"/>
                      <a:gd name="T10" fmla="*/ 28 w 72"/>
                      <a:gd name="T11" fmla="*/ 54 h 100"/>
                      <a:gd name="T12" fmla="*/ 15 w 72"/>
                      <a:gd name="T13" fmla="*/ 60 h 100"/>
                      <a:gd name="T14" fmla="*/ 13 w 72"/>
                      <a:gd name="T15" fmla="*/ 60 h 100"/>
                      <a:gd name="T16" fmla="*/ 4 w 72"/>
                      <a:gd name="T17" fmla="*/ 54 h 100"/>
                      <a:gd name="T18" fmla="*/ 2 w 72"/>
                      <a:gd name="T19" fmla="*/ 41 h 100"/>
                      <a:gd name="T20" fmla="*/ 3 w 72"/>
                      <a:gd name="T21" fmla="*/ 26 h 100"/>
                      <a:gd name="T22" fmla="*/ 13 w 72"/>
                      <a:gd name="T23" fmla="*/ 9 h 100"/>
                      <a:gd name="T24" fmla="*/ 28 w 72"/>
                      <a:gd name="T25" fmla="*/ 2 h 100"/>
                      <a:gd name="T26" fmla="*/ 30 w 72"/>
                      <a:gd name="T27" fmla="*/ 2 h 100"/>
                      <a:gd name="T28" fmla="*/ 30 w 72"/>
                      <a:gd name="T29" fmla="*/ 1 h 100"/>
                      <a:gd name="T30" fmla="*/ 30 w 72"/>
                      <a:gd name="T31" fmla="*/ 0 h 100"/>
                      <a:gd name="T32" fmla="*/ 28 w 72"/>
                      <a:gd name="T33" fmla="*/ 0 h 100"/>
                      <a:gd name="T34" fmla="*/ 13 w 72"/>
                      <a:gd name="T35" fmla="*/ 8 h 100"/>
                      <a:gd name="T36" fmla="*/ 3 w 72"/>
                      <a:gd name="T37" fmla="*/ 26 h 100"/>
                      <a:gd name="T38" fmla="*/ 0 w 72"/>
                      <a:gd name="T39" fmla="*/ 41 h 100"/>
                      <a:gd name="T40" fmla="*/ 3 w 72"/>
                      <a:gd name="T41" fmla="*/ 54 h 100"/>
                      <a:gd name="T42" fmla="*/ 12 w 72"/>
                      <a:gd name="T43" fmla="*/ 61 h 100"/>
                      <a:gd name="T44" fmla="*/ 15 w 72"/>
                      <a:gd name="T45" fmla="*/ 61 h 100"/>
                      <a:gd name="T46" fmla="*/ 29 w 72"/>
                      <a:gd name="T47" fmla="*/ 54 h 100"/>
                      <a:gd name="T48" fmla="*/ 40 w 72"/>
                      <a:gd name="T49" fmla="*/ 35 h 100"/>
                      <a:gd name="T50" fmla="*/ 42 w 72"/>
                      <a:gd name="T51" fmla="*/ 21 h 100"/>
                      <a:gd name="T52" fmla="*/ 39 w 72"/>
                      <a:gd name="T53" fmla="*/ 8 h 100"/>
                      <a:gd name="T54" fmla="*/ 30 w 72"/>
                      <a:gd name="T55" fmla="*/ 0 h 100"/>
                      <a:gd name="T56" fmla="*/ 30 w 72"/>
                      <a:gd name="T57" fmla="*/ 1 h 1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2" h="100">
                        <a:moveTo>
                          <a:pt x="52" y="1"/>
                        </a:moveTo>
                        <a:cubicBezTo>
                          <a:pt x="51" y="2"/>
                          <a:pt x="51" y="2"/>
                          <a:pt x="51" y="2"/>
                        </a:cubicBezTo>
                        <a:cubicBezTo>
                          <a:pt x="57" y="4"/>
                          <a:pt x="62" y="7"/>
                          <a:pt x="65" y="13"/>
                        </a:cubicBezTo>
                        <a:cubicBezTo>
                          <a:pt x="68" y="19"/>
                          <a:pt x="70" y="26"/>
                          <a:pt x="70" y="34"/>
                        </a:cubicBezTo>
                        <a:cubicBezTo>
                          <a:pt x="70" y="41"/>
                          <a:pt x="69" y="49"/>
                          <a:pt x="66" y="57"/>
                        </a:cubicBezTo>
                        <a:cubicBezTo>
                          <a:pt x="62" y="69"/>
                          <a:pt x="56" y="79"/>
                          <a:pt x="48" y="87"/>
                        </a:cubicBezTo>
                        <a:cubicBezTo>
                          <a:pt x="41" y="94"/>
                          <a:pt x="33" y="98"/>
                          <a:pt x="25" y="98"/>
                        </a:cubicBezTo>
                        <a:cubicBezTo>
                          <a:pt x="23" y="98"/>
                          <a:pt x="22" y="98"/>
                          <a:pt x="21" y="98"/>
                        </a:cubicBezTo>
                        <a:cubicBezTo>
                          <a:pt x="15" y="97"/>
                          <a:pt x="10" y="93"/>
                          <a:pt x="7" y="87"/>
                        </a:cubicBezTo>
                        <a:cubicBezTo>
                          <a:pt x="4" y="82"/>
                          <a:pt x="2" y="74"/>
                          <a:pt x="2" y="66"/>
                        </a:cubicBezTo>
                        <a:cubicBezTo>
                          <a:pt x="2" y="59"/>
                          <a:pt x="3" y="51"/>
                          <a:pt x="6" y="44"/>
                        </a:cubicBezTo>
                        <a:cubicBezTo>
                          <a:pt x="10" y="32"/>
                          <a:pt x="16" y="21"/>
                          <a:pt x="23" y="14"/>
                        </a:cubicBezTo>
                        <a:cubicBezTo>
                          <a:pt x="31" y="6"/>
                          <a:pt x="39" y="2"/>
                          <a:pt x="47" y="2"/>
                        </a:cubicBezTo>
                        <a:cubicBezTo>
                          <a:pt x="49" y="2"/>
                          <a:pt x="50" y="2"/>
                          <a:pt x="51" y="2"/>
                        </a:cubicBezTo>
                        <a:cubicBezTo>
                          <a:pt x="52" y="1"/>
                          <a:pt x="52" y="1"/>
                          <a:pt x="52" y="1"/>
                        </a:cubicBezTo>
                        <a:cubicBezTo>
                          <a:pt x="52" y="0"/>
                          <a:pt x="52" y="0"/>
                          <a:pt x="52" y="0"/>
                        </a:cubicBezTo>
                        <a:cubicBezTo>
                          <a:pt x="50" y="0"/>
                          <a:pt x="49" y="0"/>
                          <a:pt x="47" y="0"/>
                        </a:cubicBezTo>
                        <a:cubicBezTo>
                          <a:pt x="39" y="0"/>
                          <a:pt x="30" y="5"/>
                          <a:pt x="22" y="12"/>
                        </a:cubicBezTo>
                        <a:cubicBezTo>
                          <a:pt x="14" y="20"/>
                          <a:pt x="8" y="31"/>
                          <a:pt x="4" y="43"/>
                        </a:cubicBezTo>
                        <a:cubicBezTo>
                          <a:pt x="1" y="51"/>
                          <a:pt x="0" y="59"/>
                          <a:pt x="0" y="66"/>
                        </a:cubicBezTo>
                        <a:cubicBezTo>
                          <a:pt x="0" y="75"/>
                          <a:pt x="2" y="82"/>
                          <a:pt x="5" y="88"/>
                        </a:cubicBezTo>
                        <a:cubicBezTo>
                          <a:pt x="9" y="94"/>
                          <a:pt x="14" y="99"/>
                          <a:pt x="20" y="100"/>
                        </a:cubicBezTo>
                        <a:cubicBezTo>
                          <a:pt x="22" y="100"/>
                          <a:pt x="23" y="100"/>
                          <a:pt x="25" y="100"/>
                        </a:cubicBezTo>
                        <a:cubicBezTo>
                          <a:pt x="33" y="100"/>
                          <a:pt x="42" y="96"/>
                          <a:pt x="50" y="88"/>
                        </a:cubicBezTo>
                        <a:cubicBezTo>
                          <a:pt x="58" y="80"/>
                          <a:pt x="64" y="70"/>
                          <a:pt x="68" y="57"/>
                        </a:cubicBezTo>
                        <a:cubicBezTo>
                          <a:pt x="71" y="49"/>
                          <a:pt x="72" y="42"/>
                          <a:pt x="72" y="34"/>
                        </a:cubicBezTo>
                        <a:cubicBezTo>
                          <a:pt x="72" y="26"/>
                          <a:pt x="70" y="18"/>
                          <a:pt x="67" y="12"/>
                        </a:cubicBezTo>
                        <a:cubicBezTo>
                          <a:pt x="63" y="6"/>
                          <a:pt x="58" y="2"/>
                          <a:pt x="52" y="0"/>
                        </a:cubicBezTo>
                        <a:cubicBezTo>
                          <a:pt x="52" y="1"/>
                          <a:pt x="52" y="1"/>
                          <a:pt x="52" y="1"/>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61" name="Freeform 808">
                    <a:extLst>
                      <a:ext uri="{FF2B5EF4-FFF2-40B4-BE49-F238E27FC236}">
                        <a16:creationId xmlns:a16="http://schemas.microsoft.com/office/drawing/2014/main" id="{DD1BF662-8529-4738-970C-1B36C609CDB6}"/>
                      </a:ext>
                    </a:extLst>
                  </p:cNvPr>
                  <p:cNvSpPr>
                    <a:spLocks/>
                  </p:cNvSpPr>
                  <p:nvPr/>
                </p:nvSpPr>
                <p:spPr bwMode="auto">
                  <a:xfrm>
                    <a:off x="1888" y="3062"/>
                    <a:ext cx="72" cy="52"/>
                  </a:xfrm>
                  <a:custGeom>
                    <a:avLst/>
                    <a:gdLst>
                      <a:gd name="T0" fmla="*/ 35 w 86"/>
                      <a:gd name="T1" fmla="*/ 2 h 62"/>
                      <a:gd name="T2" fmla="*/ 45 w 86"/>
                      <a:gd name="T3" fmla="*/ 20 h 62"/>
                      <a:gd name="T4" fmla="*/ 15 w 86"/>
                      <a:gd name="T5" fmla="*/ 35 h 62"/>
                      <a:gd name="T6" fmla="*/ 6 w 86"/>
                      <a:gd name="T7" fmla="*/ 16 h 62"/>
                      <a:gd name="T8" fmla="*/ 35 w 86"/>
                      <a:gd name="T9" fmla="*/ 2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62">
                        <a:moveTo>
                          <a:pt x="60" y="2"/>
                        </a:moveTo>
                        <a:cubicBezTo>
                          <a:pt x="79" y="5"/>
                          <a:pt x="86" y="19"/>
                          <a:pt x="77" y="35"/>
                        </a:cubicBezTo>
                        <a:cubicBezTo>
                          <a:pt x="67" y="51"/>
                          <a:pt x="45" y="62"/>
                          <a:pt x="26" y="60"/>
                        </a:cubicBezTo>
                        <a:cubicBezTo>
                          <a:pt x="7" y="57"/>
                          <a:pt x="0" y="43"/>
                          <a:pt x="9" y="27"/>
                        </a:cubicBezTo>
                        <a:cubicBezTo>
                          <a:pt x="19" y="11"/>
                          <a:pt x="41" y="0"/>
                          <a:pt x="60" y="2"/>
                        </a:cubicBezTo>
                      </a:path>
                    </a:pathLst>
                  </a:custGeom>
                  <a:solidFill>
                    <a:srgbClr val="9250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62" name="Freeform 809">
                    <a:extLst>
                      <a:ext uri="{FF2B5EF4-FFF2-40B4-BE49-F238E27FC236}">
                        <a16:creationId xmlns:a16="http://schemas.microsoft.com/office/drawing/2014/main" id="{313AC3BF-A333-0D47-5799-49DDF3E0F07F}"/>
                      </a:ext>
                    </a:extLst>
                  </p:cNvPr>
                  <p:cNvSpPr>
                    <a:spLocks/>
                  </p:cNvSpPr>
                  <p:nvPr/>
                </p:nvSpPr>
                <p:spPr bwMode="auto">
                  <a:xfrm>
                    <a:off x="1894" y="3068"/>
                    <a:ext cx="63" cy="46"/>
                  </a:xfrm>
                  <a:custGeom>
                    <a:avLst/>
                    <a:gdLst>
                      <a:gd name="T0" fmla="*/ 38 w 75"/>
                      <a:gd name="T1" fmla="*/ 13 h 55"/>
                      <a:gd name="T2" fmla="*/ 8 w 75"/>
                      <a:gd name="T3" fmla="*/ 28 h 55"/>
                      <a:gd name="T4" fmla="*/ 0 w 75"/>
                      <a:gd name="T5" fmla="*/ 25 h 55"/>
                      <a:gd name="T6" fmla="*/ 11 w 75"/>
                      <a:gd name="T7" fmla="*/ 30 h 55"/>
                      <a:gd name="T8" fmla="*/ 41 w 75"/>
                      <a:gd name="T9" fmla="*/ 16 h 55"/>
                      <a:gd name="T10" fmla="*/ 39 w 75"/>
                      <a:gd name="T11" fmla="*/ 0 h 55"/>
                      <a:gd name="T12" fmla="*/ 38 w 75"/>
                      <a:gd name="T13" fmla="*/ 13 h 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55">
                        <a:moveTo>
                          <a:pt x="64" y="23"/>
                        </a:moveTo>
                        <a:cubicBezTo>
                          <a:pt x="55" y="39"/>
                          <a:pt x="32" y="50"/>
                          <a:pt x="14" y="48"/>
                        </a:cubicBezTo>
                        <a:cubicBezTo>
                          <a:pt x="8" y="47"/>
                          <a:pt x="3" y="45"/>
                          <a:pt x="0" y="43"/>
                        </a:cubicBezTo>
                        <a:cubicBezTo>
                          <a:pt x="3" y="48"/>
                          <a:pt x="10" y="51"/>
                          <a:pt x="18" y="52"/>
                        </a:cubicBezTo>
                        <a:cubicBezTo>
                          <a:pt x="37" y="55"/>
                          <a:pt x="60" y="44"/>
                          <a:pt x="69" y="28"/>
                        </a:cubicBezTo>
                        <a:cubicBezTo>
                          <a:pt x="75" y="17"/>
                          <a:pt x="74" y="6"/>
                          <a:pt x="66" y="0"/>
                        </a:cubicBezTo>
                        <a:cubicBezTo>
                          <a:pt x="69" y="6"/>
                          <a:pt x="69" y="14"/>
                          <a:pt x="64" y="23"/>
                        </a:cubicBezTo>
                      </a:path>
                    </a:pathLst>
                  </a:custGeom>
                  <a:solidFill>
                    <a:srgbClr val="7831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63" name="Freeform 810">
                    <a:extLst>
                      <a:ext uri="{FF2B5EF4-FFF2-40B4-BE49-F238E27FC236}">
                        <a16:creationId xmlns:a16="http://schemas.microsoft.com/office/drawing/2014/main" id="{9390C1EF-F27C-639D-C4CB-31D2BD85E82F}"/>
                      </a:ext>
                    </a:extLst>
                  </p:cNvPr>
                  <p:cNvSpPr>
                    <a:spLocks/>
                  </p:cNvSpPr>
                  <p:nvPr/>
                </p:nvSpPr>
                <p:spPr bwMode="auto">
                  <a:xfrm>
                    <a:off x="1898" y="3066"/>
                    <a:ext cx="44" cy="31"/>
                  </a:xfrm>
                  <a:custGeom>
                    <a:avLst/>
                    <a:gdLst>
                      <a:gd name="T0" fmla="*/ 25 w 52"/>
                      <a:gd name="T1" fmla="*/ 3 h 36"/>
                      <a:gd name="T2" fmla="*/ 25 w 52"/>
                      <a:gd name="T3" fmla="*/ 14 h 36"/>
                      <a:gd name="T4" fmla="*/ 6 w 52"/>
                      <a:gd name="T5" fmla="*/ 22 h 36"/>
                      <a:gd name="T6" fmla="*/ 6 w 52"/>
                      <a:gd name="T7" fmla="*/ 9 h 36"/>
                      <a:gd name="T8" fmla="*/ 25 w 52"/>
                      <a:gd name="T9" fmla="*/ 3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36">
                        <a:moveTo>
                          <a:pt x="42" y="3"/>
                        </a:moveTo>
                        <a:cubicBezTo>
                          <a:pt x="51" y="5"/>
                          <a:pt x="52" y="14"/>
                          <a:pt x="43" y="22"/>
                        </a:cubicBezTo>
                        <a:cubicBezTo>
                          <a:pt x="34" y="31"/>
                          <a:pt x="19" y="36"/>
                          <a:pt x="10" y="34"/>
                        </a:cubicBezTo>
                        <a:cubicBezTo>
                          <a:pt x="0" y="32"/>
                          <a:pt x="0" y="23"/>
                          <a:pt x="9" y="15"/>
                        </a:cubicBezTo>
                        <a:cubicBezTo>
                          <a:pt x="17" y="6"/>
                          <a:pt x="32" y="0"/>
                          <a:pt x="42" y="3"/>
                        </a:cubicBezTo>
                      </a:path>
                    </a:pathLst>
                  </a:custGeom>
                  <a:solidFill>
                    <a:srgbClr val="A35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64" name="Freeform 811">
                    <a:extLst>
                      <a:ext uri="{FF2B5EF4-FFF2-40B4-BE49-F238E27FC236}">
                        <a16:creationId xmlns:a16="http://schemas.microsoft.com/office/drawing/2014/main" id="{52024288-FA03-C923-A0F5-36BB0156BB4B}"/>
                      </a:ext>
                    </a:extLst>
                  </p:cNvPr>
                  <p:cNvSpPr>
                    <a:spLocks/>
                  </p:cNvSpPr>
                  <p:nvPr/>
                </p:nvSpPr>
                <p:spPr bwMode="auto">
                  <a:xfrm>
                    <a:off x="1896" y="3090"/>
                    <a:ext cx="10" cy="5"/>
                  </a:xfrm>
                  <a:custGeom>
                    <a:avLst/>
                    <a:gdLst>
                      <a:gd name="T0" fmla="*/ 4 w 12"/>
                      <a:gd name="T1" fmla="*/ 0 h 6"/>
                      <a:gd name="T2" fmla="*/ 7 w 12"/>
                      <a:gd name="T3" fmla="*/ 3 h 6"/>
                      <a:gd name="T4" fmla="*/ 3 w 12"/>
                      <a:gd name="T5" fmla="*/ 3 h 6"/>
                      <a:gd name="T6" fmla="*/ 1 w 12"/>
                      <a:gd name="T7" fmla="*/ 2 h 6"/>
                      <a:gd name="T8" fmla="*/ 4 w 1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7" y="0"/>
                        </a:moveTo>
                        <a:cubicBezTo>
                          <a:pt x="10" y="1"/>
                          <a:pt x="12" y="2"/>
                          <a:pt x="11" y="3"/>
                        </a:cubicBezTo>
                        <a:cubicBezTo>
                          <a:pt x="10" y="5"/>
                          <a:pt x="7" y="6"/>
                          <a:pt x="4" y="5"/>
                        </a:cubicBezTo>
                        <a:cubicBezTo>
                          <a:pt x="2" y="5"/>
                          <a:pt x="0" y="4"/>
                          <a:pt x="1" y="2"/>
                        </a:cubicBezTo>
                        <a:cubicBezTo>
                          <a:pt x="2" y="1"/>
                          <a:pt x="5" y="0"/>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65" name="Freeform 812">
                    <a:extLst>
                      <a:ext uri="{FF2B5EF4-FFF2-40B4-BE49-F238E27FC236}">
                        <a16:creationId xmlns:a16="http://schemas.microsoft.com/office/drawing/2014/main" id="{6FC0F608-F963-02DA-974C-2311352F6562}"/>
                      </a:ext>
                    </a:extLst>
                  </p:cNvPr>
                  <p:cNvSpPr>
                    <a:spLocks/>
                  </p:cNvSpPr>
                  <p:nvPr/>
                </p:nvSpPr>
                <p:spPr bwMode="auto">
                  <a:xfrm>
                    <a:off x="1906" y="3094"/>
                    <a:ext cx="6" cy="4"/>
                  </a:xfrm>
                  <a:custGeom>
                    <a:avLst/>
                    <a:gdLst>
                      <a:gd name="T0" fmla="*/ 3 w 7"/>
                      <a:gd name="T1" fmla="*/ 0 h 4"/>
                      <a:gd name="T2" fmla="*/ 4 w 7"/>
                      <a:gd name="T3" fmla="*/ 2 h 4"/>
                      <a:gd name="T4" fmla="*/ 3 w 7"/>
                      <a:gd name="T5" fmla="*/ 3 h 4"/>
                      <a:gd name="T6" fmla="*/ 1 w 7"/>
                      <a:gd name="T7" fmla="*/ 1 h 4"/>
                      <a:gd name="T8" fmla="*/ 3 w 7"/>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5" y="0"/>
                        </a:moveTo>
                        <a:cubicBezTo>
                          <a:pt x="7" y="0"/>
                          <a:pt x="7" y="1"/>
                          <a:pt x="7" y="2"/>
                        </a:cubicBezTo>
                        <a:cubicBezTo>
                          <a:pt x="6" y="3"/>
                          <a:pt x="5" y="4"/>
                          <a:pt x="3" y="3"/>
                        </a:cubicBezTo>
                        <a:cubicBezTo>
                          <a:pt x="1" y="3"/>
                          <a:pt x="0" y="2"/>
                          <a:pt x="1" y="1"/>
                        </a:cubicBezTo>
                        <a:cubicBezTo>
                          <a:pt x="1" y="0"/>
                          <a:pt x="3" y="0"/>
                          <a:pt x="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66" name="Freeform 813">
                    <a:extLst>
                      <a:ext uri="{FF2B5EF4-FFF2-40B4-BE49-F238E27FC236}">
                        <a16:creationId xmlns:a16="http://schemas.microsoft.com/office/drawing/2014/main" id="{AC0C200B-CFED-B982-5F0F-F2CCA8CA17EC}"/>
                      </a:ext>
                    </a:extLst>
                  </p:cNvPr>
                  <p:cNvSpPr>
                    <a:spLocks/>
                  </p:cNvSpPr>
                  <p:nvPr/>
                </p:nvSpPr>
                <p:spPr bwMode="auto">
                  <a:xfrm>
                    <a:off x="1891" y="3063"/>
                    <a:ext cx="65" cy="51"/>
                  </a:xfrm>
                  <a:custGeom>
                    <a:avLst/>
                    <a:gdLst>
                      <a:gd name="T0" fmla="*/ 33 w 77"/>
                      <a:gd name="T1" fmla="*/ 1 h 60"/>
                      <a:gd name="T2" fmla="*/ 33 w 77"/>
                      <a:gd name="T3" fmla="*/ 2 h 60"/>
                      <a:gd name="T4" fmla="*/ 45 w 77"/>
                      <a:gd name="T5" fmla="*/ 13 h 60"/>
                      <a:gd name="T6" fmla="*/ 43 w 77"/>
                      <a:gd name="T7" fmla="*/ 20 h 60"/>
                      <a:gd name="T8" fmla="*/ 16 w 77"/>
                      <a:gd name="T9" fmla="*/ 36 h 60"/>
                      <a:gd name="T10" fmla="*/ 13 w 77"/>
                      <a:gd name="T11" fmla="*/ 36 h 60"/>
                      <a:gd name="T12" fmla="*/ 1 w 77"/>
                      <a:gd name="T13" fmla="*/ 24 h 60"/>
                      <a:gd name="T14" fmla="*/ 3 w 77"/>
                      <a:gd name="T15" fmla="*/ 16 h 60"/>
                      <a:gd name="T16" fmla="*/ 30 w 77"/>
                      <a:gd name="T17" fmla="*/ 2 h 60"/>
                      <a:gd name="T18" fmla="*/ 33 w 77"/>
                      <a:gd name="T19" fmla="*/ 2 h 60"/>
                      <a:gd name="T20" fmla="*/ 33 w 77"/>
                      <a:gd name="T21" fmla="*/ 1 h 60"/>
                      <a:gd name="T22" fmla="*/ 33 w 77"/>
                      <a:gd name="T23" fmla="*/ 0 h 60"/>
                      <a:gd name="T24" fmla="*/ 30 w 77"/>
                      <a:gd name="T25" fmla="*/ 0 h 60"/>
                      <a:gd name="T26" fmla="*/ 3 w 77"/>
                      <a:gd name="T27" fmla="*/ 15 h 60"/>
                      <a:gd name="T28" fmla="*/ 0 w 77"/>
                      <a:gd name="T29" fmla="*/ 24 h 60"/>
                      <a:gd name="T30" fmla="*/ 13 w 77"/>
                      <a:gd name="T31" fmla="*/ 37 h 60"/>
                      <a:gd name="T32" fmla="*/ 16 w 77"/>
                      <a:gd name="T33" fmla="*/ 37 h 60"/>
                      <a:gd name="T34" fmla="*/ 44 w 77"/>
                      <a:gd name="T35" fmla="*/ 21 h 60"/>
                      <a:gd name="T36" fmla="*/ 46 w 77"/>
                      <a:gd name="T37" fmla="*/ 13 h 60"/>
                      <a:gd name="T38" fmla="*/ 33 w 77"/>
                      <a:gd name="T39" fmla="*/ 0 h 60"/>
                      <a:gd name="T40" fmla="*/ 33 w 77"/>
                      <a:gd name="T41" fmla="*/ 1 h 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7" h="60">
                        <a:moveTo>
                          <a:pt x="55" y="1"/>
                        </a:moveTo>
                        <a:cubicBezTo>
                          <a:pt x="55" y="2"/>
                          <a:pt x="55" y="2"/>
                          <a:pt x="55" y="2"/>
                        </a:cubicBezTo>
                        <a:cubicBezTo>
                          <a:pt x="68" y="4"/>
                          <a:pt x="75" y="11"/>
                          <a:pt x="75" y="21"/>
                        </a:cubicBezTo>
                        <a:cubicBezTo>
                          <a:pt x="75" y="25"/>
                          <a:pt x="74" y="29"/>
                          <a:pt x="71" y="33"/>
                        </a:cubicBezTo>
                        <a:cubicBezTo>
                          <a:pt x="63" y="48"/>
                          <a:pt x="44" y="58"/>
                          <a:pt x="26" y="58"/>
                        </a:cubicBezTo>
                        <a:cubicBezTo>
                          <a:pt x="25" y="58"/>
                          <a:pt x="23" y="58"/>
                          <a:pt x="21" y="58"/>
                        </a:cubicBezTo>
                        <a:cubicBezTo>
                          <a:pt x="8" y="56"/>
                          <a:pt x="1" y="49"/>
                          <a:pt x="1" y="39"/>
                        </a:cubicBezTo>
                        <a:cubicBezTo>
                          <a:pt x="1" y="35"/>
                          <a:pt x="3" y="31"/>
                          <a:pt x="5" y="26"/>
                        </a:cubicBezTo>
                        <a:cubicBezTo>
                          <a:pt x="14" y="12"/>
                          <a:pt x="33" y="2"/>
                          <a:pt x="50" y="2"/>
                        </a:cubicBezTo>
                        <a:cubicBezTo>
                          <a:pt x="52" y="2"/>
                          <a:pt x="54" y="2"/>
                          <a:pt x="55" y="2"/>
                        </a:cubicBezTo>
                        <a:cubicBezTo>
                          <a:pt x="55" y="1"/>
                          <a:pt x="55" y="1"/>
                          <a:pt x="55" y="1"/>
                        </a:cubicBezTo>
                        <a:cubicBezTo>
                          <a:pt x="55" y="0"/>
                          <a:pt x="55" y="0"/>
                          <a:pt x="55" y="0"/>
                        </a:cubicBezTo>
                        <a:cubicBezTo>
                          <a:pt x="54" y="0"/>
                          <a:pt x="52" y="0"/>
                          <a:pt x="50" y="0"/>
                        </a:cubicBezTo>
                        <a:cubicBezTo>
                          <a:pt x="32" y="0"/>
                          <a:pt x="13" y="11"/>
                          <a:pt x="4" y="25"/>
                        </a:cubicBezTo>
                        <a:cubicBezTo>
                          <a:pt x="1" y="30"/>
                          <a:pt x="0" y="35"/>
                          <a:pt x="0" y="39"/>
                        </a:cubicBezTo>
                        <a:cubicBezTo>
                          <a:pt x="0" y="50"/>
                          <a:pt x="8" y="58"/>
                          <a:pt x="21" y="59"/>
                        </a:cubicBezTo>
                        <a:cubicBezTo>
                          <a:pt x="23" y="59"/>
                          <a:pt x="25" y="60"/>
                          <a:pt x="26" y="60"/>
                        </a:cubicBezTo>
                        <a:cubicBezTo>
                          <a:pt x="44" y="60"/>
                          <a:pt x="64" y="49"/>
                          <a:pt x="73" y="34"/>
                        </a:cubicBezTo>
                        <a:cubicBezTo>
                          <a:pt x="76" y="30"/>
                          <a:pt x="77" y="25"/>
                          <a:pt x="77" y="21"/>
                        </a:cubicBezTo>
                        <a:cubicBezTo>
                          <a:pt x="77" y="10"/>
                          <a:pt x="69" y="2"/>
                          <a:pt x="55" y="0"/>
                        </a:cubicBezTo>
                        <a:cubicBezTo>
                          <a:pt x="55" y="1"/>
                          <a:pt x="55" y="1"/>
                          <a:pt x="55" y="1"/>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67" name="Freeform 814">
                    <a:extLst>
                      <a:ext uri="{FF2B5EF4-FFF2-40B4-BE49-F238E27FC236}">
                        <a16:creationId xmlns:a16="http://schemas.microsoft.com/office/drawing/2014/main" id="{712DBD0D-7ED9-B7F1-7217-4B98BBAF2486}"/>
                      </a:ext>
                    </a:extLst>
                  </p:cNvPr>
                  <p:cNvSpPr>
                    <a:spLocks/>
                  </p:cNvSpPr>
                  <p:nvPr/>
                </p:nvSpPr>
                <p:spPr bwMode="auto">
                  <a:xfrm>
                    <a:off x="2173" y="2933"/>
                    <a:ext cx="90" cy="49"/>
                  </a:xfrm>
                  <a:custGeom>
                    <a:avLst/>
                    <a:gdLst>
                      <a:gd name="T0" fmla="*/ 52 w 106"/>
                      <a:gd name="T1" fmla="*/ 5 h 58"/>
                      <a:gd name="T2" fmla="*/ 55 w 106"/>
                      <a:gd name="T3" fmla="*/ 27 h 58"/>
                      <a:gd name="T4" fmla="*/ 14 w 106"/>
                      <a:gd name="T5" fmla="*/ 30 h 58"/>
                      <a:gd name="T6" fmla="*/ 11 w 106"/>
                      <a:gd name="T7" fmla="*/ 8 h 58"/>
                      <a:gd name="T8" fmla="*/ 52 w 106"/>
                      <a:gd name="T9" fmla="*/ 5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 h="58">
                        <a:moveTo>
                          <a:pt x="85" y="8"/>
                        </a:moveTo>
                        <a:cubicBezTo>
                          <a:pt x="104" y="17"/>
                          <a:pt x="106" y="34"/>
                          <a:pt x="89" y="45"/>
                        </a:cubicBezTo>
                        <a:cubicBezTo>
                          <a:pt x="72" y="56"/>
                          <a:pt x="42" y="58"/>
                          <a:pt x="22" y="49"/>
                        </a:cubicBezTo>
                        <a:cubicBezTo>
                          <a:pt x="2" y="40"/>
                          <a:pt x="0" y="24"/>
                          <a:pt x="18" y="13"/>
                        </a:cubicBezTo>
                        <a:cubicBezTo>
                          <a:pt x="35" y="1"/>
                          <a:pt x="65" y="0"/>
                          <a:pt x="85" y="8"/>
                        </a:cubicBezTo>
                      </a:path>
                    </a:pathLst>
                  </a:custGeom>
                  <a:solidFill>
                    <a:srgbClr val="9250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68" name="Freeform 815">
                    <a:extLst>
                      <a:ext uri="{FF2B5EF4-FFF2-40B4-BE49-F238E27FC236}">
                        <a16:creationId xmlns:a16="http://schemas.microsoft.com/office/drawing/2014/main" id="{A67ABB75-4887-AB3B-127D-2A9EADFBEE77}"/>
                      </a:ext>
                    </a:extLst>
                  </p:cNvPr>
                  <p:cNvSpPr>
                    <a:spLocks/>
                  </p:cNvSpPr>
                  <p:nvPr/>
                </p:nvSpPr>
                <p:spPr bwMode="auto">
                  <a:xfrm>
                    <a:off x="2177" y="2948"/>
                    <a:ext cx="83" cy="34"/>
                  </a:xfrm>
                  <a:custGeom>
                    <a:avLst/>
                    <a:gdLst>
                      <a:gd name="T0" fmla="*/ 49 w 98"/>
                      <a:gd name="T1" fmla="*/ 12 h 40"/>
                      <a:gd name="T2" fmla="*/ 8 w 98"/>
                      <a:gd name="T3" fmla="*/ 14 h 40"/>
                      <a:gd name="T4" fmla="*/ 0 w 98"/>
                      <a:gd name="T5" fmla="*/ 9 h 40"/>
                      <a:gd name="T6" fmla="*/ 10 w 98"/>
                      <a:gd name="T7" fmla="*/ 19 h 40"/>
                      <a:gd name="T8" fmla="*/ 50 w 98"/>
                      <a:gd name="T9" fmla="*/ 17 h 40"/>
                      <a:gd name="T10" fmla="*/ 56 w 98"/>
                      <a:gd name="T11" fmla="*/ 0 h 40"/>
                      <a:gd name="T12" fmla="*/ 49 w 98"/>
                      <a:gd name="T13" fmla="*/ 12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 h="40">
                        <a:moveTo>
                          <a:pt x="80" y="20"/>
                        </a:moveTo>
                        <a:cubicBezTo>
                          <a:pt x="63" y="32"/>
                          <a:pt x="33" y="33"/>
                          <a:pt x="13" y="24"/>
                        </a:cubicBezTo>
                        <a:cubicBezTo>
                          <a:pt x="7" y="22"/>
                          <a:pt x="3" y="19"/>
                          <a:pt x="0" y="15"/>
                        </a:cubicBezTo>
                        <a:cubicBezTo>
                          <a:pt x="2" y="21"/>
                          <a:pt x="7" y="27"/>
                          <a:pt x="16" y="31"/>
                        </a:cubicBezTo>
                        <a:cubicBezTo>
                          <a:pt x="36" y="40"/>
                          <a:pt x="66" y="38"/>
                          <a:pt x="83" y="27"/>
                        </a:cubicBezTo>
                        <a:cubicBezTo>
                          <a:pt x="95" y="19"/>
                          <a:pt x="98" y="8"/>
                          <a:pt x="92" y="0"/>
                        </a:cubicBezTo>
                        <a:cubicBezTo>
                          <a:pt x="93" y="7"/>
                          <a:pt x="89" y="14"/>
                          <a:pt x="80" y="20"/>
                        </a:cubicBezTo>
                      </a:path>
                    </a:pathLst>
                  </a:custGeom>
                  <a:solidFill>
                    <a:srgbClr val="7831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69" name="Freeform 816">
                    <a:extLst>
                      <a:ext uri="{FF2B5EF4-FFF2-40B4-BE49-F238E27FC236}">
                        <a16:creationId xmlns:a16="http://schemas.microsoft.com/office/drawing/2014/main" id="{104AFE5D-68EA-ECB8-38BA-A0C7ACDA0378}"/>
                      </a:ext>
                    </a:extLst>
                  </p:cNvPr>
                  <p:cNvSpPr>
                    <a:spLocks/>
                  </p:cNvSpPr>
                  <p:nvPr/>
                </p:nvSpPr>
                <p:spPr bwMode="auto">
                  <a:xfrm>
                    <a:off x="2188" y="2937"/>
                    <a:ext cx="57" cy="25"/>
                  </a:xfrm>
                  <a:custGeom>
                    <a:avLst/>
                    <a:gdLst>
                      <a:gd name="T0" fmla="*/ 34 w 68"/>
                      <a:gd name="T1" fmla="*/ 3 h 30"/>
                      <a:gd name="T2" fmla="*/ 30 w 68"/>
                      <a:gd name="T3" fmla="*/ 15 h 30"/>
                      <a:gd name="T4" fmla="*/ 6 w 68"/>
                      <a:gd name="T5" fmla="*/ 14 h 30"/>
                      <a:gd name="T6" fmla="*/ 10 w 68"/>
                      <a:gd name="T7" fmla="*/ 3 h 30"/>
                      <a:gd name="T8" fmla="*/ 34 w 68"/>
                      <a:gd name="T9" fmla="*/ 3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30">
                        <a:moveTo>
                          <a:pt x="58" y="6"/>
                        </a:moveTo>
                        <a:cubicBezTo>
                          <a:pt x="68" y="11"/>
                          <a:pt x="65" y="20"/>
                          <a:pt x="51" y="25"/>
                        </a:cubicBezTo>
                        <a:cubicBezTo>
                          <a:pt x="38" y="30"/>
                          <a:pt x="19" y="29"/>
                          <a:pt x="9" y="24"/>
                        </a:cubicBezTo>
                        <a:cubicBezTo>
                          <a:pt x="0" y="18"/>
                          <a:pt x="3" y="10"/>
                          <a:pt x="17" y="5"/>
                        </a:cubicBezTo>
                        <a:cubicBezTo>
                          <a:pt x="30" y="0"/>
                          <a:pt x="49" y="1"/>
                          <a:pt x="58" y="6"/>
                        </a:cubicBezTo>
                      </a:path>
                    </a:pathLst>
                  </a:custGeom>
                  <a:solidFill>
                    <a:srgbClr val="A35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70" name="Freeform 817">
                    <a:extLst>
                      <a:ext uri="{FF2B5EF4-FFF2-40B4-BE49-F238E27FC236}">
                        <a16:creationId xmlns:a16="http://schemas.microsoft.com/office/drawing/2014/main" id="{7AE13597-B387-A9F7-FBD9-7372D5435391}"/>
                      </a:ext>
                    </a:extLst>
                  </p:cNvPr>
                  <p:cNvSpPr>
                    <a:spLocks/>
                  </p:cNvSpPr>
                  <p:nvPr/>
                </p:nvSpPr>
                <p:spPr bwMode="auto">
                  <a:xfrm>
                    <a:off x="2186" y="2950"/>
                    <a:ext cx="11" cy="6"/>
                  </a:xfrm>
                  <a:custGeom>
                    <a:avLst/>
                    <a:gdLst>
                      <a:gd name="T0" fmla="*/ 6 w 13"/>
                      <a:gd name="T1" fmla="*/ 1 h 7"/>
                      <a:gd name="T2" fmla="*/ 7 w 13"/>
                      <a:gd name="T3" fmla="*/ 3 h 7"/>
                      <a:gd name="T4" fmla="*/ 3 w 13"/>
                      <a:gd name="T5" fmla="*/ 3 h 7"/>
                      <a:gd name="T6" fmla="*/ 1 w 13"/>
                      <a:gd name="T7" fmla="*/ 1 h 7"/>
                      <a:gd name="T8" fmla="*/ 6 w 13"/>
                      <a:gd name="T9" fmla="*/ 1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7">
                        <a:moveTo>
                          <a:pt x="9" y="1"/>
                        </a:moveTo>
                        <a:cubicBezTo>
                          <a:pt x="12" y="3"/>
                          <a:pt x="13" y="5"/>
                          <a:pt x="11" y="6"/>
                        </a:cubicBezTo>
                        <a:cubicBezTo>
                          <a:pt x="10" y="7"/>
                          <a:pt x="6" y="6"/>
                          <a:pt x="3" y="5"/>
                        </a:cubicBezTo>
                        <a:cubicBezTo>
                          <a:pt x="1" y="4"/>
                          <a:pt x="0" y="2"/>
                          <a:pt x="1" y="1"/>
                        </a:cubicBezTo>
                        <a:cubicBezTo>
                          <a:pt x="3" y="0"/>
                          <a:pt x="6" y="0"/>
                          <a:pt x="9"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71" name="Freeform 818">
                    <a:extLst>
                      <a:ext uri="{FF2B5EF4-FFF2-40B4-BE49-F238E27FC236}">
                        <a16:creationId xmlns:a16="http://schemas.microsoft.com/office/drawing/2014/main" id="{32E6C3D5-20C5-623C-9FAD-A08F67D5D0A2}"/>
                      </a:ext>
                    </a:extLst>
                  </p:cNvPr>
                  <p:cNvSpPr>
                    <a:spLocks/>
                  </p:cNvSpPr>
                  <p:nvPr/>
                </p:nvSpPr>
                <p:spPr bwMode="auto">
                  <a:xfrm>
                    <a:off x="2195" y="2957"/>
                    <a:ext cx="8" cy="4"/>
                  </a:xfrm>
                  <a:custGeom>
                    <a:avLst/>
                    <a:gdLst>
                      <a:gd name="T0" fmla="*/ 4 w 9"/>
                      <a:gd name="T1" fmla="*/ 1 h 4"/>
                      <a:gd name="T2" fmla="*/ 5 w 9"/>
                      <a:gd name="T3" fmla="*/ 3 h 4"/>
                      <a:gd name="T4" fmla="*/ 3 w 9"/>
                      <a:gd name="T5" fmla="*/ 3 h 4"/>
                      <a:gd name="T6" fmla="*/ 1 w 9"/>
                      <a:gd name="T7" fmla="*/ 0 h 4"/>
                      <a:gd name="T8" fmla="*/ 4 w 9"/>
                      <a:gd name="T9" fmla="*/ 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4">
                        <a:moveTo>
                          <a:pt x="6" y="1"/>
                        </a:moveTo>
                        <a:cubicBezTo>
                          <a:pt x="8" y="1"/>
                          <a:pt x="9" y="3"/>
                          <a:pt x="8" y="3"/>
                        </a:cubicBezTo>
                        <a:cubicBezTo>
                          <a:pt x="7" y="4"/>
                          <a:pt x="5" y="4"/>
                          <a:pt x="3" y="3"/>
                        </a:cubicBezTo>
                        <a:cubicBezTo>
                          <a:pt x="1" y="2"/>
                          <a:pt x="0" y="1"/>
                          <a:pt x="1" y="0"/>
                        </a:cubicBezTo>
                        <a:cubicBezTo>
                          <a:pt x="2" y="0"/>
                          <a:pt x="4" y="0"/>
                          <a:pt x="6"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72" name="Freeform 819">
                    <a:extLst>
                      <a:ext uri="{FF2B5EF4-FFF2-40B4-BE49-F238E27FC236}">
                        <a16:creationId xmlns:a16="http://schemas.microsoft.com/office/drawing/2014/main" id="{E4F9375F-C402-0207-504B-149A0AD1E95E}"/>
                      </a:ext>
                    </a:extLst>
                  </p:cNvPr>
                  <p:cNvSpPr>
                    <a:spLocks/>
                  </p:cNvSpPr>
                  <p:nvPr/>
                </p:nvSpPr>
                <p:spPr bwMode="auto">
                  <a:xfrm>
                    <a:off x="2177" y="2934"/>
                    <a:ext cx="82" cy="45"/>
                  </a:xfrm>
                  <a:custGeom>
                    <a:avLst/>
                    <a:gdLst>
                      <a:gd name="T0" fmla="*/ 48 w 97"/>
                      <a:gd name="T1" fmla="*/ 3 h 53"/>
                      <a:gd name="T2" fmla="*/ 48 w 97"/>
                      <a:gd name="T3" fmla="*/ 4 h 53"/>
                      <a:gd name="T4" fmla="*/ 57 w 97"/>
                      <a:gd name="T5" fmla="*/ 15 h 53"/>
                      <a:gd name="T6" fmla="*/ 51 w 97"/>
                      <a:gd name="T7" fmla="*/ 26 h 53"/>
                      <a:gd name="T8" fmla="*/ 28 w 97"/>
                      <a:gd name="T9" fmla="*/ 31 h 53"/>
                      <a:gd name="T10" fmla="*/ 11 w 97"/>
                      <a:gd name="T11" fmla="*/ 28 h 53"/>
                      <a:gd name="T12" fmla="*/ 2 w 97"/>
                      <a:gd name="T13" fmla="*/ 17 h 53"/>
                      <a:gd name="T14" fmla="*/ 8 w 97"/>
                      <a:gd name="T15" fmla="*/ 7 h 53"/>
                      <a:gd name="T16" fmla="*/ 30 w 97"/>
                      <a:gd name="T17" fmla="*/ 1 h 53"/>
                      <a:gd name="T18" fmla="*/ 48 w 97"/>
                      <a:gd name="T19" fmla="*/ 4 h 53"/>
                      <a:gd name="T20" fmla="*/ 48 w 97"/>
                      <a:gd name="T21" fmla="*/ 3 h 53"/>
                      <a:gd name="T22" fmla="*/ 48 w 97"/>
                      <a:gd name="T23" fmla="*/ 3 h 53"/>
                      <a:gd name="T24" fmla="*/ 30 w 97"/>
                      <a:gd name="T25" fmla="*/ 0 h 53"/>
                      <a:gd name="T26" fmla="*/ 8 w 97"/>
                      <a:gd name="T27" fmla="*/ 6 h 53"/>
                      <a:gd name="T28" fmla="*/ 0 w 97"/>
                      <a:gd name="T29" fmla="*/ 17 h 53"/>
                      <a:gd name="T30" fmla="*/ 10 w 97"/>
                      <a:gd name="T31" fmla="*/ 30 h 53"/>
                      <a:gd name="T32" fmla="*/ 28 w 97"/>
                      <a:gd name="T33" fmla="*/ 32 h 53"/>
                      <a:gd name="T34" fmla="*/ 52 w 97"/>
                      <a:gd name="T35" fmla="*/ 26 h 53"/>
                      <a:gd name="T36" fmla="*/ 58 w 97"/>
                      <a:gd name="T37" fmla="*/ 15 h 53"/>
                      <a:gd name="T38" fmla="*/ 48 w 97"/>
                      <a:gd name="T39" fmla="*/ 3 h 53"/>
                      <a:gd name="T40" fmla="*/ 48 w 97"/>
                      <a:gd name="T41" fmla="*/ 3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7" h="53">
                        <a:moveTo>
                          <a:pt x="80" y="6"/>
                        </a:moveTo>
                        <a:cubicBezTo>
                          <a:pt x="80" y="7"/>
                          <a:pt x="80" y="7"/>
                          <a:pt x="80" y="7"/>
                        </a:cubicBezTo>
                        <a:cubicBezTo>
                          <a:pt x="90" y="12"/>
                          <a:pt x="95" y="18"/>
                          <a:pt x="95" y="25"/>
                        </a:cubicBezTo>
                        <a:cubicBezTo>
                          <a:pt x="95" y="31"/>
                          <a:pt x="92" y="37"/>
                          <a:pt x="84" y="42"/>
                        </a:cubicBezTo>
                        <a:cubicBezTo>
                          <a:pt x="74" y="48"/>
                          <a:pt x="60" y="52"/>
                          <a:pt x="46" y="52"/>
                        </a:cubicBezTo>
                        <a:cubicBezTo>
                          <a:pt x="36" y="52"/>
                          <a:pt x="26" y="50"/>
                          <a:pt x="18" y="46"/>
                        </a:cubicBezTo>
                        <a:cubicBezTo>
                          <a:pt x="7" y="41"/>
                          <a:pt x="2" y="35"/>
                          <a:pt x="2" y="28"/>
                        </a:cubicBezTo>
                        <a:cubicBezTo>
                          <a:pt x="2" y="22"/>
                          <a:pt x="6" y="16"/>
                          <a:pt x="13" y="11"/>
                        </a:cubicBezTo>
                        <a:cubicBezTo>
                          <a:pt x="23" y="5"/>
                          <a:pt x="37" y="1"/>
                          <a:pt x="51" y="1"/>
                        </a:cubicBezTo>
                        <a:cubicBezTo>
                          <a:pt x="61" y="1"/>
                          <a:pt x="71" y="3"/>
                          <a:pt x="80" y="7"/>
                        </a:cubicBezTo>
                        <a:cubicBezTo>
                          <a:pt x="80" y="6"/>
                          <a:pt x="80" y="6"/>
                          <a:pt x="80" y="6"/>
                        </a:cubicBezTo>
                        <a:cubicBezTo>
                          <a:pt x="80" y="5"/>
                          <a:pt x="80" y="5"/>
                          <a:pt x="80" y="5"/>
                        </a:cubicBezTo>
                        <a:cubicBezTo>
                          <a:pt x="72" y="1"/>
                          <a:pt x="61" y="0"/>
                          <a:pt x="51" y="0"/>
                        </a:cubicBezTo>
                        <a:cubicBezTo>
                          <a:pt x="37" y="0"/>
                          <a:pt x="23" y="3"/>
                          <a:pt x="13" y="10"/>
                        </a:cubicBezTo>
                        <a:cubicBezTo>
                          <a:pt x="5" y="15"/>
                          <a:pt x="0" y="21"/>
                          <a:pt x="0" y="28"/>
                        </a:cubicBezTo>
                        <a:cubicBezTo>
                          <a:pt x="0" y="35"/>
                          <a:pt x="6" y="43"/>
                          <a:pt x="17" y="48"/>
                        </a:cubicBezTo>
                        <a:cubicBezTo>
                          <a:pt x="26" y="51"/>
                          <a:pt x="36" y="53"/>
                          <a:pt x="46" y="53"/>
                        </a:cubicBezTo>
                        <a:cubicBezTo>
                          <a:pt x="60" y="53"/>
                          <a:pt x="75" y="50"/>
                          <a:pt x="85" y="43"/>
                        </a:cubicBezTo>
                        <a:cubicBezTo>
                          <a:pt x="93" y="38"/>
                          <a:pt x="97" y="32"/>
                          <a:pt x="97" y="25"/>
                        </a:cubicBezTo>
                        <a:cubicBezTo>
                          <a:pt x="97" y="18"/>
                          <a:pt x="91" y="10"/>
                          <a:pt x="80" y="5"/>
                        </a:cubicBezTo>
                        <a:cubicBezTo>
                          <a:pt x="80" y="6"/>
                          <a:pt x="80" y="6"/>
                          <a:pt x="80" y="6"/>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73" name="Freeform 820">
                    <a:extLst>
                      <a:ext uri="{FF2B5EF4-FFF2-40B4-BE49-F238E27FC236}">
                        <a16:creationId xmlns:a16="http://schemas.microsoft.com/office/drawing/2014/main" id="{A27A2EC1-E685-B27C-3BBE-46BAC897AF02}"/>
                      </a:ext>
                    </a:extLst>
                  </p:cNvPr>
                  <p:cNvSpPr>
                    <a:spLocks/>
                  </p:cNvSpPr>
                  <p:nvPr/>
                </p:nvSpPr>
                <p:spPr bwMode="auto">
                  <a:xfrm>
                    <a:off x="2328" y="2907"/>
                    <a:ext cx="84" cy="78"/>
                  </a:xfrm>
                  <a:custGeom>
                    <a:avLst/>
                    <a:gdLst>
                      <a:gd name="T0" fmla="*/ 47 w 100"/>
                      <a:gd name="T1" fmla="*/ 8 h 92"/>
                      <a:gd name="T2" fmla="*/ 50 w 100"/>
                      <a:gd name="T3" fmla="*/ 43 h 92"/>
                      <a:gd name="T4" fmla="*/ 13 w 100"/>
                      <a:gd name="T5" fmla="*/ 47 h 92"/>
                      <a:gd name="T6" fmla="*/ 10 w 100"/>
                      <a:gd name="T7" fmla="*/ 13 h 92"/>
                      <a:gd name="T8" fmla="*/ 47 w 100"/>
                      <a:gd name="T9" fmla="*/ 8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92">
                        <a:moveTo>
                          <a:pt x="80" y="14"/>
                        </a:moveTo>
                        <a:cubicBezTo>
                          <a:pt x="98" y="28"/>
                          <a:pt x="100" y="54"/>
                          <a:pt x="84" y="71"/>
                        </a:cubicBezTo>
                        <a:cubicBezTo>
                          <a:pt x="68" y="89"/>
                          <a:pt x="39" y="92"/>
                          <a:pt x="21" y="78"/>
                        </a:cubicBezTo>
                        <a:cubicBezTo>
                          <a:pt x="2" y="64"/>
                          <a:pt x="0" y="38"/>
                          <a:pt x="17" y="21"/>
                        </a:cubicBezTo>
                        <a:cubicBezTo>
                          <a:pt x="33" y="3"/>
                          <a:pt x="61" y="0"/>
                          <a:pt x="80" y="14"/>
                        </a:cubicBezTo>
                      </a:path>
                    </a:pathLst>
                  </a:custGeom>
                  <a:solidFill>
                    <a:srgbClr val="9250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74" name="Freeform 821">
                    <a:extLst>
                      <a:ext uri="{FF2B5EF4-FFF2-40B4-BE49-F238E27FC236}">
                        <a16:creationId xmlns:a16="http://schemas.microsoft.com/office/drawing/2014/main" id="{6374F995-52D5-6AA1-510C-67A4418E728B}"/>
                      </a:ext>
                    </a:extLst>
                  </p:cNvPr>
                  <p:cNvSpPr>
                    <a:spLocks/>
                  </p:cNvSpPr>
                  <p:nvPr/>
                </p:nvSpPr>
                <p:spPr bwMode="auto">
                  <a:xfrm>
                    <a:off x="2332" y="2931"/>
                    <a:ext cx="78" cy="53"/>
                  </a:xfrm>
                  <a:custGeom>
                    <a:avLst/>
                    <a:gdLst>
                      <a:gd name="T0" fmla="*/ 46 w 92"/>
                      <a:gd name="T1" fmla="*/ 20 h 63"/>
                      <a:gd name="T2" fmla="*/ 7 w 92"/>
                      <a:gd name="T3" fmla="*/ 24 h 63"/>
                      <a:gd name="T4" fmla="*/ 0 w 92"/>
                      <a:gd name="T5" fmla="*/ 14 h 63"/>
                      <a:gd name="T6" fmla="*/ 9 w 92"/>
                      <a:gd name="T7" fmla="*/ 29 h 63"/>
                      <a:gd name="T8" fmla="*/ 47 w 92"/>
                      <a:gd name="T9" fmla="*/ 25 h 63"/>
                      <a:gd name="T10" fmla="*/ 53 w 92"/>
                      <a:gd name="T11" fmla="*/ 0 h 63"/>
                      <a:gd name="T12" fmla="*/ 46 w 92"/>
                      <a:gd name="T13" fmla="*/ 20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 h="63">
                        <a:moveTo>
                          <a:pt x="75" y="33"/>
                        </a:moveTo>
                        <a:cubicBezTo>
                          <a:pt x="59" y="50"/>
                          <a:pt x="31" y="53"/>
                          <a:pt x="12" y="39"/>
                        </a:cubicBezTo>
                        <a:cubicBezTo>
                          <a:pt x="7" y="35"/>
                          <a:pt x="3" y="30"/>
                          <a:pt x="0" y="24"/>
                        </a:cubicBezTo>
                        <a:cubicBezTo>
                          <a:pt x="1" y="34"/>
                          <a:pt x="6" y="43"/>
                          <a:pt x="15" y="49"/>
                        </a:cubicBezTo>
                        <a:cubicBezTo>
                          <a:pt x="33" y="63"/>
                          <a:pt x="62" y="60"/>
                          <a:pt x="78" y="43"/>
                        </a:cubicBezTo>
                        <a:cubicBezTo>
                          <a:pt x="89" y="30"/>
                          <a:pt x="92" y="14"/>
                          <a:pt x="86" y="0"/>
                        </a:cubicBezTo>
                        <a:cubicBezTo>
                          <a:pt x="87" y="11"/>
                          <a:pt x="84" y="23"/>
                          <a:pt x="75" y="33"/>
                        </a:cubicBezTo>
                      </a:path>
                    </a:pathLst>
                  </a:custGeom>
                  <a:solidFill>
                    <a:srgbClr val="7831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75" name="Freeform 822">
                    <a:extLst>
                      <a:ext uri="{FF2B5EF4-FFF2-40B4-BE49-F238E27FC236}">
                        <a16:creationId xmlns:a16="http://schemas.microsoft.com/office/drawing/2014/main" id="{440EDA81-D0D0-5364-86F8-AF5EE0AAEE8E}"/>
                      </a:ext>
                    </a:extLst>
                  </p:cNvPr>
                  <p:cNvSpPr>
                    <a:spLocks/>
                  </p:cNvSpPr>
                  <p:nvPr/>
                </p:nvSpPr>
                <p:spPr bwMode="auto">
                  <a:xfrm>
                    <a:off x="2341" y="2915"/>
                    <a:ext cx="54" cy="39"/>
                  </a:xfrm>
                  <a:custGeom>
                    <a:avLst/>
                    <a:gdLst>
                      <a:gd name="T0" fmla="*/ 33 w 64"/>
                      <a:gd name="T1" fmla="*/ 6 h 46"/>
                      <a:gd name="T2" fmla="*/ 30 w 64"/>
                      <a:gd name="T3" fmla="*/ 23 h 46"/>
                      <a:gd name="T4" fmla="*/ 6 w 64"/>
                      <a:gd name="T5" fmla="*/ 22 h 46"/>
                      <a:gd name="T6" fmla="*/ 10 w 64"/>
                      <a:gd name="T7" fmla="*/ 4 h 46"/>
                      <a:gd name="T8" fmla="*/ 33 w 64"/>
                      <a:gd name="T9" fmla="*/ 6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46">
                        <a:moveTo>
                          <a:pt x="55" y="9"/>
                        </a:moveTo>
                        <a:cubicBezTo>
                          <a:pt x="64" y="18"/>
                          <a:pt x="61" y="31"/>
                          <a:pt x="48" y="38"/>
                        </a:cubicBezTo>
                        <a:cubicBezTo>
                          <a:pt x="35" y="46"/>
                          <a:pt x="18" y="45"/>
                          <a:pt x="9" y="37"/>
                        </a:cubicBezTo>
                        <a:cubicBezTo>
                          <a:pt x="0" y="28"/>
                          <a:pt x="3" y="15"/>
                          <a:pt x="16" y="7"/>
                        </a:cubicBezTo>
                        <a:cubicBezTo>
                          <a:pt x="28" y="0"/>
                          <a:pt x="46" y="0"/>
                          <a:pt x="55" y="9"/>
                        </a:cubicBezTo>
                      </a:path>
                    </a:pathLst>
                  </a:custGeom>
                  <a:solidFill>
                    <a:srgbClr val="A35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76" name="Freeform 823">
                    <a:extLst>
                      <a:ext uri="{FF2B5EF4-FFF2-40B4-BE49-F238E27FC236}">
                        <a16:creationId xmlns:a16="http://schemas.microsoft.com/office/drawing/2014/main" id="{46EB9343-BE7C-011C-640C-A521BFCC7531}"/>
                      </a:ext>
                    </a:extLst>
                  </p:cNvPr>
                  <p:cNvSpPr>
                    <a:spLocks/>
                  </p:cNvSpPr>
                  <p:nvPr/>
                </p:nvSpPr>
                <p:spPr bwMode="auto">
                  <a:xfrm>
                    <a:off x="2340" y="2934"/>
                    <a:ext cx="10" cy="9"/>
                  </a:xfrm>
                  <a:custGeom>
                    <a:avLst/>
                    <a:gdLst>
                      <a:gd name="T0" fmla="*/ 6 w 12"/>
                      <a:gd name="T1" fmla="*/ 2 h 10"/>
                      <a:gd name="T2" fmla="*/ 7 w 12"/>
                      <a:gd name="T3" fmla="*/ 6 h 10"/>
                      <a:gd name="T4" fmla="*/ 3 w 12"/>
                      <a:gd name="T5" fmla="*/ 5 h 10"/>
                      <a:gd name="T6" fmla="*/ 1 w 12"/>
                      <a:gd name="T7" fmla="*/ 2 h 10"/>
                      <a:gd name="T8" fmla="*/ 6 w 12"/>
                      <a:gd name="T9" fmla="*/ 2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0">
                        <a:moveTo>
                          <a:pt x="9" y="2"/>
                        </a:moveTo>
                        <a:cubicBezTo>
                          <a:pt x="11" y="4"/>
                          <a:pt x="12" y="7"/>
                          <a:pt x="11" y="9"/>
                        </a:cubicBezTo>
                        <a:cubicBezTo>
                          <a:pt x="9" y="10"/>
                          <a:pt x="6" y="10"/>
                          <a:pt x="3" y="8"/>
                        </a:cubicBezTo>
                        <a:cubicBezTo>
                          <a:pt x="1" y="6"/>
                          <a:pt x="0" y="3"/>
                          <a:pt x="1" y="2"/>
                        </a:cubicBezTo>
                        <a:cubicBezTo>
                          <a:pt x="2" y="0"/>
                          <a:pt x="6" y="0"/>
                          <a:pt x="9"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77" name="Freeform 824">
                    <a:extLst>
                      <a:ext uri="{FF2B5EF4-FFF2-40B4-BE49-F238E27FC236}">
                        <a16:creationId xmlns:a16="http://schemas.microsoft.com/office/drawing/2014/main" id="{8E96342B-480B-0432-D998-373BCBBCB52E}"/>
                      </a:ext>
                    </a:extLst>
                  </p:cNvPr>
                  <p:cNvSpPr>
                    <a:spLocks/>
                  </p:cNvSpPr>
                  <p:nvPr/>
                </p:nvSpPr>
                <p:spPr bwMode="auto">
                  <a:xfrm>
                    <a:off x="2349" y="2945"/>
                    <a:ext cx="7" cy="6"/>
                  </a:xfrm>
                  <a:custGeom>
                    <a:avLst/>
                    <a:gdLst>
                      <a:gd name="T0" fmla="*/ 4 w 8"/>
                      <a:gd name="T1" fmla="*/ 2 h 7"/>
                      <a:gd name="T2" fmla="*/ 4 w 8"/>
                      <a:gd name="T3" fmla="*/ 3 h 7"/>
                      <a:gd name="T4" fmla="*/ 2 w 8"/>
                      <a:gd name="T5" fmla="*/ 3 h 7"/>
                      <a:gd name="T6" fmla="*/ 1 w 8"/>
                      <a:gd name="T7" fmla="*/ 1 h 7"/>
                      <a:gd name="T8" fmla="*/ 4 w 8"/>
                      <a:gd name="T9" fmla="*/ 2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5" y="2"/>
                        </a:moveTo>
                        <a:cubicBezTo>
                          <a:pt x="7" y="3"/>
                          <a:pt x="8" y="5"/>
                          <a:pt x="7" y="6"/>
                        </a:cubicBezTo>
                        <a:cubicBezTo>
                          <a:pt x="6" y="7"/>
                          <a:pt x="4" y="7"/>
                          <a:pt x="2" y="6"/>
                        </a:cubicBezTo>
                        <a:cubicBezTo>
                          <a:pt x="0" y="4"/>
                          <a:pt x="0" y="2"/>
                          <a:pt x="1" y="1"/>
                        </a:cubicBezTo>
                        <a:cubicBezTo>
                          <a:pt x="2" y="0"/>
                          <a:pt x="4" y="1"/>
                          <a:pt x="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78" name="Freeform 825">
                    <a:extLst>
                      <a:ext uri="{FF2B5EF4-FFF2-40B4-BE49-F238E27FC236}">
                        <a16:creationId xmlns:a16="http://schemas.microsoft.com/office/drawing/2014/main" id="{364D40C2-E474-48B7-7396-89817683A032}"/>
                      </a:ext>
                    </a:extLst>
                  </p:cNvPr>
                  <p:cNvSpPr>
                    <a:spLocks/>
                  </p:cNvSpPr>
                  <p:nvPr/>
                </p:nvSpPr>
                <p:spPr bwMode="auto">
                  <a:xfrm>
                    <a:off x="2331" y="2911"/>
                    <a:ext cx="77" cy="70"/>
                  </a:xfrm>
                  <a:custGeom>
                    <a:avLst/>
                    <a:gdLst>
                      <a:gd name="T0" fmla="*/ 45 w 91"/>
                      <a:gd name="T1" fmla="*/ 6 h 83"/>
                      <a:gd name="T2" fmla="*/ 45 w 91"/>
                      <a:gd name="T3" fmla="*/ 6 h 83"/>
                      <a:gd name="T4" fmla="*/ 53 w 91"/>
                      <a:gd name="T5" fmla="*/ 24 h 83"/>
                      <a:gd name="T6" fmla="*/ 48 w 91"/>
                      <a:gd name="T7" fmla="*/ 40 h 83"/>
                      <a:gd name="T8" fmla="*/ 25 w 91"/>
                      <a:gd name="T9" fmla="*/ 48 h 83"/>
                      <a:gd name="T10" fmla="*/ 10 w 91"/>
                      <a:gd name="T11" fmla="*/ 43 h 83"/>
                      <a:gd name="T12" fmla="*/ 2 w 91"/>
                      <a:gd name="T13" fmla="*/ 25 h 83"/>
                      <a:gd name="T14" fmla="*/ 8 w 91"/>
                      <a:gd name="T15" fmla="*/ 10 h 83"/>
                      <a:gd name="T16" fmla="*/ 30 w 91"/>
                      <a:gd name="T17" fmla="*/ 2 h 83"/>
                      <a:gd name="T18" fmla="*/ 45 w 91"/>
                      <a:gd name="T19" fmla="*/ 6 h 83"/>
                      <a:gd name="T20" fmla="*/ 45 w 91"/>
                      <a:gd name="T21" fmla="*/ 6 h 83"/>
                      <a:gd name="T22" fmla="*/ 46 w 91"/>
                      <a:gd name="T23" fmla="*/ 6 h 83"/>
                      <a:gd name="T24" fmla="*/ 30 w 91"/>
                      <a:gd name="T25" fmla="*/ 0 h 83"/>
                      <a:gd name="T26" fmla="*/ 7 w 91"/>
                      <a:gd name="T27" fmla="*/ 9 h 83"/>
                      <a:gd name="T28" fmla="*/ 0 w 91"/>
                      <a:gd name="T29" fmla="*/ 25 h 83"/>
                      <a:gd name="T30" fmla="*/ 10 w 91"/>
                      <a:gd name="T31" fmla="*/ 44 h 83"/>
                      <a:gd name="T32" fmla="*/ 25 w 91"/>
                      <a:gd name="T33" fmla="*/ 50 h 83"/>
                      <a:gd name="T34" fmla="*/ 49 w 91"/>
                      <a:gd name="T35" fmla="*/ 40 h 83"/>
                      <a:gd name="T36" fmla="*/ 55 w 91"/>
                      <a:gd name="T37" fmla="*/ 24 h 83"/>
                      <a:gd name="T38" fmla="*/ 46 w 91"/>
                      <a:gd name="T39" fmla="*/ 6 h 83"/>
                      <a:gd name="T40" fmla="*/ 45 w 91"/>
                      <a:gd name="T41" fmla="*/ 6 h 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83">
                        <a:moveTo>
                          <a:pt x="75" y="9"/>
                        </a:moveTo>
                        <a:cubicBezTo>
                          <a:pt x="75" y="10"/>
                          <a:pt x="75" y="10"/>
                          <a:pt x="75" y="10"/>
                        </a:cubicBezTo>
                        <a:cubicBezTo>
                          <a:pt x="84" y="18"/>
                          <a:pt x="89" y="28"/>
                          <a:pt x="89" y="39"/>
                        </a:cubicBezTo>
                        <a:cubicBezTo>
                          <a:pt x="89" y="49"/>
                          <a:pt x="86" y="58"/>
                          <a:pt x="79" y="66"/>
                        </a:cubicBezTo>
                        <a:cubicBezTo>
                          <a:pt x="69" y="76"/>
                          <a:pt x="56" y="81"/>
                          <a:pt x="43" y="81"/>
                        </a:cubicBezTo>
                        <a:cubicBezTo>
                          <a:pt x="34" y="81"/>
                          <a:pt x="24" y="78"/>
                          <a:pt x="17" y="72"/>
                        </a:cubicBezTo>
                        <a:cubicBezTo>
                          <a:pt x="7" y="65"/>
                          <a:pt x="2" y="54"/>
                          <a:pt x="2" y="43"/>
                        </a:cubicBezTo>
                        <a:cubicBezTo>
                          <a:pt x="2" y="34"/>
                          <a:pt x="5" y="25"/>
                          <a:pt x="13" y="17"/>
                        </a:cubicBezTo>
                        <a:cubicBezTo>
                          <a:pt x="22" y="7"/>
                          <a:pt x="35" y="2"/>
                          <a:pt x="48" y="2"/>
                        </a:cubicBezTo>
                        <a:cubicBezTo>
                          <a:pt x="57" y="2"/>
                          <a:pt x="67" y="4"/>
                          <a:pt x="75" y="10"/>
                        </a:cubicBezTo>
                        <a:cubicBezTo>
                          <a:pt x="75" y="9"/>
                          <a:pt x="75" y="9"/>
                          <a:pt x="75" y="9"/>
                        </a:cubicBezTo>
                        <a:cubicBezTo>
                          <a:pt x="76" y="9"/>
                          <a:pt x="76" y="9"/>
                          <a:pt x="76" y="9"/>
                        </a:cubicBezTo>
                        <a:cubicBezTo>
                          <a:pt x="68" y="2"/>
                          <a:pt x="58" y="0"/>
                          <a:pt x="48" y="0"/>
                        </a:cubicBezTo>
                        <a:cubicBezTo>
                          <a:pt x="34" y="0"/>
                          <a:pt x="21" y="5"/>
                          <a:pt x="11" y="15"/>
                        </a:cubicBezTo>
                        <a:cubicBezTo>
                          <a:pt x="4" y="24"/>
                          <a:pt x="0" y="34"/>
                          <a:pt x="0" y="43"/>
                        </a:cubicBezTo>
                        <a:cubicBezTo>
                          <a:pt x="0" y="55"/>
                          <a:pt x="5" y="66"/>
                          <a:pt x="16" y="74"/>
                        </a:cubicBezTo>
                        <a:cubicBezTo>
                          <a:pt x="24" y="80"/>
                          <a:pt x="33" y="83"/>
                          <a:pt x="43" y="83"/>
                        </a:cubicBezTo>
                        <a:cubicBezTo>
                          <a:pt x="57" y="83"/>
                          <a:pt x="70" y="78"/>
                          <a:pt x="80" y="67"/>
                        </a:cubicBezTo>
                        <a:cubicBezTo>
                          <a:pt x="88" y="59"/>
                          <a:pt x="91" y="49"/>
                          <a:pt x="91" y="39"/>
                        </a:cubicBezTo>
                        <a:cubicBezTo>
                          <a:pt x="91" y="28"/>
                          <a:pt x="86" y="16"/>
                          <a:pt x="76" y="9"/>
                        </a:cubicBezTo>
                        <a:cubicBezTo>
                          <a:pt x="75" y="9"/>
                          <a:pt x="75" y="9"/>
                          <a:pt x="75" y="9"/>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79" name="Freeform 826">
                    <a:extLst>
                      <a:ext uri="{FF2B5EF4-FFF2-40B4-BE49-F238E27FC236}">
                        <a16:creationId xmlns:a16="http://schemas.microsoft.com/office/drawing/2014/main" id="{54685EE3-A352-453D-73C8-356563FF4606}"/>
                      </a:ext>
                    </a:extLst>
                  </p:cNvPr>
                  <p:cNvSpPr>
                    <a:spLocks/>
                  </p:cNvSpPr>
                  <p:nvPr/>
                </p:nvSpPr>
                <p:spPr bwMode="auto">
                  <a:xfrm>
                    <a:off x="2438" y="3004"/>
                    <a:ext cx="85" cy="77"/>
                  </a:xfrm>
                  <a:custGeom>
                    <a:avLst/>
                    <a:gdLst>
                      <a:gd name="T0" fmla="*/ 36 w 101"/>
                      <a:gd name="T1" fmla="*/ 3 h 92"/>
                      <a:gd name="T2" fmla="*/ 56 w 101"/>
                      <a:gd name="T3" fmla="*/ 23 h 92"/>
                      <a:gd name="T4" fmla="*/ 24 w 101"/>
                      <a:gd name="T5" fmla="*/ 52 h 92"/>
                      <a:gd name="T6" fmla="*/ 3 w 101"/>
                      <a:gd name="T7" fmla="*/ 31 h 92"/>
                      <a:gd name="T8" fmla="*/ 36 w 101"/>
                      <a:gd name="T9" fmla="*/ 3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92">
                        <a:moveTo>
                          <a:pt x="61" y="3"/>
                        </a:moveTo>
                        <a:cubicBezTo>
                          <a:pt x="86" y="0"/>
                          <a:pt x="101" y="15"/>
                          <a:pt x="95" y="39"/>
                        </a:cubicBezTo>
                        <a:cubicBezTo>
                          <a:pt x="89" y="62"/>
                          <a:pt x="65" y="84"/>
                          <a:pt x="40" y="88"/>
                        </a:cubicBezTo>
                        <a:cubicBezTo>
                          <a:pt x="15" y="92"/>
                          <a:pt x="0" y="76"/>
                          <a:pt x="6" y="52"/>
                        </a:cubicBezTo>
                        <a:cubicBezTo>
                          <a:pt x="12" y="29"/>
                          <a:pt x="37" y="7"/>
                          <a:pt x="61" y="3"/>
                        </a:cubicBezTo>
                      </a:path>
                    </a:pathLst>
                  </a:custGeom>
                  <a:solidFill>
                    <a:srgbClr val="9250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80" name="Freeform 827">
                    <a:extLst>
                      <a:ext uri="{FF2B5EF4-FFF2-40B4-BE49-F238E27FC236}">
                        <a16:creationId xmlns:a16="http://schemas.microsoft.com/office/drawing/2014/main" id="{49A70C79-E9FB-D864-4333-52BA13ABD62F}"/>
                      </a:ext>
                    </a:extLst>
                  </p:cNvPr>
                  <p:cNvSpPr>
                    <a:spLocks/>
                  </p:cNvSpPr>
                  <p:nvPr/>
                </p:nvSpPr>
                <p:spPr bwMode="auto">
                  <a:xfrm>
                    <a:off x="2448" y="3008"/>
                    <a:ext cx="72" cy="72"/>
                  </a:xfrm>
                  <a:custGeom>
                    <a:avLst/>
                    <a:gdLst>
                      <a:gd name="T0" fmla="*/ 44 w 86"/>
                      <a:gd name="T1" fmla="*/ 18 h 85"/>
                      <a:gd name="T2" fmla="*/ 11 w 86"/>
                      <a:gd name="T3" fmla="*/ 47 h 85"/>
                      <a:gd name="T4" fmla="*/ 0 w 86"/>
                      <a:gd name="T5" fmla="*/ 47 h 85"/>
                      <a:gd name="T6" fmla="*/ 16 w 86"/>
                      <a:gd name="T7" fmla="*/ 50 h 85"/>
                      <a:gd name="T8" fmla="*/ 49 w 86"/>
                      <a:gd name="T9" fmla="*/ 21 h 85"/>
                      <a:gd name="T10" fmla="*/ 39 w 86"/>
                      <a:gd name="T11" fmla="*/ 0 h 85"/>
                      <a:gd name="T12" fmla="*/ 44 w 86"/>
                      <a:gd name="T13" fmla="*/ 18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 h="85">
                        <a:moveTo>
                          <a:pt x="74" y="29"/>
                        </a:moveTo>
                        <a:cubicBezTo>
                          <a:pt x="68" y="53"/>
                          <a:pt x="44" y="75"/>
                          <a:pt x="19" y="78"/>
                        </a:cubicBezTo>
                        <a:cubicBezTo>
                          <a:pt x="12" y="80"/>
                          <a:pt x="5" y="79"/>
                          <a:pt x="0" y="77"/>
                        </a:cubicBezTo>
                        <a:cubicBezTo>
                          <a:pt x="6" y="82"/>
                          <a:pt x="15" y="85"/>
                          <a:pt x="27" y="83"/>
                        </a:cubicBezTo>
                        <a:cubicBezTo>
                          <a:pt x="51" y="79"/>
                          <a:pt x="76" y="57"/>
                          <a:pt x="82" y="34"/>
                        </a:cubicBezTo>
                        <a:cubicBezTo>
                          <a:pt x="86" y="18"/>
                          <a:pt x="80" y="5"/>
                          <a:pt x="67" y="0"/>
                        </a:cubicBezTo>
                        <a:cubicBezTo>
                          <a:pt x="74" y="6"/>
                          <a:pt x="77" y="17"/>
                          <a:pt x="74" y="29"/>
                        </a:cubicBezTo>
                      </a:path>
                    </a:pathLst>
                  </a:custGeom>
                  <a:solidFill>
                    <a:srgbClr val="7831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81" name="Freeform 828">
                    <a:extLst>
                      <a:ext uri="{FF2B5EF4-FFF2-40B4-BE49-F238E27FC236}">
                        <a16:creationId xmlns:a16="http://schemas.microsoft.com/office/drawing/2014/main" id="{A27D0B82-6B31-42E7-5CD1-7C64F2D020F5}"/>
                      </a:ext>
                    </a:extLst>
                  </p:cNvPr>
                  <p:cNvSpPr>
                    <a:spLocks/>
                  </p:cNvSpPr>
                  <p:nvPr/>
                </p:nvSpPr>
                <p:spPr bwMode="auto">
                  <a:xfrm>
                    <a:off x="2446" y="3014"/>
                    <a:ext cx="52" cy="44"/>
                  </a:xfrm>
                  <a:custGeom>
                    <a:avLst/>
                    <a:gdLst>
                      <a:gd name="T0" fmla="*/ 27 w 62"/>
                      <a:gd name="T1" fmla="*/ 0 h 52"/>
                      <a:gd name="T2" fmla="*/ 32 w 62"/>
                      <a:gd name="T3" fmla="*/ 15 h 52"/>
                      <a:gd name="T4" fmla="*/ 10 w 62"/>
                      <a:gd name="T5" fmla="*/ 31 h 52"/>
                      <a:gd name="T6" fmla="*/ 5 w 62"/>
                      <a:gd name="T7" fmla="*/ 16 h 52"/>
                      <a:gd name="T8" fmla="*/ 27 w 62"/>
                      <a:gd name="T9" fmla="*/ 0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52">
                        <a:moveTo>
                          <a:pt x="45" y="0"/>
                        </a:moveTo>
                        <a:cubicBezTo>
                          <a:pt x="58" y="0"/>
                          <a:pt x="62" y="11"/>
                          <a:pt x="54" y="25"/>
                        </a:cubicBezTo>
                        <a:cubicBezTo>
                          <a:pt x="46" y="39"/>
                          <a:pt x="30" y="51"/>
                          <a:pt x="17" y="52"/>
                        </a:cubicBezTo>
                        <a:cubicBezTo>
                          <a:pt x="4" y="52"/>
                          <a:pt x="0" y="41"/>
                          <a:pt x="8" y="27"/>
                        </a:cubicBezTo>
                        <a:cubicBezTo>
                          <a:pt x="16" y="13"/>
                          <a:pt x="32" y="1"/>
                          <a:pt x="45" y="0"/>
                        </a:cubicBezTo>
                      </a:path>
                    </a:pathLst>
                  </a:custGeom>
                  <a:solidFill>
                    <a:srgbClr val="A35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82" name="Freeform 829">
                    <a:extLst>
                      <a:ext uri="{FF2B5EF4-FFF2-40B4-BE49-F238E27FC236}">
                        <a16:creationId xmlns:a16="http://schemas.microsoft.com/office/drawing/2014/main" id="{1794B1C0-6AE5-AE15-2A9B-C475FE3302F7}"/>
                      </a:ext>
                    </a:extLst>
                  </p:cNvPr>
                  <p:cNvSpPr>
                    <a:spLocks/>
                  </p:cNvSpPr>
                  <p:nvPr/>
                </p:nvSpPr>
                <p:spPr bwMode="auto">
                  <a:xfrm>
                    <a:off x="2447" y="3052"/>
                    <a:ext cx="12" cy="7"/>
                  </a:xfrm>
                  <a:custGeom>
                    <a:avLst/>
                    <a:gdLst>
                      <a:gd name="T0" fmla="*/ 5 w 14"/>
                      <a:gd name="T1" fmla="*/ 1 h 8"/>
                      <a:gd name="T2" fmla="*/ 8 w 14"/>
                      <a:gd name="T3" fmla="*/ 3 h 8"/>
                      <a:gd name="T4" fmla="*/ 3 w 14"/>
                      <a:gd name="T5" fmla="*/ 5 h 8"/>
                      <a:gd name="T6" fmla="*/ 0 w 14"/>
                      <a:gd name="T7" fmla="*/ 4 h 8"/>
                      <a:gd name="T8" fmla="*/ 5 w 14"/>
                      <a:gd name="T9" fmla="*/ 1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8">
                        <a:moveTo>
                          <a:pt x="8" y="1"/>
                        </a:moveTo>
                        <a:cubicBezTo>
                          <a:pt x="11" y="0"/>
                          <a:pt x="14" y="1"/>
                          <a:pt x="13" y="3"/>
                        </a:cubicBezTo>
                        <a:cubicBezTo>
                          <a:pt x="13" y="5"/>
                          <a:pt x="9" y="7"/>
                          <a:pt x="6" y="8"/>
                        </a:cubicBezTo>
                        <a:cubicBezTo>
                          <a:pt x="2" y="8"/>
                          <a:pt x="0" y="7"/>
                          <a:pt x="0" y="5"/>
                        </a:cubicBezTo>
                        <a:cubicBezTo>
                          <a:pt x="1" y="3"/>
                          <a:pt x="4" y="1"/>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83" name="Freeform 830">
                    <a:extLst>
                      <a:ext uri="{FF2B5EF4-FFF2-40B4-BE49-F238E27FC236}">
                        <a16:creationId xmlns:a16="http://schemas.microsoft.com/office/drawing/2014/main" id="{8CCBD198-3329-5F55-0581-8779DC0C9023}"/>
                      </a:ext>
                    </a:extLst>
                  </p:cNvPr>
                  <p:cNvSpPr>
                    <a:spLocks/>
                  </p:cNvSpPr>
                  <p:nvPr/>
                </p:nvSpPr>
                <p:spPr bwMode="auto">
                  <a:xfrm>
                    <a:off x="2461" y="3054"/>
                    <a:ext cx="8" cy="5"/>
                  </a:xfrm>
                  <a:custGeom>
                    <a:avLst/>
                    <a:gdLst>
                      <a:gd name="T0" fmla="*/ 4 w 9"/>
                      <a:gd name="T1" fmla="*/ 0 h 5"/>
                      <a:gd name="T2" fmla="*/ 5 w 9"/>
                      <a:gd name="T3" fmla="*/ 2 h 5"/>
                      <a:gd name="T4" fmla="*/ 4 w 9"/>
                      <a:gd name="T5" fmla="*/ 5 h 5"/>
                      <a:gd name="T6" fmla="*/ 0 w 9"/>
                      <a:gd name="T7" fmla="*/ 3 h 5"/>
                      <a:gd name="T8" fmla="*/ 4 w 9"/>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5">
                        <a:moveTo>
                          <a:pt x="5" y="0"/>
                        </a:moveTo>
                        <a:cubicBezTo>
                          <a:pt x="7" y="0"/>
                          <a:pt x="9" y="1"/>
                          <a:pt x="8" y="2"/>
                        </a:cubicBezTo>
                        <a:cubicBezTo>
                          <a:pt x="8" y="3"/>
                          <a:pt x="6" y="5"/>
                          <a:pt x="4" y="5"/>
                        </a:cubicBezTo>
                        <a:cubicBezTo>
                          <a:pt x="1" y="5"/>
                          <a:pt x="0" y="5"/>
                          <a:pt x="0" y="3"/>
                        </a:cubicBezTo>
                        <a:cubicBezTo>
                          <a:pt x="0" y="2"/>
                          <a:pt x="2" y="1"/>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84" name="Freeform 831">
                    <a:extLst>
                      <a:ext uri="{FF2B5EF4-FFF2-40B4-BE49-F238E27FC236}">
                        <a16:creationId xmlns:a16="http://schemas.microsoft.com/office/drawing/2014/main" id="{3B8A1C9B-1220-836B-22D2-41EFED78D938}"/>
                      </a:ext>
                    </a:extLst>
                  </p:cNvPr>
                  <p:cNvSpPr>
                    <a:spLocks/>
                  </p:cNvSpPr>
                  <p:nvPr/>
                </p:nvSpPr>
                <p:spPr bwMode="auto">
                  <a:xfrm>
                    <a:off x="2440" y="3005"/>
                    <a:ext cx="80" cy="75"/>
                  </a:xfrm>
                  <a:custGeom>
                    <a:avLst/>
                    <a:gdLst>
                      <a:gd name="T0" fmla="*/ 36 w 94"/>
                      <a:gd name="T1" fmla="*/ 1 h 88"/>
                      <a:gd name="T2" fmla="*/ 36 w 94"/>
                      <a:gd name="T3" fmla="*/ 2 h 88"/>
                      <a:gd name="T4" fmla="*/ 39 w 94"/>
                      <a:gd name="T5" fmla="*/ 2 h 88"/>
                      <a:gd name="T6" fmla="*/ 51 w 94"/>
                      <a:gd name="T7" fmla="*/ 6 h 88"/>
                      <a:gd name="T8" fmla="*/ 56 w 94"/>
                      <a:gd name="T9" fmla="*/ 17 h 88"/>
                      <a:gd name="T10" fmla="*/ 56 w 94"/>
                      <a:gd name="T11" fmla="*/ 23 h 88"/>
                      <a:gd name="T12" fmla="*/ 22 w 94"/>
                      <a:gd name="T13" fmla="*/ 52 h 88"/>
                      <a:gd name="T14" fmla="*/ 18 w 94"/>
                      <a:gd name="T15" fmla="*/ 53 h 88"/>
                      <a:gd name="T16" fmla="*/ 6 w 94"/>
                      <a:gd name="T17" fmla="*/ 49 h 88"/>
                      <a:gd name="T18" fmla="*/ 2 w 94"/>
                      <a:gd name="T19" fmla="*/ 37 h 88"/>
                      <a:gd name="T20" fmla="*/ 3 w 94"/>
                      <a:gd name="T21" fmla="*/ 32 h 88"/>
                      <a:gd name="T22" fmla="*/ 36 w 94"/>
                      <a:gd name="T23" fmla="*/ 2 h 88"/>
                      <a:gd name="T24" fmla="*/ 36 w 94"/>
                      <a:gd name="T25" fmla="*/ 1 h 88"/>
                      <a:gd name="T26" fmla="*/ 36 w 94"/>
                      <a:gd name="T27" fmla="*/ 0 h 88"/>
                      <a:gd name="T28" fmla="*/ 1 w 94"/>
                      <a:gd name="T29" fmla="*/ 32 h 88"/>
                      <a:gd name="T30" fmla="*/ 0 w 94"/>
                      <a:gd name="T31" fmla="*/ 37 h 88"/>
                      <a:gd name="T32" fmla="*/ 5 w 94"/>
                      <a:gd name="T33" fmla="*/ 49 h 88"/>
                      <a:gd name="T34" fmla="*/ 18 w 94"/>
                      <a:gd name="T35" fmla="*/ 55 h 88"/>
                      <a:gd name="T36" fmla="*/ 22 w 94"/>
                      <a:gd name="T37" fmla="*/ 54 h 88"/>
                      <a:gd name="T38" fmla="*/ 56 w 94"/>
                      <a:gd name="T39" fmla="*/ 23 h 88"/>
                      <a:gd name="T40" fmla="*/ 58 w 94"/>
                      <a:gd name="T41" fmla="*/ 17 h 88"/>
                      <a:gd name="T42" fmla="*/ 53 w 94"/>
                      <a:gd name="T43" fmla="*/ 4 h 88"/>
                      <a:gd name="T44" fmla="*/ 39 w 94"/>
                      <a:gd name="T45" fmla="*/ 0 h 88"/>
                      <a:gd name="T46" fmla="*/ 36 w 94"/>
                      <a:gd name="T47" fmla="*/ 0 h 88"/>
                      <a:gd name="T48" fmla="*/ 36 w 94"/>
                      <a:gd name="T49" fmla="*/ 1 h 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4" h="88">
                        <a:moveTo>
                          <a:pt x="57" y="1"/>
                        </a:moveTo>
                        <a:cubicBezTo>
                          <a:pt x="58" y="2"/>
                          <a:pt x="58" y="2"/>
                          <a:pt x="58" y="2"/>
                        </a:cubicBezTo>
                        <a:cubicBezTo>
                          <a:pt x="60" y="2"/>
                          <a:pt x="62" y="2"/>
                          <a:pt x="64" y="2"/>
                        </a:cubicBezTo>
                        <a:cubicBezTo>
                          <a:pt x="73" y="2"/>
                          <a:pt x="80" y="4"/>
                          <a:pt x="84" y="9"/>
                        </a:cubicBezTo>
                        <a:cubicBezTo>
                          <a:pt x="89" y="13"/>
                          <a:pt x="92" y="20"/>
                          <a:pt x="92" y="27"/>
                        </a:cubicBezTo>
                        <a:cubicBezTo>
                          <a:pt x="92" y="30"/>
                          <a:pt x="91" y="33"/>
                          <a:pt x="90" y="37"/>
                        </a:cubicBezTo>
                        <a:cubicBezTo>
                          <a:pt x="85" y="60"/>
                          <a:pt x="60" y="81"/>
                          <a:pt x="36" y="85"/>
                        </a:cubicBezTo>
                        <a:cubicBezTo>
                          <a:pt x="33" y="85"/>
                          <a:pt x="31" y="86"/>
                          <a:pt x="29" y="86"/>
                        </a:cubicBezTo>
                        <a:cubicBezTo>
                          <a:pt x="21" y="86"/>
                          <a:pt x="14" y="83"/>
                          <a:pt x="9" y="79"/>
                        </a:cubicBezTo>
                        <a:cubicBezTo>
                          <a:pt x="5" y="74"/>
                          <a:pt x="2" y="68"/>
                          <a:pt x="2" y="60"/>
                        </a:cubicBezTo>
                        <a:cubicBezTo>
                          <a:pt x="2" y="57"/>
                          <a:pt x="2" y="54"/>
                          <a:pt x="3" y="51"/>
                        </a:cubicBezTo>
                        <a:cubicBezTo>
                          <a:pt x="9" y="28"/>
                          <a:pt x="33" y="6"/>
                          <a:pt x="58" y="2"/>
                        </a:cubicBezTo>
                        <a:cubicBezTo>
                          <a:pt x="57" y="1"/>
                          <a:pt x="57" y="1"/>
                          <a:pt x="57" y="1"/>
                        </a:cubicBezTo>
                        <a:cubicBezTo>
                          <a:pt x="57" y="0"/>
                          <a:pt x="57" y="0"/>
                          <a:pt x="57" y="0"/>
                        </a:cubicBezTo>
                        <a:cubicBezTo>
                          <a:pt x="32" y="4"/>
                          <a:pt x="7" y="26"/>
                          <a:pt x="1" y="50"/>
                        </a:cubicBezTo>
                        <a:cubicBezTo>
                          <a:pt x="0" y="54"/>
                          <a:pt x="0" y="57"/>
                          <a:pt x="0" y="60"/>
                        </a:cubicBezTo>
                        <a:cubicBezTo>
                          <a:pt x="0" y="68"/>
                          <a:pt x="3" y="75"/>
                          <a:pt x="8" y="80"/>
                        </a:cubicBezTo>
                        <a:cubicBezTo>
                          <a:pt x="13" y="85"/>
                          <a:pt x="20" y="88"/>
                          <a:pt x="29" y="88"/>
                        </a:cubicBezTo>
                        <a:cubicBezTo>
                          <a:pt x="31" y="88"/>
                          <a:pt x="34" y="87"/>
                          <a:pt x="36" y="87"/>
                        </a:cubicBezTo>
                        <a:cubicBezTo>
                          <a:pt x="61" y="83"/>
                          <a:pt x="86" y="61"/>
                          <a:pt x="92" y="37"/>
                        </a:cubicBezTo>
                        <a:cubicBezTo>
                          <a:pt x="93" y="34"/>
                          <a:pt x="94" y="30"/>
                          <a:pt x="94" y="27"/>
                        </a:cubicBezTo>
                        <a:cubicBezTo>
                          <a:pt x="94" y="19"/>
                          <a:pt x="91" y="12"/>
                          <a:pt x="86" y="7"/>
                        </a:cubicBezTo>
                        <a:cubicBezTo>
                          <a:pt x="80" y="3"/>
                          <a:pt x="73" y="0"/>
                          <a:pt x="64" y="0"/>
                        </a:cubicBezTo>
                        <a:cubicBezTo>
                          <a:pt x="62" y="0"/>
                          <a:pt x="60" y="0"/>
                          <a:pt x="57" y="0"/>
                        </a:cubicBezTo>
                        <a:cubicBezTo>
                          <a:pt x="57" y="1"/>
                          <a:pt x="57" y="1"/>
                          <a:pt x="57" y="1"/>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85" name="Freeform 832">
                    <a:extLst>
                      <a:ext uri="{FF2B5EF4-FFF2-40B4-BE49-F238E27FC236}">
                        <a16:creationId xmlns:a16="http://schemas.microsoft.com/office/drawing/2014/main" id="{48B2454F-AA78-DD5C-19A3-21D8E400BBD1}"/>
                      </a:ext>
                    </a:extLst>
                  </p:cNvPr>
                  <p:cNvSpPr>
                    <a:spLocks/>
                  </p:cNvSpPr>
                  <p:nvPr/>
                </p:nvSpPr>
                <p:spPr bwMode="auto">
                  <a:xfrm>
                    <a:off x="2050" y="3461"/>
                    <a:ext cx="88" cy="67"/>
                  </a:xfrm>
                  <a:custGeom>
                    <a:avLst/>
                    <a:gdLst>
                      <a:gd name="T0" fmla="*/ 49 w 104"/>
                      <a:gd name="T1" fmla="*/ 6 h 79"/>
                      <a:gd name="T2" fmla="*/ 53 w 104"/>
                      <a:gd name="T3" fmla="*/ 36 h 79"/>
                      <a:gd name="T4" fmla="*/ 14 w 104"/>
                      <a:gd name="T5" fmla="*/ 42 h 79"/>
                      <a:gd name="T6" fmla="*/ 9 w 104"/>
                      <a:gd name="T7" fmla="*/ 12 h 79"/>
                      <a:gd name="T8" fmla="*/ 49 w 104"/>
                      <a:gd name="T9" fmla="*/ 6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 h="79">
                        <a:moveTo>
                          <a:pt x="80" y="10"/>
                        </a:moveTo>
                        <a:cubicBezTo>
                          <a:pt x="100" y="21"/>
                          <a:pt x="104" y="42"/>
                          <a:pt x="88" y="59"/>
                        </a:cubicBezTo>
                        <a:cubicBezTo>
                          <a:pt x="72" y="75"/>
                          <a:pt x="43" y="79"/>
                          <a:pt x="23" y="69"/>
                        </a:cubicBezTo>
                        <a:cubicBezTo>
                          <a:pt x="3" y="58"/>
                          <a:pt x="0" y="37"/>
                          <a:pt x="15" y="20"/>
                        </a:cubicBezTo>
                        <a:cubicBezTo>
                          <a:pt x="31" y="4"/>
                          <a:pt x="60" y="0"/>
                          <a:pt x="80" y="10"/>
                        </a:cubicBezTo>
                      </a:path>
                    </a:pathLst>
                  </a:custGeom>
                  <a:solidFill>
                    <a:srgbClr val="9250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86" name="Freeform 833">
                    <a:extLst>
                      <a:ext uri="{FF2B5EF4-FFF2-40B4-BE49-F238E27FC236}">
                        <a16:creationId xmlns:a16="http://schemas.microsoft.com/office/drawing/2014/main" id="{A65428BD-2E44-E710-D95F-182B6E362695}"/>
                      </a:ext>
                    </a:extLst>
                  </p:cNvPr>
                  <p:cNvSpPr>
                    <a:spLocks/>
                  </p:cNvSpPr>
                  <p:nvPr/>
                </p:nvSpPr>
                <p:spPr bwMode="auto">
                  <a:xfrm>
                    <a:off x="2054" y="3479"/>
                    <a:ext cx="79" cy="49"/>
                  </a:xfrm>
                  <a:custGeom>
                    <a:avLst/>
                    <a:gdLst>
                      <a:gd name="T0" fmla="*/ 46 w 94"/>
                      <a:gd name="T1" fmla="*/ 18 h 57"/>
                      <a:gd name="T2" fmla="*/ 8 w 94"/>
                      <a:gd name="T3" fmla="*/ 24 h 57"/>
                      <a:gd name="T4" fmla="*/ 0 w 94"/>
                      <a:gd name="T5" fmla="*/ 16 h 57"/>
                      <a:gd name="T6" fmla="*/ 10 w 94"/>
                      <a:gd name="T7" fmla="*/ 29 h 57"/>
                      <a:gd name="T8" fmla="*/ 49 w 94"/>
                      <a:gd name="T9" fmla="*/ 23 h 57"/>
                      <a:gd name="T10" fmla="*/ 52 w 94"/>
                      <a:gd name="T11" fmla="*/ 0 h 57"/>
                      <a:gd name="T12" fmla="*/ 46 w 94"/>
                      <a:gd name="T13" fmla="*/ 18 h 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 h="57">
                        <a:moveTo>
                          <a:pt x="78" y="28"/>
                        </a:moveTo>
                        <a:cubicBezTo>
                          <a:pt x="62" y="44"/>
                          <a:pt x="33" y="49"/>
                          <a:pt x="13" y="38"/>
                        </a:cubicBezTo>
                        <a:cubicBezTo>
                          <a:pt x="8" y="35"/>
                          <a:pt x="3" y="31"/>
                          <a:pt x="0" y="26"/>
                        </a:cubicBezTo>
                        <a:cubicBezTo>
                          <a:pt x="2" y="34"/>
                          <a:pt x="8" y="41"/>
                          <a:pt x="17" y="46"/>
                        </a:cubicBezTo>
                        <a:cubicBezTo>
                          <a:pt x="37" y="57"/>
                          <a:pt x="66" y="52"/>
                          <a:pt x="82" y="36"/>
                        </a:cubicBezTo>
                        <a:cubicBezTo>
                          <a:pt x="93" y="25"/>
                          <a:pt x="94" y="11"/>
                          <a:pt x="88" y="0"/>
                        </a:cubicBezTo>
                        <a:cubicBezTo>
                          <a:pt x="90" y="9"/>
                          <a:pt x="87" y="19"/>
                          <a:pt x="78" y="28"/>
                        </a:cubicBezTo>
                      </a:path>
                    </a:pathLst>
                  </a:custGeom>
                  <a:solidFill>
                    <a:srgbClr val="7831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87" name="Freeform 834">
                    <a:extLst>
                      <a:ext uri="{FF2B5EF4-FFF2-40B4-BE49-F238E27FC236}">
                        <a16:creationId xmlns:a16="http://schemas.microsoft.com/office/drawing/2014/main" id="{90627F97-0B00-CBFD-F303-2EE5BD1EC72E}"/>
                      </a:ext>
                    </a:extLst>
                  </p:cNvPr>
                  <p:cNvSpPr>
                    <a:spLocks/>
                  </p:cNvSpPr>
                  <p:nvPr/>
                </p:nvSpPr>
                <p:spPr bwMode="auto">
                  <a:xfrm>
                    <a:off x="2063" y="3468"/>
                    <a:ext cx="55" cy="33"/>
                  </a:xfrm>
                  <a:custGeom>
                    <a:avLst/>
                    <a:gdLst>
                      <a:gd name="T0" fmla="*/ 33 w 66"/>
                      <a:gd name="T1" fmla="*/ 3 h 40"/>
                      <a:gd name="T2" fmla="*/ 30 w 66"/>
                      <a:gd name="T3" fmla="*/ 17 h 40"/>
                      <a:gd name="T4" fmla="*/ 6 w 66"/>
                      <a:gd name="T5" fmla="*/ 18 h 40"/>
                      <a:gd name="T6" fmla="*/ 9 w 66"/>
                      <a:gd name="T7" fmla="*/ 5 h 40"/>
                      <a:gd name="T8" fmla="*/ 33 w 66"/>
                      <a:gd name="T9" fmla="*/ 3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40">
                        <a:moveTo>
                          <a:pt x="56" y="6"/>
                        </a:moveTo>
                        <a:cubicBezTo>
                          <a:pt x="66" y="13"/>
                          <a:pt x="64" y="24"/>
                          <a:pt x="51" y="32"/>
                        </a:cubicBezTo>
                        <a:cubicBezTo>
                          <a:pt x="38" y="39"/>
                          <a:pt x="20" y="40"/>
                          <a:pt x="10" y="33"/>
                        </a:cubicBezTo>
                        <a:cubicBezTo>
                          <a:pt x="0" y="27"/>
                          <a:pt x="3" y="15"/>
                          <a:pt x="16" y="8"/>
                        </a:cubicBezTo>
                        <a:cubicBezTo>
                          <a:pt x="28" y="0"/>
                          <a:pt x="47" y="0"/>
                          <a:pt x="56" y="6"/>
                        </a:cubicBezTo>
                      </a:path>
                    </a:pathLst>
                  </a:custGeom>
                  <a:solidFill>
                    <a:srgbClr val="A35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88" name="Freeform 835">
                    <a:extLst>
                      <a:ext uri="{FF2B5EF4-FFF2-40B4-BE49-F238E27FC236}">
                        <a16:creationId xmlns:a16="http://schemas.microsoft.com/office/drawing/2014/main" id="{29A664E9-01FB-199F-324F-AE4659CD184D}"/>
                      </a:ext>
                    </a:extLst>
                  </p:cNvPr>
                  <p:cNvSpPr>
                    <a:spLocks/>
                  </p:cNvSpPr>
                  <p:nvPr/>
                </p:nvSpPr>
                <p:spPr bwMode="auto">
                  <a:xfrm>
                    <a:off x="2061" y="3486"/>
                    <a:ext cx="11" cy="8"/>
                  </a:xfrm>
                  <a:custGeom>
                    <a:avLst/>
                    <a:gdLst>
                      <a:gd name="T0" fmla="*/ 6 w 13"/>
                      <a:gd name="T1" fmla="*/ 2 h 9"/>
                      <a:gd name="T2" fmla="*/ 7 w 13"/>
                      <a:gd name="T3" fmla="*/ 4 h 9"/>
                      <a:gd name="T4" fmla="*/ 3 w 13"/>
                      <a:gd name="T5" fmla="*/ 4 h 9"/>
                      <a:gd name="T6" fmla="*/ 1 w 13"/>
                      <a:gd name="T7" fmla="*/ 2 h 9"/>
                      <a:gd name="T8" fmla="*/ 6 w 13"/>
                      <a:gd name="T9" fmla="*/ 2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9">
                        <a:moveTo>
                          <a:pt x="9" y="2"/>
                        </a:moveTo>
                        <a:cubicBezTo>
                          <a:pt x="12" y="3"/>
                          <a:pt x="13" y="6"/>
                          <a:pt x="12" y="7"/>
                        </a:cubicBezTo>
                        <a:cubicBezTo>
                          <a:pt x="11" y="9"/>
                          <a:pt x="7" y="8"/>
                          <a:pt x="4" y="7"/>
                        </a:cubicBezTo>
                        <a:cubicBezTo>
                          <a:pt x="1" y="5"/>
                          <a:pt x="0" y="3"/>
                          <a:pt x="1" y="2"/>
                        </a:cubicBezTo>
                        <a:cubicBezTo>
                          <a:pt x="3" y="0"/>
                          <a:pt x="6" y="0"/>
                          <a:pt x="9"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89" name="Freeform 836">
                    <a:extLst>
                      <a:ext uri="{FF2B5EF4-FFF2-40B4-BE49-F238E27FC236}">
                        <a16:creationId xmlns:a16="http://schemas.microsoft.com/office/drawing/2014/main" id="{542191B5-D03A-0447-A203-EBA89EA9F932}"/>
                      </a:ext>
                    </a:extLst>
                  </p:cNvPr>
                  <p:cNvSpPr>
                    <a:spLocks/>
                  </p:cNvSpPr>
                  <p:nvPr/>
                </p:nvSpPr>
                <p:spPr bwMode="auto">
                  <a:xfrm>
                    <a:off x="2071" y="3496"/>
                    <a:ext cx="8" cy="4"/>
                  </a:xfrm>
                  <a:custGeom>
                    <a:avLst/>
                    <a:gdLst>
                      <a:gd name="T0" fmla="*/ 4 w 9"/>
                      <a:gd name="T1" fmla="*/ 1 h 5"/>
                      <a:gd name="T2" fmla="*/ 5 w 9"/>
                      <a:gd name="T3" fmla="*/ 2 h 5"/>
                      <a:gd name="T4" fmla="*/ 3 w 9"/>
                      <a:gd name="T5" fmla="*/ 2 h 5"/>
                      <a:gd name="T6" fmla="*/ 1 w 9"/>
                      <a:gd name="T7" fmla="*/ 1 h 5"/>
                      <a:gd name="T8" fmla="*/ 4 w 9"/>
                      <a:gd name="T9" fmla="*/ 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5">
                        <a:moveTo>
                          <a:pt x="6" y="1"/>
                        </a:moveTo>
                        <a:cubicBezTo>
                          <a:pt x="8" y="2"/>
                          <a:pt x="9" y="3"/>
                          <a:pt x="8" y="4"/>
                        </a:cubicBezTo>
                        <a:cubicBezTo>
                          <a:pt x="7" y="5"/>
                          <a:pt x="5" y="5"/>
                          <a:pt x="3" y="4"/>
                        </a:cubicBezTo>
                        <a:cubicBezTo>
                          <a:pt x="1" y="3"/>
                          <a:pt x="0" y="2"/>
                          <a:pt x="1" y="1"/>
                        </a:cubicBezTo>
                        <a:cubicBezTo>
                          <a:pt x="2" y="0"/>
                          <a:pt x="4" y="0"/>
                          <a:pt x="6"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90" name="Freeform 837">
                    <a:extLst>
                      <a:ext uri="{FF2B5EF4-FFF2-40B4-BE49-F238E27FC236}">
                        <a16:creationId xmlns:a16="http://schemas.microsoft.com/office/drawing/2014/main" id="{68C5A6C0-4CBC-B466-CE36-16A28CEB4662}"/>
                      </a:ext>
                    </a:extLst>
                  </p:cNvPr>
                  <p:cNvSpPr>
                    <a:spLocks/>
                  </p:cNvSpPr>
                  <p:nvPr/>
                </p:nvSpPr>
                <p:spPr bwMode="auto">
                  <a:xfrm>
                    <a:off x="2053" y="3463"/>
                    <a:ext cx="80" cy="61"/>
                  </a:xfrm>
                  <a:custGeom>
                    <a:avLst/>
                    <a:gdLst>
                      <a:gd name="T0" fmla="*/ 46 w 94"/>
                      <a:gd name="T1" fmla="*/ 4 h 72"/>
                      <a:gd name="T2" fmla="*/ 46 w 94"/>
                      <a:gd name="T3" fmla="*/ 5 h 72"/>
                      <a:gd name="T4" fmla="*/ 56 w 94"/>
                      <a:gd name="T5" fmla="*/ 20 h 72"/>
                      <a:gd name="T6" fmla="*/ 51 w 94"/>
                      <a:gd name="T7" fmla="*/ 34 h 72"/>
                      <a:gd name="T8" fmla="*/ 26 w 94"/>
                      <a:gd name="T9" fmla="*/ 42 h 72"/>
                      <a:gd name="T10" fmla="*/ 12 w 94"/>
                      <a:gd name="T11" fmla="*/ 40 h 72"/>
                      <a:gd name="T12" fmla="*/ 2 w 94"/>
                      <a:gd name="T13" fmla="*/ 24 h 72"/>
                      <a:gd name="T14" fmla="*/ 7 w 94"/>
                      <a:gd name="T15" fmla="*/ 11 h 72"/>
                      <a:gd name="T16" fmla="*/ 31 w 94"/>
                      <a:gd name="T17" fmla="*/ 2 h 72"/>
                      <a:gd name="T18" fmla="*/ 46 w 94"/>
                      <a:gd name="T19" fmla="*/ 5 h 72"/>
                      <a:gd name="T20" fmla="*/ 46 w 94"/>
                      <a:gd name="T21" fmla="*/ 4 h 72"/>
                      <a:gd name="T22" fmla="*/ 47 w 94"/>
                      <a:gd name="T23" fmla="*/ 3 h 72"/>
                      <a:gd name="T24" fmla="*/ 31 w 94"/>
                      <a:gd name="T25" fmla="*/ 0 h 72"/>
                      <a:gd name="T26" fmla="*/ 7 w 94"/>
                      <a:gd name="T27" fmla="*/ 10 h 72"/>
                      <a:gd name="T28" fmla="*/ 0 w 94"/>
                      <a:gd name="T29" fmla="*/ 24 h 72"/>
                      <a:gd name="T30" fmla="*/ 11 w 94"/>
                      <a:gd name="T31" fmla="*/ 40 h 72"/>
                      <a:gd name="T32" fmla="*/ 26 w 94"/>
                      <a:gd name="T33" fmla="*/ 44 h 72"/>
                      <a:gd name="T34" fmla="*/ 51 w 94"/>
                      <a:gd name="T35" fmla="*/ 34 h 72"/>
                      <a:gd name="T36" fmla="*/ 58 w 94"/>
                      <a:gd name="T37" fmla="*/ 20 h 72"/>
                      <a:gd name="T38" fmla="*/ 47 w 94"/>
                      <a:gd name="T39" fmla="*/ 3 h 72"/>
                      <a:gd name="T40" fmla="*/ 46 w 94"/>
                      <a:gd name="T41" fmla="*/ 4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 h="72">
                        <a:moveTo>
                          <a:pt x="75" y="7"/>
                        </a:moveTo>
                        <a:cubicBezTo>
                          <a:pt x="75" y="8"/>
                          <a:pt x="75" y="8"/>
                          <a:pt x="75" y="8"/>
                        </a:cubicBezTo>
                        <a:cubicBezTo>
                          <a:pt x="86" y="14"/>
                          <a:pt x="92" y="23"/>
                          <a:pt x="92" y="33"/>
                        </a:cubicBezTo>
                        <a:cubicBezTo>
                          <a:pt x="92" y="40"/>
                          <a:pt x="89" y="48"/>
                          <a:pt x="82" y="55"/>
                        </a:cubicBezTo>
                        <a:cubicBezTo>
                          <a:pt x="72" y="65"/>
                          <a:pt x="57" y="70"/>
                          <a:pt x="43" y="70"/>
                        </a:cubicBezTo>
                        <a:cubicBezTo>
                          <a:pt x="34" y="70"/>
                          <a:pt x="26" y="68"/>
                          <a:pt x="19" y="65"/>
                        </a:cubicBezTo>
                        <a:cubicBezTo>
                          <a:pt x="7" y="59"/>
                          <a:pt x="2" y="49"/>
                          <a:pt x="2" y="39"/>
                        </a:cubicBezTo>
                        <a:cubicBezTo>
                          <a:pt x="2" y="32"/>
                          <a:pt x="5" y="24"/>
                          <a:pt x="11" y="18"/>
                        </a:cubicBezTo>
                        <a:cubicBezTo>
                          <a:pt x="21" y="8"/>
                          <a:pt x="36" y="2"/>
                          <a:pt x="51" y="2"/>
                        </a:cubicBezTo>
                        <a:cubicBezTo>
                          <a:pt x="60" y="2"/>
                          <a:pt x="68" y="4"/>
                          <a:pt x="75" y="8"/>
                        </a:cubicBezTo>
                        <a:cubicBezTo>
                          <a:pt x="75" y="7"/>
                          <a:pt x="75" y="7"/>
                          <a:pt x="75" y="7"/>
                        </a:cubicBezTo>
                        <a:cubicBezTo>
                          <a:pt x="76" y="6"/>
                          <a:pt x="76" y="6"/>
                          <a:pt x="76" y="6"/>
                        </a:cubicBezTo>
                        <a:cubicBezTo>
                          <a:pt x="68" y="2"/>
                          <a:pt x="60" y="0"/>
                          <a:pt x="51" y="0"/>
                        </a:cubicBezTo>
                        <a:cubicBezTo>
                          <a:pt x="36" y="0"/>
                          <a:pt x="20" y="6"/>
                          <a:pt x="10" y="16"/>
                        </a:cubicBezTo>
                        <a:cubicBezTo>
                          <a:pt x="3" y="23"/>
                          <a:pt x="0" y="31"/>
                          <a:pt x="0" y="39"/>
                        </a:cubicBezTo>
                        <a:cubicBezTo>
                          <a:pt x="0" y="50"/>
                          <a:pt x="6" y="60"/>
                          <a:pt x="18" y="66"/>
                        </a:cubicBezTo>
                        <a:cubicBezTo>
                          <a:pt x="25" y="70"/>
                          <a:pt x="34" y="72"/>
                          <a:pt x="43" y="72"/>
                        </a:cubicBezTo>
                        <a:cubicBezTo>
                          <a:pt x="58" y="72"/>
                          <a:pt x="73" y="66"/>
                          <a:pt x="84" y="56"/>
                        </a:cubicBezTo>
                        <a:cubicBezTo>
                          <a:pt x="91" y="49"/>
                          <a:pt x="94" y="41"/>
                          <a:pt x="94" y="33"/>
                        </a:cubicBezTo>
                        <a:cubicBezTo>
                          <a:pt x="94" y="22"/>
                          <a:pt x="88" y="12"/>
                          <a:pt x="76" y="6"/>
                        </a:cubicBezTo>
                        <a:cubicBezTo>
                          <a:pt x="75" y="7"/>
                          <a:pt x="75" y="7"/>
                          <a:pt x="75" y="7"/>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91" name="Freeform 838">
                    <a:extLst>
                      <a:ext uri="{FF2B5EF4-FFF2-40B4-BE49-F238E27FC236}">
                        <a16:creationId xmlns:a16="http://schemas.microsoft.com/office/drawing/2014/main" id="{A1EA4059-8826-87A3-2C6A-4D30D93A5CCD}"/>
                      </a:ext>
                    </a:extLst>
                  </p:cNvPr>
                  <p:cNvSpPr>
                    <a:spLocks/>
                  </p:cNvSpPr>
                  <p:nvPr/>
                </p:nvSpPr>
                <p:spPr bwMode="auto">
                  <a:xfrm>
                    <a:off x="1966" y="3525"/>
                    <a:ext cx="58" cy="93"/>
                  </a:xfrm>
                  <a:custGeom>
                    <a:avLst/>
                    <a:gdLst>
                      <a:gd name="T0" fmla="*/ 42 w 68"/>
                      <a:gd name="T1" fmla="*/ 42 h 110"/>
                      <a:gd name="T2" fmla="*/ 20 w 68"/>
                      <a:gd name="T3" fmla="*/ 62 h 110"/>
                      <a:gd name="T4" fmla="*/ 1 w 68"/>
                      <a:gd name="T5" fmla="*/ 25 h 110"/>
                      <a:gd name="T6" fmla="*/ 22 w 68"/>
                      <a:gd name="T7" fmla="*/ 6 h 110"/>
                      <a:gd name="T8" fmla="*/ 42 w 68"/>
                      <a:gd name="T9" fmla="*/ 42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110">
                        <a:moveTo>
                          <a:pt x="68" y="70"/>
                        </a:moveTo>
                        <a:cubicBezTo>
                          <a:pt x="67" y="96"/>
                          <a:pt x="51" y="110"/>
                          <a:pt x="33" y="102"/>
                        </a:cubicBezTo>
                        <a:cubicBezTo>
                          <a:pt x="14" y="93"/>
                          <a:pt x="0" y="66"/>
                          <a:pt x="1" y="40"/>
                        </a:cubicBezTo>
                        <a:cubicBezTo>
                          <a:pt x="2" y="14"/>
                          <a:pt x="17" y="0"/>
                          <a:pt x="36" y="9"/>
                        </a:cubicBezTo>
                        <a:cubicBezTo>
                          <a:pt x="54" y="17"/>
                          <a:pt x="68" y="45"/>
                          <a:pt x="68" y="70"/>
                        </a:cubicBezTo>
                      </a:path>
                    </a:pathLst>
                  </a:custGeom>
                  <a:solidFill>
                    <a:srgbClr val="9250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92" name="Freeform 839">
                    <a:extLst>
                      <a:ext uri="{FF2B5EF4-FFF2-40B4-BE49-F238E27FC236}">
                        <a16:creationId xmlns:a16="http://schemas.microsoft.com/office/drawing/2014/main" id="{7B972FDC-E997-9091-065D-683161C903F8}"/>
                      </a:ext>
                    </a:extLst>
                  </p:cNvPr>
                  <p:cNvSpPr>
                    <a:spLocks/>
                  </p:cNvSpPr>
                  <p:nvPr/>
                </p:nvSpPr>
                <p:spPr bwMode="auto">
                  <a:xfrm>
                    <a:off x="1966" y="3535"/>
                    <a:ext cx="53" cy="80"/>
                  </a:xfrm>
                  <a:custGeom>
                    <a:avLst/>
                    <a:gdLst>
                      <a:gd name="T0" fmla="*/ 23 w 63"/>
                      <a:gd name="T1" fmla="*/ 50 h 94"/>
                      <a:gd name="T2" fmla="*/ 3 w 63"/>
                      <a:gd name="T3" fmla="*/ 12 h 94"/>
                      <a:gd name="T4" fmla="*/ 6 w 63"/>
                      <a:gd name="T5" fmla="*/ 0 h 94"/>
                      <a:gd name="T6" fmla="*/ 1 w 63"/>
                      <a:gd name="T7" fmla="*/ 17 h 94"/>
                      <a:gd name="T8" fmla="*/ 20 w 63"/>
                      <a:gd name="T9" fmla="*/ 54 h 94"/>
                      <a:gd name="T10" fmla="*/ 38 w 63"/>
                      <a:gd name="T11" fmla="*/ 48 h 94"/>
                      <a:gd name="T12" fmla="*/ 23 w 63"/>
                      <a:gd name="T13" fmla="*/ 50 h 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 h="94">
                        <a:moveTo>
                          <a:pt x="38" y="81"/>
                        </a:moveTo>
                        <a:cubicBezTo>
                          <a:pt x="19" y="72"/>
                          <a:pt x="5" y="45"/>
                          <a:pt x="6" y="19"/>
                        </a:cubicBezTo>
                        <a:cubicBezTo>
                          <a:pt x="6" y="11"/>
                          <a:pt x="8" y="5"/>
                          <a:pt x="10" y="0"/>
                        </a:cubicBezTo>
                        <a:cubicBezTo>
                          <a:pt x="5" y="5"/>
                          <a:pt x="1" y="15"/>
                          <a:pt x="1" y="27"/>
                        </a:cubicBezTo>
                        <a:cubicBezTo>
                          <a:pt x="0" y="52"/>
                          <a:pt x="14" y="80"/>
                          <a:pt x="33" y="88"/>
                        </a:cubicBezTo>
                        <a:cubicBezTo>
                          <a:pt x="46" y="94"/>
                          <a:pt x="57" y="89"/>
                          <a:pt x="63" y="77"/>
                        </a:cubicBezTo>
                        <a:cubicBezTo>
                          <a:pt x="57" y="83"/>
                          <a:pt x="48" y="85"/>
                          <a:pt x="38" y="81"/>
                        </a:cubicBezTo>
                      </a:path>
                    </a:pathLst>
                  </a:custGeom>
                  <a:solidFill>
                    <a:srgbClr val="7831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93" name="Freeform 840">
                    <a:extLst>
                      <a:ext uri="{FF2B5EF4-FFF2-40B4-BE49-F238E27FC236}">
                        <a16:creationId xmlns:a16="http://schemas.microsoft.com/office/drawing/2014/main" id="{EEDF0C64-61AE-C0C8-D087-EEAA08EF23EF}"/>
                      </a:ext>
                    </a:extLst>
                  </p:cNvPr>
                  <p:cNvSpPr>
                    <a:spLocks/>
                  </p:cNvSpPr>
                  <p:nvPr/>
                </p:nvSpPr>
                <p:spPr bwMode="auto">
                  <a:xfrm>
                    <a:off x="1984" y="3535"/>
                    <a:ext cx="35" cy="58"/>
                  </a:xfrm>
                  <a:custGeom>
                    <a:avLst/>
                    <a:gdLst>
                      <a:gd name="T0" fmla="*/ 23 w 42"/>
                      <a:gd name="T1" fmla="*/ 32 h 68"/>
                      <a:gd name="T2" fmla="*/ 11 w 42"/>
                      <a:gd name="T3" fmla="*/ 36 h 68"/>
                      <a:gd name="T4" fmla="*/ 2 w 42"/>
                      <a:gd name="T5" fmla="*/ 11 h 68"/>
                      <a:gd name="T6" fmla="*/ 14 w 42"/>
                      <a:gd name="T7" fmla="*/ 7 h 68"/>
                      <a:gd name="T8" fmla="*/ 23 w 42"/>
                      <a:gd name="T9" fmla="*/ 32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68">
                        <a:moveTo>
                          <a:pt x="40" y="51"/>
                        </a:moveTo>
                        <a:cubicBezTo>
                          <a:pt x="39" y="64"/>
                          <a:pt x="29" y="68"/>
                          <a:pt x="18" y="58"/>
                        </a:cubicBezTo>
                        <a:cubicBezTo>
                          <a:pt x="8" y="49"/>
                          <a:pt x="0" y="30"/>
                          <a:pt x="2" y="17"/>
                        </a:cubicBezTo>
                        <a:cubicBezTo>
                          <a:pt x="4" y="3"/>
                          <a:pt x="13" y="0"/>
                          <a:pt x="24" y="10"/>
                        </a:cubicBezTo>
                        <a:cubicBezTo>
                          <a:pt x="34" y="19"/>
                          <a:pt x="42" y="38"/>
                          <a:pt x="40" y="51"/>
                        </a:cubicBezTo>
                      </a:path>
                    </a:pathLst>
                  </a:custGeom>
                  <a:solidFill>
                    <a:srgbClr val="A35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94" name="Freeform 841">
                    <a:extLst>
                      <a:ext uri="{FF2B5EF4-FFF2-40B4-BE49-F238E27FC236}">
                        <a16:creationId xmlns:a16="http://schemas.microsoft.com/office/drawing/2014/main" id="{CB8FA260-8A26-1200-9282-91F5656D12B6}"/>
                      </a:ext>
                    </a:extLst>
                  </p:cNvPr>
                  <p:cNvSpPr>
                    <a:spLocks/>
                  </p:cNvSpPr>
                  <p:nvPr/>
                </p:nvSpPr>
                <p:spPr bwMode="auto">
                  <a:xfrm>
                    <a:off x="1986" y="3535"/>
                    <a:ext cx="5" cy="13"/>
                  </a:xfrm>
                  <a:custGeom>
                    <a:avLst/>
                    <a:gdLst>
                      <a:gd name="T0" fmla="*/ 3 w 6"/>
                      <a:gd name="T1" fmla="*/ 6 h 15"/>
                      <a:gd name="T2" fmla="*/ 3 w 6"/>
                      <a:gd name="T3" fmla="*/ 10 h 15"/>
                      <a:gd name="T4" fmla="*/ 1 w 6"/>
                      <a:gd name="T5" fmla="*/ 3 h 15"/>
                      <a:gd name="T6" fmla="*/ 3 w 6"/>
                      <a:gd name="T7" fmla="*/ 1 h 15"/>
                      <a:gd name="T8" fmla="*/ 3 w 6"/>
                      <a:gd name="T9" fmla="*/ 6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5">
                        <a:moveTo>
                          <a:pt x="6" y="9"/>
                        </a:moveTo>
                        <a:cubicBezTo>
                          <a:pt x="6" y="13"/>
                          <a:pt x="5" y="15"/>
                          <a:pt x="3" y="15"/>
                        </a:cubicBezTo>
                        <a:cubicBezTo>
                          <a:pt x="2" y="14"/>
                          <a:pt x="0" y="10"/>
                          <a:pt x="1" y="6"/>
                        </a:cubicBezTo>
                        <a:cubicBezTo>
                          <a:pt x="1" y="3"/>
                          <a:pt x="2" y="0"/>
                          <a:pt x="4" y="1"/>
                        </a:cubicBezTo>
                        <a:cubicBezTo>
                          <a:pt x="5" y="2"/>
                          <a:pt x="6" y="5"/>
                          <a:pt x="6"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95" name="Freeform 842">
                    <a:extLst>
                      <a:ext uri="{FF2B5EF4-FFF2-40B4-BE49-F238E27FC236}">
                        <a16:creationId xmlns:a16="http://schemas.microsoft.com/office/drawing/2014/main" id="{30F46397-7BDD-DA21-C885-A9E3F9ED39B5}"/>
                      </a:ext>
                    </a:extLst>
                  </p:cNvPr>
                  <p:cNvSpPr>
                    <a:spLocks/>
                  </p:cNvSpPr>
                  <p:nvPr/>
                </p:nvSpPr>
                <p:spPr bwMode="auto">
                  <a:xfrm>
                    <a:off x="1984" y="3550"/>
                    <a:ext cx="3" cy="8"/>
                  </a:xfrm>
                  <a:custGeom>
                    <a:avLst/>
                    <a:gdLst>
                      <a:gd name="T0" fmla="*/ 2 w 4"/>
                      <a:gd name="T1" fmla="*/ 4 h 9"/>
                      <a:gd name="T2" fmla="*/ 2 w 4"/>
                      <a:gd name="T3" fmla="*/ 6 h 9"/>
                      <a:gd name="T4" fmla="*/ 0 w 4"/>
                      <a:gd name="T5" fmla="*/ 4 h 9"/>
                      <a:gd name="T6" fmla="*/ 2 w 4"/>
                      <a:gd name="T7" fmla="*/ 0 h 9"/>
                      <a:gd name="T8" fmla="*/ 2 w 4"/>
                      <a:gd name="T9" fmla="*/ 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9">
                        <a:moveTo>
                          <a:pt x="4" y="5"/>
                        </a:moveTo>
                        <a:cubicBezTo>
                          <a:pt x="4" y="8"/>
                          <a:pt x="3" y="9"/>
                          <a:pt x="2" y="9"/>
                        </a:cubicBezTo>
                        <a:cubicBezTo>
                          <a:pt x="1" y="8"/>
                          <a:pt x="0" y="6"/>
                          <a:pt x="0" y="4"/>
                        </a:cubicBezTo>
                        <a:cubicBezTo>
                          <a:pt x="0" y="1"/>
                          <a:pt x="1" y="0"/>
                          <a:pt x="2" y="0"/>
                        </a:cubicBezTo>
                        <a:cubicBezTo>
                          <a:pt x="3" y="1"/>
                          <a:pt x="4" y="3"/>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96" name="Freeform 843">
                    <a:extLst>
                      <a:ext uri="{FF2B5EF4-FFF2-40B4-BE49-F238E27FC236}">
                        <a16:creationId xmlns:a16="http://schemas.microsoft.com/office/drawing/2014/main" id="{E35B5F72-B2E4-9AEA-80C8-EB7203A4D2C0}"/>
                      </a:ext>
                    </a:extLst>
                  </p:cNvPr>
                  <p:cNvSpPr>
                    <a:spLocks/>
                  </p:cNvSpPr>
                  <p:nvPr/>
                </p:nvSpPr>
                <p:spPr bwMode="auto">
                  <a:xfrm>
                    <a:off x="1966" y="3528"/>
                    <a:ext cx="59" cy="85"/>
                  </a:xfrm>
                  <a:custGeom>
                    <a:avLst/>
                    <a:gdLst>
                      <a:gd name="T0" fmla="*/ 43 w 69"/>
                      <a:gd name="T1" fmla="*/ 40 h 100"/>
                      <a:gd name="T2" fmla="*/ 42 w 69"/>
                      <a:gd name="T3" fmla="*/ 40 h 100"/>
                      <a:gd name="T4" fmla="*/ 37 w 69"/>
                      <a:gd name="T5" fmla="*/ 55 h 100"/>
                      <a:gd name="T6" fmla="*/ 27 w 69"/>
                      <a:gd name="T7" fmla="*/ 60 h 100"/>
                      <a:gd name="T8" fmla="*/ 21 w 69"/>
                      <a:gd name="T9" fmla="*/ 60 h 100"/>
                      <a:gd name="T10" fmla="*/ 7 w 69"/>
                      <a:gd name="T11" fmla="*/ 45 h 100"/>
                      <a:gd name="T12" fmla="*/ 2 w 69"/>
                      <a:gd name="T13" fmla="*/ 22 h 100"/>
                      <a:gd name="T14" fmla="*/ 2 w 69"/>
                      <a:gd name="T15" fmla="*/ 22 h 100"/>
                      <a:gd name="T16" fmla="*/ 6 w 69"/>
                      <a:gd name="T17" fmla="*/ 7 h 100"/>
                      <a:gd name="T18" fmla="*/ 15 w 69"/>
                      <a:gd name="T19" fmla="*/ 2 h 100"/>
                      <a:gd name="T20" fmla="*/ 22 w 69"/>
                      <a:gd name="T21" fmla="*/ 3 h 100"/>
                      <a:gd name="T22" fmla="*/ 37 w 69"/>
                      <a:gd name="T23" fmla="*/ 17 h 100"/>
                      <a:gd name="T24" fmla="*/ 42 w 69"/>
                      <a:gd name="T25" fmla="*/ 39 h 100"/>
                      <a:gd name="T26" fmla="*/ 42 w 69"/>
                      <a:gd name="T27" fmla="*/ 40 h 100"/>
                      <a:gd name="T28" fmla="*/ 43 w 69"/>
                      <a:gd name="T29" fmla="*/ 40 h 100"/>
                      <a:gd name="T30" fmla="*/ 43 w 69"/>
                      <a:gd name="T31" fmla="*/ 40 h 100"/>
                      <a:gd name="T32" fmla="*/ 43 w 69"/>
                      <a:gd name="T33" fmla="*/ 39 h 100"/>
                      <a:gd name="T34" fmla="*/ 37 w 69"/>
                      <a:gd name="T35" fmla="*/ 17 h 100"/>
                      <a:gd name="T36" fmla="*/ 23 w 69"/>
                      <a:gd name="T37" fmla="*/ 3 h 100"/>
                      <a:gd name="T38" fmla="*/ 15 w 69"/>
                      <a:gd name="T39" fmla="*/ 0 h 100"/>
                      <a:gd name="T40" fmla="*/ 4 w 69"/>
                      <a:gd name="T41" fmla="*/ 7 h 100"/>
                      <a:gd name="T42" fmla="*/ 0 w 69"/>
                      <a:gd name="T43" fmla="*/ 22 h 100"/>
                      <a:gd name="T44" fmla="*/ 0 w 69"/>
                      <a:gd name="T45" fmla="*/ 22 h 100"/>
                      <a:gd name="T46" fmla="*/ 6 w 69"/>
                      <a:gd name="T47" fmla="*/ 46 h 100"/>
                      <a:gd name="T48" fmla="*/ 20 w 69"/>
                      <a:gd name="T49" fmla="*/ 60 h 100"/>
                      <a:gd name="T50" fmla="*/ 27 w 69"/>
                      <a:gd name="T51" fmla="*/ 61 h 100"/>
                      <a:gd name="T52" fmla="*/ 38 w 69"/>
                      <a:gd name="T53" fmla="*/ 55 h 100"/>
                      <a:gd name="T54" fmla="*/ 43 w 69"/>
                      <a:gd name="T55" fmla="*/ 40 h 100"/>
                      <a:gd name="T56" fmla="*/ 43 w 69"/>
                      <a:gd name="T57" fmla="*/ 40 h 1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9" h="100">
                        <a:moveTo>
                          <a:pt x="68" y="65"/>
                        </a:moveTo>
                        <a:cubicBezTo>
                          <a:pt x="67" y="65"/>
                          <a:pt x="67" y="65"/>
                          <a:pt x="67" y="65"/>
                        </a:cubicBezTo>
                        <a:cubicBezTo>
                          <a:pt x="66" y="76"/>
                          <a:pt x="64" y="84"/>
                          <a:pt x="59" y="89"/>
                        </a:cubicBezTo>
                        <a:cubicBezTo>
                          <a:pt x="55" y="95"/>
                          <a:pt x="50" y="98"/>
                          <a:pt x="43" y="98"/>
                        </a:cubicBezTo>
                        <a:cubicBezTo>
                          <a:pt x="40" y="98"/>
                          <a:pt x="37" y="97"/>
                          <a:pt x="33" y="96"/>
                        </a:cubicBezTo>
                        <a:cubicBezTo>
                          <a:pt x="24" y="92"/>
                          <a:pt x="17" y="83"/>
                          <a:pt x="11" y="73"/>
                        </a:cubicBezTo>
                        <a:cubicBezTo>
                          <a:pt x="5" y="62"/>
                          <a:pt x="2" y="49"/>
                          <a:pt x="2" y="37"/>
                        </a:cubicBezTo>
                        <a:cubicBezTo>
                          <a:pt x="2" y="36"/>
                          <a:pt x="2" y="36"/>
                          <a:pt x="2" y="35"/>
                        </a:cubicBezTo>
                        <a:cubicBezTo>
                          <a:pt x="2" y="25"/>
                          <a:pt x="5" y="17"/>
                          <a:pt x="9" y="11"/>
                        </a:cubicBezTo>
                        <a:cubicBezTo>
                          <a:pt x="13" y="5"/>
                          <a:pt x="19" y="2"/>
                          <a:pt x="25" y="2"/>
                        </a:cubicBezTo>
                        <a:cubicBezTo>
                          <a:pt x="28" y="2"/>
                          <a:pt x="32" y="3"/>
                          <a:pt x="35" y="5"/>
                        </a:cubicBezTo>
                        <a:cubicBezTo>
                          <a:pt x="44" y="8"/>
                          <a:pt x="52" y="17"/>
                          <a:pt x="58" y="28"/>
                        </a:cubicBezTo>
                        <a:cubicBezTo>
                          <a:pt x="63" y="38"/>
                          <a:pt x="67" y="51"/>
                          <a:pt x="67" y="63"/>
                        </a:cubicBezTo>
                        <a:cubicBezTo>
                          <a:pt x="67" y="64"/>
                          <a:pt x="67" y="65"/>
                          <a:pt x="67" y="65"/>
                        </a:cubicBezTo>
                        <a:cubicBezTo>
                          <a:pt x="68" y="65"/>
                          <a:pt x="68" y="65"/>
                          <a:pt x="68" y="65"/>
                        </a:cubicBezTo>
                        <a:cubicBezTo>
                          <a:pt x="69" y="65"/>
                          <a:pt x="69" y="65"/>
                          <a:pt x="69" y="65"/>
                        </a:cubicBezTo>
                        <a:cubicBezTo>
                          <a:pt x="69" y="65"/>
                          <a:pt x="69" y="64"/>
                          <a:pt x="69" y="63"/>
                        </a:cubicBezTo>
                        <a:cubicBezTo>
                          <a:pt x="69" y="50"/>
                          <a:pt x="65" y="38"/>
                          <a:pt x="59" y="27"/>
                        </a:cubicBezTo>
                        <a:cubicBezTo>
                          <a:pt x="53" y="16"/>
                          <a:pt x="45" y="7"/>
                          <a:pt x="36" y="3"/>
                        </a:cubicBezTo>
                        <a:cubicBezTo>
                          <a:pt x="32" y="1"/>
                          <a:pt x="29" y="0"/>
                          <a:pt x="25" y="0"/>
                        </a:cubicBezTo>
                        <a:cubicBezTo>
                          <a:pt x="18" y="0"/>
                          <a:pt x="12" y="4"/>
                          <a:pt x="7" y="10"/>
                        </a:cubicBezTo>
                        <a:cubicBezTo>
                          <a:pt x="3" y="16"/>
                          <a:pt x="0" y="24"/>
                          <a:pt x="0" y="35"/>
                        </a:cubicBezTo>
                        <a:cubicBezTo>
                          <a:pt x="0" y="36"/>
                          <a:pt x="0" y="36"/>
                          <a:pt x="0" y="37"/>
                        </a:cubicBezTo>
                        <a:cubicBezTo>
                          <a:pt x="0" y="50"/>
                          <a:pt x="3" y="63"/>
                          <a:pt x="9" y="74"/>
                        </a:cubicBezTo>
                        <a:cubicBezTo>
                          <a:pt x="15" y="85"/>
                          <a:pt x="23" y="93"/>
                          <a:pt x="32" y="98"/>
                        </a:cubicBezTo>
                        <a:cubicBezTo>
                          <a:pt x="36" y="99"/>
                          <a:pt x="40" y="100"/>
                          <a:pt x="43" y="100"/>
                        </a:cubicBezTo>
                        <a:cubicBezTo>
                          <a:pt x="50" y="100"/>
                          <a:pt x="57" y="97"/>
                          <a:pt x="61" y="91"/>
                        </a:cubicBezTo>
                        <a:cubicBezTo>
                          <a:pt x="65" y="85"/>
                          <a:pt x="68" y="76"/>
                          <a:pt x="69" y="65"/>
                        </a:cubicBezTo>
                        <a:cubicBezTo>
                          <a:pt x="68" y="65"/>
                          <a:pt x="68" y="65"/>
                          <a:pt x="68" y="65"/>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97" name="Freeform 844">
                    <a:extLst>
                      <a:ext uri="{FF2B5EF4-FFF2-40B4-BE49-F238E27FC236}">
                        <a16:creationId xmlns:a16="http://schemas.microsoft.com/office/drawing/2014/main" id="{230D088F-5624-6E77-1A08-333B921CB769}"/>
                      </a:ext>
                    </a:extLst>
                  </p:cNvPr>
                  <p:cNvSpPr>
                    <a:spLocks/>
                  </p:cNvSpPr>
                  <p:nvPr/>
                </p:nvSpPr>
                <p:spPr bwMode="auto">
                  <a:xfrm>
                    <a:off x="2075" y="3634"/>
                    <a:ext cx="89" cy="54"/>
                  </a:xfrm>
                  <a:custGeom>
                    <a:avLst/>
                    <a:gdLst>
                      <a:gd name="T0" fmla="*/ 52 w 105"/>
                      <a:gd name="T1" fmla="*/ 13 h 64"/>
                      <a:gd name="T2" fmla="*/ 53 w 105"/>
                      <a:gd name="T3" fmla="*/ 35 h 64"/>
                      <a:gd name="T4" fmla="*/ 12 w 105"/>
                      <a:gd name="T5" fmla="*/ 25 h 64"/>
                      <a:gd name="T6" fmla="*/ 11 w 105"/>
                      <a:gd name="T7" fmla="*/ 3 h 64"/>
                      <a:gd name="T8" fmla="*/ 52 w 105"/>
                      <a:gd name="T9" fmla="*/ 13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64">
                        <a:moveTo>
                          <a:pt x="85" y="21"/>
                        </a:moveTo>
                        <a:cubicBezTo>
                          <a:pt x="104" y="36"/>
                          <a:pt x="105" y="52"/>
                          <a:pt x="87" y="58"/>
                        </a:cubicBezTo>
                        <a:cubicBezTo>
                          <a:pt x="68" y="64"/>
                          <a:pt x="38" y="57"/>
                          <a:pt x="19" y="42"/>
                        </a:cubicBezTo>
                        <a:cubicBezTo>
                          <a:pt x="0" y="28"/>
                          <a:pt x="0" y="12"/>
                          <a:pt x="18" y="6"/>
                        </a:cubicBezTo>
                        <a:cubicBezTo>
                          <a:pt x="36" y="0"/>
                          <a:pt x="66" y="7"/>
                          <a:pt x="85" y="21"/>
                        </a:cubicBezTo>
                      </a:path>
                    </a:pathLst>
                  </a:custGeom>
                  <a:solidFill>
                    <a:srgbClr val="9250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98" name="Freeform 845">
                    <a:extLst>
                      <a:ext uri="{FF2B5EF4-FFF2-40B4-BE49-F238E27FC236}">
                        <a16:creationId xmlns:a16="http://schemas.microsoft.com/office/drawing/2014/main" id="{A4C4DC92-82E4-A3AD-E5D8-6C0AD792362E}"/>
                      </a:ext>
                    </a:extLst>
                  </p:cNvPr>
                  <p:cNvSpPr>
                    <a:spLocks/>
                  </p:cNvSpPr>
                  <p:nvPr/>
                </p:nvSpPr>
                <p:spPr bwMode="auto">
                  <a:xfrm>
                    <a:off x="2079" y="3653"/>
                    <a:ext cx="82" cy="34"/>
                  </a:xfrm>
                  <a:custGeom>
                    <a:avLst/>
                    <a:gdLst>
                      <a:gd name="T0" fmla="*/ 46 w 98"/>
                      <a:gd name="T1" fmla="*/ 16 h 41"/>
                      <a:gd name="T2" fmla="*/ 7 w 98"/>
                      <a:gd name="T3" fmla="*/ 7 h 41"/>
                      <a:gd name="T4" fmla="*/ 0 w 98"/>
                      <a:gd name="T5" fmla="*/ 0 h 41"/>
                      <a:gd name="T6" fmla="*/ 8 w 98"/>
                      <a:gd name="T7" fmla="*/ 12 h 41"/>
                      <a:gd name="T8" fmla="*/ 49 w 98"/>
                      <a:gd name="T9" fmla="*/ 20 h 41"/>
                      <a:gd name="T10" fmla="*/ 54 w 98"/>
                      <a:gd name="T11" fmla="*/ 7 h 41"/>
                      <a:gd name="T12" fmla="*/ 46 w 98"/>
                      <a:gd name="T13" fmla="*/ 16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 h="41">
                        <a:moveTo>
                          <a:pt x="79" y="28"/>
                        </a:moveTo>
                        <a:cubicBezTo>
                          <a:pt x="61" y="34"/>
                          <a:pt x="31" y="27"/>
                          <a:pt x="12" y="13"/>
                        </a:cubicBezTo>
                        <a:cubicBezTo>
                          <a:pt x="6" y="8"/>
                          <a:pt x="2" y="4"/>
                          <a:pt x="0" y="0"/>
                        </a:cubicBezTo>
                        <a:cubicBezTo>
                          <a:pt x="1" y="6"/>
                          <a:pt x="5" y="13"/>
                          <a:pt x="14" y="20"/>
                        </a:cubicBezTo>
                        <a:cubicBezTo>
                          <a:pt x="33" y="34"/>
                          <a:pt x="63" y="41"/>
                          <a:pt x="82" y="35"/>
                        </a:cubicBezTo>
                        <a:cubicBezTo>
                          <a:pt x="95" y="31"/>
                          <a:pt x="98" y="22"/>
                          <a:pt x="92" y="12"/>
                        </a:cubicBezTo>
                        <a:cubicBezTo>
                          <a:pt x="93" y="19"/>
                          <a:pt x="89" y="25"/>
                          <a:pt x="79" y="28"/>
                        </a:cubicBezTo>
                      </a:path>
                    </a:pathLst>
                  </a:custGeom>
                  <a:solidFill>
                    <a:srgbClr val="7831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599" name="Freeform 846">
                    <a:extLst>
                      <a:ext uri="{FF2B5EF4-FFF2-40B4-BE49-F238E27FC236}">
                        <a16:creationId xmlns:a16="http://schemas.microsoft.com/office/drawing/2014/main" id="{22A7EE3B-666D-470E-0BFE-44C866B59471}"/>
                      </a:ext>
                    </a:extLst>
                  </p:cNvPr>
                  <p:cNvSpPr>
                    <a:spLocks/>
                  </p:cNvSpPr>
                  <p:nvPr/>
                </p:nvSpPr>
                <p:spPr bwMode="auto">
                  <a:xfrm>
                    <a:off x="2089" y="3640"/>
                    <a:ext cx="58" cy="26"/>
                  </a:xfrm>
                  <a:custGeom>
                    <a:avLst/>
                    <a:gdLst>
                      <a:gd name="T0" fmla="*/ 35 w 69"/>
                      <a:gd name="T1" fmla="*/ 8 h 31"/>
                      <a:gd name="T2" fmla="*/ 30 w 69"/>
                      <a:gd name="T3" fmla="*/ 18 h 31"/>
                      <a:gd name="T4" fmla="*/ 6 w 69"/>
                      <a:gd name="T5" fmla="*/ 10 h 31"/>
                      <a:gd name="T6" fmla="*/ 11 w 69"/>
                      <a:gd name="T7" fmla="*/ 1 h 31"/>
                      <a:gd name="T8" fmla="*/ 35 w 69"/>
                      <a:gd name="T9" fmla="*/ 8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31">
                        <a:moveTo>
                          <a:pt x="60" y="14"/>
                        </a:moveTo>
                        <a:cubicBezTo>
                          <a:pt x="69" y="22"/>
                          <a:pt x="65" y="29"/>
                          <a:pt x="51" y="30"/>
                        </a:cubicBezTo>
                        <a:cubicBezTo>
                          <a:pt x="37" y="31"/>
                          <a:pt x="18" y="25"/>
                          <a:pt x="9" y="17"/>
                        </a:cubicBezTo>
                        <a:cubicBezTo>
                          <a:pt x="0" y="9"/>
                          <a:pt x="4" y="2"/>
                          <a:pt x="18" y="1"/>
                        </a:cubicBezTo>
                        <a:cubicBezTo>
                          <a:pt x="32" y="0"/>
                          <a:pt x="51" y="6"/>
                          <a:pt x="60" y="14"/>
                        </a:cubicBezTo>
                      </a:path>
                    </a:pathLst>
                  </a:custGeom>
                  <a:solidFill>
                    <a:srgbClr val="A35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00" name="Freeform 847">
                    <a:extLst>
                      <a:ext uri="{FF2B5EF4-FFF2-40B4-BE49-F238E27FC236}">
                        <a16:creationId xmlns:a16="http://schemas.microsoft.com/office/drawing/2014/main" id="{7E090AF0-B0EC-CC7B-F1AF-83FF9A4D8D28}"/>
                      </a:ext>
                    </a:extLst>
                  </p:cNvPr>
                  <p:cNvSpPr>
                    <a:spLocks/>
                  </p:cNvSpPr>
                  <p:nvPr/>
                </p:nvSpPr>
                <p:spPr bwMode="auto">
                  <a:xfrm>
                    <a:off x="2087" y="3645"/>
                    <a:ext cx="11" cy="7"/>
                  </a:xfrm>
                  <a:custGeom>
                    <a:avLst/>
                    <a:gdLst>
                      <a:gd name="T0" fmla="*/ 6 w 13"/>
                      <a:gd name="T1" fmla="*/ 3 h 8"/>
                      <a:gd name="T2" fmla="*/ 7 w 13"/>
                      <a:gd name="T3" fmla="*/ 5 h 8"/>
                      <a:gd name="T4" fmla="*/ 3 w 13"/>
                      <a:gd name="T5" fmla="*/ 4 h 8"/>
                      <a:gd name="T6" fmla="*/ 1 w 13"/>
                      <a:gd name="T7" fmla="*/ 0 h 8"/>
                      <a:gd name="T8" fmla="*/ 6 w 13"/>
                      <a:gd name="T9" fmla="*/ 3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8">
                        <a:moveTo>
                          <a:pt x="9" y="3"/>
                        </a:moveTo>
                        <a:cubicBezTo>
                          <a:pt x="12" y="5"/>
                          <a:pt x="13" y="7"/>
                          <a:pt x="11" y="8"/>
                        </a:cubicBezTo>
                        <a:cubicBezTo>
                          <a:pt x="10" y="8"/>
                          <a:pt x="6" y="7"/>
                          <a:pt x="3" y="5"/>
                        </a:cubicBezTo>
                        <a:cubicBezTo>
                          <a:pt x="1" y="3"/>
                          <a:pt x="0" y="1"/>
                          <a:pt x="1" y="0"/>
                        </a:cubicBezTo>
                        <a:cubicBezTo>
                          <a:pt x="3" y="0"/>
                          <a:pt x="6" y="1"/>
                          <a:pt x="9"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01" name="Freeform 848">
                    <a:extLst>
                      <a:ext uri="{FF2B5EF4-FFF2-40B4-BE49-F238E27FC236}">
                        <a16:creationId xmlns:a16="http://schemas.microsoft.com/office/drawing/2014/main" id="{C70396DD-1325-B1FA-4F57-40ABF233EB2D}"/>
                      </a:ext>
                    </a:extLst>
                  </p:cNvPr>
                  <p:cNvSpPr>
                    <a:spLocks/>
                  </p:cNvSpPr>
                  <p:nvPr/>
                </p:nvSpPr>
                <p:spPr bwMode="auto">
                  <a:xfrm>
                    <a:off x="2096" y="3654"/>
                    <a:ext cx="7" cy="5"/>
                  </a:xfrm>
                  <a:custGeom>
                    <a:avLst/>
                    <a:gdLst>
                      <a:gd name="T0" fmla="*/ 4 w 8"/>
                      <a:gd name="T1" fmla="*/ 2 h 6"/>
                      <a:gd name="T2" fmla="*/ 4 w 8"/>
                      <a:gd name="T3" fmla="*/ 3 h 6"/>
                      <a:gd name="T4" fmla="*/ 2 w 8"/>
                      <a:gd name="T5" fmla="*/ 3 h 6"/>
                      <a:gd name="T6" fmla="*/ 1 w 8"/>
                      <a:gd name="T7" fmla="*/ 1 h 6"/>
                      <a:gd name="T8" fmla="*/ 4 w 8"/>
                      <a:gd name="T9" fmla="*/ 2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6">
                        <a:moveTo>
                          <a:pt x="6" y="2"/>
                        </a:moveTo>
                        <a:cubicBezTo>
                          <a:pt x="8" y="4"/>
                          <a:pt x="8" y="5"/>
                          <a:pt x="7" y="5"/>
                        </a:cubicBezTo>
                        <a:cubicBezTo>
                          <a:pt x="6" y="6"/>
                          <a:pt x="4" y="5"/>
                          <a:pt x="2" y="4"/>
                        </a:cubicBezTo>
                        <a:cubicBezTo>
                          <a:pt x="1" y="2"/>
                          <a:pt x="0" y="1"/>
                          <a:pt x="1" y="1"/>
                        </a:cubicBezTo>
                        <a:cubicBezTo>
                          <a:pt x="2" y="0"/>
                          <a:pt x="4" y="1"/>
                          <a:pt x="6"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02" name="Freeform 849">
                    <a:extLst>
                      <a:ext uri="{FF2B5EF4-FFF2-40B4-BE49-F238E27FC236}">
                        <a16:creationId xmlns:a16="http://schemas.microsoft.com/office/drawing/2014/main" id="{33B6BD08-306E-3218-3E03-44B6DBD43166}"/>
                      </a:ext>
                    </a:extLst>
                  </p:cNvPr>
                  <p:cNvSpPr>
                    <a:spLocks/>
                  </p:cNvSpPr>
                  <p:nvPr/>
                </p:nvSpPr>
                <p:spPr bwMode="auto">
                  <a:xfrm>
                    <a:off x="2078" y="3636"/>
                    <a:ext cx="82" cy="49"/>
                  </a:xfrm>
                  <a:custGeom>
                    <a:avLst/>
                    <a:gdLst>
                      <a:gd name="T0" fmla="*/ 49 w 97"/>
                      <a:gd name="T1" fmla="*/ 12 h 58"/>
                      <a:gd name="T2" fmla="*/ 48 w 97"/>
                      <a:gd name="T3" fmla="*/ 12 h 58"/>
                      <a:gd name="T4" fmla="*/ 57 w 97"/>
                      <a:gd name="T5" fmla="*/ 25 h 58"/>
                      <a:gd name="T6" fmla="*/ 50 w 97"/>
                      <a:gd name="T7" fmla="*/ 33 h 58"/>
                      <a:gd name="T8" fmla="*/ 41 w 97"/>
                      <a:gd name="T9" fmla="*/ 35 h 58"/>
                      <a:gd name="T10" fmla="*/ 10 w 97"/>
                      <a:gd name="T11" fmla="*/ 24 h 58"/>
                      <a:gd name="T12" fmla="*/ 2 w 97"/>
                      <a:gd name="T13" fmla="*/ 11 h 58"/>
                      <a:gd name="T14" fmla="*/ 8 w 97"/>
                      <a:gd name="T15" fmla="*/ 3 h 58"/>
                      <a:gd name="T16" fmla="*/ 18 w 97"/>
                      <a:gd name="T17" fmla="*/ 2 h 58"/>
                      <a:gd name="T18" fmla="*/ 48 w 97"/>
                      <a:gd name="T19" fmla="*/ 12 h 58"/>
                      <a:gd name="T20" fmla="*/ 49 w 97"/>
                      <a:gd name="T21" fmla="*/ 12 h 58"/>
                      <a:gd name="T22" fmla="*/ 49 w 97"/>
                      <a:gd name="T23" fmla="*/ 11 h 58"/>
                      <a:gd name="T24" fmla="*/ 18 w 97"/>
                      <a:gd name="T25" fmla="*/ 0 h 58"/>
                      <a:gd name="T26" fmla="*/ 8 w 97"/>
                      <a:gd name="T27" fmla="*/ 2 h 58"/>
                      <a:gd name="T28" fmla="*/ 0 w 97"/>
                      <a:gd name="T29" fmla="*/ 11 h 58"/>
                      <a:gd name="T30" fmla="*/ 9 w 97"/>
                      <a:gd name="T31" fmla="*/ 25 h 58"/>
                      <a:gd name="T32" fmla="*/ 41 w 97"/>
                      <a:gd name="T33" fmla="*/ 35 h 58"/>
                      <a:gd name="T34" fmla="*/ 50 w 97"/>
                      <a:gd name="T35" fmla="*/ 34 h 58"/>
                      <a:gd name="T36" fmla="*/ 58 w 97"/>
                      <a:gd name="T37" fmla="*/ 25 h 58"/>
                      <a:gd name="T38" fmla="*/ 49 w 97"/>
                      <a:gd name="T39" fmla="*/ 11 h 58"/>
                      <a:gd name="T40" fmla="*/ 49 w 97"/>
                      <a:gd name="T41" fmla="*/ 12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7" h="58">
                        <a:moveTo>
                          <a:pt x="82" y="19"/>
                        </a:moveTo>
                        <a:cubicBezTo>
                          <a:pt x="81" y="20"/>
                          <a:pt x="81" y="20"/>
                          <a:pt x="81" y="20"/>
                        </a:cubicBezTo>
                        <a:cubicBezTo>
                          <a:pt x="91" y="27"/>
                          <a:pt x="95" y="35"/>
                          <a:pt x="95" y="41"/>
                        </a:cubicBezTo>
                        <a:cubicBezTo>
                          <a:pt x="95" y="47"/>
                          <a:pt x="91" y="52"/>
                          <a:pt x="83" y="55"/>
                        </a:cubicBezTo>
                        <a:cubicBezTo>
                          <a:pt x="78" y="56"/>
                          <a:pt x="73" y="57"/>
                          <a:pt x="68" y="57"/>
                        </a:cubicBezTo>
                        <a:cubicBezTo>
                          <a:pt x="51" y="57"/>
                          <a:pt x="30" y="50"/>
                          <a:pt x="16" y="39"/>
                        </a:cubicBezTo>
                        <a:cubicBezTo>
                          <a:pt x="6" y="32"/>
                          <a:pt x="2" y="24"/>
                          <a:pt x="2" y="18"/>
                        </a:cubicBezTo>
                        <a:cubicBezTo>
                          <a:pt x="2" y="12"/>
                          <a:pt x="6" y="7"/>
                          <a:pt x="14" y="4"/>
                        </a:cubicBezTo>
                        <a:cubicBezTo>
                          <a:pt x="19" y="3"/>
                          <a:pt x="24" y="2"/>
                          <a:pt x="29" y="2"/>
                        </a:cubicBezTo>
                        <a:cubicBezTo>
                          <a:pt x="46" y="2"/>
                          <a:pt x="67" y="9"/>
                          <a:pt x="81" y="20"/>
                        </a:cubicBezTo>
                        <a:cubicBezTo>
                          <a:pt x="82" y="19"/>
                          <a:pt x="82" y="19"/>
                          <a:pt x="82" y="19"/>
                        </a:cubicBezTo>
                        <a:cubicBezTo>
                          <a:pt x="82" y="18"/>
                          <a:pt x="82" y="18"/>
                          <a:pt x="82" y="18"/>
                        </a:cubicBezTo>
                        <a:cubicBezTo>
                          <a:pt x="67" y="7"/>
                          <a:pt x="46" y="0"/>
                          <a:pt x="29" y="0"/>
                        </a:cubicBezTo>
                        <a:cubicBezTo>
                          <a:pt x="23" y="0"/>
                          <a:pt x="18" y="1"/>
                          <a:pt x="14" y="2"/>
                        </a:cubicBezTo>
                        <a:cubicBezTo>
                          <a:pt x="5" y="5"/>
                          <a:pt x="0" y="11"/>
                          <a:pt x="0" y="18"/>
                        </a:cubicBezTo>
                        <a:cubicBezTo>
                          <a:pt x="0" y="25"/>
                          <a:pt x="5" y="33"/>
                          <a:pt x="15" y="41"/>
                        </a:cubicBezTo>
                        <a:cubicBezTo>
                          <a:pt x="30" y="52"/>
                          <a:pt x="51" y="58"/>
                          <a:pt x="68" y="58"/>
                        </a:cubicBezTo>
                        <a:cubicBezTo>
                          <a:pt x="74" y="58"/>
                          <a:pt x="79" y="58"/>
                          <a:pt x="83" y="56"/>
                        </a:cubicBezTo>
                        <a:cubicBezTo>
                          <a:pt x="92" y="54"/>
                          <a:pt x="97" y="48"/>
                          <a:pt x="97" y="41"/>
                        </a:cubicBezTo>
                        <a:cubicBezTo>
                          <a:pt x="97" y="34"/>
                          <a:pt x="92" y="26"/>
                          <a:pt x="82" y="18"/>
                        </a:cubicBezTo>
                        <a:cubicBezTo>
                          <a:pt x="82" y="19"/>
                          <a:pt x="82" y="19"/>
                          <a:pt x="82" y="19"/>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03" name="Freeform 850">
                    <a:extLst>
                      <a:ext uri="{FF2B5EF4-FFF2-40B4-BE49-F238E27FC236}">
                        <a16:creationId xmlns:a16="http://schemas.microsoft.com/office/drawing/2014/main" id="{7E687F46-67B2-44A1-30C0-1ADEE2BBC39E}"/>
                      </a:ext>
                    </a:extLst>
                  </p:cNvPr>
                  <p:cNvSpPr>
                    <a:spLocks/>
                  </p:cNvSpPr>
                  <p:nvPr/>
                </p:nvSpPr>
                <p:spPr bwMode="auto">
                  <a:xfrm>
                    <a:off x="2167" y="3552"/>
                    <a:ext cx="72" cy="58"/>
                  </a:xfrm>
                  <a:custGeom>
                    <a:avLst/>
                    <a:gdLst>
                      <a:gd name="T0" fmla="*/ 37 w 85"/>
                      <a:gd name="T1" fmla="*/ 7 h 68"/>
                      <a:gd name="T2" fmla="*/ 46 w 85"/>
                      <a:gd name="T3" fmla="*/ 32 h 68"/>
                      <a:gd name="T4" fmla="*/ 14 w 85"/>
                      <a:gd name="T5" fmla="*/ 37 h 68"/>
                      <a:gd name="T6" fmla="*/ 6 w 85"/>
                      <a:gd name="T7" fmla="*/ 11 h 68"/>
                      <a:gd name="T8" fmla="*/ 37 w 85"/>
                      <a:gd name="T9" fmla="*/ 7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68">
                        <a:moveTo>
                          <a:pt x="61" y="10"/>
                        </a:moveTo>
                        <a:cubicBezTo>
                          <a:pt x="79" y="19"/>
                          <a:pt x="85" y="38"/>
                          <a:pt x="75" y="52"/>
                        </a:cubicBezTo>
                        <a:cubicBezTo>
                          <a:pt x="65" y="65"/>
                          <a:pt x="42" y="68"/>
                          <a:pt x="24" y="59"/>
                        </a:cubicBezTo>
                        <a:cubicBezTo>
                          <a:pt x="6" y="49"/>
                          <a:pt x="0" y="30"/>
                          <a:pt x="10" y="17"/>
                        </a:cubicBezTo>
                        <a:cubicBezTo>
                          <a:pt x="20" y="3"/>
                          <a:pt x="43" y="0"/>
                          <a:pt x="61" y="10"/>
                        </a:cubicBezTo>
                      </a:path>
                    </a:pathLst>
                  </a:custGeom>
                  <a:solidFill>
                    <a:srgbClr val="9250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04" name="Freeform 851">
                    <a:extLst>
                      <a:ext uri="{FF2B5EF4-FFF2-40B4-BE49-F238E27FC236}">
                        <a16:creationId xmlns:a16="http://schemas.microsoft.com/office/drawing/2014/main" id="{57CE8D02-A276-4614-77BF-23F800CCBB2B}"/>
                      </a:ext>
                    </a:extLst>
                  </p:cNvPr>
                  <p:cNvSpPr>
                    <a:spLocks/>
                  </p:cNvSpPr>
                  <p:nvPr/>
                </p:nvSpPr>
                <p:spPr bwMode="auto">
                  <a:xfrm>
                    <a:off x="2172" y="3569"/>
                    <a:ext cx="64" cy="41"/>
                  </a:xfrm>
                  <a:custGeom>
                    <a:avLst/>
                    <a:gdLst>
                      <a:gd name="T0" fmla="*/ 40 w 75"/>
                      <a:gd name="T1" fmla="*/ 15 h 48"/>
                      <a:gd name="T2" fmla="*/ 8 w 75"/>
                      <a:gd name="T3" fmla="*/ 19 h 48"/>
                      <a:gd name="T4" fmla="*/ 0 w 75"/>
                      <a:gd name="T5" fmla="*/ 13 h 48"/>
                      <a:gd name="T6" fmla="*/ 11 w 75"/>
                      <a:gd name="T7" fmla="*/ 23 h 48"/>
                      <a:gd name="T8" fmla="*/ 42 w 75"/>
                      <a:gd name="T9" fmla="*/ 19 h 48"/>
                      <a:gd name="T10" fmla="*/ 42 w 75"/>
                      <a:gd name="T11" fmla="*/ 0 h 48"/>
                      <a:gd name="T12" fmla="*/ 40 w 75"/>
                      <a:gd name="T13" fmla="*/ 15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48">
                        <a:moveTo>
                          <a:pt x="64" y="24"/>
                        </a:moveTo>
                        <a:cubicBezTo>
                          <a:pt x="54" y="37"/>
                          <a:pt x="31" y="41"/>
                          <a:pt x="13" y="31"/>
                        </a:cubicBezTo>
                        <a:cubicBezTo>
                          <a:pt x="8" y="28"/>
                          <a:pt x="3" y="25"/>
                          <a:pt x="0" y="20"/>
                        </a:cubicBezTo>
                        <a:cubicBezTo>
                          <a:pt x="3" y="27"/>
                          <a:pt x="9" y="34"/>
                          <a:pt x="17" y="38"/>
                        </a:cubicBezTo>
                        <a:cubicBezTo>
                          <a:pt x="35" y="48"/>
                          <a:pt x="58" y="45"/>
                          <a:pt x="68" y="31"/>
                        </a:cubicBezTo>
                        <a:cubicBezTo>
                          <a:pt x="75" y="22"/>
                          <a:pt x="74" y="10"/>
                          <a:pt x="67" y="0"/>
                        </a:cubicBezTo>
                        <a:cubicBezTo>
                          <a:pt x="70" y="8"/>
                          <a:pt x="69" y="17"/>
                          <a:pt x="64" y="24"/>
                        </a:cubicBezTo>
                      </a:path>
                    </a:pathLst>
                  </a:custGeom>
                  <a:solidFill>
                    <a:srgbClr val="7831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05" name="Freeform 852">
                    <a:extLst>
                      <a:ext uri="{FF2B5EF4-FFF2-40B4-BE49-F238E27FC236}">
                        <a16:creationId xmlns:a16="http://schemas.microsoft.com/office/drawing/2014/main" id="{5E2A55F5-461B-F247-A9E1-BDFDE7941ED7}"/>
                      </a:ext>
                    </a:extLst>
                  </p:cNvPr>
                  <p:cNvSpPr>
                    <a:spLocks/>
                  </p:cNvSpPr>
                  <p:nvPr/>
                </p:nvSpPr>
                <p:spPr bwMode="auto">
                  <a:xfrm>
                    <a:off x="2177" y="3558"/>
                    <a:ext cx="43" cy="29"/>
                  </a:xfrm>
                  <a:custGeom>
                    <a:avLst/>
                    <a:gdLst>
                      <a:gd name="T0" fmla="*/ 25 w 51"/>
                      <a:gd name="T1" fmla="*/ 3 h 34"/>
                      <a:gd name="T2" fmla="*/ 25 w 51"/>
                      <a:gd name="T3" fmla="*/ 17 h 34"/>
                      <a:gd name="T4" fmla="*/ 6 w 51"/>
                      <a:gd name="T5" fmla="*/ 17 h 34"/>
                      <a:gd name="T6" fmla="*/ 6 w 51"/>
                      <a:gd name="T7" fmla="*/ 3 h 34"/>
                      <a:gd name="T8" fmla="*/ 25 w 51"/>
                      <a:gd name="T9" fmla="*/ 3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34">
                        <a:moveTo>
                          <a:pt x="42" y="6"/>
                        </a:moveTo>
                        <a:cubicBezTo>
                          <a:pt x="51" y="12"/>
                          <a:pt x="51" y="22"/>
                          <a:pt x="42" y="28"/>
                        </a:cubicBezTo>
                        <a:cubicBezTo>
                          <a:pt x="33" y="34"/>
                          <a:pt x="18" y="34"/>
                          <a:pt x="9" y="28"/>
                        </a:cubicBezTo>
                        <a:cubicBezTo>
                          <a:pt x="0" y="22"/>
                          <a:pt x="0" y="12"/>
                          <a:pt x="10" y="6"/>
                        </a:cubicBezTo>
                        <a:cubicBezTo>
                          <a:pt x="19" y="0"/>
                          <a:pt x="33" y="0"/>
                          <a:pt x="42" y="6"/>
                        </a:cubicBezTo>
                      </a:path>
                    </a:pathLst>
                  </a:custGeom>
                  <a:solidFill>
                    <a:srgbClr val="A35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06" name="Freeform 853">
                    <a:extLst>
                      <a:ext uri="{FF2B5EF4-FFF2-40B4-BE49-F238E27FC236}">
                        <a16:creationId xmlns:a16="http://schemas.microsoft.com/office/drawing/2014/main" id="{A1D6C969-D0C2-6573-7F8C-CC09FC9FB5AF}"/>
                      </a:ext>
                    </a:extLst>
                  </p:cNvPr>
                  <p:cNvSpPr>
                    <a:spLocks/>
                  </p:cNvSpPr>
                  <p:nvPr/>
                </p:nvSpPr>
                <p:spPr bwMode="auto">
                  <a:xfrm>
                    <a:off x="2176" y="3573"/>
                    <a:ext cx="9" cy="7"/>
                  </a:xfrm>
                  <a:custGeom>
                    <a:avLst/>
                    <a:gdLst>
                      <a:gd name="T0" fmla="*/ 4 w 11"/>
                      <a:gd name="T1" fmla="*/ 2 h 8"/>
                      <a:gd name="T2" fmla="*/ 6 w 11"/>
                      <a:gd name="T3" fmla="*/ 4 h 8"/>
                      <a:gd name="T4" fmla="*/ 2 w 11"/>
                      <a:gd name="T5" fmla="*/ 4 h 8"/>
                      <a:gd name="T6" fmla="*/ 1 w 11"/>
                      <a:gd name="T7" fmla="*/ 1 h 8"/>
                      <a:gd name="T8" fmla="*/ 4 w 11"/>
                      <a:gd name="T9" fmla="*/ 2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8">
                        <a:moveTo>
                          <a:pt x="7" y="2"/>
                        </a:moveTo>
                        <a:cubicBezTo>
                          <a:pt x="10" y="3"/>
                          <a:pt x="11" y="5"/>
                          <a:pt x="11" y="6"/>
                        </a:cubicBezTo>
                        <a:cubicBezTo>
                          <a:pt x="10" y="8"/>
                          <a:pt x="7" y="7"/>
                          <a:pt x="4" y="6"/>
                        </a:cubicBezTo>
                        <a:cubicBezTo>
                          <a:pt x="2" y="5"/>
                          <a:pt x="0" y="3"/>
                          <a:pt x="1" y="1"/>
                        </a:cubicBezTo>
                        <a:cubicBezTo>
                          <a:pt x="2" y="0"/>
                          <a:pt x="5" y="0"/>
                          <a:pt x="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07" name="Freeform 854">
                    <a:extLst>
                      <a:ext uri="{FF2B5EF4-FFF2-40B4-BE49-F238E27FC236}">
                        <a16:creationId xmlns:a16="http://schemas.microsoft.com/office/drawing/2014/main" id="{C9A88C6F-B05A-F963-DBB1-DDCA8831862A}"/>
                      </a:ext>
                    </a:extLst>
                  </p:cNvPr>
                  <p:cNvSpPr>
                    <a:spLocks/>
                  </p:cNvSpPr>
                  <p:nvPr/>
                </p:nvSpPr>
                <p:spPr bwMode="auto">
                  <a:xfrm>
                    <a:off x="2186" y="3582"/>
                    <a:ext cx="6" cy="3"/>
                  </a:xfrm>
                  <a:custGeom>
                    <a:avLst/>
                    <a:gdLst>
                      <a:gd name="T0" fmla="*/ 3 w 7"/>
                      <a:gd name="T1" fmla="*/ 1 h 4"/>
                      <a:gd name="T2" fmla="*/ 3 w 7"/>
                      <a:gd name="T3" fmla="*/ 2 h 4"/>
                      <a:gd name="T4" fmla="*/ 2 w 7"/>
                      <a:gd name="T5" fmla="*/ 2 h 4"/>
                      <a:gd name="T6" fmla="*/ 0 w 7"/>
                      <a:gd name="T7" fmla="*/ 0 h 4"/>
                      <a:gd name="T8" fmla="*/ 3 w 7"/>
                      <a:gd name="T9" fmla="*/ 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4" y="1"/>
                        </a:moveTo>
                        <a:cubicBezTo>
                          <a:pt x="6" y="2"/>
                          <a:pt x="7" y="3"/>
                          <a:pt x="6" y="4"/>
                        </a:cubicBezTo>
                        <a:cubicBezTo>
                          <a:pt x="6" y="4"/>
                          <a:pt x="4" y="4"/>
                          <a:pt x="2" y="3"/>
                        </a:cubicBezTo>
                        <a:cubicBezTo>
                          <a:pt x="1" y="3"/>
                          <a:pt x="0" y="1"/>
                          <a:pt x="0" y="0"/>
                        </a:cubicBezTo>
                        <a:cubicBezTo>
                          <a:pt x="1" y="0"/>
                          <a:pt x="3" y="0"/>
                          <a:pt x="4"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08" name="Freeform 855">
                    <a:extLst>
                      <a:ext uri="{FF2B5EF4-FFF2-40B4-BE49-F238E27FC236}">
                        <a16:creationId xmlns:a16="http://schemas.microsoft.com/office/drawing/2014/main" id="{66E708B6-B205-E893-00AB-BEB643D89CE6}"/>
                      </a:ext>
                    </a:extLst>
                  </p:cNvPr>
                  <p:cNvSpPr>
                    <a:spLocks/>
                  </p:cNvSpPr>
                  <p:nvPr/>
                </p:nvSpPr>
                <p:spPr bwMode="auto">
                  <a:xfrm>
                    <a:off x="2171" y="3555"/>
                    <a:ext cx="64" cy="52"/>
                  </a:xfrm>
                  <a:custGeom>
                    <a:avLst/>
                    <a:gdLst>
                      <a:gd name="T0" fmla="*/ 34 w 76"/>
                      <a:gd name="T1" fmla="*/ 3 h 62"/>
                      <a:gd name="T2" fmla="*/ 34 w 76"/>
                      <a:gd name="T3" fmla="*/ 4 h 62"/>
                      <a:gd name="T4" fmla="*/ 44 w 76"/>
                      <a:gd name="T5" fmla="*/ 20 h 62"/>
                      <a:gd name="T6" fmla="*/ 42 w 76"/>
                      <a:gd name="T7" fmla="*/ 29 h 62"/>
                      <a:gd name="T8" fmla="*/ 24 w 76"/>
                      <a:gd name="T9" fmla="*/ 35 h 62"/>
                      <a:gd name="T10" fmla="*/ 12 w 76"/>
                      <a:gd name="T11" fmla="*/ 33 h 62"/>
                      <a:gd name="T12" fmla="*/ 1 w 76"/>
                      <a:gd name="T13" fmla="*/ 16 h 62"/>
                      <a:gd name="T14" fmla="*/ 3 w 76"/>
                      <a:gd name="T15" fmla="*/ 8 h 62"/>
                      <a:gd name="T16" fmla="*/ 20 w 76"/>
                      <a:gd name="T17" fmla="*/ 2 h 62"/>
                      <a:gd name="T18" fmla="*/ 34 w 76"/>
                      <a:gd name="T19" fmla="*/ 4 h 62"/>
                      <a:gd name="T20" fmla="*/ 34 w 76"/>
                      <a:gd name="T21" fmla="*/ 3 h 62"/>
                      <a:gd name="T22" fmla="*/ 34 w 76"/>
                      <a:gd name="T23" fmla="*/ 3 h 62"/>
                      <a:gd name="T24" fmla="*/ 20 w 76"/>
                      <a:gd name="T25" fmla="*/ 0 h 62"/>
                      <a:gd name="T26" fmla="*/ 3 w 76"/>
                      <a:gd name="T27" fmla="*/ 8 h 62"/>
                      <a:gd name="T28" fmla="*/ 0 w 76"/>
                      <a:gd name="T29" fmla="*/ 16 h 62"/>
                      <a:gd name="T30" fmla="*/ 11 w 76"/>
                      <a:gd name="T31" fmla="*/ 33 h 62"/>
                      <a:gd name="T32" fmla="*/ 24 w 76"/>
                      <a:gd name="T33" fmla="*/ 37 h 62"/>
                      <a:gd name="T34" fmla="*/ 43 w 76"/>
                      <a:gd name="T35" fmla="*/ 29 h 62"/>
                      <a:gd name="T36" fmla="*/ 45 w 76"/>
                      <a:gd name="T37" fmla="*/ 20 h 62"/>
                      <a:gd name="T38" fmla="*/ 34 w 76"/>
                      <a:gd name="T39" fmla="*/ 3 h 62"/>
                      <a:gd name="T40" fmla="*/ 34 w 76"/>
                      <a:gd name="T41" fmla="*/ 3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6" h="62">
                        <a:moveTo>
                          <a:pt x="56" y="6"/>
                        </a:moveTo>
                        <a:cubicBezTo>
                          <a:pt x="56" y="7"/>
                          <a:pt x="56" y="7"/>
                          <a:pt x="56" y="7"/>
                        </a:cubicBezTo>
                        <a:cubicBezTo>
                          <a:pt x="68" y="13"/>
                          <a:pt x="74" y="24"/>
                          <a:pt x="74" y="34"/>
                        </a:cubicBezTo>
                        <a:cubicBezTo>
                          <a:pt x="74" y="39"/>
                          <a:pt x="73" y="43"/>
                          <a:pt x="70" y="48"/>
                        </a:cubicBezTo>
                        <a:cubicBezTo>
                          <a:pt x="64" y="56"/>
                          <a:pt x="53" y="60"/>
                          <a:pt x="42" y="60"/>
                        </a:cubicBezTo>
                        <a:cubicBezTo>
                          <a:pt x="34" y="60"/>
                          <a:pt x="27" y="58"/>
                          <a:pt x="20" y="55"/>
                        </a:cubicBezTo>
                        <a:cubicBezTo>
                          <a:pt x="8" y="48"/>
                          <a:pt x="1" y="38"/>
                          <a:pt x="1" y="28"/>
                        </a:cubicBezTo>
                        <a:cubicBezTo>
                          <a:pt x="1" y="23"/>
                          <a:pt x="3" y="18"/>
                          <a:pt x="6" y="14"/>
                        </a:cubicBezTo>
                        <a:cubicBezTo>
                          <a:pt x="12" y="6"/>
                          <a:pt x="23" y="2"/>
                          <a:pt x="34" y="2"/>
                        </a:cubicBezTo>
                        <a:cubicBezTo>
                          <a:pt x="41" y="2"/>
                          <a:pt x="49" y="3"/>
                          <a:pt x="56" y="7"/>
                        </a:cubicBezTo>
                        <a:cubicBezTo>
                          <a:pt x="56" y="6"/>
                          <a:pt x="56" y="6"/>
                          <a:pt x="56" y="6"/>
                        </a:cubicBezTo>
                        <a:cubicBezTo>
                          <a:pt x="57" y="6"/>
                          <a:pt x="57" y="6"/>
                          <a:pt x="57" y="6"/>
                        </a:cubicBezTo>
                        <a:cubicBezTo>
                          <a:pt x="49" y="2"/>
                          <a:pt x="42" y="0"/>
                          <a:pt x="34" y="0"/>
                        </a:cubicBezTo>
                        <a:cubicBezTo>
                          <a:pt x="22" y="0"/>
                          <a:pt x="11" y="4"/>
                          <a:pt x="5" y="13"/>
                        </a:cubicBezTo>
                        <a:cubicBezTo>
                          <a:pt x="1" y="17"/>
                          <a:pt x="0" y="23"/>
                          <a:pt x="0" y="28"/>
                        </a:cubicBezTo>
                        <a:cubicBezTo>
                          <a:pt x="0" y="38"/>
                          <a:pt x="7" y="49"/>
                          <a:pt x="19" y="56"/>
                        </a:cubicBezTo>
                        <a:cubicBezTo>
                          <a:pt x="26" y="60"/>
                          <a:pt x="34" y="62"/>
                          <a:pt x="42" y="62"/>
                        </a:cubicBezTo>
                        <a:cubicBezTo>
                          <a:pt x="53" y="62"/>
                          <a:pt x="65" y="57"/>
                          <a:pt x="71" y="49"/>
                        </a:cubicBezTo>
                        <a:cubicBezTo>
                          <a:pt x="74" y="44"/>
                          <a:pt x="76" y="39"/>
                          <a:pt x="76" y="34"/>
                        </a:cubicBezTo>
                        <a:cubicBezTo>
                          <a:pt x="76" y="23"/>
                          <a:pt x="69" y="12"/>
                          <a:pt x="57" y="6"/>
                        </a:cubicBezTo>
                        <a:cubicBezTo>
                          <a:pt x="56" y="6"/>
                          <a:pt x="56" y="6"/>
                          <a:pt x="56" y="6"/>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09" name="Freeform 856">
                    <a:extLst>
                      <a:ext uri="{FF2B5EF4-FFF2-40B4-BE49-F238E27FC236}">
                        <a16:creationId xmlns:a16="http://schemas.microsoft.com/office/drawing/2014/main" id="{1874D6B4-C524-EEEC-E791-49616CAFB19C}"/>
                      </a:ext>
                    </a:extLst>
                  </p:cNvPr>
                  <p:cNvSpPr>
                    <a:spLocks/>
                  </p:cNvSpPr>
                  <p:nvPr/>
                </p:nvSpPr>
                <p:spPr bwMode="auto">
                  <a:xfrm>
                    <a:off x="2280" y="3656"/>
                    <a:ext cx="49" cy="47"/>
                  </a:xfrm>
                  <a:custGeom>
                    <a:avLst/>
                    <a:gdLst>
                      <a:gd name="T0" fmla="*/ 29 w 59"/>
                      <a:gd name="T1" fmla="*/ 13 h 56"/>
                      <a:gd name="T2" fmla="*/ 24 w 59"/>
                      <a:gd name="T3" fmla="*/ 31 h 56"/>
                      <a:gd name="T4" fmla="*/ 4 w 59"/>
                      <a:gd name="T5" fmla="*/ 20 h 56"/>
                      <a:gd name="T6" fmla="*/ 10 w 59"/>
                      <a:gd name="T7" fmla="*/ 3 h 56"/>
                      <a:gd name="T8" fmla="*/ 29 w 59"/>
                      <a:gd name="T9" fmla="*/ 13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56">
                        <a:moveTo>
                          <a:pt x="51" y="21"/>
                        </a:moveTo>
                        <a:cubicBezTo>
                          <a:pt x="59" y="34"/>
                          <a:pt x="54" y="48"/>
                          <a:pt x="42" y="52"/>
                        </a:cubicBezTo>
                        <a:cubicBezTo>
                          <a:pt x="30" y="56"/>
                          <a:pt x="14" y="48"/>
                          <a:pt x="7" y="35"/>
                        </a:cubicBezTo>
                        <a:cubicBezTo>
                          <a:pt x="0" y="22"/>
                          <a:pt x="4" y="7"/>
                          <a:pt x="17" y="4"/>
                        </a:cubicBezTo>
                        <a:cubicBezTo>
                          <a:pt x="29" y="0"/>
                          <a:pt x="44" y="7"/>
                          <a:pt x="51" y="21"/>
                        </a:cubicBezTo>
                      </a:path>
                    </a:pathLst>
                  </a:custGeom>
                  <a:solidFill>
                    <a:srgbClr val="9250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10" name="Freeform 857">
                    <a:extLst>
                      <a:ext uri="{FF2B5EF4-FFF2-40B4-BE49-F238E27FC236}">
                        <a16:creationId xmlns:a16="http://schemas.microsoft.com/office/drawing/2014/main" id="{5D3BA148-809A-ACB4-ABC8-D8103A3A5BDA}"/>
                      </a:ext>
                    </a:extLst>
                  </p:cNvPr>
                  <p:cNvSpPr>
                    <a:spLocks/>
                  </p:cNvSpPr>
                  <p:nvPr/>
                </p:nvSpPr>
                <p:spPr bwMode="auto">
                  <a:xfrm>
                    <a:off x="2282" y="3670"/>
                    <a:ext cx="44" cy="33"/>
                  </a:xfrm>
                  <a:custGeom>
                    <a:avLst/>
                    <a:gdLst>
                      <a:gd name="T0" fmla="*/ 24 w 52"/>
                      <a:gd name="T1" fmla="*/ 18 h 39"/>
                      <a:gd name="T2" fmla="*/ 3 w 52"/>
                      <a:gd name="T3" fmla="*/ 7 h 39"/>
                      <a:gd name="T4" fmla="*/ 1 w 52"/>
                      <a:gd name="T5" fmla="*/ 0 h 39"/>
                      <a:gd name="T6" fmla="*/ 3 w 52"/>
                      <a:gd name="T7" fmla="*/ 11 h 39"/>
                      <a:gd name="T8" fmla="*/ 24 w 52"/>
                      <a:gd name="T9" fmla="*/ 21 h 39"/>
                      <a:gd name="T10" fmla="*/ 30 w 52"/>
                      <a:gd name="T11" fmla="*/ 10 h 39"/>
                      <a:gd name="T12" fmla="*/ 24 w 52"/>
                      <a:gd name="T13" fmla="*/ 18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39">
                        <a:moveTo>
                          <a:pt x="39" y="29"/>
                        </a:moveTo>
                        <a:cubicBezTo>
                          <a:pt x="27" y="33"/>
                          <a:pt x="11" y="26"/>
                          <a:pt x="4" y="12"/>
                        </a:cubicBezTo>
                        <a:cubicBezTo>
                          <a:pt x="2" y="8"/>
                          <a:pt x="1" y="4"/>
                          <a:pt x="1" y="0"/>
                        </a:cubicBezTo>
                        <a:cubicBezTo>
                          <a:pt x="0" y="6"/>
                          <a:pt x="1" y="12"/>
                          <a:pt x="4" y="18"/>
                        </a:cubicBezTo>
                        <a:cubicBezTo>
                          <a:pt x="11" y="32"/>
                          <a:pt x="27" y="39"/>
                          <a:pt x="39" y="35"/>
                        </a:cubicBezTo>
                        <a:cubicBezTo>
                          <a:pt x="47" y="33"/>
                          <a:pt x="52" y="25"/>
                          <a:pt x="51" y="16"/>
                        </a:cubicBezTo>
                        <a:cubicBezTo>
                          <a:pt x="50" y="22"/>
                          <a:pt x="46" y="27"/>
                          <a:pt x="39" y="29"/>
                        </a:cubicBezTo>
                      </a:path>
                    </a:pathLst>
                  </a:custGeom>
                  <a:solidFill>
                    <a:srgbClr val="7831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11" name="Freeform 858">
                    <a:extLst>
                      <a:ext uri="{FF2B5EF4-FFF2-40B4-BE49-F238E27FC236}">
                        <a16:creationId xmlns:a16="http://schemas.microsoft.com/office/drawing/2014/main" id="{4C166DE4-FFE0-1990-98B7-D1B84E6A0774}"/>
                      </a:ext>
                    </a:extLst>
                  </p:cNvPr>
                  <p:cNvSpPr>
                    <a:spLocks/>
                  </p:cNvSpPr>
                  <p:nvPr/>
                </p:nvSpPr>
                <p:spPr bwMode="auto">
                  <a:xfrm>
                    <a:off x="2291" y="3661"/>
                    <a:ext cx="30" cy="23"/>
                  </a:xfrm>
                  <a:custGeom>
                    <a:avLst/>
                    <a:gdLst>
                      <a:gd name="T0" fmla="*/ 19 w 36"/>
                      <a:gd name="T1" fmla="*/ 9 h 27"/>
                      <a:gd name="T2" fmla="*/ 13 w 36"/>
                      <a:gd name="T3" fmla="*/ 17 h 27"/>
                      <a:gd name="T4" fmla="*/ 3 w 36"/>
                      <a:gd name="T5" fmla="*/ 8 h 27"/>
                      <a:gd name="T6" fmla="*/ 7 w 36"/>
                      <a:gd name="T7" fmla="*/ 0 h 27"/>
                      <a:gd name="T8" fmla="*/ 19 w 36"/>
                      <a:gd name="T9" fmla="*/ 9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27">
                        <a:moveTo>
                          <a:pt x="33" y="14"/>
                        </a:moveTo>
                        <a:cubicBezTo>
                          <a:pt x="36" y="21"/>
                          <a:pt x="32" y="27"/>
                          <a:pt x="23" y="27"/>
                        </a:cubicBezTo>
                        <a:cubicBezTo>
                          <a:pt x="15" y="27"/>
                          <a:pt x="6" y="21"/>
                          <a:pt x="3" y="13"/>
                        </a:cubicBezTo>
                        <a:cubicBezTo>
                          <a:pt x="0" y="6"/>
                          <a:pt x="4" y="0"/>
                          <a:pt x="12" y="0"/>
                        </a:cubicBezTo>
                        <a:cubicBezTo>
                          <a:pt x="21" y="0"/>
                          <a:pt x="30" y="6"/>
                          <a:pt x="33" y="14"/>
                        </a:cubicBezTo>
                      </a:path>
                    </a:pathLst>
                  </a:custGeom>
                  <a:solidFill>
                    <a:srgbClr val="A35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12" name="Freeform 859">
                    <a:extLst>
                      <a:ext uri="{FF2B5EF4-FFF2-40B4-BE49-F238E27FC236}">
                        <a16:creationId xmlns:a16="http://schemas.microsoft.com/office/drawing/2014/main" id="{2931675E-C37B-9828-2963-3826941669CE}"/>
                      </a:ext>
                    </a:extLst>
                  </p:cNvPr>
                  <p:cNvSpPr>
                    <a:spLocks/>
                  </p:cNvSpPr>
                  <p:nvPr/>
                </p:nvSpPr>
                <p:spPr bwMode="auto">
                  <a:xfrm>
                    <a:off x="2290" y="3664"/>
                    <a:ext cx="5" cy="6"/>
                  </a:xfrm>
                  <a:custGeom>
                    <a:avLst/>
                    <a:gdLst>
                      <a:gd name="T0" fmla="*/ 3 w 6"/>
                      <a:gd name="T1" fmla="*/ 2 h 8"/>
                      <a:gd name="T2" fmla="*/ 3 w 6"/>
                      <a:gd name="T3" fmla="*/ 4 h 8"/>
                      <a:gd name="T4" fmla="*/ 1 w 6"/>
                      <a:gd name="T5" fmla="*/ 2 h 8"/>
                      <a:gd name="T6" fmla="*/ 1 w 6"/>
                      <a:gd name="T7" fmla="*/ 1 h 8"/>
                      <a:gd name="T8" fmla="*/ 3 w 6"/>
                      <a:gd name="T9" fmla="*/ 2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8">
                        <a:moveTo>
                          <a:pt x="5" y="4"/>
                        </a:moveTo>
                        <a:cubicBezTo>
                          <a:pt x="6" y="6"/>
                          <a:pt x="6" y="7"/>
                          <a:pt x="5" y="8"/>
                        </a:cubicBezTo>
                        <a:cubicBezTo>
                          <a:pt x="4" y="8"/>
                          <a:pt x="2" y="7"/>
                          <a:pt x="1" y="5"/>
                        </a:cubicBezTo>
                        <a:cubicBezTo>
                          <a:pt x="0" y="3"/>
                          <a:pt x="0" y="1"/>
                          <a:pt x="1" y="1"/>
                        </a:cubicBezTo>
                        <a:cubicBezTo>
                          <a:pt x="2" y="0"/>
                          <a:pt x="4" y="2"/>
                          <a:pt x="5"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13" name="Freeform 860">
                    <a:extLst>
                      <a:ext uri="{FF2B5EF4-FFF2-40B4-BE49-F238E27FC236}">
                        <a16:creationId xmlns:a16="http://schemas.microsoft.com/office/drawing/2014/main" id="{2EE31FB1-B85F-2863-BF76-E5FC45286E0F}"/>
                      </a:ext>
                    </a:extLst>
                  </p:cNvPr>
                  <p:cNvSpPr>
                    <a:spLocks/>
                  </p:cNvSpPr>
                  <p:nvPr/>
                </p:nvSpPr>
                <p:spPr bwMode="auto">
                  <a:xfrm>
                    <a:off x="2292" y="3673"/>
                    <a:ext cx="4" cy="4"/>
                  </a:xfrm>
                  <a:custGeom>
                    <a:avLst/>
                    <a:gdLst>
                      <a:gd name="T0" fmla="*/ 4 w 4"/>
                      <a:gd name="T1" fmla="*/ 2 h 5"/>
                      <a:gd name="T2" fmla="*/ 4 w 4"/>
                      <a:gd name="T3" fmla="*/ 2 h 5"/>
                      <a:gd name="T4" fmla="*/ 1 w 4"/>
                      <a:gd name="T5" fmla="*/ 2 h 5"/>
                      <a:gd name="T6" fmla="*/ 1 w 4"/>
                      <a:gd name="T7" fmla="*/ 0 h 5"/>
                      <a:gd name="T8" fmla="*/ 4 w 4"/>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4" y="2"/>
                        </a:moveTo>
                        <a:cubicBezTo>
                          <a:pt x="4" y="3"/>
                          <a:pt x="4" y="4"/>
                          <a:pt x="4" y="5"/>
                        </a:cubicBezTo>
                        <a:cubicBezTo>
                          <a:pt x="3" y="5"/>
                          <a:pt x="2" y="4"/>
                          <a:pt x="1" y="3"/>
                        </a:cubicBezTo>
                        <a:cubicBezTo>
                          <a:pt x="0" y="1"/>
                          <a:pt x="0" y="0"/>
                          <a:pt x="1" y="0"/>
                        </a:cubicBezTo>
                        <a:cubicBezTo>
                          <a:pt x="2" y="0"/>
                          <a:pt x="3" y="1"/>
                          <a:pt x="4"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14" name="Freeform 861">
                    <a:extLst>
                      <a:ext uri="{FF2B5EF4-FFF2-40B4-BE49-F238E27FC236}">
                        <a16:creationId xmlns:a16="http://schemas.microsoft.com/office/drawing/2014/main" id="{CC3F8783-5318-87BA-8B41-0D742BB012F2}"/>
                      </a:ext>
                    </a:extLst>
                  </p:cNvPr>
                  <p:cNvSpPr>
                    <a:spLocks/>
                  </p:cNvSpPr>
                  <p:nvPr/>
                </p:nvSpPr>
                <p:spPr bwMode="auto">
                  <a:xfrm>
                    <a:off x="2282" y="3657"/>
                    <a:ext cx="44" cy="44"/>
                  </a:xfrm>
                  <a:custGeom>
                    <a:avLst/>
                    <a:gdLst>
                      <a:gd name="T0" fmla="*/ 30 w 52"/>
                      <a:gd name="T1" fmla="*/ 12 h 52"/>
                      <a:gd name="T2" fmla="*/ 30 w 52"/>
                      <a:gd name="T3" fmla="*/ 12 h 52"/>
                      <a:gd name="T4" fmla="*/ 30 w 52"/>
                      <a:gd name="T5" fmla="*/ 19 h 52"/>
                      <a:gd name="T6" fmla="*/ 24 w 52"/>
                      <a:gd name="T7" fmla="*/ 30 h 52"/>
                      <a:gd name="T8" fmla="*/ 19 w 52"/>
                      <a:gd name="T9" fmla="*/ 30 h 52"/>
                      <a:gd name="T10" fmla="*/ 3 w 52"/>
                      <a:gd name="T11" fmla="*/ 20 h 52"/>
                      <a:gd name="T12" fmla="*/ 1 w 52"/>
                      <a:gd name="T13" fmla="*/ 12 h 52"/>
                      <a:gd name="T14" fmla="*/ 8 w 52"/>
                      <a:gd name="T15" fmla="*/ 3 h 52"/>
                      <a:gd name="T16" fmla="*/ 12 w 52"/>
                      <a:gd name="T17" fmla="*/ 2 h 52"/>
                      <a:gd name="T18" fmla="*/ 30 w 52"/>
                      <a:gd name="T19" fmla="*/ 12 h 52"/>
                      <a:gd name="T20" fmla="*/ 30 w 52"/>
                      <a:gd name="T21" fmla="*/ 12 h 52"/>
                      <a:gd name="T22" fmla="*/ 30 w 52"/>
                      <a:gd name="T23" fmla="*/ 12 h 52"/>
                      <a:gd name="T24" fmla="*/ 12 w 52"/>
                      <a:gd name="T25" fmla="*/ 0 h 52"/>
                      <a:gd name="T26" fmla="*/ 8 w 52"/>
                      <a:gd name="T27" fmla="*/ 1 h 52"/>
                      <a:gd name="T28" fmla="*/ 0 w 52"/>
                      <a:gd name="T29" fmla="*/ 12 h 52"/>
                      <a:gd name="T30" fmla="*/ 3 w 52"/>
                      <a:gd name="T31" fmla="*/ 21 h 52"/>
                      <a:gd name="T32" fmla="*/ 19 w 52"/>
                      <a:gd name="T33" fmla="*/ 31 h 52"/>
                      <a:gd name="T34" fmla="*/ 24 w 52"/>
                      <a:gd name="T35" fmla="*/ 30 h 52"/>
                      <a:gd name="T36" fmla="*/ 31 w 52"/>
                      <a:gd name="T37" fmla="*/ 19 h 52"/>
                      <a:gd name="T38" fmla="*/ 30 w 52"/>
                      <a:gd name="T39" fmla="*/ 12 h 52"/>
                      <a:gd name="T40" fmla="*/ 30 w 52"/>
                      <a:gd name="T41" fmla="*/ 12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2" h="52">
                        <a:moveTo>
                          <a:pt x="48" y="19"/>
                        </a:moveTo>
                        <a:cubicBezTo>
                          <a:pt x="48" y="19"/>
                          <a:pt x="48" y="19"/>
                          <a:pt x="48" y="19"/>
                        </a:cubicBezTo>
                        <a:cubicBezTo>
                          <a:pt x="50" y="24"/>
                          <a:pt x="51" y="28"/>
                          <a:pt x="51" y="32"/>
                        </a:cubicBezTo>
                        <a:cubicBezTo>
                          <a:pt x="51" y="40"/>
                          <a:pt x="47" y="47"/>
                          <a:pt x="39" y="50"/>
                        </a:cubicBezTo>
                        <a:cubicBezTo>
                          <a:pt x="37" y="51"/>
                          <a:pt x="34" y="51"/>
                          <a:pt x="32" y="51"/>
                        </a:cubicBezTo>
                        <a:cubicBezTo>
                          <a:pt x="22" y="51"/>
                          <a:pt x="10" y="44"/>
                          <a:pt x="5" y="33"/>
                        </a:cubicBezTo>
                        <a:cubicBezTo>
                          <a:pt x="2" y="29"/>
                          <a:pt x="1" y="24"/>
                          <a:pt x="1" y="20"/>
                        </a:cubicBezTo>
                        <a:cubicBezTo>
                          <a:pt x="1" y="12"/>
                          <a:pt x="6" y="5"/>
                          <a:pt x="13" y="3"/>
                        </a:cubicBezTo>
                        <a:cubicBezTo>
                          <a:pt x="16" y="2"/>
                          <a:pt x="18" y="2"/>
                          <a:pt x="20" y="2"/>
                        </a:cubicBezTo>
                        <a:cubicBezTo>
                          <a:pt x="31" y="2"/>
                          <a:pt x="42" y="9"/>
                          <a:pt x="48" y="19"/>
                        </a:cubicBezTo>
                        <a:cubicBezTo>
                          <a:pt x="48" y="19"/>
                          <a:pt x="48" y="19"/>
                          <a:pt x="48" y="19"/>
                        </a:cubicBezTo>
                        <a:cubicBezTo>
                          <a:pt x="49" y="19"/>
                          <a:pt x="49" y="19"/>
                          <a:pt x="49" y="19"/>
                        </a:cubicBezTo>
                        <a:cubicBezTo>
                          <a:pt x="43" y="8"/>
                          <a:pt x="31" y="0"/>
                          <a:pt x="20" y="0"/>
                        </a:cubicBezTo>
                        <a:cubicBezTo>
                          <a:pt x="18" y="0"/>
                          <a:pt x="15" y="1"/>
                          <a:pt x="13" y="1"/>
                        </a:cubicBezTo>
                        <a:cubicBezTo>
                          <a:pt x="5" y="4"/>
                          <a:pt x="0" y="12"/>
                          <a:pt x="0" y="20"/>
                        </a:cubicBezTo>
                        <a:cubicBezTo>
                          <a:pt x="0" y="25"/>
                          <a:pt x="1" y="29"/>
                          <a:pt x="3" y="34"/>
                        </a:cubicBezTo>
                        <a:cubicBezTo>
                          <a:pt x="9" y="45"/>
                          <a:pt x="21" y="52"/>
                          <a:pt x="32" y="52"/>
                        </a:cubicBezTo>
                        <a:cubicBezTo>
                          <a:pt x="34" y="52"/>
                          <a:pt x="37" y="52"/>
                          <a:pt x="39" y="51"/>
                        </a:cubicBezTo>
                        <a:cubicBezTo>
                          <a:pt x="47" y="48"/>
                          <a:pt x="52" y="41"/>
                          <a:pt x="52" y="32"/>
                        </a:cubicBezTo>
                        <a:cubicBezTo>
                          <a:pt x="52" y="28"/>
                          <a:pt x="51" y="23"/>
                          <a:pt x="49" y="19"/>
                        </a:cubicBezTo>
                        <a:cubicBezTo>
                          <a:pt x="48" y="19"/>
                          <a:pt x="48" y="19"/>
                          <a:pt x="48" y="19"/>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15" name="Freeform 862">
                    <a:extLst>
                      <a:ext uri="{FF2B5EF4-FFF2-40B4-BE49-F238E27FC236}">
                        <a16:creationId xmlns:a16="http://schemas.microsoft.com/office/drawing/2014/main" id="{A1AAF4C3-ACB6-1938-71AB-057F4D216167}"/>
                      </a:ext>
                    </a:extLst>
                  </p:cNvPr>
                  <p:cNvSpPr>
                    <a:spLocks/>
                  </p:cNvSpPr>
                  <p:nvPr/>
                </p:nvSpPr>
                <p:spPr bwMode="auto">
                  <a:xfrm>
                    <a:off x="2487" y="3538"/>
                    <a:ext cx="87" cy="59"/>
                  </a:xfrm>
                  <a:custGeom>
                    <a:avLst/>
                    <a:gdLst>
                      <a:gd name="T0" fmla="*/ 51 w 103"/>
                      <a:gd name="T1" fmla="*/ 6 h 70"/>
                      <a:gd name="T2" fmla="*/ 52 w 103"/>
                      <a:gd name="T3" fmla="*/ 33 h 70"/>
                      <a:gd name="T4" fmla="*/ 12 w 103"/>
                      <a:gd name="T5" fmla="*/ 36 h 70"/>
                      <a:gd name="T6" fmla="*/ 11 w 103"/>
                      <a:gd name="T7" fmla="*/ 9 h 70"/>
                      <a:gd name="T8" fmla="*/ 51 w 103"/>
                      <a:gd name="T9" fmla="*/ 6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 h="70">
                        <a:moveTo>
                          <a:pt x="84" y="10"/>
                        </a:moveTo>
                        <a:cubicBezTo>
                          <a:pt x="102" y="21"/>
                          <a:pt x="103" y="41"/>
                          <a:pt x="85" y="54"/>
                        </a:cubicBezTo>
                        <a:cubicBezTo>
                          <a:pt x="68" y="68"/>
                          <a:pt x="38" y="70"/>
                          <a:pt x="19" y="60"/>
                        </a:cubicBezTo>
                        <a:cubicBezTo>
                          <a:pt x="1" y="49"/>
                          <a:pt x="0" y="29"/>
                          <a:pt x="18" y="16"/>
                        </a:cubicBezTo>
                        <a:cubicBezTo>
                          <a:pt x="36" y="2"/>
                          <a:pt x="65" y="0"/>
                          <a:pt x="84" y="10"/>
                        </a:cubicBezTo>
                      </a:path>
                    </a:pathLst>
                  </a:custGeom>
                  <a:solidFill>
                    <a:srgbClr val="9250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16" name="Freeform 863">
                    <a:extLst>
                      <a:ext uri="{FF2B5EF4-FFF2-40B4-BE49-F238E27FC236}">
                        <a16:creationId xmlns:a16="http://schemas.microsoft.com/office/drawing/2014/main" id="{8BEE0E5E-0793-0175-9B0F-5DA899F20F17}"/>
                      </a:ext>
                    </a:extLst>
                  </p:cNvPr>
                  <p:cNvSpPr>
                    <a:spLocks/>
                  </p:cNvSpPr>
                  <p:nvPr/>
                </p:nvSpPr>
                <p:spPr bwMode="auto">
                  <a:xfrm>
                    <a:off x="2491" y="3556"/>
                    <a:ext cx="81" cy="41"/>
                  </a:xfrm>
                  <a:custGeom>
                    <a:avLst/>
                    <a:gdLst>
                      <a:gd name="T0" fmla="*/ 47 w 96"/>
                      <a:gd name="T1" fmla="*/ 15 h 49"/>
                      <a:gd name="T2" fmla="*/ 7 w 96"/>
                      <a:gd name="T3" fmla="*/ 18 h 49"/>
                      <a:gd name="T4" fmla="*/ 0 w 96"/>
                      <a:gd name="T5" fmla="*/ 11 h 49"/>
                      <a:gd name="T6" fmla="*/ 8 w 96"/>
                      <a:gd name="T7" fmla="*/ 23 h 49"/>
                      <a:gd name="T8" fmla="*/ 48 w 96"/>
                      <a:gd name="T9" fmla="*/ 19 h 49"/>
                      <a:gd name="T10" fmla="*/ 55 w 96"/>
                      <a:gd name="T11" fmla="*/ 0 h 49"/>
                      <a:gd name="T12" fmla="*/ 47 w 96"/>
                      <a:gd name="T13" fmla="*/ 15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 h="49">
                        <a:moveTo>
                          <a:pt x="78" y="25"/>
                        </a:moveTo>
                        <a:cubicBezTo>
                          <a:pt x="60" y="39"/>
                          <a:pt x="31" y="41"/>
                          <a:pt x="12" y="31"/>
                        </a:cubicBezTo>
                        <a:cubicBezTo>
                          <a:pt x="6" y="28"/>
                          <a:pt x="2" y="24"/>
                          <a:pt x="0" y="19"/>
                        </a:cubicBezTo>
                        <a:cubicBezTo>
                          <a:pt x="1" y="27"/>
                          <a:pt x="6" y="33"/>
                          <a:pt x="14" y="38"/>
                        </a:cubicBezTo>
                        <a:cubicBezTo>
                          <a:pt x="33" y="49"/>
                          <a:pt x="63" y="47"/>
                          <a:pt x="80" y="33"/>
                        </a:cubicBezTo>
                        <a:cubicBezTo>
                          <a:pt x="93" y="23"/>
                          <a:pt x="96" y="11"/>
                          <a:pt x="91" y="0"/>
                        </a:cubicBezTo>
                        <a:cubicBezTo>
                          <a:pt x="92" y="9"/>
                          <a:pt x="88" y="18"/>
                          <a:pt x="78" y="25"/>
                        </a:cubicBezTo>
                      </a:path>
                    </a:pathLst>
                  </a:custGeom>
                  <a:solidFill>
                    <a:srgbClr val="7831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17" name="Freeform 864">
                    <a:extLst>
                      <a:ext uri="{FF2B5EF4-FFF2-40B4-BE49-F238E27FC236}">
                        <a16:creationId xmlns:a16="http://schemas.microsoft.com/office/drawing/2014/main" id="{7FDFB1D5-3181-7E46-105E-52C8EC1C93F0}"/>
                      </a:ext>
                    </a:extLst>
                  </p:cNvPr>
                  <p:cNvSpPr>
                    <a:spLocks/>
                  </p:cNvSpPr>
                  <p:nvPr/>
                </p:nvSpPr>
                <p:spPr bwMode="auto">
                  <a:xfrm>
                    <a:off x="2501" y="3543"/>
                    <a:ext cx="57" cy="30"/>
                  </a:xfrm>
                  <a:custGeom>
                    <a:avLst/>
                    <a:gdLst>
                      <a:gd name="T0" fmla="*/ 36 w 67"/>
                      <a:gd name="T1" fmla="*/ 4 h 36"/>
                      <a:gd name="T2" fmla="*/ 31 w 67"/>
                      <a:gd name="T3" fmla="*/ 18 h 36"/>
                      <a:gd name="T4" fmla="*/ 6 w 67"/>
                      <a:gd name="T5" fmla="*/ 17 h 36"/>
                      <a:gd name="T6" fmla="*/ 10 w 67"/>
                      <a:gd name="T7" fmla="*/ 3 h 36"/>
                      <a:gd name="T8" fmla="*/ 36 w 67"/>
                      <a:gd name="T9" fmla="*/ 4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36">
                        <a:moveTo>
                          <a:pt x="58" y="7"/>
                        </a:moveTo>
                        <a:cubicBezTo>
                          <a:pt x="67" y="14"/>
                          <a:pt x="64" y="24"/>
                          <a:pt x="50" y="30"/>
                        </a:cubicBezTo>
                        <a:cubicBezTo>
                          <a:pt x="36" y="36"/>
                          <a:pt x="18" y="36"/>
                          <a:pt x="9" y="29"/>
                        </a:cubicBezTo>
                        <a:cubicBezTo>
                          <a:pt x="0" y="23"/>
                          <a:pt x="4" y="12"/>
                          <a:pt x="17" y="6"/>
                        </a:cubicBezTo>
                        <a:cubicBezTo>
                          <a:pt x="31" y="0"/>
                          <a:pt x="49" y="1"/>
                          <a:pt x="58" y="7"/>
                        </a:cubicBezTo>
                      </a:path>
                    </a:pathLst>
                  </a:custGeom>
                  <a:solidFill>
                    <a:srgbClr val="A35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18" name="Freeform 865">
                    <a:extLst>
                      <a:ext uri="{FF2B5EF4-FFF2-40B4-BE49-F238E27FC236}">
                        <a16:creationId xmlns:a16="http://schemas.microsoft.com/office/drawing/2014/main" id="{254924E5-BF6D-8DB9-4159-A7BB6889EEEB}"/>
                      </a:ext>
                    </a:extLst>
                  </p:cNvPr>
                  <p:cNvSpPr>
                    <a:spLocks/>
                  </p:cNvSpPr>
                  <p:nvPr/>
                </p:nvSpPr>
                <p:spPr bwMode="auto">
                  <a:xfrm>
                    <a:off x="2499" y="3559"/>
                    <a:ext cx="11" cy="7"/>
                  </a:xfrm>
                  <a:custGeom>
                    <a:avLst/>
                    <a:gdLst>
                      <a:gd name="T0" fmla="*/ 6 w 13"/>
                      <a:gd name="T1" fmla="*/ 1 h 8"/>
                      <a:gd name="T2" fmla="*/ 7 w 13"/>
                      <a:gd name="T3" fmla="*/ 4 h 8"/>
                      <a:gd name="T4" fmla="*/ 3 w 13"/>
                      <a:gd name="T5" fmla="*/ 4 h 8"/>
                      <a:gd name="T6" fmla="*/ 1 w 13"/>
                      <a:gd name="T7" fmla="*/ 1 h 8"/>
                      <a:gd name="T8" fmla="*/ 6 w 13"/>
                      <a:gd name="T9" fmla="*/ 1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8">
                        <a:moveTo>
                          <a:pt x="9" y="1"/>
                        </a:moveTo>
                        <a:cubicBezTo>
                          <a:pt x="12" y="3"/>
                          <a:pt x="13" y="5"/>
                          <a:pt x="11" y="6"/>
                        </a:cubicBezTo>
                        <a:cubicBezTo>
                          <a:pt x="10" y="8"/>
                          <a:pt x="6" y="7"/>
                          <a:pt x="4" y="6"/>
                        </a:cubicBezTo>
                        <a:cubicBezTo>
                          <a:pt x="1" y="4"/>
                          <a:pt x="0" y="2"/>
                          <a:pt x="1" y="1"/>
                        </a:cubicBezTo>
                        <a:cubicBezTo>
                          <a:pt x="3" y="0"/>
                          <a:pt x="6" y="0"/>
                          <a:pt x="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19" name="Freeform 866">
                    <a:extLst>
                      <a:ext uri="{FF2B5EF4-FFF2-40B4-BE49-F238E27FC236}">
                        <a16:creationId xmlns:a16="http://schemas.microsoft.com/office/drawing/2014/main" id="{3FA5F296-5D3F-33FF-B6C5-596AE44D8BBA}"/>
                      </a:ext>
                    </a:extLst>
                  </p:cNvPr>
                  <p:cNvSpPr>
                    <a:spLocks/>
                  </p:cNvSpPr>
                  <p:nvPr/>
                </p:nvSpPr>
                <p:spPr bwMode="auto">
                  <a:xfrm>
                    <a:off x="2509" y="3567"/>
                    <a:ext cx="6" cy="5"/>
                  </a:xfrm>
                  <a:custGeom>
                    <a:avLst/>
                    <a:gdLst>
                      <a:gd name="T0" fmla="*/ 3 w 8"/>
                      <a:gd name="T1" fmla="*/ 1 h 5"/>
                      <a:gd name="T2" fmla="*/ 3 w 8"/>
                      <a:gd name="T3" fmla="*/ 4 h 5"/>
                      <a:gd name="T4" fmla="*/ 2 w 8"/>
                      <a:gd name="T5" fmla="*/ 4 h 5"/>
                      <a:gd name="T6" fmla="*/ 1 w 8"/>
                      <a:gd name="T7" fmla="*/ 1 h 5"/>
                      <a:gd name="T8" fmla="*/ 3 w 8"/>
                      <a:gd name="T9" fmla="*/ 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5">
                        <a:moveTo>
                          <a:pt x="6" y="1"/>
                        </a:moveTo>
                        <a:cubicBezTo>
                          <a:pt x="7" y="2"/>
                          <a:pt x="8" y="3"/>
                          <a:pt x="7" y="4"/>
                        </a:cubicBezTo>
                        <a:cubicBezTo>
                          <a:pt x="6" y="5"/>
                          <a:pt x="4" y="5"/>
                          <a:pt x="2" y="4"/>
                        </a:cubicBezTo>
                        <a:cubicBezTo>
                          <a:pt x="0" y="3"/>
                          <a:pt x="0" y="1"/>
                          <a:pt x="1" y="1"/>
                        </a:cubicBezTo>
                        <a:cubicBezTo>
                          <a:pt x="2" y="0"/>
                          <a:pt x="4" y="0"/>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20" name="Freeform 867">
                    <a:extLst>
                      <a:ext uri="{FF2B5EF4-FFF2-40B4-BE49-F238E27FC236}">
                        <a16:creationId xmlns:a16="http://schemas.microsoft.com/office/drawing/2014/main" id="{4E0D5358-2613-2D2D-A9D6-43EEB85FDD7C}"/>
                      </a:ext>
                    </a:extLst>
                  </p:cNvPr>
                  <p:cNvSpPr>
                    <a:spLocks/>
                  </p:cNvSpPr>
                  <p:nvPr/>
                </p:nvSpPr>
                <p:spPr bwMode="auto">
                  <a:xfrm>
                    <a:off x="2490" y="3539"/>
                    <a:ext cx="81" cy="55"/>
                  </a:xfrm>
                  <a:custGeom>
                    <a:avLst/>
                    <a:gdLst>
                      <a:gd name="T0" fmla="*/ 48 w 96"/>
                      <a:gd name="T1" fmla="*/ 5 h 65"/>
                      <a:gd name="T2" fmla="*/ 48 w 96"/>
                      <a:gd name="T3" fmla="*/ 6 h 65"/>
                      <a:gd name="T4" fmla="*/ 57 w 96"/>
                      <a:gd name="T5" fmla="*/ 18 h 65"/>
                      <a:gd name="T6" fmla="*/ 48 w 96"/>
                      <a:gd name="T7" fmla="*/ 30 h 65"/>
                      <a:gd name="T8" fmla="*/ 25 w 96"/>
                      <a:gd name="T9" fmla="*/ 38 h 65"/>
                      <a:gd name="T10" fmla="*/ 10 w 96"/>
                      <a:gd name="T11" fmla="*/ 35 h 65"/>
                      <a:gd name="T12" fmla="*/ 2 w 96"/>
                      <a:gd name="T13" fmla="*/ 21 h 65"/>
                      <a:gd name="T14" fmla="*/ 9 w 96"/>
                      <a:gd name="T15" fmla="*/ 8 h 65"/>
                      <a:gd name="T16" fmla="*/ 32 w 96"/>
                      <a:gd name="T17" fmla="*/ 2 h 65"/>
                      <a:gd name="T18" fmla="*/ 48 w 96"/>
                      <a:gd name="T19" fmla="*/ 6 h 65"/>
                      <a:gd name="T20" fmla="*/ 48 w 96"/>
                      <a:gd name="T21" fmla="*/ 5 h 65"/>
                      <a:gd name="T22" fmla="*/ 48 w 96"/>
                      <a:gd name="T23" fmla="*/ 4 h 65"/>
                      <a:gd name="T24" fmla="*/ 32 w 96"/>
                      <a:gd name="T25" fmla="*/ 0 h 65"/>
                      <a:gd name="T26" fmla="*/ 8 w 96"/>
                      <a:gd name="T27" fmla="*/ 8 h 65"/>
                      <a:gd name="T28" fmla="*/ 0 w 96"/>
                      <a:gd name="T29" fmla="*/ 21 h 65"/>
                      <a:gd name="T30" fmla="*/ 9 w 96"/>
                      <a:gd name="T31" fmla="*/ 35 h 65"/>
                      <a:gd name="T32" fmla="*/ 25 w 96"/>
                      <a:gd name="T33" fmla="*/ 40 h 65"/>
                      <a:gd name="T34" fmla="*/ 49 w 96"/>
                      <a:gd name="T35" fmla="*/ 32 h 65"/>
                      <a:gd name="T36" fmla="*/ 57 w 96"/>
                      <a:gd name="T37" fmla="*/ 18 h 65"/>
                      <a:gd name="T38" fmla="*/ 48 w 96"/>
                      <a:gd name="T39" fmla="*/ 4 h 65"/>
                      <a:gd name="T40" fmla="*/ 48 w 96"/>
                      <a:gd name="T41" fmla="*/ 5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6" h="65">
                        <a:moveTo>
                          <a:pt x="80" y="8"/>
                        </a:moveTo>
                        <a:cubicBezTo>
                          <a:pt x="80" y="9"/>
                          <a:pt x="80" y="9"/>
                          <a:pt x="80" y="9"/>
                        </a:cubicBezTo>
                        <a:cubicBezTo>
                          <a:pt x="89" y="14"/>
                          <a:pt x="94" y="22"/>
                          <a:pt x="94" y="30"/>
                        </a:cubicBezTo>
                        <a:cubicBezTo>
                          <a:pt x="94" y="37"/>
                          <a:pt x="90" y="45"/>
                          <a:pt x="81" y="51"/>
                        </a:cubicBezTo>
                        <a:cubicBezTo>
                          <a:pt x="71" y="59"/>
                          <a:pt x="57" y="63"/>
                          <a:pt x="43" y="63"/>
                        </a:cubicBezTo>
                        <a:cubicBezTo>
                          <a:pt x="33" y="63"/>
                          <a:pt x="24" y="61"/>
                          <a:pt x="16" y="57"/>
                        </a:cubicBezTo>
                        <a:cubicBezTo>
                          <a:pt x="7" y="51"/>
                          <a:pt x="2" y="44"/>
                          <a:pt x="2" y="36"/>
                        </a:cubicBezTo>
                        <a:cubicBezTo>
                          <a:pt x="2" y="28"/>
                          <a:pt x="6" y="21"/>
                          <a:pt x="15" y="14"/>
                        </a:cubicBezTo>
                        <a:cubicBezTo>
                          <a:pt x="25" y="6"/>
                          <a:pt x="39" y="2"/>
                          <a:pt x="53" y="2"/>
                        </a:cubicBezTo>
                        <a:cubicBezTo>
                          <a:pt x="62" y="2"/>
                          <a:pt x="72" y="4"/>
                          <a:pt x="80" y="9"/>
                        </a:cubicBezTo>
                        <a:cubicBezTo>
                          <a:pt x="80" y="8"/>
                          <a:pt x="80" y="8"/>
                          <a:pt x="80" y="8"/>
                        </a:cubicBezTo>
                        <a:cubicBezTo>
                          <a:pt x="81" y="7"/>
                          <a:pt x="81" y="7"/>
                          <a:pt x="81" y="7"/>
                        </a:cubicBezTo>
                        <a:cubicBezTo>
                          <a:pt x="73" y="3"/>
                          <a:pt x="63" y="0"/>
                          <a:pt x="53" y="0"/>
                        </a:cubicBezTo>
                        <a:cubicBezTo>
                          <a:pt x="39" y="0"/>
                          <a:pt x="24" y="5"/>
                          <a:pt x="13" y="13"/>
                        </a:cubicBezTo>
                        <a:cubicBezTo>
                          <a:pt x="5" y="19"/>
                          <a:pt x="0" y="28"/>
                          <a:pt x="0" y="36"/>
                        </a:cubicBezTo>
                        <a:cubicBezTo>
                          <a:pt x="0" y="44"/>
                          <a:pt x="5" y="53"/>
                          <a:pt x="15" y="58"/>
                        </a:cubicBezTo>
                        <a:cubicBezTo>
                          <a:pt x="23" y="63"/>
                          <a:pt x="33" y="65"/>
                          <a:pt x="43" y="65"/>
                        </a:cubicBezTo>
                        <a:cubicBezTo>
                          <a:pt x="57" y="65"/>
                          <a:pt x="72" y="61"/>
                          <a:pt x="82" y="53"/>
                        </a:cubicBezTo>
                        <a:cubicBezTo>
                          <a:pt x="91" y="46"/>
                          <a:pt x="96" y="38"/>
                          <a:pt x="96" y="30"/>
                        </a:cubicBezTo>
                        <a:cubicBezTo>
                          <a:pt x="96" y="21"/>
                          <a:pt x="90" y="13"/>
                          <a:pt x="81" y="7"/>
                        </a:cubicBezTo>
                        <a:cubicBezTo>
                          <a:pt x="80" y="8"/>
                          <a:pt x="80" y="8"/>
                          <a:pt x="80" y="8"/>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21" name="Freeform 868">
                    <a:extLst>
                      <a:ext uri="{FF2B5EF4-FFF2-40B4-BE49-F238E27FC236}">
                        <a16:creationId xmlns:a16="http://schemas.microsoft.com/office/drawing/2014/main" id="{B8D3C38B-4D35-1AE2-A898-32811CC6F385}"/>
                      </a:ext>
                    </a:extLst>
                  </p:cNvPr>
                  <p:cNvSpPr>
                    <a:spLocks/>
                  </p:cNvSpPr>
                  <p:nvPr/>
                </p:nvSpPr>
                <p:spPr bwMode="auto">
                  <a:xfrm>
                    <a:off x="2549" y="3447"/>
                    <a:ext cx="69" cy="60"/>
                  </a:xfrm>
                  <a:custGeom>
                    <a:avLst/>
                    <a:gdLst>
                      <a:gd name="T0" fmla="*/ 41 w 81"/>
                      <a:gd name="T1" fmla="*/ 7 h 71"/>
                      <a:gd name="T2" fmla="*/ 42 w 81"/>
                      <a:gd name="T3" fmla="*/ 33 h 71"/>
                      <a:gd name="T4" fmla="*/ 9 w 81"/>
                      <a:gd name="T5" fmla="*/ 36 h 71"/>
                      <a:gd name="T6" fmla="*/ 9 w 81"/>
                      <a:gd name="T7" fmla="*/ 10 h 71"/>
                      <a:gd name="T8" fmla="*/ 41 w 81"/>
                      <a:gd name="T9" fmla="*/ 7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71">
                        <a:moveTo>
                          <a:pt x="66" y="11"/>
                        </a:moveTo>
                        <a:cubicBezTo>
                          <a:pt x="81" y="21"/>
                          <a:pt x="81" y="41"/>
                          <a:pt x="67" y="55"/>
                        </a:cubicBezTo>
                        <a:cubicBezTo>
                          <a:pt x="53" y="68"/>
                          <a:pt x="30" y="71"/>
                          <a:pt x="15" y="60"/>
                        </a:cubicBezTo>
                        <a:cubicBezTo>
                          <a:pt x="0" y="50"/>
                          <a:pt x="0" y="30"/>
                          <a:pt x="14" y="16"/>
                        </a:cubicBezTo>
                        <a:cubicBezTo>
                          <a:pt x="28" y="2"/>
                          <a:pt x="51" y="0"/>
                          <a:pt x="66" y="11"/>
                        </a:cubicBezTo>
                      </a:path>
                    </a:pathLst>
                  </a:custGeom>
                  <a:solidFill>
                    <a:srgbClr val="9250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22" name="Freeform 869">
                    <a:extLst>
                      <a:ext uri="{FF2B5EF4-FFF2-40B4-BE49-F238E27FC236}">
                        <a16:creationId xmlns:a16="http://schemas.microsoft.com/office/drawing/2014/main" id="{55B98AB2-FF4F-FEB1-B8C1-B9B43C73FF56}"/>
                      </a:ext>
                    </a:extLst>
                  </p:cNvPr>
                  <p:cNvSpPr>
                    <a:spLocks/>
                  </p:cNvSpPr>
                  <p:nvPr/>
                </p:nvSpPr>
                <p:spPr bwMode="auto">
                  <a:xfrm>
                    <a:off x="2552" y="3466"/>
                    <a:ext cx="64" cy="41"/>
                  </a:xfrm>
                  <a:custGeom>
                    <a:avLst/>
                    <a:gdLst>
                      <a:gd name="T0" fmla="*/ 36 w 76"/>
                      <a:gd name="T1" fmla="*/ 15 h 48"/>
                      <a:gd name="T2" fmla="*/ 6 w 76"/>
                      <a:gd name="T3" fmla="*/ 19 h 48"/>
                      <a:gd name="T4" fmla="*/ 0 w 76"/>
                      <a:gd name="T5" fmla="*/ 12 h 48"/>
                      <a:gd name="T6" fmla="*/ 7 w 76"/>
                      <a:gd name="T7" fmla="*/ 23 h 48"/>
                      <a:gd name="T8" fmla="*/ 38 w 76"/>
                      <a:gd name="T9" fmla="*/ 20 h 48"/>
                      <a:gd name="T10" fmla="*/ 43 w 76"/>
                      <a:gd name="T11" fmla="*/ 0 h 48"/>
                      <a:gd name="T12" fmla="*/ 36 w 76"/>
                      <a:gd name="T13" fmla="*/ 15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48">
                        <a:moveTo>
                          <a:pt x="61" y="25"/>
                        </a:moveTo>
                        <a:cubicBezTo>
                          <a:pt x="47" y="38"/>
                          <a:pt x="24" y="41"/>
                          <a:pt x="9" y="30"/>
                        </a:cubicBezTo>
                        <a:cubicBezTo>
                          <a:pt x="5" y="27"/>
                          <a:pt x="2" y="23"/>
                          <a:pt x="0" y="19"/>
                        </a:cubicBezTo>
                        <a:cubicBezTo>
                          <a:pt x="1" y="26"/>
                          <a:pt x="5" y="33"/>
                          <a:pt x="11" y="38"/>
                        </a:cubicBezTo>
                        <a:cubicBezTo>
                          <a:pt x="26" y="48"/>
                          <a:pt x="49" y="46"/>
                          <a:pt x="63" y="32"/>
                        </a:cubicBezTo>
                        <a:cubicBezTo>
                          <a:pt x="73" y="23"/>
                          <a:pt x="76" y="10"/>
                          <a:pt x="72" y="0"/>
                        </a:cubicBezTo>
                        <a:cubicBezTo>
                          <a:pt x="72" y="8"/>
                          <a:pt x="69" y="17"/>
                          <a:pt x="61" y="25"/>
                        </a:cubicBezTo>
                      </a:path>
                    </a:pathLst>
                  </a:custGeom>
                  <a:solidFill>
                    <a:srgbClr val="7831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23" name="Freeform 870">
                    <a:extLst>
                      <a:ext uri="{FF2B5EF4-FFF2-40B4-BE49-F238E27FC236}">
                        <a16:creationId xmlns:a16="http://schemas.microsoft.com/office/drawing/2014/main" id="{C1B92FA4-78E9-7D43-8D0D-8846839BDAA3}"/>
                      </a:ext>
                    </a:extLst>
                  </p:cNvPr>
                  <p:cNvSpPr>
                    <a:spLocks/>
                  </p:cNvSpPr>
                  <p:nvPr/>
                </p:nvSpPr>
                <p:spPr bwMode="auto">
                  <a:xfrm>
                    <a:off x="2559" y="3453"/>
                    <a:ext cx="46" cy="30"/>
                  </a:xfrm>
                  <a:custGeom>
                    <a:avLst/>
                    <a:gdLst>
                      <a:gd name="T0" fmla="*/ 29 w 54"/>
                      <a:gd name="T1" fmla="*/ 4 h 35"/>
                      <a:gd name="T2" fmla="*/ 25 w 54"/>
                      <a:gd name="T3" fmla="*/ 18 h 35"/>
                      <a:gd name="T4" fmla="*/ 4 w 54"/>
                      <a:gd name="T5" fmla="*/ 18 h 35"/>
                      <a:gd name="T6" fmla="*/ 9 w 54"/>
                      <a:gd name="T7" fmla="*/ 3 h 35"/>
                      <a:gd name="T8" fmla="*/ 29 w 54"/>
                      <a:gd name="T9" fmla="*/ 4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35">
                        <a:moveTo>
                          <a:pt x="47" y="7"/>
                        </a:moveTo>
                        <a:cubicBezTo>
                          <a:pt x="54" y="13"/>
                          <a:pt x="51" y="23"/>
                          <a:pt x="40" y="29"/>
                        </a:cubicBezTo>
                        <a:cubicBezTo>
                          <a:pt x="29" y="35"/>
                          <a:pt x="15" y="35"/>
                          <a:pt x="7" y="28"/>
                        </a:cubicBezTo>
                        <a:cubicBezTo>
                          <a:pt x="0" y="22"/>
                          <a:pt x="3" y="12"/>
                          <a:pt x="14" y="6"/>
                        </a:cubicBezTo>
                        <a:cubicBezTo>
                          <a:pt x="25" y="0"/>
                          <a:pt x="39" y="0"/>
                          <a:pt x="47" y="7"/>
                        </a:cubicBezTo>
                      </a:path>
                    </a:pathLst>
                  </a:custGeom>
                  <a:solidFill>
                    <a:srgbClr val="A35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24" name="Freeform 871">
                    <a:extLst>
                      <a:ext uri="{FF2B5EF4-FFF2-40B4-BE49-F238E27FC236}">
                        <a16:creationId xmlns:a16="http://schemas.microsoft.com/office/drawing/2014/main" id="{2420A37F-1184-48A1-454F-EE8A6ABD5779}"/>
                      </a:ext>
                    </a:extLst>
                  </p:cNvPr>
                  <p:cNvSpPr>
                    <a:spLocks/>
                  </p:cNvSpPr>
                  <p:nvPr/>
                </p:nvSpPr>
                <p:spPr bwMode="auto">
                  <a:xfrm>
                    <a:off x="2558" y="3468"/>
                    <a:ext cx="9" cy="7"/>
                  </a:xfrm>
                  <a:custGeom>
                    <a:avLst/>
                    <a:gdLst>
                      <a:gd name="T0" fmla="*/ 5 w 10"/>
                      <a:gd name="T1" fmla="*/ 2 h 8"/>
                      <a:gd name="T2" fmla="*/ 6 w 10"/>
                      <a:gd name="T3" fmla="*/ 4 h 8"/>
                      <a:gd name="T4" fmla="*/ 3 w 10"/>
                      <a:gd name="T5" fmla="*/ 4 h 8"/>
                      <a:gd name="T6" fmla="*/ 1 w 10"/>
                      <a:gd name="T7" fmla="*/ 1 h 8"/>
                      <a:gd name="T8" fmla="*/ 5 w 10"/>
                      <a:gd name="T9" fmla="*/ 2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8">
                        <a:moveTo>
                          <a:pt x="7" y="2"/>
                        </a:moveTo>
                        <a:cubicBezTo>
                          <a:pt x="9" y="3"/>
                          <a:pt x="10" y="6"/>
                          <a:pt x="9" y="7"/>
                        </a:cubicBezTo>
                        <a:cubicBezTo>
                          <a:pt x="8" y="8"/>
                          <a:pt x="5" y="8"/>
                          <a:pt x="3" y="6"/>
                        </a:cubicBezTo>
                        <a:cubicBezTo>
                          <a:pt x="1" y="4"/>
                          <a:pt x="0" y="2"/>
                          <a:pt x="1" y="1"/>
                        </a:cubicBezTo>
                        <a:cubicBezTo>
                          <a:pt x="2" y="0"/>
                          <a:pt x="5" y="0"/>
                          <a:pt x="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25" name="Freeform 872">
                    <a:extLst>
                      <a:ext uri="{FF2B5EF4-FFF2-40B4-BE49-F238E27FC236}">
                        <a16:creationId xmlns:a16="http://schemas.microsoft.com/office/drawing/2014/main" id="{E7586189-5199-8F98-BB32-BB821CA4C4D1}"/>
                      </a:ext>
                    </a:extLst>
                  </p:cNvPr>
                  <p:cNvSpPr>
                    <a:spLocks/>
                  </p:cNvSpPr>
                  <p:nvPr/>
                </p:nvSpPr>
                <p:spPr bwMode="auto">
                  <a:xfrm>
                    <a:off x="2565" y="3477"/>
                    <a:ext cx="6" cy="4"/>
                  </a:xfrm>
                  <a:custGeom>
                    <a:avLst/>
                    <a:gdLst>
                      <a:gd name="T0" fmla="*/ 3 w 7"/>
                      <a:gd name="T1" fmla="*/ 1 h 5"/>
                      <a:gd name="T2" fmla="*/ 3 w 7"/>
                      <a:gd name="T3" fmla="*/ 2 h 5"/>
                      <a:gd name="T4" fmla="*/ 2 w 7"/>
                      <a:gd name="T5" fmla="*/ 2 h 5"/>
                      <a:gd name="T6" fmla="*/ 1 w 7"/>
                      <a:gd name="T7" fmla="*/ 1 h 5"/>
                      <a:gd name="T8" fmla="*/ 3 w 7"/>
                      <a:gd name="T9" fmla="*/ 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5" y="1"/>
                        </a:moveTo>
                        <a:cubicBezTo>
                          <a:pt x="6" y="2"/>
                          <a:pt x="7" y="4"/>
                          <a:pt x="6" y="5"/>
                        </a:cubicBezTo>
                        <a:cubicBezTo>
                          <a:pt x="5" y="5"/>
                          <a:pt x="4" y="5"/>
                          <a:pt x="2" y="4"/>
                        </a:cubicBezTo>
                        <a:cubicBezTo>
                          <a:pt x="1" y="3"/>
                          <a:pt x="0" y="2"/>
                          <a:pt x="1" y="1"/>
                        </a:cubicBezTo>
                        <a:cubicBezTo>
                          <a:pt x="2" y="0"/>
                          <a:pt x="4" y="0"/>
                          <a:pt x="5"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26" name="Freeform 873">
                    <a:extLst>
                      <a:ext uri="{FF2B5EF4-FFF2-40B4-BE49-F238E27FC236}">
                        <a16:creationId xmlns:a16="http://schemas.microsoft.com/office/drawing/2014/main" id="{5E7DB88F-4F6F-1D3F-0383-ED77FBA341BA}"/>
                      </a:ext>
                    </a:extLst>
                  </p:cNvPr>
                  <p:cNvSpPr>
                    <a:spLocks/>
                  </p:cNvSpPr>
                  <p:nvPr/>
                </p:nvSpPr>
                <p:spPr bwMode="auto">
                  <a:xfrm>
                    <a:off x="2551" y="3450"/>
                    <a:ext cx="64" cy="54"/>
                  </a:xfrm>
                  <a:custGeom>
                    <a:avLst/>
                    <a:gdLst>
                      <a:gd name="T0" fmla="*/ 38 w 76"/>
                      <a:gd name="T1" fmla="*/ 4 h 64"/>
                      <a:gd name="T2" fmla="*/ 38 w 76"/>
                      <a:gd name="T3" fmla="*/ 5 h 64"/>
                      <a:gd name="T4" fmla="*/ 44 w 76"/>
                      <a:gd name="T5" fmla="*/ 17 h 64"/>
                      <a:gd name="T6" fmla="*/ 38 w 76"/>
                      <a:gd name="T7" fmla="*/ 30 h 64"/>
                      <a:gd name="T8" fmla="*/ 20 w 76"/>
                      <a:gd name="T9" fmla="*/ 38 h 64"/>
                      <a:gd name="T10" fmla="*/ 8 w 76"/>
                      <a:gd name="T11" fmla="*/ 34 h 64"/>
                      <a:gd name="T12" fmla="*/ 2 w 76"/>
                      <a:gd name="T13" fmla="*/ 21 h 64"/>
                      <a:gd name="T14" fmla="*/ 7 w 76"/>
                      <a:gd name="T15" fmla="*/ 8 h 64"/>
                      <a:gd name="T16" fmla="*/ 24 w 76"/>
                      <a:gd name="T17" fmla="*/ 1 h 64"/>
                      <a:gd name="T18" fmla="*/ 38 w 76"/>
                      <a:gd name="T19" fmla="*/ 5 h 64"/>
                      <a:gd name="T20" fmla="*/ 38 w 76"/>
                      <a:gd name="T21" fmla="*/ 4 h 64"/>
                      <a:gd name="T22" fmla="*/ 38 w 76"/>
                      <a:gd name="T23" fmla="*/ 4 h 64"/>
                      <a:gd name="T24" fmla="*/ 24 w 76"/>
                      <a:gd name="T25" fmla="*/ 0 h 64"/>
                      <a:gd name="T26" fmla="*/ 7 w 76"/>
                      <a:gd name="T27" fmla="*/ 7 h 64"/>
                      <a:gd name="T28" fmla="*/ 0 w 76"/>
                      <a:gd name="T29" fmla="*/ 21 h 64"/>
                      <a:gd name="T30" fmla="*/ 7 w 76"/>
                      <a:gd name="T31" fmla="*/ 35 h 64"/>
                      <a:gd name="T32" fmla="*/ 20 w 76"/>
                      <a:gd name="T33" fmla="*/ 39 h 64"/>
                      <a:gd name="T34" fmla="*/ 39 w 76"/>
                      <a:gd name="T35" fmla="*/ 31 h 64"/>
                      <a:gd name="T36" fmla="*/ 45 w 76"/>
                      <a:gd name="T37" fmla="*/ 17 h 64"/>
                      <a:gd name="T38" fmla="*/ 38 w 76"/>
                      <a:gd name="T39" fmla="*/ 4 h 64"/>
                      <a:gd name="T40" fmla="*/ 38 w 76"/>
                      <a:gd name="T41" fmla="*/ 4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6" h="64">
                        <a:moveTo>
                          <a:pt x="63" y="7"/>
                        </a:moveTo>
                        <a:cubicBezTo>
                          <a:pt x="63" y="8"/>
                          <a:pt x="63" y="8"/>
                          <a:pt x="63" y="8"/>
                        </a:cubicBezTo>
                        <a:cubicBezTo>
                          <a:pt x="70" y="13"/>
                          <a:pt x="74" y="21"/>
                          <a:pt x="74" y="29"/>
                        </a:cubicBezTo>
                        <a:cubicBezTo>
                          <a:pt x="74" y="36"/>
                          <a:pt x="71" y="44"/>
                          <a:pt x="64" y="51"/>
                        </a:cubicBezTo>
                        <a:cubicBezTo>
                          <a:pt x="56" y="58"/>
                          <a:pt x="45" y="63"/>
                          <a:pt x="34" y="63"/>
                        </a:cubicBezTo>
                        <a:cubicBezTo>
                          <a:pt x="27" y="63"/>
                          <a:pt x="19" y="60"/>
                          <a:pt x="13" y="56"/>
                        </a:cubicBezTo>
                        <a:cubicBezTo>
                          <a:pt x="6" y="51"/>
                          <a:pt x="2" y="43"/>
                          <a:pt x="2" y="35"/>
                        </a:cubicBezTo>
                        <a:cubicBezTo>
                          <a:pt x="2" y="28"/>
                          <a:pt x="5" y="20"/>
                          <a:pt x="12" y="13"/>
                        </a:cubicBezTo>
                        <a:cubicBezTo>
                          <a:pt x="20" y="6"/>
                          <a:pt x="31" y="1"/>
                          <a:pt x="42" y="1"/>
                        </a:cubicBezTo>
                        <a:cubicBezTo>
                          <a:pt x="49" y="1"/>
                          <a:pt x="57" y="4"/>
                          <a:pt x="63" y="8"/>
                        </a:cubicBezTo>
                        <a:cubicBezTo>
                          <a:pt x="63" y="7"/>
                          <a:pt x="63" y="7"/>
                          <a:pt x="63" y="7"/>
                        </a:cubicBezTo>
                        <a:cubicBezTo>
                          <a:pt x="64" y="7"/>
                          <a:pt x="64" y="7"/>
                          <a:pt x="64" y="7"/>
                        </a:cubicBezTo>
                        <a:cubicBezTo>
                          <a:pt x="57" y="2"/>
                          <a:pt x="50" y="0"/>
                          <a:pt x="42" y="0"/>
                        </a:cubicBezTo>
                        <a:cubicBezTo>
                          <a:pt x="31" y="0"/>
                          <a:pt x="19" y="4"/>
                          <a:pt x="11" y="12"/>
                        </a:cubicBezTo>
                        <a:cubicBezTo>
                          <a:pt x="4" y="19"/>
                          <a:pt x="0" y="27"/>
                          <a:pt x="0" y="35"/>
                        </a:cubicBezTo>
                        <a:cubicBezTo>
                          <a:pt x="0" y="44"/>
                          <a:pt x="4" y="52"/>
                          <a:pt x="12" y="57"/>
                        </a:cubicBezTo>
                        <a:cubicBezTo>
                          <a:pt x="18" y="62"/>
                          <a:pt x="26" y="64"/>
                          <a:pt x="34" y="64"/>
                        </a:cubicBezTo>
                        <a:cubicBezTo>
                          <a:pt x="45" y="64"/>
                          <a:pt x="57" y="60"/>
                          <a:pt x="65" y="52"/>
                        </a:cubicBezTo>
                        <a:cubicBezTo>
                          <a:pt x="72" y="45"/>
                          <a:pt x="76" y="37"/>
                          <a:pt x="76" y="29"/>
                        </a:cubicBezTo>
                        <a:cubicBezTo>
                          <a:pt x="76" y="20"/>
                          <a:pt x="72" y="12"/>
                          <a:pt x="64" y="7"/>
                        </a:cubicBezTo>
                        <a:cubicBezTo>
                          <a:pt x="63" y="7"/>
                          <a:pt x="63" y="7"/>
                          <a:pt x="63" y="7"/>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27" name="Freeform 874">
                    <a:extLst>
                      <a:ext uri="{FF2B5EF4-FFF2-40B4-BE49-F238E27FC236}">
                        <a16:creationId xmlns:a16="http://schemas.microsoft.com/office/drawing/2014/main" id="{048657B4-05CC-3607-8261-69FCD9D3220F}"/>
                      </a:ext>
                    </a:extLst>
                  </p:cNvPr>
                  <p:cNvSpPr>
                    <a:spLocks/>
                  </p:cNvSpPr>
                  <p:nvPr/>
                </p:nvSpPr>
                <p:spPr bwMode="auto">
                  <a:xfrm>
                    <a:off x="2454" y="3365"/>
                    <a:ext cx="86" cy="61"/>
                  </a:xfrm>
                  <a:custGeom>
                    <a:avLst/>
                    <a:gdLst>
                      <a:gd name="T0" fmla="*/ 50 w 102"/>
                      <a:gd name="T1" fmla="*/ 6 h 72"/>
                      <a:gd name="T2" fmla="*/ 51 w 102"/>
                      <a:gd name="T3" fmla="*/ 34 h 72"/>
                      <a:gd name="T4" fmla="*/ 11 w 102"/>
                      <a:gd name="T5" fmla="*/ 37 h 72"/>
                      <a:gd name="T6" fmla="*/ 11 w 102"/>
                      <a:gd name="T7" fmla="*/ 10 h 72"/>
                      <a:gd name="T8" fmla="*/ 50 w 102"/>
                      <a:gd name="T9" fmla="*/ 6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72">
                        <a:moveTo>
                          <a:pt x="83" y="10"/>
                        </a:moveTo>
                        <a:cubicBezTo>
                          <a:pt x="101" y="21"/>
                          <a:pt x="102" y="41"/>
                          <a:pt x="84" y="55"/>
                        </a:cubicBezTo>
                        <a:cubicBezTo>
                          <a:pt x="67" y="69"/>
                          <a:pt x="38" y="72"/>
                          <a:pt x="19" y="61"/>
                        </a:cubicBezTo>
                        <a:cubicBezTo>
                          <a:pt x="1" y="50"/>
                          <a:pt x="0" y="30"/>
                          <a:pt x="18" y="16"/>
                        </a:cubicBezTo>
                        <a:cubicBezTo>
                          <a:pt x="35" y="2"/>
                          <a:pt x="64" y="0"/>
                          <a:pt x="83" y="10"/>
                        </a:cubicBezTo>
                      </a:path>
                    </a:pathLst>
                  </a:custGeom>
                  <a:solidFill>
                    <a:srgbClr val="9250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28" name="Freeform 875">
                    <a:extLst>
                      <a:ext uri="{FF2B5EF4-FFF2-40B4-BE49-F238E27FC236}">
                        <a16:creationId xmlns:a16="http://schemas.microsoft.com/office/drawing/2014/main" id="{8F6D0B20-1C2A-D83B-B064-62BB94A4884C}"/>
                      </a:ext>
                    </a:extLst>
                  </p:cNvPr>
                  <p:cNvSpPr>
                    <a:spLocks/>
                  </p:cNvSpPr>
                  <p:nvPr/>
                </p:nvSpPr>
                <p:spPr bwMode="auto">
                  <a:xfrm>
                    <a:off x="2457" y="3384"/>
                    <a:ext cx="80" cy="41"/>
                  </a:xfrm>
                  <a:custGeom>
                    <a:avLst/>
                    <a:gdLst>
                      <a:gd name="T0" fmla="*/ 46 w 95"/>
                      <a:gd name="T1" fmla="*/ 15 h 49"/>
                      <a:gd name="T2" fmla="*/ 7 w 95"/>
                      <a:gd name="T3" fmla="*/ 18 h 49"/>
                      <a:gd name="T4" fmla="*/ 0 w 95"/>
                      <a:gd name="T5" fmla="*/ 11 h 49"/>
                      <a:gd name="T6" fmla="*/ 8 w 95"/>
                      <a:gd name="T7" fmla="*/ 23 h 49"/>
                      <a:gd name="T8" fmla="*/ 47 w 95"/>
                      <a:gd name="T9" fmla="*/ 19 h 49"/>
                      <a:gd name="T10" fmla="*/ 53 w 95"/>
                      <a:gd name="T11" fmla="*/ 0 h 49"/>
                      <a:gd name="T12" fmla="*/ 46 w 95"/>
                      <a:gd name="T13" fmla="*/ 15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 h="49">
                        <a:moveTo>
                          <a:pt x="77" y="25"/>
                        </a:moveTo>
                        <a:cubicBezTo>
                          <a:pt x="59" y="39"/>
                          <a:pt x="30" y="42"/>
                          <a:pt x="12" y="31"/>
                        </a:cubicBezTo>
                        <a:cubicBezTo>
                          <a:pt x="6" y="28"/>
                          <a:pt x="2" y="23"/>
                          <a:pt x="0" y="19"/>
                        </a:cubicBezTo>
                        <a:cubicBezTo>
                          <a:pt x="1" y="26"/>
                          <a:pt x="6" y="33"/>
                          <a:pt x="14" y="39"/>
                        </a:cubicBezTo>
                        <a:cubicBezTo>
                          <a:pt x="33" y="49"/>
                          <a:pt x="62" y="47"/>
                          <a:pt x="79" y="33"/>
                        </a:cubicBezTo>
                        <a:cubicBezTo>
                          <a:pt x="92" y="23"/>
                          <a:pt x="95" y="10"/>
                          <a:pt x="89" y="0"/>
                        </a:cubicBezTo>
                        <a:cubicBezTo>
                          <a:pt x="90" y="8"/>
                          <a:pt x="86" y="18"/>
                          <a:pt x="77" y="25"/>
                        </a:cubicBezTo>
                      </a:path>
                    </a:pathLst>
                  </a:custGeom>
                  <a:solidFill>
                    <a:srgbClr val="7831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29" name="Freeform 876">
                    <a:extLst>
                      <a:ext uri="{FF2B5EF4-FFF2-40B4-BE49-F238E27FC236}">
                        <a16:creationId xmlns:a16="http://schemas.microsoft.com/office/drawing/2014/main" id="{A34CF096-98AC-8EED-63A6-97E705195247}"/>
                      </a:ext>
                    </a:extLst>
                  </p:cNvPr>
                  <p:cNvSpPr>
                    <a:spLocks/>
                  </p:cNvSpPr>
                  <p:nvPr/>
                </p:nvSpPr>
                <p:spPr bwMode="auto">
                  <a:xfrm>
                    <a:off x="2467" y="3371"/>
                    <a:ext cx="56" cy="31"/>
                  </a:xfrm>
                  <a:custGeom>
                    <a:avLst/>
                    <a:gdLst>
                      <a:gd name="T0" fmla="*/ 35 w 66"/>
                      <a:gd name="T1" fmla="*/ 4 h 36"/>
                      <a:gd name="T2" fmla="*/ 31 w 66"/>
                      <a:gd name="T3" fmla="*/ 19 h 36"/>
                      <a:gd name="T4" fmla="*/ 6 w 66"/>
                      <a:gd name="T5" fmla="*/ 19 h 36"/>
                      <a:gd name="T6" fmla="*/ 10 w 66"/>
                      <a:gd name="T7" fmla="*/ 3 h 36"/>
                      <a:gd name="T8" fmla="*/ 35 w 66"/>
                      <a:gd name="T9" fmla="*/ 4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6">
                        <a:moveTo>
                          <a:pt x="57" y="7"/>
                        </a:moveTo>
                        <a:cubicBezTo>
                          <a:pt x="66" y="13"/>
                          <a:pt x="62" y="24"/>
                          <a:pt x="49" y="30"/>
                        </a:cubicBezTo>
                        <a:cubicBezTo>
                          <a:pt x="36" y="36"/>
                          <a:pt x="17" y="35"/>
                          <a:pt x="9" y="29"/>
                        </a:cubicBezTo>
                        <a:cubicBezTo>
                          <a:pt x="0" y="22"/>
                          <a:pt x="4" y="12"/>
                          <a:pt x="17" y="6"/>
                        </a:cubicBezTo>
                        <a:cubicBezTo>
                          <a:pt x="31" y="0"/>
                          <a:pt x="49" y="0"/>
                          <a:pt x="57" y="7"/>
                        </a:cubicBezTo>
                      </a:path>
                    </a:pathLst>
                  </a:custGeom>
                  <a:solidFill>
                    <a:srgbClr val="A35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30" name="Freeform 877">
                    <a:extLst>
                      <a:ext uri="{FF2B5EF4-FFF2-40B4-BE49-F238E27FC236}">
                        <a16:creationId xmlns:a16="http://schemas.microsoft.com/office/drawing/2014/main" id="{B3740570-946B-2F15-FE37-8FC7E9616471}"/>
                      </a:ext>
                    </a:extLst>
                  </p:cNvPr>
                  <p:cNvSpPr>
                    <a:spLocks/>
                  </p:cNvSpPr>
                  <p:nvPr/>
                </p:nvSpPr>
                <p:spPr bwMode="auto">
                  <a:xfrm>
                    <a:off x="2465" y="3387"/>
                    <a:ext cx="11" cy="6"/>
                  </a:xfrm>
                  <a:custGeom>
                    <a:avLst/>
                    <a:gdLst>
                      <a:gd name="T0" fmla="*/ 6 w 12"/>
                      <a:gd name="T1" fmla="*/ 2 h 8"/>
                      <a:gd name="T2" fmla="*/ 8 w 12"/>
                      <a:gd name="T3" fmla="*/ 3 h 8"/>
                      <a:gd name="T4" fmla="*/ 3 w 12"/>
                      <a:gd name="T5" fmla="*/ 3 h 8"/>
                      <a:gd name="T6" fmla="*/ 1 w 12"/>
                      <a:gd name="T7" fmla="*/ 1 h 8"/>
                      <a:gd name="T8" fmla="*/ 6 w 12"/>
                      <a:gd name="T9" fmla="*/ 2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8">
                        <a:moveTo>
                          <a:pt x="9" y="2"/>
                        </a:moveTo>
                        <a:cubicBezTo>
                          <a:pt x="12" y="3"/>
                          <a:pt x="12" y="6"/>
                          <a:pt x="11" y="7"/>
                        </a:cubicBezTo>
                        <a:cubicBezTo>
                          <a:pt x="9" y="8"/>
                          <a:pt x="6" y="8"/>
                          <a:pt x="3" y="6"/>
                        </a:cubicBezTo>
                        <a:cubicBezTo>
                          <a:pt x="1" y="5"/>
                          <a:pt x="0" y="2"/>
                          <a:pt x="1" y="1"/>
                        </a:cubicBezTo>
                        <a:cubicBezTo>
                          <a:pt x="3" y="0"/>
                          <a:pt x="6" y="0"/>
                          <a:pt x="9"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31" name="Freeform 878">
                    <a:extLst>
                      <a:ext uri="{FF2B5EF4-FFF2-40B4-BE49-F238E27FC236}">
                        <a16:creationId xmlns:a16="http://schemas.microsoft.com/office/drawing/2014/main" id="{4DFB6718-A668-DBA3-BD44-C51280FECE7F}"/>
                      </a:ext>
                    </a:extLst>
                  </p:cNvPr>
                  <p:cNvSpPr>
                    <a:spLocks/>
                  </p:cNvSpPr>
                  <p:nvPr/>
                </p:nvSpPr>
                <p:spPr bwMode="auto">
                  <a:xfrm>
                    <a:off x="2475" y="3396"/>
                    <a:ext cx="7" cy="4"/>
                  </a:xfrm>
                  <a:custGeom>
                    <a:avLst/>
                    <a:gdLst>
                      <a:gd name="T0" fmla="*/ 4 w 8"/>
                      <a:gd name="T1" fmla="*/ 1 h 5"/>
                      <a:gd name="T2" fmla="*/ 4 w 8"/>
                      <a:gd name="T3" fmla="*/ 2 h 5"/>
                      <a:gd name="T4" fmla="*/ 2 w 8"/>
                      <a:gd name="T5" fmla="*/ 2 h 5"/>
                      <a:gd name="T6" fmla="*/ 1 w 8"/>
                      <a:gd name="T7" fmla="*/ 0 h 5"/>
                      <a:gd name="T8" fmla="*/ 4 w 8"/>
                      <a:gd name="T9" fmla="*/ 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5">
                        <a:moveTo>
                          <a:pt x="5" y="1"/>
                        </a:moveTo>
                        <a:cubicBezTo>
                          <a:pt x="7" y="2"/>
                          <a:pt x="8" y="3"/>
                          <a:pt x="7" y="4"/>
                        </a:cubicBezTo>
                        <a:cubicBezTo>
                          <a:pt x="6" y="5"/>
                          <a:pt x="4" y="5"/>
                          <a:pt x="2" y="4"/>
                        </a:cubicBezTo>
                        <a:cubicBezTo>
                          <a:pt x="0" y="3"/>
                          <a:pt x="0" y="1"/>
                          <a:pt x="1" y="0"/>
                        </a:cubicBezTo>
                        <a:cubicBezTo>
                          <a:pt x="2" y="0"/>
                          <a:pt x="4"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32" name="Freeform 879">
                    <a:extLst>
                      <a:ext uri="{FF2B5EF4-FFF2-40B4-BE49-F238E27FC236}">
                        <a16:creationId xmlns:a16="http://schemas.microsoft.com/office/drawing/2014/main" id="{355C9C31-644A-B161-0045-6B9310852C1E}"/>
                      </a:ext>
                    </a:extLst>
                  </p:cNvPr>
                  <p:cNvSpPr>
                    <a:spLocks/>
                  </p:cNvSpPr>
                  <p:nvPr/>
                </p:nvSpPr>
                <p:spPr bwMode="auto">
                  <a:xfrm>
                    <a:off x="2456" y="3367"/>
                    <a:ext cx="80" cy="56"/>
                  </a:xfrm>
                  <a:custGeom>
                    <a:avLst/>
                    <a:gdLst>
                      <a:gd name="T0" fmla="*/ 49 w 94"/>
                      <a:gd name="T1" fmla="*/ 5 h 66"/>
                      <a:gd name="T2" fmla="*/ 49 w 94"/>
                      <a:gd name="T3" fmla="*/ 6 h 66"/>
                      <a:gd name="T4" fmla="*/ 56 w 94"/>
                      <a:gd name="T5" fmla="*/ 18 h 66"/>
                      <a:gd name="T6" fmla="*/ 49 w 94"/>
                      <a:gd name="T7" fmla="*/ 31 h 66"/>
                      <a:gd name="T8" fmla="*/ 26 w 94"/>
                      <a:gd name="T9" fmla="*/ 39 h 66"/>
                      <a:gd name="T10" fmla="*/ 10 w 94"/>
                      <a:gd name="T11" fmla="*/ 36 h 66"/>
                      <a:gd name="T12" fmla="*/ 2 w 94"/>
                      <a:gd name="T13" fmla="*/ 22 h 66"/>
                      <a:gd name="T14" fmla="*/ 9 w 94"/>
                      <a:gd name="T15" fmla="*/ 8 h 66"/>
                      <a:gd name="T16" fmla="*/ 31 w 94"/>
                      <a:gd name="T17" fmla="*/ 2 h 66"/>
                      <a:gd name="T18" fmla="*/ 49 w 94"/>
                      <a:gd name="T19" fmla="*/ 6 h 66"/>
                      <a:gd name="T20" fmla="*/ 49 w 94"/>
                      <a:gd name="T21" fmla="*/ 5 h 66"/>
                      <a:gd name="T22" fmla="*/ 49 w 94"/>
                      <a:gd name="T23" fmla="*/ 4 h 66"/>
                      <a:gd name="T24" fmla="*/ 31 w 94"/>
                      <a:gd name="T25" fmla="*/ 0 h 66"/>
                      <a:gd name="T26" fmla="*/ 8 w 94"/>
                      <a:gd name="T27" fmla="*/ 8 h 66"/>
                      <a:gd name="T28" fmla="*/ 0 w 94"/>
                      <a:gd name="T29" fmla="*/ 22 h 66"/>
                      <a:gd name="T30" fmla="*/ 9 w 94"/>
                      <a:gd name="T31" fmla="*/ 36 h 66"/>
                      <a:gd name="T32" fmla="*/ 26 w 94"/>
                      <a:gd name="T33" fmla="*/ 41 h 66"/>
                      <a:gd name="T34" fmla="*/ 50 w 94"/>
                      <a:gd name="T35" fmla="*/ 33 h 66"/>
                      <a:gd name="T36" fmla="*/ 58 w 94"/>
                      <a:gd name="T37" fmla="*/ 18 h 66"/>
                      <a:gd name="T38" fmla="*/ 49 w 94"/>
                      <a:gd name="T39" fmla="*/ 4 h 66"/>
                      <a:gd name="T40" fmla="*/ 49 w 94"/>
                      <a:gd name="T41" fmla="*/ 5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 h="66">
                        <a:moveTo>
                          <a:pt x="79" y="8"/>
                        </a:moveTo>
                        <a:cubicBezTo>
                          <a:pt x="79" y="9"/>
                          <a:pt x="79" y="9"/>
                          <a:pt x="79" y="9"/>
                        </a:cubicBezTo>
                        <a:cubicBezTo>
                          <a:pt x="88" y="14"/>
                          <a:pt x="92" y="22"/>
                          <a:pt x="92" y="30"/>
                        </a:cubicBezTo>
                        <a:cubicBezTo>
                          <a:pt x="92" y="38"/>
                          <a:pt x="88" y="46"/>
                          <a:pt x="80" y="52"/>
                        </a:cubicBezTo>
                        <a:cubicBezTo>
                          <a:pt x="70" y="60"/>
                          <a:pt x="56" y="64"/>
                          <a:pt x="43" y="64"/>
                        </a:cubicBezTo>
                        <a:cubicBezTo>
                          <a:pt x="33" y="64"/>
                          <a:pt x="23" y="62"/>
                          <a:pt x="16" y="58"/>
                        </a:cubicBezTo>
                        <a:cubicBezTo>
                          <a:pt x="7" y="52"/>
                          <a:pt x="2" y="45"/>
                          <a:pt x="2" y="37"/>
                        </a:cubicBezTo>
                        <a:cubicBezTo>
                          <a:pt x="2" y="29"/>
                          <a:pt x="6" y="21"/>
                          <a:pt x="14" y="14"/>
                        </a:cubicBezTo>
                        <a:cubicBezTo>
                          <a:pt x="24" y="6"/>
                          <a:pt x="38" y="2"/>
                          <a:pt x="52" y="2"/>
                        </a:cubicBezTo>
                        <a:cubicBezTo>
                          <a:pt x="62" y="2"/>
                          <a:pt x="71" y="4"/>
                          <a:pt x="79" y="9"/>
                        </a:cubicBezTo>
                        <a:cubicBezTo>
                          <a:pt x="79" y="8"/>
                          <a:pt x="79" y="8"/>
                          <a:pt x="79" y="8"/>
                        </a:cubicBezTo>
                        <a:cubicBezTo>
                          <a:pt x="79" y="7"/>
                          <a:pt x="79" y="7"/>
                          <a:pt x="79" y="7"/>
                        </a:cubicBezTo>
                        <a:cubicBezTo>
                          <a:pt x="72" y="3"/>
                          <a:pt x="62" y="0"/>
                          <a:pt x="52" y="0"/>
                        </a:cubicBezTo>
                        <a:cubicBezTo>
                          <a:pt x="38" y="0"/>
                          <a:pt x="24" y="5"/>
                          <a:pt x="13" y="13"/>
                        </a:cubicBezTo>
                        <a:cubicBezTo>
                          <a:pt x="5" y="20"/>
                          <a:pt x="0" y="28"/>
                          <a:pt x="0" y="37"/>
                        </a:cubicBezTo>
                        <a:cubicBezTo>
                          <a:pt x="0" y="45"/>
                          <a:pt x="5" y="54"/>
                          <a:pt x="15" y="59"/>
                        </a:cubicBezTo>
                        <a:cubicBezTo>
                          <a:pt x="23" y="64"/>
                          <a:pt x="33" y="66"/>
                          <a:pt x="43" y="66"/>
                        </a:cubicBezTo>
                        <a:cubicBezTo>
                          <a:pt x="56" y="66"/>
                          <a:pt x="71" y="62"/>
                          <a:pt x="81" y="54"/>
                        </a:cubicBezTo>
                        <a:cubicBezTo>
                          <a:pt x="90" y="47"/>
                          <a:pt x="94" y="38"/>
                          <a:pt x="94" y="30"/>
                        </a:cubicBezTo>
                        <a:cubicBezTo>
                          <a:pt x="94" y="21"/>
                          <a:pt x="89" y="13"/>
                          <a:pt x="79" y="7"/>
                        </a:cubicBezTo>
                        <a:cubicBezTo>
                          <a:pt x="79" y="8"/>
                          <a:pt x="79" y="8"/>
                          <a:pt x="79" y="8"/>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33" name="Freeform 880">
                    <a:extLst>
                      <a:ext uri="{FF2B5EF4-FFF2-40B4-BE49-F238E27FC236}">
                        <a16:creationId xmlns:a16="http://schemas.microsoft.com/office/drawing/2014/main" id="{3B253767-699A-F3CA-AA88-FC9D3D923DF4}"/>
                      </a:ext>
                    </a:extLst>
                  </p:cNvPr>
                  <p:cNvSpPr>
                    <a:spLocks/>
                  </p:cNvSpPr>
                  <p:nvPr/>
                </p:nvSpPr>
                <p:spPr bwMode="auto">
                  <a:xfrm>
                    <a:off x="2571" y="3278"/>
                    <a:ext cx="68" cy="54"/>
                  </a:xfrm>
                  <a:custGeom>
                    <a:avLst/>
                    <a:gdLst>
                      <a:gd name="T0" fmla="*/ 45 w 80"/>
                      <a:gd name="T1" fmla="*/ 18 h 63"/>
                      <a:gd name="T2" fmla="*/ 33 w 80"/>
                      <a:gd name="T3" fmla="*/ 39 h 63"/>
                      <a:gd name="T4" fmla="*/ 5 w 80"/>
                      <a:gd name="T5" fmla="*/ 21 h 63"/>
                      <a:gd name="T6" fmla="*/ 17 w 80"/>
                      <a:gd name="T7" fmla="*/ 1 h 63"/>
                      <a:gd name="T8" fmla="*/ 45 w 80"/>
                      <a:gd name="T9" fmla="*/ 18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63">
                        <a:moveTo>
                          <a:pt x="73" y="29"/>
                        </a:moveTo>
                        <a:cubicBezTo>
                          <a:pt x="80" y="45"/>
                          <a:pt x="72" y="60"/>
                          <a:pt x="54" y="62"/>
                        </a:cubicBezTo>
                        <a:cubicBezTo>
                          <a:pt x="36" y="63"/>
                          <a:pt x="15" y="51"/>
                          <a:pt x="8" y="34"/>
                        </a:cubicBezTo>
                        <a:cubicBezTo>
                          <a:pt x="0" y="18"/>
                          <a:pt x="9" y="3"/>
                          <a:pt x="27" y="1"/>
                        </a:cubicBezTo>
                        <a:cubicBezTo>
                          <a:pt x="45" y="0"/>
                          <a:pt x="65" y="12"/>
                          <a:pt x="73" y="29"/>
                        </a:cubicBezTo>
                      </a:path>
                    </a:pathLst>
                  </a:custGeom>
                  <a:solidFill>
                    <a:srgbClr val="9250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34" name="Freeform 881">
                    <a:extLst>
                      <a:ext uri="{FF2B5EF4-FFF2-40B4-BE49-F238E27FC236}">
                        <a16:creationId xmlns:a16="http://schemas.microsoft.com/office/drawing/2014/main" id="{2DAD571C-ECE7-3D14-45E3-9BC71C3AC003}"/>
                      </a:ext>
                    </a:extLst>
                  </p:cNvPr>
                  <p:cNvSpPr>
                    <a:spLocks/>
                  </p:cNvSpPr>
                  <p:nvPr/>
                </p:nvSpPr>
                <p:spPr bwMode="auto">
                  <a:xfrm>
                    <a:off x="2574" y="3289"/>
                    <a:ext cx="60" cy="43"/>
                  </a:xfrm>
                  <a:custGeom>
                    <a:avLst/>
                    <a:gdLst>
                      <a:gd name="T0" fmla="*/ 30 w 71"/>
                      <a:gd name="T1" fmla="*/ 26 h 50"/>
                      <a:gd name="T2" fmla="*/ 3 w 71"/>
                      <a:gd name="T3" fmla="*/ 9 h 50"/>
                      <a:gd name="T4" fmla="*/ 3 w 71"/>
                      <a:gd name="T5" fmla="*/ 0 h 50"/>
                      <a:gd name="T6" fmla="*/ 3 w 71"/>
                      <a:gd name="T7" fmla="*/ 13 h 50"/>
                      <a:gd name="T8" fmla="*/ 30 w 71"/>
                      <a:gd name="T9" fmla="*/ 30 h 50"/>
                      <a:gd name="T10" fmla="*/ 43 w 71"/>
                      <a:gd name="T11" fmla="*/ 19 h 50"/>
                      <a:gd name="T12" fmla="*/ 30 w 71"/>
                      <a:gd name="T13" fmla="*/ 2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50">
                        <a:moveTo>
                          <a:pt x="51" y="41"/>
                        </a:moveTo>
                        <a:cubicBezTo>
                          <a:pt x="33" y="43"/>
                          <a:pt x="13" y="31"/>
                          <a:pt x="5" y="14"/>
                        </a:cubicBezTo>
                        <a:cubicBezTo>
                          <a:pt x="3" y="9"/>
                          <a:pt x="2" y="4"/>
                          <a:pt x="3" y="0"/>
                        </a:cubicBezTo>
                        <a:cubicBezTo>
                          <a:pt x="0" y="6"/>
                          <a:pt x="0" y="13"/>
                          <a:pt x="3" y="21"/>
                        </a:cubicBezTo>
                        <a:cubicBezTo>
                          <a:pt x="11" y="37"/>
                          <a:pt x="31" y="50"/>
                          <a:pt x="49" y="48"/>
                        </a:cubicBezTo>
                        <a:cubicBezTo>
                          <a:pt x="62" y="47"/>
                          <a:pt x="70" y="39"/>
                          <a:pt x="71" y="29"/>
                        </a:cubicBezTo>
                        <a:cubicBezTo>
                          <a:pt x="68" y="36"/>
                          <a:pt x="61" y="40"/>
                          <a:pt x="51" y="41"/>
                        </a:cubicBezTo>
                      </a:path>
                    </a:pathLst>
                  </a:custGeom>
                  <a:solidFill>
                    <a:srgbClr val="7831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35" name="Freeform 882">
                    <a:extLst>
                      <a:ext uri="{FF2B5EF4-FFF2-40B4-BE49-F238E27FC236}">
                        <a16:creationId xmlns:a16="http://schemas.microsoft.com/office/drawing/2014/main" id="{712A3E4A-978A-B348-9735-C2477F02E42F}"/>
                      </a:ext>
                    </a:extLst>
                  </p:cNvPr>
                  <p:cNvSpPr>
                    <a:spLocks/>
                  </p:cNvSpPr>
                  <p:nvPr/>
                </p:nvSpPr>
                <p:spPr bwMode="auto">
                  <a:xfrm>
                    <a:off x="2588" y="3282"/>
                    <a:ext cx="41" cy="31"/>
                  </a:xfrm>
                  <a:custGeom>
                    <a:avLst/>
                    <a:gdLst>
                      <a:gd name="T0" fmla="*/ 27 w 48"/>
                      <a:gd name="T1" fmla="*/ 13 h 37"/>
                      <a:gd name="T2" fmla="*/ 18 w 48"/>
                      <a:gd name="T3" fmla="*/ 20 h 37"/>
                      <a:gd name="T4" fmla="*/ 3 w 48"/>
                      <a:gd name="T5" fmla="*/ 9 h 37"/>
                      <a:gd name="T6" fmla="*/ 12 w 48"/>
                      <a:gd name="T7" fmla="*/ 2 h 37"/>
                      <a:gd name="T8" fmla="*/ 27 w 48"/>
                      <a:gd name="T9" fmla="*/ 13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7">
                        <a:moveTo>
                          <a:pt x="45" y="22"/>
                        </a:moveTo>
                        <a:cubicBezTo>
                          <a:pt x="48" y="32"/>
                          <a:pt x="41" y="37"/>
                          <a:pt x="29" y="35"/>
                        </a:cubicBezTo>
                        <a:cubicBezTo>
                          <a:pt x="18" y="33"/>
                          <a:pt x="6" y="24"/>
                          <a:pt x="3" y="15"/>
                        </a:cubicBezTo>
                        <a:cubicBezTo>
                          <a:pt x="0" y="6"/>
                          <a:pt x="7" y="0"/>
                          <a:pt x="19" y="2"/>
                        </a:cubicBezTo>
                        <a:cubicBezTo>
                          <a:pt x="30" y="4"/>
                          <a:pt x="42" y="13"/>
                          <a:pt x="45" y="22"/>
                        </a:cubicBezTo>
                      </a:path>
                    </a:pathLst>
                  </a:custGeom>
                  <a:solidFill>
                    <a:srgbClr val="A35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36" name="Freeform 883">
                    <a:extLst>
                      <a:ext uri="{FF2B5EF4-FFF2-40B4-BE49-F238E27FC236}">
                        <a16:creationId xmlns:a16="http://schemas.microsoft.com/office/drawing/2014/main" id="{ADA04009-91C3-5965-6032-BCE48D758974}"/>
                      </a:ext>
                    </a:extLst>
                  </p:cNvPr>
                  <p:cNvSpPr>
                    <a:spLocks/>
                  </p:cNvSpPr>
                  <p:nvPr/>
                </p:nvSpPr>
                <p:spPr bwMode="auto">
                  <a:xfrm>
                    <a:off x="2587" y="3284"/>
                    <a:ext cx="7" cy="8"/>
                  </a:xfrm>
                  <a:custGeom>
                    <a:avLst/>
                    <a:gdLst>
                      <a:gd name="T0" fmla="*/ 4 w 8"/>
                      <a:gd name="T1" fmla="*/ 4 h 9"/>
                      <a:gd name="T2" fmla="*/ 4 w 8"/>
                      <a:gd name="T3" fmla="*/ 6 h 9"/>
                      <a:gd name="T4" fmla="*/ 1 w 8"/>
                      <a:gd name="T5" fmla="*/ 4 h 9"/>
                      <a:gd name="T6" fmla="*/ 2 w 8"/>
                      <a:gd name="T7" fmla="*/ 0 h 9"/>
                      <a:gd name="T8" fmla="*/ 4 w 8"/>
                      <a:gd name="T9" fmla="*/ 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7" y="5"/>
                        </a:moveTo>
                        <a:cubicBezTo>
                          <a:pt x="8" y="7"/>
                          <a:pt x="7" y="9"/>
                          <a:pt x="6" y="9"/>
                        </a:cubicBezTo>
                        <a:cubicBezTo>
                          <a:pt x="4" y="9"/>
                          <a:pt x="2" y="8"/>
                          <a:pt x="1" y="5"/>
                        </a:cubicBezTo>
                        <a:cubicBezTo>
                          <a:pt x="0" y="3"/>
                          <a:pt x="0" y="1"/>
                          <a:pt x="2" y="0"/>
                        </a:cubicBezTo>
                        <a:cubicBezTo>
                          <a:pt x="3" y="0"/>
                          <a:pt x="6" y="2"/>
                          <a:pt x="7"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37" name="Freeform 884">
                    <a:extLst>
                      <a:ext uri="{FF2B5EF4-FFF2-40B4-BE49-F238E27FC236}">
                        <a16:creationId xmlns:a16="http://schemas.microsoft.com/office/drawing/2014/main" id="{0065F6C5-7174-AD54-9202-48EF239DCB6B}"/>
                      </a:ext>
                    </a:extLst>
                  </p:cNvPr>
                  <p:cNvSpPr>
                    <a:spLocks/>
                  </p:cNvSpPr>
                  <p:nvPr/>
                </p:nvSpPr>
                <p:spPr bwMode="auto">
                  <a:xfrm>
                    <a:off x="2590" y="3295"/>
                    <a:ext cx="4" cy="4"/>
                  </a:xfrm>
                  <a:custGeom>
                    <a:avLst/>
                    <a:gdLst>
                      <a:gd name="T0" fmla="*/ 2 w 5"/>
                      <a:gd name="T1" fmla="*/ 2 h 5"/>
                      <a:gd name="T2" fmla="*/ 2 w 5"/>
                      <a:gd name="T3" fmla="*/ 2 h 5"/>
                      <a:gd name="T4" fmla="*/ 1 w 5"/>
                      <a:gd name="T5" fmla="*/ 2 h 5"/>
                      <a:gd name="T6" fmla="*/ 1 w 5"/>
                      <a:gd name="T7" fmla="*/ 0 h 5"/>
                      <a:gd name="T8" fmla="*/ 2 w 5"/>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4" y="2"/>
                        </a:moveTo>
                        <a:cubicBezTo>
                          <a:pt x="5" y="4"/>
                          <a:pt x="5" y="5"/>
                          <a:pt x="4" y="5"/>
                        </a:cubicBezTo>
                        <a:cubicBezTo>
                          <a:pt x="3" y="5"/>
                          <a:pt x="1" y="4"/>
                          <a:pt x="1" y="3"/>
                        </a:cubicBezTo>
                        <a:cubicBezTo>
                          <a:pt x="0" y="1"/>
                          <a:pt x="0" y="0"/>
                          <a:pt x="1" y="0"/>
                        </a:cubicBezTo>
                        <a:cubicBezTo>
                          <a:pt x="2" y="0"/>
                          <a:pt x="4" y="1"/>
                          <a:pt x="4"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38" name="Freeform 885">
                    <a:extLst>
                      <a:ext uri="{FF2B5EF4-FFF2-40B4-BE49-F238E27FC236}">
                        <a16:creationId xmlns:a16="http://schemas.microsoft.com/office/drawing/2014/main" id="{F83B46D6-B40A-424D-36EF-DFC6B7139811}"/>
                      </a:ext>
                    </a:extLst>
                  </p:cNvPr>
                  <p:cNvSpPr>
                    <a:spLocks/>
                  </p:cNvSpPr>
                  <p:nvPr/>
                </p:nvSpPr>
                <p:spPr bwMode="auto">
                  <a:xfrm>
                    <a:off x="2574" y="3278"/>
                    <a:ext cx="61" cy="53"/>
                  </a:xfrm>
                  <a:custGeom>
                    <a:avLst/>
                    <a:gdLst>
                      <a:gd name="T0" fmla="*/ 42 w 72"/>
                      <a:gd name="T1" fmla="*/ 18 h 62"/>
                      <a:gd name="T2" fmla="*/ 42 w 72"/>
                      <a:gd name="T3" fmla="*/ 18 h 62"/>
                      <a:gd name="T4" fmla="*/ 42 w 72"/>
                      <a:gd name="T5" fmla="*/ 25 h 62"/>
                      <a:gd name="T6" fmla="*/ 31 w 72"/>
                      <a:gd name="T7" fmla="*/ 38 h 62"/>
                      <a:gd name="T8" fmla="*/ 28 w 72"/>
                      <a:gd name="T9" fmla="*/ 38 h 62"/>
                      <a:gd name="T10" fmla="*/ 3 w 72"/>
                      <a:gd name="T11" fmla="*/ 21 h 62"/>
                      <a:gd name="T12" fmla="*/ 2 w 72"/>
                      <a:gd name="T13" fmla="*/ 14 h 62"/>
                      <a:gd name="T14" fmla="*/ 14 w 72"/>
                      <a:gd name="T15" fmla="*/ 1 h 62"/>
                      <a:gd name="T16" fmla="*/ 16 w 72"/>
                      <a:gd name="T17" fmla="*/ 1 h 62"/>
                      <a:gd name="T18" fmla="*/ 42 w 72"/>
                      <a:gd name="T19" fmla="*/ 18 h 62"/>
                      <a:gd name="T20" fmla="*/ 42 w 72"/>
                      <a:gd name="T21" fmla="*/ 18 h 62"/>
                      <a:gd name="T22" fmla="*/ 42 w 72"/>
                      <a:gd name="T23" fmla="*/ 18 h 62"/>
                      <a:gd name="T24" fmla="*/ 16 w 72"/>
                      <a:gd name="T25" fmla="*/ 0 h 62"/>
                      <a:gd name="T26" fmla="*/ 14 w 72"/>
                      <a:gd name="T27" fmla="*/ 0 h 62"/>
                      <a:gd name="T28" fmla="*/ 0 w 72"/>
                      <a:gd name="T29" fmla="*/ 14 h 62"/>
                      <a:gd name="T30" fmla="*/ 3 w 72"/>
                      <a:gd name="T31" fmla="*/ 21 h 62"/>
                      <a:gd name="T32" fmla="*/ 28 w 72"/>
                      <a:gd name="T33" fmla="*/ 38 h 62"/>
                      <a:gd name="T34" fmla="*/ 31 w 72"/>
                      <a:gd name="T35" fmla="*/ 38 h 62"/>
                      <a:gd name="T36" fmla="*/ 44 w 72"/>
                      <a:gd name="T37" fmla="*/ 25 h 62"/>
                      <a:gd name="T38" fmla="*/ 42 w 72"/>
                      <a:gd name="T39" fmla="*/ 18 h 62"/>
                      <a:gd name="T40" fmla="*/ 42 w 72"/>
                      <a:gd name="T41" fmla="*/ 18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2" h="62">
                        <a:moveTo>
                          <a:pt x="69" y="28"/>
                        </a:moveTo>
                        <a:cubicBezTo>
                          <a:pt x="68" y="28"/>
                          <a:pt x="68" y="28"/>
                          <a:pt x="68" y="28"/>
                        </a:cubicBezTo>
                        <a:cubicBezTo>
                          <a:pt x="70" y="32"/>
                          <a:pt x="70" y="36"/>
                          <a:pt x="70" y="40"/>
                        </a:cubicBezTo>
                        <a:cubicBezTo>
                          <a:pt x="70" y="51"/>
                          <a:pt x="63" y="59"/>
                          <a:pt x="49" y="60"/>
                        </a:cubicBezTo>
                        <a:cubicBezTo>
                          <a:pt x="48" y="61"/>
                          <a:pt x="47" y="61"/>
                          <a:pt x="46" y="61"/>
                        </a:cubicBezTo>
                        <a:cubicBezTo>
                          <a:pt x="30" y="61"/>
                          <a:pt x="11" y="49"/>
                          <a:pt x="4" y="33"/>
                        </a:cubicBezTo>
                        <a:cubicBezTo>
                          <a:pt x="2" y="29"/>
                          <a:pt x="2" y="26"/>
                          <a:pt x="2" y="22"/>
                        </a:cubicBezTo>
                        <a:cubicBezTo>
                          <a:pt x="2" y="11"/>
                          <a:pt x="9" y="3"/>
                          <a:pt x="23" y="1"/>
                        </a:cubicBezTo>
                        <a:cubicBezTo>
                          <a:pt x="24" y="1"/>
                          <a:pt x="25" y="1"/>
                          <a:pt x="26" y="1"/>
                        </a:cubicBezTo>
                        <a:cubicBezTo>
                          <a:pt x="43" y="1"/>
                          <a:pt x="61" y="13"/>
                          <a:pt x="68" y="28"/>
                        </a:cubicBezTo>
                        <a:cubicBezTo>
                          <a:pt x="69" y="28"/>
                          <a:pt x="69" y="28"/>
                          <a:pt x="69" y="28"/>
                        </a:cubicBezTo>
                        <a:cubicBezTo>
                          <a:pt x="69" y="28"/>
                          <a:pt x="69" y="28"/>
                          <a:pt x="69" y="28"/>
                        </a:cubicBezTo>
                        <a:cubicBezTo>
                          <a:pt x="62" y="12"/>
                          <a:pt x="43" y="0"/>
                          <a:pt x="26" y="0"/>
                        </a:cubicBezTo>
                        <a:cubicBezTo>
                          <a:pt x="25" y="0"/>
                          <a:pt x="24" y="0"/>
                          <a:pt x="23" y="0"/>
                        </a:cubicBezTo>
                        <a:cubicBezTo>
                          <a:pt x="9" y="1"/>
                          <a:pt x="0" y="10"/>
                          <a:pt x="0" y="22"/>
                        </a:cubicBezTo>
                        <a:cubicBezTo>
                          <a:pt x="0" y="26"/>
                          <a:pt x="1" y="30"/>
                          <a:pt x="3" y="34"/>
                        </a:cubicBezTo>
                        <a:cubicBezTo>
                          <a:pt x="10" y="50"/>
                          <a:pt x="29" y="62"/>
                          <a:pt x="46" y="62"/>
                        </a:cubicBezTo>
                        <a:cubicBezTo>
                          <a:pt x="47" y="62"/>
                          <a:pt x="49" y="62"/>
                          <a:pt x="50" y="62"/>
                        </a:cubicBezTo>
                        <a:cubicBezTo>
                          <a:pt x="63" y="61"/>
                          <a:pt x="72" y="52"/>
                          <a:pt x="72" y="40"/>
                        </a:cubicBezTo>
                        <a:cubicBezTo>
                          <a:pt x="72" y="36"/>
                          <a:pt x="71" y="32"/>
                          <a:pt x="69" y="28"/>
                        </a:cubicBezTo>
                        <a:cubicBezTo>
                          <a:pt x="69" y="28"/>
                          <a:pt x="69" y="28"/>
                          <a:pt x="69" y="28"/>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39" name="Freeform 886">
                    <a:extLst>
                      <a:ext uri="{FF2B5EF4-FFF2-40B4-BE49-F238E27FC236}">
                        <a16:creationId xmlns:a16="http://schemas.microsoft.com/office/drawing/2014/main" id="{DA9AB362-F37A-1287-D5CD-B5607B89A4C8}"/>
                      </a:ext>
                    </a:extLst>
                  </p:cNvPr>
                  <p:cNvSpPr>
                    <a:spLocks/>
                  </p:cNvSpPr>
                  <p:nvPr/>
                </p:nvSpPr>
                <p:spPr bwMode="auto">
                  <a:xfrm>
                    <a:off x="2105" y="3066"/>
                    <a:ext cx="77" cy="51"/>
                  </a:xfrm>
                  <a:custGeom>
                    <a:avLst/>
                    <a:gdLst>
                      <a:gd name="T0" fmla="*/ 45 w 91"/>
                      <a:gd name="T1" fmla="*/ 7 h 60"/>
                      <a:gd name="T2" fmla="*/ 45 w 91"/>
                      <a:gd name="T3" fmla="*/ 31 h 60"/>
                      <a:gd name="T4" fmla="*/ 10 w 91"/>
                      <a:gd name="T5" fmla="*/ 31 h 60"/>
                      <a:gd name="T6" fmla="*/ 10 w 91"/>
                      <a:gd name="T7" fmla="*/ 7 h 60"/>
                      <a:gd name="T8" fmla="*/ 45 w 91"/>
                      <a:gd name="T9" fmla="*/ 7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60">
                        <a:moveTo>
                          <a:pt x="74" y="11"/>
                        </a:moveTo>
                        <a:cubicBezTo>
                          <a:pt x="90" y="22"/>
                          <a:pt x="91" y="39"/>
                          <a:pt x="75" y="49"/>
                        </a:cubicBezTo>
                        <a:cubicBezTo>
                          <a:pt x="59" y="60"/>
                          <a:pt x="33" y="59"/>
                          <a:pt x="17" y="49"/>
                        </a:cubicBezTo>
                        <a:cubicBezTo>
                          <a:pt x="1" y="38"/>
                          <a:pt x="0" y="21"/>
                          <a:pt x="16" y="10"/>
                        </a:cubicBezTo>
                        <a:cubicBezTo>
                          <a:pt x="32" y="0"/>
                          <a:pt x="57" y="0"/>
                          <a:pt x="74" y="11"/>
                        </a:cubicBezTo>
                      </a:path>
                    </a:pathLst>
                  </a:custGeom>
                  <a:solidFill>
                    <a:srgbClr val="9250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40" name="Freeform 887">
                    <a:extLst>
                      <a:ext uri="{FF2B5EF4-FFF2-40B4-BE49-F238E27FC236}">
                        <a16:creationId xmlns:a16="http://schemas.microsoft.com/office/drawing/2014/main" id="{A0606744-90FA-0618-B3D0-D84001561CC1}"/>
                      </a:ext>
                    </a:extLst>
                  </p:cNvPr>
                  <p:cNvSpPr>
                    <a:spLocks/>
                  </p:cNvSpPr>
                  <p:nvPr/>
                </p:nvSpPr>
                <p:spPr bwMode="auto">
                  <a:xfrm>
                    <a:off x="2108" y="3084"/>
                    <a:ext cx="71" cy="32"/>
                  </a:xfrm>
                  <a:custGeom>
                    <a:avLst/>
                    <a:gdLst>
                      <a:gd name="T0" fmla="*/ 41 w 84"/>
                      <a:gd name="T1" fmla="*/ 13 h 38"/>
                      <a:gd name="T2" fmla="*/ 6 w 84"/>
                      <a:gd name="T3" fmla="*/ 12 h 38"/>
                      <a:gd name="T4" fmla="*/ 0 w 84"/>
                      <a:gd name="T5" fmla="*/ 6 h 38"/>
                      <a:gd name="T6" fmla="*/ 7 w 84"/>
                      <a:gd name="T7" fmla="*/ 16 h 38"/>
                      <a:gd name="T8" fmla="*/ 42 w 84"/>
                      <a:gd name="T9" fmla="*/ 17 h 38"/>
                      <a:gd name="T10" fmla="*/ 48 w 84"/>
                      <a:gd name="T11" fmla="*/ 0 h 38"/>
                      <a:gd name="T12" fmla="*/ 41 w 84"/>
                      <a:gd name="T13" fmla="*/ 13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 h="38">
                        <a:moveTo>
                          <a:pt x="68" y="21"/>
                        </a:moveTo>
                        <a:cubicBezTo>
                          <a:pt x="52" y="31"/>
                          <a:pt x="26" y="31"/>
                          <a:pt x="10" y="20"/>
                        </a:cubicBezTo>
                        <a:cubicBezTo>
                          <a:pt x="5" y="17"/>
                          <a:pt x="2" y="13"/>
                          <a:pt x="0" y="9"/>
                        </a:cubicBezTo>
                        <a:cubicBezTo>
                          <a:pt x="0" y="16"/>
                          <a:pt x="5" y="22"/>
                          <a:pt x="12" y="27"/>
                        </a:cubicBezTo>
                        <a:cubicBezTo>
                          <a:pt x="28" y="38"/>
                          <a:pt x="54" y="38"/>
                          <a:pt x="70" y="28"/>
                        </a:cubicBezTo>
                        <a:cubicBezTo>
                          <a:pt x="81" y="20"/>
                          <a:pt x="84" y="10"/>
                          <a:pt x="79" y="0"/>
                        </a:cubicBezTo>
                        <a:cubicBezTo>
                          <a:pt x="80" y="8"/>
                          <a:pt x="76" y="15"/>
                          <a:pt x="68" y="21"/>
                        </a:cubicBezTo>
                      </a:path>
                    </a:pathLst>
                  </a:custGeom>
                  <a:solidFill>
                    <a:srgbClr val="7831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41" name="Freeform 888">
                    <a:extLst>
                      <a:ext uri="{FF2B5EF4-FFF2-40B4-BE49-F238E27FC236}">
                        <a16:creationId xmlns:a16="http://schemas.microsoft.com/office/drawing/2014/main" id="{111654B0-14EC-20F4-13B7-1FA5C1A9024B}"/>
                      </a:ext>
                    </a:extLst>
                  </p:cNvPr>
                  <p:cNvSpPr>
                    <a:spLocks/>
                  </p:cNvSpPr>
                  <p:nvPr/>
                </p:nvSpPr>
                <p:spPr bwMode="auto">
                  <a:xfrm>
                    <a:off x="2117" y="3070"/>
                    <a:ext cx="49" cy="27"/>
                  </a:xfrm>
                  <a:custGeom>
                    <a:avLst/>
                    <a:gdLst>
                      <a:gd name="T0" fmla="*/ 30 w 59"/>
                      <a:gd name="T1" fmla="*/ 5 h 31"/>
                      <a:gd name="T2" fmla="*/ 26 w 59"/>
                      <a:gd name="T3" fmla="*/ 18 h 31"/>
                      <a:gd name="T4" fmla="*/ 5 w 59"/>
                      <a:gd name="T5" fmla="*/ 15 h 31"/>
                      <a:gd name="T6" fmla="*/ 9 w 59"/>
                      <a:gd name="T7" fmla="*/ 3 h 31"/>
                      <a:gd name="T8" fmla="*/ 30 w 59"/>
                      <a:gd name="T9" fmla="*/ 5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31">
                        <a:moveTo>
                          <a:pt x="52" y="8"/>
                        </a:moveTo>
                        <a:cubicBezTo>
                          <a:pt x="59" y="14"/>
                          <a:pt x="56" y="23"/>
                          <a:pt x="44" y="27"/>
                        </a:cubicBezTo>
                        <a:cubicBezTo>
                          <a:pt x="32" y="31"/>
                          <a:pt x="16" y="29"/>
                          <a:pt x="8" y="23"/>
                        </a:cubicBezTo>
                        <a:cubicBezTo>
                          <a:pt x="0" y="16"/>
                          <a:pt x="4" y="8"/>
                          <a:pt x="16" y="4"/>
                        </a:cubicBezTo>
                        <a:cubicBezTo>
                          <a:pt x="28" y="0"/>
                          <a:pt x="44" y="1"/>
                          <a:pt x="52" y="8"/>
                        </a:cubicBezTo>
                      </a:path>
                    </a:pathLst>
                  </a:custGeom>
                  <a:solidFill>
                    <a:srgbClr val="A35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42" name="Freeform 889">
                    <a:extLst>
                      <a:ext uri="{FF2B5EF4-FFF2-40B4-BE49-F238E27FC236}">
                        <a16:creationId xmlns:a16="http://schemas.microsoft.com/office/drawing/2014/main" id="{E071E1C2-D416-026E-027D-6EE450A91A59}"/>
                      </a:ext>
                    </a:extLst>
                  </p:cNvPr>
                  <p:cNvSpPr>
                    <a:spLocks/>
                  </p:cNvSpPr>
                  <p:nvPr/>
                </p:nvSpPr>
                <p:spPr bwMode="auto">
                  <a:xfrm>
                    <a:off x="2115" y="3081"/>
                    <a:ext cx="10" cy="6"/>
                  </a:xfrm>
                  <a:custGeom>
                    <a:avLst/>
                    <a:gdLst>
                      <a:gd name="T0" fmla="*/ 6 w 12"/>
                      <a:gd name="T1" fmla="*/ 2 h 7"/>
                      <a:gd name="T2" fmla="*/ 6 w 12"/>
                      <a:gd name="T3" fmla="*/ 3 h 7"/>
                      <a:gd name="T4" fmla="*/ 3 w 12"/>
                      <a:gd name="T5" fmla="*/ 3 h 7"/>
                      <a:gd name="T6" fmla="*/ 2 w 12"/>
                      <a:gd name="T7" fmla="*/ 1 h 7"/>
                      <a:gd name="T8" fmla="*/ 6 w 12"/>
                      <a:gd name="T9" fmla="*/ 2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7">
                        <a:moveTo>
                          <a:pt x="9" y="2"/>
                        </a:moveTo>
                        <a:cubicBezTo>
                          <a:pt x="11" y="4"/>
                          <a:pt x="12" y="6"/>
                          <a:pt x="10" y="6"/>
                        </a:cubicBezTo>
                        <a:cubicBezTo>
                          <a:pt x="9" y="7"/>
                          <a:pt x="6" y="7"/>
                          <a:pt x="4" y="5"/>
                        </a:cubicBezTo>
                        <a:cubicBezTo>
                          <a:pt x="1" y="4"/>
                          <a:pt x="0" y="2"/>
                          <a:pt x="2" y="1"/>
                        </a:cubicBezTo>
                        <a:cubicBezTo>
                          <a:pt x="3" y="0"/>
                          <a:pt x="6" y="0"/>
                          <a:pt x="9"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43" name="Freeform 890">
                    <a:extLst>
                      <a:ext uri="{FF2B5EF4-FFF2-40B4-BE49-F238E27FC236}">
                        <a16:creationId xmlns:a16="http://schemas.microsoft.com/office/drawing/2014/main" id="{A7AAD2BF-FBBE-D193-FFED-00888A4E64ED}"/>
                      </a:ext>
                    </a:extLst>
                  </p:cNvPr>
                  <p:cNvSpPr>
                    <a:spLocks/>
                  </p:cNvSpPr>
                  <p:nvPr/>
                </p:nvSpPr>
                <p:spPr bwMode="auto">
                  <a:xfrm>
                    <a:off x="2123" y="3090"/>
                    <a:ext cx="6" cy="3"/>
                  </a:xfrm>
                  <a:custGeom>
                    <a:avLst/>
                    <a:gdLst>
                      <a:gd name="T0" fmla="*/ 3 w 7"/>
                      <a:gd name="T1" fmla="*/ 1 h 4"/>
                      <a:gd name="T2" fmla="*/ 3 w 7"/>
                      <a:gd name="T3" fmla="*/ 2 h 4"/>
                      <a:gd name="T4" fmla="*/ 2 w 7"/>
                      <a:gd name="T5" fmla="*/ 2 h 4"/>
                      <a:gd name="T6" fmla="*/ 1 w 7"/>
                      <a:gd name="T7" fmla="*/ 0 h 4"/>
                      <a:gd name="T8" fmla="*/ 3 w 7"/>
                      <a:gd name="T9" fmla="*/ 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5" y="1"/>
                        </a:moveTo>
                        <a:cubicBezTo>
                          <a:pt x="7" y="2"/>
                          <a:pt x="7" y="3"/>
                          <a:pt x="6" y="4"/>
                        </a:cubicBezTo>
                        <a:cubicBezTo>
                          <a:pt x="5" y="4"/>
                          <a:pt x="3" y="4"/>
                          <a:pt x="2" y="3"/>
                        </a:cubicBezTo>
                        <a:cubicBezTo>
                          <a:pt x="1" y="2"/>
                          <a:pt x="0" y="1"/>
                          <a:pt x="1" y="0"/>
                        </a:cubicBezTo>
                        <a:cubicBezTo>
                          <a:pt x="2" y="0"/>
                          <a:pt x="4" y="0"/>
                          <a:pt x="5"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44" name="Freeform 891">
                    <a:extLst>
                      <a:ext uri="{FF2B5EF4-FFF2-40B4-BE49-F238E27FC236}">
                        <a16:creationId xmlns:a16="http://schemas.microsoft.com/office/drawing/2014/main" id="{ACC395CD-A257-7748-3522-C9809126CF8E}"/>
                      </a:ext>
                    </a:extLst>
                  </p:cNvPr>
                  <p:cNvSpPr>
                    <a:spLocks/>
                  </p:cNvSpPr>
                  <p:nvPr/>
                </p:nvSpPr>
                <p:spPr bwMode="auto">
                  <a:xfrm>
                    <a:off x="2107" y="3067"/>
                    <a:ext cx="70" cy="47"/>
                  </a:xfrm>
                  <a:custGeom>
                    <a:avLst/>
                    <a:gdLst>
                      <a:gd name="T0" fmla="*/ 42 w 83"/>
                      <a:gd name="T1" fmla="*/ 6 h 56"/>
                      <a:gd name="T2" fmla="*/ 42 w 83"/>
                      <a:gd name="T3" fmla="*/ 6 h 56"/>
                      <a:gd name="T4" fmla="*/ 49 w 83"/>
                      <a:gd name="T5" fmla="*/ 17 h 56"/>
                      <a:gd name="T6" fmla="*/ 43 w 83"/>
                      <a:gd name="T7" fmla="*/ 28 h 56"/>
                      <a:gd name="T8" fmla="*/ 25 w 83"/>
                      <a:gd name="T9" fmla="*/ 33 h 56"/>
                      <a:gd name="T10" fmla="*/ 8 w 83"/>
                      <a:gd name="T11" fmla="*/ 28 h 56"/>
                      <a:gd name="T12" fmla="*/ 2 w 83"/>
                      <a:gd name="T13" fmla="*/ 17 h 56"/>
                      <a:gd name="T14" fmla="*/ 8 w 83"/>
                      <a:gd name="T15" fmla="*/ 6 h 56"/>
                      <a:gd name="T16" fmla="*/ 24 w 83"/>
                      <a:gd name="T17" fmla="*/ 2 h 56"/>
                      <a:gd name="T18" fmla="*/ 42 w 83"/>
                      <a:gd name="T19" fmla="*/ 6 h 56"/>
                      <a:gd name="T20" fmla="*/ 42 w 83"/>
                      <a:gd name="T21" fmla="*/ 6 h 56"/>
                      <a:gd name="T22" fmla="*/ 43 w 83"/>
                      <a:gd name="T23" fmla="*/ 6 h 56"/>
                      <a:gd name="T24" fmla="*/ 24 w 83"/>
                      <a:gd name="T25" fmla="*/ 0 h 56"/>
                      <a:gd name="T26" fmla="*/ 7 w 83"/>
                      <a:gd name="T27" fmla="*/ 5 h 56"/>
                      <a:gd name="T28" fmla="*/ 0 w 83"/>
                      <a:gd name="T29" fmla="*/ 17 h 56"/>
                      <a:gd name="T30" fmla="*/ 8 w 83"/>
                      <a:gd name="T31" fmla="*/ 29 h 56"/>
                      <a:gd name="T32" fmla="*/ 25 w 83"/>
                      <a:gd name="T33" fmla="*/ 33 h 56"/>
                      <a:gd name="T34" fmla="*/ 43 w 83"/>
                      <a:gd name="T35" fmla="*/ 29 h 56"/>
                      <a:gd name="T36" fmla="*/ 50 w 83"/>
                      <a:gd name="T37" fmla="*/ 17 h 56"/>
                      <a:gd name="T38" fmla="*/ 43 w 83"/>
                      <a:gd name="T39" fmla="*/ 6 h 56"/>
                      <a:gd name="T40" fmla="*/ 42 w 83"/>
                      <a:gd name="T41" fmla="*/ 6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3" h="56">
                        <a:moveTo>
                          <a:pt x="70" y="9"/>
                        </a:moveTo>
                        <a:cubicBezTo>
                          <a:pt x="70" y="10"/>
                          <a:pt x="70" y="10"/>
                          <a:pt x="70" y="10"/>
                        </a:cubicBezTo>
                        <a:cubicBezTo>
                          <a:pt x="78" y="15"/>
                          <a:pt x="82" y="22"/>
                          <a:pt x="82" y="29"/>
                        </a:cubicBezTo>
                        <a:cubicBezTo>
                          <a:pt x="82" y="36"/>
                          <a:pt x="78" y="42"/>
                          <a:pt x="71" y="47"/>
                        </a:cubicBezTo>
                        <a:cubicBezTo>
                          <a:pt x="63" y="52"/>
                          <a:pt x="53" y="55"/>
                          <a:pt x="43" y="55"/>
                        </a:cubicBezTo>
                        <a:cubicBezTo>
                          <a:pt x="33" y="55"/>
                          <a:pt x="22" y="52"/>
                          <a:pt x="14" y="47"/>
                        </a:cubicBezTo>
                        <a:cubicBezTo>
                          <a:pt x="6" y="41"/>
                          <a:pt x="2" y="34"/>
                          <a:pt x="2" y="28"/>
                        </a:cubicBezTo>
                        <a:cubicBezTo>
                          <a:pt x="2" y="21"/>
                          <a:pt x="5" y="15"/>
                          <a:pt x="13" y="10"/>
                        </a:cubicBezTo>
                        <a:cubicBezTo>
                          <a:pt x="20" y="5"/>
                          <a:pt x="30" y="2"/>
                          <a:pt x="40" y="2"/>
                        </a:cubicBezTo>
                        <a:cubicBezTo>
                          <a:pt x="51" y="2"/>
                          <a:pt x="62" y="5"/>
                          <a:pt x="70" y="10"/>
                        </a:cubicBezTo>
                        <a:cubicBezTo>
                          <a:pt x="70" y="9"/>
                          <a:pt x="70" y="9"/>
                          <a:pt x="70" y="9"/>
                        </a:cubicBezTo>
                        <a:cubicBezTo>
                          <a:pt x="71" y="9"/>
                          <a:pt x="71" y="9"/>
                          <a:pt x="71" y="9"/>
                        </a:cubicBezTo>
                        <a:cubicBezTo>
                          <a:pt x="62" y="3"/>
                          <a:pt x="51" y="0"/>
                          <a:pt x="40" y="0"/>
                        </a:cubicBezTo>
                        <a:cubicBezTo>
                          <a:pt x="30" y="0"/>
                          <a:pt x="20" y="3"/>
                          <a:pt x="12" y="8"/>
                        </a:cubicBezTo>
                        <a:cubicBezTo>
                          <a:pt x="4" y="13"/>
                          <a:pt x="0" y="20"/>
                          <a:pt x="0" y="28"/>
                        </a:cubicBezTo>
                        <a:cubicBezTo>
                          <a:pt x="0" y="35"/>
                          <a:pt x="4" y="42"/>
                          <a:pt x="13" y="48"/>
                        </a:cubicBezTo>
                        <a:cubicBezTo>
                          <a:pt x="21" y="54"/>
                          <a:pt x="32" y="56"/>
                          <a:pt x="43" y="56"/>
                        </a:cubicBezTo>
                        <a:cubicBezTo>
                          <a:pt x="53" y="56"/>
                          <a:pt x="64" y="54"/>
                          <a:pt x="72" y="48"/>
                        </a:cubicBezTo>
                        <a:cubicBezTo>
                          <a:pt x="79" y="43"/>
                          <a:pt x="83" y="36"/>
                          <a:pt x="83" y="29"/>
                        </a:cubicBezTo>
                        <a:cubicBezTo>
                          <a:pt x="83" y="22"/>
                          <a:pt x="79" y="14"/>
                          <a:pt x="71" y="9"/>
                        </a:cubicBezTo>
                        <a:cubicBezTo>
                          <a:pt x="70" y="9"/>
                          <a:pt x="70" y="9"/>
                          <a:pt x="70" y="9"/>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45" name="Freeform 892">
                    <a:extLst>
                      <a:ext uri="{FF2B5EF4-FFF2-40B4-BE49-F238E27FC236}">
                        <a16:creationId xmlns:a16="http://schemas.microsoft.com/office/drawing/2014/main" id="{486CD98D-6724-4CD5-DCBF-49F0ABFDFD4A}"/>
                      </a:ext>
                    </a:extLst>
                  </p:cNvPr>
                  <p:cNvSpPr>
                    <a:spLocks/>
                  </p:cNvSpPr>
                  <p:nvPr/>
                </p:nvSpPr>
                <p:spPr bwMode="auto">
                  <a:xfrm>
                    <a:off x="2261" y="3391"/>
                    <a:ext cx="83" cy="72"/>
                  </a:xfrm>
                  <a:custGeom>
                    <a:avLst/>
                    <a:gdLst>
                      <a:gd name="T0" fmla="*/ 49 w 98"/>
                      <a:gd name="T1" fmla="*/ 9 h 86"/>
                      <a:gd name="T2" fmla="*/ 49 w 98"/>
                      <a:gd name="T3" fmla="*/ 41 h 86"/>
                      <a:gd name="T4" fmla="*/ 11 w 98"/>
                      <a:gd name="T5" fmla="*/ 41 h 86"/>
                      <a:gd name="T6" fmla="*/ 10 w 98"/>
                      <a:gd name="T7" fmla="*/ 9 h 86"/>
                      <a:gd name="T8" fmla="*/ 49 w 98"/>
                      <a:gd name="T9" fmla="*/ 9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86">
                        <a:moveTo>
                          <a:pt x="80" y="15"/>
                        </a:moveTo>
                        <a:cubicBezTo>
                          <a:pt x="98" y="31"/>
                          <a:pt x="98" y="56"/>
                          <a:pt x="81" y="71"/>
                        </a:cubicBezTo>
                        <a:cubicBezTo>
                          <a:pt x="64" y="86"/>
                          <a:pt x="36" y="86"/>
                          <a:pt x="18" y="70"/>
                        </a:cubicBezTo>
                        <a:cubicBezTo>
                          <a:pt x="1" y="55"/>
                          <a:pt x="0" y="30"/>
                          <a:pt x="17" y="15"/>
                        </a:cubicBezTo>
                        <a:cubicBezTo>
                          <a:pt x="34" y="0"/>
                          <a:pt x="62" y="0"/>
                          <a:pt x="80" y="15"/>
                        </a:cubicBezTo>
                      </a:path>
                    </a:pathLst>
                  </a:custGeom>
                  <a:solidFill>
                    <a:srgbClr val="9250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46" name="Freeform 893">
                    <a:extLst>
                      <a:ext uri="{FF2B5EF4-FFF2-40B4-BE49-F238E27FC236}">
                        <a16:creationId xmlns:a16="http://schemas.microsoft.com/office/drawing/2014/main" id="{34110083-9FD9-F8CE-63CA-C7DD56C757F1}"/>
                      </a:ext>
                    </a:extLst>
                  </p:cNvPr>
                  <p:cNvSpPr>
                    <a:spLocks/>
                  </p:cNvSpPr>
                  <p:nvPr/>
                </p:nvSpPr>
                <p:spPr bwMode="auto">
                  <a:xfrm>
                    <a:off x="2264" y="3417"/>
                    <a:ext cx="78" cy="46"/>
                  </a:xfrm>
                  <a:custGeom>
                    <a:avLst/>
                    <a:gdLst>
                      <a:gd name="T0" fmla="*/ 45 w 92"/>
                      <a:gd name="T1" fmla="*/ 18 h 55"/>
                      <a:gd name="T2" fmla="*/ 7 w 92"/>
                      <a:gd name="T3" fmla="*/ 17 h 55"/>
                      <a:gd name="T4" fmla="*/ 0 w 92"/>
                      <a:gd name="T5" fmla="*/ 8 h 55"/>
                      <a:gd name="T6" fmla="*/ 8 w 92"/>
                      <a:gd name="T7" fmla="*/ 23 h 55"/>
                      <a:gd name="T8" fmla="*/ 46 w 92"/>
                      <a:gd name="T9" fmla="*/ 23 h 55"/>
                      <a:gd name="T10" fmla="*/ 53 w 92"/>
                      <a:gd name="T11" fmla="*/ 0 h 55"/>
                      <a:gd name="T12" fmla="*/ 45 w 92"/>
                      <a:gd name="T13" fmla="*/ 18 h 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 h="55">
                        <a:moveTo>
                          <a:pt x="74" y="30"/>
                        </a:moveTo>
                        <a:cubicBezTo>
                          <a:pt x="57" y="45"/>
                          <a:pt x="29" y="44"/>
                          <a:pt x="11" y="29"/>
                        </a:cubicBezTo>
                        <a:cubicBezTo>
                          <a:pt x="6" y="24"/>
                          <a:pt x="2" y="19"/>
                          <a:pt x="0" y="13"/>
                        </a:cubicBezTo>
                        <a:cubicBezTo>
                          <a:pt x="1" y="22"/>
                          <a:pt x="5" y="32"/>
                          <a:pt x="14" y="39"/>
                        </a:cubicBezTo>
                        <a:cubicBezTo>
                          <a:pt x="31" y="54"/>
                          <a:pt x="59" y="55"/>
                          <a:pt x="76" y="39"/>
                        </a:cubicBezTo>
                        <a:cubicBezTo>
                          <a:pt x="88" y="29"/>
                          <a:pt x="92" y="13"/>
                          <a:pt x="86" y="0"/>
                        </a:cubicBezTo>
                        <a:cubicBezTo>
                          <a:pt x="87" y="10"/>
                          <a:pt x="83" y="21"/>
                          <a:pt x="74" y="30"/>
                        </a:cubicBezTo>
                      </a:path>
                    </a:pathLst>
                  </a:custGeom>
                  <a:solidFill>
                    <a:srgbClr val="7831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47" name="Freeform 894">
                    <a:extLst>
                      <a:ext uri="{FF2B5EF4-FFF2-40B4-BE49-F238E27FC236}">
                        <a16:creationId xmlns:a16="http://schemas.microsoft.com/office/drawing/2014/main" id="{167F92BC-03CA-7CF7-E591-B428B08B996A}"/>
                      </a:ext>
                    </a:extLst>
                  </p:cNvPr>
                  <p:cNvSpPr>
                    <a:spLocks/>
                  </p:cNvSpPr>
                  <p:nvPr/>
                </p:nvSpPr>
                <p:spPr bwMode="auto">
                  <a:xfrm>
                    <a:off x="2274" y="3396"/>
                    <a:ext cx="55" cy="39"/>
                  </a:xfrm>
                  <a:custGeom>
                    <a:avLst/>
                    <a:gdLst>
                      <a:gd name="T0" fmla="*/ 34 w 65"/>
                      <a:gd name="T1" fmla="*/ 7 h 46"/>
                      <a:gd name="T2" fmla="*/ 30 w 65"/>
                      <a:gd name="T3" fmla="*/ 25 h 46"/>
                      <a:gd name="T4" fmla="*/ 6 w 65"/>
                      <a:gd name="T5" fmla="*/ 21 h 46"/>
                      <a:gd name="T6" fmla="*/ 10 w 65"/>
                      <a:gd name="T7" fmla="*/ 3 h 46"/>
                      <a:gd name="T8" fmla="*/ 34 w 65"/>
                      <a:gd name="T9" fmla="*/ 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46">
                        <a:moveTo>
                          <a:pt x="56" y="12"/>
                        </a:moveTo>
                        <a:cubicBezTo>
                          <a:pt x="65" y="22"/>
                          <a:pt x="61" y="34"/>
                          <a:pt x="48" y="40"/>
                        </a:cubicBezTo>
                        <a:cubicBezTo>
                          <a:pt x="35" y="46"/>
                          <a:pt x="17" y="43"/>
                          <a:pt x="9" y="34"/>
                        </a:cubicBezTo>
                        <a:cubicBezTo>
                          <a:pt x="0" y="25"/>
                          <a:pt x="4" y="12"/>
                          <a:pt x="17" y="6"/>
                        </a:cubicBezTo>
                        <a:cubicBezTo>
                          <a:pt x="30" y="0"/>
                          <a:pt x="48" y="3"/>
                          <a:pt x="56" y="12"/>
                        </a:cubicBezTo>
                      </a:path>
                    </a:pathLst>
                  </a:custGeom>
                  <a:solidFill>
                    <a:srgbClr val="A35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48" name="Freeform 895">
                    <a:extLst>
                      <a:ext uri="{FF2B5EF4-FFF2-40B4-BE49-F238E27FC236}">
                        <a16:creationId xmlns:a16="http://schemas.microsoft.com/office/drawing/2014/main" id="{46009DC6-797E-EA56-9908-2A383D5EC4B1}"/>
                      </a:ext>
                    </a:extLst>
                  </p:cNvPr>
                  <p:cNvSpPr>
                    <a:spLocks/>
                  </p:cNvSpPr>
                  <p:nvPr/>
                </p:nvSpPr>
                <p:spPr bwMode="auto">
                  <a:xfrm>
                    <a:off x="2273" y="3413"/>
                    <a:ext cx="10" cy="9"/>
                  </a:xfrm>
                  <a:custGeom>
                    <a:avLst/>
                    <a:gdLst>
                      <a:gd name="T0" fmla="*/ 5 w 12"/>
                      <a:gd name="T1" fmla="*/ 2 h 11"/>
                      <a:gd name="T2" fmla="*/ 6 w 12"/>
                      <a:gd name="T3" fmla="*/ 5 h 11"/>
                      <a:gd name="T4" fmla="*/ 3 w 12"/>
                      <a:gd name="T5" fmla="*/ 5 h 11"/>
                      <a:gd name="T6" fmla="*/ 1 w 12"/>
                      <a:gd name="T7" fmla="*/ 1 h 11"/>
                      <a:gd name="T8" fmla="*/ 5 w 12"/>
                      <a:gd name="T9" fmla="*/ 2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1">
                        <a:moveTo>
                          <a:pt x="8" y="3"/>
                        </a:moveTo>
                        <a:cubicBezTo>
                          <a:pt x="11" y="5"/>
                          <a:pt x="12" y="8"/>
                          <a:pt x="10" y="9"/>
                        </a:cubicBezTo>
                        <a:cubicBezTo>
                          <a:pt x="9" y="11"/>
                          <a:pt x="6" y="10"/>
                          <a:pt x="3" y="8"/>
                        </a:cubicBezTo>
                        <a:cubicBezTo>
                          <a:pt x="0" y="5"/>
                          <a:pt x="0" y="2"/>
                          <a:pt x="1" y="1"/>
                        </a:cubicBezTo>
                        <a:cubicBezTo>
                          <a:pt x="2" y="0"/>
                          <a:pt x="6" y="1"/>
                          <a:pt x="8"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49" name="Freeform 896">
                    <a:extLst>
                      <a:ext uri="{FF2B5EF4-FFF2-40B4-BE49-F238E27FC236}">
                        <a16:creationId xmlns:a16="http://schemas.microsoft.com/office/drawing/2014/main" id="{B199E46C-F017-B7A1-0602-09229957F2DE}"/>
                      </a:ext>
                    </a:extLst>
                  </p:cNvPr>
                  <p:cNvSpPr>
                    <a:spLocks/>
                  </p:cNvSpPr>
                  <p:nvPr/>
                </p:nvSpPr>
                <p:spPr bwMode="auto">
                  <a:xfrm>
                    <a:off x="2281" y="3425"/>
                    <a:ext cx="7" cy="5"/>
                  </a:xfrm>
                  <a:custGeom>
                    <a:avLst/>
                    <a:gdLst>
                      <a:gd name="T0" fmla="*/ 4 w 8"/>
                      <a:gd name="T1" fmla="*/ 1 h 7"/>
                      <a:gd name="T2" fmla="*/ 4 w 8"/>
                      <a:gd name="T3" fmla="*/ 2 h 7"/>
                      <a:gd name="T4" fmla="*/ 2 w 8"/>
                      <a:gd name="T5" fmla="*/ 2 h 7"/>
                      <a:gd name="T6" fmla="*/ 1 w 8"/>
                      <a:gd name="T7" fmla="*/ 1 h 7"/>
                      <a:gd name="T8" fmla="*/ 4 w 8"/>
                      <a:gd name="T9" fmla="*/ 1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5" y="2"/>
                        </a:moveTo>
                        <a:cubicBezTo>
                          <a:pt x="7" y="3"/>
                          <a:pt x="8" y="5"/>
                          <a:pt x="7" y="6"/>
                        </a:cubicBezTo>
                        <a:cubicBezTo>
                          <a:pt x="6" y="7"/>
                          <a:pt x="4" y="6"/>
                          <a:pt x="2" y="5"/>
                        </a:cubicBezTo>
                        <a:cubicBezTo>
                          <a:pt x="0" y="3"/>
                          <a:pt x="0" y="2"/>
                          <a:pt x="1" y="1"/>
                        </a:cubicBezTo>
                        <a:cubicBezTo>
                          <a:pt x="2" y="0"/>
                          <a:pt x="4" y="0"/>
                          <a:pt x="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50" name="Freeform 897">
                    <a:extLst>
                      <a:ext uri="{FF2B5EF4-FFF2-40B4-BE49-F238E27FC236}">
                        <a16:creationId xmlns:a16="http://schemas.microsoft.com/office/drawing/2014/main" id="{5E53635F-81CC-59FB-0F6C-33D488C7B214}"/>
                      </a:ext>
                    </a:extLst>
                  </p:cNvPr>
                  <p:cNvSpPr>
                    <a:spLocks/>
                  </p:cNvSpPr>
                  <p:nvPr/>
                </p:nvSpPr>
                <p:spPr bwMode="auto">
                  <a:xfrm>
                    <a:off x="2264" y="3392"/>
                    <a:ext cx="76" cy="69"/>
                  </a:xfrm>
                  <a:custGeom>
                    <a:avLst/>
                    <a:gdLst>
                      <a:gd name="T0" fmla="*/ 44 w 91"/>
                      <a:gd name="T1" fmla="*/ 8 h 81"/>
                      <a:gd name="T2" fmla="*/ 44 w 91"/>
                      <a:gd name="T3" fmla="*/ 9 h 81"/>
                      <a:gd name="T4" fmla="*/ 52 w 91"/>
                      <a:gd name="T5" fmla="*/ 26 h 81"/>
                      <a:gd name="T6" fmla="*/ 44 w 91"/>
                      <a:gd name="T7" fmla="*/ 42 h 81"/>
                      <a:gd name="T8" fmla="*/ 28 w 91"/>
                      <a:gd name="T9" fmla="*/ 49 h 81"/>
                      <a:gd name="T10" fmla="*/ 9 w 91"/>
                      <a:gd name="T11" fmla="*/ 42 h 81"/>
                      <a:gd name="T12" fmla="*/ 2 w 91"/>
                      <a:gd name="T13" fmla="*/ 24 h 81"/>
                      <a:gd name="T14" fmla="*/ 8 w 91"/>
                      <a:gd name="T15" fmla="*/ 8 h 81"/>
                      <a:gd name="T16" fmla="*/ 26 w 91"/>
                      <a:gd name="T17" fmla="*/ 2 h 81"/>
                      <a:gd name="T18" fmla="*/ 44 w 91"/>
                      <a:gd name="T19" fmla="*/ 9 h 81"/>
                      <a:gd name="T20" fmla="*/ 44 w 91"/>
                      <a:gd name="T21" fmla="*/ 8 h 81"/>
                      <a:gd name="T22" fmla="*/ 44 w 91"/>
                      <a:gd name="T23" fmla="*/ 8 h 81"/>
                      <a:gd name="T24" fmla="*/ 26 w 91"/>
                      <a:gd name="T25" fmla="*/ 0 h 81"/>
                      <a:gd name="T26" fmla="*/ 8 w 91"/>
                      <a:gd name="T27" fmla="*/ 7 h 81"/>
                      <a:gd name="T28" fmla="*/ 0 w 91"/>
                      <a:gd name="T29" fmla="*/ 24 h 81"/>
                      <a:gd name="T30" fmla="*/ 8 w 91"/>
                      <a:gd name="T31" fmla="*/ 43 h 81"/>
                      <a:gd name="T32" fmla="*/ 28 w 91"/>
                      <a:gd name="T33" fmla="*/ 50 h 81"/>
                      <a:gd name="T34" fmla="*/ 45 w 91"/>
                      <a:gd name="T35" fmla="*/ 43 h 81"/>
                      <a:gd name="T36" fmla="*/ 53 w 91"/>
                      <a:gd name="T37" fmla="*/ 26 h 81"/>
                      <a:gd name="T38" fmla="*/ 44 w 91"/>
                      <a:gd name="T39" fmla="*/ 8 h 81"/>
                      <a:gd name="T40" fmla="*/ 44 w 91"/>
                      <a:gd name="T41" fmla="*/ 8 h 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81">
                        <a:moveTo>
                          <a:pt x="76" y="13"/>
                        </a:moveTo>
                        <a:cubicBezTo>
                          <a:pt x="76" y="14"/>
                          <a:pt x="76" y="14"/>
                          <a:pt x="76" y="14"/>
                        </a:cubicBezTo>
                        <a:cubicBezTo>
                          <a:pt x="85" y="21"/>
                          <a:pt x="89" y="32"/>
                          <a:pt x="89" y="42"/>
                        </a:cubicBezTo>
                        <a:cubicBezTo>
                          <a:pt x="89" y="51"/>
                          <a:pt x="85" y="61"/>
                          <a:pt x="77" y="68"/>
                        </a:cubicBezTo>
                        <a:cubicBezTo>
                          <a:pt x="69" y="75"/>
                          <a:pt x="58" y="79"/>
                          <a:pt x="47" y="79"/>
                        </a:cubicBezTo>
                        <a:cubicBezTo>
                          <a:pt x="36" y="79"/>
                          <a:pt x="24" y="75"/>
                          <a:pt x="15" y="67"/>
                        </a:cubicBezTo>
                        <a:cubicBezTo>
                          <a:pt x="7" y="59"/>
                          <a:pt x="2" y="49"/>
                          <a:pt x="2" y="39"/>
                        </a:cubicBezTo>
                        <a:cubicBezTo>
                          <a:pt x="2" y="30"/>
                          <a:pt x="6" y="20"/>
                          <a:pt x="14" y="13"/>
                        </a:cubicBezTo>
                        <a:cubicBezTo>
                          <a:pt x="22" y="6"/>
                          <a:pt x="33" y="2"/>
                          <a:pt x="44" y="2"/>
                        </a:cubicBezTo>
                        <a:cubicBezTo>
                          <a:pt x="56" y="2"/>
                          <a:pt x="67" y="6"/>
                          <a:pt x="76" y="14"/>
                        </a:cubicBezTo>
                        <a:cubicBezTo>
                          <a:pt x="76" y="13"/>
                          <a:pt x="76" y="13"/>
                          <a:pt x="76" y="13"/>
                        </a:cubicBezTo>
                        <a:cubicBezTo>
                          <a:pt x="77" y="12"/>
                          <a:pt x="77" y="12"/>
                          <a:pt x="77" y="12"/>
                        </a:cubicBezTo>
                        <a:cubicBezTo>
                          <a:pt x="68" y="4"/>
                          <a:pt x="56" y="0"/>
                          <a:pt x="44" y="0"/>
                        </a:cubicBezTo>
                        <a:cubicBezTo>
                          <a:pt x="33" y="0"/>
                          <a:pt x="22" y="4"/>
                          <a:pt x="13" y="11"/>
                        </a:cubicBezTo>
                        <a:cubicBezTo>
                          <a:pt x="4" y="19"/>
                          <a:pt x="0" y="29"/>
                          <a:pt x="0" y="39"/>
                        </a:cubicBezTo>
                        <a:cubicBezTo>
                          <a:pt x="0" y="50"/>
                          <a:pt x="5" y="61"/>
                          <a:pt x="14" y="69"/>
                        </a:cubicBezTo>
                        <a:cubicBezTo>
                          <a:pt x="23" y="77"/>
                          <a:pt x="35" y="81"/>
                          <a:pt x="47" y="81"/>
                        </a:cubicBezTo>
                        <a:cubicBezTo>
                          <a:pt x="58" y="81"/>
                          <a:pt x="70" y="77"/>
                          <a:pt x="78" y="69"/>
                        </a:cubicBezTo>
                        <a:cubicBezTo>
                          <a:pt x="87" y="62"/>
                          <a:pt x="91" y="52"/>
                          <a:pt x="91" y="42"/>
                        </a:cubicBezTo>
                        <a:cubicBezTo>
                          <a:pt x="91" y="31"/>
                          <a:pt x="86" y="20"/>
                          <a:pt x="77" y="12"/>
                        </a:cubicBezTo>
                        <a:cubicBezTo>
                          <a:pt x="76" y="13"/>
                          <a:pt x="76" y="13"/>
                          <a:pt x="76" y="13"/>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51" name="Oval 901">
                    <a:extLst>
                      <a:ext uri="{FF2B5EF4-FFF2-40B4-BE49-F238E27FC236}">
                        <a16:creationId xmlns:a16="http://schemas.microsoft.com/office/drawing/2014/main" id="{7FDB16F1-83D9-4D00-CD29-D0BB79D4036B}"/>
                      </a:ext>
                    </a:extLst>
                  </p:cNvPr>
                  <p:cNvSpPr>
                    <a:spLocks noChangeArrowheads="1"/>
                  </p:cNvSpPr>
                  <p:nvPr/>
                </p:nvSpPr>
                <p:spPr bwMode="auto">
                  <a:xfrm>
                    <a:off x="2020" y="3345"/>
                    <a:ext cx="9" cy="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652" name="Oval 902">
                    <a:extLst>
                      <a:ext uri="{FF2B5EF4-FFF2-40B4-BE49-F238E27FC236}">
                        <a16:creationId xmlns:a16="http://schemas.microsoft.com/office/drawing/2014/main" id="{E06FEC34-2D3F-7BD0-AF9F-104EC3062CCF}"/>
                      </a:ext>
                    </a:extLst>
                  </p:cNvPr>
                  <p:cNvSpPr>
                    <a:spLocks noChangeArrowheads="1"/>
                  </p:cNvSpPr>
                  <p:nvPr/>
                </p:nvSpPr>
                <p:spPr bwMode="auto">
                  <a:xfrm>
                    <a:off x="2018" y="3356"/>
                    <a:ext cx="5" cy="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653" name="Freeform 903">
                    <a:extLst>
                      <a:ext uri="{FF2B5EF4-FFF2-40B4-BE49-F238E27FC236}">
                        <a16:creationId xmlns:a16="http://schemas.microsoft.com/office/drawing/2014/main" id="{AFEA8513-C176-23B3-DB3F-A9B20DD4BBEA}"/>
                      </a:ext>
                    </a:extLst>
                  </p:cNvPr>
                  <p:cNvSpPr>
                    <a:spLocks/>
                  </p:cNvSpPr>
                  <p:nvPr/>
                </p:nvSpPr>
                <p:spPr bwMode="auto">
                  <a:xfrm>
                    <a:off x="1989" y="3338"/>
                    <a:ext cx="96" cy="59"/>
                  </a:xfrm>
                  <a:custGeom>
                    <a:avLst/>
                    <a:gdLst>
                      <a:gd name="T0" fmla="*/ 67 w 114"/>
                      <a:gd name="T1" fmla="*/ 22 h 69"/>
                      <a:gd name="T2" fmla="*/ 67 w 114"/>
                      <a:gd name="T3" fmla="*/ 22 h 69"/>
                      <a:gd name="T4" fmla="*/ 57 w 114"/>
                      <a:gd name="T5" fmla="*/ 37 h 69"/>
                      <a:gd name="T6" fmla="*/ 34 w 114"/>
                      <a:gd name="T7" fmla="*/ 42 h 69"/>
                      <a:gd name="T8" fmla="*/ 11 w 114"/>
                      <a:gd name="T9" fmla="*/ 37 h 69"/>
                      <a:gd name="T10" fmla="*/ 2 w 114"/>
                      <a:gd name="T11" fmla="*/ 22 h 69"/>
                      <a:gd name="T12" fmla="*/ 11 w 114"/>
                      <a:gd name="T13" fmla="*/ 8 h 69"/>
                      <a:gd name="T14" fmla="*/ 34 w 114"/>
                      <a:gd name="T15" fmla="*/ 2 h 69"/>
                      <a:gd name="T16" fmla="*/ 57 w 114"/>
                      <a:gd name="T17" fmla="*/ 8 h 69"/>
                      <a:gd name="T18" fmla="*/ 67 w 114"/>
                      <a:gd name="T19" fmla="*/ 22 h 69"/>
                      <a:gd name="T20" fmla="*/ 67 w 114"/>
                      <a:gd name="T21" fmla="*/ 22 h 69"/>
                      <a:gd name="T22" fmla="*/ 68 w 114"/>
                      <a:gd name="T23" fmla="*/ 22 h 69"/>
                      <a:gd name="T24" fmla="*/ 58 w 114"/>
                      <a:gd name="T25" fmla="*/ 7 h 69"/>
                      <a:gd name="T26" fmla="*/ 34 w 114"/>
                      <a:gd name="T27" fmla="*/ 0 h 69"/>
                      <a:gd name="T28" fmla="*/ 10 w 114"/>
                      <a:gd name="T29" fmla="*/ 7 h 69"/>
                      <a:gd name="T30" fmla="*/ 0 w 114"/>
                      <a:gd name="T31" fmla="*/ 22 h 69"/>
                      <a:gd name="T32" fmla="*/ 10 w 114"/>
                      <a:gd name="T33" fmla="*/ 37 h 69"/>
                      <a:gd name="T34" fmla="*/ 34 w 114"/>
                      <a:gd name="T35" fmla="*/ 43 h 69"/>
                      <a:gd name="T36" fmla="*/ 58 w 114"/>
                      <a:gd name="T37" fmla="*/ 37 h 69"/>
                      <a:gd name="T38" fmla="*/ 68 w 114"/>
                      <a:gd name="T39" fmla="*/ 22 h 69"/>
                      <a:gd name="T40" fmla="*/ 67 w 114"/>
                      <a:gd name="T41" fmla="*/ 22 h 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4" h="69">
                        <a:moveTo>
                          <a:pt x="113" y="35"/>
                        </a:moveTo>
                        <a:cubicBezTo>
                          <a:pt x="112" y="35"/>
                          <a:pt x="112" y="35"/>
                          <a:pt x="112" y="35"/>
                        </a:cubicBezTo>
                        <a:cubicBezTo>
                          <a:pt x="112" y="43"/>
                          <a:pt x="106" y="52"/>
                          <a:pt x="96" y="58"/>
                        </a:cubicBezTo>
                        <a:cubicBezTo>
                          <a:pt x="86" y="64"/>
                          <a:pt x="72" y="67"/>
                          <a:pt x="57" y="67"/>
                        </a:cubicBezTo>
                        <a:cubicBezTo>
                          <a:pt x="42" y="67"/>
                          <a:pt x="28" y="64"/>
                          <a:pt x="18" y="58"/>
                        </a:cubicBezTo>
                        <a:cubicBezTo>
                          <a:pt x="8" y="52"/>
                          <a:pt x="2" y="43"/>
                          <a:pt x="2" y="35"/>
                        </a:cubicBezTo>
                        <a:cubicBezTo>
                          <a:pt x="2" y="26"/>
                          <a:pt x="8" y="18"/>
                          <a:pt x="18" y="12"/>
                        </a:cubicBezTo>
                        <a:cubicBezTo>
                          <a:pt x="28" y="6"/>
                          <a:pt x="42" y="2"/>
                          <a:pt x="57" y="2"/>
                        </a:cubicBezTo>
                        <a:cubicBezTo>
                          <a:pt x="72" y="2"/>
                          <a:pt x="86" y="6"/>
                          <a:pt x="96" y="12"/>
                        </a:cubicBezTo>
                        <a:cubicBezTo>
                          <a:pt x="106" y="18"/>
                          <a:pt x="112" y="26"/>
                          <a:pt x="112" y="35"/>
                        </a:cubicBezTo>
                        <a:cubicBezTo>
                          <a:pt x="113" y="35"/>
                          <a:pt x="113" y="35"/>
                          <a:pt x="113" y="35"/>
                        </a:cubicBezTo>
                        <a:cubicBezTo>
                          <a:pt x="114" y="35"/>
                          <a:pt x="114" y="35"/>
                          <a:pt x="114" y="35"/>
                        </a:cubicBezTo>
                        <a:cubicBezTo>
                          <a:pt x="114" y="25"/>
                          <a:pt x="108" y="16"/>
                          <a:pt x="97" y="10"/>
                        </a:cubicBezTo>
                        <a:cubicBezTo>
                          <a:pt x="87" y="3"/>
                          <a:pt x="73" y="0"/>
                          <a:pt x="57" y="0"/>
                        </a:cubicBezTo>
                        <a:cubicBezTo>
                          <a:pt x="41" y="0"/>
                          <a:pt x="27" y="3"/>
                          <a:pt x="17" y="10"/>
                        </a:cubicBezTo>
                        <a:cubicBezTo>
                          <a:pt x="6" y="16"/>
                          <a:pt x="0" y="25"/>
                          <a:pt x="0" y="35"/>
                        </a:cubicBezTo>
                        <a:cubicBezTo>
                          <a:pt x="0" y="44"/>
                          <a:pt x="6" y="53"/>
                          <a:pt x="17" y="59"/>
                        </a:cubicBezTo>
                        <a:cubicBezTo>
                          <a:pt x="27" y="66"/>
                          <a:pt x="41" y="69"/>
                          <a:pt x="57" y="69"/>
                        </a:cubicBezTo>
                        <a:cubicBezTo>
                          <a:pt x="73" y="69"/>
                          <a:pt x="87" y="66"/>
                          <a:pt x="97" y="59"/>
                        </a:cubicBezTo>
                        <a:cubicBezTo>
                          <a:pt x="108" y="53"/>
                          <a:pt x="114" y="44"/>
                          <a:pt x="114" y="35"/>
                        </a:cubicBezTo>
                        <a:cubicBezTo>
                          <a:pt x="113" y="35"/>
                          <a:pt x="113" y="35"/>
                          <a:pt x="113" y="35"/>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54" name="Freeform 907">
                    <a:extLst>
                      <a:ext uri="{FF2B5EF4-FFF2-40B4-BE49-F238E27FC236}">
                        <a16:creationId xmlns:a16="http://schemas.microsoft.com/office/drawing/2014/main" id="{B29D4321-B316-94E9-067F-B190F72F4EFA}"/>
                      </a:ext>
                    </a:extLst>
                  </p:cNvPr>
                  <p:cNvSpPr>
                    <a:spLocks/>
                  </p:cNvSpPr>
                  <p:nvPr/>
                </p:nvSpPr>
                <p:spPr bwMode="auto">
                  <a:xfrm>
                    <a:off x="1892" y="3189"/>
                    <a:ext cx="8" cy="9"/>
                  </a:xfrm>
                  <a:custGeom>
                    <a:avLst/>
                    <a:gdLst>
                      <a:gd name="T0" fmla="*/ 5 w 10"/>
                      <a:gd name="T1" fmla="*/ 2 h 11"/>
                      <a:gd name="T2" fmla="*/ 4 w 10"/>
                      <a:gd name="T3" fmla="*/ 5 h 11"/>
                      <a:gd name="T4" fmla="*/ 1 w 10"/>
                      <a:gd name="T5" fmla="*/ 5 h 11"/>
                      <a:gd name="T6" fmla="*/ 2 w 10"/>
                      <a:gd name="T7" fmla="*/ 1 h 11"/>
                      <a:gd name="T8" fmla="*/ 5 w 10"/>
                      <a:gd name="T9" fmla="*/ 2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1">
                        <a:moveTo>
                          <a:pt x="9" y="3"/>
                        </a:moveTo>
                        <a:cubicBezTo>
                          <a:pt x="10" y="5"/>
                          <a:pt x="10" y="8"/>
                          <a:pt x="7" y="9"/>
                        </a:cubicBezTo>
                        <a:cubicBezTo>
                          <a:pt x="5" y="11"/>
                          <a:pt x="2" y="10"/>
                          <a:pt x="1" y="8"/>
                        </a:cubicBezTo>
                        <a:cubicBezTo>
                          <a:pt x="0" y="5"/>
                          <a:pt x="1" y="2"/>
                          <a:pt x="3" y="1"/>
                        </a:cubicBezTo>
                        <a:cubicBezTo>
                          <a:pt x="5" y="0"/>
                          <a:pt x="8" y="0"/>
                          <a:pt x="9"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55" name="Freeform 908">
                    <a:extLst>
                      <a:ext uri="{FF2B5EF4-FFF2-40B4-BE49-F238E27FC236}">
                        <a16:creationId xmlns:a16="http://schemas.microsoft.com/office/drawing/2014/main" id="{20B44E6A-F707-BD19-9AD2-FF5D9629F122}"/>
                      </a:ext>
                    </a:extLst>
                  </p:cNvPr>
                  <p:cNvSpPr>
                    <a:spLocks/>
                  </p:cNvSpPr>
                  <p:nvPr/>
                </p:nvSpPr>
                <p:spPr bwMode="auto">
                  <a:xfrm>
                    <a:off x="1894" y="3201"/>
                    <a:ext cx="5" cy="6"/>
                  </a:xfrm>
                  <a:custGeom>
                    <a:avLst/>
                    <a:gdLst>
                      <a:gd name="T0" fmla="*/ 3 w 6"/>
                      <a:gd name="T1" fmla="*/ 2 h 7"/>
                      <a:gd name="T2" fmla="*/ 3 w 6"/>
                      <a:gd name="T3" fmla="*/ 4 h 7"/>
                      <a:gd name="T4" fmla="*/ 1 w 6"/>
                      <a:gd name="T5" fmla="*/ 3 h 7"/>
                      <a:gd name="T6" fmla="*/ 2 w 6"/>
                      <a:gd name="T7" fmla="*/ 1 h 7"/>
                      <a:gd name="T8" fmla="*/ 3 w 6"/>
                      <a:gd name="T9" fmla="*/ 2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7">
                        <a:moveTo>
                          <a:pt x="6" y="2"/>
                        </a:moveTo>
                        <a:cubicBezTo>
                          <a:pt x="6" y="4"/>
                          <a:pt x="6" y="6"/>
                          <a:pt x="5" y="7"/>
                        </a:cubicBezTo>
                        <a:cubicBezTo>
                          <a:pt x="3" y="7"/>
                          <a:pt x="1" y="7"/>
                          <a:pt x="1" y="5"/>
                        </a:cubicBezTo>
                        <a:cubicBezTo>
                          <a:pt x="0" y="4"/>
                          <a:pt x="0" y="2"/>
                          <a:pt x="2" y="1"/>
                        </a:cubicBezTo>
                        <a:cubicBezTo>
                          <a:pt x="3" y="0"/>
                          <a:pt x="5" y="1"/>
                          <a:pt x="6"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56" name="Freeform 909">
                    <a:extLst>
                      <a:ext uri="{FF2B5EF4-FFF2-40B4-BE49-F238E27FC236}">
                        <a16:creationId xmlns:a16="http://schemas.microsoft.com/office/drawing/2014/main" id="{751F0434-4CE3-4DC3-BA9B-4AD16A7BC823}"/>
                      </a:ext>
                    </a:extLst>
                  </p:cNvPr>
                  <p:cNvSpPr>
                    <a:spLocks/>
                  </p:cNvSpPr>
                  <p:nvPr/>
                </p:nvSpPr>
                <p:spPr bwMode="auto">
                  <a:xfrm>
                    <a:off x="1873" y="3169"/>
                    <a:ext cx="83" cy="70"/>
                  </a:xfrm>
                  <a:custGeom>
                    <a:avLst/>
                    <a:gdLst>
                      <a:gd name="T0" fmla="*/ 58 w 98"/>
                      <a:gd name="T1" fmla="*/ 8 h 83"/>
                      <a:gd name="T2" fmla="*/ 58 w 98"/>
                      <a:gd name="T3" fmla="*/ 8 h 83"/>
                      <a:gd name="T4" fmla="*/ 58 w 98"/>
                      <a:gd name="T5" fmla="*/ 15 h 83"/>
                      <a:gd name="T6" fmla="*/ 39 w 98"/>
                      <a:gd name="T7" fmla="*/ 42 h 83"/>
                      <a:gd name="T8" fmla="*/ 18 w 98"/>
                      <a:gd name="T9" fmla="*/ 48 h 83"/>
                      <a:gd name="T10" fmla="*/ 3 w 98"/>
                      <a:gd name="T11" fmla="*/ 40 h 83"/>
                      <a:gd name="T12" fmla="*/ 2 w 98"/>
                      <a:gd name="T13" fmla="*/ 35 h 83"/>
                      <a:gd name="T14" fmla="*/ 21 w 98"/>
                      <a:gd name="T15" fmla="*/ 8 h 83"/>
                      <a:gd name="T16" fmla="*/ 42 w 98"/>
                      <a:gd name="T17" fmla="*/ 2 h 83"/>
                      <a:gd name="T18" fmla="*/ 58 w 98"/>
                      <a:gd name="T19" fmla="*/ 8 h 83"/>
                      <a:gd name="T20" fmla="*/ 58 w 98"/>
                      <a:gd name="T21" fmla="*/ 8 h 83"/>
                      <a:gd name="T22" fmla="*/ 58 w 98"/>
                      <a:gd name="T23" fmla="*/ 8 h 83"/>
                      <a:gd name="T24" fmla="*/ 42 w 98"/>
                      <a:gd name="T25" fmla="*/ 0 h 83"/>
                      <a:gd name="T26" fmla="*/ 20 w 98"/>
                      <a:gd name="T27" fmla="*/ 7 h 83"/>
                      <a:gd name="T28" fmla="*/ 0 w 98"/>
                      <a:gd name="T29" fmla="*/ 35 h 83"/>
                      <a:gd name="T30" fmla="*/ 2 w 98"/>
                      <a:gd name="T31" fmla="*/ 41 h 83"/>
                      <a:gd name="T32" fmla="*/ 18 w 98"/>
                      <a:gd name="T33" fmla="*/ 50 h 83"/>
                      <a:gd name="T34" fmla="*/ 40 w 98"/>
                      <a:gd name="T35" fmla="*/ 43 h 83"/>
                      <a:gd name="T36" fmla="*/ 59 w 98"/>
                      <a:gd name="T37" fmla="*/ 15 h 83"/>
                      <a:gd name="T38" fmla="*/ 58 w 98"/>
                      <a:gd name="T39" fmla="*/ 8 h 83"/>
                      <a:gd name="T40" fmla="*/ 58 w 98"/>
                      <a:gd name="T41" fmla="*/ 8 h 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8" h="83">
                        <a:moveTo>
                          <a:pt x="95" y="14"/>
                        </a:moveTo>
                        <a:cubicBezTo>
                          <a:pt x="94" y="14"/>
                          <a:pt x="94" y="14"/>
                          <a:pt x="94" y="14"/>
                        </a:cubicBezTo>
                        <a:cubicBezTo>
                          <a:pt x="95" y="17"/>
                          <a:pt x="96" y="21"/>
                          <a:pt x="96" y="25"/>
                        </a:cubicBezTo>
                        <a:cubicBezTo>
                          <a:pt x="96" y="39"/>
                          <a:pt x="84" y="58"/>
                          <a:pt x="64" y="70"/>
                        </a:cubicBezTo>
                        <a:cubicBezTo>
                          <a:pt x="52" y="77"/>
                          <a:pt x="40" y="81"/>
                          <a:pt x="29" y="81"/>
                        </a:cubicBezTo>
                        <a:cubicBezTo>
                          <a:pt x="18" y="81"/>
                          <a:pt x="8" y="76"/>
                          <a:pt x="4" y="68"/>
                        </a:cubicBezTo>
                        <a:cubicBezTo>
                          <a:pt x="3" y="65"/>
                          <a:pt x="2" y="62"/>
                          <a:pt x="2" y="58"/>
                        </a:cubicBezTo>
                        <a:cubicBezTo>
                          <a:pt x="2" y="43"/>
                          <a:pt x="14" y="25"/>
                          <a:pt x="34" y="13"/>
                        </a:cubicBezTo>
                        <a:cubicBezTo>
                          <a:pt x="46" y="5"/>
                          <a:pt x="58" y="2"/>
                          <a:pt x="69" y="2"/>
                        </a:cubicBezTo>
                        <a:cubicBezTo>
                          <a:pt x="80" y="2"/>
                          <a:pt x="90" y="6"/>
                          <a:pt x="94" y="14"/>
                        </a:cubicBezTo>
                        <a:cubicBezTo>
                          <a:pt x="95" y="14"/>
                          <a:pt x="95" y="14"/>
                          <a:pt x="95" y="14"/>
                        </a:cubicBezTo>
                        <a:cubicBezTo>
                          <a:pt x="96" y="13"/>
                          <a:pt x="96" y="13"/>
                          <a:pt x="96" y="13"/>
                        </a:cubicBezTo>
                        <a:cubicBezTo>
                          <a:pt x="91" y="4"/>
                          <a:pt x="81" y="0"/>
                          <a:pt x="69" y="0"/>
                        </a:cubicBezTo>
                        <a:cubicBezTo>
                          <a:pt x="58" y="0"/>
                          <a:pt x="45" y="4"/>
                          <a:pt x="33" y="11"/>
                        </a:cubicBezTo>
                        <a:cubicBezTo>
                          <a:pt x="13" y="23"/>
                          <a:pt x="0" y="42"/>
                          <a:pt x="0" y="58"/>
                        </a:cubicBezTo>
                        <a:cubicBezTo>
                          <a:pt x="0" y="62"/>
                          <a:pt x="1" y="66"/>
                          <a:pt x="2" y="69"/>
                        </a:cubicBezTo>
                        <a:cubicBezTo>
                          <a:pt x="7" y="78"/>
                          <a:pt x="17" y="83"/>
                          <a:pt x="29" y="83"/>
                        </a:cubicBezTo>
                        <a:cubicBezTo>
                          <a:pt x="40" y="83"/>
                          <a:pt x="53" y="79"/>
                          <a:pt x="65" y="72"/>
                        </a:cubicBezTo>
                        <a:cubicBezTo>
                          <a:pt x="85" y="59"/>
                          <a:pt x="98" y="41"/>
                          <a:pt x="98" y="25"/>
                        </a:cubicBezTo>
                        <a:cubicBezTo>
                          <a:pt x="98" y="21"/>
                          <a:pt x="97" y="17"/>
                          <a:pt x="96" y="13"/>
                        </a:cubicBezTo>
                        <a:cubicBezTo>
                          <a:pt x="95" y="14"/>
                          <a:pt x="95" y="14"/>
                          <a:pt x="95" y="14"/>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57" name="Freeform 913">
                    <a:extLst>
                      <a:ext uri="{FF2B5EF4-FFF2-40B4-BE49-F238E27FC236}">
                        <a16:creationId xmlns:a16="http://schemas.microsoft.com/office/drawing/2014/main" id="{AC4FD6FE-CFD6-6C2C-0325-322EC8DD703C}"/>
                      </a:ext>
                    </a:extLst>
                  </p:cNvPr>
                  <p:cNvSpPr>
                    <a:spLocks/>
                  </p:cNvSpPr>
                  <p:nvPr/>
                </p:nvSpPr>
                <p:spPr bwMode="auto">
                  <a:xfrm>
                    <a:off x="1824" y="3273"/>
                    <a:ext cx="6" cy="9"/>
                  </a:xfrm>
                  <a:custGeom>
                    <a:avLst/>
                    <a:gdLst>
                      <a:gd name="T0" fmla="*/ 4 w 7"/>
                      <a:gd name="T1" fmla="*/ 5 h 10"/>
                      <a:gd name="T2" fmla="*/ 3 w 7"/>
                      <a:gd name="T3" fmla="*/ 7 h 10"/>
                      <a:gd name="T4" fmla="*/ 1 w 7"/>
                      <a:gd name="T5" fmla="*/ 5 h 10"/>
                      <a:gd name="T6" fmla="*/ 3 w 7"/>
                      <a:gd name="T7" fmla="*/ 0 h 10"/>
                      <a:gd name="T8" fmla="*/ 4 w 7"/>
                      <a:gd name="T9" fmla="*/ 5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0">
                        <a:moveTo>
                          <a:pt x="7" y="5"/>
                        </a:moveTo>
                        <a:cubicBezTo>
                          <a:pt x="7" y="8"/>
                          <a:pt x="6" y="10"/>
                          <a:pt x="4" y="10"/>
                        </a:cubicBezTo>
                        <a:cubicBezTo>
                          <a:pt x="2" y="10"/>
                          <a:pt x="0" y="8"/>
                          <a:pt x="1" y="5"/>
                        </a:cubicBezTo>
                        <a:cubicBezTo>
                          <a:pt x="1" y="2"/>
                          <a:pt x="2" y="0"/>
                          <a:pt x="4" y="0"/>
                        </a:cubicBezTo>
                        <a:cubicBezTo>
                          <a:pt x="6" y="0"/>
                          <a:pt x="7" y="2"/>
                          <a:pt x="7"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58" name="Freeform 914">
                    <a:extLst>
                      <a:ext uri="{FF2B5EF4-FFF2-40B4-BE49-F238E27FC236}">
                        <a16:creationId xmlns:a16="http://schemas.microsoft.com/office/drawing/2014/main" id="{E2822EC8-46E5-FC9A-519F-06C73B03E3FD}"/>
                      </a:ext>
                    </a:extLst>
                  </p:cNvPr>
                  <p:cNvSpPr>
                    <a:spLocks/>
                  </p:cNvSpPr>
                  <p:nvPr/>
                </p:nvSpPr>
                <p:spPr bwMode="auto">
                  <a:xfrm>
                    <a:off x="1823" y="3284"/>
                    <a:ext cx="3" cy="5"/>
                  </a:xfrm>
                  <a:custGeom>
                    <a:avLst/>
                    <a:gdLst>
                      <a:gd name="T0" fmla="*/ 2 w 4"/>
                      <a:gd name="T1" fmla="*/ 3 h 6"/>
                      <a:gd name="T2" fmla="*/ 2 w 4"/>
                      <a:gd name="T3" fmla="*/ 3 h 6"/>
                      <a:gd name="T4" fmla="*/ 0 w 4"/>
                      <a:gd name="T5" fmla="*/ 3 h 6"/>
                      <a:gd name="T6" fmla="*/ 2 w 4"/>
                      <a:gd name="T7" fmla="*/ 0 h 6"/>
                      <a:gd name="T8" fmla="*/ 2 w 4"/>
                      <a:gd name="T9" fmla="*/ 3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6">
                        <a:moveTo>
                          <a:pt x="4" y="3"/>
                        </a:moveTo>
                        <a:cubicBezTo>
                          <a:pt x="4" y="5"/>
                          <a:pt x="3" y="6"/>
                          <a:pt x="2" y="6"/>
                        </a:cubicBezTo>
                        <a:cubicBezTo>
                          <a:pt x="0" y="6"/>
                          <a:pt x="0" y="5"/>
                          <a:pt x="0" y="3"/>
                        </a:cubicBezTo>
                        <a:cubicBezTo>
                          <a:pt x="0" y="2"/>
                          <a:pt x="1" y="0"/>
                          <a:pt x="2" y="0"/>
                        </a:cubicBezTo>
                        <a:cubicBezTo>
                          <a:pt x="3" y="0"/>
                          <a:pt x="4" y="2"/>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659" name="Freeform 915">
                    <a:extLst>
                      <a:ext uri="{FF2B5EF4-FFF2-40B4-BE49-F238E27FC236}">
                        <a16:creationId xmlns:a16="http://schemas.microsoft.com/office/drawing/2014/main" id="{77FF9428-1314-EDB5-5713-7BB90FEECAF1}"/>
                      </a:ext>
                    </a:extLst>
                  </p:cNvPr>
                  <p:cNvSpPr>
                    <a:spLocks/>
                  </p:cNvSpPr>
                  <p:nvPr/>
                </p:nvSpPr>
                <p:spPr bwMode="auto">
                  <a:xfrm>
                    <a:off x="1801" y="3267"/>
                    <a:ext cx="68" cy="58"/>
                  </a:xfrm>
                  <a:custGeom>
                    <a:avLst/>
                    <a:gdLst>
                      <a:gd name="T0" fmla="*/ 49 w 80"/>
                      <a:gd name="T1" fmla="*/ 20 h 69"/>
                      <a:gd name="T2" fmla="*/ 48 w 80"/>
                      <a:gd name="T3" fmla="*/ 20 h 69"/>
                      <a:gd name="T4" fmla="*/ 24 w 80"/>
                      <a:gd name="T5" fmla="*/ 40 h 69"/>
                      <a:gd name="T6" fmla="*/ 24 w 80"/>
                      <a:gd name="T7" fmla="*/ 40 h 69"/>
                      <a:gd name="T8" fmla="*/ 8 w 80"/>
                      <a:gd name="T9" fmla="*/ 34 h 69"/>
                      <a:gd name="T10" fmla="*/ 2 w 80"/>
                      <a:gd name="T11" fmla="*/ 21 h 69"/>
                      <a:gd name="T12" fmla="*/ 2 w 80"/>
                      <a:gd name="T13" fmla="*/ 20 h 69"/>
                      <a:gd name="T14" fmla="*/ 26 w 80"/>
                      <a:gd name="T15" fmla="*/ 2 h 69"/>
                      <a:gd name="T16" fmla="*/ 26 w 80"/>
                      <a:gd name="T17" fmla="*/ 2 h 69"/>
                      <a:gd name="T18" fmla="*/ 42 w 80"/>
                      <a:gd name="T19" fmla="*/ 7 h 69"/>
                      <a:gd name="T20" fmla="*/ 48 w 80"/>
                      <a:gd name="T21" fmla="*/ 20 h 69"/>
                      <a:gd name="T22" fmla="*/ 48 w 80"/>
                      <a:gd name="T23" fmla="*/ 20 h 69"/>
                      <a:gd name="T24" fmla="*/ 49 w 80"/>
                      <a:gd name="T25" fmla="*/ 20 h 69"/>
                      <a:gd name="T26" fmla="*/ 49 w 80"/>
                      <a:gd name="T27" fmla="*/ 20 h 69"/>
                      <a:gd name="T28" fmla="*/ 49 w 80"/>
                      <a:gd name="T29" fmla="*/ 20 h 69"/>
                      <a:gd name="T30" fmla="*/ 43 w 80"/>
                      <a:gd name="T31" fmla="*/ 6 h 69"/>
                      <a:gd name="T32" fmla="*/ 26 w 80"/>
                      <a:gd name="T33" fmla="*/ 0 h 69"/>
                      <a:gd name="T34" fmla="*/ 26 w 80"/>
                      <a:gd name="T35" fmla="*/ 0 h 69"/>
                      <a:gd name="T36" fmla="*/ 0 w 80"/>
                      <a:gd name="T37" fmla="*/ 20 h 69"/>
                      <a:gd name="T38" fmla="*/ 0 w 80"/>
                      <a:gd name="T39" fmla="*/ 21 h 69"/>
                      <a:gd name="T40" fmla="*/ 7 w 80"/>
                      <a:gd name="T41" fmla="*/ 35 h 69"/>
                      <a:gd name="T42" fmla="*/ 24 w 80"/>
                      <a:gd name="T43" fmla="*/ 41 h 69"/>
                      <a:gd name="T44" fmla="*/ 24 w 80"/>
                      <a:gd name="T45" fmla="*/ 41 h 69"/>
                      <a:gd name="T46" fmla="*/ 49 w 80"/>
                      <a:gd name="T47" fmla="*/ 20 h 69"/>
                      <a:gd name="T48" fmla="*/ 49 w 80"/>
                      <a:gd name="T49" fmla="*/ 20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0" h="69">
                        <a:moveTo>
                          <a:pt x="80" y="34"/>
                        </a:moveTo>
                        <a:cubicBezTo>
                          <a:pt x="79" y="34"/>
                          <a:pt x="79" y="34"/>
                          <a:pt x="79" y="34"/>
                        </a:cubicBezTo>
                        <a:cubicBezTo>
                          <a:pt x="78" y="52"/>
                          <a:pt x="60" y="67"/>
                          <a:pt x="39" y="67"/>
                        </a:cubicBezTo>
                        <a:cubicBezTo>
                          <a:pt x="39" y="67"/>
                          <a:pt x="39" y="67"/>
                          <a:pt x="39" y="67"/>
                        </a:cubicBezTo>
                        <a:cubicBezTo>
                          <a:pt x="28" y="67"/>
                          <a:pt x="19" y="63"/>
                          <a:pt x="12" y="58"/>
                        </a:cubicBezTo>
                        <a:cubicBezTo>
                          <a:pt x="6" y="52"/>
                          <a:pt x="2" y="44"/>
                          <a:pt x="2" y="36"/>
                        </a:cubicBezTo>
                        <a:cubicBezTo>
                          <a:pt x="2" y="35"/>
                          <a:pt x="2" y="35"/>
                          <a:pt x="2" y="35"/>
                        </a:cubicBezTo>
                        <a:cubicBezTo>
                          <a:pt x="3" y="17"/>
                          <a:pt x="20" y="2"/>
                          <a:pt x="42" y="2"/>
                        </a:cubicBezTo>
                        <a:cubicBezTo>
                          <a:pt x="42" y="2"/>
                          <a:pt x="42" y="2"/>
                          <a:pt x="42" y="2"/>
                        </a:cubicBezTo>
                        <a:cubicBezTo>
                          <a:pt x="52" y="2"/>
                          <a:pt x="61" y="6"/>
                          <a:pt x="68" y="11"/>
                        </a:cubicBezTo>
                        <a:cubicBezTo>
                          <a:pt x="75" y="17"/>
                          <a:pt x="79" y="25"/>
                          <a:pt x="79" y="33"/>
                        </a:cubicBezTo>
                        <a:cubicBezTo>
                          <a:pt x="79" y="34"/>
                          <a:pt x="79" y="34"/>
                          <a:pt x="79" y="34"/>
                        </a:cubicBezTo>
                        <a:cubicBezTo>
                          <a:pt x="80" y="34"/>
                          <a:pt x="80" y="34"/>
                          <a:pt x="80" y="34"/>
                        </a:cubicBezTo>
                        <a:cubicBezTo>
                          <a:pt x="80" y="35"/>
                          <a:pt x="80" y="35"/>
                          <a:pt x="80" y="35"/>
                        </a:cubicBezTo>
                        <a:cubicBezTo>
                          <a:pt x="80" y="34"/>
                          <a:pt x="80" y="34"/>
                          <a:pt x="80" y="33"/>
                        </a:cubicBezTo>
                        <a:cubicBezTo>
                          <a:pt x="80" y="24"/>
                          <a:pt x="76" y="16"/>
                          <a:pt x="69" y="10"/>
                        </a:cubicBezTo>
                        <a:cubicBezTo>
                          <a:pt x="62" y="4"/>
                          <a:pt x="53" y="0"/>
                          <a:pt x="42" y="0"/>
                        </a:cubicBezTo>
                        <a:cubicBezTo>
                          <a:pt x="42" y="0"/>
                          <a:pt x="42" y="0"/>
                          <a:pt x="42" y="0"/>
                        </a:cubicBezTo>
                        <a:cubicBezTo>
                          <a:pt x="20" y="0"/>
                          <a:pt x="1" y="16"/>
                          <a:pt x="0" y="35"/>
                        </a:cubicBezTo>
                        <a:cubicBezTo>
                          <a:pt x="0" y="35"/>
                          <a:pt x="0" y="35"/>
                          <a:pt x="0" y="36"/>
                        </a:cubicBezTo>
                        <a:cubicBezTo>
                          <a:pt x="0" y="45"/>
                          <a:pt x="4" y="53"/>
                          <a:pt x="11" y="59"/>
                        </a:cubicBezTo>
                        <a:cubicBezTo>
                          <a:pt x="18" y="65"/>
                          <a:pt x="28" y="69"/>
                          <a:pt x="39" y="69"/>
                        </a:cubicBezTo>
                        <a:cubicBezTo>
                          <a:pt x="39" y="69"/>
                          <a:pt x="39" y="69"/>
                          <a:pt x="39" y="69"/>
                        </a:cubicBezTo>
                        <a:cubicBezTo>
                          <a:pt x="61" y="69"/>
                          <a:pt x="79" y="53"/>
                          <a:pt x="80" y="35"/>
                        </a:cubicBezTo>
                        <a:cubicBezTo>
                          <a:pt x="80" y="34"/>
                          <a:pt x="80" y="34"/>
                          <a:pt x="80" y="34"/>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grpSp>
            <p:grpSp>
              <p:nvGrpSpPr>
                <p:cNvPr id="184" name="Group 916">
                  <a:extLst>
                    <a:ext uri="{FF2B5EF4-FFF2-40B4-BE49-F238E27FC236}">
                      <a16:creationId xmlns:a16="http://schemas.microsoft.com/office/drawing/2014/main" id="{51C3B0A7-E593-6467-BB6F-BFF4D3B0B796}"/>
                    </a:ext>
                  </a:extLst>
                </p:cNvPr>
                <p:cNvGrpSpPr>
                  <a:grpSpLocks/>
                </p:cNvGrpSpPr>
                <p:nvPr/>
              </p:nvGrpSpPr>
              <p:grpSpPr bwMode="auto">
                <a:xfrm>
                  <a:off x="1799" y="2824"/>
                  <a:ext cx="841" cy="883"/>
                  <a:chOff x="1799" y="2824"/>
                  <a:chExt cx="841" cy="883"/>
                </a:xfrm>
              </p:grpSpPr>
              <p:sp>
                <p:nvSpPr>
                  <p:cNvPr id="306" name="Freeform 918">
                    <a:extLst>
                      <a:ext uri="{FF2B5EF4-FFF2-40B4-BE49-F238E27FC236}">
                        <a16:creationId xmlns:a16="http://schemas.microsoft.com/office/drawing/2014/main" id="{C00F1EB4-2C62-0528-CB1A-0FB1E6531AB3}"/>
                      </a:ext>
                    </a:extLst>
                  </p:cNvPr>
                  <p:cNvSpPr>
                    <a:spLocks/>
                  </p:cNvSpPr>
                  <p:nvPr/>
                </p:nvSpPr>
                <p:spPr bwMode="auto">
                  <a:xfrm>
                    <a:off x="1799" y="3425"/>
                    <a:ext cx="46" cy="88"/>
                  </a:xfrm>
                  <a:custGeom>
                    <a:avLst/>
                    <a:gdLst>
                      <a:gd name="T0" fmla="*/ 16 w 55"/>
                      <a:gd name="T1" fmla="*/ 41 h 104"/>
                      <a:gd name="T2" fmla="*/ 11 w 55"/>
                      <a:gd name="T3" fmla="*/ 5 h 104"/>
                      <a:gd name="T4" fmla="*/ 18 w 55"/>
                      <a:gd name="T5" fmla="*/ 6 h 104"/>
                      <a:gd name="T6" fmla="*/ 7 w 55"/>
                      <a:gd name="T7" fmla="*/ 2 h 104"/>
                      <a:gd name="T8" fmla="*/ 11 w 55"/>
                      <a:gd name="T9" fmla="*/ 37 h 104"/>
                      <a:gd name="T10" fmla="*/ 32 w 55"/>
                      <a:gd name="T11" fmla="*/ 63 h 104"/>
                      <a:gd name="T12" fmla="*/ 16 w 55"/>
                      <a:gd name="T13" fmla="*/ 41 h 1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104">
                        <a:moveTo>
                          <a:pt x="27" y="68"/>
                        </a:moveTo>
                        <a:cubicBezTo>
                          <a:pt x="12" y="39"/>
                          <a:pt x="8" y="13"/>
                          <a:pt x="19" y="8"/>
                        </a:cubicBezTo>
                        <a:cubicBezTo>
                          <a:pt x="22" y="7"/>
                          <a:pt x="26" y="8"/>
                          <a:pt x="31" y="10"/>
                        </a:cubicBezTo>
                        <a:cubicBezTo>
                          <a:pt x="23" y="3"/>
                          <a:pt x="16" y="0"/>
                          <a:pt x="11" y="2"/>
                        </a:cubicBezTo>
                        <a:cubicBezTo>
                          <a:pt x="0" y="7"/>
                          <a:pt x="4" y="34"/>
                          <a:pt x="19" y="62"/>
                        </a:cubicBezTo>
                        <a:cubicBezTo>
                          <a:pt x="30" y="82"/>
                          <a:pt x="44" y="98"/>
                          <a:pt x="55" y="104"/>
                        </a:cubicBezTo>
                        <a:cubicBezTo>
                          <a:pt x="46" y="96"/>
                          <a:pt x="36" y="83"/>
                          <a:pt x="27" y="68"/>
                        </a:cubicBezTo>
                      </a:path>
                    </a:pathLst>
                  </a:custGeom>
                  <a:solidFill>
                    <a:srgbClr val="B33E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07" name="Freeform 920">
                    <a:extLst>
                      <a:ext uri="{FF2B5EF4-FFF2-40B4-BE49-F238E27FC236}">
                        <a16:creationId xmlns:a16="http://schemas.microsoft.com/office/drawing/2014/main" id="{391AABB8-9ED4-4ECA-1786-B4D6BDF9B21A}"/>
                      </a:ext>
                    </a:extLst>
                  </p:cNvPr>
                  <p:cNvSpPr>
                    <a:spLocks/>
                  </p:cNvSpPr>
                  <p:nvPr/>
                </p:nvSpPr>
                <p:spPr bwMode="auto">
                  <a:xfrm>
                    <a:off x="1833" y="3451"/>
                    <a:ext cx="7" cy="9"/>
                  </a:xfrm>
                  <a:custGeom>
                    <a:avLst/>
                    <a:gdLst>
                      <a:gd name="T0" fmla="*/ 3 w 9"/>
                      <a:gd name="T1" fmla="*/ 6 h 11"/>
                      <a:gd name="T2" fmla="*/ 2 w 9"/>
                      <a:gd name="T3" fmla="*/ 4 h 11"/>
                      <a:gd name="T4" fmla="*/ 2 w 9"/>
                      <a:gd name="T5" fmla="*/ 1 h 11"/>
                      <a:gd name="T6" fmla="*/ 3 w 9"/>
                      <a:gd name="T7" fmla="*/ 2 h 11"/>
                      <a:gd name="T8" fmla="*/ 3 w 9"/>
                      <a:gd name="T9" fmla="*/ 6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1">
                        <a:moveTo>
                          <a:pt x="7" y="10"/>
                        </a:moveTo>
                        <a:cubicBezTo>
                          <a:pt x="5" y="11"/>
                          <a:pt x="3" y="9"/>
                          <a:pt x="2" y="7"/>
                        </a:cubicBezTo>
                        <a:cubicBezTo>
                          <a:pt x="0" y="4"/>
                          <a:pt x="0" y="2"/>
                          <a:pt x="2" y="1"/>
                        </a:cubicBezTo>
                        <a:cubicBezTo>
                          <a:pt x="4" y="0"/>
                          <a:pt x="6" y="2"/>
                          <a:pt x="7" y="4"/>
                        </a:cubicBezTo>
                        <a:cubicBezTo>
                          <a:pt x="9" y="7"/>
                          <a:pt x="9" y="9"/>
                          <a:pt x="7"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08" name="Freeform 921">
                    <a:extLst>
                      <a:ext uri="{FF2B5EF4-FFF2-40B4-BE49-F238E27FC236}">
                        <a16:creationId xmlns:a16="http://schemas.microsoft.com/office/drawing/2014/main" id="{ACD43B50-8BF0-A0D8-A93A-C972C7BBAAD1}"/>
                      </a:ext>
                    </a:extLst>
                  </p:cNvPr>
                  <p:cNvSpPr>
                    <a:spLocks/>
                  </p:cNvSpPr>
                  <p:nvPr/>
                </p:nvSpPr>
                <p:spPr bwMode="auto">
                  <a:xfrm>
                    <a:off x="1826" y="3451"/>
                    <a:ext cx="5" cy="6"/>
                  </a:xfrm>
                  <a:custGeom>
                    <a:avLst/>
                    <a:gdLst>
                      <a:gd name="T0" fmla="*/ 3 w 6"/>
                      <a:gd name="T1" fmla="*/ 3 h 7"/>
                      <a:gd name="T2" fmla="*/ 1 w 6"/>
                      <a:gd name="T3" fmla="*/ 3 h 7"/>
                      <a:gd name="T4" fmla="*/ 2 w 6"/>
                      <a:gd name="T5" fmla="*/ 1 h 7"/>
                      <a:gd name="T6" fmla="*/ 3 w 6"/>
                      <a:gd name="T7" fmla="*/ 3 h 7"/>
                      <a:gd name="T8" fmla="*/ 3 w 6"/>
                      <a:gd name="T9" fmla="*/ 3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7">
                        <a:moveTo>
                          <a:pt x="5" y="6"/>
                        </a:moveTo>
                        <a:cubicBezTo>
                          <a:pt x="4" y="7"/>
                          <a:pt x="2" y="6"/>
                          <a:pt x="1" y="4"/>
                        </a:cubicBezTo>
                        <a:cubicBezTo>
                          <a:pt x="0" y="3"/>
                          <a:pt x="1" y="1"/>
                          <a:pt x="2" y="1"/>
                        </a:cubicBezTo>
                        <a:cubicBezTo>
                          <a:pt x="3" y="0"/>
                          <a:pt x="4" y="1"/>
                          <a:pt x="5" y="3"/>
                        </a:cubicBezTo>
                        <a:cubicBezTo>
                          <a:pt x="6" y="4"/>
                          <a:pt x="6" y="6"/>
                          <a:pt x="5"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09" name="Freeform 922">
                    <a:extLst>
                      <a:ext uri="{FF2B5EF4-FFF2-40B4-BE49-F238E27FC236}">
                        <a16:creationId xmlns:a16="http://schemas.microsoft.com/office/drawing/2014/main" id="{8F0EFCA7-446C-7076-ADFC-177B70A9EE03}"/>
                      </a:ext>
                    </a:extLst>
                  </p:cNvPr>
                  <p:cNvSpPr>
                    <a:spLocks/>
                  </p:cNvSpPr>
                  <p:nvPr/>
                </p:nvSpPr>
                <p:spPr bwMode="auto">
                  <a:xfrm>
                    <a:off x="1802" y="3426"/>
                    <a:ext cx="59" cy="91"/>
                  </a:xfrm>
                  <a:custGeom>
                    <a:avLst/>
                    <a:gdLst>
                      <a:gd name="T0" fmla="*/ 38 w 70"/>
                      <a:gd name="T1" fmla="*/ 65 h 107"/>
                      <a:gd name="T2" fmla="*/ 38 w 70"/>
                      <a:gd name="T3" fmla="*/ 64 h 107"/>
                      <a:gd name="T4" fmla="*/ 36 w 70"/>
                      <a:gd name="T5" fmla="*/ 65 h 107"/>
                      <a:gd name="T6" fmla="*/ 24 w 70"/>
                      <a:gd name="T7" fmla="*/ 57 h 107"/>
                      <a:gd name="T8" fmla="*/ 9 w 70"/>
                      <a:gd name="T9" fmla="*/ 37 h 107"/>
                      <a:gd name="T10" fmla="*/ 1 w 70"/>
                      <a:gd name="T11" fmla="*/ 9 h 107"/>
                      <a:gd name="T12" fmla="*/ 3 w 70"/>
                      <a:gd name="T13" fmla="*/ 4 h 107"/>
                      <a:gd name="T14" fmla="*/ 4 w 70"/>
                      <a:gd name="T15" fmla="*/ 2 h 107"/>
                      <a:gd name="T16" fmla="*/ 6 w 70"/>
                      <a:gd name="T17" fmla="*/ 2 h 107"/>
                      <a:gd name="T18" fmla="*/ 19 w 70"/>
                      <a:gd name="T19" fmla="*/ 9 h 107"/>
                      <a:gd name="T20" fmla="*/ 33 w 70"/>
                      <a:gd name="T21" fmla="*/ 28 h 107"/>
                      <a:gd name="T22" fmla="*/ 40 w 70"/>
                      <a:gd name="T23" fmla="*/ 55 h 107"/>
                      <a:gd name="T24" fmla="*/ 40 w 70"/>
                      <a:gd name="T25" fmla="*/ 61 h 107"/>
                      <a:gd name="T26" fmla="*/ 38 w 70"/>
                      <a:gd name="T27" fmla="*/ 64 h 107"/>
                      <a:gd name="T28" fmla="*/ 38 w 70"/>
                      <a:gd name="T29" fmla="*/ 65 h 107"/>
                      <a:gd name="T30" fmla="*/ 38 w 70"/>
                      <a:gd name="T31" fmla="*/ 65 h 107"/>
                      <a:gd name="T32" fmla="*/ 41 w 70"/>
                      <a:gd name="T33" fmla="*/ 62 h 107"/>
                      <a:gd name="T34" fmla="*/ 42 w 70"/>
                      <a:gd name="T35" fmla="*/ 55 h 107"/>
                      <a:gd name="T36" fmla="*/ 33 w 70"/>
                      <a:gd name="T37" fmla="*/ 27 h 107"/>
                      <a:gd name="T38" fmla="*/ 19 w 70"/>
                      <a:gd name="T39" fmla="*/ 8 h 107"/>
                      <a:gd name="T40" fmla="*/ 6 w 70"/>
                      <a:gd name="T41" fmla="*/ 0 h 107"/>
                      <a:gd name="T42" fmla="*/ 3 w 70"/>
                      <a:gd name="T43" fmla="*/ 1 h 107"/>
                      <a:gd name="T44" fmla="*/ 1 w 70"/>
                      <a:gd name="T45" fmla="*/ 3 h 107"/>
                      <a:gd name="T46" fmla="*/ 0 w 70"/>
                      <a:gd name="T47" fmla="*/ 9 h 107"/>
                      <a:gd name="T48" fmla="*/ 8 w 70"/>
                      <a:gd name="T49" fmla="*/ 38 h 107"/>
                      <a:gd name="T50" fmla="*/ 23 w 70"/>
                      <a:gd name="T51" fmla="*/ 58 h 107"/>
                      <a:gd name="T52" fmla="*/ 36 w 70"/>
                      <a:gd name="T53" fmla="*/ 65 h 107"/>
                      <a:gd name="T54" fmla="*/ 38 w 70"/>
                      <a:gd name="T55" fmla="*/ 65 h 107"/>
                      <a:gd name="T56" fmla="*/ 38 w 70"/>
                      <a:gd name="T57" fmla="*/ 65 h 1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0" h="107">
                        <a:moveTo>
                          <a:pt x="63" y="105"/>
                        </a:moveTo>
                        <a:cubicBezTo>
                          <a:pt x="63" y="104"/>
                          <a:pt x="63" y="104"/>
                          <a:pt x="63" y="104"/>
                        </a:cubicBezTo>
                        <a:cubicBezTo>
                          <a:pt x="62" y="105"/>
                          <a:pt x="61" y="105"/>
                          <a:pt x="60" y="105"/>
                        </a:cubicBezTo>
                        <a:cubicBezTo>
                          <a:pt x="54" y="105"/>
                          <a:pt x="47" y="100"/>
                          <a:pt x="39" y="93"/>
                        </a:cubicBezTo>
                        <a:cubicBezTo>
                          <a:pt x="31" y="85"/>
                          <a:pt x="23" y="74"/>
                          <a:pt x="16" y="61"/>
                        </a:cubicBezTo>
                        <a:cubicBezTo>
                          <a:pt x="6" y="43"/>
                          <a:pt x="1" y="27"/>
                          <a:pt x="1" y="15"/>
                        </a:cubicBezTo>
                        <a:cubicBezTo>
                          <a:pt x="1" y="12"/>
                          <a:pt x="2" y="9"/>
                          <a:pt x="3" y="7"/>
                        </a:cubicBezTo>
                        <a:cubicBezTo>
                          <a:pt x="4" y="5"/>
                          <a:pt x="5" y="3"/>
                          <a:pt x="7" y="2"/>
                        </a:cubicBezTo>
                        <a:cubicBezTo>
                          <a:pt x="8" y="2"/>
                          <a:pt x="9" y="2"/>
                          <a:pt x="10" y="2"/>
                        </a:cubicBezTo>
                        <a:cubicBezTo>
                          <a:pt x="16" y="2"/>
                          <a:pt x="23" y="6"/>
                          <a:pt x="31" y="14"/>
                        </a:cubicBezTo>
                        <a:cubicBezTo>
                          <a:pt x="39" y="22"/>
                          <a:pt x="47" y="33"/>
                          <a:pt x="54" y="46"/>
                        </a:cubicBezTo>
                        <a:cubicBezTo>
                          <a:pt x="63" y="63"/>
                          <a:pt x="68" y="80"/>
                          <a:pt x="68" y="91"/>
                        </a:cubicBezTo>
                        <a:cubicBezTo>
                          <a:pt x="68" y="95"/>
                          <a:pt x="68" y="98"/>
                          <a:pt x="67" y="100"/>
                        </a:cubicBezTo>
                        <a:cubicBezTo>
                          <a:pt x="66" y="102"/>
                          <a:pt x="65" y="104"/>
                          <a:pt x="63" y="104"/>
                        </a:cubicBezTo>
                        <a:cubicBezTo>
                          <a:pt x="63" y="105"/>
                          <a:pt x="63" y="105"/>
                          <a:pt x="63" y="105"/>
                        </a:cubicBezTo>
                        <a:cubicBezTo>
                          <a:pt x="63" y="106"/>
                          <a:pt x="63" y="106"/>
                          <a:pt x="63" y="106"/>
                        </a:cubicBezTo>
                        <a:cubicBezTo>
                          <a:pt x="66" y="105"/>
                          <a:pt x="67" y="103"/>
                          <a:pt x="69" y="101"/>
                        </a:cubicBezTo>
                        <a:cubicBezTo>
                          <a:pt x="70" y="98"/>
                          <a:pt x="70" y="95"/>
                          <a:pt x="70" y="91"/>
                        </a:cubicBezTo>
                        <a:cubicBezTo>
                          <a:pt x="70" y="79"/>
                          <a:pt x="65" y="63"/>
                          <a:pt x="55" y="45"/>
                        </a:cubicBezTo>
                        <a:cubicBezTo>
                          <a:pt x="48" y="32"/>
                          <a:pt x="40" y="21"/>
                          <a:pt x="32" y="13"/>
                        </a:cubicBezTo>
                        <a:cubicBezTo>
                          <a:pt x="24" y="5"/>
                          <a:pt x="16" y="0"/>
                          <a:pt x="10" y="0"/>
                        </a:cubicBezTo>
                        <a:cubicBezTo>
                          <a:pt x="9" y="0"/>
                          <a:pt x="8" y="0"/>
                          <a:pt x="6" y="1"/>
                        </a:cubicBezTo>
                        <a:cubicBezTo>
                          <a:pt x="4" y="2"/>
                          <a:pt x="2" y="4"/>
                          <a:pt x="1" y="6"/>
                        </a:cubicBezTo>
                        <a:cubicBezTo>
                          <a:pt x="0" y="9"/>
                          <a:pt x="0" y="12"/>
                          <a:pt x="0" y="15"/>
                        </a:cubicBezTo>
                        <a:cubicBezTo>
                          <a:pt x="0" y="27"/>
                          <a:pt x="5" y="44"/>
                          <a:pt x="14" y="62"/>
                        </a:cubicBezTo>
                        <a:cubicBezTo>
                          <a:pt x="22" y="75"/>
                          <a:pt x="30" y="86"/>
                          <a:pt x="38" y="94"/>
                        </a:cubicBezTo>
                        <a:cubicBezTo>
                          <a:pt x="46" y="102"/>
                          <a:pt x="54" y="107"/>
                          <a:pt x="60" y="107"/>
                        </a:cubicBezTo>
                        <a:cubicBezTo>
                          <a:pt x="61" y="107"/>
                          <a:pt x="62" y="106"/>
                          <a:pt x="63" y="106"/>
                        </a:cubicBezTo>
                        <a:cubicBezTo>
                          <a:pt x="63" y="105"/>
                          <a:pt x="63" y="105"/>
                          <a:pt x="63" y="105"/>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10" name="Freeform 926">
                    <a:extLst>
                      <a:ext uri="{FF2B5EF4-FFF2-40B4-BE49-F238E27FC236}">
                        <a16:creationId xmlns:a16="http://schemas.microsoft.com/office/drawing/2014/main" id="{58466C33-4ED6-E057-C681-EDEDC2649E26}"/>
                      </a:ext>
                    </a:extLst>
                  </p:cNvPr>
                  <p:cNvSpPr>
                    <a:spLocks/>
                  </p:cNvSpPr>
                  <p:nvPr/>
                </p:nvSpPr>
                <p:spPr bwMode="auto">
                  <a:xfrm>
                    <a:off x="1893" y="3380"/>
                    <a:ext cx="9" cy="12"/>
                  </a:xfrm>
                  <a:custGeom>
                    <a:avLst/>
                    <a:gdLst>
                      <a:gd name="T0" fmla="*/ 5 w 11"/>
                      <a:gd name="T1" fmla="*/ 2 h 15"/>
                      <a:gd name="T2" fmla="*/ 5 w 11"/>
                      <a:gd name="T3" fmla="*/ 6 h 15"/>
                      <a:gd name="T4" fmla="*/ 2 w 11"/>
                      <a:gd name="T5" fmla="*/ 6 h 15"/>
                      <a:gd name="T6" fmla="*/ 2 w 11"/>
                      <a:gd name="T7" fmla="*/ 2 h 15"/>
                      <a:gd name="T8" fmla="*/ 5 w 11"/>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5">
                        <a:moveTo>
                          <a:pt x="9" y="4"/>
                        </a:moveTo>
                        <a:cubicBezTo>
                          <a:pt x="11" y="7"/>
                          <a:pt x="11" y="11"/>
                          <a:pt x="9" y="13"/>
                        </a:cubicBezTo>
                        <a:cubicBezTo>
                          <a:pt x="7" y="15"/>
                          <a:pt x="4" y="14"/>
                          <a:pt x="2" y="11"/>
                        </a:cubicBezTo>
                        <a:cubicBezTo>
                          <a:pt x="0" y="8"/>
                          <a:pt x="0" y="4"/>
                          <a:pt x="2" y="2"/>
                        </a:cubicBezTo>
                        <a:cubicBezTo>
                          <a:pt x="4" y="0"/>
                          <a:pt x="7" y="1"/>
                          <a:pt x="9"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11" name="Freeform 927">
                    <a:extLst>
                      <a:ext uri="{FF2B5EF4-FFF2-40B4-BE49-F238E27FC236}">
                        <a16:creationId xmlns:a16="http://schemas.microsoft.com/office/drawing/2014/main" id="{9F92E3E4-E9D9-D0E6-0060-2259EA85FF1F}"/>
                      </a:ext>
                    </a:extLst>
                  </p:cNvPr>
                  <p:cNvSpPr>
                    <a:spLocks/>
                  </p:cNvSpPr>
                  <p:nvPr/>
                </p:nvSpPr>
                <p:spPr bwMode="auto">
                  <a:xfrm>
                    <a:off x="1898" y="3396"/>
                    <a:ext cx="6" cy="7"/>
                  </a:xfrm>
                  <a:custGeom>
                    <a:avLst/>
                    <a:gdLst>
                      <a:gd name="T0" fmla="*/ 3 w 7"/>
                      <a:gd name="T1" fmla="*/ 2 h 9"/>
                      <a:gd name="T2" fmla="*/ 3 w 7"/>
                      <a:gd name="T3" fmla="*/ 4 h 9"/>
                      <a:gd name="T4" fmla="*/ 2 w 7"/>
                      <a:gd name="T5" fmla="*/ 3 h 9"/>
                      <a:gd name="T6" fmla="*/ 2 w 7"/>
                      <a:gd name="T7" fmla="*/ 1 h 9"/>
                      <a:gd name="T8" fmla="*/ 3 w 7"/>
                      <a:gd name="T9" fmla="*/ 2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9">
                        <a:moveTo>
                          <a:pt x="6" y="3"/>
                        </a:moveTo>
                        <a:cubicBezTo>
                          <a:pt x="7" y="4"/>
                          <a:pt x="7" y="7"/>
                          <a:pt x="6" y="8"/>
                        </a:cubicBezTo>
                        <a:cubicBezTo>
                          <a:pt x="5" y="9"/>
                          <a:pt x="3" y="9"/>
                          <a:pt x="2" y="7"/>
                        </a:cubicBezTo>
                        <a:cubicBezTo>
                          <a:pt x="0" y="5"/>
                          <a:pt x="0" y="2"/>
                          <a:pt x="2" y="1"/>
                        </a:cubicBezTo>
                        <a:cubicBezTo>
                          <a:pt x="3" y="0"/>
                          <a:pt x="5" y="1"/>
                          <a:pt x="6"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12" name="Freeform 928">
                    <a:extLst>
                      <a:ext uri="{FF2B5EF4-FFF2-40B4-BE49-F238E27FC236}">
                        <a16:creationId xmlns:a16="http://schemas.microsoft.com/office/drawing/2014/main" id="{3085AE4D-CCD5-1B07-D622-1595BA4250B0}"/>
                      </a:ext>
                    </a:extLst>
                  </p:cNvPr>
                  <p:cNvSpPr>
                    <a:spLocks/>
                  </p:cNvSpPr>
                  <p:nvPr/>
                </p:nvSpPr>
                <p:spPr bwMode="auto">
                  <a:xfrm>
                    <a:off x="1878" y="3354"/>
                    <a:ext cx="82" cy="90"/>
                  </a:xfrm>
                  <a:custGeom>
                    <a:avLst/>
                    <a:gdLst>
                      <a:gd name="T0" fmla="*/ 53 w 97"/>
                      <a:gd name="T1" fmla="*/ 10 h 107"/>
                      <a:gd name="T2" fmla="*/ 53 w 97"/>
                      <a:gd name="T3" fmla="*/ 10 h 107"/>
                      <a:gd name="T4" fmla="*/ 57 w 97"/>
                      <a:gd name="T5" fmla="*/ 24 h 107"/>
                      <a:gd name="T6" fmla="*/ 44 w 97"/>
                      <a:gd name="T7" fmla="*/ 54 h 107"/>
                      <a:gd name="T8" fmla="*/ 23 w 97"/>
                      <a:gd name="T9" fmla="*/ 61 h 107"/>
                      <a:gd name="T10" fmla="*/ 6 w 97"/>
                      <a:gd name="T11" fmla="*/ 53 h 107"/>
                      <a:gd name="T12" fmla="*/ 3 w 97"/>
                      <a:gd name="T13" fmla="*/ 39 h 107"/>
                      <a:gd name="T14" fmla="*/ 15 w 97"/>
                      <a:gd name="T15" fmla="*/ 10 h 107"/>
                      <a:gd name="T16" fmla="*/ 36 w 97"/>
                      <a:gd name="T17" fmla="*/ 2 h 107"/>
                      <a:gd name="T18" fmla="*/ 53 w 97"/>
                      <a:gd name="T19" fmla="*/ 10 h 107"/>
                      <a:gd name="T20" fmla="*/ 53 w 97"/>
                      <a:gd name="T21" fmla="*/ 10 h 107"/>
                      <a:gd name="T22" fmla="*/ 54 w 97"/>
                      <a:gd name="T23" fmla="*/ 9 h 107"/>
                      <a:gd name="T24" fmla="*/ 36 w 97"/>
                      <a:gd name="T25" fmla="*/ 0 h 107"/>
                      <a:gd name="T26" fmla="*/ 14 w 97"/>
                      <a:gd name="T27" fmla="*/ 9 h 107"/>
                      <a:gd name="T28" fmla="*/ 0 w 97"/>
                      <a:gd name="T29" fmla="*/ 39 h 107"/>
                      <a:gd name="T30" fmla="*/ 5 w 97"/>
                      <a:gd name="T31" fmla="*/ 54 h 107"/>
                      <a:gd name="T32" fmla="*/ 23 w 97"/>
                      <a:gd name="T33" fmla="*/ 64 h 107"/>
                      <a:gd name="T34" fmla="*/ 45 w 97"/>
                      <a:gd name="T35" fmla="*/ 55 h 107"/>
                      <a:gd name="T36" fmla="*/ 58 w 97"/>
                      <a:gd name="T37" fmla="*/ 24 h 107"/>
                      <a:gd name="T38" fmla="*/ 54 w 97"/>
                      <a:gd name="T39" fmla="*/ 9 h 107"/>
                      <a:gd name="T40" fmla="*/ 53 w 97"/>
                      <a:gd name="T41" fmla="*/ 10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7" h="107">
                        <a:moveTo>
                          <a:pt x="89" y="17"/>
                        </a:moveTo>
                        <a:cubicBezTo>
                          <a:pt x="88" y="17"/>
                          <a:pt x="88" y="17"/>
                          <a:pt x="88" y="17"/>
                        </a:cubicBezTo>
                        <a:cubicBezTo>
                          <a:pt x="92" y="24"/>
                          <a:pt x="95" y="33"/>
                          <a:pt x="95" y="41"/>
                        </a:cubicBezTo>
                        <a:cubicBezTo>
                          <a:pt x="95" y="58"/>
                          <a:pt x="87" y="77"/>
                          <a:pt x="72" y="90"/>
                        </a:cubicBezTo>
                        <a:cubicBezTo>
                          <a:pt x="62" y="99"/>
                          <a:pt x="49" y="104"/>
                          <a:pt x="38" y="104"/>
                        </a:cubicBezTo>
                        <a:cubicBezTo>
                          <a:pt x="26" y="104"/>
                          <a:pt x="16" y="99"/>
                          <a:pt x="9" y="89"/>
                        </a:cubicBezTo>
                        <a:cubicBezTo>
                          <a:pt x="5" y="82"/>
                          <a:pt x="3" y="74"/>
                          <a:pt x="3" y="65"/>
                        </a:cubicBezTo>
                        <a:cubicBezTo>
                          <a:pt x="3" y="48"/>
                          <a:pt x="11" y="30"/>
                          <a:pt x="25" y="17"/>
                        </a:cubicBezTo>
                        <a:cubicBezTo>
                          <a:pt x="36" y="7"/>
                          <a:pt x="48" y="2"/>
                          <a:pt x="59" y="2"/>
                        </a:cubicBezTo>
                        <a:cubicBezTo>
                          <a:pt x="71" y="2"/>
                          <a:pt x="81" y="7"/>
                          <a:pt x="88" y="17"/>
                        </a:cubicBezTo>
                        <a:cubicBezTo>
                          <a:pt x="89" y="17"/>
                          <a:pt x="89" y="17"/>
                          <a:pt x="89" y="17"/>
                        </a:cubicBezTo>
                        <a:cubicBezTo>
                          <a:pt x="90" y="16"/>
                          <a:pt x="90" y="16"/>
                          <a:pt x="90" y="16"/>
                        </a:cubicBezTo>
                        <a:cubicBezTo>
                          <a:pt x="83" y="5"/>
                          <a:pt x="72" y="0"/>
                          <a:pt x="59" y="0"/>
                        </a:cubicBezTo>
                        <a:cubicBezTo>
                          <a:pt x="47" y="0"/>
                          <a:pt x="35" y="5"/>
                          <a:pt x="23" y="15"/>
                        </a:cubicBezTo>
                        <a:cubicBezTo>
                          <a:pt x="9" y="29"/>
                          <a:pt x="0" y="48"/>
                          <a:pt x="0" y="65"/>
                        </a:cubicBezTo>
                        <a:cubicBezTo>
                          <a:pt x="0" y="74"/>
                          <a:pt x="3" y="83"/>
                          <a:pt x="8" y="90"/>
                        </a:cubicBezTo>
                        <a:cubicBezTo>
                          <a:pt x="15" y="101"/>
                          <a:pt x="26" y="107"/>
                          <a:pt x="38" y="107"/>
                        </a:cubicBezTo>
                        <a:cubicBezTo>
                          <a:pt x="50" y="107"/>
                          <a:pt x="63" y="102"/>
                          <a:pt x="74" y="91"/>
                        </a:cubicBezTo>
                        <a:cubicBezTo>
                          <a:pt x="89" y="78"/>
                          <a:pt x="97" y="59"/>
                          <a:pt x="97" y="41"/>
                        </a:cubicBezTo>
                        <a:cubicBezTo>
                          <a:pt x="97" y="32"/>
                          <a:pt x="95" y="23"/>
                          <a:pt x="90" y="16"/>
                        </a:cubicBezTo>
                        <a:cubicBezTo>
                          <a:pt x="89" y="17"/>
                          <a:pt x="89" y="17"/>
                          <a:pt x="89" y="17"/>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13" name="Freeform 932">
                    <a:extLst>
                      <a:ext uri="{FF2B5EF4-FFF2-40B4-BE49-F238E27FC236}">
                        <a16:creationId xmlns:a16="http://schemas.microsoft.com/office/drawing/2014/main" id="{CC86E5DB-03D6-6679-AD3E-4622F49EBDF7}"/>
                      </a:ext>
                    </a:extLst>
                  </p:cNvPr>
                  <p:cNvSpPr>
                    <a:spLocks/>
                  </p:cNvSpPr>
                  <p:nvPr/>
                </p:nvSpPr>
                <p:spPr bwMode="auto">
                  <a:xfrm>
                    <a:off x="2186" y="3332"/>
                    <a:ext cx="6" cy="12"/>
                  </a:xfrm>
                  <a:custGeom>
                    <a:avLst/>
                    <a:gdLst>
                      <a:gd name="T0" fmla="*/ 4 w 7"/>
                      <a:gd name="T1" fmla="*/ 3 h 15"/>
                      <a:gd name="T2" fmla="*/ 3 w 7"/>
                      <a:gd name="T3" fmla="*/ 7 h 15"/>
                      <a:gd name="T4" fmla="*/ 0 w 7"/>
                      <a:gd name="T5" fmla="*/ 5 h 15"/>
                      <a:gd name="T6" fmla="*/ 2 w 7"/>
                      <a:gd name="T7" fmla="*/ 1 h 15"/>
                      <a:gd name="T8" fmla="*/ 4 w 7"/>
                      <a:gd name="T9" fmla="*/ 3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5">
                        <a:moveTo>
                          <a:pt x="7" y="6"/>
                        </a:moveTo>
                        <a:cubicBezTo>
                          <a:pt x="7" y="9"/>
                          <a:pt x="6" y="13"/>
                          <a:pt x="4" y="14"/>
                        </a:cubicBezTo>
                        <a:cubicBezTo>
                          <a:pt x="3" y="15"/>
                          <a:pt x="1" y="13"/>
                          <a:pt x="0" y="9"/>
                        </a:cubicBezTo>
                        <a:cubicBezTo>
                          <a:pt x="0" y="6"/>
                          <a:pt x="1" y="2"/>
                          <a:pt x="2" y="1"/>
                        </a:cubicBezTo>
                        <a:cubicBezTo>
                          <a:pt x="4" y="0"/>
                          <a:pt x="6" y="2"/>
                          <a:pt x="7"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14" name="Freeform 933">
                    <a:extLst>
                      <a:ext uri="{FF2B5EF4-FFF2-40B4-BE49-F238E27FC236}">
                        <a16:creationId xmlns:a16="http://schemas.microsoft.com/office/drawing/2014/main" id="{A61B5A54-122F-5E7E-BB2F-03C95D9FE233}"/>
                      </a:ext>
                    </a:extLst>
                  </p:cNvPr>
                  <p:cNvSpPr>
                    <a:spLocks/>
                  </p:cNvSpPr>
                  <p:nvPr/>
                </p:nvSpPr>
                <p:spPr bwMode="auto">
                  <a:xfrm>
                    <a:off x="2186" y="3349"/>
                    <a:ext cx="4" cy="7"/>
                  </a:xfrm>
                  <a:custGeom>
                    <a:avLst/>
                    <a:gdLst>
                      <a:gd name="T0" fmla="*/ 2 w 5"/>
                      <a:gd name="T1" fmla="*/ 2 h 9"/>
                      <a:gd name="T2" fmla="*/ 2 w 5"/>
                      <a:gd name="T3" fmla="*/ 4 h 9"/>
                      <a:gd name="T4" fmla="*/ 0 w 5"/>
                      <a:gd name="T5" fmla="*/ 2 h 9"/>
                      <a:gd name="T6" fmla="*/ 2 w 5"/>
                      <a:gd name="T7" fmla="*/ 0 h 9"/>
                      <a:gd name="T8" fmla="*/ 2 w 5"/>
                      <a:gd name="T9" fmla="*/ 2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9">
                        <a:moveTo>
                          <a:pt x="4" y="3"/>
                        </a:moveTo>
                        <a:cubicBezTo>
                          <a:pt x="5" y="5"/>
                          <a:pt x="4" y="8"/>
                          <a:pt x="3" y="8"/>
                        </a:cubicBezTo>
                        <a:cubicBezTo>
                          <a:pt x="2" y="9"/>
                          <a:pt x="1" y="8"/>
                          <a:pt x="0" y="5"/>
                        </a:cubicBezTo>
                        <a:cubicBezTo>
                          <a:pt x="0" y="3"/>
                          <a:pt x="0" y="1"/>
                          <a:pt x="2" y="0"/>
                        </a:cubicBezTo>
                        <a:cubicBezTo>
                          <a:pt x="3" y="0"/>
                          <a:pt x="4" y="1"/>
                          <a:pt x="4"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15" name="Freeform 934">
                    <a:extLst>
                      <a:ext uri="{FF2B5EF4-FFF2-40B4-BE49-F238E27FC236}">
                        <a16:creationId xmlns:a16="http://schemas.microsoft.com/office/drawing/2014/main" id="{48EEEB6A-2FB8-89BD-0851-711751CDAA94}"/>
                      </a:ext>
                    </a:extLst>
                  </p:cNvPr>
                  <p:cNvSpPr>
                    <a:spLocks/>
                  </p:cNvSpPr>
                  <p:nvPr/>
                </p:nvSpPr>
                <p:spPr bwMode="auto">
                  <a:xfrm>
                    <a:off x="2167" y="3316"/>
                    <a:ext cx="69" cy="83"/>
                  </a:xfrm>
                  <a:custGeom>
                    <a:avLst/>
                    <a:gdLst>
                      <a:gd name="T0" fmla="*/ 49 w 81"/>
                      <a:gd name="T1" fmla="*/ 18 h 98"/>
                      <a:gd name="T2" fmla="*/ 48 w 81"/>
                      <a:gd name="T3" fmla="*/ 18 h 98"/>
                      <a:gd name="T4" fmla="*/ 48 w 81"/>
                      <a:gd name="T5" fmla="*/ 23 h 98"/>
                      <a:gd name="T6" fmla="*/ 29 w 81"/>
                      <a:gd name="T7" fmla="*/ 56 h 98"/>
                      <a:gd name="T8" fmla="*/ 19 w 81"/>
                      <a:gd name="T9" fmla="*/ 58 h 98"/>
                      <a:gd name="T10" fmla="*/ 3 w 81"/>
                      <a:gd name="T11" fmla="*/ 42 h 98"/>
                      <a:gd name="T12" fmla="*/ 2 w 81"/>
                      <a:gd name="T13" fmla="*/ 36 h 98"/>
                      <a:gd name="T14" fmla="*/ 21 w 81"/>
                      <a:gd name="T15" fmla="*/ 3 h 98"/>
                      <a:gd name="T16" fmla="*/ 31 w 81"/>
                      <a:gd name="T17" fmla="*/ 2 h 98"/>
                      <a:gd name="T18" fmla="*/ 48 w 81"/>
                      <a:gd name="T19" fmla="*/ 18 h 98"/>
                      <a:gd name="T20" fmla="*/ 49 w 81"/>
                      <a:gd name="T21" fmla="*/ 18 h 98"/>
                      <a:gd name="T22" fmla="*/ 49 w 81"/>
                      <a:gd name="T23" fmla="*/ 18 h 98"/>
                      <a:gd name="T24" fmla="*/ 31 w 81"/>
                      <a:gd name="T25" fmla="*/ 0 h 98"/>
                      <a:gd name="T26" fmla="*/ 20 w 81"/>
                      <a:gd name="T27" fmla="*/ 3 h 98"/>
                      <a:gd name="T28" fmla="*/ 0 w 81"/>
                      <a:gd name="T29" fmla="*/ 36 h 98"/>
                      <a:gd name="T30" fmla="*/ 0 w 81"/>
                      <a:gd name="T31" fmla="*/ 42 h 98"/>
                      <a:gd name="T32" fmla="*/ 19 w 81"/>
                      <a:gd name="T33" fmla="*/ 59 h 98"/>
                      <a:gd name="T34" fmla="*/ 30 w 81"/>
                      <a:gd name="T35" fmla="*/ 57 h 98"/>
                      <a:gd name="T36" fmla="*/ 50 w 81"/>
                      <a:gd name="T37" fmla="*/ 23 h 98"/>
                      <a:gd name="T38" fmla="*/ 49 w 81"/>
                      <a:gd name="T39" fmla="*/ 18 h 98"/>
                      <a:gd name="T40" fmla="*/ 49 w 81"/>
                      <a:gd name="T41" fmla="*/ 18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1" h="98">
                        <a:moveTo>
                          <a:pt x="79" y="30"/>
                        </a:moveTo>
                        <a:cubicBezTo>
                          <a:pt x="78" y="30"/>
                          <a:pt x="78" y="30"/>
                          <a:pt x="78" y="30"/>
                        </a:cubicBezTo>
                        <a:cubicBezTo>
                          <a:pt x="78" y="32"/>
                          <a:pt x="78" y="35"/>
                          <a:pt x="78" y="38"/>
                        </a:cubicBezTo>
                        <a:cubicBezTo>
                          <a:pt x="78" y="59"/>
                          <a:pt x="65" y="82"/>
                          <a:pt x="47" y="92"/>
                        </a:cubicBezTo>
                        <a:cubicBezTo>
                          <a:pt x="41" y="94"/>
                          <a:pt x="36" y="96"/>
                          <a:pt x="31" y="96"/>
                        </a:cubicBezTo>
                        <a:cubicBezTo>
                          <a:pt x="17" y="96"/>
                          <a:pt x="5" y="86"/>
                          <a:pt x="3" y="68"/>
                        </a:cubicBezTo>
                        <a:cubicBezTo>
                          <a:pt x="2" y="66"/>
                          <a:pt x="2" y="63"/>
                          <a:pt x="2" y="60"/>
                        </a:cubicBezTo>
                        <a:cubicBezTo>
                          <a:pt x="2" y="39"/>
                          <a:pt x="15" y="16"/>
                          <a:pt x="34" y="6"/>
                        </a:cubicBezTo>
                        <a:cubicBezTo>
                          <a:pt x="39" y="4"/>
                          <a:pt x="44" y="2"/>
                          <a:pt x="49" y="2"/>
                        </a:cubicBezTo>
                        <a:cubicBezTo>
                          <a:pt x="64" y="2"/>
                          <a:pt x="75" y="12"/>
                          <a:pt x="78" y="30"/>
                        </a:cubicBezTo>
                        <a:cubicBezTo>
                          <a:pt x="79" y="30"/>
                          <a:pt x="79" y="30"/>
                          <a:pt x="79" y="30"/>
                        </a:cubicBezTo>
                        <a:cubicBezTo>
                          <a:pt x="80" y="29"/>
                          <a:pt x="80" y="29"/>
                          <a:pt x="80" y="29"/>
                        </a:cubicBezTo>
                        <a:cubicBezTo>
                          <a:pt x="77" y="11"/>
                          <a:pt x="65" y="0"/>
                          <a:pt x="49" y="0"/>
                        </a:cubicBezTo>
                        <a:cubicBezTo>
                          <a:pt x="44" y="0"/>
                          <a:pt x="38" y="2"/>
                          <a:pt x="33" y="4"/>
                        </a:cubicBezTo>
                        <a:cubicBezTo>
                          <a:pt x="13" y="14"/>
                          <a:pt x="0" y="38"/>
                          <a:pt x="0" y="60"/>
                        </a:cubicBezTo>
                        <a:cubicBezTo>
                          <a:pt x="0" y="63"/>
                          <a:pt x="0" y="66"/>
                          <a:pt x="0" y="68"/>
                        </a:cubicBezTo>
                        <a:cubicBezTo>
                          <a:pt x="3" y="87"/>
                          <a:pt x="16" y="98"/>
                          <a:pt x="31" y="98"/>
                        </a:cubicBezTo>
                        <a:cubicBezTo>
                          <a:pt x="36" y="98"/>
                          <a:pt x="42" y="96"/>
                          <a:pt x="48" y="93"/>
                        </a:cubicBezTo>
                        <a:cubicBezTo>
                          <a:pt x="67" y="84"/>
                          <a:pt x="80" y="60"/>
                          <a:pt x="81" y="38"/>
                        </a:cubicBezTo>
                        <a:cubicBezTo>
                          <a:pt x="81" y="35"/>
                          <a:pt x="80" y="32"/>
                          <a:pt x="80" y="29"/>
                        </a:cubicBezTo>
                        <a:cubicBezTo>
                          <a:pt x="79" y="30"/>
                          <a:pt x="79" y="30"/>
                          <a:pt x="79" y="30"/>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16" name="Freeform 938">
                    <a:extLst>
                      <a:ext uri="{FF2B5EF4-FFF2-40B4-BE49-F238E27FC236}">
                        <a16:creationId xmlns:a16="http://schemas.microsoft.com/office/drawing/2014/main" id="{A96133F5-0109-4561-9DFE-F349A806D7AA}"/>
                      </a:ext>
                    </a:extLst>
                  </p:cNvPr>
                  <p:cNvSpPr>
                    <a:spLocks/>
                  </p:cNvSpPr>
                  <p:nvPr/>
                </p:nvSpPr>
                <p:spPr bwMode="auto">
                  <a:xfrm>
                    <a:off x="2297" y="3173"/>
                    <a:ext cx="6" cy="10"/>
                  </a:xfrm>
                  <a:custGeom>
                    <a:avLst/>
                    <a:gdLst>
                      <a:gd name="T0" fmla="*/ 3 w 8"/>
                      <a:gd name="T1" fmla="*/ 5 h 12"/>
                      <a:gd name="T2" fmla="*/ 1 w 8"/>
                      <a:gd name="T3" fmla="*/ 7 h 12"/>
                      <a:gd name="T4" fmla="*/ 1 w 8"/>
                      <a:gd name="T5" fmla="*/ 3 h 12"/>
                      <a:gd name="T6" fmla="*/ 3 w 8"/>
                      <a:gd name="T7" fmla="*/ 1 h 12"/>
                      <a:gd name="T8" fmla="*/ 3 w 8"/>
                      <a:gd name="T9" fmla="*/ 5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2">
                        <a:moveTo>
                          <a:pt x="6" y="8"/>
                        </a:moveTo>
                        <a:cubicBezTo>
                          <a:pt x="5" y="10"/>
                          <a:pt x="2" y="12"/>
                          <a:pt x="1" y="11"/>
                        </a:cubicBezTo>
                        <a:cubicBezTo>
                          <a:pt x="0" y="10"/>
                          <a:pt x="0" y="7"/>
                          <a:pt x="1" y="5"/>
                        </a:cubicBezTo>
                        <a:cubicBezTo>
                          <a:pt x="3" y="2"/>
                          <a:pt x="5" y="0"/>
                          <a:pt x="7" y="1"/>
                        </a:cubicBezTo>
                        <a:cubicBezTo>
                          <a:pt x="8" y="2"/>
                          <a:pt x="8" y="5"/>
                          <a:pt x="6"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17" name="Freeform 939">
                    <a:extLst>
                      <a:ext uri="{FF2B5EF4-FFF2-40B4-BE49-F238E27FC236}">
                        <a16:creationId xmlns:a16="http://schemas.microsoft.com/office/drawing/2014/main" id="{0A5A5F76-01CC-1B8C-4482-5A58DBE2456E}"/>
                      </a:ext>
                    </a:extLst>
                  </p:cNvPr>
                  <p:cNvSpPr>
                    <a:spLocks/>
                  </p:cNvSpPr>
                  <p:nvPr/>
                </p:nvSpPr>
                <p:spPr bwMode="auto">
                  <a:xfrm>
                    <a:off x="2290" y="3183"/>
                    <a:ext cx="4" cy="7"/>
                  </a:xfrm>
                  <a:custGeom>
                    <a:avLst/>
                    <a:gdLst>
                      <a:gd name="T0" fmla="*/ 2 w 5"/>
                      <a:gd name="T1" fmla="*/ 4 h 8"/>
                      <a:gd name="T2" fmla="*/ 1 w 5"/>
                      <a:gd name="T3" fmla="*/ 4 h 8"/>
                      <a:gd name="T4" fmla="*/ 1 w 5"/>
                      <a:gd name="T5" fmla="*/ 3 h 8"/>
                      <a:gd name="T6" fmla="*/ 2 w 5"/>
                      <a:gd name="T7" fmla="*/ 1 h 8"/>
                      <a:gd name="T8" fmla="*/ 2 w 5"/>
                      <a:gd name="T9" fmla="*/ 4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8">
                        <a:moveTo>
                          <a:pt x="4" y="5"/>
                        </a:moveTo>
                        <a:cubicBezTo>
                          <a:pt x="3" y="7"/>
                          <a:pt x="1" y="8"/>
                          <a:pt x="1" y="7"/>
                        </a:cubicBezTo>
                        <a:cubicBezTo>
                          <a:pt x="0" y="7"/>
                          <a:pt x="0" y="5"/>
                          <a:pt x="1" y="3"/>
                        </a:cubicBezTo>
                        <a:cubicBezTo>
                          <a:pt x="2" y="1"/>
                          <a:pt x="3" y="0"/>
                          <a:pt x="4" y="1"/>
                        </a:cubicBezTo>
                        <a:cubicBezTo>
                          <a:pt x="5" y="1"/>
                          <a:pt x="5" y="3"/>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18" name="Freeform 940">
                    <a:extLst>
                      <a:ext uri="{FF2B5EF4-FFF2-40B4-BE49-F238E27FC236}">
                        <a16:creationId xmlns:a16="http://schemas.microsoft.com/office/drawing/2014/main" id="{0E9BCAA8-BA58-1874-44A7-612EDCA60FD5}"/>
                      </a:ext>
                    </a:extLst>
                  </p:cNvPr>
                  <p:cNvSpPr>
                    <a:spLocks/>
                  </p:cNvSpPr>
                  <p:nvPr/>
                </p:nvSpPr>
                <p:spPr bwMode="auto">
                  <a:xfrm>
                    <a:off x="2265" y="3168"/>
                    <a:ext cx="59" cy="65"/>
                  </a:xfrm>
                  <a:custGeom>
                    <a:avLst/>
                    <a:gdLst>
                      <a:gd name="T0" fmla="*/ 37 w 70"/>
                      <a:gd name="T1" fmla="*/ 34 h 77"/>
                      <a:gd name="T2" fmla="*/ 36 w 70"/>
                      <a:gd name="T3" fmla="*/ 33 h 77"/>
                      <a:gd name="T4" fmla="*/ 18 w 70"/>
                      <a:gd name="T5" fmla="*/ 45 h 77"/>
                      <a:gd name="T6" fmla="*/ 9 w 70"/>
                      <a:gd name="T7" fmla="*/ 43 h 77"/>
                      <a:gd name="T8" fmla="*/ 2 w 70"/>
                      <a:gd name="T9" fmla="*/ 26 h 77"/>
                      <a:gd name="T10" fmla="*/ 5 w 70"/>
                      <a:gd name="T11" fmla="*/ 14 h 77"/>
                      <a:gd name="T12" fmla="*/ 24 w 70"/>
                      <a:gd name="T13" fmla="*/ 2 h 77"/>
                      <a:gd name="T14" fmla="*/ 33 w 70"/>
                      <a:gd name="T15" fmla="*/ 3 h 77"/>
                      <a:gd name="T16" fmla="*/ 40 w 70"/>
                      <a:gd name="T17" fmla="*/ 20 h 77"/>
                      <a:gd name="T18" fmla="*/ 36 w 70"/>
                      <a:gd name="T19" fmla="*/ 33 h 77"/>
                      <a:gd name="T20" fmla="*/ 37 w 70"/>
                      <a:gd name="T21" fmla="*/ 34 h 77"/>
                      <a:gd name="T22" fmla="*/ 38 w 70"/>
                      <a:gd name="T23" fmla="*/ 34 h 77"/>
                      <a:gd name="T24" fmla="*/ 42 w 70"/>
                      <a:gd name="T25" fmla="*/ 20 h 77"/>
                      <a:gd name="T26" fmla="*/ 33 w 70"/>
                      <a:gd name="T27" fmla="*/ 3 h 77"/>
                      <a:gd name="T28" fmla="*/ 24 w 70"/>
                      <a:gd name="T29" fmla="*/ 0 h 77"/>
                      <a:gd name="T30" fmla="*/ 4 w 70"/>
                      <a:gd name="T31" fmla="*/ 13 h 77"/>
                      <a:gd name="T32" fmla="*/ 0 w 70"/>
                      <a:gd name="T33" fmla="*/ 26 h 77"/>
                      <a:gd name="T34" fmla="*/ 9 w 70"/>
                      <a:gd name="T35" fmla="*/ 44 h 77"/>
                      <a:gd name="T36" fmla="*/ 18 w 70"/>
                      <a:gd name="T37" fmla="*/ 46 h 77"/>
                      <a:gd name="T38" fmla="*/ 38 w 70"/>
                      <a:gd name="T39" fmla="*/ 34 h 77"/>
                      <a:gd name="T40" fmla="*/ 37 w 70"/>
                      <a:gd name="T41" fmla="*/ 34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0" h="77">
                        <a:moveTo>
                          <a:pt x="62" y="56"/>
                        </a:moveTo>
                        <a:cubicBezTo>
                          <a:pt x="61" y="55"/>
                          <a:pt x="61" y="55"/>
                          <a:pt x="61" y="55"/>
                        </a:cubicBezTo>
                        <a:cubicBezTo>
                          <a:pt x="54" y="68"/>
                          <a:pt x="41" y="75"/>
                          <a:pt x="30" y="75"/>
                        </a:cubicBezTo>
                        <a:cubicBezTo>
                          <a:pt x="25" y="75"/>
                          <a:pt x="20" y="74"/>
                          <a:pt x="15" y="71"/>
                        </a:cubicBezTo>
                        <a:cubicBezTo>
                          <a:pt x="7" y="66"/>
                          <a:pt x="2" y="55"/>
                          <a:pt x="2" y="44"/>
                        </a:cubicBezTo>
                        <a:cubicBezTo>
                          <a:pt x="2" y="37"/>
                          <a:pt x="4" y="29"/>
                          <a:pt x="8" y="22"/>
                        </a:cubicBezTo>
                        <a:cubicBezTo>
                          <a:pt x="16" y="9"/>
                          <a:pt x="28" y="2"/>
                          <a:pt x="40" y="2"/>
                        </a:cubicBezTo>
                        <a:cubicBezTo>
                          <a:pt x="45" y="2"/>
                          <a:pt x="50" y="3"/>
                          <a:pt x="54" y="6"/>
                        </a:cubicBezTo>
                        <a:cubicBezTo>
                          <a:pt x="63" y="11"/>
                          <a:pt x="68" y="21"/>
                          <a:pt x="68" y="33"/>
                        </a:cubicBezTo>
                        <a:cubicBezTo>
                          <a:pt x="68" y="40"/>
                          <a:pt x="66" y="48"/>
                          <a:pt x="61" y="55"/>
                        </a:cubicBezTo>
                        <a:cubicBezTo>
                          <a:pt x="62" y="56"/>
                          <a:pt x="62" y="56"/>
                          <a:pt x="62" y="56"/>
                        </a:cubicBezTo>
                        <a:cubicBezTo>
                          <a:pt x="63" y="56"/>
                          <a:pt x="63" y="56"/>
                          <a:pt x="63" y="56"/>
                        </a:cubicBezTo>
                        <a:cubicBezTo>
                          <a:pt x="67" y="49"/>
                          <a:pt x="70" y="40"/>
                          <a:pt x="70" y="33"/>
                        </a:cubicBezTo>
                        <a:cubicBezTo>
                          <a:pt x="70" y="21"/>
                          <a:pt x="65" y="10"/>
                          <a:pt x="55" y="4"/>
                        </a:cubicBezTo>
                        <a:cubicBezTo>
                          <a:pt x="51" y="1"/>
                          <a:pt x="45" y="0"/>
                          <a:pt x="40" y="0"/>
                        </a:cubicBezTo>
                        <a:cubicBezTo>
                          <a:pt x="28" y="0"/>
                          <a:pt x="15" y="8"/>
                          <a:pt x="7" y="21"/>
                        </a:cubicBezTo>
                        <a:cubicBezTo>
                          <a:pt x="2" y="28"/>
                          <a:pt x="0" y="36"/>
                          <a:pt x="0" y="44"/>
                        </a:cubicBezTo>
                        <a:cubicBezTo>
                          <a:pt x="0" y="56"/>
                          <a:pt x="5" y="67"/>
                          <a:pt x="15" y="73"/>
                        </a:cubicBezTo>
                        <a:cubicBezTo>
                          <a:pt x="19" y="75"/>
                          <a:pt x="24" y="77"/>
                          <a:pt x="30" y="77"/>
                        </a:cubicBezTo>
                        <a:cubicBezTo>
                          <a:pt x="42" y="77"/>
                          <a:pt x="55" y="69"/>
                          <a:pt x="63" y="56"/>
                        </a:cubicBezTo>
                        <a:cubicBezTo>
                          <a:pt x="62" y="56"/>
                          <a:pt x="62" y="56"/>
                          <a:pt x="62" y="56"/>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19" name="Freeform 944">
                    <a:extLst>
                      <a:ext uri="{FF2B5EF4-FFF2-40B4-BE49-F238E27FC236}">
                        <a16:creationId xmlns:a16="http://schemas.microsoft.com/office/drawing/2014/main" id="{659E0F81-F647-D1CE-E48D-CB2BE6E3F19B}"/>
                      </a:ext>
                    </a:extLst>
                  </p:cNvPr>
                  <p:cNvSpPr>
                    <a:spLocks/>
                  </p:cNvSpPr>
                  <p:nvPr/>
                </p:nvSpPr>
                <p:spPr bwMode="auto">
                  <a:xfrm>
                    <a:off x="2428" y="3218"/>
                    <a:ext cx="16" cy="8"/>
                  </a:xfrm>
                  <a:custGeom>
                    <a:avLst/>
                    <a:gdLst>
                      <a:gd name="T0" fmla="*/ 9 w 18"/>
                      <a:gd name="T1" fmla="*/ 2 h 9"/>
                      <a:gd name="T2" fmla="*/ 11 w 18"/>
                      <a:gd name="T3" fmla="*/ 4 h 9"/>
                      <a:gd name="T4" fmla="*/ 4 w 18"/>
                      <a:gd name="T5" fmla="*/ 4 h 9"/>
                      <a:gd name="T6" fmla="*/ 2 w 18"/>
                      <a:gd name="T7" fmla="*/ 1 h 9"/>
                      <a:gd name="T8" fmla="*/ 9 w 18"/>
                      <a:gd name="T9" fmla="*/ 2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9">
                        <a:moveTo>
                          <a:pt x="12" y="2"/>
                        </a:moveTo>
                        <a:cubicBezTo>
                          <a:pt x="15" y="4"/>
                          <a:pt x="18" y="6"/>
                          <a:pt x="16" y="7"/>
                        </a:cubicBezTo>
                        <a:cubicBezTo>
                          <a:pt x="15" y="9"/>
                          <a:pt x="10" y="8"/>
                          <a:pt x="6" y="6"/>
                        </a:cubicBezTo>
                        <a:cubicBezTo>
                          <a:pt x="2" y="5"/>
                          <a:pt x="0" y="2"/>
                          <a:pt x="2" y="1"/>
                        </a:cubicBezTo>
                        <a:cubicBezTo>
                          <a:pt x="3" y="0"/>
                          <a:pt x="8" y="0"/>
                          <a:pt x="12"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20" name="Freeform 945">
                    <a:extLst>
                      <a:ext uri="{FF2B5EF4-FFF2-40B4-BE49-F238E27FC236}">
                        <a16:creationId xmlns:a16="http://schemas.microsoft.com/office/drawing/2014/main" id="{7FA250F6-5A38-4831-7336-DC1E1AB7453C}"/>
                      </a:ext>
                    </a:extLst>
                  </p:cNvPr>
                  <p:cNvSpPr>
                    <a:spLocks/>
                  </p:cNvSpPr>
                  <p:nvPr/>
                </p:nvSpPr>
                <p:spPr bwMode="auto">
                  <a:xfrm>
                    <a:off x="2444" y="3228"/>
                    <a:ext cx="9" cy="5"/>
                  </a:xfrm>
                  <a:custGeom>
                    <a:avLst/>
                    <a:gdLst>
                      <a:gd name="T0" fmla="*/ 4 w 11"/>
                      <a:gd name="T1" fmla="*/ 2 h 6"/>
                      <a:gd name="T2" fmla="*/ 6 w 11"/>
                      <a:gd name="T3" fmla="*/ 3 h 6"/>
                      <a:gd name="T4" fmla="*/ 2 w 11"/>
                      <a:gd name="T5" fmla="*/ 3 h 6"/>
                      <a:gd name="T6" fmla="*/ 1 w 11"/>
                      <a:gd name="T7" fmla="*/ 1 h 6"/>
                      <a:gd name="T8" fmla="*/ 4 w 11"/>
                      <a:gd name="T9" fmla="*/ 2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7" y="2"/>
                        </a:moveTo>
                        <a:cubicBezTo>
                          <a:pt x="9" y="3"/>
                          <a:pt x="11" y="4"/>
                          <a:pt x="10" y="5"/>
                        </a:cubicBezTo>
                        <a:cubicBezTo>
                          <a:pt x="9" y="6"/>
                          <a:pt x="6" y="6"/>
                          <a:pt x="3" y="5"/>
                        </a:cubicBezTo>
                        <a:cubicBezTo>
                          <a:pt x="1" y="3"/>
                          <a:pt x="0" y="2"/>
                          <a:pt x="1" y="1"/>
                        </a:cubicBezTo>
                        <a:cubicBezTo>
                          <a:pt x="1" y="0"/>
                          <a:pt x="4" y="1"/>
                          <a:pt x="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21" name="Freeform 946">
                    <a:extLst>
                      <a:ext uri="{FF2B5EF4-FFF2-40B4-BE49-F238E27FC236}">
                        <a16:creationId xmlns:a16="http://schemas.microsoft.com/office/drawing/2014/main" id="{38F98B06-7F7E-9A1E-41E6-CC55180F0005}"/>
                      </a:ext>
                    </a:extLst>
                  </p:cNvPr>
                  <p:cNvSpPr>
                    <a:spLocks/>
                  </p:cNvSpPr>
                  <p:nvPr/>
                </p:nvSpPr>
                <p:spPr bwMode="auto">
                  <a:xfrm>
                    <a:off x="2420" y="3199"/>
                    <a:ext cx="100" cy="59"/>
                  </a:xfrm>
                  <a:custGeom>
                    <a:avLst/>
                    <a:gdLst>
                      <a:gd name="T0" fmla="*/ 54 w 118"/>
                      <a:gd name="T1" fmla="*/ 6 h 70"/>
                      <a:gd name="T2" fmla="*/ 54 w 118"/>
                      <a:gd name="T3" fmla="*/ 6 h 70"/>
                      <a:gd name="T4" fmla="*/ 70 w 118"/>
                      <a:gd name="T5" fmla="*/ 25 h 70"/>
                      <a:gd name="T6" fmla="*/ 66 w 118"/>
                      <a:gd name="T7" fmla="*/ 34 h 70"/>
                      <a:gd name="T8" fmla="*/ 42 w 118"/>
                      <a:gd name="T9" fmla="*/ 40 h 70"/>
                      <a:gd name="T10" fmla="*/ 18 w 118"/>
                      <a:gd name="T11" fmla="*/ 36 h 70"/>
                      <a:gd name="T12" fmla="*/ 2 w 118"/>
                      <a:gd name="T13" fmla="*/ 17 h 70"/>
                      <a:gd name="T14" fmla="*/ 6 w 118"/>
                      <a:gd name="T15" fmla="*/ 8 h 70"/>
                      <a:gd name="T16" fmla="*/ 31 w 118"/>
                      <a:gd name="T17" fmla="*/ 2 h 70"/>
                      <a:gd name="T18" fmla="*/ 54 w 118"/>
                      <a:gd name="T19" fmla="*/ 6 h 70"/>
                      <a:gd name="T20" fmla="*/ 54 w 118"/>
                      <a:gd name="T21" fmla="*/ 6 h 70"/>
                      <a:gd name="T22" fmla="*/ 54 w 118"/>
                      <a:gd name="T23" fmla="*/ 5 h 70"/>
                      <a:gd name="T24" fmla="*/ 31 w 118"/>
                      <a:gd name="T25" fmla="*/ 0 h 70"/>
                      <a:gd name="T26" fmla="*/ 6 w 118"/>
                      <a:gd name="T27" fmla="*/ 7 h 70"/>
                      <a:gd name="T28" fmla="*/ 0 w 118"/>
                      <a:gd name="T29" fmla="*/ 17 h 70"/>
                      <a:gd name="T30" fmla="*/ 18 w 118"/>
                      <a:gd name="T31" fmla="*/ 37 h 70"/>
                      <a:gd name="T32" fmla="*/ 42 w 118"/>
                      <a:gd name="T33" fmla="*/ 42 h 70"/>
                      <a:gd name="T34" fmla="*/ 66 w 118"/>
                      <a:gd name="T35" fmla="*/ 35 h 70"/>
                      <a:gd name="T36" fmla="*/ 72 w 118"/>
                      <a:gd name="T37" fmla="*/ 25 h 70"/>
                      <a:gd name="T38" fmla="*/ 54 w 118"/>
                      <a:gd name="T39" fmla="*/ 5 h 70"/>
                      <a:gd name="T40" fmla="*/ 54 w 118"/>
                      <a:gd name="T41" fmla="*/ 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8" h="70">
                        <a:moveTo>
                          <a:pt x="89" y="9"/>
                        </a:moveTo>
                        <a:cubicBezTo>
                          <a:pt x="89" y="10"/>
                          <a:pt x="89" y="10"/>
                          <a:pt x="89" y="10"/>
                        </a:cubicBezTo>
                        <a:cubicBezTo>
                          <a:pt x="106" y="18"/>
                          <a:pt x="116" y="30"/>
                          <a:pt x="116" y="41"/>
                        </a:cubicBezTo>
                        <a:cubicBezTo>
                          <a:pt x="116" y="46"/>
                          <a:pt x="113" y="52"/>
                          <a:pt x="108" y="56"/>
                        </a:cubicBezTo>
                        <a:cubicBezTo>
                          <a:pt x="99" y="64"/>
                          <a:pt x="84" y="68"/>
                          <a:pt x="69" y="68"/>
                        </a:cubicBezTo>
                        <a:cubicBezTo>
                          <a:pt x="56" y="68"/>
                          <a:pt x="42" y="65"/>
                          <a:pt x="29" y="60"/>
                        </a:cubicBezTo>
                        <a:cubicBezTo>
                          <a:pt x="12" y="52"/>
                          <a:pt x="2" y="40"/>
                          <a:pt x="2" y="29"/>
                        </a:cubicBezTo>
                        <a:cubicBezTo>
                          <a:pt x="2" y="24"/>
                          <a:pt x="5" y="18"/>
                          <a:pt x="10" y="13"/>
                        </a:cubicBezTo>
                        <a:cubicBezTo>
                          <a:pt x="19" y="6"/>
                          <a:pt x="34" y="2"/>
                          <a:pt x="49" y="2"/>
                        </a:cubicBezTo>
                        <a:cubicBezTo>
                          <a:pt x="62" y="2"/>
                          <a:pt x="76" y="4"/>
                          <a:pt x="89" y="10"/>
                        </a:cubicBezTo>
                        <a:cubicBezTo>
                          <a:pt x="89" y="9"/>
                          <a:pt x="89" y="9"/>
                          <a:pt x="89" y="9"/>
                        </a:cubicBezTo>
                        <a:cubicBezTo>
                          <a:pt x="89" y="8"/>
                          <a:pt x="89" y="8"/>
                          <a:pt x="89" y="8"/>
                        </a:cubicBezTo>
                        <a:cubicBezTo>
                          <a:pt x="77" y="2"/>
                          <a:pt x="63" y="0"/>
                          <a:pt x="49" y="0"/>
                        </a:cubicBezTo>
                        <a:cubicBezTo>
                          <a:pt x="33" y="0"/>
                          <a:pt x="18" y="4"/>
                          <a:pt x="9" y="12"/>
                        </a:cubicBezTo>
                        <a:cubicBezTo>
                          <a:pt x="3" y="17"/>
                          <a:pt x="0" y="23"/>
                          <a:pt x="0" y="29"/>
                        </a:cubicBezTo>
                        <a:cubicBezTo>
                          <a:pt x="0" y="41"/>
                          <a:pt x="10" y="54"/>
                          <a:pt x="29" y="62"/>
                        </a:cubicBezTo>
                        <a:cubicBezTo>
                          <a:pt x="41" y="67"/>
                          <a:pt x="55" y="70"/>
                          <a:pt x="69" y="70"/>
                        </a:cubicBezTo>
                        <a:cubicBezTo>
                          <a:pt x="85" y="70"/>
                          <a:pt x="100" y="66"/>
                          <a:pt x="109" y="58"/>
                        </a:cubicBezTo>
                        <a:cubicBezTo>
                          <a:pt x="115" y="53"/>
                          <a:pt x="118" y="47"/>
                          <a:pt x="118" y="41"/>
                        </a:cubicBezTo>
                        <a:cubicBezTo>
                          <a:pt x="118" y="29"/>
                          <a:pt x="108" y="16"/>
                          <a:pt x="89" y="8"/>
                        </a:cubicBezTo>
                        <a:cubicBezTo>
                          <a:pt x="89" y="9"/>
                          <a:pt x="89" y="9"/>
                          <a:pt x="89" y="9"/>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22" name="Freeform 950">
                    <a:extLst>
                      <a:ext uri="{FF2B5EF4-FFF2-40B4-BE49-F238E27FC236}">
                        <a16:creationId xmlns:a16="http://schemas.microsoft.com/office/drawing/2014/main" id="{E13079B3-9D9D-108F-49E7-2606E421C9C7}"/>
                      </a:ext>
                    </a:extLst>
                  </p:cNvPr>
                  <p:cNvSpPr>
                    <a:spLocks/>
                  </p:cNvSpPr>
                  <p:nvPr/>
                </p:nvSpPr>
                <p:spPr bwMode="auto">
                  <a:xfrm>
                    <a:off x="2584" y="3121"/>
                    <a:ext cx="7" cy="14"/>
                  </a:xfrm>
                  <a:custGeom>
                    <a:avLst/>
                    <a:gdLst>
                      <a:gd name="T0" fmla="*/ 4 w 9"/>
                      <a:gd name="T1" fmla="*/ 5 h 16"/>
                      <a:gd name="T2" fmla="*/ 3 w 9"/>
                      <a:gd name="T3" fmla="*/ 11 h 16"/>
                      <a:gd name="T4" fmla="*/ 2 w 9"/>
                      <a:gd name="T5" fmla="*/ 5 h 16"/>
                      <a:gd name="T6" fmla="*/ 2 w 9"/>
                      <a:gd name="T7" fmla="*/ 0 h 16"/>
                      <a:gd name="T8" fmla="*/ 4 w 9"/>
                      <a:gd name="T9" fmla="*/ 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6">
                        <a:moveTo>
                          <a:pt x="8" y="8"/>
                        </a:moveTo>
                        <a:cubicBezTo>
                          <a:pt x="9" y="12"/>
                          <a:pt x="9" y="16"/>
                          <a:pt x="7" y="16"/>
                        </a:cubicBezTo>
                        <a:cubicBezTo>
                          <a:pt x="6" y="16"/>
                          <a:pt x="3" y="13"/>
                          <a:pt x="2" y="8"/>
                        </a:cubicBezTo>
                        <a:cubicBezTo>
                          <a:pt x="0" y="4"/>
                          <a:pt x="1" y="0"/>
                          <a:pt x="2" y="0"/>
                        </a:cubicBezTo>
                        <a:cubicBezTo>
                          <a:pt x="4" y="0"/>
                          <a:pt x="7" y="3"/>
                          <a:pt x="8"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23" name="Freeform 951">
                    <a:extLst>
                      <a:ext uri="{FF2B5EF4-FFF2-40B4-BE49-F238E27FC236}">
                        <a16:creationId xmlns:a16="http://schemas.microsoft.com/office/drawing/2014/main" id="{0A2B70B1-8AE3-6A53-B8C2-772135C345BA}"/>
                      </a:ext>
                    </a:extLst>
                  </p:cNvPr>
                  <p:cNvSpPr>
                    <a:spLocks/>
                  </p:cNvSpPr>
                  <p:nvPr/>
                </p:nvSpPr>
                <p:spPr bwMode="auto">
                  <a:xfrm>
                    <a:off x="2588" y="3140"/>
                    <a:ext cx="5" cy="8"/>
                  </a:xfrm>
                  <a:custGeom>
                    <a:avLst/>
                    <a:gdLst>
                      <a:gd name="T0" fmla="*/ 3 w 6"/>
                      <a:gd name="T1" fmla="*/ 2 h 10"/>
                      <a:gd name="T2" fmla="*/ 3 w 6"/>
                      <a:gd name="T3" fmla="*/ 5 h 10"/>
                      <a:gd name="T4" fmla="*/ 1 w 6"/>
                      <a:gd name="T5" fmla="*/ 2 h 10"/>
                      <a:gd name="T6" fmla="*/ 1 w 6"/>
                      <a:gd name="T7" fmla="*/ 0 h 10"/>
                      <a:gd name="T8" fmla="*/ 3 w 6"/>
                      <a:gd name="T9" fmla="*/ 2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0">
                        <a:moveTo>
                          <a:pt x="5" y="5"/>
                        </a:moveTo>
                        <a:cubicBezTo>
                          <a:pt x="6" y="7"/>
                          <a:pt x="6" y="10"/>
                          <a:pt x="4" y="10"/>
                        </a:cubicBezTo>
                        <a:cubicBezTo>
                          <a:pt x="3" y="10"/>
                          <a:pt x="2" y="8"/>
                          <a:pt x="1" y="5"/>
                        </a:cubicBezTo>
                        <a:cubicBezTo>
                          <a:pt x="0" y="2"/>
                          <a:pt x="0" y="0"/>
                          <a:pt x="1" y="0"/>
                        </a:cubicBezTo>
                        <a:cubicBezTo>
                          <a:pt x="2" y="0"/>
                          <a:pt x="4" y="2"/>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24" name="Freeform 952">
                    <a:extLst>
                      <a:ext uri="{FF2B5EF4-FFF2-40B4-BE49-F238E27FC236}">
                        <a16:creationId xmlns:a16="http://schemas.microsoft.com/office/drawing/2014/main" id="{B6AD907C-D50C-2D29-754C-93BD175251A6}"/>
                      </a:ext>
                    </a:extLst>
                  </p:cNvPr>
                  <p:cNvSpPr>
                    <a:spLocks/>
                  </p:cNvSpPr>
                  <p:nvPr/>
                </p:nvSpPr>
                <p:spPr bwMode="auto">
                  <a:xfrm>
                    <a:off x="2571" y="3110"/>
                    <a:ext cx="69" cy="92"/>
                  </a:xfrm>
                  <a:custGeom>
                    <a:avLst/>
                    <a:gdLst>
                      <a:gd name="T0" fmla="*/ 46 w 82"/>
                      <a:gd name="T1" fmla="*/ 30 h 109"/>
                      <a:gd name="T2" fmla="*/ 45 w 82"/>
                      <a:gd name="T3" fmla="*/ 30 h 109"/>
                      <a:gd name="T4" fmla="*/ 47 w 82"/>
                      <a:gd name="T5" fmla="*/ 44 h 109"/>
                      <a:gd name="T6" fmla="*/ 44 w 82"/>
                      <a:gd name="T7" fmla="*/ 57 h 109"/>
                      <a:gd name="T8" fmla="*/ 35 w 82"/>
                      <a:gd name="T9" fmla="*/ 64 h 109"/>
                      <a:gd name="T10" fmla="*/ 33 w 82"/>
                      <a:gd name="T11" fmla="*/ 64 h 109"/>
                      <a:gd name="T12" fmla="*/ 16 w 82"/>
                      <a:gd name="T13" fmla="*/ 57 h 109"/>
                      <a:gd name="T14" fmla="*/ 3 w 82"/>
                      <a:gd name="T15" fmla="*/ 35 h 109"/>
                      <a:gd name="T16" fmla="*/ 2 w 82"/>
                      <a:gd name="T17" fmla="*/ 21 h 109"/>
                      <a:gd name="T18" fmla="*/ 5 w 82"/>
                      <a:gd name="T19" fmla="*/ 8 h 109"/>
                      <a:gd name="T20" fmla="*/ 13 w 82"/>
                      <a:gd name="T21" fmla="*/ 2 h 109"/>
                      <a:gd name="T22" fmla="*/ 16 w 82"/>
                      <a:gd name="T23" fmla="*/ 2 h 109"/>
                      <a:gd name="T24" fmla="*/ 33 w 82"/>
                      <a:gd name="T25" fmla="*/ 9 h 109"/>
                      <a:gd name="T26" fmla="*/ 45 w 82"/>
                      <a:gd name="T27" fmla="*/ 30 h 109"/>
                      <a:gd name="T28" fmla="*/ 46 w 82"/>
                      <a:gd name="T29" fmla="*/ 30 h 109"/>
                      <a:gd name="T30" fmla="*/ 47 w 82"/>
                      <a:gd name="T31" fmla="*/ 30 h 109"/>
                      <a:gd name="T32" fmla="*/ 34 w 82"/>
                      <a:gd name="T33" fmla="*/ 8 h 109"/>
                      <a:gd name="T34" fmla="*/ 16 w 82"/>
                      <a:gd name="T35" fmla="*/ 0 h 109"/>
                      <a:gd name="T36" fmla="*/ 13 w 82"/>
                      <a:gd name="T37" fmla="*/ 0 h 109"/>
                      <a:gd name="T38" fmla="*/ 3 w 82"/>
                      <a:gd name="T39" fmla="*/ 7 h 109"/>
                      <a:gd name="T40" fmla="*/ 0 w 82"/>
                      <a:gd name="T41" fmla="*/ 21 h 109"/>
                      <a:gd name="T42" fmla="*/ 3 w 82"/>
                      <a:gd name="T43" fmla="*/ 36 h 109"/>
                      <a:gd name="T44" fmla="*/ 16 w 82"/>
                      <a:gd name="T45" fmla="*/ 57 h 109"/>
                      <a:gd name="T46" fmla="*/ 33 w 82"/>
                      <a:gd name="T47" fmla="*/ 66 h 109"/>
                      <a:gd name="T48" fmla="*/ 35 w 82"/>
                      <a:gd name="T49" fmla="*/ 66 h 109"/>
                      <a:gd name="T50" fmla="*/ 45 w 82"/>
                      <a:gd name="T51" fmla="*/ 58 h 109"/>
                      <a:gd name="T52" fmla="*/ 49 w 82"/>
                      <a:gd name="T53" fmla="*/ 44 h 109"/>
                      <a:gd name="T54" fmla="*/ 47 w 82"/>
                      <a:gd name="T55" fmla="*/ 30 h 109"/>
                      <a:gd name="T56" fmla="*/ 46 w 82"/>
                      <a:gd name="T57" fmla="*/ 30 h 1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2" h="109">
                        <a:moveTo>
                          <a:pt x="77" y="49"/>
                        </a:moveTo>
                        <a:cubicBezTo>
                          <a:pt x="76" y="49"/>
                          <a:pt x="76" y="49"/>
                          <a:pt x="76" y="49"/>
                        </a:cubicBezTo>
                        <a:cubicBezTo>
                          <a:pt x="79" y="58"/>
                          <a:pt x="80" y="66"/>
                          <a:pt x="80" y="74"/>
                        </a:cubicBezTo>
                        <a:cubicBezTo>
                          <a:pt x="80" y="83"/>
                          <a:pt x="78" y="91"/>
                          <a:pt x="74" y="96"/>
                        </a:cubicBezTo>
                        <a:cubicBezTo>
                          <a:pt x="71" y="102"/>
                          <a:pt x="65" y="106"/>
                          <a:pt x="59" y="107"/>
                        </a:cubicBezTo>
                        <a:cubicBezTo>
                          <a:pt x="58" y="107"/>
                          <a:pt x="56" y="107"/>
                          <a:pt x="55" y="107"/>
                        </a:cubicBezTo>
                        <a:cubicBezTo>
                          <a:pt x="46" y="107"/>
                          <a:pt x="36" y="102"/>
                          <a:pt x="27" y="94"/>
                        </a:cubicBezTo>
                        <a:cubicBezTo>
                          <a:pt x="19" y="85"/>
                          <a:pt x="11" y="73"/>
                          <a:pt x="6" y="59"/>
                        </a:cubicBezTo>
                        <a:cubicBezTo>
                          <a:pt x="3" y="51"/>
                          <a:pt x="2" y="43"/>
                          <a:pt x="2" y="35"/>
                        </a:cubicBezTo>
                        <a:cubicBezTo>
                          <a:pt x="2" y="26"/>
                          <a:pt x="4" y="18"/>
                          <a:pt x="8" y="13"/>
                        </a:cubicBezTo>
                        <a:cubicBezTo>
                          <a:pt x="11" y="7"/>
                          <a:pt x="17" y="3"/>
                          <a:pt x="23" y="2"/>
                        </a:cubicBezTo>
                        <a:cubicBezTo>
                          <a:pt x="24" y="2"/>
                          <a:pt x="26" y="2"/>
                          <a:pt x="27" y="2"/>
                        </a:cubicBezTo>
                        <a:cubicBezTo>
                          <a:pt x="36" y="2"/>
                          <a:pt x="46" y="7"/>
                          <a:pt x="55" y="15"/>
                        </a:cubicBezTo>
                        <a:cubicBezTo>
                          <a:pt x="63" y="24"/>
                          <a:pt x="71" y="36"/>
                          <a:pt x="76" y="49"/>
                        </a:cubicBezTo>
                        <a:cubicBezTo>
                          <a:pt x="77" y="49"/>
                          <a:pt x="77" y="49"/>
                          <a:pt x="77" y="49"/>
                        </a:cubicBezTo>
                        <a:cubicBezTo>
                          <a:pt x="78" y="49"/>
                          <a:pt x="78" y="49"/>
                          <a:pt x="78" y="49"/>
                        </a:cubicBezTo>
                        <a:cubicBezTo>
                          <a:pt x="73" y="35"/>
                          <a:pt x="65" y="23"/>
                          <a:pt x="56" y="14"/>
                        </a:cubicBezTo>
                        <a:cubicBezTo>
                          <a:pt x="47" y="5"/>
                          <a:pt x="37" y="0"/>
                          <a:pt x="27" y="0"/>
                        </a:cubicBezTo>
                        <a:cubicBezTo>
                          <a:pt x="25" y="0"/>
                          <a:pt x="24" y="0"/>
                          <a:pt x="23" y="0"/>
                        </a:cubicBezTo>
                        <a:cubicBezTo>
                          <a:pt x="16" y="1"/>
                          <a:pt x="10" y="5"/>
                          <a:pt x="6" y="12"/>
                        </a:cubicBezTo>
                        <a:cubicBezTo>
                          <a:pt x="2" y="18"/>
                          <a:pt x="0" y="26"/>
                          <a:pt x="0" y="35"/>
                        </a:cubicBezTo>
                        <a:cubicBezTo>
                          <a:pt x="0" y="43"/>
                          <a:pt x="1" y="51"/>
                          <a:pt x="4" y="60"/>
                        </a:cubicBezTo>
                        <a:cubicBezTo>
                          <a:pt x="9" y="74"/>
                          <a:pt x="17" y="86"/>
                          <a:pt x="26" y="95"/>
                        </a:cubicBezTo>
                        <a:cubicBezTo>
                          <a:pt x="35" y="104"/>
                          <a:pt x="45" y="109"/>
                          <a:pt x="55" y="109"/>
                        </a:cubicBezTo>
                        <a:cubicBezTo>
                          <a:pt x="57" y="109"/>
                          <a:pt x="58" y="109"/>
                          <a:pt x="59" y="109"/>
                        </a:cubicBezTo>
                        <a:cubicBezTo>
                          <a:pt x="66" y="108"/>
                          <a:pt x="72" y="104"/>
                          <a:pt x="76" y="97"/>
                        </a:cubicBezTo>
                        <a:cubicBezTo>
                          <a:pt x="80" y="91"/>
                          <a:pt x="82" y="83"/>
                          <a:pt x="82" y="74"/>
                        </a:cubicBezTo>
                        <a:cubicBezTo>
                          <a:pt x="82" y="66"/>
                          <a:pt x="81" y="58"/>
                          <a:pt x="78" y="49"/>
                        </a:cubicBezTo>
                        <a:cubicBezTo>
                          <a:pt x="77" y="49"/>
                          <a:pt x="77" y="49"/>
                          <a:pt x="77" y="49"/>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25" name="Freeform 953">
                    <a:extLst>
                      <a:ext uri="{FF2B5EF4-FFF2-40B4-BE49-F238E27FC236}">
                        <a16:creationId xmlns:a16="http://schemas.microsoft.com/office/drawing/2014/main" id="{B9A9BAAF-1B6B-CF66-BBC1-AE22014287BF}"/>
                      </a:ext>
                    </a:extLst>
                  </p:cNvPr>
                  <p:cNvSpPr>
                    <a:spLocks/>
                  </p:cNvSpPr>
                  <p:nvPr/>
                </p:nvSpPr>
                <p:spPr bwMode="auto">
                  <a:xfrm>
                    <a:off x="2123" y="3169"/>
                    <a:ext cx="68" cy="58"/>
                  </a:xfrm>
                  <a:custGeom>
                    <a:avLst/>
                    <a:gdLst>
                      <a:gd name="T0" fmla="*/ 46 w 81"/>
                      <a:gd name="T1" fmla="*/ 12 h 68"/>
                      <a:gd name="T2" fmla="*/ 29 w 81"/>
                      <a:gd name="T3" fmla="*/ 37 h 68"/>
                      <a:gd name="T4" fmla="*/ 3 w 81"/>
                      <a:gd name="T5" fmla="*/ 31 h 68"/>
                      <a:gd name="T6" fmla="*/ 19 w 81"/>
                      <a:gd name="T7" fmla="*/ 5 h 68"/>
                      <a:gd name="T8" fmla="*/ 46 w 81"/>
                      <a:gd name="T9" fmla="*/ 12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68">
                        <a:moveTo>
                          <a:pt x="77" y="19"/>
                        </a:moveTo>
                        <a:cubicBezTo>
                          <a:pt x="81" y="33"/>
                          <a:pt x="69" y="51"/>
                          <a:pt x="50" y="59"/>
                        </a:cubicBezTo>
                        <a:cubicBezTo>
                          <a:pt x="30" y="68"/>
                          <a:pt x="10" y="63"/>
                          <a:pt x="5" y="49"/>
                        </a:cubicBezTo>
                        <a:cubicBezTo>
                          <a:pt x="0" y="35"/>
                          <a:pt x="12" y="17"/>
                          <a:pt x="32" y="8"/>
                        </a:cubicBezTo>
                        <a:cubicBezTo>
                          <a:pt x="52" y="0"/>
                          <a:pt x="72" y="5"/>
                          <a:pt x="77" y="19"/>
                        </a:cubicBezTo>
                      </a:path>
                    </a:pathLst>
                  </a:custGeom>
                  <a:solidFill>
                    <a:srgbClr val="6A81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26" name="Freeform 954">
                    <a:extLst>
                      <a:ext uri="{FF2B5EF4-FFF2-40B4-BE49-F238E27FC236}">
                        <a16:creationId xmlns:a16="http://schemas.microsoft.com/office/drawing/2014/main" id="{1BBF6450-439F-790A-2A88-6785C5C9BECF}"/>
                      </a:ext>
                    </a:extLst>
                  </p:cNvPr>
                  <p:cNvSpPr>
                    <a:spLocks/>
                  </p:cNvSpPr>
                  <p:nvPr/>
                </p:nvSpPr>
                <p:spPr bwMode="auto">
                  <a:xfrm>
                    <a:off x="2125" y="3193"/>
                    <a:ext cx="62" cy="33"/>
                  </a:xfrm>
                  <a:custGeom>
                    <a:avLst/>
                    <a:gdLst>
                      <a:gd name="T0" fmla="*/ 31 w 73"/>
                      <a:gd name="T1" fmla="*/ 14 h 39"/>
                      <a:gd name="T2" fmla="*/ 3 w 73"/>
                      <a:gd name="T3" fmla="*/ 8 h 39"/>
                      <a:gd name="T4" fmla="*/ 3 w 73"/>
                      <a:gd name="T5" fmla="*/ 0 h 39"/>
                      <a:gd name="T6" fmla="*/ 2 w 73"/>
                      <a:gd name="T7" fmla="*/ 12 h 39"/>
                      <a:gd name="T8" fmla="*/ 28 w 73"/>
                      <a:gd name="T9" fmla="*/ 19 h 39"/>
                      <a:gd name="T10" fmla="*/ 45 w 73"/>
                      <a:gd name="T11" fmla="*/ 3 h 39"/>
                      <a:gd name="T12" fmla="*/ 31 w 73"/>
                      <a:gd name="T13" fmla="*/ 14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39">
                        <a:moveTo>
                          <a:pt x="50" y="23"/>
                        </a:moveTo>
                        <a:cubicBezTo>
                          <a:pt x="30" y="32"/>
                          <a:pt x="10" y="27"/>
                          <a:pt x="5" y="13"/>
                        </a:cubicBezTo>
                        <a:cubicBezTo>
                          <a:pt x="4" y="9"/>
                          <a:pt x="4" y="4"/>
                          <a:pt x="5" y="0"/>
                        </a:cubicBezTo>
                        <a:cubicBezTo>
                          <a:pt x="1" y="6"/>
                          <a:pt x="0" y="14"/>
                          <a:pt x="2" y="20"/>
                        </a:cubicBezTo>
                        <a:cubicBezTo>
                          <a:pt x="7" y="35"/>
                          <a:pt x="27" y="39"/>
                          <a:pt x="46" y="31"/>
                        </a:cubicBezTo>
                        <a:cubicBezTo>
                          <a:pt x="60" y="25"/>
                          <a:pt x="70" y="14"/>
                          <a:pt x="73" y="3"/>
                        </a:cubicBezTo>
                        <a:cubicBezTo>
                          <a:pt x="69" y="11"/>
                          <a:pt x="60" y="19"/>
                          <a:pt x="50" y="23"/>
                        </a:cubicBezTo>
                      </a:path>
                    </a:pathLst>
                  </a:custGeom>
                  <a:solidFill>
                    <a:srgbClr val="4C62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27" name="Freeform 955">
                    <a:extLst>
                      <a:ext uri="{FF2B5EF4-FFF2-40B4-BE49-F238E27FC236}">
                        <a16:creationId xmlns:a16="http://schemas.microsoft.com/office/drawing/2014/main" id="{1081171D-DC7C-6341-28E9-57F818C57BC8}"/>
                      </a:ext>
                    </a:extLst>
                  </p:cNvPr>
                  <p:cNvSpPr>
                    <a:spLocks/>
                  </p:cNvSpPr>
                  <p:nvPr/>
                </p:nvSpPr>
                <p:spPr bwMode="auto">
                  <a:xfrm>
                    <a:off x="2142" y="3175"/>
                    <a:ext cx="40" cy="28"/>
                  </a:xfrm>
                  <a:custGeom>
                    <a:avLst/>
                    <a:gdLst>
                      <a:gd name="T0" fmla="*/ 28 w 47"/>
                      <a:gd name="T1" fmla="*/ 7 h 33"/>
                      <a:gd name="T2" fmla="*/ 16 w 47"/>
                      <a:gd name="T3" fmla="*/ 19 h 33"/>
                      <a:gd name="T4" fmla="*/ 1 w 47"/>
                      <a:gd name="T5" fmla="*/ 13 h 33"/>
                      <a:gd name="T6" fmla="*/ 13 w 47"/>
                      <a:gd name="T7" fmla="*/ 2 h 33"/>
                      <a:gd name="T8" fmla="*/ 28 w 47"/>
                      <a:gd name="T9" fmla="*/ 7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33">
                        <a:moveTo>
                          <a:pt x="46" y="12"/>
                        </a:moveTo>
                        <a:cubicBezTo>
                          <a:pt x="47" y="20"/>
                          <a:pt x="38" y="29"/>
                          <a:pt x="26" y="31"/>
                        </a:cubicBezTo>
                        <a:cubicBezTo>
                          <a:pt x="14" y="33"/>
                          <a:pt x="3" y="29"/>
                          <a:pt x="1" y="21"/>
                        </a:cubicBezTo>
                        <a:cubicBezTo>
                          <a:pt x="0" y="13"/>
                          <a:pt x="9" y="4"/>
                          <a:pt x="21" y="2"/>
                        </a:cubicBezTo>
                        <a:cubicBezTo>
                          <a:pt x="33" y="0"/>
                          <a:pt x="44" y="4"/>
                          <a:pt x="46" y="12"/>
                        </a:cubicBezTo>
                      </a:path>
                    </a:pathLst>
                  </a:custGeom>
                  <a:solidFill>
                    <a:srgbClr val="7F94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28" name="Freeform 956">
                    <a:extLst>
                      <a:ext uri="{FF2B5EF4-FFF2-40B4-BE49-F238E27FC236}">
                        <a16:creationId xmlns:a16="http://schemas.microsoft.com/office/drawing/2014/main" id="{0DB823F9-AD2C-9434-422B-F7F601816895}"/>
                      </a:ext>
                    </a:extLst>
                  </p:cNvPr>
                  <p:cNvSpPr>
                    <a:spLocks/>
                  </p:cNvSpPr>
                  <p:nvPr/>
                </p:nvSpPr>
                <p:spPr bwMode="auto">
                  <a:xfrm>
                    <a:off x="2125" y="3172"/>
                    <a:ext cx="63" cy="51"/>
                  </a:xfrm>
                  <a:custGeom>
                    <a:avLst/>
                    <a:gdLst>
                      <a:gd name="T0" fmla="*/ 43 w 75"/>
                      <a:gd name="T1" fmla="*/ 9 h 61"/>
                      <a:gd name="T2" fmla="*/ 43 w 75"/>
                      <a:gd name="T3" fmla="*/ 9 h 61"/>
                      <a:gd name="T4" fmla="*/ 44 w 75"/>
                      <a:gd name="T5" fmla="*/ 13 h 61"/>
                      <a:gd name="T6" fmla="*/ 28 w 75"/>
                      <a:gd name="T7" fmla="*/ 32 h 61"/>
                      <a:gd name="T8" fmla="*/ 16 w 75"/>
                      <a:gd name="T9" fmla="*/ 34 h 61"/>
                      <a:gd name="T10" fmla="*/ 3 w 75"/>
                      <a:gd name="T11" fmla="*/ 27 h 61"/>
                      <a:gd name="T12" fmla="*/ 2 w 75"/>
                      <a:gd name="T13" fmla="*/ 23 h 61"/>
                      <a:gd name="T14" fmla="*/ 17 w 75"/>
                      <a:gd name="T15" fmla="*/ 3 h 61"/>
                      <a:gd name="T16" fmla="*/ 29 w 75"/>
                      <a:gd name="T17" fmla="*/ 1 h 61"/>
                      <a:gd name="T18" fmla="*/ 43 w 75"/>
                      <a:gd name="T19" fmla="*/ 9 h 61"/>
                      <a:gd name="T20" fmla="*/ 43 w 75"/>
                      <a:gd name="T21" fmla="*/ 9 h 61"/>
                      <a:gd name="T22" fmla="*/ 44 w 75"/>
                      <a:gd name="T23" fmla="*/ 9 h 61"/>
                      <a:gd name="T24" fmla="*/ 29 w 75"/>
                      <a:gd name="T25" fmla="*/ 0 h 61"/>
                      <a:gd name="T26" fmla="*/ 17 w 75"/>
                      <a:gd name="T27" fmla="*/ 3 h 61"/>
                      <a:gd name="T28" fmla="*/ 0 w 75"/>
                      <a:gd name="T29" fmla="*/ 23 h 61"/>
                      <a:gd name="T30" fmla="*/ 1 w 75"/>
                      <a:gd name="T31" fmla="*/ 27 h 61"/>
                      <a:gd name="T32" fmla="*/ 16 w 75"/>
                      <a:gd name="T33" fmla="*/ 36 h 61"/>
                      <a:gd name="T34" fmla="*/ 28 w 75"/>
                      <a:gd name="T35" fmla="*/ 33 h 61"/>
                      <a:gd name="T36" fmla="*/ 45 w 75"/>
                      <a:gd name="T37" fmla="*/ 13 h 61"/>
                      <a:gd name="T38" fmla="*/ 44 w 75"/>
                      <a:gd name="T39" fmla="*/ 9 h 61"/>
                      <a:gd name="T40" fmla="*/ 43 w 75"/>
                      <a:gd name="T41" fmla="*/ 9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5" h="61">
                        <a:moveTo>
                          <a:pt x="73" y="15"/>
                        </a:moveTo>
                        <a:cubicBezTo>
                          <a:pt x="73" y="15"/>
                          <a:pt x="73" y="15"/>
                          <a:pt x="73" y="15"/>
                        </a:cubicBezTo>
                        <a:cubicBezTo>
                          <a:pt x="73" y="17"/>
                          <a:pt x="74" y="20"/>
                          <a:pt x="74" y="22"/>
                        </a:cubicBezTo>
                        <a:cubicBezTo>
                          <a:pt x="74" y="34"/>
                          <a:pt x="63" y="48"/>
                          <a:pt x="46" y="55"/>
                        </a:cubicBezTo>
                        <a:cubicBezTo>
                          <a:pt x="40" y="58"/>
                          <a:pt x="33" y="59"/>
                          <a:pt x="27" y="59"/>
                        </a:cubicBezTo>
                        <a:cubicBezTo>
                          <a:pt x="15" y="59"/>
                          <a:pt x="6" y="54"/>
                          <a:pt x="3" y="45"/>
                        </a:cubicBezTo>
                        <a:cubicBezTo>
                          <a:pt x="2" y="43"/>
                          <a:pt x="2" y="41"/>
                          <a:pt x="2" y="39"/>
                        </a:cubicBezTo>
                        <a:cubicBezTo>
                          <a:pt x="2" y="27"/>
                          <a:pt x="13" y="13"/>
                          <a:pt x="29" y="6"/>
                        </a:cubicBezTo>
                        <a:cubicBezTo>
                          <a:pt x="36" y="3"/>
                          <a:pt x="42" y="1"/>
                          <a:pt x="48" y="1"/>
                        </a:cubicBezTo>
                        <a:cubicBezTo>
                          <a:pt x="60" y="1"/>
                          <a:pt x="70" y="6"/>
                          <a:pt x="73" y="15"/>
                        </a:cubicBezTo>
                        <a:cubicBezTo>
                          <a:pt x="73" y="15"/>
                          <a:pt x="73" y="15"/>
                          <a:pt x="73" y="15"/>
                        </a:cubicBezTo>
                        <a:cubicBezTo>
                          <a:pt x="74" y="15"/>
                          <a:pt x="74" y="15"/>
                          <a:pt x="74" y="15"/>
                        </a:cubicBezTo>
                        <a:cubicBezTo>
                          <a:pt x="71" y="5"/>
                          <a:pt x="61" y="0"/>
                          <a:pt x="48" y="0"/>
                        </a:cubicBezTo>
                        <a:cubicBezTo>
                          <a:pt x="42" y="0"/>
                          <a:pt x="35" y="1"/>
                          <a:pt x="29" y="4"/>
                        </a:cubicBezTo>
                        <a:cubicBezTo>
                          <a:pt x="12" y="11"/>
                          <a:pt x="0" y="26"/>
                          <a:pt x="0" y="39"/>
                        </a:cubicBezTo>
                        <a:cubicBezTo>
                          <a:pt x="0" y="41"/>
                          <a:pt x="0" y="44"/>
                          <a:pt x="1" y="46"/>
                        </a:cubicBezTo>
                        <a:cubicBezTo>
                          <a:pt x="4" y="56"/>
                          <a:pt x="15" y="61"/>
                          <a:pt x="27" y="61"/>
                        </a:cubicBezTo>
                        <a:cubicBezTo>
                          <a:pt x="33" y="61"/>
                          <a:pt x="40" y="60"/>
                          <a:pt x="47" y="57"/>
                        </a:cubicBezTo>
                        <a:cubicBezTo>
                          <a:pt x="64" y="49"/>
                          <a:pt x="75" y="35"/>
                          <a:pt x="75" y="22"/>
                        </a:cubicBezTo>
                        <a:cubicBezTo>
                          <a:pt x="75" y="19"/>
                          <a:pt x="75" y="17"/>
                          <a:pt x="74" y="15"/>
                        </a:cubicBezTo>
                        <a:cubicBezTo>
                          <a:pt x="73" y="15"/>
                          <a:pt x="73" y="15"/>
                          <a:pt x="73" y="15"/>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29" name="Freeform 957">
                    <a:extLst>
                      <a:ext uri="{FF2B5EF4-FFF2-40B4-BE49-F238E27FC236}">
                        <a16:creationId xmlns:a16="http://schemas.microsoft.com/office/drawing/2014/main" id="{A977A9D1-E483-476F-10CA-17915C86BEB8}"/>
                      </a:ext>
                    </a:extLst>
                  </p:cNvPr>
                  <p:cNvSpPr>
                    <a:spLocks/>
                  </p:cNvSpPr>
                  <p:nvPr/>
                </p:nvSpPr>
                <p:spPr bwMode="auto">
                  <a:xfrm>
                    <a:off x="2141" y="3183"/>
                    <a:ext cx="6" cy="7"/>
                  </a:xfrm>
                  <a:custGeom>
                    <a:avLst/>
                    <a:gdLst>
                      <a:gd name="T0" fmla="*/ 4 w 7"/>
                      <a:gd name="T1" fmla="*/ 2 h 9"/>
                      <a:gd name="T2" fmla="*/ 3 w 7"/>
                      <a:gd name="T3" fmla="*/ 4 h 9"/>
                      <a:gd name="T4" fmla="*/ 0 w 7"/>
                      <a:gd name="T5" fmla="*/ 3 h 9"/>
                      <a:gd name="T6" fmla="*/ 2 w 7"/>
                      <a:gd name="T7" fmla="*/ 1 h 9"/>
                      <a:gd name="T8" fmla="*/ 4 w 7"/>
                      <a:gd name="T9" fmla="*/ 2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9">
                        <a:moveTo>
                          <a:pt x="7" y="3"/>
                        </a:moveTo>
                        <a:cubicBezTo>
                          <a:pt x="7" y="5"/>
                          <a:pt x="7" y="8"/>
                          <a:pt x="5" y="8"/>
                        </a:cubicBezTo>
                        <a:cubicBezTo>
                          <a:pt x="3" y="9"/>
                          <a:pt x="1" y="8"/>
                          <a:pt x="0" y="6"/>
                        </a:cubicBezTo>
                        <a:cubicBezTo>
                          <a:pt x="0" y="4"/>
                          <a:pt x="1" y="2"/>
                          <a:pt x="2" y="1"/>
                        </a:cubicBezTo>
                        <a:cubicBezTo>
                          <a:pt x="4" y="0"/>
                          <a:pt x="6" y="1"/>
                          <a:pt x="7"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30" name="Freeform 958">
                    <a:extLst>
                      <a:ext uri="{FF2B5EF4-FFF2-40B4-BE49-F238E27FC236}">
                        <a16:creationId xmlns:a16="http://schemas.microsoft.com/office/drawing/2014/main" id="{7129CB25-9396-8C75-7337-986F49F9251D}"/>
                      </a:ext>
                    </a:extLst>
                  </p:cNvPr>
                  <p:cNvSpPr>
                    <a:spLocks/>
                  </p:cNvSpPr>
                  <p:nvPr/>
                </p:nvSpPr>
                <p:spPr bwMode="auto">
                  <a:xfrm>
                    <a:off x="2142" y="3193"/>
                    <a:ext cx="4" cy="5"/>
                  </a:xfrm>
                  <a:custGeom>
                    <a:avLst/>
                    <a:gdLst>
                      <a:gd name="T0" fmla="*/ 2 w 5"/>
                      <a:gd name="T1" fmla="*/ 2 h 6"/>
                      <a:gd name="T2" fmla="*/ 2 w 5"/>
                      <a:gd name="T3" fmla="*/ 3 h 6"/>
                      <a:gd name="T4" fmla="*/ 0 w 5"/>
                      <a:gd name="T5" fmla="*/ 3 h 6"/>
                      <a:gd name="T6" fmla="*/ 1 w 5"/>
                      <a:gd name="T7" fmla="*/ 0 h 6"/>
                      <a:gd name="T8" fmla="*/ 2 w 5"/>
                      <a:gd name="T9" fmla="*/ 2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6">
                        <a:moveTo>
                          <a:pt x="4" y="2"/>
                        </a:moveTo>
                        <a:cubicBezTo>
                          <a:pt x="5" y="3"/>
                          <a:pt x="4" y="5"/>
                          <a:pt x="3" y="5"/>
                        </a:cubicBezTo>
                        <a:cubicBezTo>
                          <a:pt x="2" y="6"/>
                          <a:pt x="1" y="5"/>
                          <a:pt x="0" y="4"/>
                        </a:cubicBezTo>
                        <a:cubicBezTo>
                          <a:pt x="0" y="2"/>
                          <a:pt x="0" y="1"/>
                          <a:pt x="1" y="0"/>
                        </a:cubicBezTo>
                        <a:cubicBezTo>
                          <a:pt x="3" y="0"/>
                          <a:pt x="4" y="1"/>
                          <a:pt x="4"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31" name="Freeform 959">
                    <a:extLst>
                      <a:ext uri="{FF2B5EF4-FFF2-40B4-BE49-F238E27FC236}">
                        <a16:creationId xmlns:a16="http://schemas.microsoft.com/office/drawing/2014/main" id="{D073365E-0ACE-8470-36AA-14F60E157B7E}"/>
                      </a:ext>
                    </a:extLst>
                  </p:cNvPr>
                  <p:cNvSpPr>
                    <a:spLocks/>
                  </p:cNvSpPr>
                  <p:nvPr/>
                </p:nvSpPr>
                <p:spPr bwMode="auto">
                  <a:xfrm>
                    <a:off x="2322" y="3275"/>
                    <a:ext cx="87" cy="56"/>
                  </a:xfrm>
                  <a:custGeom>
                    <a:avLst/>
                    <a:gdLst>
                      <a:gd name="T0" fmla="*/ 62 w 103"/>
                      <a:gd name="T1" fmla="*/ 23 h 66"/>
                      <a:gd name="T2" fmla="*/ 30 w 103"/>
                      <a:gd name="T3" fmla="*/ 38 h 66"/>
                      <a:gd name="T4" fmla="*/ 1 w 103"/>
                      <a:gd name="T5" fmla="*/ 17 h 66"/>
                      <a:gd name="T6" fmla="*/ 32 w 103"/>
                      <a:gd name="T7" fmla="*/ 3 h 66"/>
                      <a:gd name="T8" fmla="*/ 62 w 103"/>
                      <a:gd name="T9" fmla="*/ 23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 h="66">
                        <a:moveTo>
                          <a:pt x="102" y="38"/>
                        </a:moveTo>
                        <a:cubicBezTo>
                          <a:pt x="102" y="55"/>
                          <a:pt x="79" y="66"/>
                          <a:pt x="51" y="63"/>
                        </a:cubicBezTo>
                        <a:cubicBezTo>
                          <a:pt x="23" y="60"/>
                          <a:pt x="0" y="44"/>
                          <a:pt x="1" y="28"/>
                        </a:cubicBezTo>
                        <a:cubicBezTo>
                          <a:pt x="2" y="11"/>
                          <a:pt x="25" y="0"/>
                          <a:pt x="53" y="3"/>
                        </a:cubicBezTo>
                        <a:cubicBezTo>
                          <a:pt x="81" y="6"/>
                          <a:pt x="103" y="22"/>
                          <a:pt x="102" y="38"/>
                        </a:cubicBezTo>
                      </a:path>
                    </a:pathLst>
                  </a:custGeom>
                  <a:solidFill>
                    <a:srgbClr val="6A81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32" name="Freeform 960">
                    <a:extLst>
                      <a:ext uri="{FF2B5EF4-FFF2-40B4-BE49-F238E27FC236}">
                        <a16:creationId xmlns:a16="http://schemas.microsoft.com/office/drawing/2014/main" id="{9B5D6E0F-68E1-2675-9B0A-AE4198057C9E}"/>
                      </a:ext>
                    </a:extLst>
                  </p:cNvPr>
                  <p:cNvSpPr>
                    <a:spLocks/>
                  </p:cNvSpPr>
                  <p:nvPr/>
                </p:nvSpPr>
                <p:spPr bwMode="auto">
                  <a:xfrm>
                    <a:off x="2322" y="3282"/>
                    <a:ext cx="81" cy="47"/>
                  </a:xfrm>
                  <a:custGeom>
                    <a:avLst/>
                    <a:gdLst>
                      <a:gd name="T0" fmla="*/ 35 w 96"/>
                      <a:gd name="T1" fmla="*/ 29 h 56"/>
                      <a:gd name="T2" fmla="*/ 5 w 96"/>
                      <a:gd name="T3" fmla="*/ 8 h 56"/>
                      <a:gd name="T4" fmla="*/ 8 w 96"/>
                      <a:gd name="T5" fmla="*/ 0 h 56"/>
                      <a:gd name="T6" fmla="*/ 1 w 96"/>
                      <a:gd name="T7" fmla="*/ 11 h 56"/>
                      <a:gd name="T8" fmla="*/ 30 w 96"/>
                      <a:gd name="T9" fmla="*/ 32 h 56"/>
                      <a:gd name="T10" fmla="*/ 57 w 96"/>
                      <a:gd name="T11" fmla="*/ 25 h 56"/>
                      <a:gd name="T12" fmla="*/ 35 w 96"/>
                      <a:gd name="T13" fmla="*/ 29 h 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 h="56">
                        <a:moveTo>
                          <a:pt x="58" y="49"/>
                        </a:moveTo>
                        <a:cubicBezTo>
                          <a:pt x="30" y="46"/>
                          <a:pt x="8" y="30"/>
                          <a:pt x="8" y="13"/>
                        </a:cubicBezTo>
                        <a:cubicBezTo>
                          <a:pt x="9" y="8"/>
                          <a:pt x="11" y="4"/>
                          <a:pt x="14" y="0"/>
                        </a:cubicBezTo>
                        <a:cubicBezTo>
                          <a:pt x="6" y="5"/>
                          <a:pt x="1" y="11"/>
                          <a:pt x="1" y="19"/>
                        </a:cubicBezTo>
                        <a:cubicBezTo>
                          <a:pt x="0" y="36"/>
                          <a:pt x="23" y="51"/>
                          <a:pt x="51" y="54"/>
                        </a:cubicBezTo>
                        <a:cubicBezTo>
                          <a:pt x="70" y="56"/>
                          <a:pt x="87" y="51"/>
                          <a:pt x="96" y="43"/>
                        </a:cubicBezTo>
                        <a:cubicBezTo>
                          <a:pt x="87" y="48"/>
                          <a:pt x="73" y="50"/>
                          <a:pt x="58" y="49"/>
                        </a:cubicBezTo>
                      </a:path>
                    </a:pathLst>
                  </a:custGeom>
                  <a:solidFill>
                    <a:srgbClr val="4C62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33" name="Freeform 961">
                    <a:extLst>
                      <a:ext uri="{FF2B5EF4-FFF2-40B4-BE49-F238E27FC236}">
                        <a16:creationId xmlns:a16="http://schemas.microsoft.com/office/drawing/2014/main" id="{4C83F20D-2CBF-CE23-E207-33806905746A}"/>
                      </a:ext>
                    </a:extLst>
                  </p:cNvPr>
                  <p:cNvSpPr>
                    <a:spLocks/>
                  </p:cNvSpPr>
                  <p:nvPr/>
                </p:nvSpPr>
                <p:spPr bwMode="auto">
                  <a:xfrm>
                    <a:off x="2349" y="3279"/>
                    <a:ext cx="52" cy="36"/>
                  </a:xfrm>
                  <a:custGeom>
                    <a:avLst/>
                    <a:gdLst>
                      <a:gd name="T0" fmla="*/ 35 w 62"/>
                      <a:gd name="T1" fmla="*/ 18 h 42"/>
                      <a:gd name="T2" fmla="*/ 16 w 62"/>
                      <a:gd name="T3" fmla="*/ 23 h 42"/>
                      <a:gd name="T4" fmla="*/ 2 w 62"/>
                      <a:gd name="T5" fmla="*/ 8 h 42"/>
                      <a:gd name="T6" fmla="*/ 20 w 62"/>
                      <a:gd name="T7" fmla="*/ 3 h 42"/>
                      <a:gd name="T8" fmla="*/ 35 w 62"/>
                      <a:gd name="T9" fmla="*/ 18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2">
                        <a:moveTo>
                          <a:pt x="60" y="29"/>
                        </a:moveTo>
                        <a:cubicBezTo>
                          <a:pt x="58" y="38"/>
                          <a:pt x="44" y="42"/>
                          <a:pt x="28" y="37"/>
                        </a:cubicBezTo>
                        <a:cubicBezTo>
                          <a:pt x="12" y="32"/>
                          <a:pt x="0" y="21"/>
                          <a:pt x="2" y="12"/>
                        </a:cubicBezTo>
                        <a:cubicBezTo>
                          <a:pt x="4" y="4"/>
                          <a:pt x="19" y="0"/>
                          <a:pt x="35" y="5"/>
                        </a:cubicBezTo>
                        <a:cubicBezTo>
                          <a:pt x="51" y="10"/>
                          <a:pt x="62" y="21"/>
                          <a:pt x="60" y="29"/>
                        </a:cubicBezTo>
                      </a:path>
                    </a:pathLst>
                  </a:custGeom>
                  <a:solidFill>
                    <a:srgbClr val="7F94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34" name="Freeform 962">
                    <a:extLst>
                      <a:ext uri="{FF2B5EF4-FFF2-40B4-BE49-F238E27FC236}">
                        <a16:creationId xmlns:a16="http://schemas.microsoft.com/office/drawing/2014/main" id="{2A6898AD-8AC5-3E2B-342A-5C8CE7D8DBE2}"/>
                      </a:ext>
                    </a:extLst>
                  </p:cNvPr>
                  <p:cNvSpPr>
                    <a:spLocks/>
                  </p:cNvSpPr>
                  <p:nvPr/>
                </p:nvSpPr>
                <p:spPr bwMode="auto">
                  <a:xfrm>
                    <a:off x="2322" y="3276"/>
                    <a:ext cx="87" cy="53"/>
                  </a:xfrm>
                  <a:custGeom>
                    <a:avLst/>
                    <a:gdLst>
                      <a:gd name="T0" fmla="*/ 62 w 103"/>
                      <a:gd name="T1" fmla="*/ 22 h 63"/>
                      <a:gd name="T2" fmla="*/ 61 w 103"/>
                      <a:gd name="T3" fmla="*/ 22 h 63"/>
                      <a:gd name="T4" fmla="*/ 53 w 103"/>
                      <a:gd name="T5" fmla="*/ 32 h 63"/>
                      <a:gd name="T6" fmla="*/ 35 w 103"/>
                      <a:gd name="T7" fmla="*/ 36 h 63"/>
                      <a:gd name="T8" fmla="*/ 30 w 103"/>
                      <a:gd name="T9" fmla="*/ 36 h 63"/>
                      <a:gd name="T10" fmla="*/ 10 w 103"/>
                      <a:gd name="T11" fmla="*/ 29 h 63"/>
                      <a:gd name="T12" fmla="*/ 2 w 103"/>
                      <a:gd name="T13" fmla="*/ 16 h 63"/>
                      <a:gd name="T14" fmla="*/ 2 w 103"/>
                      <a:gd name="T15" fmla="*/ 16 h 63"/>
                      <a:gd name="T16" fmla="*/ 8 w 103"/>
                      <a:gd name="T17" fmla="*/ 6 h 63"/>
                      <a:gd name="T18" fmla="*/ 26 w 103"/>
                      <a:gd name="T19" fmla="*/ 2 h 63"/>
                      <a:gd name="T20" fmla="*/ 31 w 103"/>
                      <a:gd name="T21" fmla="*/ 2 h 63"/>
                      <a:gd name="T22" fmla="*/ 52 w 103"/>
                      <a:gd name="T23" fmla="*/ 8 h 63"/>
                      <a:gd name="T24" fmla="*/ 61 w 103"/>
                      <a:gd name="T25" fmla="*/ 21 h 63"/>
                      <a:gd name="T26" fmla="*/ 61 w 103"/>
                      <a:gd name="T27" fmla="*/ 22 h 63"/>
                      <a:gd name="T28" fmla="*/ 62 w 103"/>
                      <a:gd name="T29" fmla="*/ 22 h 63"/>
                      <a:gd name="T30" fmla="*/ 62 w 103"/>
                      <a:gd name="T31" fmla="*/ 22 h 63"/>
                      <a:gd name="T32" fmla="*/ 62 w 103"/>
                      <a:gd name="T33" fmla="*/ 21 h 63"/>
                      <a:gd name="T34" fmla="*/ 53 w 103"/>
                      <a:gd name="T35" fmla="*/ 8 h 63"/>
                      <a:gd name="T36" fmla="*/ 32 w 103"/>
                      <a:gd name="T37" fmla="*/ 0 h 63"/>
                      <a:gd name="T38" fmla="*/ 26 w 103"/>
                      <a:gd name="T39" fmla="*/ 0 h 63"/>
                      <a:gd name="T40" fmla="*/ 8 w 103"/>
                      <a:gd name="T41" fmla="*/ 4 h 63"/>
                      <a:gd name="T42" fmla="*/ 0 w 103"/>
                      <a:gd name="T43" fmla="*/ 16 h 63"/>
                      <a:gd name="T44" fmla="*/ 0 w 103"/>
                      <a:gd name="T45" fmla="*/ 16 h 63"/>
                      <a:gd name="T46" fmla="*/ 9 w 103"/>
                      <a:gd name="T47" fmla="*/ 29 h 63"/>
                      <a:gd name="T48" fmla="*/ 30 w 103"/>
                      <a:gd name="T49" fmla="*/ 37 h 63"/>
                      <a:gd name="T50" fmla="*/ 35 w 103"/>
                      <a:gd name="T51" fmla="*/ 38 h 63"/>
                      <a:gd name="T52" fmla="*/ 54 w 103"/>
                      <a:gd name="T53" fmla="*/ 34 h 63"/>
                      <a:gd name="T54" fmla="*/ 62 w 103"/>
                      <a:gd name="T55" fmla="*/ 22 h 63"/>
                      <a:gd name="T56" fmla="*/ 62 w 103"/>
                      <a:gd name="T57" fmla="*/ 22 h 6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3" h="63">
                        <a:moveTo>
                          <a:pt x="102" y="37"/>
                        </a:moveTo>
                        <a:cubicBezTo>
                          <a:pt x="101" y="37"/>
                          <a:pt x="101" y="37"/>
                          <a:pt x="101" y="37"/>
                        </a:cubicBezTo>
                        <a:cubicBezTo>
                          <a:pt x="101" y="44"/>
                          <a:pt x="97" y="50"/>
                          <a:pt x="89" y="54"/>
                        </a:cubicBezTo>
                        <a:cubicBezTo>
                          <a:pt x="82" y="58"/>
                          <a:pt x="71" y="61"/>
                          <a:pt x="59" y="61"/>
                        </a:cubicBezTo>
                        <a:cubicBezTo>
                          <a:pt x="57" y="61"/>
                          <a:pt x="54" y="61"/>
                          <a:pt x="51" y="61"/>
                        </a:cubicBezTo>
                        <a:cubicBezTo>
                          <a:pt x="37" y="59"/>
                          <a:pt x="25" y="55"/>
                          <a:pt x="16" y="48"/>
                        </a:cubicBezTo>
                        <a:cubicBezTo>
                          <a:pt x="7" y="42"/>
                          <a:pt x="2" y="34"/>
                          <a:pt x="2" y="27"/>
                        </a:cubicBezTo>
                        <a:cubicBezTo>
                          <a:pt x="2" y="26"/>
                          <a:pt x="2" y="26"/>
                          <a:pt x="2" y="26"/>
                        </a:cubicBezTo>
                        <a:cubicBezTo>
                          <a:pt x="2" y="19"/>
                          <a:pt x="7" y="13"/>
                          <a:pt x="14" y="9"/>
                        </a:cubicBezTo>
                        <a:cubicBezTo>
                          <a:pt x="22" y="4"/>
                          <a:pt x="32" y="2"/>
                          <a:pt x="44" y="2"/>
                        </a:cubicBezTo>
                        <a:cubicBezTo>
                          <a:pt x="47" y="2"/>
                          <a:pt x="50" y="2"/>
                          <a:pt x="52" y="2"/>
                        </a:cubicBezTo>
                        <a:cubicBezTo>
                          <a:pt x="66" y="3"/>
                          <a:pt x="78" y="8"/>
                          <a:pt x="87" y="14"/>
                        </a:cubicBezTo>
                        <a:cubicBezTo>
                          <a:pt x="96" y="20"/>
                          <a:pt x="101" y="28"/>
                          <a:pt x="101" y="36"/>
                        </a:cubicBezTo>
                        <a:cubicBezTo>
                          <a:pt x="101" y="37"/>
                          <a:pt x="101" y="37"/>
                          <a:pt x="101" y="37"/>
                        </a:cubicBezTo>
                        <a:cubicBezTo>
                          <a:pt x="102" y="37"/>
                          <a:pt x="102" y="37"/>
                          <a:pt x="102" y="37"/>
                        </a:cubicBezTo>
                        <a:cubicBezTo>
                          <a:pt x="103" y="37"/>
                          <a:pt x="103" y="37"/>
                          <a:pt x="103" y="37"/>
                        </a:cubicBezTo>
                        <a:cubicBezTo>
                          <a:pt x="103" y="36"/>
                          <a:pt x="103" y="36"/>
                          <a:pt x="103" y="36"/>
                        </a:cubicBezTo>
                        <a:cubicBezTo>
                          <a:pt x="103" y="27"/>
                          <a:pt x="97" y="19"/>
                          <a:pt x="88" y="13"/>
                        </a:cubicBezTo>
                        <a:cubicBezTo>
                          <a:pt x="79" y="6"/>
                          <a:pt x="67" y="2"/>
                          <a:pt x="53" y="0"/>
                        </a:cubicBezTo>
                        <a:cubicBezTo>
                          <a:pt x="50" y="0"/>
                          <a:pt x="47" y="0"/>
                          <a:pt x="44" y="0"/>
                        </a:cubicBezTo>
                        <a:cubicBezTo>
                          <a:pt x="32" y="0"/>
                          <a:pt x="21" y="2"/>
                          <a:pt x="13" y="7"/>
                        </a:cubicBezTo>
                        <a:cubicBezTo>
                          <a:pt x="5" y="12"/>
                          <a:pt x="0" y="18"/>
                          <a:pt x="0" y="26"/>
                        </a:cubicBezTo>
                        <a:cubicBezTo>
                          <a:pt x="0" y="27"/>
                          <a:pt x="0" y="27"/>
                          <a:pt x="0" y="27"/>
                        </a:cubicBezTo>
                        <a:cubicBezTo>
                          <a:pt x="0" y="35"/>
                          <a:pt x="6" y="44"/>
                          <a:pt x="15" y="50"/>
                        </a:cubicBezTo>
                        <a:cubicBezTo>
                          <a:pt x="24" y="56"/>
                          <a:pt x="37" y="61"/>
                          <a:pt x="51" y="62"/>
                        </a:cubicBezTo>
                        <a:cubicBezTo>
                          <a:pt x="54" y="63"/>
                          <a:pt x="56" y="63"/>
                          <a:pt x="59" y="63"/>
                        </a:cubicBezTo>
                        <a:cubicBezTo>
                          <a:pt x="71" y="63"/>
                          <a:pt x="82" y="60"/>
                          <a:pt x="90" y="56"/>
                        </a:cubicBezTo>
                        <a:cubicBezTo>
                          <a:pt x="98" y="51"/>
                          <a:pt x="103" y="44"/>
                          <a:pt x="103" y="37"/>
                        </a:cubicBezTo>
                        <a:cubicBezTo>
                          <a:pt x="102" y="37"/>
                          <a:pt x="102" y="37"/>
                          <a:pt x="102" y="37"/>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35" name="Freeform 963">
                    <a:extLst>
                      <a:ext uri="{FF2B5EF4-FFF2-40B4-BE49-F238E27FC236}">
                        <a16:creationId xmlns:a16="http://schemas.microsoft.com/office/drawing/2014/main" id="{EF06F2EE-6CE5-587C-9B52-39F433C90B0D}"/>
                      </a:ext>
                    </a:extLst>
                  </p:cNvPr>
                  <p:cNvSpPr>
                    <a:spLocks/>
                  </p:cNvSpPr>
                  <p:nvPr/>
                </p:nvSpPr>
                <p:spPr bwMode="auto">
                  <a:xfrm>
                    <a:off x="2351" y="3281"/>
                    <a:ext cx="7" cy="8"/>
                  </a:xfrm>
                  <a:custGeom>
                    <a:avLst/>
                    <a:gdLst>
                      <a:gd name="T0" fmla="*/ 5 w 8"/>
                      <a:gd name="T1" fmla="*/ 4 h 9"/>
                      <a:gd name="T2" fmla="*/ 4 w 8"/>
                      <a:gd name="T3" fmla="*/ 6 h 9"/>
                      <a:gd name="T4" fmla="*/ 0 w 8"/>
                      <a:gd name="T5" fmla="*/ 4 h 9"/>
                      <a:gd name="T6" fmla="*/ 4 w 8"/>
                      <a:gd name="T7" fmla="*/ 0 h 9"/>
                      <a:gd name="T8" fmla="*/ 5 w 8"/>
                      <a:gd name="T9" fmla="*/ 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5"/>
                        </a:moveTo>
                        <a:cubicBezTo>
                          <a:pt x="8" y="7"/>
                          <a:pt x="6" y="9"/>
                          <a:pt x="4" y="9"/>
                        </a:cubicBezTo>
                        <a:cubicBezTo>
                          <a:pt x="1" y="8"/>
                          <a:pt x="0" y="6"/>
                          <a:pt x="0" y="4"/>
                        </a:cubicBezTo>
                        <a:cubicBezTo>
                          <a:pt x="0" y="1"/>
                          <a:pt x="2" y="0"/>
                          <a:pt x="4" y="0"/>
                        </a:cubicBezTo>
                        <a:cubicBezTo>
                          <a:pt x="7" y="0"/>
                          <a:pt x="8" y="2"/>
                          <a:pt x="8"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36" name="Freeform 964">
                    <a:extLst>
                      <a:ext uri="{FF2B5EF4-FFF2-40B4-BE49-F238E27FC236}">
                        <a16:creationId xmlns:a16="http://schemas.microsoft.com/office/drawing/2014/main" id="{3A08034B-DB1C-22F4-241D-1B12296D076E}"/>
                      </a:ext>
                    </a:extLst>
                  </p:cNvPr>
                  <p:cNvSpPr>
                    <a:spLocks/>
                  </p:cNvSpPr>
                  <p:nvPr/>
                </p:nvSpPr>
                <p:spPr bwMode="auto">
                  <a:xfrm>
                    <a:off x="2348" y="3290"/>
                    <a:ext cx="5" cy="5"/>
                  </a:xfrm>
                  <a:custGeom>
                    <a:avLst/>
                    <a:gdLst>
                      <a:gd name="T0" fmla="*/ 3 w 6"/>
                      <a:gd name="T1" fmla="*/ 3 h 6"/>
                      <a:gd name="T2" fmla="*/ 3 w 6"/>
                      <a:gd name="T3" fmla="*/ 3 h 6"/>
                      <a:gd name="T4" fmla="*/ 0 w 6"/>
                      <a:gd name="T5" fmla="*/ 3 h 6"/>
                      <a:gd name="T6" fmla="*/ 3 w 6"/>
                      <a:gd name="T7" fmla="*/ 0 h 6"/>
                      <a:gd name="T8" fmla="*/ 3 w 6"/>
                      <a:gd name="T9" fmla="*/ 3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3"/>
                        </a:moveTo>
                        <a:cubicBezTo>
                          <a:pt x="6" y="5"/>
                          <a:pt x="5" y="6"/>
                          <a:pt x="3" y="6"/>
                        </a:cubicBezTo>
                        <a:cubicBezTo>
                          <a:pt x="1" y="6"/>
                          <a:pt x="0" y="4"/>
                          <a:pt x="0" y="3"/>
                        </a:cubicBezTo>
                        <a:cubicBezTo>
                          <a:pt x="0" y="1"/>
                          <a:pt x="2" y="0"/>
                          <a:pt x="3" y="0"/>
                        </a:cubicBezTo>
                        <a:cubicBezTo>
                          <a:pt x="5" y="0"/>
                          <a:pt x="6" y="2"/>
                          <a:pt x="6"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37" name="Freeform 965">
                    <a:extLst>
                      <a:ext uri="{FF2B5EF4-FFF2-40B4-BE49-F238E27FC236}">
                        <a16:creationId xmlns:a16="http://schemas.microsoft.com/office/drawing/2014/main" id="{12E4B138-E750-75F3-EB92-EF1BE36C47C1}"/>
                      </a:ext>
                    </a:extLst>
                  </p:cNvPr>
                  <p:cNvSpPr>
                    <a:spLocks/>
                  </p:cNvSpPr>
                  <p:nvPr/>
                </p:nvSpPr>
                <p:spPr bwMode="auto">
                  <a:xfrm>
                    <a:off x="2343" y="3603"/>
                    <a:ext cx="65" cy="47"/>
                  </a:xfrm>
                  <a:custGeom>
                    <a:avLst/>
                    <a:gdLst>
                      <a:gd name="T0" fmla="*/ 44 w 77"/>
                      <a:gd name="T1" fmla="*/ 12 h 56"/>
                      <a:gd name="T2" fmla="*/ 26 w 77"/>
                      <a:gd name="T3" fmla="*/ 31 h 56"/>
                      <a:gd name="T4" fmla="*/ 3 w 77"/>
                      <a:gd name="T5" fmla="*/ 21 h 56"/>
                      <a:gd name="T6" fmla="*/ 20 w 77"/>
                      <a:gd name="T7" fmla="*/ 3 h 56"/>
                      <a:gd name="T8" fmla="*/ 44 w 77"/>
                      <a:gd name="T9" fmla="*/ 12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56">
                        <a:moveTo>
                          <a:pt x="74" y="20"/>
                        </a:moveTo>
                        <a:cubicBezTo>
                          <a:pt x="77" y="33"/>
                          <a:pt x="63" y="47"/>
                          <a:pt x="44" y="52"/>
                        </a:cubicBezTo>
                        <a:cubicBezTo>
                          <a:pt x="25" y="56"/>
                          <a:pt x="6" y="49"/>
                          <a:pt x="3" y="36"/>
                        </a:cubicBezTo>
                        <a:cubicBezTo>
                          <a:pt x="0" y="23"/>
                          <a:pt x="14" y="9"/>
                          <a:pt x="33" y="4"/>
                        </a:cubicBezTo>
                        <a:cubicBezTo>
                          <a:pt x="52" y="0"/>
                          <a:pt x="70" y="7"/>
                          <a:pt x="74" y="20"/>
                        </a:cubicBezTo>
                      </a:path>
                    </a:pathLst>
                  </a:custGeom>
                  <a:solidFill>
                    <a:srgbClr val="6A81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38" name="Freeform 966">
                    <a:extLst>
                      <a:ext uri="{FF2B5EF4-FFF2-40B4-BE49-F238E27FC236}">
                        <a16:creationId xmlns:a16="http://schemas.microsoft.com/office/drawing/2014/main" id="{455EF2F2-D17A-85C5-353E-8F3C59E6827C}"/>
                      </a:ext>
                    </a:extLst>
                  </p:cNvPr>
                  <p:cNvSpPr>
                    <a:spLocks/>
                  </p:cNvSpPr>
                  <p:nvPr/>
                </p:nvSpPr>
                <p:spPr bwMode="auto">
                  <a:xfrm>
                    <a:off x="2345" y="3617"/>
                    <a:ext cx="59" cy="32"/>
                  </a:xfrm>
                  <a:custGeom>
                    <a:avLst/>
                    <a:gdLst>
                      <a:gd name="T0" fmla="*/ 28 w 70"/>
                      <a:gd name="T1" fmla="*/ 17 h 38"/>
                      <a:gd name="T2" fmla="*/ 3 w 70"/>
                      <a:gd name="T3" fmla="*/ 7 h 38"/>
                      <a:gd name="T4" fmla="*/ 3 w 70"/>
                      <a:gd name="T5" fmla="*/ 0 h 38"/>
                      <a:gd name="T6" fmla="*/ 1 w 70"/>
                      <a:gd name="T7" fmla="*/ 11 h 38"/>
                      <a:gd name="T8" fmla="*/ 25 w 70"/>
                      <a:gd name="T9" fmla="*/ 20 h 38"/>
                      <a:gd name="T10" fmla="*/ 42 w 70"/>
                      <a:gd name="T11" fmla="*/ 8 h 38"/>
                      <a:gd name="T12" fmla="*/ 28 w 70"/>
                      <a:gd name="T13" fmla="*/ 17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38">
                        <a:moveTo>
                          <a:pt x="46" y="28"/>
                        </a:moveTo>
                        <a:cubicBezTo>
                          <a:pt x="26" y="32"/>
                          <a:pt x="8" y="25"/>
                          <a:pt x="5" y="12"/>
                        </a:cubicBezTo>
                        <a:cubicBezTo>
                          <a:pt x="4" y="8"/>
                          <a:pt x="5" y="4"/>
                          <a:pt x="6" y="0"/>
                        </a:cubicBezTo>
                        <a:cubicBezTo>
                          <a:pt x="2" y="6"/>
                          <a:pt x="0" y="12"/>
                          <a:pt x="1" y="18"/>
                        </a:cubicBezTo>
                        <a:cubicBezTo>
                          <a:pt x="4" y="31"/>
                          <a:pt x="22" y="38"/>
                          <a:pt x="42" y="34"/>
                        </a:cubicBezTo>
                        <a:cubicBezTo>
                          <a:pt x="55" y="31"/>
                          <a:pt x="66" y="23"/>
                          <a:pt x="70" y="14"/>
                        </a:cubicBezTo>
                        <a:cubicBezTo>
                          <a:pt x="65" y="21"/>
                          <a:pt x="56" y="26"/>
                          <a:pt x="46" y="28"/>
                        </a:cubicBezTo>
                      </a:path>
                    </a:pathLst>
                  </a:custGeom>
                  <a:solidFill>
                    <a:srgbClr val="4C62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39" name="Freeform 967">
                    <a:extLst>
                      <a:ext uri="{FF2B5EF4-FFF2-40B4-BE49-F238E27FC236}">
                        <a16:creationId xmlns:a16="http://schemas.microsoft.com/office/drawing/2014/main" id="{3B5ADE43-5DB2-5F48-45EA-F33C46B85288}"/>
                      </a:ext>
                    </a:extLst>
                  </p:cNvPr>
                  <p:cNvSpPr>
                    <a:spLocks/>
                  </p:cNvSpPr>
                  <p:nvPr/>
                </p:nvSpPr>
                <p:spPr bwMode="auto">
                  <a:xfrm>
                    <a:off x="2362" y="3609"/>
                    <a:ext cx="38" cy="22"/>
                  </a:xfrm>
                  <a:custGeom>
                    <a:avLst/>
                    <a:gdLst>
                      <a:gd name="T0" fmla="*/ 28 w 44"/>
                      <a:gd name="T1" fmla="*/ 8 h 26"/>
                      <a:gd name="T2" fmla="*/ 15 w 44"/>
                      <a:gd name="T3" fmla="*/ 16 h 26"/>
                      <a:gd name="T4" fmla="*/ 1 w 44"/>
                      <a:gd name="T5" fmla="*/ 8 h 26"/>
                      <a:gd name="T6" fmla="*/ 14 w 44"/>
                      <a:gd name="T7" fmla="*/ 0 h 26"/>
                      <a:gd name="T8" fmla="*/ 28 w 44"/>
                      <a:gd name="T9" fmla="*/ 8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26">
                        <a:moveTo>
                          <a:pt x="43" y="13"/>
                        </a:moveTo>
                        <a:cubicBezTo>
                          <a:pt x="44" y="20"/>
                          <a:pt x="34" y="26"/>
                          <a:pt x="23" y="26"/>
                        </a:cubicBezTo>
                        <a:cubicBezTo>
                          <a:pt x="11" y="26"/>
                          <a:pt x="1" y="20"/>
                          <a:pt x="1" y="13"/>
                        </a:cubicBezTo>
                        <a:cubicBezTo>
                          <a:pt x="0" y="6"/>
                          <a:pt x="9" y="0"/>
                          <a:pt x="21" y="0"/>
                        </a:cubicBezTo>
                        <a:cubicBezTo>
                          <a:pt x="33" y="0"/>
                          <a:pt x="43" y="5"/>
                          <a:pt x="43" y="13"/>
                        </a:cubicBezTo>
                      </a:path>
                    </a:pathLst>
                  </a:custGeom>
                  <a:solidFill>
                    <a:srgbClr val="7F94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40" name="Freeform 968">
                    <a:extLst>
                      <a:ext uri="{FF2B5EF4-FFF2-40B4-BE49-F238E27FC236}">
                        <a16:creationId xmlns:a16="http://schemas.microsoft.com/office/drawing/2014/main" id="{D9F6C222-200F-7789-5846-DF2E48BEBC18}"/>
                      </a:ext>
                    </a:extLst>
                  </p:cNvPr>
                  <p:cNvSpPr>
                    <a:spLocks/>
                  </p:cNvSpPr>
                  <p:nvPr/>
                </p:nvSpPr>
                <p:spPr bwMode="auto">
                  <a:xfrm>
                    <a:off x="2345" y="3605"/>
                    <a:ext cx="61" cy="43"/>
                  </a:xfrm>
                  <a:custGeom>
                    <a:avLst/>
                    <a:gdLst>
                      <a:gd name="T0" fmla="*/ 41 w 73"/>
                      <a:gd name="T1" fmla="*/ 11 h 51"/>
                      <a:gd name="T2" fmla="*/ 41 w 73"/>
                      <a:gd name="T3" fmla="*/ 11 h 51"/>
                      <a:gd name="T4" fmla="*/ 41 w 73"/>
                      <a:gd name="T5" fmla="*/ 13 h 51"/>
                      <a:gd name="T6" fmla="*/ 24 w 73"/>
                      <a:gd name="T7" fmla="*/ 29 h 51"/>
                      <a:gd name="T8" fmla="*/ 18 w 73"/>
                      <a:gd name="T9" fmla="*/ 30 h 51"/>
                      <a:gd name="T10" fmla="*/ 2 w 73"/>
                      <a:gd name="T11" fmla="*/ 20 h 51"/>
                      <a:gd name="T12" fmla="*/ 2 w 73"/>
                      <a:gd name="T13" fmla="*/ 18 h 51"/>
                      <a:gd name="T14" fmla="*/ 18 w 73"/>
                      <a:gd name="T15" fmla="*/ 3 h 51"/>
                      <a:gd name="T16" fmla="*/ 24 w 73"/>
                      <a:gd name="T17" fmla="*/ 1 h 51"/>
                      <a:gd name="T18" fmla="*/ 41 w 73"/>
                      <a:gd name="T19" fmla="*/ 11 h 51"/>
                      <a:gd name="T20" fmla="*/ 41 w 73"/>
                      <a:gd name="T21" fmla="*/ 11 h 51"/>
                      <a:gd name="T22" fmla="*/ 42 w 73"/>
                      <a:gd name="T23" fmla="*/ 11 h 51"/>
                      <a:gd name="T24" fmla="*/ 24 w 73"/>
                      <a:gd name="T25" fmla="*/ 0 h 51"/>
                      <a:gd name="T26" fmla="*/ 18 w 73"/>
                      <a:gd name="T27" fmla="*/ 1 h 51"/>
                      <a:gd name="T28" fmla="*/ 0 w 73"/>
                      <a:gd name="T29" fmla="*/ 18 h 51"/>
                      <a:gd name="T30" fmla="*/ 1 w 73"/>
                      <a:gd name="T31" fmla="*/ 20 h 51"/>
                      <a:gd name="T32" fmla="*/ 18 w 73"/>
                      <a:gd name="T33" fmla="*/ 30 h 51"/>
                      <a:gd name="T34" fmla="*/ 24 w 73"/>
                      <a:gd name="T35" fmla="*/ 30 h 51"/>
                      <a:gd name="T36" fmla="*/ 43 w 73"/>
                      <a:gd name="T37" fmla="*/ 13 h 51"/>
                      <a:gd name="T38" fmla="*/ 42 w 73"/>
                      <a:gd name="T39" fmla="*/ 11 h 51"/>
                      <a:gd name="T40" fmla="*/ 41 w 73"/>
                      <a:gd name="T41" fmla="*/ 11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3" h="51">
                        <a:moveTo>
                          <a:pt x="71" y="18"/>
                        </a:moveTo>
                        <a:cubicBezTo>
                          <a:pt x="71" y="18"/>
                          <a:pt x="71" y="18"/>
                          <a:pt x="71" y="18"/>
                        </a:cubicBezTo>
                        <a:cubicBezTo>
                          <a:pt x="71" y="19"/>
                          <a:pt x="71" y="20"/>
                          <a:pt x="71" y="22"/>
                        </a:cubicBezTo>
                        <a:cubicBezTo>
                          <a:pt x="71" y="33"/>
                          <a:pt x="59" y="45"/>
                          <a:pt x="42" y="48"/>
                        </a:cubicBezTo>
                        <a:cubicBezTo>
                          <a:pt x="38" y="49"/>
                          <a:pt x="34" y="50"/>
                          <a:pt x="31" y="50"/>
                        </a:cubicBezTo>
                        <a:cubicBezTo>
                          <a:pt x="16" y="50"/>
                          <a:pt x="4" y="43"/>
                          <a:pt x="2" y="33"/>
                        </a:cubicBezTo>
                        <a:cubicBezTo>
                          <a:pt x="2" y="32"/>
                          <a:pt x="2" y="31"/>
                          <a:pt x="2" y="30"/>
                        </a:cubicBezTo>
                        <a:cubicBezTo>
                          <a:pt x="2" y="18"/>
                          <a:pt x="14" y="6"/>
                          <a:pt x="31" y="3"/>
                        </a:cubicBezTo>
                        <a:cubicBezTo>
                          <a:pt x="35" y="2"/>
                          <a:pt x="39" y="1"/>
                          <a:pt x="42" y="1"/>
                        </a:cubicBezTo>
                        <a:cubicBezTo>
                          <a:pt x="57" y="1"/>
                          <a:pt x="68" y="8"/>
                          <a:pt x="71" y="18"/>
                        </a:cubicBezTo>
                        <a:cubicBezTo>
                          <a:pt x="71" y="18"/>
                          <a:pt x="71" y="18"/>
                          <a:pt x="71" y="18"/>
                        </a:cubicBezTo>
                        <a:cubicBezTo>
                          <a:pt x="72" y="18"/>
                          <a:pt x="72" y="18"/>
                          <a:pt x="72" y="18"/>
                        </a:cubicBezTo>
                        <a:cubicBezTo>
                          <a:pt x="70" y="7"/>
                          <a:pt x="57" y="0"/>
                          <a:pt x="42" y="0"/>
                        </a:cubicBezTo>
                        <a:cubicBezTo>
                          <a:pt x="38" y="0"/>
                          <a:pt x="35" y="0"/>
                          <a:pt x="31" y="1"/>
                        </a:cubicBezTo>
                        <a:cubicBezTo>
                          <a:pt x="13" y="5"/>
                          <a:pt x="0" y="17"/>
                          <a:pt x="0" y="30"/>
                        </a:cubicBezTo>
                        <a:cubicBezTo>
                          <a:pt x="0" y="31"/>
                          <a:pt x="0" y="32"/>
                          <a:pt x="1" y="33"/>
                        </a:cubicBezTo>
                        <a:cubicBezTo>
                          <a:pt x="3" y="44"/>
                          <a:pt x="16" y="51"/>
                          <a:pt x="31" y="51"/>
                        </a:cubicBezTo>
                        <a:cubicBezTo>
                          <a:pt x="34" y="51"/>
                          <a:pt x="38" y="51"/>
                          <a:pt x="42" y="50"/>
                        </a:cubicBezTo>
                        <a:cubicBezTo>
                          <a:pt x="60" y="46"/>
                          <a:pt x="72" y="34"/>
                          <a:pt x="73" y="22"/>
                        </a:cubicBezTo>
                        <a:cubicBezTo>
                          <a:pt x="73" y="20"/>
                          <a:pt x="72" y="19"/>
                          <a:pt x="72" y="18"/>
                        </a:cubicBezTo>
                        <a:cubicBezTo>
                          <a:pt x="71" y="18"/>
                          <a:pt x="71" y="18"/>
                          <a:pt x="71" y="18"/>
                        </a:cubicBezTo>
                      </a:path>
                    </a:pathLst>
                  </a:custGeom>
                  <a:solidFill>
                    <a:srgbClr val="494E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41" name="Freeform 969">
                    <a:extLst>
                      <a:ext uri="{FF2B5EF4-FFF2-40B4-BE49-F238E27FC236}">
                        <a16:creationId xmlns:a16="http://schemas.microsoft.com/office/drawing/2014/main" id="{03538CF7-CB84-872C-EC35-0956292020D4}"/>
                      </a:ext>
                    </a:extLst>
                  </p:cNvPr>
                  <p:cNvSpPr>
                    <a:spLocks/>
                  </p:cNvSpPr>
                  <p:nvPr/>
                </p:nvSpPr>
                <p:spPr bwMode="auto">
                  <a:xfrm>
                    <a:off x="2362" y="3611"/>
                    <a:ext cx="5" cy="7"/>
                  </a:xfrm>
                  <a:custGeom>
                    <a:avLst/>
                    <a:gdLst>
                      <a:gd name="T0" fmla="*/ 3 w 7"/>
                      <a:gd name="T1" fmla="*/ 3 h 8"/>
                      <a:gd name="T2" fmla="*/ 1 w 7"/>
                      <a:gd name="T3" fmla="*/ 5 h 8"/>
                      <a:gd name="T4" fmla="*/ 1 w 7"/>
                      <a:gd name="T5" fmla="*/ 4 h 8"/>
                      <a:gd name="T6" fmla="*/ 1 w 7"/>
                      <a:gd name="T7" fmla="*/ 1 h 8"/>
                      <a:gd name="T8" fmla="*/ 3 w 7"/>
                      <a:gd name="T9" fmla="*/ 3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8">
                        <a:moveTo>
                          <a:pt x="7" y="3"/>
                        </a:moveTo>
                        <a:cubicBezTo>
                          <a:pt x="7" y="5"/>
                          <a:pt x="6" y="7"/>
                          <a:pt x="4" y="8"/>
                        </a:cubicBezTo>
                        <a:cubicBezTo>
                          <a:pt x="3" y="8"/>
                          <a:pt x="1" y="7"/>
                          <a:pt x="1" y="5"/>
                        </a:cubicBezTo>
                        <a:cubicBezTo>
                          <a:pt x="0" y="3"/>
                          <a:pt x="1" y="1"/>
                          <a:pt x="3" y="1"/>
                        </a:cubicBezTo>
                        <a:cubicBezTo>
                          <a:pt x="4" y="0"/>
                          <a:pt x="6" y="2"/>
                          <a:pt x="7"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42" name="Freeform 970">
                    <a:extLst>
                      <a:ext uri="{FF2B5EF4-FFF2-40B4-BE49-F238E27FC236}">
                        <a16:creationId xmlns:a16="http://schemas.microsoft.com/office/drawing/2014/main" id="{53C4B271-0FB6-E9AE-3ECC-DD70FEC4CAF0}"/>
                      </a:ext>
                    </a:extLst>
                  </p:cNvPr>
                  <p:cNvSpPr>
                    <a:spLocks/>
                  </p:cNvSpPr>
                  <p:nvPr/>
                </p:nvSpPr>
                <p:spPr bwMode="auto">
                  <a:xfrm>
                    <a:off x="2362" y="3621"/>
                    <a:ext cx="3" cy="3"/>
                  </a:xfrm>
                  <a:custGeom>
                    <a:avLst/>
                    <a:gdLst>
                      <a:gd name="T0" fmla="*/ 2 w 4"/>
                      <a:gd name="T1" fmla="*/ 2 h 4"/>
                      <a:gd name="T2" fmla="*/ 2 w 4"/>
                      <a:gd name="T3" fmla="*/ 2 h 4"/>
                      <a:gd name="T4" fmla="*/ 0 w 4"/>
                      <a:gd name="T5" fmla="*/ 2 h 4"/>
                      <a:gd name="T6" fmla="*/ 2 w 4"/>
                      <a:gd name="T7" fmla="*/ 0 h 4"/>
                      <a:gd name="T8" fmla="*/ 2 w 4"/>
                      <a:gd name="T9" fmla="*/ 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4">
                        <a:moveTo>
                          <a:pt x="4" y="2"/>
                        </a:moveTo>
                        <a:cubicBezTo>
                          <a:pt x="4" y="3"/>
                          <a:pt x="4" y="4"/>
                          <a:pt x="3" y="4"/>
                        </a:cubicBezTo>
                        <a:cubicBezTo>
                          <a:pt x="2" y="4"/>
                          <a:pt x="1" y="4"/>
                          <a:pt x="0" y="2"/>
                        </a:cubicBezTo>
                        <a:cubicBezTo>
                          <a:pt x="0" y="1"/>
                          <a:pt x="1" y="0"/>
                          <a:pt x="2" y="0"/>
                        </a:cubicBezTo>
                        <a:cubicBezTo>
                          <a:pt x="3" y="0"/>
                          <a:pt x="4" y="0"/>
                          <a:pt x="4"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43" name="Freeform 971">
                    <a:extLst>
                      <a:ext uri="{FF2B5EF4-FFF2-40B4-BE49-F238E27FC236}">
                        <a16:creationId xmlns:a16="http://schemas.microsoft.com/office/drawing/2014/main" id="{68F71B96-E8E3-6C91-C46E-5CFEDA9152E1}"/>
                      </a:ext>
                    </a:extLst>
                  </p:cNvPr>
                  <p:cNvSpPr>
                    <a:spLocks/>
                  </p:cNvSpPr>
                  <p:nvPr/>
                </p:nvSpPr>
                <p:spPr bwMode="auto">
                  <a:xfrm>
                    <a:off x="1845" y="3017"/>
                    <a:ext cx="124" cy="126"/>
                  </a:xfrm>
                  <a:custGeom>
                    <a:avLst/>
                    <a:gdLst>
                      <a:gd name="T0" fmla="*/ 43 w 146"/>
                      <a:gd name="T1" fmla="*/ 0 h 149"/>
                      <a:gd name="T2" fmla="*/ 41 w 146"/>
                      <a:gd name="T3" fmla="*/ 1 h 149"/>
                      <a:gd name="T4" fmla="*/ 31 w 146"/>
                      <a:gd name="T5" fmla="*/ 12 h 149"/>
                      <a:gd name="T6" fmla="*/ 12 w 146"/>
                      <a:gd name="T7" fmla="*/ 49 h 149"/>
                      <a:gd name="T8" fmla="*/ 2 w 146"/>
                      <a:gd name="T9" fmla="*/ 78 h 149"/>
                      <a:gd name="T10" fmla="*/ 21 w 146"/>
                      <a:gd name="T11" fmla="*/ 90 h 149"/>
                      <a:gd name="T12" fmla="*/ 26 w 146"/>
                      <a:gd name="T13" fmla="*/ 90 h 149"/>
                      <a:gd name="T14" fmla="*/ 42 w 146"/>
                      <a:gd name="T15" fmla="*/ 86 h 149"/>
                      <a:gd name="T16" fmla="*/ 59 w 146"/>
                      <a:gd name="T17" fmla="*/ 81 h 149"/>
                      <a:gd name="T18" fmla="*/ 81 w 146"/>
                      <a:gd name="T19" fmla="*/ 64 h 149"/>
                      <a:gd name="T20" fmla="*/ 73 w 146"/>
                      <a:gd name="T21" fmla="*/ 59 h 149"/>
                      <a:gd name="T22" fmla="*/ 49 w 146"/>
                      <a:gd name="T23" fmla="*/ 68 h 149"/>
                      <a:gd name="T24" fmla="*/ 46 w 146"/>
                      <a:gd name="T25" fmla="*/ 68 h 149"/>
                      <a:gd name="T26" fmla="*/ 33 w 146"/>
                      <a:gd name="T27" fmla="*/ 57 h 149"/>
                      <a:gd name="T28" fmla="*/ 36 w 146"/>
                      <a:gd name="T29" fmla="*/ 48 h 149"/>
                      <a:gd name="T30" fmla="*/ 50 w 146"/>
                      <a:gd name="T31" fmla="*/ 36 h 149"/>
                      <a:gd name="T32" fmla="*/ 48 w 146"/>
                      <a:gd name="T33" fmla="*/ 25 h 149"/>
                      <a:gd name="T34" fmla="*/ 51 w 146"/>
                      <a:gd name="T35" fmla="*/ 3 h 149"/>
                      <a:gd name="T36" fmla="*/ 51 w 146"/>
                      <a:gd name="T37" fmla="*/ 1 h 149"/>
                      <a:gd name="T38" fmla="*/ 50 w 146"/>
                      <a:gd name="T39" fmla="*/ 1 h 149"/>
                      <a:gd name="T40" fmla="*/ 47 w 146"/>
                      <a:gd name="T41" fmla="*/ 1 h 149"/>
                      <a:gd name="T42" fmla="*/ 43 w 146"/>
                      <a:gd name="T43" fmla="*/ 0 h 1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6" h="149">
                        <a:moveTo>
                          <a:pt x="71" y="0"/>
                        </a:moveTo>
                        <a:cubicBezTo>
                          <a:pt x="69" y="0"/>
                          <a:pt x="67" y="1"/>
                          <a:pt x="66" y="1"/>
                        </a:cubicBezTo>
                        <a:cubicBezTo>
                          <a:pt x="58" y="4"/>
                          <a:pt x="54" y="13"/>
                          <a:pt x="51" y="20"/>
                        </a:cubicBezTo>
                        <a:cubicBezTo>
                          <a:pt x="42" y="41"/>
                          <a:pt x="31" y="61"/>
                          <a:pt x="20" y="81"/>
                        </a:cubicBezTo>
                        <a:cubicBezTo>
                          <a:pt x="13" y="94"/>
                          <a:pt x="0" y="114"/>
                          <a:pt x="2" y="129"/>
                        </a:cubicBezTo>
                        <a:cubicBezTo>
                          <a:pt x="4" y="145"/>
                          <a:pt x="20" y="149"/>
                          <a:pt x="34" y="149"/>
                        </a:cubicBezTo>
                        <a:cubicBezTo>
                          <a:pt x="38" y="149"/>
                          <a:pt x="41" y="149"/>
                          <a:pt x="44" y="149"/>
                        </a:cubicBezTo>
                        <a:cubicBezTo>
                          <a:pt x="52" y="148"/>
                          <a:pt x="60" y="144"/>
                          <a:pt x="69" y="143"/>
                        </a:cubicBezTo>
                        <a:cubicBezTo>
                          <a:pt x="80" y="142"/>
                          <a:pt x="88" y="141"/>
                          <a:pt x="97" y="135"/>
                        </a:cubicBezTo>
                        <a:cubicBezTo>
                          <a:pt x="109" y="129"/>
                          <a:pt x="146" y="127"/>
                          <a:pt x="132" y="106"/>
                        </a:cubicBezTo>
                        <a:cubicBezTo>
                          <a:pt x="129" y="101"/>
                          <a:pt x="124" y="100"/>
                          <a:pt x="119" y="98"/>
                        </a:cubicBezTo>
                        <a:cubicBezTo>
                          <a:pt x="109" y="107"/>
                          <a:pt x="94" y="114"/>
                          <a:pt x="80" y="114"/>
                        </a:cubicBezTo>
                        <a:cubicBezTo>
                          <a:pt x="79" y="114"/>
                          <a:pt x="77" y="113"/>
                          <a:pt x="75" y="113"/>
                        </a:cubicBezTo>
                        <a:cubicBezTo>
                          <a:pt x="62" y="112"/>
                          <a:pt x="54" y="104"/>
                          <a:pt x="54" y="93"/>
                        </a:cubicBezTo>
                        <a:cubicBezTo>
                          <a:pt x="54" y="89"/>
                          <a:pt x="55" y="84"/>
                          <a:pt x="58" y="79"/>
                        </a:cubicBezTo>
                        <a:cubicBezTo>
                          <a:pt x="63" y="70"/>
                          <a:pt x="73" y="63"/>
                          <a:pt x="83" y="59"/>
                        </a:cubicBezTo>
                        <a:cubicBezTo>
                          <a:pt x="81" y="52"/>
                          <a:pt x="79" y="46"/>
                          <a:pt x="78" y="40"/>
                        </a:cubicBezTo>
                        <a:cubicBezTo>
                          <a:pt x="76" y="27"/>
                          <a:pt x="86" y="17"/>
                          <a:pt x="84" y="5"/>
                        </a:cubicBezTo>
                        <a:cubicBezTo>
                          <a:pt x="84" y="1"/>
                          <a:pt x="84" y="1"/>
                          <a:pt x="84" y="1"/>
                        </a:cubicBezTo>
                        <a:cubicBezTo>
                          <a:pt x="83" y="1"/>
                          <a:pt x="83" y="1"/>
                          <a:pt x="83" y="1"/>
                        </a:cubicBezTo>
                        <a:cubicBezTo>
                          <a:pt x="81" y="1"/>
                          <a:pt x="79" y="1"/>
                          <a:pt x="77" y="1"/>
                        </a:cubicBezTo>
                        <a:cubicBezTo>
                          <a:pt x="75" y="1"/>
                          <a:pt x="73" y="0"/>
                          <a:pt x="71" y="0"/>
                        </a:cubicBezTo>
                      </a:path>
                    </a:pathLst>
                  </a:custGeom>
                  <a:solidFill>
                    <a:srgbClr val="EEA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44" name="Freeform 972">
                    <a:extLst>
                      <a:ext uri="{FF2B5EF4-FFF2-40B4-BE49-F238E27FC236}">
                        <a16:creationId xmlns:a16="http://schemas.microsoft.com/office/drawing/2014/main" id="{68537F84-2EFD-0FC8-8499-89CBE873320B}"/>
                      </a:ext>
                    </a:extLst>
                  </p:cNvPr>
                  <p:cNvSpPr>
                    <a:spLocks/>
                  </p:cNvSpPr>
                  <p:nvPr/>
                </p:nvSpPr>
                <p:spPr bwMode="auto">
                  <a:xfrm>
                    <a:off x="1892" y="3068"/>
                    <a:ext cx="47" cy="41"/>
                  </a:xfrm>
                  <a:custGeom>
                    <a:avLst/>
                    <a:gdLst>
                      <a:gd name="T0" fmla="*/ 17 w 56"/>
                      <a:gd name="T1" fmla="*/ 0 h 48"/>
                      <a:gd name="T2" fmla="*/ 3 w 56"/>
                      <a:gd name="T3" fmla="*/ 13 h 48"/>
                      <a:gd name="T4" fmla="*/ 0 w 56"/>
                      <a:gd name="T5" fmla="*/ 21 h 48"/>
                      <a:gd name="T6" fmla="*/ 3 w 56"/>
                      <a:gd name="T7" fmla="*/ 27 h 48"/>
                      <a:gd name="T8" fmla="*/ 9 w 56"/>
                      <a:gd name="T9" fmla="*/ 30 h 48"/>
                      <a:gd name="T10" fmla="*/ 12 w 56"/>
                      <a:gd name="T11" fmla="*/ 30 h 48"/>
                      <a:gd name="T12" fmla="*/ 33 w 56"/>
                      <a:gd name="T13" fmla="*/ 21 h 48"/>
                      <a:gd name="T14" fmla="*/ 26 w 56"/>
                      <a:gd name="T15" fmla="*/ 15 h 48"/>
                      <a:gd name="T16" fmla="*/ 14 w 56"/>
                      <a:gd name="T17" fmla="*/ 21 h 48"/>
                      <a:gd name="T18" fmla="*/ 14 w 56"/>
                      <a:gd name="T19" fmla="*/ 21 h 48"/>
                      <a:gd name="T20" fmla="*/ 13 w 56"/>
                      <a:gd name="T21" fmla="*/ 21 h 48"/>
                      <a:gd name="T22" fmla="*/ 12 w 56"/>
                      <a:gd name="T23" fmla="*/ 21 h 48"/>
                      <a:gd name="T24" fmla="*/ 11 w 56"/>
                      <a:gd name="T25" fmla="*/ 20 h 48"/>
                      <a:gd name="T26" fmla="*/ 10 w 56"/>
                      <a:gd name="T27" fmla="*/ 20 h 48"/>
                      <a:gd name="T28" fmla="*/ 8 w 56"/>
                      <a:gd name="T29" fmla="*/ 19 h 48"/>
                      <a:gd name="T30" fmla="*/ 6 w 56"/>
                      <a:gd name="T31" fmla="*/ 19 h 48"/>
                      <a:gd name="T32" fmla="*/ 6 w 56"/>
                      <a:gd name="T33" fmla="*/ 19 h 48"/>
                      <a:gd name="T34" fmla="*/ 3 w 56"/>
                      <a:gd name="T35" fmla="*/ 18 h 48"/>
                      <a:gd name="T36" fmla="*/ 6 w 56"/>
                      <a:gd name="T37" fmla="*/ 16 h 48"/>
                      <a:gd name="T38" fmla="*/ 9 w 56"/>
                      <a:gd name="T39" fmla="*/ 8 h 48"/>
                      <a:gd name="T40" fmla="*/ 18 w 56"/>
                      <a:gd name="T41" fmla="*/ 3 h 48"/>
                      <a:gd name="T42" fmla="*/ 17 w 56"/>
                      <a:gd name="T43" fmla="*/ 0 h 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6" h="48">
                        <a:moveTo>
                          <a:pt x="29" y="0"/>
                        </a:moveTo>
                        <a:cubicBezTo>
                          <a:pt x="18" y="4"/>
                          <a:pt x="9" y="12"/>
                          <a:pt x="4" y="20"/>
                        </a:cubicBezTo>
                        <a:cubicBezTo>
                          <a:pt x="2" y="25"/>
                          <a:pt x="0" y="29"/>
                          <a:pt x="0" y="33"/>
                        </a:cubicBezTo>
                        <a:cubicBezTo>
                          <a:pt x="0" y="37"/>
                          <a:pt x="2" y="41"/>
                          <a:pt x="4" y="44"/>
                        </a:cubicBezTo>
                        <a:cubicBezTo>
                          <a:pt x="7" y="46"/>
                          <a:pt x="11" y="47"/>
                          <a:pt x="16" y="48"/>
                        </a:cubicBezTo>
                        <a:cubicBezTo>
                          <a:pt x="17" y="48"/>
                          <a:pt x="19" y="48"/>
                          <a:pt x="20" y="48"/>
                        </a:cubicBezTo>
                        <a:cubicBezTo>
                          <a:pt x="33" y="48"/>
                          <a:pt x="46" y="43"/>
                          <a:pt x="56" y="34"/>
                        </a:cubicBezTo>
                        <a:cubicBezTo>
                          <a:pt x="52" y="32"/>
                          <a:pt x="48" y="28"/>
                          <a:pt x="44" y="25"/>
                        </a:cubicBezTo>
                        <a:cubicBezTo>
                          <a:pt x="38" y="29"/>
                          <a:pt x="31" y="32"/>
                          <a:pt x="24" y="33"/>
                        </a:cubicBezTo>
                        <a:cubicBezTo>
                          <a:pt x="24" y="33"/>
                          <a:pt x="24" y="33"/>
                          <a:pt x="24" y="33"/>
                        </a:cubicBezTo>
                        <a:cubicBezTo>
                          <a:pt x="24" y="34"/>
                          <a:pt x="22" y="34"/>
                          <a:pt x="21" y="34"/>
                        </a:cubicBezTo>
                        <a:cubicBezTo>
                          <a:pt x="20" y="34"/>
                          <a:pt x="20" y="34"/>
                          <a:pt x="20" y="34"/>
                        </a:cubicBezTo>
                        <a:cubicBezTo>
                          <a:pt x="18" y="34"/>
                          <a:pt x="17" y="33"/>
                          <a:pt x="18" y="32"/>
                        </a:cubicBezTo>
                        <a:cubicBezTo>
                          <a:pt x="17" y="32"/>
                          <a:pt x="17" y="32"/>
                          <a:pt x="17" y="32"/>
                        </a:cubicBezTo>
                        <a:cubicBezTo>
                          <a:pt x="15" y="32"/>
                          <a:pt x="14" y="31"/>
                          <a:pt x="13" y="31"/>
                        </a:cubicBezTo>
                        <a:cubicBezTo>
                          <a:pt x="12" y="31"/>
                          <a:pt x="11" y="31"/>
                          <a:pt x="10" y="31"/>
                        </a:cubicBezTo>
                        <a:cubicBezTo>
                          <a:pt x="10" y="31"/>
                          <a:pt x="10" y="31"/>
                          <a:pt x="9" y="31"/>
                        </a:cubicBezTo>
                        <a:cubicBezTo>
                          <a:pt x="7" y="31"/>
                          <a:pt x="5" y="30"/>
                          <a:pt x="6" y="28"/>
                        </a:cubicBezTo>
                        <a:cubicBezTo>
                          <a:pt x="6" y="27"/>
                          <a:pt x="8" y="27"/>
                          <a:pt x="10" y="26"/>
                        </a:cubicBezTo>
                        <a:cubicBezTo>
                          <a:pt x="9" y="23"/>
                          <a:pt x="11" y="18"/>
                          <a:pt x="16" y="13"/>
                        </a:cubicBezTo>
                        <a:cubicBezTo>
                          <a:pt x="20" y="9"/>
                          <a:pt x="25" y="5"/>
                          <a:pt x="30" y="3"/>
                        </a:cubicBezTo>
                        <a:cubicBezTo>
                          <a:pt x="30" y="2"/>
                          <a:pt x="29" y="1"/>
                          <a:pt x="29" y="0"/>
                        </a:cubicBezTo>
                      </a:path>
                    </a:pathLst>
                  </a:custGeom>
                  <a:solidFill>
                    <a:srgbClr val="B487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45" name="Freeform 973">
                    <a:extLst>
                      <a:ext uri="{FF2B5EF4-FFF2-40B4-BE49-F238E27FC236}">
                        <a16:creationId xmlns:a16="http://schemas.microsoft.com/office/drawing/2014/main" id="{D2ED8983-B897-76BA-5324-E556E864A94A}"/>
                      </a:ext>
                    </a:extLst>
                  </p:cNvPr>
                  <p:cNvSpPr>
                    <a:spLocks/>
                  </p:cNvSpPr>
                  <p:nvPr/>
                </p:nvSpPr>
                <p:spPr bwMode="auto">
                  <a:xfrm>
                    <a:off x="1895" y="3097"/>
                    <a:ext cx="50" cy="15"/>
                  </a:xfrm>
                  <a:custGeom>
                    <a:avLst/>
                    <a:gdLst>
                      <a:gd name="T0" fmla="*/ 31 w 59"/>
                      <a:gd name="T1" fmla="*/ 0 h 18"/>
                      <a:gd name="T2" fmla="*/ 10 w 59"/>
                      <a:gd name="T3" fmla="*/ 8 h 18"/>
                      <a:gd name="T4" fmla="*/ 7 w 59"/>
                      <a:gd name="T5" fmla="*/ 8 h 18"/>
                      <a:gd name="T6" fmla="*/ 0 w 59"/>
                      <a:gd name="T7" fmla="*/ 6 h 18"/>
                      <a:gd name="T8" fmla="*/ 10 w 59"/>
                      <a:gd name="T9" fmla="*/ 11 h 18"/>
                      <a:gd name="T10" fmla="*/ 13 w 59"/>
                      <a:gd name="T11" fmla="*/ 11 h 18"/>
                      <a:gd name="T12" fmla="*/ 36 w 59"/>
                      <a:gd name="T13" fmla="*/ 3 h 18"/>
                      <a:gd name="T14" fmla="*/ 32 w 59"/>
                      <a:gd name="T15" fmla="*/ 1 h 18"/>
                      <a:gd name="T16" fmla="*/ 31 w 59"/>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 h="18">
                        <a:moveTo>
                          <a:pt x="52" y="0"/>
                        </a:moveTo>
                        <a:cubicBezTo>
                          <a:pt x="42" y="9"/>
                          <a:pt x="29" y="14"/>
                          <a:pt x="16" y="14"/>
                        </a:cubicBezTo>
                        <a:cubicBezTo>
                          <a:pt x="15" y="14"/>
                          <a:pt x="13" y="14"/>
                          <a:pt x="12" y="14"/>
                        </a:cubicBezTo>
                        <a:cubicBezTo>
                          <a:pt x="7" y="13"/>
                          <a:pt x="3" y="12"/>
                          <a:pt x="0" y="10"/>
                        </a:cubicBezTo>
                        <a:cubicBezTo>
                          <a:pt x="4" y="14"/>
                          <a:pt x="9" y="17"/>
                          <a:pt x="16" y="18"/>
                        </a:cubicBezTo>
                        <a:cubicBezTo>
                          <a:pt x="18" y="18"/>
                          <a:pt x="20" y="18"/>
                          <a:pt x="21" y="18"/>
                        </a:cubicBezTo>
                        <a:cubicBezTo>
                          <a:pt x="34" y="18"/>
                          <a:pt x="49" y="12"/>
                          <a:pt x="59" y="3"/>
                        </a:cubicBezTo>
                        <a:cubicBezTo>
                          <a:pt x="57" y="2"/>
                          <a:pt x="55" y="2"/>
                          <a:pt x="53" y="1"/>
                        </a:cubicBezTo>
                        <a:cubicBezTo>
                          <a:pt x="53" y="1"/>
                          <a:pt x="53" y="1"/>
                          <a:pt x="52" y="0"/>
                        </a:cubicBezTo>
                      </a:path>
                    </a:pathLst>
                  </a:custGeom>
                  <a:solidFill>
                    <a:srgbClr val="A06D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46" name="Freeform 974">
                    <a:extLst>
                      <a:ext uri="{FF2B5EF4-FFF2-40B4-BE49-F238E27FC236}">
                        <a16:creationId xmlns:a16="http://schemas.microsoft.com/office/drawing/2014/main" id="{FC0EFA4E-9E03-D34D-334D-FA55FB94F3D6}"/>
                      </a:ext>
                    </a:extLst>
                  </p:cNvPr>
                  <p:cNvSpPr>
                    <a:spLocks/>
                  </p:cNvSpPr>
                  <p:nvPr/>
                </p:nvSpPr>
                <p:spPr bwMode="auto">
                  <a:xfrm>
                    <a:off x="1899" y="3070"/>
                    <a:ext cx="30" cy="26"/>
                  </a:xfrm>
                  <a:custGeom>
                    <a:avLst/>
                    <a:gdLst>
                      <a:gd name="T0" fmla="*/ 13 w 35"/>
                      <a:gd name="T1" fmla="*/ 0 h 30"/>
                      <a:gd name="T2" fmla="*/ 4 w 35"/>
                      <a:gd name="T3" fmla="*/ 7 h 30"/>
                      <a:gd name="T4" fmla="*/ 1 w 35"/>
                      <a:gd name="T5" fmla="*/ 15 h 30"/>
                      <a:gd name="T6" fmla="*/ 2 w 35"/>
                      <a:gd name="T7" fmla="*/ 15 h 30"/>
                      <a:gd name="T8" fmla="*/ 3 w 35"/>
                      <a:gd name="T9" fmla="*/ 15 h 30"/>
                      <a:gd name="T10" fmla="*/ 4 w 35"/>
                      <a:gd name="T11" fmla="*/ 17 h 30"/>
                      <a:gd name="T12" fmla="*/ 3 w 35"/>
                      <a:gd name="T13" fmla="*/ 18 h 30"/>
                      <a:gd name="T14" fmla="*/ 5 w 35"/>
                      <a:gd name="T15" fmla="*/ 19 h 30"/>
                      <a:gd name="T16" fmla="*/ 6 w 35"/>
                      <a:gd name="T17" fmla="*/ 19 h 30"/>
                      <a:gd name="T18" fmla="*/ 6 w 35"/>
                      <a:gd name="T19" fmla="*/ 19 h 30"/>
                      <a:gd name="T20" fmla="*/ 8 w 35"/>
                      <a:gd name="T21" fmla="*/ 18 h 30"/>
                      <a:gd name="T22" fmla="*/ 8 w 35"/>
                      <a:gd name="T23" fmla="*/ 18 h 30"/>
                      <a:gd name="T24" fmla="*/ 9 w 35"/>
                      <a:gd name="T25" fmla="*/ 20 h 30"/>
                      <a:gd name="T26" fmla="*/ 22 w 35"/>
                      <a:gd name="T27" fmla="*/ 14 h 30"/>
                      <a:gd name="T28" fmla="*/ 19 w 35"/>
                      <a:gd name="T29" fmla="*/ 10 h 30"/>
                      <a:gd name="T30" fmla="*/ 13 w 35"/>
                      <a:gd name="T31" fmla="*/ 0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30">
                        <a:moveTo>
                          <a:pt x="21" y="0"/>
                        </a:moveTo>
                        <a:cubicBezTo>
                          <a:pt x="16" y="2"/>
                          <a:pt x="11" y="6"/>
                          <a:pt x="7" y="10"/>
                        </a:cubicBezTo>
                        <a:cubicBezTo>
                          <a:pt x="2" y="15"/>
                          <a:pt x="0" y="20"/>
                          <a:pt x="1" y="23"/>
                        </a:cubicBezTo>
                        <a:cubicBezTo>
                          <a:pt x="1" y="23"/>
                          <a:pt x="2" y="23"/>
                          <a:pt x="2" y="23"/>
                        </a:cubicBezTo>
                        <a:cubicBezTo>
                          <a:pt x="3" y="23"/>
                          <a:pt x="3" y="23"/>
                          <a:pt x="3" y="23"/>
                        </a:cubicBezTo>
                        <a:cubicBezTo>
                          <a:pt x="6" y="24"/>
                          <a:pt x="8" y="25"/>
                          <a:pt x="7" y="26"/>
                        </a:cubicBezTo>
                        <a:cubicBezTo>
                          <a:pt x="6" y="27"/>
                          <a:pt x="5" y="28"/>
                          <a:pt x="4" y="28"/>
                        </a:cubicBezTo>
                        <a:cubicBezTo>
                          <a:pt x="5" y="28"/>
                          <a:pt x="6" y="29"/>
                          <a:pt x="8" y="29"/>
                        </a:cubicBezTo>
                        <a:cubicBezTo>
                          <a:pt x="8" y="29"/>
                          <a:pt x="8" y="29"/>
                          <a:pt x="9" y="29"/>
                        </a:cubicBezTo>
                        <a:cubicBezTo>
                          <a:pt x="9" y="29"/>
                          <a:pt x="9" y="29"/>
                          <a:pt x="9" y="29"/>
                        </a:cubicBezTo>
                        <a:cubicBezTo>
                          <a:pt x="9" y="29"/>
                          <a:pt x="11" y="28"/>
                          <a:pt x="12" y="28"/>
                        </a:cubicBezTo>
                        <a:cubicBezTo>
                          <a:pt x="12" y="28"/>
                          <a:pt x="13" y="28"/>
                          <a:pt x="13" y="28"/>
                        </a:cubicBezTo>
                        <a:cubicBezTo>
                          <a:pt x="14" y="28"/>
                          <a:pt x="15" y="29"/>
                          <a:pt x="15" y="30"/>
                        </a:cubicBezTo>
                        <a:cubicBezTo>
                          <a:pt x="22" y="29"/>
                          <a:pt x="29" y="26"/>
                          <a:pt x="35" y="22"/>
                        </a:cubicBezTo>
                        <a:cubicBezTo>
                          <a:pt x="34" y="20"/>
                          <a:pt x="32" y="18"/>
                          <a:pt x="30" y="15"/>
                        </a:cubicBezTo>
                        <a:cubicBezTo>
                          <a:pt x="27" y="11"/>
                          <a:pt x="24" y="6"/>
                          <a:pt x="21" y="0"/>
                        </a:cubicBezTo>
                      </a:path>
                    </a:pathLst>
                  </a:custGeom>
                  <a:solidFill>
                    <a:srgbClr val="C093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47" name="Freeform 975">
                    <a:extLst>
                      <a:ext uri="{FF2B5EF4-FFF2-40B4-BE49-F238E27FC236}">
                        <a16:creationId xmlns:a16="http://schemas.microsoft.com/office/drawing/2014/main" id="{035F4206-9D82-D7C2-84E9-E30CA9C5A460}"/>
                      </a:ext>
                    </a:extLst>
                  </p:cNvPr>
                  <p:cNvSpPr>
                    <a:spLocks/>
                  </p:cNvSpPr>
                  <p:nvPr/>
                </p:nvSpPr>
                <p:spPr bwMode="auto">
                  <a:xfrm>
                    <a:off x="1896" y="3090"/>
                    <a:ext cx="10" cy="4"/>
                  </a:xfrm>
                  <a:custGeom>
                    <a:avLst/>
                    <a:gdLst>
                      <a:gd name="T0" fmla="*/ 3 w 12"/>
                      <a:gd name="T1" fmla="*/ 0 h 5"/>
                      <a:gd name="T2" fmla="*/ 3 w 12"/>
                      <a:gd name="T3" fmla="*/ 0 h 5"/>
                      <a:gd name="T4" fmla="*/ 1 w 12"/>
                      <a:gd name="T5" fmla="*/ 2 h 5"/>
                      <a:gd name="T6" fmla="*/ 3 w 12"/>
                      <a:gd name="T7" fmla="*/ 2 h 5"/>
                      <a:gd name="T8" fmla="*/ 3 w 12"/>
                      <a:gd name="T9" fmla="*/ 2 h 5"/>
                      <a:gd name="T10" fmla="*/ 5 w 12"/>
                      <a:gd name="T11" fmla="*/ 2 h 5"/>
                      <a:gd name="T12" fmla="*/ 7 w 12"/>
                      <a:gd name="T13" fmla="*/ 2 h 5"/>
                      <a:gd name="T14" fmla="*/ 4 w 12"/>
                      <a:gd name="T15" fmla="*/ 0 h 5"/>
                      <a:gd name="T16" fmla="*/ 3 w 12"/>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
                        <a:moveTo>
                          <a:pt x="6" y="0"/>
                        </a:moveTo>
                        <a:cubicBezTo>
                          <a:pt x="6" y="0"/>
                          <a:pt x="5" y="0"/>
                          <a:pt x="5" y="0"/>
                        </a:cubicBezTo>
                        <a:cubicBezTo>
                          <a:pt x="3" y="1"/>
                          <a:pt x="1" y="1"/>
                          <a:pt x="1" y="2"/>
                        </a:cubicBezTo>
                        <a:cubicBezTo>
                          <a:pt x="0" y="4"/>
                          <a:pt x="2" y="5"/>
                          <a:pt x="4" y="5"/>
                        </a:cubicBezTo>
                        <a:cubicBezTo>
                          <a:pt x="5" y="5"/>
                          <a:pt x="5" y="5"/>
                          <a:pt x="5" y="5"/>
                        </a:cubicBezTo>
                        <a:cubicBezTo>
                          <a:pt x="6" y="5"/>
                          <a:pt x="7" y="5"/>
                          <a:pt x="8" y="5"/>
                        </a:cubicBezTo>
                        <a:cubicBezTo>
                          <a:pt x="9" y="5"/>
                          <a:pt x="10" y="4"/>
                          <a:pt x="11" y="3"/>
                        </a:cubicBezTo>
                        <a:cubicBezTo>
                          <a:pt x="12" y="2"/>
                          <a:pt x="10" y="1"/>
                          <a:pt x="7" y="0"/>
                        </a:cubicBezTo>
                        <a:cubicBezTo>
                          <a:pt x="7" y="0"/>
                          <a:pt x="7" y="0"/>
                          <a:pt x="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48" name="Freeform 976">
                    <a:extLst>
                      <a:ext uri="{FF2B5EF4-FFF2-40B4-BE49-F238E27FC236}">
                        <a16:creationId xmlns:a16="http://schemas.microsoft.com/office/drawing/2014/main" id="{ED016DB9-B038-E774-857E-267CB2B3A250}"/>
                      </a:ext>
                    </a:extLst>
                  </p:cNvPr>
                  <p:cNvSpPr>
                    <a:spLocks/>
                  </p:cNvSpPr>
                  <p:nvPr/>
                </p:nvSpPr>
                <p:spPr bwMode="auto">
                  <a:xfrm>
                    <a:off x="1906" y="3094"/>
                    <a:ext cx="6" cy="3"/>
                  </a:xfrm>
                  <a:custGeom>
                    <a:avLst/>
                    <a:gdLst>
                      <a:gd name="T0" fmla="*/ 3 w 7"/>
                      <a:gd name="T1" fmla="*/ 0 h 3"/>
                      <a:gd name="T2" fmla="*/ 1 w 7"/>
                      <a:gd name="T3" fmla="*/ 1 h 3"/>
                      <a:gd name="T4" fmla="*/ 1 w 7"/>
                      <a:gd name="T5" fmla="*/ 1 h 3"/>
                      <a:gd name="T6" fmla="*/ 3 w 7"/>
                      <a:gd name="T7" fmla="*/ 3 h 3"/>
                      <a:gd name="T8" fmla="*/ 3 w 7"/>
                      <a:gd name="T9" fmla="*/ 3 h 3"/>
                      <a:gd name="T10" fmla="*/ 4 w 7"/>
                      <a:gd name="T11" fmla="*/ 2 h 3"/>
                      <a:gd name="T12" fmla="*/ 4 w 7"/>
                      <a:gd name="T13" fmla="*/ 2 h 3"/>
                      <a:gd name="T14" fmla="*/ 3 w 7"/>
                      <a:gd name="T15" fmla="*/ 0 h 3"/>
                      <a:gd name="T16" fmla="*/ 3 w 7"/>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3">
                        <a:moveTo>
                          <a:pt x="4" y="0"/>
                        </a:moveTo>
                        <a:cubicBezTo>
                          <a:pt x="3" y="0"/>
                          <a:pt x="1" y="1"/>
                          <a:pt x="1" y="1"/>
                        </a:cubicBezTo>
                        <a:cubicBezTo>
                          <a:pt x="1" y="1"/>
                          <a:pt x="1" y="1"/>
                          <a:pt x="1" y="1"/>
                        </a:cubicBezTo>
                        <a:cubicBezTo>
                          <a:pt x="0" y="2"/>
                          <a:pt x="1" y="3"/>
                          <a:pt x="3" y="3"/>
                        </a:cubicBezTo>
                        <a:cubicBezTo>
                          <a:pt x="3" y="3"/>
                          <a:pt x="3" y="3"/>
                          <a:pt x="4" y="3"/>
                        </a:cubicBezTo>
                        <a:cubicBezTo>
                          <a:pt x="5" y="3"/>
                          <a:pt x="7" y="3"/>
                          <a:pt x="7" y="2"/>
                        </a:cubicBezTo>
                        <a:cubicBezTo>
                          <a:pt x="7" y="2"/>
                          <a:pt x="7" y="2"/>
                          <a:pt x="7" y="2"/>
                        </a:cubicBezTo>
                        <a:cubicBezTo>
                          <a:pt x="7" y="1"/>
                          <a:pt x="6" y="0"/>
                          <a:pt x="5" y="0"/>
                        </a:cubicBezTo>
                        <a:cubicBezTo>
                          <a:pt x="5" y="0"/>
                          <a:pt x="4" y="0"/>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49" name="Freeform 977">
                    <a:extLst>
                      <a:ext uri="{FF2B5EF4-FFF2-40B4-BE49-F238E27FC236}">
                        <a16:creationId xmlns:a16="http://schemas.microsoft.com/office/drawing/2014/main" id="{37DA565F-BF3B-E2C4-9007-E692DF83D54F}"/>
                      </a:ext>
                    </a:extLst>
                  </p:cNvPr>
                  <p:cNvSpPr>
                    <a:spLocks/>
                  </p:cNvSpPr>
                  <p:nvPr/>
                </p:nvSpPr>
                <p:spPr bwMode="auto">
                  <a:xfrm>
                    <a:off x="1891" y="3067"/>
                    <a:ext cx="55" cy="47"/>
                  </a:xfrm>
                  <a:custGeom>
                    <a:avLst/>
                    <a:gdLst>
                      <a:gd name="T0" fmla="*/ 18 w 65"/>
                      <a:gd name="T1" fmla="*/ 0 h 55"/>
                      <a:gd name="T2" fmla="*/ 3 w 65"/>
                      <a:gd name="T3" fmla="*/ 13 h 55"/>
                      <a:gd name="T4" fmla="*/ 0 w 65"/>
                      <a:gd name="T5" fmla="*/ 21 h 55"/>
                      <a:gd name="T6" fmla="*/ 13 w 65"/>
                      <a:gd name="T7" fmla="*/ 33 h 55"/>
                      <a:gd name="T8" fmla="*/ 16 w 65"/>
                      <a:gd name="T9" fmla="*/ 34 h 55"/>
                      <a:gd name="T10" fmla="*/ 40 w 65"/>
                      <a:gd name="T11" fmla="*/ 24 h 55"/>
                      <a:gd name="T12" fmla="*/ 39 w 65"/>
                      <a:gd name="T13" fmla="*/ 23 h 55"/>
                      <a:gd name="T14" fmla="*/ 16 w 65"/>
                      <a:gd name="T15" fmla="*/ 32 h 55"/>
                      <a:gd name="T16" fmla="*/ 13 w 65"/>
                      <a:gd name="T17" fmla="*/ 32 h 55"/>
                      <a:gd name="T18" fmla="*/ 3 w 65"/>
                      <a:gd name="T19" fmla="*/ 27 h 55"/>
                      <a:gd name="T20" fmla="*/ 1 w 65"/>
                      <a:gd name="T21" fmla="*/ 21 h 55"/>
                      <a:gd name="T22" fmla="*/ 3 w 65"/>
                      <a:gd name="T23" fmla="*/ 13 h 55"/>
                      <a:gd name="T24" fmla="*/ 18 w 65"/>
                      <a:gd name="T25" fmla="*/ 1 h 55"/>
                      <a:gd name="T26" fmla="*/ 18 w 65"/>
                      <a:gd name="T27" fmla="*/ 0 h 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5" h="55">
                        <a:moveTo>
                          <a:pt x="29" y="0"/>
                        </a:moveTo>
                        <a:cubicBezTo>
                          <a:pt x="19" y="4"/>
                          <a:pt x="9" y="11"/>
                          <a:pt x="4" y="20"/>
                        </a:cubicBezTo>
                        <a:cubicBezTo>
                          <a:pt x="1" y="25"/>
                          <a:pt x="0" y="30"/>
                          <a:pt x="0" y="34"/>
                        </a:cubicBezTo>
                        <a:cubicBezTo>
                          <a:pt x="0" y="45"/>
                          <a:pt x="8" y="53"/>
                          <a:pt x="21" y="54"/>
                        </a:cubicBezTo>
                        <a:cubicBezTo>
                          <a:pt x="23" y="54"/>
                          <a:pt x="25" y="55"/>
                          <a:pt x="26" y="55"/>
                        </a:cubicBezTo>
                        <a:cubicBezTo>
                          <a:pt x="40" y="55"/>
                          <a:pt x="55" y="48"/>
                          <a:pt x="65" y="39"/>
                        </a:cubicBezTo>
                        <a:cubicBezTo>
                          <a:pt x="65" y="38"/>
                          <a:pt x="64" y="38"/>
                          <a:pt x="64" y="38"/>
                        </a:cubicBezTo>
                        <a:cubicBezTo>
                          <a:pt x="54" y="47"/>
                          <a:pt x="39" y="53"/>
                          <a:pt x="26" y="53"/>
                        </a:cubicBezTo>
                        <a:cubicBezTo>
                          <a:pt x="25" y="53"/>
                          <a:pt x="23" y="53"/>
                          <a:pt x="21" y="53"/>
                        </a:cubicBezTo>
                        <a:cubicBezTo>
                          <a:pt x="14" y="52"/>
                          <a:pt x="9" y="49"/>
                          <a:pt x="5" y="45"/>
                        </a:cubicBezTo>
                        <a:cubicBezTo>
                          <a:pt x="3" y="42"/>
                          <a:pt x="1" y="38"/>
                          <a:pt x="1" y="34"/>
                        </a:cubicBezTo>
                        <a:cubicBezTo>
                          <a:pt x="1" y="30"/>
                          <a:pt x="3" y="26"/>
                          <a:pt x="5" y="21"/>
                        </a:cubicBezTo>
                        <a:cubicBezTo>
                          <a:pt x="10" y="13"/>
                          <a:pt x="19" y="5"/>
                          <a:pt x="30" y="1"/>
                        </a:cubicBezTo>
                        <a:cubicBezTo>
                          <a:pt x="30" y="1"/>
                          <a:pt x="29" y="0"/>
                          <a:pt x="29"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50" name="Freeform 978">
                    <a:extLst>
                      <a:ext uri="{FF2B5EF4-FFF2-40B4-BE49-F238E27FC236}">
                        <a16:creationId xmlns:a16="http://schemas.microsoft.com/office/drawing/2014/main" id="{AACE8E4A-4843-0A66-B62D-935E53EF5320}"/>
                      </a:ext>
                    </a:extLst>
                  </p:cNvPr>
                  <p:cNvSpPr>
                    <a:spLocks/>
                  </p:cNvSpPr>
                  <p:nvPr/>
                </p:nvSpPr>
                <p:spPr bwMode="auto">
                  <a:xfrm>
                    <a:off x="1898" y="2882"/>
                    <a:ext cx="92" cy="116"/>
                  </a:xfrm>
                  <a:custGeom>
                    <a:avLst/>
                    <a:gdLst>
                      <a:gd name="T0" fmla="*/ 63 w 109"/>
                      <a:gd name="T1" fmla="*/ 0 h 137"/>
                      <a:gd name="T2" fmla="*/ 23 w 109"/>
                      <a:gd name="T3" fmla="*/ 43 h 137"/>
                      <a:gd name="T4" fmla="*/ 10 w 109"/>
                      <a:gd name="T5" fmla="*/ 81 h 137"/>
                      <a:gd name="T6" fmla="*/ 15 w 109"/>
                      <a:gd name="T7" fmla="*/ 83 h 137"/>
                      <a:gd name="T8" fmla="*/ 41 w 109"/>
                      <a:gd name="T9" fmla="*/ 64 h 137"/>
                      <a:gd name="T10" fmla="*/ 53 w 109"/>
                      <a:gd name="T11" fmla="*/ 54 h 137"/>
                      <a:gd name="T12" fmla="*/ 56 w 109"/>
                      <a:gd name="T13" fmla="*/ 47 h 137"/>
                      <a:gd name="T14" fmla="*/ 47 w 109"/>
                      <a:gd name="T15" fmla="*/ 40 h 137"/>
                      <a:gd name="T16" fmla="*/ 46 w 109"/>
                      <a:gd name="T17" fmla="*/ 34 h 137"/>
                      <a:gd name="T18" fmla="*/ 59 w 109"/>
                      <a:gd name="T19" fmla="*/ 14 h 137"/>
                      <a:gd name="T20" fmla="*/ 66 w 109"/>
                      <a:gd name="T21" fmla="*/ 1 h 137"/>
                      <a:gd name="T22" fmla="*/ 63 w 109"/>
                      <a:gd name="T23" fmla="*/ 0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9" h="137">
                        <a:moveTo>
                          <a:pt x="106" y="0"/>
                        </a:moveTo>
                        <a:cubicBezTo>
                          <a:pt x="86" y="0"/>
                          <a:pt x="44" y="61"/>
                          <a:pt x="38" y="71"/>
                        </a:cubicBezTo>
                        <a:cubicBezTo>
                          <a:pt x="31" y="82"/>
                          <a:pt x="0" y="121"/>
                          <a:pt x="16" y="134"/>
                        </a:cubicBezTo>
                        <a:cubicBezTo>
                          <a:pt x="18" y="136"/>
                          <a:pt x="22" y="137"/>
                          <a:pt x="25" y="137"/>
                        </a:cubicBezTo>
                        <a:cubicBezTo>
                          <a:pt x="40" y="137"/>
                          <a:pt x="60" y="114"/>
                          <a:pt x="67" y="106"/>
                        </a:cubicBezTo>
                        <a:cubicBezTo>
                          <a:pt x="73" y="98"/>
                          <a:pt x="83" y="94"/>
                          <a:pt x="89" y="88"/>
                        </a:cubicBezTo>
                        <a:cubicBezTo>
                          <a:pt x="92" y="84"/>
                          <a:pt x="93" y="81"/>
                          <a:pt x="93" y="77"/>
                        </a:cubicBezTo>
                        <a:cubicBezTo>
                          <a:pt x="87" y="75"/>
                          <a:pt x="81" y="71"/>
                          <a:pt x="78" y="65"/>
                        </a:cubicBezTo>
                        <a:cubicBezTo>
                          <a:pt x="77" y="62"/>
                          <a:pt x="76" y="59"/>
                          <a:pt x="76" y="56"/>
                        </a:cubicBezTo>
                        <a:cubicBezTo>
                          <a:pt x="76" y="44"/>
                          <a:pt x="85" y="31"/>
                          <a:pt x="98" y="22"/>
                        </a:cubicBezTo>
                        <a:cubicBezTo>
                          <a:pt x="101" y="15"/>
                          <a:pt x="105" y="8"/>
                          <a:pt x="109" y="1"/>
                        </a:cubicBezTo>
                        <a:cubicBezTo>
                          <a:pt x="108" y="1"/>
                          <a:pt x="107" y="0"/>
                          <a:pt x="106" y="0"/>
                        </a:cubicBezTo>
                      </a:path>
                    </a:pathLst>
                  </a:custGeom>
                  <a:solidFill>
                    <a:srgbClr val="EEA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51" name="Freeform 979">
                    <a:extLst>
                      <a:ext uri="{FF2B5EF4-FFF2-40B4-BE49-F238E27FC236}">
                        <a16:creationId xmlns:a16="http://schemas.microsoft.com/office/drawing/2014/main" id="{ABA67C77-7B6B-129E-703D-A18A123C68F9}"/>
                      </a:ext>
                    </a:extLst>
                  </p:cNvPr>
                  <p:cNvSpPr>
                    <a:spLocks/>
                  </p:cNvSpPr>
                  <p:nvPr/>
                </p:nvSpPr>
                <p:spPr bwMode="auto">
                  <a:xfrm>
                    <a:off x="1965" y="2903"/>
                    <a:ext cx="15" cy="36"/>
                  </a:xfrm>
                  <a:custGeom>
                    <a:avLst/>
                    <a:gdLst>
                      <a:gd name="T0" fmla="*/ 11 w 17"/>
                      <a:gd name="T1" fmla="*/ 0 h 42"/>
                      <a:gd name="T2" fmla="*/ 0 w 17"/>
                      <a:gd name="T3" fmla="*/ 13 h 42"/>
                      <a:gd name="T4" fmla="*/ 2 w 17"/>
                      <a:gd name="T5" fmla="*/ 20 h 42"/>
                      <a:gd name="T6" fmla="*/ 9 w 17"/>
                      <a:gd name="T7" fmla="*/ 27 h 42"/>
                      <a:gd name="T8" fmla="*/ 9 w 17"/>
                      <a:gd name="T9" fmla="*/ 20 h 42"/>
                      <a:gd name="T10" fmla="*/ 10 w 17"/>
                      <a:gd name="T11" fmla="*/ 5 h 42"/>
                      <a:gd name="T12" fmla="*/ 10 w 17"/>
                      <a:gd name="T13" fmla="*/ 4 h 42"/>
                      <a:gd name="T14" fmla="*/ 11 w 17"/>
                      <a:gd name="T15" fmla="*/ 0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42">
                        <a:moveTo>
                          <a:pt x="17" y="0"/>
                        </a:moveTo>
                        <a:cubicBezTo>
                          <a:pt x="9" y="6"/>
                          <a:pt x="3" y="13"/>
                          <a:pt x="0" y="21"/>
                        </a:cubicBezTo>
                        <a:cubicBezTo>
                          <a:pt x="0" y="25"/>
                          <a:pt x="0" y="28"/>
                          <a:pt x="2" y="32"/>
                        </a:cubicBezTo>
                        <a:cubicBezTo>
                          <a:pt x="4" y="36"/>
                          <a:pt x="8" y="40"/>
                          <a:pt x="13" y="42"/>
                        </a:cubicBezTo>
                        <a:cubicBezTo>
                          <a:pt x="12" y="39"/>
                          <a:pt x="12" y="36"/>
                          <a:pt x="12" y="32"/>
                        </a:cubicBezTo>
                        <a:cubicBezTo>
                          <a:pt x="11" y="24"/>
                          <a:pt x="12" y="16"/>
                          <a:pt x="14" y="8"/>
                        </a:cubicBezTo>
                        <a:cubicBezTo>
                          <a:pt x="14" y="8"/>
                          <a:pt x="14" y="7"/>
                          <a:pt x="15" y="7"/>
                        </a:cubicBezTo>
                        <a:cubicBezTo>
                          <a:pt x="15" y="5"/>
                          <a:pt x="16" y="2"/>
                          <a:pt x="17" y="0"/>
                        </a:cubicBezTo>
                      </a:path>
                    </a:pathLst>
                  </a:custGeom>
                  <a:solidFill>
                    <a:srgbClr val="B487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52" name="Freeform 980">
                    <a:extLst>
                      <a:ext uri="{FF2B5EF4-FFF2-40B4-BE49-F238E27FC236}">
                        <a16:creationId xmlns:a16="http://schemas.microsoft.com/office/drawing/2014/main" id="{F2AE272E-53B2-B5E8-E353-4085F1F00E93}"/>
                      </a:ext>
                    </a:extLst>
                  </p:cNvPr>
                  <p:cNvSpPr>
                    <a:spLocks/>
                  </p:cNvSpPr>
                  <p:nvPr/>
                </p:nvSpPr>
                <p:spPr bwMode="auto">
                  <a:xfrm>
                    <a:off x="1964" y="2921"/>
                    <a:ext cx="13" cy="25"/>
                  </a:xfrm>
                  <a:custGeom>
                    <a:avLst/>
                    <a:gdLst>
                      <a:gd name="T0" fmla="*/ 2 w 16"/>
                      <a:gd name="T1" fmla="*/ 0 h 30"/>
                      <a:gd name="T2" fmla="*/ 0 w 16"/>
                      <a:gd name="T3" fmla="*/ 6 h 30"/>
                      <a:gd name="T4" fmla="*/ 2 w 16"/>
                      <a:gd name="T5" fmla="*/ 11 h 30"/>
                      <a:gd name="T6" fmla="*/ 9 w 16"/>
                      <a:gd name="T7" fmla="*/ 18 h 30"/>
                      <a:gd name="T8" fmla="*/ 8 w 16"/>
                      <a:gd name="T9" fmla="*/ 13 h 30"/>
                      <a:gd name="T10" fmla="*/ 2 w 16"/>
                      <a:gd name="T11" fmla="*/ 7 h 30"/>
                      <a:gd name="T12" fmla="*/ 2 w 16"/>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30">
                        <a:moveTo>
                          <a:pt x="2" y="0"/>
                        </a:moveTo>
                        <a:cubicBezTo>
                          <a:pt x="1" y="3"/>
                          <a:pt x="0" y="7"/>
                          <a:pt x="0" y="10"/>
                        </a:cubicBezTo>
                        <a:cubicBezTo>
                          <a:pt x="0" y="13"/>
                          <a:pt x="1" y="16"/>
                          <a:pt x="2" y="18"/>
                        </a:cubicBezTo>
                        <a:cubicBezTo>
                          <a:pt x="4" y="24"/>
                          <a:pt x="9" y="28"/>
                          <a:pt x="16" y="30"/>
                        </a:cubicBezTo>
                        <a:cubicBezTo>
                          <a:pt x="16" y="27"/>
                          <a:pt x="15" y="24"/>
                          <a:pt x="15" y="21"/>
                        </a:cubicBezTo>
                        <a:cubicBezTo>
                          <a:pt x="10" y="19"/>
                          <a:pt x="6" y="15"/>
                          <a:pt x="4" y="11"/>
                        </a:cubicBezTo>
                        <a:cubicBezTo>
                          <a:pt x="2" y="7"/>
                          <a:pt x="2" y="4"/>
                          <a:pt x="2" y="0"/>
                        </a:cubicBezTo>
                      </a:path>
                    </a:pathLst>
                  </a:custGeom>
                  <a:solidFill>
                    <a:srgbClr val="A06D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53" name="Freeform 981">
                    <a:extLst>
                      <a:ext uri="{FF2B5EF4-FFF2-40B4-BE49-F238E27FC236}">
                        <a16:creationId xmlns:a16="http://schemas.microsoft.com/office/drawing/2014/main" id="{5E4A9EEE-8F81-42E1-9B26-0D951EB426BB}"/>
                      </a:ext>
                    </a:extLst>
                  </p:cNvPr>
                  <p:cNvSpPr>
                    <a:spLocks/>
                  </p:cNvSpPr>
                  <p:nvPr/>
                </p:nvSpPr>
                <p:spPr bwMode="auto">
                  <a:xfrm>
                    <a:off x="1977" y="2909"/>
                    <a:ext cx="1" cy="1"/>
                  </a:xfrm>
                  <a:custGeom>
                    <a:avLst/>
                    <a:gdLst>
                      <a:gd name="T0" fmla="*/ 1 w 1"/>
                      <a:gd name="T1" fmla="*/ 0 h 1"/>
                      <a:gd name="T2" fmla="*/ 0 w 1"/>
                      <a:gd name="T3" fmla="*/ 1 h 1"/>
                      <a:gd name="T4" fmla="*/ 1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0"/>
                        </a:moveTo>
                        <a:cubicBezTo>
                          <a:pt x="0" y="0"/>
                          <a:pt x="0" y="1"/>
                          <a:pt x="0" y="1"/>
                        </a:cubicBezTo>
                        <a:cubicBezTo>
                          <a:pt x="0" y="1"/>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54" name="Freeform 982">
                    <a:extLst>
                      <a:ext uri="{FF2B5EF4-FFF2-40B4-BE49-F238E27FC236}">
                        <a16:creationId xmlns:a16="http://schemas.microsoft.com/office/drawing/2014/main" id="{BCE99C76-D939-2F3F-EBFA-8B00279E9412}"/>
                      </a:ext>
                    </a:extLst>
                  </p:cNvPr>
                  <p:cNvSpPr>
                    <a:spLocks/>
                  </p:cNvSpPr>
                  <p:nvPr/>
                </p:nvSpPr>
                <p:spPr bwMode="auto">
                  <a:xfrm>
                    <a:off x="1962" y="2901"/>
                    <a:ext cx="19" cy="46"/>
                  </a:xfrm>
                  <a:custGeom>
                    <a:avLst/>
                    <a:gdLst>
                      <a:gd name="T0" fmla="*/ 14 w 22"/>
                      <a:gd name="T1" fmla="*/ 0 h 55"/>
                      <a:gd name="T2" fmla="*/ 0 w 22"/>
                      <a:gd name="T3" fmla="*/ 19 h 55"/>
                      <a:gd name="T4" fmla="*/ 2 w 22"/>
                      <a:gd name="T5" fmla="*/ 25 h 55"/>
                      <a:gd name="T6" fmla="*/ 11 w 22"/>
                      <a:gd name="T7" fmla="*/ 32 h 55"/>
                      <a:gd name="T8" fmla="*/ 12 w 22"/>
                      <a:gd name="T9" fmla="*/ 32 h 55"/>
                      <a:gd name="T10" fmla="*/ 3 w 22"/>
                      <a:gd name="T11" fmla="*/ 24 h 55"/>
                      <a:gd name="T12" fmla="*/ 2 w 22"/>
                      <a:gd name="T13" fmla="*/ 19 h 55"/>
                      <a:gd name="T14" fmla="*/ 3 w 22"/>
                      <a:gd name="T15" fmla="*/ 14 h 55"/>
                      <a:gd name="T16" fmla="*/ 14 w 22"/>
                      <a:gd name="T17" fmla="*/ 3 h 55"/>
                      <a:gd name="T18" fmla="*/ 14 w 22"/>
                      <a:gd name="T19" fmla="*/ 0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 h="55">
                        <a:moveTo>
                          <a:pt x="22" y="0"/>
                        </a:moveTo>
                        <a:cubicBezTo>
                          <a:pt x="9" y="9"/>
                          <a:pt x="0" y="22"/>
                          <a:pt x="0" y="34"/>
                        </a:cubicBezTo>
                        <a:cubicBezTo>
                          <a:pt x="0" y="37"/>
                          <a:pt x="1" y="40"/>
                          <a:pt x="2" y="43"/>
                        </a:cubicBezTo>
                        <a:cubicBezTo>
                          <a:pt x="5" y="49"/>
                          <a:pt x="11" y="53"/>
                          <a:pt x="17" y="55"/>
                        </a:cubicBezTo>
                        <a:cubicBezTo>
                          <a:pt x="18" y="55"/>
                          <a:pt x="18" y="54"/>
                          <a:pt x="18" y="54"/>
                        </a:cubicBezTo>
                        <a:cubicBezTo>
                          <a:pt x="11" y="52"/>
                          <a:pt x="6" y="48"/>
                          <a:pt x="4" y="42"/>
                        </a:cubicBezTo>
                        <a:cubicBezTo>
                          <a:pt x="3" y="40"/>
                          <a:pt x="2" y="37"/>
                          <a:pt x="2" y="34"/>
                        </a:cubicBezTo>
                        <a:cubicBezTo>
                          <a:pt x="2" y="31"/>
                          <a:pt x="3" y="27"/>
                          <a:pt x="4" y="24"/>
                        </a:cubicBezTo>
                        <a:cubicBezTo>
                          <a:pt x="7" y="16"/>
                          <a:pt x="13" y="9"/>
                          <a:pt x="21" y="3"/>
                        </a:cubicBezTo>
                        <a:cubicBezTo>
                          <a:pt x="21" y="2"/>
                          <a:pt x="22" y="1"/>
                          <a:pt x="22"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55" name="Freeform 983">
                    <a:extLst>
                      <a:ext uri="{FF2B5EF4-FFF2-40B4-BE49-F238E27FC236}">
                        <a16:creationId xmlns:a16="http://schemas.microsoft.com/office/drawing/2014/main" id="{AE3B5E61-906D-7870-BCB5-2F1F04A8D9EA}"/>
                      </a:ext>
                    </a:extLst>
                  </p:cNvPr>
                  <p:cNvSpPr>
                    <a:spLocks/>
                  </p:cNvSpPr>
                  <p:nvPr/>
                </p:nvSpPr>
                <p:spPr bwMode="auto">
                  <a:xfrm>
                    <a:off x="1990" y="2883"/>
                    <a:ext cx="2" cy="1"/>
                  </a:xfrm>
                  <a:custGeom>
                    <a:avLst/>
                    <a:gdLst>
                      <a:gd name="T0" fmla="*/ 1 w 2"/>
                      <a:gd name="T1" fmla="*/ 0 h 1"/>
                      <a:gd name="T2" fmla="*/ 0 w 2"/>
                      <a:gd name="T3" fmla="*/ 0 h 1"/>
                      <a:gd name="T4" fmla="*/ 2 w 2"/>
                      <a:gd name="T5" fmla="*/ 1 h 1"/>
                      <a:gd name="T6" fmla="*/ 1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1" y="0"/>
                        </a:moveTo>
                        <a:cubicBezTo>
                          <a:pt x="1" y="0"/>
                          <a:pt x="0" y="0"/>
                          <a:pt x="0" y="0"/>
                        </a:cubicBezTo>
                        <a:cubicBezTo>
                          <a:pt x="1" y="0"/>
                          <a:pt x="1" y="1"/>
                          <a:pt x="2" y="1"/>
                        </a:cubicBezTo>
                        <a:cubicBezTo>
                          <a:pt x="1" y="0"/>
                          <a:pt x="1" y="0"/>
                          <a:pt x="1" y="0"/>
                        </a:cubicBezTo>
                      </a:path>
                    </a:pathLst>
                  </a:custGeom>
                  <a:solidFill>
                    <a:srgbClr val="EEA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56" name="Freeform 984">
                    <a:extLst>
                      <a:ext uri="{FF2B5EF4-FFF2-40B4-BE49-F238E27FC236}">
                        <a16:creationId xmlns:a16="http://schemas.microsoft.com/office/drawing/2014/main" id="{FEC27947-F4D6-9EF8-4C39-4832D0E7BF79}"/>
                      </a:ext>
                    </a:extLst>
                  </p:cNvPr>
                  <p:cNvSpPr>
                    <a:spLocks/>
                  </p:cNvSpPr>
                  <p:nvPr/>
                </p:nvSpPr>
                <p:spPr bwMode="auto">
                  <a:xfrm>
                    <a:off x="2068" y="2824"/>
                    <a:ext cx="95" cy="99"/>
                  </a:xfrm>
                  <a:custGeom>
                    <a:avLst/>
                    <a:gdLst>
                      <a:gd name="T0" fmla="*/ 47 w 113"/>
                      <a:gd name="T1" fmla="*/ 0 h 118"/>
                      <a:gd name="T2" fmla="*/ 39 w 113"/>
                      <a:gd name="T3" fmla="*/ 2 h 118"/>
                      <a:gd name="T4" fmla="*/ 3 w 113"/>
                      <a:gd name="T5" fmla="*/ 27 h 118"/>
                      <a:gd name="T6" fmla="*/ 9 w 113"/>
                      <a:gd name="T7" fmla="*/ 66 h 118"/>
                      <a:gd name="T8" fmla="*/ 15 w 113"/>
                      <a:gd name="T9" fmla="*/ 70 h 118"/>
                      <a:gd name="T10" fmla="*/ 25 w 113"/>
                      <a:gd name="T11" fmla="*/ 52 h 118"/>
                      <a:gd name="T12" fmla="*/ 20 w 113"/>
                      <a:gd name="T13" fmla="*/ 50 h 118"/>
                      <a:gd name="T14" fmla="*/ 11 w 113"/>
                      <a:gd name="T15" fmla="*/ 39 h 118"/>
                      <a:gd name="T16" fmla="*/ 10 w 113"/>
                      <a:gd name="T17" fmla="*/ 36 h 118"/>
                      <a:gd name="T18" fmla="*/ 19 w 113"/>
                      <a:gd name="T19" fmla="*/ 22 h 118"/>
                      <a:gd name="T20" fmla="*/ 40 w 113"/>
                      <a:gd name="T21" fmla="*/ 13 h 118"/>
                      <a:gd name="T22" fmla="*/ 46 w 113"/>
                      <a:gd name="T23" fmla="*/ 12 h 118"/>
                      <a:gd name="T24" fmla="*/ 67 w 113"/>
                      <a:gd name="T25" fmla="*/ 3 h 118"/>
                      <a:gd name="T26" fmla="*/ 65 w 113"/>
                      <a:gd name="T27" fmla="*/ 2 h 118"/>
                      <a:gd name="T28" fmla="*/ 47 w 113"/>
                      <a:gd name="T29" fmla="*/ 0 h 1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3" h="118">
                        <a:moveTo>
                          <a:pt x="80" y="0"/>
                        </a:moveTo>
                        <a:cubicBezTo>
                          <a:pt x="75" y="0"/>
                          <a:pt x="70" y="1"/>
                          <a:pt x="65" y="2"/>
                        </a:cubicBezTo>
                        <a:cubicBezTo>
                          <a:pt x="38" y="6"/>
                          <a:pt x="10" y="14"/>
                          <a:pt x="4" y="45"/>
                        </a:cubicBezTo>
                        <a:cubicBezTo>
                          <a:pt x="0" y="62"/>
                          <a:pt x="2" y="99"/>
                          <a:pt x="15" y="112"/>
                        </a:cubicBezTo>
                        <a:cubicBezTo>
                          <a:pt x="20" y="116"/>
                          <a:pt x="23" y="118"/>
                          <a:pt x="26" y="118"/>
                        </a:cubicBezTo>
                        <a:cubicBezTo>
                          <a:pt x="35" y="118"/>
                          <a:pt x="40" y="102"/>
                          <a:pt x="43" y="88"/>
                        </a:cubicBezTo>
                        <a:cubicBezTo>
                          <a:pt x="39" y="87"/>
                          <a:pt x="36" y="85"/>
                          <a:pt x="33" y="84"/>
                        </a:cubicBezTo>
                        <a:cubicBezTo>
                          <a:pt x="25" y="79"/>
                          <a:pt x="19" y="73"/>
                          <a:pt x="18" y="65"/>
                        </a:cubicBezTo>
                        <a:cubicBezTo>
                          <a:pt x="18" y="64"/>
                          <a:pt x="17" y="63"/>
                          <a:pt x="17" y="61"/>
                        </a:cubicBezTo>
                        <a:cubicBezTo>
                          <a:pt x="17" y="52"/>
                          <a:pt x="23" y="44"/>
                          <a:pt x="32" y="37"/>
                        </a:cubicBezTo>
                        <a:cubicBezTo>
                          <a:pt x="41" y="29"/>
                          <a:pt x="54" y="24"/>
                          <a:pt x="68" y="22"/>
                        </a:cubicBezTo>
                        <a:cubicBezTo>
                          <a:pt x="72" y="21"/>
                          <a:pt x="76" y="21"/>
                          <a:pt x="79" y="20"/>
                        </a:cubicBezTo>
                        <a:cubicBezTo>
                          <a:pt x="89" y="12"/>
                          <a:pt x="100" y="7"/>
                          <a:pt x="113" y="4"/>
                        </a:cubicBezTo>
                        <a:cubicBezTo>
                          <a:pt x="110" y="2"/>
                          <a:pt x="110" y="2"/>
                          <a:pt x="110" y="2"/>
                        </a:cubicBezTo>
                        <a:cubicBezTo>
                          <a:pt x="100" y="2"/>
                          <a:pt x="90" y="0"/>
                          <a:pt x="80" y="0"/>
                        </a:cubicBezTo>
                      </a:path>
                    </a:pathLst>
                  </a:custGeom>
                  <a:solidFill>
                    <a:srgbClr val="EEA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57" name="Freeform 985">
                    <a:extLst>
                      <a:ext uri="{FF2B5EF4-FFF2-40B4-BE49-F238E27FC236}">
                        <a16:creationId xmlns:a16="http://schemas.microsoft.com/office/drawing/2014/main" id="{F3E3426E-76BD-7D4B-6913-7B4F1279E638}"/>
                      </a:ext>
                    </a:extLst>
                  </p:cNvPr>
                  <p:cNvSpPr>
                    <a:spLocks/>
                  </p:cNvSpPr>
                  <p:nvPr/>
                </p:nvSpPr>
                <p:spPr bwMode="auto">
                  <a:xfrm>
                    <a:off x="2089" y="2843"/>
                    <a:ext cx="44" cy="46"/>
                  </a:xfrm>
                  <a:custGeom>
                    <a:avLst/>
                    <a:gdLst>
                      <a:gd name="T0" fmla="*/ 31 w 52"/>
                      <a:gd name="T1" fmla="*/ 0 h 54"/>
                      <a:gd name="T2" fmla="*/ 25 w 52"/>
                      <a:gd name="T3" fmla="*/ 1 h 54"/>
                      <a:gd name="T4" fmla="*/ 5 w 52"/>
                      <a:gd name="T5" fmla="*/ 9 h 54"/>
                      <a:gd name="T6" fmla="*/ 2 w 52"/>
                      <a:gd name="T7" fmla="*/ 13 h 54"/>
                      <a:gd name="T8" fmla="*/ 0 w 52"/>
                      <a:gd name="T9" fmla="*/ 20 h 54"/>
                      <a:gd name="T10" fmla="*/ 12 w 52"/>
                      <a:gd name="T11" fmla="*/ 33 h 54"/>
                      <a:gd name="T12" fmla="*/ 14 w 52"/>
                      <a:gd name="T13" fmla="*/ 28 h 54"/>
                      <a:gd name="T14" fmla="*/ 18 w 52"/>
                      <a:gd name="T15" fmla="*/ 19 h 54"/>
                      <a:gd name="T16" fmla="*/ 18 w 52"/>
                      <a:gd name="T17" fmla="*/ 17 h 54"/>
                      <a:gd name="T18" fmla="*/ 17 w 52"/>
                      <a:gd name="T19" fmla="*/ 18 h 54"/>
                      <a:gd name="T20" fmla="*/ 17 w 52"/>
                      <a:gd name="T21" fmla="*/ 18 h 54"/>
                      <a:gd name="T22" fmla="*/ 15 w 52"/>
                      <a:gd name="T23" fmla="*/ 16 h 54"/>
                      <a:gd name="T24" fmla="*/ 16 w 52"/>
                      <a:gd name="T25" fmla="*/ 14 h 54"/>
                      <a:gd name="T26" fmla="*/ 16 w 52"/>
                      <a:gd name="T27" fmla="*/ 14 h 54"/>
                      <a:gd name="T28" fmla="*/ 17 w 52"/>
                      <a:gd name="T29" fmla="*/ 10 h 54"/>
                      <a:gd name="T30" fmla="*/ 16 w 52"/>
                      <a:gd name="T31" fmla="*/ 9 h 54"/>
                      <a:gd name="T32" fmla="*/ 18 w 52"/>
                      <a:gd name="T33" fmla="*/ 6 h 54"/>
                      <a:gd name="T34" fmla="*/ 19 w 52"/>
                      <a:gd name="T35" fmla="*/ 6 h 54"/>
                      <a:gd name="T36" fmla="*/ 21 w 52"/>
                      <a:gd name="T37" fmla="*/ 7 h 54"/>
                      <a:gd name="T38" fmla="*/ 28 w 52"/>
                      <a:gd name="T39" fmla="*/ 3 h 54"/>
                      <a:gd name="T40" fmla="*/ 29 w 52"/>
                      <a:gd name="T41" fmla="*/ 3 h 54"/>
                      <a:gd name="T42" fmla="*/ 31 w 52"/>
                      <a:gd name="T43" fmla="*/ 0 h 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2" h="54">
                        <a:moveTo>
                          <a:pt x="52" y="0"/>
                        </a:moveTo>
                        <a:cubicBezTo>
                          <a:pt x="49" y="0"/>
                          <a:pt x="46" y="0"/>
                          <a:pt x="43" y="1"/>
                        </a:cubicBezTo>
                        <a:cubicBezTo>
                          <a:pt x="29" y="3"/>
                          <a:pt x="17" y="8"/>
                          <a:pt x="8" y="15"/>
                        </a:cubicBezTo>
                        <a:cubicBezTo>
                          <a:pt x="6" y="17"/>
                          <a:pt x="4" y="19"/>
                          <a:pt x="2" y="21"/>
                        </a:cubicBezTo>
                        <a:cubicBezTo>
                          <a:pt x="0" y="25"/>
                          <a:pt x="0" y="29"/>
                          <a:pt x="0" y="33"/>
                        </a:cubicBezTo>
                        <a:cubicBezTo>
                          <a:pt x="2" y="42"/>
                          <a:pt x="9" y="50"/>
                          <a:pt x="20" y="54"/>
                        </a:cubicBezTo>
                        <a:cubicBezTo>
                          <a:pt x="21" y="50"/>
                          <a:pt x="22" y="48"/>
                          <a:pt x="23" y="46"/>
                        </a:cubicBezTo>
                        <a:cubicBezTo>
                          <a:pt x="25" y="41"/>
                          <a:pt x="27" y="35"/>
                          <a:pt x="30" y="30"/>
                        </a:cubicBezTo>
                        <a:cubicBezTo>
                          <a:pt x="30" y="29"/>
                          <a:pt x="29" y="29"/>
                          <a:pt x="29" y="28"/>
                        </a:cubicBezTo>
                        <a:cubicBezTo>
                          <a:pt x="29" y="28"/>
                          <a:pt x="28" y="29"/>
                          <a:pt x="28" y="29"/>
                        </a:cubicBezTo>
                        <a:cubicBezTo>
                          <a:pt x="28" y="29"/>
                          <a:pt x="28" y="29"/>
                          <a:pt x="28" y="29"/>
                        </a:cubicBezTo>
                        <a:cubicBezTo>
                          <a:pt x="26" y="29"/>
                          <a:pt x="25" y="28"/>
                          <a:pt x="25" y="26"/>
                        </a:cubicBezTo>
                        <a:cubicBezTo>
                          <a:pt x="24" y="24"/>
                          <a:pt x="25" y="23"/>
                          <a:pt x="27" y="23"/>
                        </a:cubicBezTo>
                        <a:cubicBezTo>
                          <a:pt x="27" y="22"/>
                          <a:pt x="27" y="22"/>
                          <a:pt x="27" y="22"/>
                        </a:cubicBezTo>
                        <a:cubicBezTo>
                          <a:pt x="27" y="20"/>
                          <a:pt x="27" y="19"/>
                          <a:pt x="28" y="17"/>
                        </a:cubicBezTo>
                        <a:cubicBezTo>
                          <a:pt x="27" y="17"/>
                          <a:pt x="26" y="16"/>
                          <a:pt x="26" y="14"/>
                        </a:cubicBezTo>
                        <a:cubicBezTo>
                          <a:pt x="25" y="12"/>
                          <a:pt x="27" y="9"/>
                          <a:pt x="30" y="9"/>
                        </a:cubicBezTo>
                        <a:cubicBezTo>
                          <a:pt x="30" y="9"/>
                          <a:pt x="30" y="9"/>
                          <a:pt x="31" y="9"/>
                        </a:cubicBezTo>
                        <a:cubicBezTo>
                          <a:pt x="32" y="9"/>
                          <a:pt x="34" y="9"/>
                          <a:pt x="34" y="10"/>
                        </a:cubicBezTo>
                        <a:cubicBezTo>
                          <a:pt x="38" y="8"/>
                          <a:pt x="42" y="7"/>
                          <a:pt x="46" y="5"/>
                        </a:cubicBezTo>
                        <a:cubicBezTo>
                          <a:pt x="47" y="5"/>
                          <a:pt x="47" y="5"/>
                          <a:pt x="47" y="5"/>
                        </a:cubicBezTo>
                        <a:cubicBezTo>
                          <a:pt x="48" y="3"/>
                          <a:pt x="50" y="1"/>
                          <a:pt x="52" y="0"/>
                        </a:cubicBezTo>
                      </a:path>
                    </a:pathLst>
                  </a:custGeom>
                  <a:solidFill>
                    <a:srgbClr val="B487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58" name="Freeform 986">
                    <a:extLst>
                      <a:ext uri="{FF2B5EF4-FFF2-40B4-BE49-F238E27FC236}">
                        <a16:creationId xmlns:a16="http://schemas.microsoft.com/office/drawing/2014/main" id="{7D0DA3FE-303B-B000-82BE-C3CEABE78ECB}"/>
                      </a:ext>
                    </a:extLst>
                  </p:cNvPr>
                  <p:cNvSpPr>
                    <a:spLocks/>
                  </p:cNvSpPr>
                  <p:nvPr/>
                </p:nvSpPr>
                <p:spPr bwMode="auto">
                  <a:xfrm>
                    <a:off x="2084" y="2861"/>
                    <a:ext cx="22" cy="35"/>
                  </a:xfrm>
                  <a:custGeom>
                    <a:avLst/>
                    <a:gdLst>
                      <a:gd name="T0" fmla="*/ 5 w 26"/>
                      <a:gd name="T1" fmla="*/ 0 h 42"/>
                      <a:gd name="T2" fmla="*/ 0 w 26"/>
                      <a:gd name="T3" fmla="*/ 10 h 42"/>
                      <a:gd name="T4" fmla="*/ 1 w 26"/>
                      <a:gd name="T5" fmla="*/ 12 h 42"/>
                      <a:gd name="T6" fmla="*/ 9 w 26"/>
                      <a:gd name="T7" fmla="*/ 23 h 42"/>
                      <a:gd name="T8" fmla="*/ 14 w 26"/>
                      <a:gd name="T9" fmla="*/ 24 h 42"/>
                      <a:gd name="T10" fmla="*/ 16 w 26"/>
                      <a:gd name="T11" fmla="*/ 19 h 42"/>
                      <a:gd name="T12" fmla="*/ 3 w 26"/>
                      <a:gd name="T13" fmla="*/ 7 h 42"/>
                      <a:gd name="T14" fmla="*/ 5 w 26"/>
                      <a:gd name="T15" fmla="*/ 0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42">
                        <a:moveTo>
                          <a:pt x="8" y="0"/>
                        </a:moveTo>
                        <a:cubicBezTo>
                          <a:pt x="3" y="5"/>
                          <a:pt x="0" y="11"/>
                          <a:pt x="0" y="17"/>
                        </a:cubicBezTo>
                        <a:cubicBezTo>
                          <a:pt x="0" y="18"/>
                          <a:pt x="1" y="19"/>
                          <a:pt x="1" y="20"/>
                        </a:cubicBezTo>
                        <a:cubicBezTo>
                          <a:pt x="2" y="28"/>
                          <a:pt x="7" y="34"/>
                          <a:pt x="15" y="38"/>
                        </a:cubicBezTo>
                        <a:cubicBezTo>
                          <a:pt x="18" y="40"/>
                          <a:pt x="21" y="41"/>
                          <a:pt x="24" y="42"/>
                        </a:cubicBezTo>
                        <a:cubicBezTo>
                          <a:pt x="25" y="39"/>
                          <a:pt x="26" y="36"/>
                          <a:pt x="26" y="33"/>
                        </a:cubicBezTo>
                        <a:cubicBezTo>
                          <a:pt x="15" y="29"/>
                          <a:pt x="8" y="21"/>
                          <a:pt x="6" y="12"/>
                        </a:cubicBezTo>
                        <a:cubicBezTo>
                          <a:pt x="6" y="8"/>
                          <a:pt x="6" y="4"/>
                          <a:pt x="8" y="0"/>
                        </a:cubicBezTo>
                      </a:path>
                    </a:pathLst>
                  </a:custGeom>
                  <a:solidFill>
                    <a:srgbClr val="A06D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59" name="Freeform 987">
                    <a:extLst>
                      <a:ext uri="{FF2B5EF4-FFF2-40B4-BE49-F238E27FC236}">
                        <a16:creationId xmlns:a16="http://schemas.microsoft.com/office/drawing/2014/main" id="{29252EB2-7A90-87F4-DB62-B113E4A87BD3}"/>
                      </a:ext>
                    </a:extLst>
                  </p:cNvPr>
                  <p:cNvSpPr>
                    <a:spLocks/>
                  </p:cNvSpPr>
                  <p:nvPr/>
                </p:nvSpPr>
                <p:spPr bwMode="auto">
                  <a:xfrm>
                    <a:off x="2112" y="2847"/>
                    <a:ext cx="16" cy="22"/>
                  </a:xfrm>
                  <a:custGeom>
                    <a:avLst/>
                    <a:gdLst>
                      <a:gd name="T0" fmla="*/ 11 w 19"/>
                      <a:gd name="T1" fmla="*/ 0 h 25"/>
                      <a:gd name="T2" fmla="*/ 4 w 19"/>
                      <a:gd name="T3" fmla="*/ 4 h 25"/>
                      <a:gd name="T4" fmla="*/ 5 w 19"/>
                      <a:gd name="T5" fmla="*/ 5 h 25"/>
                      <a:gd name="T6" fmla="*/ 3 w 19"/>
                      <a:gd name="T7" fmla="*/ 9 h 25"/>
                      <a:gd name="T8" fmla="*/ 3 w 19"/>
                      <a:gd name="T9" fmla="*/ 9 h 25"/>
                      <a:gd name="T10" fmla="*/ 1 w 19"/>
                      <a:gd name="T11" fmla="*/ 9 h 25"/>
                      <a:gd name="T12" fmla="*/ 0 w 19"/>
                      <a:gd name="T13" fmla="*/ 11 h 25"/>
                      <a:gd name="T14" fmla="*/ 0 w 19"/>
                      <a:gd name="T15" fmla="*/ 12 h 25"/>
                      <a:gd name="T16" fmla="*/ 0 w 19"/>
                      <a:gd name="T17" fmla="*/ 12 h 25"/>
                      <a:gd name="T18" fmla="*/ 1 w 19"/>
                      <a:gd name="T19" fmla="*/ 12 h 25"/>
                      <a:gd name="T20" fmla="*/ 3 w 19"/>
                      <a:gd name="T21" fmla="*/ 14 h 25"/>
                      <a:gd name="T22" fmla="*/ 2 w 19"/>
                      <a:gd name="T23" fmla="*/ 16 h 25"/>
                      <a:gd name="T24" fmla="*/ 3 w 19"/>
                      <a:gd name="T25" fmla="*/ 17 h 25"/>
                      <a:gd name="T26" fmla="*/ 11 w 19"/>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 h="25">
                        <a:moveTo>
                          <a:pt x="19" y="0"/>
                        </a:moveTo>
                        <a:cubicBezTo>
                          <a:pt x="15" y="2"/>
                          <a:pt x="11" y="3"/>
                          <a:pt x="7" y="5"/>
                        </a:cubicBezTo>
                        <a:cubicBezTo>
                          <a:pt x="8" y="6"/>
                          <a:pt x="8" y="7"/>
                          <a:pt x="8" y="8"/>
                        </a:cubicBezTo>
                        <a:cubicBezTo>
                          <a:pt x="9" y="10"/>
                          <a:pt x="7" y="13"/>
                          <a:pt x="4" y="13"/>
                        </a:cubicBezTo>
                        <a:cubicBezTo>
                          <a:pt x="4" y="13"/>
                          <a:pt x="4" y="13"/>
                          <a:pt x="4" y="13"/>
                        </a:cubicBezTo>
                        <a:cubicBezTo>
                          <a:pt x="3" y="13"/>
                          <a:pt x="2" y="13"/>
                          <a:pt x="1" y="12"/>
                        </a:cubicBezTo>
                        <a:cubicBezTo>
                          <a:pt x="0" y="14"/>
                          <a:pt x="0" y="15"/>
                          <a:pt x="0" y="17"/>
                        </a:cubicBezTo>
                        <a:cubicBezTo>
                          <a:pt x="0" y="17"/>
                          <a:pt x="0" y="17"/>
                          <a:pt x="0" y="18"/>
                        </a:cubicBezTo>
                        <a:cubicBezTo>
                          <a:pt x="0" y="18"/>
                          <a:pt x="0" y="18"/>
                          <a:pt x="0" y="18"/>
                        </a:cubicBezTo>
                        <a:cubicBezTo>
                          <a:pt x="0" y="18"/>
                          <a:pt x="0" y="18"/>
                          <a:pt x="1" y="18"/>
                        </a:cubicBezTo>
                        <a:cubicBezTo>
                          <a:pt x="2" y="18"/>
                          <a:pt x="3" y="19"/>
                          <a:pt x="4" y="20"/>
                        </a:cubicBezTo>
                        <a:cubicBezTo>
                          <a:pt x="4" y="21"/>
                          <a:pt x="3" y="23"/>
                          <a:pt x="2" y="23"/>
                        </a:cubicBezTo>
                        <a:cubicBezTo>
                          <a:pt x="2" y="24"/>
                          <a:pt x="3" y="24"/>
                          <a:pt x="3" y="25"/>
                        </a:cubicBezTo>
                        <a:cubicBezTo>
                          <a:pt x="8" y="16"/>
                          <a:pt x="13" y="8"/>
                          <a:pt x="19" y="0"/>
                        </a:cubicBezTo>
                      </a:path>
                    </a:pathLst>
                  </a:custGeom>
                  <a:solidFill>
                    <a:srgbClr val="C093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60" name="Freeform 988">
                    <a:extLst>
                      <a:ext uri="{FF2B5EF4-FFF2-40B4-BE49-F238E27FC236}">
                        <a16:creationId xmlns:a16="http://schemas.microsoft.com/office/drawing/2014/main" id="{61E5AF85-90C4-C8C3-6A1E-D0D120EDC8FD}"/>
                      </a:ext>
                    </a:extLst>
                  </p:cNvPr>
                  <p:cNvSpPr>
                    <a:spLocks/>
                  </p:cNvSpPr>
                  <p:nvPr/>
                </p:nvSpPr>
                <p:spPr bwMode="auto">
                  <a:xfrm>
                    <a:off x="2110" y="2851"/>
                    <a:ext cx="9" cy="7"/>
                  </a:xfrm>
                  <a:custGeom>
                    <a:avLst/>
                    <a:gdLst>
                      <a:gd name="T0" fmla="*/ 3 w 11"/>
                      <a:gd name="T1" fmla="*/ 0 h 9"/>
                      <a:gd name="T2" fmla="*/ 2 w 11"/>
                      <a:gd name="T3" fmla="*/ 0 h 9"/>
                      <a:gd name="T4" fmla="*/ 1 w 11"/>
                      <a:gd name="T5" fmla="*/ 2 h 9"/>
                      <a:gd name="T6" fmla="*/ 2 w 11"/>
                      <a:gd name="T7" fmla="*/ 4 h 9"/>
                      <a:gd name="T8" fmla="*/ 3 w 11"/>
                      <a:gd name="T9" fmla="*/ 4 h 9"/>
                      <a:gd name="T10" fmla="*/ 3 w 11"/>
                      <a:gd name="T11" fmla="*/ 4 h 9"/>
                      <a:gd name="T12" fmla="*/ 6 w 11"/>
                      <a:gd name="T13" fmla="*/ 2 h 9"/>
                      <a:gd name="T14" fmla="*/ 5 w 11"/>
                      <a:gd name="T15" fmla="*/ 1 h 9"/>
                      <a:gd name="T16" fmla="*/ 3 w 11"/>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 h="9">
                        <a:moveTo>
                          <a:pt x="6" y="0"/>
                        </a:moveTo>
                        <a:cubicBezTo>
                          <a:pt x="5" y="0"/>
                          <a:pt x="5" y="0"/>
                          <a:pt x="5" y="0"/>
                        </a:cubicBezTo>
                        <a:cubicBezTo>
                          <a:pt x="2" y="0"/>
                          <a:pt x="0" y="3"/>
                          <a:pt x="1" y="5"/>
                        </a:cubicBezTo>
                        <a:cubicBezTo>
                          <a:pt x="1" y="7"/>
                          <a:pt x="2" y="8"/>
                          <a:pt x="3" y="8"/>
                        </a:cubicBezTo>
                        <a:cubicBezTo>
                          <a:pt x="4" y="9"/>
                          <a:pt x="5" y="9"/>
                          <a:pt x="6" y="9"/>
                        </a:cubicBezTo>
                        <a:cubicBezTo>
                          <a:pt x="6" y="9"/>
                          <a:pt x="6" y="9"/>
                          <a:pt x="6" y="9"/>
                        </a:cubicBezTo>
                        <a:cubicBezTo>
                          <a:pt x="9" y="9"/>
                          <a:pt x="11" y="6"/>
                          <a:pt x="10" y="4"/>
                        </a:cubicBezTo>
                        <a:cubicBezTo>
                          <a:pt x="10" y="3"/>
                          <a:pt x="10" y="2"/>
                          <a:pt x="9" y="1"/>
                        </a:cubicBezTo>
                        <a:cubicBezTo>
                          <a:pt x="9" y="0"/>
                          <a:pt x="7" y="0"/>
                          <a:pt x="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61" name="Freeform 989">
                    <a:extLst>
                      <a:ext uri="{FF2B5EF4-FFF2-40B4-BE49-F238E27FC236}">
                        <a16:creationId xmlns:a16="http://schemas.microsoft.com/office/drawing/2014/main" id="{706F4B68-CF86-E803-9827-86F79D1A3EAB}"/>
                      </a:ext>
                    </a:extLst>
                  </p:cNvPr>
                  <p:cNvSpPr>
                    <a:spLocks/>
                  </p:cNvSpPr>
                  <p:nvPr/>
                </p:nvSpPr>
                <p:spPr bwMode="auto">
                  <a:xfrm>
                    <a:off x="2109" y="2863"/>
                    <a:ext cx="6" cy="5"/>
                  </a:xfrm>
                  <a:custGeom>
                    <a:avLst/>
                    <a:gdLst>
                      <a:gd name="T0" fmla="*/ 3 w 7"/>
                      <a:gd name="T1" fmla="*/ 0 h 6"/>
                      <a:gd name="T2" fmla="*/ 3 w 7"/>
                      <a:gd name="T3" fmla="*/ 0 h 6"/>
                      <a:gd name="T4" fmla="*/ 3 w 7"/>
                      <a:gd name="T5" fmla="*/ 0 h 6"/>
                      <a:gd name="T6" fmla="*/ 1 w 7"/>
                      <a:gd name="T7" fmla="*/ 3 h 6"/>
                      <a:gd name="T8" fmla="*/ 3 w 7"/>
                      <a:gd name="T9" fmla="*/ 3 h 6"/>
                      <a:gd name="T10" fmla="*/ 3 w 7"/>
                      <a:gd name="T11" fmla="*/ 3 h 6"/>
                      <a:gd name="T12" fmla="*/ 3 w 7"/>
                      <a:gd name="T13" fmla="*/ 3 h 6"/>
                      <a:gd name="T14" fmla="*/ 4 w 7"/>
                      <a:gd name="T15" fmla="*/ 2 h 6"/>
                      <a:gd name="T16" fmla="*/ 3 w 7"/>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6">
                        <a:moveTo>
                          <a:pt x="4" y="0"/>
                        </a:moveTo>
                        <a:cubicBezTo>
                          <a:pt x="3" y="0"/>
                          <a:pt x="3" y="0"/>
                          <a:pt x="3" y="0"/>
                        </a:cubicBezTo>
                        <a:cubicBezTo>
                          <a:pt x="3" y="0"/>
                          <a:pt x="3" y="0"/>
                          <a:pt x="3" y="0"/>
                        </a:cubicBezTo>
                        <a:cubicBezTo>
                          <a:pt x="1" y="0"/>
                          <a:pt x="0" y="1"/>
                          <a:pt x="1" y="3"/>
                        </a:cubicBezTo>
                        <a:cubicBezTo>
                          <a:pt x="1" y="5"/>
                          <a:pt x="2" y="6"/>
                          <a:pt x="4" y="6"/>
                        </a:cubicBezTo>
                        <a:cubicBezTo>
                          <a:pt x="4" y="6"/>
                          <a:pt x="4" y="6"/>
                          <a:pt x="4" y="6"/>
                        </a:cubicBezTo>
                        <a:cubicBezTo>
                          <a:pt x="4" y="6"/>
                          <a:pt x="5" y="5"/>
                          <a:pt x="5" y="5"/>
                        </a:cubicBezTo>
                        <a:cubicBezTo>
                          <a:pt x="6" y="5"/>
                          <a:pt x="7" y="3"/>
                          <a:pt x="7" y="2"/>
                        </a:cubicBezTo>
                        <a:cubicBezTo>
                          <a:pt x="6" y="1"/>
                          <a:pt x="5" y="0"/>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62" name="Freeform 990">
                    <a:extLst>
                      <a:ext uri="{FF2B5EF4-FFF2-40B4-BE49-F238E27FC236}">
                        <a16:creationId xmlns:a16="http://schemas.microsoft.com/office/drawing/2014/main" id="{77783A60-D130-B421-F720-4BDB1592D427}"/>
                      </a:ext>
                    </a:extLst>
                  </p:cNvPr>
                  <p:cNvSpPr>
                    <a:spLocks/>
                  </p:cNvSpPr>
                  <p:nvPr/>
                </p:nvSpPr>
                <p:spPr bwMode="auto">
                  <a:xfrm>
                    <a:off x="2082" y="2841"/>
                    <a:ext cx="52" cy="57"/>
                  </a:xfrm>
                  <a:custGeom>
                    <a:avLst/>
                    <a:gdLst>
                      <a:gd name="T0" fmla="*/ 37 w 62"/>
                      <a:gd name="T1" fmla="*/ 0 h 68"/>
                      <a:gd name="T2" fmla="*/ 30 w 62"/>
                      <a:gd name="T3" fmla="*/ 2 h 68"/>
                      <a:gd name="T4" fmla="*/ 9 w 62"/>
                      <a:gd name="T5" fmla="*/ 10 h 68"/>
                      <a:gd name="T6" fmla="*/ 0 w 62"/>
                      <a:gd name="T7" fmla="*/ 24 h 68"/>
                      <a:gd name="T8" fmla="*/ 1 w 62"/>
                      <a:gd name="T9" fmla="*/ 27 h 68"/>
                      <a:gd name="T10" fmla="*/ 9 w 62"/>
                      <a:gd name="T11" fmla="*/ 38 h 68"/>
                      <a:gd name="T12" fmla="*/ 15 w 62"/>
                      <a:gd name="T13" fmla="*/ 40 h 68"/>
                      <a:gd name="T14" fmla="*/ 15 w 62"/>
                      <a:gd name="T15" fmla="*/ 39 h 68"/>
                      <a:gd name="T16" fmla="*/ 10 w 62"/>
                      <a:gd name="T17" fmla="*/ 37 h 68"/>
                      <a:gd name="T18" fmla="*/ 3 w 62"/>
                      <a:gd name="T19" fmla="*/ 26 h 68"/>
                      <a:gd name="T20" fmla="*/ 2 w 62"/>
                      <a:gd name="T21" fmla="*/ 24 h 68"/>
                      <a:gd name="T22" fmla="*/ 6 w 62"/>
                      <a:gd name="T23" fmla="*/ 14 h 68"/>
                      <a:gd name="T24" fmla="*/ 9 w 62"/>
                      <a:gd name="T25" fmla="*/ 11 h 68"/>
                      <a:gd name="T26" fmla="*/ 30 w 62"/>
                      <a:gd name="T27" fmla="*/ 3 h 68"/>
                      <a:gd name="T28" fmla="*/ 35 w 62"/>
                      <a:gd name="T29" fmla="*/ 3 h 68"/>
                      <a:gd name="T30" fmla="*/ 37 w 62"/>
                      <a:gd name="T31" fmla="*/ 0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2" h="68">
                        <a:moveTo>
                          <a:pt x="62" y="0"/>
                        </a:moveTo>
                        <a:cubicBezTo>
                          <a:pt x="59" y="1"/>
                          <a:pt x="55" y="1"/>
                          <a:pt x="51" y="2"/>
                        </a:cubicBezTo>
                        <a:cubicBezTo>
                          <a:pt x="37" y="4"/>
                          <a:pt x="24" y="9"/>
                          <a:pt x="15" y="17"/>
                        </a:cubicBezTo>
                        <a:cubicBezTo>
                          <a:pt x="6" y="24"/>
                          <a:pt x="0" y="32"/>
                          <a:pt x="0" y="41"/>
                        </a:cubicBezTo>
                        <a:cubicBezTo>
                          <a:pt x="0" y="43"/>
                          <a:pt x="1" y="44"/>
                          <a:pt x="1" y="45"/>
                        </a:cubicBezTo>
                        <a:cubicBezTo>
                          <a:pt x="2" y="53"/>
                          <a:pt x="8" y="59"/>
                          <a:pt x="16" y="64"/>
                        </a:cubicBezTo>
                        <a:cubicBezTo>
                          <a:pt x="19" y="65"/>
                          <a:pt x="22" y="67"/>
                          <a:pt x="26" y="68"/>
                        </a:cubicBezTo>
                        <a:cubicBezTo>
                          <a:pt x="26" y="67"/>
                          <a:pt x="26" y="67"/>
                          <a:pt x="26" y="66"/>
                        </a:cubicBezTo>
                        <a:cubicBezTo>
                          <a:pt x="23" y="65"/>
                          <a:pt x="20" y="64"/>
                          <a:pt x="17" y="62"/>
                        </a:cubicBezTo>
                        <a:cubicBezTo>
                          <a:pt x="9" y="58"/>
                          <a:pt x="4" y="52"/>
                          <a:pt x="3" y="44"/>
                        </a:cubicBezTo>
                        <a:cubicBezTo>
                          <a:pt x="3" y="43"/>
                          <a:pt x="2" y="42"/>
                          <a:pt x="2" y="41"/>
                        </a:cubicBezTo>
                        <a:cubicBezTo>
                          <a:pt x="2" y="35"/>
                          <a:pt x="5" y="29"/>
                          <a:pt x="10" y="24"/>
                        </a:cubicBezTo>
                        <a:cubicBezTo>
                          <a:pt x="12" y="22"/>
                          <a:pt x="14" y="20"/>
                          <a:pt x="16" y="18"/>
                        </a:cubicBezTo>
                        <a:cubicBezTo>
                          <a:pt x="25" y="11"/>
                          <a:pt x="37" y="6"/>
                          <a:pt x="51" y="4"/>
                        </a:cubicBezTo>
                        <a:cubicBezTo>
                          <a:pt x="54" y="3"/>
                          <a:pt x="57" y="3"/>
                          <a:pt x="60" y="3"/>
                        </a:cubicBezTo>
                        <a:cubicBezTo>
                          <a:pt x="61" y="2"/>
                          <a:pt x="62" y="1"/>
                          <a:pt x="62"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63" name="Freeform 991">
                    <a:extLst>
                      <a:ext uri="{FF2B5EF4-FFF2-40B4-BE49-F238E27FC236}">
                        <a16:creationId xmlns:a16="http://schemas.microsoft.com/office/drawing/2014/main" id="{117F48D0-ACB7-88CB-C03E-CE05136263A8}"/>
                      </a:ext>
                    </a:extLst>
                  </p:cNvPr>
                  <p:cNvSpPr>
                    <a:spLocks/>
                  </p:cNvSpPr>
                  <p:nvPr/>
                </p:nvSpPr>
                <p:spPr bwMode="auto">
                  <a:xfrm>
                    <a:off x="2003" y="2937"/>
                    <a:ext cx="79" cy="160"/>
                  </a:xfrm>
                  <a:custGeom>
                    <a:avLst/>
                    <a:gdLst>
                      <a:gd name="T0" fmla="*/ 47 w 94"/>
                      <a:gd name="T1" fmla="*/ 0 h 189"/>
                      <a:gd name="T2" fmla="*/ 20 w 94"/>
                      <a:gd name="T3" fmla="*/ 14 h 189"/>
                      <a:gd name="T4" fmla="*/ 1 w 94"/>
                      <a:gd name="T5" fmla="*/ 67 h 189"/>
                      <a:gd name="T6" fmla="*/ 3 w 94"/>
                      <a:gd name="T7" fmla="*/ 98 h 189"/>
                      <a:gd name="T8" fmla="*/ 8 w 94"/>
                      <a:gd name="T9" fmla="*/ 114 h 189"/>
                      <a:gd name="T10" fmla="*/ 12 w 94"/>
                      <a:gd name="T11" fmla="*/ 111 h 189"/>
                      <a:gd name="T12" fmla="*/ 15 w 94"/>
                      <a:gd name="T13" fmla="*/ 91 h 189"/>
                      <a:gd name="T14" fmla="*/ 19 w 94"/>
                      <a:gd name="T15" fmla="*/ 74 h 189"/>
                      <a:gd name="T16" fmla="*/ 18 w 94"/>
                      <a:gd name="T17" fmla="*/ 73 h 189"/>
                      <a:gd name="T18" fmla="*/ 15 w 94"/>
                      <a:gd name="T19" fmla="*/ 59 h 189"/>
                      <a:gd name="T20" fmla="*/ 18 w 94"/>
                      <a:gd name="T21" fmla="*/ 45 h 189"/>
                      <a:gd name="T22" fmla="*/ 29 w 94"/>
                      <a:gd name="T23" fmla="*/ 26 h 189"/>
                      <a:gd name="T24" fmla="*/ 32 w 94"/>
                      <a:gd name="T25" fmla="*/ 24 h 189"/>
                      <a:gd name="T26" fmla="*/ 43 w 94"/>
                      <a:gd name="T27" fmla="*/ 10 h 189"/>
                      <a:gd name="T28" fmla="*/ 55 w 94"/>
                      <a:gd name="T29" fmla="*/ 6 h 189"/>
                      <a:gd name="T30" fmla="*/ 47 w 94"/>
                      <a:gd name="T31" fmla="*/ 0 h 1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4" h="189">
                        <a:moveTo>
                          <a:pt x="80" y="0"/>
                        </a:moveTo>
                        <a:cubicBezTo>
                          <a:pt x="64" y="0"/>
                          <a:pt x="41" y="17"/>
                          <a:pt x="33" y="23"/>
                        </a:cubicBezTo>
                        <a:cubicBezTo>
                          <a:pt x="2" y="46"/>
                          <a:pt x="2" y="74"/>
                          <a:pt x="1" y="110"/>
                        </a:cubicBezTo>
                        <a:cubicBezTo>
                          <a:pt x="0" y="128"/>
                          <a:pt x="1" y="144"/>
                          <a:pt x="3" y="162"/>
                        </a:cubicBezTo>
                        <a:cubicBezTo>
                          <a:pt x="4" y="169"/>
                          <a:pt x="7" y="189"/>
                          <a:pt x="13" y="189"/>
                        </a:cubicBezTo>
                        <a:cubicBezTo>
                          <a:pt x="15" y="189"/>
                          <a:pt x="18" y="187"/>
                          <a:pt x="20" y="183"/>
                        </a:cubicBezTo>
                        <a:cubicBezTo>
                          <a:pt x="25" y="175"/>
                          <a:pt x="24" y="160"/>
                          <a:pt x="26" y="150"/>
                        </a:cubicBezTo>
                        <a:cubicBezTo>
                          <a:pt x="29" y="141"/>
                          <a:pt x="31" y="131"/>
                          <a:pt x="32" y="122"/>
                        </a:cubicBezTo>
                        <a:cubicBezTo>
                          <a:pt x="32" y="121"/>
                          <a:pt x="32" y="121"/>
                          <a:pt x="31" y="120"/>
                        </a:cubicBezTo>
                        <a:cubicBezTo>
                          <a:pt x="28" y="114"/>
                          <a:pt x="26" y="107"/>
                          <a:pt x="26" y="98"/>
                        </a:cubicBezTo>
                        <a:cubicBezTo>
                          <a:pt x="26" y="91"/>
                          <a:pt x="27" y="83"/>
                          <a:pt x="30" y="75"/>
                        </a:cubicBezTo>
                        <a:cubicBezTo>
                          <a:pt x="34" y="63"/>
                          <a:pt x="40" y="52"/>
                          <a:pt x="48" y="44"/>
                        </a:cubicBezTo>
                        <a:cubicBezTo>
                          <a:pt x="50" y="42"/>
                          <a:pt x="52" y="41"/>
                          <a:pt x="54" y="39"/>
                        </a:cubicBezTo>
                        <a:cubicBezTo>
                          <a:pt x="58" y="32"/>
                          <a:pt x="65" y="22"/>
                          <a:pt x="72" y="17"/>
                        </a:cubicBezTo>
                        <a:cubicBezTo>
                          <a:pt x="78" y="12"/>
                          <a:pt x="88" y="14"/>
                          <a:pt x="94" y="9"/>
                        </a:cubicBezTo>
                        <a:cubicBezTo>
                          <a:pt x="91" y="2"/>
                          <a:pt x="86" y="0"/>
                          <a:pt x="80" y="0"/>
                        </a:cubicBezTo>
                      </a:path>
                    </a:pathLst>
                  </a:custGeom>
                  <a:solidFill>
                    <a:srgbClr val="EEA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64" name="Freeform 992">
                    <a:extLst>
                      <a:ext uri="{FF2B5EF4-FFF2-40B4-BE49-F238E27FC236}">
                        <a16:creationId xmlns:a16="http://schemas.microsoft.com/office/drawing/2014/main" id="{7954F760-2B8B-E816-B11A-82C2DAF8C30D}"/>
                      </a:ext>
                    </a:extLst>
                  </p:cNvPr>
                  <p:cNvSpPr>
                    <a:spLocks/>
                  </p:cNvSpPr>
                  <p:nvPr/>
                </p:nvSpPr>
                <p:spPr bwMode="auto">
                  <a:xfrm>
                    <a:off x="2026" y="2974"/>
                    <a:ext cx="20" cy="63"/>
                  </a:xfrm>
                  <a:custGeom>
                    <a:avLst/>
                    <a:gdLst>
                      <a:gd name="T0" fmla="*/ 15 w 23"/>
                      <a:gd name="T1" fmla="*/ 0 h 74"/>
                      <a:gd name="T2" fmla="*/ 14 w 23"/>
                      <a:gd name="T3" fmla="*/ 2 h 74"/>
                      <a:gd name="T4" fmla="*/ 3 w 23"/>
                      <a:gd name="T5" fmla="*/ 20 h 74"/>
                      <a:gd name="T6" fmla="*/ 0 w 23"/>
                      <a:gd name="T7" fmla="*/ 33 h 74"/>
                      <a:gd name="T8" fmla="*/ 3 w 23"/>
                      <a:gd name="T9" fmla="*/ 45 h 74"/>
                      <a:gd name="T10" fmla="*/ 3 w 23"/>
                      <a:gd name="T11" fmla="*/ 46 h 74"/>
                      <a:gd name="T12" fmla="*/ 4 w 23"/>
                      <a:gd name="T13" fmla="*/ 32 h 74"/>
                      <a:gd name="T14" fmla="*/ 3 w 23"/>
                      <a:gd name="T15" fmla="*/ 28 h 74"/>
                      <a:gd name="T16" fmla="*/ 5 w 23"/>
                      <a:gd name="T17" fmla="*/ 26 h 74"/>
                      <a:gd name="T18" fmla="*/ 9 w 23"/>
                      <a:gd name="T19" fmla="*/ 12 h 74"/>
                      <a:gd name="T20" fmla="*/ 10 w 23"/>
                      <a:gd name="T21" fmla="*/ 10 h 74"/>
                      <a:gd name="T22" fmla="*/ 15 w 23"/>
                      <a:gd name="T23" fmla="*/ 0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74">
                        <a:moveTo>
                          <a:pt x="23" y="0"/>
                        </a:moveTo>
                        <a:cubicBezTo>
                          <a:pt x="22" y="1"/>
                          <a:pt x="22" y="1"/>
                          <a:pt x="21" y="2"/>
                        </a:cubicBezTo>
                        <a:cubicBezTo>
                          <a:pt x="14" y="9"/>
                          <a:pt x="8" y="20"/>
                          <a:pt x="4" y="32"/>
                        </a:cubicBezTo>
                        <a:cubicBezTo>
                          <a:pt x="1" y="39"/>
                          <a:pt x="0" y="47"/>
                          <a:pt x="0" y="54"/>
                        </a:cubicBezTo>
                        <a:cubicBezTo>
                          <a:pt x="0" y="61"/>
                          <a:pt x="1" y="68"/>
                          <a:pt x="4" y="73"/>
                        </a:cubicBezTo>
                        <a:cubicBezTo>
                          <a:pt x="4" y="73"/>
                          <a:pt x="4" y="74"/>
                          <a:pt x="5" y="74"/>
                        </a:cubicBezTo>
                        <a:cubicBezTo>
                          <a:pt x="6" y="66"/>
                          <a:pt x="7" y="58"/>
                          <a:pt x="7" y="51"/>
                        </a:cubicBezTo>
                        <a:cubicBezTo>
                          <a:pt x="5" y="50"/>
                          <a:pt x="4" y="48"/>
                          <a:pt x="5" y="46"/>
                        </a:cubicBezTo>
                        <a:cubicBezTo>
                          <a:pt x="5" y="44"/>
                          <a:pt x="7" y="43"/>
                          <a:pt x="8" y="42"/>
                        </a:cubicBezTo>
                        <a:cubicBezTo>
                          <a:pt x="7" y="36"/>
                          <a:pt x="9" y="27"/>
                          <a:pt x="14" y="19"/>
                        </a:cubicBezTo>
                        <a:cubicBezTo>
                          <a:pt x="14" y="18"/>
                          <a:pt x="15" y="17"/>
                          <a:pt x="16" y="16"/>
                        </a:cubicBezTo>
                        <a:cubicBezTo>
                          <a:pt x="18" y="10"/>
                          <a:pt x="20" y="5"/>
                          <a:pt x="23" y="0"/>
                        </a:cubicBezTo>
                      </a:path>
                    </a:pathLst>
                  </a:custGeom>
                  <a:solidFill>
                    <a:srgbClr val="B487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65" name="Freeform 993">
                    <a:extLst>
                      <a:ext uri="{FF2B5EF4-FFF2-40B4-BE49-F238E27FC236}">
                        <a16:creationId xmlns:a16="http://schemas.microsoft.com/office/drawing/2014/main" id="{C0167D9B-4E38-85D7-811B-DC38848FED6C}"/>
                      </a:ext>
                    </a:extLst>
                  </p:cNvPr>
                  <p:cNvSpPr>
                    <a:spLocks/>
                  </p:cNvSpPr>
                  <p:nvPr/>
                </p:nvSpPr>
                <p:spPr bwMode="auto">
                  <a:xfrm>
                    <a:off x="2030" y="3036"/>
                    <a:ext cx="1" cy="2"/>
                  </a:xfrm>
                  <a:custGeom>
                    <a:avLst/>
                    <a:gdLst>
                      <a:gd name="T0" fmla="*/ 0 w 1"/>
                      <a:gd name="T1" fmla="*/ 0 h 2"/>
                      <a:gd name="T2" fmla="*/ 1 w 1"/>
                      <a:gd name="T3" fmla="*/ 2 h 2"/>
                      <a:gd name="T4" fmla="*/ 1 w 1"/>
                      <a:gd name="T5" fmla="*/ 1 h 2"/>
                      <a:gd name="T6" fmla="*/ 0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0"/>
                        </a:moveTo>
                        <a:cubicBezTo>
                          <a:pt x="0" y="0"/>
                          <a:pt x="0" y="1"/>
                          <a:pt x="1" y="2"/>
                        </a:cubicBezTo>
                        <a:cubicBezTo>
                          <a:pt x="1" y="1"/>
                          <a:pt x="1" y="1"/>
                          <a:pt x="1" y="1"/>
                        </a:cubicBezTo>
                        <a:cubicBezTo>
                          <a:pt x="0" y="1"/>
                          <a:pt x="0" y="0"/>
                          <a:pt x="0" y="0"/>
                        </a:cubicBezTo>
                      </a:path>
                    </a:pathLst>
                  </a:custGeom>
                  <a:solidFill>
                    <a:srgbClr val="A06D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66" name="Freeform 994">
                    <a:extLst>
                      <a:ext uri="{FF2B5EF4-FFF2-40B4-BE49-F238E27FC236}">
                        <a16:creationId xmlns:a16="http://schemas.microsoft.com/office/drawing/2014/main" id="{4FBCAC23-2212-C28F-F99B-FE5611230FB0}"/>
                      </a:ext>
                    </a:extLst>
                  </p:cNvPr>
                  <p:cNvSpPr>
                    <a:spLocks/>
                  </p:cNvSpPr>
                  <p:nvPr/>
                </p:nvSpPr>
                <p:spPr bwMode="auto">
                  <a:xfrm>
                    <a:off x="2032" y="2988"/>
                    <a:ext cx="8" cy="22"/>
                  </a:xfrm>
                  <a:custGeom>
                    <a:avLst/>
                    <a:gdLst>
                      <a:gd name="T0" fmla="*/ 6 w 9"/>
                      <a:gd name="T1" fmla="*/ 0 h 26"/>
                      <a:gd name="T2" fmla="*/ 4 w 9"/>
                      <a:gd name="T3" fmla="*/ 3 h 26"/>
                      <a:gd name="T4" fmla="*/ 1 w 9"/>
                      <a:gd name="T5" fmla="*/ 16 h 26"/>
                      <a:gd name="T6" fmla="*/ 1 w 9"/>
                      <a:gd name="T7" fmla="*/ 16 h 26"/>
                      <a:gd name="T8" fmla="*/ 6 w 9"/>
                      <a:gd name="T9" fmla="*/ 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26">
                        <a:moveTo>
                          <a:pt x="9" y="0"/>
                        </a:moveTo>
                        <a:cubicBezTo>
                          <a:pt x="8" y="1"/>
                          <a:pt x="7" y="2"/>
                          <a:pt x="7" y="3"/>
                        </a:cubicBezTo>
                        <a:cubicBezTo>
                          <a:pt x="2" y="11"/>
                          <a:pt x="0" y="20"/>
                          <a:pt x="1" y="26"/>
                        </a:cubicBezTo>
                        <a:cubicBezTo>
                          <a:pt x="1" y="26"/>
                          <a:pt x="1" y="26"/>
                          <a:pt x="1" y="26"/>
                        </a:cubicBezTo>
                        <a:cubicBezTo>
                          <a:pt x="3" y="17"/>
                          <a:pt x="5" y="8"/>
                          <a:pt x="9" y="0"/>
                        </a:cubicBezTo>
                      </a:path>
                    </a:pathLst>
                  </a:custGeom>
                  <a:solidFill>
                    <a:srgbClr val="C093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67" name="Freeform 995">
                    <a:extLst>
                      <a:ext uri="{FF2B5EF4-FFF2-40B4-BE49-F238E27FC236}">
                        <a16:creationId xmlns:a16="http://schemas.microsoft.com/office/drawing/2014/main" id="{AD813B1D-F131-CF50-07C1-DE0423BDF4DE}"/>
                      </a:ext>
                    </a:extLst>
                  </p:cNvPr>
                  <p:cNvSpPr>
                    <a:spLocks/>
                  </p:cNvSpPr>
                  <p:nvPr/>
                </p:nvSpPr>
                <p:spPr bwMode="auto">
                  <a:xfrm>
                    <a:off x="2030" y="3010"/>
                    <a:ext cx="3" cy="7"/>
                  </a:xfrm>
                  <a:custGeom>
                    <a:avLst/>
                    <a:gdLst>
                      <a:gd name="T0" fmla="*/ 2 w 4"/>
                      <a:gd name="T1" fmla="*/ 0 h 9"/>
                      <a:gd name="T2" fmla="*/ 2 w 4"/>
                      <a:gd name="T3" fmla="*/ 0 h 9"/>
                      <a:gd name="T4" fmla="*/ 1 w 4"/>
                      <a:gd name="T5" fmla="*/ 2 h 9"/>
                      <a:gd name="T6" fmla="*/ 2 w 4"/>
                      <a:gd name="T7" fmla="*/ 4 h 9"/>
                      <a:gd name="T8" fmla="*/ 2 w 4"/>
                      <a:gd name="T9" fmla="*/ 3 h 9"/>
                      <a:gd name="T10" fmla="*/ 2 w 4"/>
                      <a:gd name="T11" fmla="*/ 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9">
                        <a:moveTo>
                          <a:pt x="4" y="0"/>
                        </a:moveTo>
                        <a:cubicBezTo>
                          <a:pt x="4" y="0"/>
                          <a:pt x="4" y="0"/>
                          <a:pt x="4" y="0"/>
                        </a:cubicBezTo>
                        <a:cubicBezTo>
                          <a:pt x="3" y="1"/>
                          <a:pt x="1" y="2"/>
                          <a:pt x="1" y="4"/>
                        </a:cubicBezTo>
                        <a:cubicBezTo>
                          <a:pt x="0" y="6"/>
                          <a:pt x="1" y="8"/>
                          <a:pt x="3" y="9"/>
                        </a:cubicBezTo>
                        <a:cubicBezTo>
                          <a:pt x="3" y="8"/>
                          <a:pt x="3" y="8"/>
                          <a:pt x="4" y="7"/>
                        </a:cubicBezTo>
                        <a:cubicBezTo>
                          <a:pt x="4" y="5"/>
                          <a:pt x="4" y="3"/>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68" name="Freeform 996">
                    <a:extLst>
                      <a:ext uri="{FF2B5EF4-FFF2-40B4-BE49-F238E27FC236}">
                        <a16:creationId xmlns:a16="http://schemas.microsoft.com/office/drawing/2014/main" id="{B4485162-006D-C9E6-849C-E568459F2F5E}"/>
                      </a:ext>
                    </a:extLst>
                  </p:cNvPr>
                  <p:cNvSpPr>
                    <a:spLocks/>
                  </p:cNvSpPr>
                  <p:nvPr/>
                </p:nvSpPr>
                <p:spPr bwMode="auto">
                  <a:xfrm>
                    <a:off x="2025" y="2970"/>
                    <a:ext cx="23" cy="70"/>
                  </a:xfrm>
                  <a:custGeom>
                    <a:avLst/>
                    <a:gdLst>
                      <a:gd name="T0" fmla="*/ 16 w 28"/>
                      <a:gd name="T1" fmla="*/ 0 h 83"/>
                      <a:gd name="T2" fmla="*/ 12 w 28"/>
                      <a:gd name="T3" fmla="*/ 3 h 83"/>
                      <a:gd name="T4" fmla="*/ 2 w 28"/>
                      <a:gd name="T5" fmla="*/ 21 h 83"/>
                      <a:gd name="T6" fmla="*/ 0 w 28"/>
                      <a:gd name="T7" fmla="*/ 35 h 83"/>
                      <a:gd name="T8" fmla="*/ 2 w 28"/>
                      <a:gd name="T9" fmla="*/ 48 h 83"/>
                      <a:gd name="T10" fmla="*/ 3 w 28"/>
                      <a:gd name="T11" fmla="*/ 50 h 83"/>
                      <a:gd name="T12" fmla="*/ 4 w 28"/>
                      <a:gd name="T13" fmla="*/ 48 h 83"/>
                      <a:gd name="T14" fmla="*/ 3 w 28"/>
                      <a:gd name="T15" fmla="*/ 47 h 83"/>
                      <a:gd name="T16" fmla="*/ 2 w 28"/>
                      <a:gd name="T17" fmla="*/ 35 h 83"/>
                      <a:gd name="T18" fmla="*/ 3 w 28"/>
                      <a:gd name="T19" fmla="*/ 22 h 83"/>
                      <a:gd name="T20" fmla="*/ 13 w 28"/>
                      <a:gd name="T21" fmla="*/ 4 h 83"/>
                      <a:gd name="T22" fmla="*/ 14 w 28"/>
                      <a:gd name="T23" fmla="*/ 3 h 83"/>
                      <a:gd name="T24" fmla="*/ 14 w 28"/>
                      <a:gd name="T25" fmla="*/ 3 h 83"/>
                      <a:gd name="T26" fmla="*/ 16 w 28"/>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 h="83">
                        <a:moveTo>
                          <a:pt x="28" y="0"/>
                        </a:moveTo>
                        <a:cubicBezTo>
                          <a:pt x="26" y="2"/>
                          <a:pt x="24" y="3"/>
                          <a:pt x="22" y="5"/>
                        </a:cubicBezTo>
                        <a:cubicBezTo>
                          <a:pt x="14" y="13"/>
                          <a:pt x="8" y="24"/>
                          <a:pt x="4" y="36"/>
                        </a:cubicBezTo>
                        <a:cubicBezTo>
                          <a:pt x="1" y="44"/>
                          <a:pt x="0" y="52"/>
                          <a:pt x="0" y="59"/>
                        </a:cubicBezTo>
                        <a:cubicBezTo>
                          <a:pt x="0" y="68"/>
                          <a:pt x="2" y="75"/>
                          <a:pt x="5" y="81"/>
                        </a:cubicBezTo>
                        <a:cubicBezTo>
                          <a:pt x="6" y="82"/>
                          <a:pt x="6" y="82"/>
                          <a:pt x="6" y="83"/>
                        </a:cubicBezTo>
                        <a:cubicBezTo>
                          <a:pt x="6" y="82"/>
                          <a:pt x="6" y="81"/>
                          <a:pt x="7" y="80"/>
                        </a:cubicBezTo>
                        <a:cubicBezTo>
                          <a:pt x="6" y="79"/>
                          <a:pt x="6" y="78"/>
                          <a:pt x="6" y="78"/>
                        </a:cubicBezTo>
                        <a:cubicBezTo>
                          <a:pt x="3" y="73"/>
                          <a:pt x="2" y="66"/>
                          <a:pt x="2" y="59"/>
                        </a:cubicBezTo>
                        <a:cubicBezTo>
                          <a:pt x="2" y="52"/>
                          <a:pt x="3" y="44"/>
                          <a:pt x="6" y="37"/>
                        </a:cubicBezTo>
                        <a:cubicBezTo>
                          <a:pt x="10" y="25"/>
                          <a:pt x="16" y="14"/>
                          <a:pt x="23" y="7"/>
                        </a:cubicBezTo>
                        <a:cubicBezTo>
                          <a:pt x="24" y="6"/>
                          <a:pt x="24" y="6"/>
                          <a:pt x="25" y="5"/>
                        </a:cubicBezTo>
                        <a:cubicBezTo>
                          <a:pt x="25" y="4"/>
                          <a:pt x="26" y="4"/>
                          <a:pt x="26" y="3"/>
                        </a:cubicBezTo>
                        <a:cubicBezTo>
                          <a:pt x="27" y="2"/>
                          <a:pt x="27" y="1"/>
                          <a:pt x="28"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69" name="Freeform 997">
                    <a:extLst>
                      <a:ext uri="{FF2B5EF4-FFF2-40B4-BE49-F238E27FC236}">
                        <a16:creationId xmlns:a16="http://schemas.microsoft.com/office/drawing/2014/main" id="{F3D0E917-95A4-D785-B8A0-6093BDE47586}"/>
                      </a:ext>
                    </a:extLst>
                  </p:cNvPr>
                  <p:cNvSpPr>
                    <a:spLocks/>
                  </p:cNvSpPr>
                  <p:nvPr/>
                </p:nvSpPr>
                <p:spPr bwMode="auto">
                  <a:xfrm>
                    <a:off x="2101" y="2912"/>
                    <a:ext cx="124" cy="82"/>
                  </a:xfrm>
                  <a:custGeom>
                    <a:avLst/>
                    <a:gdLst>
                      <a:gd name="T0" fmla="*/ 89 w 147"/>
                      <a:gd name="T1" fmla="*/ 0 h 98"/>
                      <a:gd name="T2" fmla="*/ 62 w 147"/>
                      <a:gd name="T3" fmla="*/ 9 h 98"/>
                      <a:gd name="T4" fmla="*/ 17 w 147"/>
                      <a:gd name="T5" fmla="*/ 24 h 98"/>
                      <a:gd name="T6" fmla="*/ 33 w 147"/>
                      <a:gd name="T7" fmla="*/ 53 h 98"/>
                      <a:gd name="T8" fmla="*/ 55 w 147"/>
                      <a:gd name="T9" fmla="*/ 58 h 98"/>
                      <a:gd name="T10" fmla="*/ 71 w 147"/>
                      <a:gd name="T11" fmla="*/ 50 h 98"/>
                      <a:gd name="T12" fmla="*/ 72 w 147"/>
                      <a:gd name="T13" fmla="*/ 46 h 98"/>
                      <a:gd name="T14" fmla="*/ 64 w 147"/>
                      <a:gd name="T15" fmla="*/ 44 h 98"/>
                      <a:gd name="T16" fmla="*/ 54 w 147"/>
                      <a:gd name="T17" fmla="*/ 32 h 98"/>
                      <a:gd name="T18" fmla="*/ 62 w 147"/>
                      <a:gd name="T19" fmla="*/ 22 h 98"/>
                      <a:gd name="T20" fmla="*/ 78 w 147"/>
                      <a:gd name="T21" fmla="*/ 16 h 98"/>
                      <a:gd name="T22" fmla="*/ 83 w 147"/>
                      <a:gd name="T23" fmla="*/ 7 h 98"/>
                      <a:gd name="T24" fmla="*/ 89 w 147"/>
                      <a:gd name="T25" fmla="*/ 2 h 98"/>
                      <a:gd name="T26" fmla="*/ 89 w 147"/>
                      <a:gd name="T27" fmla="*/ 0 h 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7" h="98">
                        <a:moveTo>
                          <a:pt x="147" y="0"/>
                        </a:moveTo>
                        <a:cubicBezTo>
                          <a:pt x="133" y="5"/>
                          <a:pt x="119" y="10"/>
                          <a:pt x="104" y="15"/>
                        </a:cubicBezTo>
                        <a:cubicBezTo>
                          <a:pt x="81" y="21"/>
                          <a:pt x="49" y="28"/>
                          <a:pt x="28" y="42"/>
                        </a:cubicBezTo>
                        <a:cubicBezTo>
                          <a:pt x="0" y="60"/>
                          <a:pt x="38" y="82"/>
                          <a:pt x="55" y="90"/>
                        </a:cubicBezTo>
                        <a:cubicBezTo>
                          <a:pt x="65" y="94"/>
                          <a:pt x="79" y="98"/>
                          <a:pt x="91" y="98"/>
                        </a:cubicBezTo>
                        <a:cubicBezTo>
                          <a:pt x="102" y="98"/>
                          <a:pt x="112" y="95"/>
                          <a:pt x="117" y="86"/>
                        </a:cubicBezTo>
                        <a:cubicBezTo>
                          <a:pt x="118" y="84"/>
                          <a:pt x="119" y="81"/>
                          <a:pt x="120" y="79"/>
                        </a:cubicBezTo>
                        <a:cubicBezTo>
                          <a:pt x="115" y="78"/>
                          <a:pt x="111" y="76"/>
                          <a:pt x="107" y="75"/>
                        </a:cubicBezTo>
                        <a:cubicBezTo>
                          <a:pt x="96" y="70"/>
                          <a:pt x="90" y="62"/>
                          <a:pt x="90" y="55"/>
                        </a:cubicBezTo>
                        <a:cubicBezTo>
                          <a:pt x="90" y="48"/>
                          <a:pt x="95" y="42"/>
                          <a:pt x="103" y="37"/>
                        </a:cubicBezTo>
                        <a:cubicBezTo>
                          <a:pt x="110" y="32"/>
                          <a:pt x="119" y="29"/>
                          <a:pt x="129" y="27"/>
                        </a:cubicBezTo>
                        <a:cubicBezTo>
                          <a:pt x="131" y="22"/>
                          <a:pt x="134" y="16"/>
                          <a:pt x="137" y="11"/>
                        </a:cubicBezTo>
                        <a:cubicBezTo>
                          <a:pt x="141" y="8"/>
                          <a:pt x="147" y="4"/>
                          <a:pt x="147" y="2"/>
                        </a:cubicBezTo>
                        <a:cubicBezTo>
                          <a:pt x="147" y="0"/>
                          <a:pt x="147" y="0"/>
                          <a:pt x="147" y="0"/>
                        </a:cubicBezTo>
                      </a:path>
                    </a:pathLst>
                  </a:custGeom>
                  <a:solidFill>
                    <a:srgbClr val="EEA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70" name="Freeform 998">
                    <a:extLst>
                      <a:ext uri="{FF2B5EF4-FFF2-40B4-BE49-F238E27FC236}">
                        <a16:creationId xmlns:a16="http://schemas.microsoft.com/office/drawing/2014/main" id="{06EFFE69-7E97-E822-5057-D633FB7F7618}"/>
                      </a:ext>
                    </a:extLst>
                  </p:cNvPr>
                  <p:cNvSpPr>
                    <a:spLocks/>
                  </p:cNvSpPr>
                  <p:nvPr/>
                </p:nvSpPr>
                <p:spPr bwMode="auto">
                  <a:xfrm>
                    <a:off x="2178" y="2936"/>
                    <a:ext cx="31" cy="36"/>
                  </a:xfrm>
                  <a:custGeom>
                    <a:avLst/>
                    <a:gdLst>
                      <a:gd name="T0" fmla="*/ 23 w 36"/>
                      <a:gd name="T1" fmla="*/ 0 h 43"/>
                      <a:gd name="T2" fmla="*/ 7 w 36"/>
                      <a:gd name="T3" fmla="*/ 6 h 43"/>
                      <a:gd name="T4" fmla="*/ 0 w 36"/>
                      <a:gd name="T5" fmla="*/ 15 h 43"/>
                      <a:gd name="T6" fmla="*/ 1 w 36"/>
                      <a:gd name="T7" fmla="*/ 18 h 43"/>
                      <a:gd name="T8" fmla="*/ 8 w 36"/>
                      <a:gd name="T9" fmla="*/ 23 h 43"/>
                      <a:gd name="T10" fmla="*/ 19 w 36"/>
                      <a:gd name="T11" fmla="*/ 25 h 43"/>
                      <a:gd name="T12" fmla="*/ 20 w 36"/>
                      <a:gd name="T13" fmla="*/ 16 h 43"/>
                      <a:gd name="T14" fmla="*/ 18 w 36"/>
                      <a:gd name="T15" fmla="*/ 16 h 43"/>
                      <a:gd name="T16" fmla="*/ 18 w 36"/>
                      <a:gd name="T17" fmla="*/ 16 h 43"/>
                      <a:gd name="T18" fmla="*/ 16 w 36"/>
                      <a:gd name="T19" fmla="*/ 17 h 43"/>
                      <a:gd name="T20" fmla="*/ 15 w 36"/>
                      <a:gd name="T21" fmla="*/ 16 h 43"/>
                      <a:gd name="T22" fmla="*/ 14 w 36"/>
                      <a:gd name="T23" fmla="*/ 15 h 43"/>
                      <a:gd name="T24" fmla="*/ 13 w 36"/>
                      <a:gd name="T25" fmla="*/ 15 h 43"/>
                      <a:gd name="T26" fmla="*/ 11 w 36"/>
                      <a:gd name="T27" fmla="*/ 13 h 43"/>
                      <a:gd name="T28" fmla="*/ 8 w 36"/>
                      <a:gd name="T29" fmla="*/ 13 h 43"/>
                      <a:gd name="T30" fmla="*/ 7 w 36"/>
                      <a:gd name="T31" fmla="*/ 10 h 43"/>
                      <a:gd name="T32" fmla="*/ 8 w 36"/>
                      <a:gd name="T33" fmla="*/ 9 h 43"/>
                      <a:gd name="T34" fmla="*/ 9 w 36"/>
                      <a:gd name="T35" fmla="*/ 10 h 43"/>
                      <a:gd name="T36" fmla="*/ 18 w 36"/>
                      <a:gd name="T37" fmla="*/ 3 h 43"/>
                      <a:gd name="T38" fmla="*/ 22 w 36"/>
                      <a:gd name="T39" fmla="*/ 3 h 43"/>
                      <a:gd name="T40" fmla="*/ 23 w 36"/>
                      <a:gd name="T41" fmla="*/ 0 h 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6" h="43">
                        <a:moveTo>
                          <a:pt x="36" y="0"/>
                        </a:moveTo>
                        <a:cubicBezTo>
                          <a:pt x="27" y="2"/>
                          <a:pt x="18" y="5"/>
                          <a:pt x="11" y="9"/>
                        </a:cubicBezTo>
                        <a:cubicBezTo>
                          <a:pt x="4" y="14"/>
                          <a:pt x="0" y="20"/>
                          <a:pt x="0" y="26"/>
                        </a:cubicBezTo>
                        <a:cubicBezTo>
                          <a:pt x="0" y="27"/>
                          <a:pt x="0" y="29"/>
                          <a:pt x="1" y="31"/>
                        </a:cubicBezTo>
                        <a:cubicBezTo>
                          <a:pt x="4" y="34"/>
                          <a:pt x="7" y="36"/>
                          <a:pt x="12" y="38"/>
                        </a:cubicBezTo>
                        <a:cubicBezTo>
                          <a:pt x="17" y="41"/>
                          <a:pt x="23" y="42"/>
                          <a:pt x="29" y="43"/>
                        </a:cubicBezTo>
                        <a:cubicBezTo>
                          <a:pt x="30" y="38"/>
                          <a:pt x="31" y="33"/>
                          <a:pt x="31" y="28"/>
                        </a:cubicBezTo>
                        <a:cubicBezTo>
                          <a:pt x="30" y="28"/>
                          <a:pt x="29" y="28"/>
                          <a:pt x="28" y="28"/>
                        </a:cubicBezTo>
                        <a:cubicBezTo>
                          <a:pt x="28" y="28"/>
                          <a:pt x="28" y="28"/>
                          <a:pt x="28" y="28"/>
                        </a:cubicBezTo>
                        <a:cubicBezTo>
                          <a:pt x="27" y="28"/>
                          <a:pt x="27" y="29"/>
                          <a:pt x="26" y="29"/>
                        </a:cubicBezTo>
                        <a:cubicBezTo>
                          <a:pt x="25" y="29"/>
                          <a:pt x="24" y="28"/>
                          <a:pt x="23" y="28"/>
                        </a:cubicBezTo>
                        <a:cubicBezTo>
                          <a:pt x="21" y="27"/>
                          <a:pt x="20" y="26"/>
                          <a:pt x="21" y="25"/>
                        </a:cubicBezTo>
                        <a:cubicBezTo>
                          <a:pt x="21" y="25"/>
                          <a:pt x="21" y="25"/>
                          <a:pt x="20" y="25"/>
                        </a:cubicBezTo>
                        <a:cubicBezTo>
                          <a:pt x="19" y="24"/>
                          <a:pt x="18" y="23"/>
                          <a:pt x="17" y="22"/>
                        </a:cubicBezTo>
                        <a:cubicBezTo>
                          <a:pt x="15" y="22"/>
                          <a:pt x="14" y="22"/>
                          <a:pt x="12" y="21"/>
                        </a:cubicBezTo>
                        <a:cubicBezTo>
                          <a:pt x="10" y="20"/>
                          <a:pt x="9" y="18"/>
                          <a:pt x="10" y="17"/>
                        </a:cubicBezTo>
                        <a:cubicBezTo>
                          <a:pt x="11" y="17"/>
                          <a:pt x="12" y="16"/>
                          <a:pt x="13" y="16"/>
                        </a:cubicBezTo>
                        <a:cubicBezTo>
                          <a:pt x="13" y="16"/>
                          <a:pt x="14" y="16"/>
                          <a:pt x="15" y="17"/>
                        </a:cubicBezTo>
                        <a:cubicBezTo>
                          <a:pt x="15" y="13"/>
                          <a:pt x="20" y="9"/>
                          <a:pt x="28" y="6"/>
                        </a:cubicBezTo>
                        <a:cubicBezTo>
                          <a:pt x="30" y="5"/>
                          <a:pt x="33" y="4"/>
                          <a:pt x="35" y="4"/>
                        </a:cubicBezTo>
                        <a:cubicBezTo>
                          <a:pt x="36" y="3"/>
                          <a:pt x="36" y="1"/>
                          <a:pt x="36" y="0"/>
                        </a:cubicBezTo>
                      </a:path>
                    </a:pathLst>
                  </a:custGeom>
                  <a:solidFill>
                    <a:srgbClr val="B487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71" name="Freeform 999">
                    <a:extLst>
                      <a:ext uri="{FF2B5EF4-FFF2-40B4-BE49-F238E27FC236}">
                        <a16:creationId xmlns:a16="http://schemas.microsoft.com/office/drawing/2014/main" id="{C5035F23-1925-BCD6-3FAF-4142FCB315A6}"/>
                      </a:ext>
                    </a:extLst>
                  </p:cNvPr>
                  <p:cNvSpPr>
                    <a:spLocks/>
                  </p:cNvSpPr>
                  <p:nvPr/>
                </p:nvSpPr>
                <p:spPr bwMode="auto">
                  <a:xfrm>
                    <a:off x="2179" y="2962"/>
                    <a:ext cx="24" cy="15"/>
                  </a:xfrm>
                  <a:custGeom>
                    <a:avLst/>
                    <a:gdLst>
                      <a:gd name="T0" fmla="*/ 0 w 28"/>
                      <a:gd name="T1" fmla="*/ 0 h 17"/>
                      <a:gd name="T2" fmla="*/ 9 w 28"/>
                      <a:gd name="T3" fmla="*/ 9 h 17"/>
                      <a:gd name="T4" fmla="*/ 17 w 28"/>
                      <a:gd name="T5" fmla="*/ 11 h 17"/>
                      <a:gd name="T6" fmla="*/ 18 w 28"/>
                      <a:gd name="T7" fmla="*/ 9 h 17"/>
                      <a:gd name="T8" fmla="*/ 7 w 28"/>
                      <a:gd name="T9" fmla="*/ 4 h 17"/>
                      <a:gd name="T10" fmla="*/ 0 w 28"/>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17">
                        <a:moveTo>
                          <a:pt x="0" y="0"/>
                        </a:moveTo>
                        <a:cubicBezTo>
                          <a:pt x="2" y="5"/>
                          <a:pt x="7" y="10"/>
                          <a:pt x="15" y="13"/>
                        </a:cubicBezTo>
                        <a:cubicBezTo>
                          <a:pt x="19" y="15"/>
                          <a:pt x="23" y="16"/>
                          <a:pt x="27" y="17"/>
                        </a:cubicBezTo>
                        <a:cubicBezTo>
                          <a:pt x="28" y="16"/>
                          <a:pt x="28" y="14"/>
                          <a:pt x="28" y="12"/>
                        </a:cubicBezTo>
                        <a:cubicBezTo>
                          <a:pt x="22" y="11"/>
                          <a:pt x="16" y="10"/>
                          <a:pt x="11" y="7"/>
                        </a:cubicBezTo>
                        <a:cubicBezTo>
                          <a:pt x="6" y="5"/>
                          <a:pt x="3" y="3"/>
                          <a:pt x="0" y="0"/>
                        </a:cubicBezTo>
                      </a:path>
                    </a:pathLst>
                  </a:custGeom>
                  <a:solidFill>
                    <a:srgbClr val="A06D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72" name="Freeform 1000">
                    <a:extLst>
                      <a:ext uri="{FF2B5EF4-FFF2-40B4-BE49-F238E27FC236}">
                        <a16:creationId xmlns:a16="http://schemas.microsoft.com/office/drawing/2014/main" id="{1040865B-6BC5-DC77-AAFC-A6EA16C06E65}"/>
                      </a:ext>
                    </a:extLst>
                  </p:cNvPr>
                  <p:cNvSpPr>
                    <a:spLocks/>
                  </p:cNvSpPr>
                  <p:nvPr/>
                </p:nvSpPr>
                <p:spPr bwMode="auto">
                  <a:xfrm>
                    <a:off x="2191" y="2940"/>
                    <a:ext cx="17" cy="20"/>
                  </a:xfrm>
                  <a:custGeom>
                    <a:avLst/>
                    <a:gdLst>
                      <a:gd name="T0" fmla="*/ 12 w 20"/>
                      <a:gd name="T1" fmla="*/ 0 h 24"/>
                      <a:gd name="T2" fmla="*/ 8 w 20"/>
                      <a:gd name="T3" fmla="*/ 2 h 24"/>
                      <a:gd name="T4" fmla="*/ 0 w 20"/>
                      <a:gd name="T5" fmla="*/ 8 h 24"/>
                      <a:gd name="T6" fmla="*/ 3 w 20"/>
                      <a:gd name="T7" fmla="*/ 8 h 24"/>
                      <a:gd name="T8" fmla="*/ 3 w 20"/>
                      <a:gd name="T9" fmla="*/ 11 h 24"/>
                      <a:gd name="T10" fmla="*/ 3 w 20"/>
                      <a:gd name="T11" fmla="*/ 11 h 24"/>
                      <a:gd name="T12" fmla="*/ 2 w 20"/>
                      <a:gd name="T13" fmla="*/ 11 h 24"/>
                      <a:gd name="T14" fmla="*/ 3 w 20"/>
                      <a:gd name="T15" fmla="*/ 13 h 24"/>
                      <a:gd name="T16" fmla="*/ 3 w 20"/>
                      <a:gd name="T17" fmla="*/ 13 h 24"/>
                      <a:gd name="T18" fmla="*/ 3 w 20"/>
                      <a:gd name="T19" fmla="*/ 13 h 24"/>
                      <a:gd name="T20" fmla="*/ 5 w 20"/>
                      <a:gd name="T21" fmla="*/ 13 h 24"/>
                      <a:gd name="T22" fmla="*/ 7 w 20"/>
                      <a:gd name="T23" fmla="*/ 13 h 24"/>
                      <a:gd name="T24" fmla="*/ 8 w 20"/>
                      <a:gd name="T25" fmla="*/ 14 h 24"/>
                      <a:gd name="T26" fmla="*/ 10 w 20"/>
                      <a:gd name="T27" fmla="*/ 14 h 24"/>
                      <a:gd name="T28" fmla="*/ 12 w 20"/>
                      <a:gd name="T29" fmla="*/ 5 h 24"/>
                      <a:gd name="T30" fmla="*/ 12 w 20"/>
                      <a:gd name="T31" fmla="*/ 0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 h="24">
                        <a:moveTo>
                          <a:pt x="20" y="0"/>
                        </a:moveTo>
                        <a:cubicBezTo>
                          <a:pt x="18" y="0"/>
                          <a:pt x="15" y="1"/>
                          <a:pt x="13" y="2"/>
                        </a:cubicBezTo>
                        <a:cubicBezTo>
                          <a:pt x="5" y="5"/>
                          <a:pt x="0" y="9"/>
                          <a:pt x="0" y="13"/>
                        </a:cubicBezTo>
                        <a:cubicBezTo>
                          <a:pt x="1" y="13"/>
                          <a:pt x="2" y="13"/>
                          <a:pt x="3" y="13"/>
                        </a:cubicBezTo>
                        <a:cubicBezTo>
                          <a:pt x="6" y="15"/>
                          <a:pt x="7" y="17"/>
                          <a:pt x="5" y="18"/>
                        </a:cubicBezTo>
                        <a:cubicBezTo>
                          <a:pt x="5" y="18"/>
                          <a:pt x="4" y="18"/>
                          <a:pt x="3" y="18"/>
                        </a:cubicBezTo>
                        <a:cubicBezTo>
                          <a:pt x="2" y="18"/>
                          <a:pt x="2" y="18"/>
                          <a:pt x="2" y="18"/>
                        </a:cubicBezTo>
                        <a:cubicBezTo>
                          <a:pt x="3" y="19"/>
                          <a:pt x="4" y="20"/>
                          <a:pt x="5" y="21"/>
                        </a:cubicBezTo>
                        <a:cubicBezTo>
                          <a:pt x="6" y="21"/>
                          <a:pt x="6" y="21"/>
                          <a:pt x="6" y="21"/>
                        </a:cubicBezTo>
                        <a:cubicBezTo>
                          <a:pt x="6" y="21"/>
                          <a:pt x="6" y="21"/>
                          <a:pt x="6" y="21"/>
                        </a:cubicBezTo>
                        <a:cubicBezTo>
                          <a:pt x="7" y="21"/>
                          <a:pt x="7" y="21"/>
                          <a:pt x="8" y="21"/>
                        </a:cubicBezTo>
                        <a:cubicBezTo>
                          <a:pt x="9" y="21"/>
                          <a:pt x="10" y="21"/>
                          <a:pt x="11" y="22"/>
                        </a:cubicBezTo>
                        <a:cubicBezTo>
                          <a:pt x="13" y="22"/>
                          <a:pt x="13" y="23"/>
                          <a:pt x="13" y="24"/>
                        </a:cubicBezTo>
                        <a:cubicBezTo>
                          <a:pt x="14" y="24"/>
                          <a:pt x="15" y="24"/>
                          <a:pt x="16" y="24"/>
                        </a:cubicBezTo>
                        <a:cubicBezTo>
                          <a:pt x="17" y="19"/>
                          <a:pt x="18" y="13"/>
                          <a:pt x="19" y="8"/>
                        </a:cubicBezTo>
                        <a:cubicBezTo>
                          <a:pt x="19" y="5"/>
                          <a:pt x="20" y="3"/>
                          <a:pt x="20" y="0"/>
                        </a:cubicBezTo>
                      </a:path>
                    </a:pathLst>
                  </a:custGeom>
                  <a:solidFill>
                    <a:srgbClr val="C093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73" name="Freeform 1001">
                    <a:extLst>
                      <a:ext uri="{FF2B5EF4-FFF2-40B4-BE49-F238E27FC236}">
                        <a16:creationId xmlns:a16="http://schemas.microsoft.com/office/drawing/2014/main" id="{5F4AC304-E5D0-A8CE-7A17-DA74A9FC90B1}"/>
                      </a:ext>
                    </a:extLst>
                  </p:cNvPr>
                  <p:cNvSpPr>
                    <a:spLocks/>
                  </p:cNvSpPr>
                  <p:nvPr/>
                </p:nvSpPr>
                <p:spPr bwMode="auto">
                  <a:xfrm>
                    <a:off x="2186" y="2950"/>
                    <a:ext cx="11" cy="5"/>
                  </a:xfrm>
                  <a:custGeom>
                    <a:avLst/>
                    <a:gdLst>
                      <a:gd name="T0" fmla="*/ 3 w 13"/>
                      <a:gd name="T1" fmla="*/ 0 h 6"/>
                      <a:gd name="T2" fmla="*/ 1 w 13"/>
                      <a:gd name="T3" fmla="*/ 1 h 6"/>
                      <a:gd name="T4" fmla="*/ 3 w 13"/>
                      <a:gd name="T5" fmla="*/ 3 h 6"/>
                      <a:gd name="T6" fmla="*/ 5 w 13"/>
                      <a:gd name="T7" fmla="*/ 3 h 6"/>
                      <a:gd name="T8" fmla="*/ 6 w 13"/>
                      <a:gd name="T9" fmla="*/ 3 h 6"/>
                      <a:gd name="T10" fmla="*/ 7 w 13"/>
                      <a:gd name="T11" fmla="*/ 3 h 6"/>
                      <a:gd name="T12" fmla="*/ 6 w 13"/>
                      <a:gd name="T13" fmla="*/ 1 h 6"/>
                      <a:gd name="T14" fmla="*/ 3 w 13"/>
                      <a:gd name="T15" fmla="*/ 1 h 6"/>
                      <a:gd name="T16" fmla="*/ 3 w 13"/>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6">
                        <a:moveTo>
                          <a:pt x="4" y="0"/>
                        </a:moveTo>
                        <a:cubicBezTo>
                          <a:pt x="3" y="0"/>
                          <a:pt x="2" y="1"/>
                          <a:pt x="1" y="1"/>
                        </a:cubicBezTo>
                        <a:cubicBezTo>
                          <a:pt x="0" y="2"/>
                          <a:pt x="1" y="4"/>
                          <a:pt x="3" y="5"/>
                        </a:cubicBezTo>
                        <a:cubicBezTo>
                          <a:pt x="5" y="6"/>
                          <a:pt x="6" y="6"/>
                          <a:pt x="8" y="6"/>
                        </a:cubicBezTo>
                        <a:cubicBezTo>
                          <a:pt x="8" y="6"/>
                          <a:pt x="8" y="6"/>
                          <a:pt x="9" y="6"/>
                        </a:cubicBezTo>
                        <a:cubicBezTo>
                          <a:pt x="10" y="6"/>
                          <a:pt x="11" y="6"/>
                          <a:pt x="11" y="6"/>
                        </a:cubicBezTo>
                        <a:cubicBezTo>
                          <a:pt x="13" y="5"/>
                          <a:pt x="12" y="3"/>
                          <a:pt x="9" y="1"/>
                        </a:cubicBezTo>
                        <a:cubicBezTo>
                          <a:pt x="8" y="1"/>
                          <a:pt x="7" y="1"/>
                          <a:pt x="6" y="1"/>
                        </a:cubicBezTo>
                        <a:cubicBezTo>
                          <a:pt x="5" y="0"/>
                          <a:pt x="4" y="0"/>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74" name="Freeform 1002">
                    <a:extLst>
                      <a:ext uri="{FF2B5EF4-FFF2-40B4-BE49-F238E27FC236}">
                        <a16:creationId xmlns:a16="http://schemas.microsoft.com/office/drawing/2014/main" id="{0E3E9804-AA98-ACB4-CF10-4DEAE1E7D997}"/>
                      </a:ext>
                    </a:extLst>
                  </p:cNvPr>
                  <p:cNvSpPr>
                    <a:spLocks/>
                  </p:cNvSpPr>
                  <p:nvPr/>
                </p:nvSpPr>
                <p:spPr bwMode="auto">
                  <a:xfrm>
                    <a:off x="2195" y="2957"/>
                    <a:ext cx="7" cy="4"/>
                  </a:xfrm>
                  <a:custGeom>
                    <a:avLst/>
                    <a:gdLst>
                      <a:gd name="T0" fmla="*/ 3 w 8"/>
                      <a:gd name="T1" fmla="*/ 0 h 4"/>
                      <a:gd name="T2" fmla="*/ 1 w 8"/>
                      <a:gd name="T3" fmla="*/ 0 h 4"/>
                      <a:gd name="T4" fmla="*/ 1 w 8"/>
                      <a:gd name="T5" fmla="*/ 0 h 4"/>
                      <a:gd name="T6" fmla="*/ 3 w 8"/>
                      <a:gd name="T7" fmla="*/ 3 h 4"/>
                      <a:gd name="T8" fmla="*/ 4 w 8"/>
                      <a:gd name="T9" fmla="*/ 4 h 4"/>
                      <a:gd name="T10" fmla="*/ 5 w 8"/>
                      <a:gd name="T11" fmla="*/ 3 h 4"/>
                      <a:gd name="T12" fmla="*/ 5 w 8"/>
                      <a:gd name="T13" fmla="*/ 3 h 4"/>
                      <a:gd name="T14" fmla="*/ 4 w 8"/>
                      <a:gd name="T15" fmla="*/ 1 h 4"/>
                      <a:gd name="T16" fmla="*/ 3 w 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4">
                        <a:moveTo>
                          <a:pt x="3" y="0"/>
                        </a:moveTo>
                        <a:cubicBezTo>
                          <a:pt x="2" y="0"/>
                          <a:pt x="2" y="0"/>
                          <a:pt x="1" y="0"/>
                        </a:cubicBezTo>
                        <a:cubicBezTo>
                          <a:pt x="1" y="0"/>
                          <a:pt x="1" y="0"/>
                          <a:pt x="1" y="0"/>
                        </a:cubicBezTo>
                        <a:cubicBezTo>
                          <a:pt x="0" y="1"/>
                          <a:pt x="1" y="2"/>
                          <a:pt x="3" y="3"/>
                        </a:cubicBezTo>
                        <a:cubicBezTo>
                          <a:pt x="4" y="3"/>
                          <a:pt x="5" y="4"/>
                          <a:pt x="6" y="4"/>
                        </a:cubicBezTo>
                        <a:cubicBezTo>
                          <a:pt x="7" y="4"/>
                          <a:pt x="7" y="3"/>
                          <a:pt x="8" y="3"/>
                        </a:cubicBezTo>
                        <a:cubicBezTo>
                          <a:pt x="8" y="3"/>
                          <a:pt x="8" y="3"/>
                          <a:pt x="8" y="3"/>
                        </a:cubicBezTo>
                        <a:cubicBezTo>
                          <a:pt x="8" y="2"/>
                          <a:pt x="8" y="1"/>
                          <a:pt x="6" y="1"/>
                        </a:cubicBezTo>
                        <a:cubicBezTo>
                          <a:pt x="5" y="0"/>
                          <a:pt x="4"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75" name="Freeform 1003">
                    <a:extLst>
                      <a:ext uri="{FF2B5EF4-FFF2-40B4-BE49-F238E27FC236}">
                        <a16:creationId xmlns:a16="http://schemas.microsoft.com/office/drawing/2014/main" id="{90993BE2-98E6-93C0-1F6B-F5BC2B59574F}"/>
                      </a:ext>
                    </a:extLst>
                  </p:cNvPr>
                  <p:cNvSpPr>
                    <a:spLocks/>
                  </p:cNvSpPr>
                  <p:nvPr/>
                </p:nvSpPr>
                <p:spPr bwMode="auto">
                  <a:xfrm>
                    <a:off x="2177" y="2934"/>
                    <a:ext cx="33" cy="44"/>
                  </a:xfrm>
                  <a:custGeom>
                    <a:avLst/>
                    <a:gdLst>
                      <a:gd name="T0" fmla="*/ 24 w 39"/>
                      <a:gd name="T1" fmla="*/ 0 h 52"/>
                      <a:gd name="T2" fmla="*/ 8 w 39"/>
                      <a:gd name="T3" fmla="*/ 6 h 52"/>
                      <a:gd name="T4" fmla="*/ 0 w 39"/>
                      <a:gd name="T5" fmla="*/ 17 h 52"/>
                      <a:gd name="T6" fmla="*/ 10 w 39"/>
                      <a:gd name="T7" fmla="*/ 30 h 52"/>
                      <a:gd name="T8" fmla="*/ 18 w 39"/>
                      <a:gd name="T9" fmla="*/ 31 h 52"/>
                      <a:gd name="T10" fmla="*/ 18 w 39"/>
                      <a:gd name="T11" fmla="*/ 30 h 52"/>
                      <a:gd name="T12" fmla="*/ 11 w 39"/>
                      <a:gd name="T13" fmla="*/ 28 h 52"/>
                      <a:gd name="T14" fmla="*/ 3 w 39"/>
                      <a:gd name="T15" fmla="*/ 20 h 52"/>
                      <a:gd name="T16" fmla="*/ 2 w 39"/>
                      <a:gd name="T17" fmla="*/ 17 h 52"/>
                      <a:gd name="T18" fmla="*/ 8 w 39"/>
                      <a:gd name="T19" fmla="*/ 7 h 52"/>
                      <a:gd name="T20" fmla="*/ 23 w 39"/>
                      <a:gd name="T21" fmla="*/ 2 h 52"/>
                      <a:gd name="T22" fmla="*/ 24 w 39"/>
                      <a:gd name="T23" fmla="*/ 0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52">
                        <a:moveTo>
                          <a:pt x="39" y="0"/>
                        </a:moveTo>
                        <a:cubicBezTo>
                          <a:pt x="29" y="2"/>
                          <a:pt x="20" y="5"/>
                          <a:pt x="13" y="10"/>
                        </a:cubicBezTo>
                        <a:cubicBezTo>
                          <a:pt x="5" y="15"/>
                          <a:pt x="0" y="21"/>
                          <a:pt x="0" y="28"/>
                        </a:cubicBezTo>
                        <a:cubicBezTo>
                          <a:pt x="0" y="35"/>
                          <a:pt x="6" y="43"/>
                          <a:pt x="17" y="48"/>
                        </a:cubicBezTo>
                        <a:cubicBezTo>
                          <a:pt x="21" y="49"/>
                          <a:pt x="25" y="51"/>
                          <a:pt x="30" y="52"/>
                        </a:cubicBezTo>
                        <a:cubicBezTo>
                          <a:pt x="30" y="51"/>
                          <a:pt x="30" y="51"/>
                          <a:pt x="30" y="50"/>
                        </a:cubicBezTo>
                        <a:cubicBezTo>
                          <a:pt x="26" y="49"/>
                          <a:pt x="22" y="48"/>
                          <a:pt x="18" y="46"/>
                        </a:cubicBezTo>
                        <a:cubicBezTo>
                          <a:pt x="10" y="43"/>
                          <a:pt x="5" y="38"/>
                          <a:pt x="3" y="33"/>
                        </a:cubicBezTo>
                        <a:cubicBezTo>
                          <a:pt x="2" y="31"/>
                          <a:pt x="2" y="29"/>
                          <a:pt x="2" y="28"/>
                        </a:cubicBezTo>
                        <a:cubicBezTo>
                          <a:pt x="2" y="22"/>
                          <a:pt x="6" y="16"/>
                          <a:pt x="13" y="11"/>
                        </a:cubicBezTo>
                        <a:cubicBezTo>
                          <a:pt x="20" y="7"/>
                          <a:pt x="29" y="4"/>
                          <a:pt x="38" y="2"/>
                        </a:cubicBezTo>
                        <a:cubicBezTo>
                          <a:pt x="39" y="2"/>
                          <a:pt x="39" y="1"/>
                          <a:pt x="39"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76" name="Freeform 1004">
                    <a:extLst>
                      <a:ext uri="{FF2B5EF4-FFF2-40B4-BE49-F238E27FC236}">
                        <a16:creationId xmlns:a16="http://schemas.microsoft.com/office/drawing/2014/main" id="{BCAD7AC7-0D38-F93A-0379-A29DD76E2DC3}"/>
                      </a:ext>
                    </a:extLst>
                  </p:cNvPr>
                  <p:cNvSpPr>
                    <a:spLocks/>
                  </p:cNvSpPr>
                  <p:nvPr/>
                </p:nvSpPr>
                <p:spPr bwMode="auto">
                  <a:xfrm>
                    <a:off x="2290" y="2879"/>
                    <a:ext cx="126" cy="121"/>
                  </a:xfrm>
                  <a:custGeom>
                    <a:avLst/>
                    <a:gdLst>
                      <a:gd name="T0" fmla="*/ 37 w 149"/>
                      <a:gd name="T1" fmla="*/ 0 h 143"/>
                      <a:gd name="T2" fmla="*/ 34 w 149"/>
                      <a:gd name="T3" fmla="*/ 0 h 143"/>
                      <a:gd name="T4" fmla="*/ 19 w 149"/>
                      <a:gd name="T5" fmla="*/ 14 h 143"/>
                      <a:gd name="T6" fmla="*/ 10 w 149"/>
                      <a:gd name="T7" fmla="*/ 45 h 143"/>
                      <a:gd name="T8" fmla="*/ 5 w 149"/>
                      <a:gd name="T9" fmla="*/ 84 h 143"/>
                      <a:gd name="T10" fmla="*/ 9 w 149"/>
                      <a:gd name="T11" fmla="*/ 86 h 143"/>
                      <a:gd name="T12" fmla="*/ 33 w 149"/>
                      <a:gd name="T13" fmla="*/ 61 h 143"/>
                      <a:gd name="T14" fmla="*/ 30 w 149"/>
                      <a:gd name="T15" fmla="*/ 49 h 143"/>
                      <a:gd name="T16" fmla="*/ 36 w 149"/>
                      <a:gd name="T17" fmla="*/ 32 h 143"/>
                      <a:gd name="T18" fmla="*/ 58 w 149"/>
                      <a:gd name="T19" fmla="*/ 23 h 143"/>
                      <a:gd name="T20" fmla="*/ 73 w 149"/>
                      <a:gd name="T21" fmla="*/ 26 h 143"/>
                      <a:gd name="T22" fmla="*/ 81 w 149"/>
                      <a:gd name="T23" fmla="*/ 25 h 143"/>
                      <a:gd name="T24" fmla="*/ 90 w 149"/>
                      <a:gd name="T25" fmla="*/ 29 h 143"/>
                      <a:gd name="T26" fmla="*/ 87 w 149"/>
                      <a:gd name="T27" fmla="*/ 24 h 143"/>
                      <a:gd name="T28" fmla="*/ 56 w 149"/>
                      <a:gd name="T29" fmla="*/ 3 h 143"/>
                      <a:gd name="T30" fmla="*/ 37 w 149"/>
                      <a:gd name="T31" fmla="*/ 0 h 1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9" h="143">
                        <a:moveTo>
                          <a:pt x="61" y="0"/>
                        </a:moveTo>
                        <a:cubicBezTo>
                          <a:pt x="59" y="0"/>
                          <a:pt x="57" y="0"/>
                          <a:pt x="55" y="0"/>
                        </a:cubicBezTo>
                        <a:cubicBezTo>
                          <a:pt x="40" y="3"/>
                          <a:pt x="37" y="11"/>
                          <a:pt x="32" y="24"/>
                        </a:cubicBezTo>
                        <a:cubicBezTo>
                          <a:pt x="26" y="40"/>
                          <a:pt x="20" y="58"/>
                          <a:pt x="16" y="75"/>
                        </a:cubicBezTo>
                        <a:cubicBezTo>
                          <a:pt x="13" y="88"/>
                          <a:pt x="0" y="126"/>
                          <a:pt x="8" y="138"/>
                        </a:cubicBezTo>
                        <a:cubicBezTo>
                          <a:pt x="10" y="142"/>
                          <a:pt x="12" y="143"/>
                          <a:pt x="15" y="143"/>
                        </a:cubicBezTo>
                        <a:cubicBezTo>
                          <a:pt x="28" y="143"/>
                          <a:pt x="45" y="115"/>
                          <a:pt x="54" y="100"/>
                        </a:cubicBezTo>
                        <a:cubicBezTo>
                          <a:pt x="51" y="95"/>
                          <a:pt x="49" y="88"/>
                          <a:pt x="49" y="81"/>
                        </a:cubicBezTo>
                        <a:cubicBezTo>
                          <a:pt x="49" y="72"/>
                          <a:pt x="53" y="62"/>
                          <a:pt x="60" y="53"/>
                        </a:cubicBezTo>
                        <a:cubicBezTo>
                          <a:pt x="70" y="43"/>
                          <a:pt x="83" y="38"/>
                          <a:pt x="97" y="38"/>
                        </a:cubicBezTo>
                        <a:cubicBezTo>
                          <a:pt x="105" y="38"/>
                          <a:pt x="114" y="40"/>
                          <a:pt x="121" y="44"/>
                        </a:cubicBezTo>
                        <a:cubicBezTo>
                          <a:pt x="126" y="43"/>
                          <a:pt x="130" y="42"/>
                          <a:pt x="135" y="42"/>
                        </a:cubicBezTo>
                        <a:cubicBezTo>
                          <a:pt x="140" y="42"/>
                          <a:pt x="145" y="44"/>
                          <a:pt x="149" y="47"/>
                        </a:cubicBezTo>
                        <a:cubicBezTo>
                          <a:pt x="144" y="39"/>
                          <a:pt x="144" y="39"/>
                          <a:pt x="144" y="39"/>
                        </a:cubicBezTo>
                        <a:cubicBezTo>
                          <a:pt x="128" y="27"/>
                          <a:pt x="111" y="13"/>
                          <a:pt x="92" y="6"/>
                        </a:cubicBezTo>
                        <a:cubicBezTo>
                          <a:pt x="83" y="3"/>
                          <a:pt x="71" y="0"/>
                          <a:pt x="61" y="0"/>
                        </a:cubicBezTo>
                      </a:path>
                    </a:pathLst>
                  </a:custGeom>
                  <a:solidFill>
                    <a:srgbClr val="EEA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77" name="Freeform 1005">
                    <a:extLst>
                      <a:ext uri="{FF2B5EF4-FFF2-40B4-BE49-F238E27FC236}">
                        <a16:creationId xmlns:a16="http://schemas.microsoft.com/office/drawing/2014/main" id="{235985BF-1C16-3D25-C90C-965DB46D762B}"/>
                      </a:ext>
                    </a:extLst>
                  </p:cNvPr>
                  <p:cNvSpPr>
                    <a:spLocks/>
                  </p:cNvSpPr>
                  <p:nvPr/>
                </p:nvSpPr>
                <p:spPr bwMode="auto">
                  <a:xfrm>
                    <a:off x="2333" y="2912"/>
                    <a:ext cx="56" cy="48"/>
                  </a:xfrm>
                  <a:custGeom>
                    <a:avLst/>
                    <a:gdLst>
                      <a:gd name="T0" fmla="*/ 27 w 67"/>
                      <a:gd name="T1" fmla="*/ 0 h 56"/>
                      <a:gd name="T2" fmla="*/ 7 w 67"/>
                      <a:gd name="T3" fmla="*/ 9 h 56"/>
                      <a:gd name="T4" fmla="*/ 0 w 67"/>
                      <a:gd name="T5" fmla="*/ 26 h 56"/>
                      <a:gd name="T6" fmla="*/ 1 w 67"/>
                      <a:gd name="T7" fmla="*/ 32 h 56"/>
                      <a:gd name="T8" fmla="*/ 3 w 67"/>
                      <a:gd name="T9" fmla="*/ 35 h 56"/>
                      <a:gd name="T10" fmla="*/ 5 w 67"/>
                      <a:gd name="T11" fmla="*/ 33 h 56"/>
                      <a:gd name="T12" fmla="*/ 11 w 67"/>
                      <a:gd name="T13" fmla="*/ 24 h 56"/>
                      <a:gd name="T14" fmla="*/ 9 w 67"/>
                      <a:gd name="T15" fmla="*/ 23 h 56"/>
                      <a:gd name="T16" fmla="*/ 7 w 67"/>
                      <a:gd name="T17" fmla="*/ 21 h 56"/>
                      <a:gd name="T18" fmla="*/ 6 w 67"/>
                      <a:gd name="T19" fmla="*/ 18 h 56"/>
                      <a:gd name="T20" fmla="*/ 7 w 67"/>
                      <a:gd name="T21" fmla="*/ 17 h 56"/>
                      <a:gd name="T22" fmla="*/ 8 w 67"/>
                      <a:gd name="T23" fmla="*/ 17 h 56"/>
                      <a:gd name="T24" fmla="*/ 15 w 67"/>
                      <a:gd name="T25" fmla="*/ 7 h 56"/>
                      <a:gd name="T26" fmla="*/ 27 w 67"/>
                      <a:gd name="T27" fmla="*/ 3 h 56"/>
                      <a:gd name="T28" fmla="*/ 34 w 67"/>
                      <a:gd name="T29" fmla="*/ 5 h 56"/>
                      <a:gd name="T30" fmla="*/ 39 w 67"/>
                      <a:gd name="T31" fmla="*/ 3 h 56"/>
                      <a:gd name="T32" fmla="*/ 27 w 67"/>
                      <a:gd name="T33" fmla="*/ 0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 h="56">
                        <a:moveTo>
                          <a:pt x="46" y="0"/>
                        </a:moveTo>
                        <a:cubicBezTo>
                          <a:pt x="33" y="0"/>
                          <a:pt x="20" y="5"/>
                          <a:pt x="11" y="15"/>
                        </a:cubicBezTo>
                        <a:cubicBezTo>
                          <a:pt x="3" y="23"/>
                          <a:pt x="0" y="32"/>
                          <a:pt x="0" y="41"/>
                        </a:cubicBezTo>
                        <a:cubicBezTo>
                          <a:pt x="0" y="44"/>
                          <a:pt x="0" y="47"/>
                          <a:pt x="1" y="50"/>
                        </a:cubicBezTo>
                        <a:cubicBezTo>
                          <a:pt x="2" y="52"/>
                          <a:pt x="4" y="54"/>
                          <a:pt x="6" y="56"/>
                        </a:cubicBezTo>
                        <a:cubicBezTo>
                          <a:pt x="6" y="55"/>
                          <a:pt x="7" y="54"/>
                          <a:pt x="8" y="53"/>
                        </a:cubicBezTo>
                        <a:cubicBezTo>
                          <a:pt x="11" y="48"/>
                          <a:pt x="14" y="43"/>
                          <a:pt x="18" y="39"/>
                        </a:cubicBezTo>
                        <a:cubicBezTo>
                          <a:pt x="17" y="38"/>
                          <a:pt x="16" y="37"/>
                          <a:pt x="16" y="36"/>
                        </a:cubicBezTo>
                        <a:cubicBezTo>
                          <a:pt x="14" y="36"/>
                          <a:pt x="13" y="35"/>
                          <a:pt x="11" y="34"/>
                        </a:cubicBezTo>
                        <a:cubicBezTo>
                          <a:pt x="9" y="32"/>
                          <a:pt x="8" y="29"/>
                          <a:pt x="9" y="28"/>
                        </a:cubicBezTo>
                        <a:cubicBezTo>
                          <a:pt x="10" y="27"/>
                          <a:pt x="11" y="27"/>
                          <a:pt x="12" y="27"/>
                        </a:cubicBezTo>
                        <a:cubicBezTo>
                          <a:pt x="12" y="27"/>
                          <a:pt x="13" y="27"/>
                          <a:pt x="14" y="27"/>
                        </a:cubicBezTo>
                        <a:cubicBezTo>
                          <a:pt x="14" y="21"/>
                          <a:pt x="18" y="15"/>
                          <a:pt x="26" y="10"/>
                        </a:cubicBezTo>
                        <a:cubicBezTo>
                          <a:pt x="32" y="7"/>
                          <a:pt x="39" y="5"/>
                          <a:pt x="45" y="5"/>
                        </a:cubicBezTo>
                        <a:cubicBezTo>
                          <a:pt x="50" y="5"/>
                          <a:pt x="55" y="6"/>
                          <a:pt x="59" y="8"/>
                        </a:cubicBezTo>
                        <a:cubicBezTo>
                          <a:pt x="61" y="7"/>
                          <a:pt x="64" y="6"/>
                          <a:pt x="67" y="5"/>
                        </a:cubicBezTo>
                        <a:cubicBezTo>
                          <a:pt x="61" y="1"/>
                          <a:pt x="53" y="0"/>
                          <a:pt x="46" y="0"/>
                        </a:cubicBezTo>
                      </a:path>
                    </a:pathLst>
                  </a:custGeom>
                  <a:solidFill>
                    <a:srgbClr val="B487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78" name="Freeform 1006">
                    <a:extLst>
                      <a:ext uri="{FF2B5EF4-FFF2-40B4-BE49-F238E27FC236}">
                        <a16:creationId xmlns:a16="http://schemas.microsoft.com/office/drawing/2014/main" id="{E0CA7498-8185-B760-CA16-C2C4B1B05071}"/>
                      </a:ext>
                    </a:extLst>
                  </p:cNvPr>
                  <p:cNvSpPr>
                    <a:spLocks/>
                  </p:cNvSpPr>
                  <p:nvPr/>
                </p:nvSpPr>
                <p:spPr bwMode="auto">
                  <a:xfrm>
                    <a:off x="2334" y="2955"/>
                    <a:ext cx="4" cy="6"/>
                  </a:xfrm>
                  <a:custGeom>
                    <a:avLst/>
                    <a:gdLst>
                      <a:gd name="T0" fmla="*/ 0 w 5"/>
                      <a:gd name="T1" fmla="*/ 0 h 8"/>
                      <a:gd name="T2" fmla="*/ 2 w 5"/>
                      <a:gd name="T3" fmla="*/ 4 h 8"/>
                      <a:gd name="T4" fmla="*/ 2 w 5"/>
                      <a:gd name="T5" fmla="*/ 3 h 8"/>
                      <a:gd name="T6" fmla="*/ 0 w 5"/>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8">
                        <a:moveTo>
                          <a:pt x="0" y="0"/>
                        </a:moveTo>
                        <a:cubicBezTo>
                          <a:pt x="1" y="3"/>
                          <a:pt x="2" y="6"/>
                          <a:pt x="3" y="8"/>
                        </a:cubicBezTo>
                        <a:cubicBezTo>
                          <a:pt x="4" y="8"/>
                          <a:pt x="4" y="7"/>
                          <a:pt x="5" y="6"/>
                        </a:cubicBezTo>
                        <a:cubicBezTo>
                          <a:pt x="3" y="4"/>
                          <a:pt x="1" y="2"/>
                          <a:pt x="0" y="0"/>
                        </a:cubicBezTo>
                      </a:path>
                    </a:pathLst>
                  </a:custGeom>
                  <a:solidFill>
                    <a:srgbClr val="A06D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79" name="Freeform 1007">
                    <a:extLst>
                      <a:ext uri="{FF2B5EF4-FFF2-40B4-BE49-F238E27FC236}">
                        <a16:creationId xmlns:a16="http://schemas.microsoft.com/office/drawing/2014/main" id="{2E25A0D4-7E1C-089A-8252-8AF40DCB452F}"/>
                      </a:ext>
                    </a:extLst>
                  </p:cNvPr>
                  <p:cNvSpPr>
                    <a:spLocks/>
                  </p:cNvSpPr>
                  <p:nvPr/>
                </p:nvSpPr>
                <p:spPr bwMode="auto">
                  <a:xfrm>
                    <a:off x="2345" y="2917"/>
                    <a:ext cx="38" cy="28"/>
                  </a:xfrm>
                  <a:custGeom>
                    <a:avLst/>
                    <a:gdLst>
                      <a:gd name="T0" fmla="*/ 19 w 45"/>
                      <a:gd name="T1" fmla="*/ 0 h 34"/>
                      <a:gd name="T2" fmla="*/ 7 w 45"/>
                      <a:gd name="T3" fmla="*/ 2 h 34"/>
                      <a:gd name="T4" fmla="*/ 0 w 45"/>
                      <a:gd name="T5" fmla="*/ 12 h 34"/>
                      <a:gd name="T6" fmla="*/ 3 w 45"/>
                      <a:gd name="T7" fmla="*/ 13 h 34"/>
                      <a:gd name="T8" fmla="*/ 3 w 45"/>
                      <a:gd name="T9" fmla="*/ 17 h 34"/>
                      <a:gd name="T10" fmla="*/ 2 w 45"/>
                      <a:gd name="T11" fmla="*/ 17 h 34"/>
                      <a:gd name="T12" fmla="*/ 2 w 45"/>
                      <a:gd name="T13" fmla="*/ 17 h 34"/>
                      <a:gd name="T14" fmla="*/ 3 w 45"/>
                      <a:gd name="T15" fmla="*/ 19 h 34"/>
                      <a:gd name="T16" fmla="*/ 20 w 45"/>
                      <a:gd name="T17" fmla="*/ 5 h 34"/>
                      <a:gd name="T18" fmla="*/ 27 w 45"/>
                      <a:gd name="T19" fmla="*/ 2 h 34"/>
                      <a:gd name="T20" fmla="*/ 19 w 45"/>
                      <a:gd name="T21" fmla="*/ 0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 h="34">
                        <a:moveTo>
                          <a:pt x="31" y="0"/>
                        </a:moveTo>
                        <a:cubicBezTo>
                          <a:pt x="25" y="0"/>
                          <a:pt x="18" y="2"/>
                          <a:pt x="12" y="5"/>
                        </a:cubicBezTo>
                        <a:cubicBezTo>
                          <a:pt x="4" y="10"/>
                          <a:pt x="0" y="16"/>
                          <a:pt x="0" y="22"/>
                        </a:cubicBezTo>
                        <a:cubicBezTo>
                          <a:pt x="1" y="22"/>
                          <a:pt x="2" y="23"/>
                          <a:pt x="3" y="23"/>
                        </a:cubicBezTo>
                        <a:cubicBezTo>
                          <a:pt x="5" y="25"/>
                          <a:pt x="6" y="28"/>
                          <a:pt x="5" y="30"/>
                        </a:cubicBezTo>
                        <a:cubicBezTo>
                          <a:pt x="4" y="31"/>
                          <a:pt x="3" y="31"/>
                          <a:pt x="2" y="31"/>
                        </a:cubicBezTo>
                        <a:cubicBezTo>
                          <a:pt x="2" y="31"/>
                          <a:pt x="2" y="31"/>
                          <a:pt x="2" y="31"/>
                        </a:cubicBezTo>
                        <a:cubicBezTo>
                          <a:pt x="2" y="32"/>
                          <a:pt x="3" y="33"/>
                          <a:pt x="4" y="34"/>
                        </a:cubicBezTo>
                        <a:cubicBezTo>
                          <a:pt x="13" y="23"/>
                          <a:pt x="23" y="14"/>
                          <a:pt x="34" y="8"/>
                        </a:cubicBezTo>
                        <a:cubicBezTo>
                          <a:pt x="37" y="6"/>
                          <a:pt x="41" y="4"/>
                          <a:pt x="45" y="3"/>
                        </a:cubicBezTo>
                        <a:cubicBezTo>
                          <a:pt x="41" y="1"/>
                          <a:pt x="36" y="0"/>
                          <a:pt x="31" y="0"/>
                        </a:cubicBezTo>
                      </a:path>
                    </a:pathLst>
                  </a:custGeom>
                  <a:solidFill>
                    <a:srgbClr val="C093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80" name="Freeform 1008">
                    <a:extLst>
                      <a:ext uri="{FF2B5EF4-FFF2-40B4-BE49-F238E27FC236}">
                        <a16:creationId xmlns:a16="http://schemas.microsoft.com/office/drawing/2014/main" id="{FB44A121-06B7-C3AE-C233-82907ACBC350}"/>
                      </a:ext>
                    </a:extLst>
                  </p:cNvPr>
                  <p:cNvSpPr>
                    <a:spLocks/>
                  </p:cNvSpPr>
                  <p:nvPr/>
                </p:nvSpPr>
                <p:spPr bwMode="auto">
                  <a:xfrm>
                    <a:off x="2340" y="2935"/>
                    <a:ext cx="10" cy="8"/>
                  </a:xfrm>
                  <a:custGeom>
                    <a:avLst/>
                    <a:gdLst>
                      <a:gd name="T0" fmla="*/ 3 w 12"/>
                      <a:gd name="T1" fmla="*/ 0 h 9"/>
                      <a:gd name="T2" fmla="*/ 1 w 12"/>
                      <a:gd name="T3" fmla="*/ 1 h 9"/>
                      <a:gd name="T4" fmla="*/ 3 w 12"/>
                      <a:gd name="T5" fmla="*/ 4 h 9"/>
                      <a:gd name="T6" fmla="*/ 5 w 12"/>
                      <a:gd name="T7" fmla="*/ 6 h 9"/>
                      <a:gd name="T8" fmla="*/ 5 w 12"/>
                      <a:gd name="T9" fmla="*/ 6 h 9"/>
                      <a:gd name="T10" fmla="*/ 7 w 12"/>
                      <a:gd name="T11" fmla="*/ 5 h 9"/>
                      <a:gd name="T12" fmla="*/ 6 w 12"/>
                      <a:gd name="T13" fmla="*/ 1 h 9"/>
                      <a:gd name="T14" fmla="*/ 3 w 12"/>
                      <a:gd name="T15" fmla="*/ 0 h 9"/>
                      <a:gd name="T16" fmla="*/ 3 w 12"/>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9">
                        <a:moveTo>
                          <a:pt x="4" y="0"/>
                        </a:moveTo>
                        <a:cubicBezTo>
                          <a:pt x="3" y="0"/>
                          <a:pt x="2" y="0"/>
                          <a:pt x="1" y="1"/>
                        </a:cubicBezTo>
                        <a:cubicBezTo>
                          <a:pt x="0" y="2"/>
                          <a:pt x="1" y="5"/>
                          <a:pt x="3" y="7"/>
                        </a:cubicBezTo>
                        <a:cubicBezTo>
                          <a:pt x="5" y="8"/>
                          <a:pt x="6" y="9"/>
                          <a:pt x="8" y="9"/>
                        </a:cubicBezTo>
                        <a:cubicBezTo>
                          <a:pt x="8" y="9"/>
                          <a:pt x="8" y="9"/>
                          <a:pt x="8" y="9"/>
                        </a:cubicBezTo>
                        <a:cubicBezTo>
                          <a:pt x="9" y="9"/>
                          <a:pt x="10" y="9"/>
                          <a:pt x="11" y="8"/>
                        </a:cubicBezTo>
                        <a:cubicBezTo>
                          <a:pt x="12" y="6"/>
                          <a:pt x="11" y="3"/>
                          <a:pt x="9" y="1"/>
                        </a:cubicBezTo>
                        <a:cubicBezTo>
                          <a:pt x="8" y="1"/>
                          <a:pt x="7" y="0"/>
                          <a:pt x="6" y="0"/>
                        </a:cubicBezTo>
                        <a:cubicBezTo>
                          <a:pt x="5" y="0"/>
                          <a:pt x="4" y="0"/>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81" name="Freeform 1009">
                    <a:extLst>
                      <a:ext uri="{FF2B5EF4-FFF2-40B4-BE49-F238E27FC236}">
                        <a16:creationId xmlns:a16="http://schemas.microsoft.com/office/drawing/2014/main" id="{AE1322DD-C952-8BF0-58A0-A5037A21D556}"/>
                      </a:ext>
                    </a:extLst>
                  </p:cNvPr>
                  <p:cNvSpPr>
                    <a:spLocks/>
                  </p:cNvSpPr>
                  <p:nvPr/>
                </p:nvSpPr>
                <p:spPr bwMode="auto">
                  <a:xfrm>
                    <a:off x="2331" y="2911"/>
                    <a:ext cx="61" cy="52"/>
                  </a:xfrm>
                  <a:custGeom>
                    <a:avLst/>
                    <a:gdLst>
                      <a:gd name="T0" fmla="*/ 30 w 72"/>
                      <a:gd name="T1" fmla="*/ 0 h 62"/>
                      <a:gd name="T2" fmla="*/ 7 w 72"/>
                      <a:gd name="T3" fmla="*/ 9 h 62"/>
                      <a:gd name="T4" fmla="*/ 0 w 72"/>
                      <a:gd name="T5" fmla="*/ 25 h 62"/>
                      <a:gd name="T6" fmla="*/ 3 w 72"/>
                      <a:gd name="T7" fmla="*/ 37 h 62"/>
                      <a:gd name="T8" fmla="*/ 3 w 72"/>
                      <a:gd name="T9" fmla="*/ 35 h 62"/>
                      <a:gd name="T10" fmla="*/ 3 w 72"/>
                      <a:gd name="T11" fmla="*/ 31 h 62"/>
                      <a:gd name="T12" fmla="*/ 2 w 72"/>
                      <a:gd name="T13" fmla="*/ 25 h 62"/>
                      <a:gd name="T14" fmla="*/ 8 w 72"/>
                      <a:gd name="T15" fmla="*/ 10 h 62"/>
                      <a:gd name="T16" fmla="*/ 30 w 72"/>
                      <a:gd name="T17" fmla="*/ 2 h 62"/>
                      <a:gd name="T18" fmla="*/ 42 w 72"/>
                      <a:gd name="T19" fmla="*/ 4 h 62"/>
                      <a:gd name="T20" fmla="*/ 44 w 72"/>
                      <a:gd name="T21" fmla="*/ 3 h 62"/>
                      <a:gd name="T22" fmla="*/ 30 w 72"/>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 h="62">
                        <a:moveTo>
                          <a:pt x="48" y="0"/>
                        </a:moveTo>
                        <a:cubicBezTo>
                          <a:pt x="34" y="0"/>
                          <a:pt x="21" y="5"/>
                          <a:pt x="11" y="15"/>
                        </a:cubicBezTo>
                        <a:cubicBezTo>
                          <a:pt x="4" y="24"/>
                          <a:pt x="0" y="34"/>
                          <a:pt x="0" y="43"/>
                        </a:cubicBezTo>
                        <a:cubicBezTo>
                          <a:pt x="0" y="50"/>
                          <a:pt x="2" y="57"/>
                          <a:pt x="5" y="62"/>
                        </a:cubicBezTo>
                        <a:cubicBezTo>
                          <a:pt x="5" y="62"/>
                          <a:pt x="6" y="61"/>
                          <a:pt x="6" y="60"/>
                        </a:cubicBezTo>
                        <a:cubicBezTo>
                          <a:pt x="5" y="58"/>
                          <a:pt x="4" y="55"/>
                          <a:pt x="3" y="52"/>
                        </a:cubicBezTo>
                        <a:cubicBezTo>
                          <a:pt x="2" y="49"/>
                          <a:pt x="2" y="46"/>
                          <a:pt x="2" y="43"/>
                        </a:cubicBezTo>
                        <a:cubicBezTo>
                          <a:pt x="2" y="34"/>
                          <a:pt x="5" y="25"/>
                          <a:pt x="13" y="17"/>
                        </a:cubicBezTo>
                        <a:cubicBezTo>
                          <a:pt x="22" y="7"/>
                          <a:pt x="35" y="2"/>
                          <a:pt x="48" y="2"/>
                        </a:cubicBezTo>
                        <a:cubicBezTo>
                          <a:pt x="55" y="2"/>
                          <a:pt x="63" y="3"/>
                          <a:pt x="69" y="7"/>
                        </a:cubicBezTo>
                        <a:cubicBezTo>
                          <a:pt x="70" y="7"/>
                          <a:pt x="71" y="6"/>
                          <a:pt x="72" y="6"/>
                        </a:cubicBezTo>
                        <a:cubicBezTo>
                          <a:pt x="65" y="2"/>
                          <a:pt x="56" y="0"/>
                          <a:pt x="48"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82" name="Freeform 1010">
                    <a:extLst>
                      <a:ext uri="{FF2B5EF4-FFF2-40B4-BE49-F238E27FC236}">
                        <a16:creationId xmlns:a16="http://schemas.microsoft.com/office/drawing/2014/main" id="{325F9A0A-73CF-F397-182E-1E18CBCD73FA}"/>
                      </a:ext>
                    </a:extLst>
                  </p:cNvPr>
                  <p:cNvSpPr>
                    <a:spLocks/>
                  </p:cNvSpPr>
                  <p:nvPr/>
                </p:nvSpPr>
                <p:spPr bwMode="auto">
                  <a:xfrm>
                    <a:off x="2450" y="2961"/>
                    <a:ext cx="95" cy="122"/>
                  </a:xfrm>
                  <a:custGeom>
                    <a:avLst/>
                    <a:gdLst>
                      <a:gd name="T0" fmla="*/ 26 w 112"/>
                      <a:gd name="T1" fmla="*/ 0 h 145"/>
                      <a:gd name="T2" fmla="*/ 18 w 112"/>
                      <a:gd name="T3" fmla="*/ 3 h 145"/>
                      <a:gd name="T4" fmla="*/ 0 w 112"/>
                      <a:gd name="T5" fmla="*/ 17 h 145"/>
                      <a:gd name="T6" fmla="*/ 0 w 112"/>
                      <a:gd name="T7" fmla="*/ 24 h 145"/>
                      <a:gd name="T8" fmla="*/ 3 w 112"/>
                      <a:gd name="T9" fmla="*/ 24 h 145"/>
                      <a:gd name="T10" fmla="*/ 20 w 112"/>
                      <a:gd name="T11" fmla="*/ 34 h 145"/>
                      <a:gd name="T12" fmla="*/ 27 w 112"/>
                      <a:gd name="T13" fmla="*/ 32 h 145"/>
                      <a:gd name="T14" fmla="*/ 27 w 112"/>
                      <a:gd name="T15" fmla="*/ 32 h 145"/>
                      <a:gd name="T16" fmla="*/ 31 w 112"/>
                      <a:gd name="T17" fmla="*/ 32 h 145"/>
                      <a:gd name="T18" fmla="*/ 45 w 112"/>
                      <a:gd name="T19" fmla="*/ 35 h 145"/>
                      <a:gd name="T20" fmla="*/ 50 w 112"/>
                      <a:gd name="T21" fmla="*/ 47 h 145"/>
                      <a:gd name="T22" fmla="*/ 49 w 112"/>
                      <a:gd name="T23" fmla="*/ 54 h 145"/>
                      <a:gd name="T24" fmla="*/ 24 w 112"/>
                      <a:gd name="T25" fmla="*/ 81 h 145"/>
                      <a:gd name="T26" fmla="*/ 25 w 112"/>
                      <a:gd name="T27" fmla="*/ 82 h 145"/>
                      <a:gd name="T28" fmla="*/ 27 w 112"/>
                      <a:gd name="T29" fmla="*/ 87 h 145"/>
                      <a:gd name="T30" fmla="*/ 31 w 112"/>
                      <a:gd name="T31" fmla="*/ 84 h 145"/>
                      <a:gd name="T32" fmla="*/ 53 w 112"/>
                      <a:gd name="T33" fmla="*/ 66 h 145"/>
                      <a:gd name="T34" fmla="*/ 59 w 112"/>
                      <a:gd name="T35" fmla="*/ 20 h 145"/>
                      <a:gd name="T36" fmla="*/ 26 w 112"/>
                      <a:gd name="T37" fmla="*/ 0 h 1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2" h="145">
                        <a:moveTo>
                          <a:pt x="43" y="0"/>
                        </a:moveTo>
                        <a:cubicBezTo>
                          <a:pt x="38" y="0"/>
                          <a:pt x="34" y="1"/>
                          <a:pt x="30" y="3"/>
                        </a:cubicBezTo>
                        <a:cubicBezTo>
                          <a:pt x="20" y="9"/>
                          <a:pt x="8" y="20"/>
                          <a:pt x="0" y="29"/>
                        </a:cubicBezTo>
                        <a:cubicBezTo>
                          <a:pt x="0" y="41"/>
                          <a:pt x="0" y="41"/>
                          <a:pt x="0" y="41"/>
                        </a:cubicBezTo>
                        <a:cubicBezTo>
                          <a:pt x="1" y="41"/>
                          <a:pt x="2" y="41"/>
                          <a:pt x="3" y="41"/>
                        </a:cubicBezTo>
                        <a:cubicBezTo>
                          <a:pt x="16" y="41"/>
                          <a:pt x="26" y="48"/>
                          <a:pt x="32" y="57"/>
                        </a:cubicBezTo>
                        <a:cubicBezTo>
                          <a:pt x="36" y="55"/>
                          <a:pt x="41" y="54"/>
                          <a:pt x="45" y="53"/>
                        </a:cubicBezTo>
                        <a:cubicBezTo>
                          <a:pt x="45" y="53"/>
                          <a:pt x="45" y="53"/>
                          <a:pt x="45" y="53"/>
                        </a:cubicBezTo>
                        <a:cubicBezTo>
                          <a:pt x="48" y="53"/>
                          <a:pt x="50" y="53"/>
                          <a:pt x="52" y="53"/>
                        </a:cubicBezTo>
                        <a:cubicBezTo>
                          <a:pt x="61" y="53"/>
                          <a:pt x="68" y="56"/>
                          <a:pt x="74" y="60"/>
                        </a:cubicBezTo>
                        <a:cubicBezTo>
                          <a:pt x="79" y="65"/>
                          <a:pt x="82" y="72"/>
                          <a:pt x="82" y="80"/>
                        </a:cubicBezTo>
                        <a:cubicBezTo>
                          <a:pt x="82" y="83"/>
                          <a:pt x="81" y="87"/>
                          <a:pt x="80" y="90"/>
                        </a:cubicBezTo>
                        <a:cubicBezTo>
                          <a:pt x="75" y="109"/>
                          <a:pt x="59" y="127"/>
                          <a:pt x="39" y="136"/>
                        </a:cubicBezTo>
                        <a:cubicBezTo>
                          <a:pt x="40" y="137"/>
                          <a:pt x="40" y="138"/>
                          <a:pt x="40" y="139"/>
                        </a:cubicBezTo>
                        <a:cubicBezTo>
                          <a:pt x="42" y="143"/>
                          <a:pt x="43" y="145"/>
                          <a:pt x="45" y="145"/>
                        </a:cubicBezTo>
                        <a:cubicBezTo>
                          <a:pt x="47" y="145"/>
                          <a:pt x="49" y="143"/>
                          <a:pt x="52" y="141"/>
                        </a:cubicBezTo>
                        <a:cubicBezTo>
                          <a:pt x="65" y="136"/>
                          <a:pt x="76" y="121"/>
                          <a:pt x="86" y="110"/>
                        </a:cubicBezTo>
                        <a:cubicBezTo>
                          <a:pt x="106" y="86"/>
                          <a:pt x="112" y="60"/>
                          <a:pt x="95" y="33"/>
                        </a:cubicBezTo>
                        <a:cubicBezTo>
                          <a:pt x="86" y="18"/>
                          <a:pt x="62" y="0"/>
                          <a:pt x="43" y="0"/>
                        </a:cubicBezTo>
                      </a:path>
                    </a:pathLst>
                  </a:custGeom>
                  <a:solidFill>
                    <a:srgbClr val="EEA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83" name="Freeform 1011">
                    <a:extLst>
                      <a:ext uri="{FF2B5EF4-FFF2-40B4-BE49-F238E27FC236}">
                        <a16:creationId xmlns:a16="http://schemas.microsoft.com/office/drawing/2014/main" id="{7FA4D90B-8CE8-D4CF-44BE-3A1C26E32ADD}"/>
                      </a:ext>
                    </a:extLst>
                  </p:cNvPr>
                  <p:cNvSpPr>
                    <a:spLocks/>
                  </p:cNvSpPr>
                  <p:nvPr/>
                </p:nvSpPr>
                <p:spPr bwMode="auto">
                  <a:xfrm>
                    <a:off x="2478" y="3007"/>
                    <a:ext cx="35" cy="59"/>
                  </a:xfrm>
                  <a:custGeom>
                    <a:avLst/>
                    <a:gdLst>
                      <a:gd name="T0" fmla="*/ 12 w 41"/>
                      <a:gd name="T1" fmla="*/ 0 h 70"/>
                      <a:gd name="T2" fmla="*/ 8 w 41"/>
                      <a:gd name="T3" fmla="*/ 0 h 70"/>
                      <a:gd name="T4" fmla="*/ 8 w 41"/>
                      <a:gd name="T5" fmla="*/ 0 h 70"/>
                      <a:gd name="T6" fmla="*/ 0 w 41"/>
                      <a:gd name="T7" fmla="*/ 3 h 70"/>
                      <a:gd name="T8" fmla="*/ 2 w 41"/>
                      <a:gd name="T9" fmla="*/ 6 h 70"/>
                      <a:gd name="T10" fmla="*/ 4 w 41"/>
                      <a:gd name="T11" fmla="*/ 5 h 70"/>
                      <a:gd name="T12" fmla="*/ 5 w 41"/>
                      <a:gd name="T13" fmla="*/ 5 h 70"/>
                      <a:gd name="T14" fmla="*/ 10 w 41"/>
                      <a:gd name="T15" fmla="*/ 20 h 70"/>
                      <a:gd name="T16" fmla="*/ 7 w 41"/>
                      <a:gd name="T17" fmla="*/ 25 h 70"/>
                      <a:gd name="T18" fmla="*/ 5 w 41"/>
                      <a:gd name="T19" fmla="*/ 39 h 70"/>
                      <a:gd name="T20" fmla="*/ 5 w 41"/>
                      <a:gd name="T21" fmla="*/ 42 h 70"/>
                      <a:gd name="T22" fmla="*/ 23 w 41"/>
                      <a:gd name="T23" fmla="*/ 18 h 70"/>
                      <a:gd name="T24" fmla="*/ 20 w 41"/>
                      <a:gd name="T25" fmla="*/ 3 h 70"/>
                      <a:gd name="T26" fmla="*/ 12 w 41"/>
                      <a:gd name="T27" fmla="*/ 0 h 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1" h="70">
                        <a:moveTo>
                          <a:pt x="19" y="0"/>
                        </a:moveTo>
                        <a:cubicBezTo>
                          <a:pt x="17" y="0"/>
                          <a:pt x="15" y="0"/>
                          <a:pt x="13" y="0"/>
                        </a:cubicBezTo>
                        <a:cubicBezTo>
                          <a:pt x="13" y="0"/>
                          <a:pt x="13" y="0"/>
                          <a:pt x="13" y="0"/>
                        </a:cubicBezTo>
                        <a:cubicBezTo>
                          <a:pt x="8" y="1"/>
                          <a:pt x="4" y="2"/>
                          <a:pt x="0" y="4"/>
                        </a:cubicBezTo>
                        <a:cubicBezTo>
                          <a:pt x="1" y="6"/>
                          <a:pt x="2" y="7"/>
                          <a:pt x="2" y="9"/>
                        </a:cubicBezTo>
                        <a:cubicBezTo>
                          <a:pt x="4" y="9"/>
                          <a:pt x="6" y="8"/>
                          <a:pt x="7" y="8"/>
                        </a:cubicBezTo>
                        <a:cubicBezTo>
                          <a:pt x="8" y="8"/>
                          <a:pt x="8" y="8"/>
                          <a:pt x="8" y="8"/>
                        </a:cubicBezTo>
                        <a:cubicBezTo>
                          <a:pt x="20" y="8"/>
                          <a:pt x="24" y="19"/>
                          <a:pt x="16" y="33"/>
                        </a:cubicBezTo>
                        <a:cubicBezTo>
                          <a:pt x="14" y="36"/>
                          <a:pt x="12" y="39"/>
                          <a:pt x="10" y="42"/>
                        </a:cubicBezTo>
                        <a:cubicBezTo>
                          <a:pt x="10" y="51"/>
                          <a:pt x="9" y="59"/>
                          <a:pt x="8" y="65"/>
                        </a:cubicBezTo>
                        <a:cubicBezTo>
                          <a:pt x="8" y="66"/>
                          <a:pt x="8" y="68"/>
                          <a:pt x="8" y="70"/>
                        </a:cubicBezTo>
                        <a:cubicBezTo>
                          <a:pt x="22" y="60"/>
                          <a:pt x="34" y="46"/>
                          <a:pt x="38" y="30"/>
                        </a:cubicBezTo>
                        <a:cubicBezTo>
                          <a:pt x="41" y="19"/>
                          <a:pt x="39" y="9"/>
                          <a:pt x="33" y="3"/>
                        </a:cubicBezTo>
                        <a:cubicBezTo>
                          <a:pt x="29" y="1"/>
                          <a:pt x="25" y="0"/>
                          <a:pt x="19" y="0"/>
                        </a:cubicBezTo>
                      </a:path>
                    </a:pathLst>
                  </a:custGeom>
                  <a:solidFill>
                    <a:srgbClr val="B487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84" name="Freeform 1012">
                    <a:extLst>
                      <a:ext uri="{FF2B5EF4-FFF2-40B4-BE49-F238E27FC236}">
                        <a16:creationId xmlns:a16="http://schemas.microsoft.com/office/drawing/2014/main" id="{F87AD7A0-2AA2-625D-7A26-C5737D60DDAE}"/>
                      </a:ext>
                    </a:extLst>
                  </p:cNvPr>
                  <p:cNvSpPr>
                    <a:spLocks/>
                  </p:cNvSpPr>
                  <p:nvPr/>
                </p:nvSpPr>
                <p:spPr bwMode="auto">
                  <a:xfrm>
                    <a:off x="2483" y="3010"/>
                    <a:ext cx="35" cy="63"/>
                  </a:xfrm>
                  <a:custGeom>
                    <a:avLst/>
                    <a:gdLst>
                      <a:gd name="T0" fmla="*/ 17 w 41"/>
                      <a:gd name="T1" fmla="*/ 0 h 75"/>
                      <a:gd name="T2" fmla="*/ 20 w 41"/>
                      <a:gd name="T3" fmla="*/ 16 h 75"/>
                      <a:gd name="T4" fmla="*/ 2 w 41"/>
                      <a:gd name="T5" fmla="*/ 39 h 75"/>
                      <a:gd name="T6" fmla="*/ 0 w 41"/>
                      <a:gd name="T7" fmla="*/ 45 h 75"/>
                      <a:gd name="T8" fmla="*/ 24 w 41"/>
                      <a:gd name="T9" fmla="*/ 19 h 75"/>
                      <a:gd name="T10" fmla="*/ 26 w 41"/>
                      <a:gd name="T11" fmla="*/ 13 h 75"/>
                      <a:gd name="T12" fmla="*/ 20 w 41"/>
                      <a:gd name="T13" fmla="*/ 3 h 75"/>
                      <a:gd name="T14" fmla="*/ 17 w 41"/>
                      <a:gd name="T15" fmla="*/ 0 h 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 h="75">
                        <a:moveTo>
                          <a:pt x="27" y="0"/>
                        </a:moveTo>
                        <a:cubicBezTo>
                          <a:pt x="33" y="6"/>
                          <a:pt x="35" y="16"/>
                          <a:pt x="32" y="27"/>
                        </a:cubicBezTo>
                        <a:cubicBezTo>
                          <a:pt x="28" y="43"/>
                          <a:pt x="16" y="57"/>
                          <a:pt x="2" y="67"/>
                        </a:cubicBezTo>
                        <a:cubicBezTo>
                          <a:pt x="1" y="70"/>
                          <a:pt x="0" y="73"/>
                          <a:pt x="0" y="75"/>
                        </a:cubicBezTo>
                        <a:cubicBezTo>
                          <a:pt x="19" y="67"/>
                          <a:pt x="35" y="50"/>
                          <a:pt x="39" y="32"/>
                        </a:cubicBezTo>
                        <a:cubicBezTo>
                          <a:pt x="40" y="28"/>
                          <a:pt x="41" y="25"/>
                          <a:pt x="41" y="22"/>
                        </a:cubicBezTo>
                        <a:cubicBezTo>
                          <a:pt x="41" y="15"/>
                          <a:pt x="38" y="8"/>
                          <a:pt x="33" y="4"/>
                        </a:cubicBezTo>
                        <a:cubicBezTo>
                          <a:pt x="31" y="2"/>
                          <a:pt x="29" y="1"/>
                          <a:pt x="27" y="0"/>
                        </a:cubicBezTo>
                      </a:path>
                    </a:pathLst>
                  </a:custGeom>
                  <a:solidFill>
                    <a:srgbClr val="A06D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85" name="Freeform 1013">
                    <a:extLst>
                      <a:ext uri="{FF2B5EF4-FFF2-40B4-BE49-F238E27FC236}">
                        <a16:creationId xmlns:a16="http://schemas.microsoft.com/office/drawing/2014/main" id="{FE7818FB-AF60-EBC9-AD50-E1467925CA96}"/>
                      </a:ext>
                    </a:extLst>
                  </p:cNvPr>
                  <p:cNvSpPr>
                    <a:spLocks/>
                  </p:cNvSpPr>
                  <p:nvPr/>
                </p:nvSpPr>
                <p:spPr bwMode="auto">
                  <a:xfrm>
                    <a:off x="2480" y="3014"/>
                    <a:ext cx="18" cy="29"/>
                  </a:xfrm>
                  <a:custGeom>
                    <a:avLst/>
                    <a:gdLst>
                      <a:gd name="T0" fmla="*/ 3 w 22"/>
                      <a:gd name="T1" fmla="*/ 0 h 34"/>
                      <a:gd name="T2" fmla="*/ 2 w 22"/>
                      <a:gd name="T3" fmla="*/ 0 h 34"/>
                      <a:gd name="T4" fmla="*/ 0 w 22"/>
                      <a:gd name="T5" fmla="*/ 1 h 34"/>
                      <a:gd name="T6" fmla="*/ 5 w 22"/>
                      <a:gd name="T7" fmla="*/ 21 h 34"/>
                      <a:gd name="T8" fmla="*/ 7 w 22"/>
                      <a:gd name="T9" fmla="*/ 15 h 34"/>
                      <a:gd name="T10" fmla="*/ 3 w 22"/>
                      <a:gd name="T11" fmla="*/ 0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34">
                        <a:moveTo>
                          <a:pt x="6" y="0"/>
                        </a:moveTo>
                        <a:cubicBezTo>
                          <a:pt x="6" y="0"/>
                          <a:pt x="6" y="0"/>
                          <a:pt x="5" y="0"/>
                        </a:cubicBezTo>
                        <a:cubicBezTo>
                          <a:pt x="4" y="0"/>
                          <a:pt x="2" y="1"/>
                          <a:pt x="0" y="1"/>
                        </a:cubicBezTo>
                        <a:cubicBezTo>
                          <a:pt x="5" y="11"/>
                          <a:pt x="7" y="23"/>
                          <a:pt x="8" y="34"/>
                        </a:cubicBezTo>
                        <a:cubicBezTo>
                          <a:pt x="10" y="31"/>
                          <a:pt x="12" y="28"/>
                          <a:pt x="14" y="25"/>
                        </a:cubicBezTo>
                        <a:cubicBezTo>
                          <a:pt x="22" y="11"/>
                          <a:pt x="18" y="0"/>
                          <a:pt x="6" y="0"/>
                        </a:cubicBezTo>
                      </a:path>
                    </a:pathLst>
                  </a:custGeom>
                  <a:solidFill>
                    <a:srgbClr val="C093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86" name="Freeform 1014">
                    <a:extLst>
                      <a:ext uri="{FF2B5EF4-FFF2-40B4-BE49-F238E27FC236}">
                        <a16:creationId xmlns:a16="http://schemas.microsoft.com/office/drawing/2014/main" id="{064598C1-726E-2C5F-EC95-606B02067732}"/>
                      </a:ext>
                    </a:extLst>
                  </p:cNvPr>
                  <p:cNvSpPr>
                    <a:spLocks/>
                  </p:cNvSpPr>
                  <p:nvPr/>
                </p:nvSpPr>
                <p:spPr bwMode="auto">
                  <a:xfrm>
                    <a:off x="2477" y="3005"/>
                    <a:ext cx="43" cy="71"/>
                  </a:xfrm>
                  <a:custGeom>
                    <a:avLst/>
                    <a:gdLst>
                      <a:gd name="T0" fmla="*/ 13 w 50"/>
                      <a:gd name="T1" fmla="*/ 0 h 83"/>
                      <a:gd name="T2" fmla="*/ 8 w 50"/>
                      <a:gd name="T3" fmla="*/ 0 h 83"/>
                      <a:gd name="T4" fmla="*/ 8 w 50"/>
                      <a:gd name="T5" fmla="*/ 0 h 83"/>
                      <a:gd name="T6" fmla="*/ 0 w 50"/>
                      <a:gd name="T7" fmla="*/ 3 h 83"/>
                      <a:gd name="T8" fmla="*/ 1 w 50"/>
                      <a:gd name="T9" fmla="*/ 3 h 83"/>
                      <a:gd name="T10" fmla="*/ 9 w 50"/>
                      <a:gd name="T11" fmla="*/ 2 h 83"/>
                      <a:gd name="T12" fmla="*/ 9 w 50"/>
                      <a:gd name="T13" fmla="*/ 2 h 83"/>
                      <a:gd name="T14" fmla="*/ 13 w 50"/>
                      <a:gd name="T15" fmla="*/ 2 h 83"/>
                      <a:gd name="T16" fmla="*/ 22 w 50"/>
                      <a:gd name="T17" fmla="*/ 3 h 83"/>
                      <a:gd name="T18" fmla="*/ 25 w 50"/>
                      <a:gd name="T19" fmla="*/ 6 h 83"/>
                      <a:gd name="T20" fmla="*/ 30 w 50"/>
                      <a:gd name="T21" fmla="*/ 17 h 83"/>
                      <a:gd name="T22" fmla="*/ 29 w 50"/>
                      <a:gd name="T23" fmla="*/ 23 h 83"/>
                      <a:gd name="T24" fmla="*/ 4 w 50"/>
                      <a:gd name="T25" fmla="*/ 50 h 83"/>
                      <a:gd name="T26" fmla="*/ 4 w 50"/>
                      <a:gd name="T27" fmla="*/ 52 h 83"/>
                      <a:gd name="T28" fmla="*/ 30 w 50"/>
                      <a:gd name="T29" fmla="*/ 23 h 83"/>
                      <a:gd name="T30" fmla="*/ 32 w 50"/>
                      <a:gd name="T31" fmla="*/ 17 h 83"/>
                      <a:gd name="T32" fmla="*/ 27 w 50"/>
                      <a:gd name="T33" fmla="*/ 4 h 83"/>
                      <a:gd name="T34" fmla="*/ 13 w 50"/>
                      <a:gd name="T35" fmla="*/ 0 h 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0" h="83">
                        <a:moveTo>
                          <a:pt x="20" y="0"/>
                        </a:moveTo>
                        <a:cubicBezTo>
                          <a:pt x="18" y="0"/>
                          <a:pt x="16" y="0"/>
                          <a:pt x="13" y="0"/>
                        </a:cubicBezTo>
                        <a:cubicBezTo>
                          <a:pt x="13" y="0"/>
                          <a:pt x="13" y="0"/>
                          <a:pt x="13" y="0"/>
                        </a:cubicBezTo>
                        <a:cubicBezTo>
                          <a:pt x="9" y="1"/>
                          <a:pt x="4" y="2"/>
                          <a:pt x="0" y="4"/>
                        </a:cubicBezTo>
                        <a:cubicBezTo>
                          <a:pt x="0" y="5"/>
                          <a:pt x="1" y="5"/>
                          <a:pt x="1" y="6"/>
                        </a:cubicBezTo>
                        <a:cubicBezTo>
                          <a:pt x="5" y="4"/>
                          <a:pt x="9" y="3"/>
                          <a:pt x="14" y="2"/>
                        </a:cubicBezTo>
                        <a:cubicBezTo>
                          <a:pt x="14" y="2"/>
                          <a:pt x="14" y="2"/>
                          <a:pt x="14" y="2"/>
                        </a:cubicBezTo>
                        <a:cubicBezTo>
                          <a:pt x="16" y="2"/>
                          <a:pt x="18" y="2"/>
                          <a:pt x="20" y="2"/>
                        </a:cubicBezTo>
                        <a:cubicBezTo>
                          <a:pt x="26" y="2"/>
                          <a:pt x="30" y="3"/>
                          <a:pt x="34" y="5"/>
                        </a:cubicBezTo>
                        <a:cubicBezTo>
                          <a:pt x="36" y="6"/>
                          <a:pt x="38" y="7"/>
                          <a:pt x="40" y="9"/>
                        </a:cubicBezTo>
                        <a:cubicBezTo>
                          <a:pt x="45" y="13"/>
                          <a:pt x="48" y="20"/>
                          <a:pt x="48" y="27"/>
                        </a:cubicBezTo>
                        <a:cubicBezTo>
                          <a:pt x="48" y="30"/>
                          <a:pt x="47" y="33"/>
                          <a:pt x="46" y="37"/>
                        </a:cubicBezTo>
                        <a:cubicBezTo>
                          <a:pt x="42" y="55"/>
                          <a:pt x="26" y="72"/>
                          <a:pt x="7" y="80"/>
                        </a:cubicBezTo>
                        <a:cubicBezTo>
                          <a:pt x="7" y="81"/>
                          <a:pt x="7" y="82"/>
                          <a:pt x="7" y="83"/>
                        </a:cubicBezTo>
                        <a:cubicBezTo>
                          <a:pt x="27" y="74"/>
                          <a:pt x="43" y="56"/>
                          <a:pt x="48" y="37"/>
                        </a:cubicBezTo>
                        <a:cubicBezTo>
                          <a:pt x="49" y="34"/>
                          <a:pt x="50" y="30"/>
                          <a:pt x="50" y="27"/>
                        </a:cubicBezTo>
                        <a:cubicBezTo>
                          <a:pt x="50" y="19"/>
                          <a:pt x="47" y="12"/>
                          <a:pt x="42" y="7"/>
                        </a:cubicBezTo>
                        <a:cubicBezTo>
                          <a:pt x="36" y="3"/>
                          <a:pt x="29" y="0"/>
                          <a:pt x="20"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87" name="Freeform 1015">
                    <a:extLst>
                      <a:ext uri="{FF2B5EF4-FFF2-40B4-BE49-F238E27FC236}">
                        <a16:creationId xmlns:a16="http://schemas.microsoft.com/office/drawing/2014/main" id="{64D4EB9B-582F-C0E2-DB4E-C6B54F7DDB5F}"/>
                      </a:ext>
                    </a:extLst>
                  </p:cNvPr>
                  <p:cNvSpPr>
                    <a:spLocks/>
                  </p:cNvSpPr>
                  <p:nvPr/>
                </p:nvSpPr>
                <p:spPr bwMode="auto">
                  <a:xfrm>
                    <a:off x="2065" y="3047"/>
                    <a:ext cx="106" cy="92"/>
                  </a:xfrm>
                  <a:custGeom>
                    <a:avLst/>
                    <a:gdLst>
                      <a:gd name="T0" fmla="*/ 52 w 126"/>
                      <a:gd name="T1" fmla="*/ 0 h 109"/>
                      <a:gd name="T2" fmla="*/ 31 w 126"/>
                      <a:gd name="T3" fmla="*/ 10 h 109"/>
                      <a:gd name="T4" fmla="*/ 6 w 126"/>
                      <a:gd name="T5" fmla="*/ 58 h 109"/>
                      <a:gd name="T6" fmla="*/ 14 w 126"/>
                      <a:gd name="T7" fmla="*/ 66 h 109"/>
                      <a:gd name="T8" fmla="*/ 38 w 126"/>
                      <a:gd name="T9" fmla="*/ 50 h 109"/>
                      <a:gd name="T10" fmla="*/ 40 w 126"/>
                      <a:gd name="T11" fmla="*/ 45 h 109"/>
                      <a:gd name="T12" fmla="*/ 38 w 126"/>
                      <a:gd name="T13" fmla="*/ 43 h 109"/>
                      <a:gd name="T14" fmla="*/ 29 w 126"/>
                      <a:gd name="T15" fmla="*/ 31 h 109"/>
                      <a:gd name="T16" fmla="*/ 37 w 126"/>
                      <a:gd name="T17" fmla="*/ 19 h 109"/>
                      <a:gd name="T18" fmla="*/ 54 w 126"/>
                      <a:gd name="T19" fmla="*/ 14 h 109"/>
                      <a:gd name="T20" fmla="*/ 57 w 126"/>
                      <a:gd name="T21" fmla="*/ 15 h 109"/>
                      <a:gd name="T22" fmla="*/ 74 w 126"/>
                      <a:gd name="T23" fmla="*/ 7 h 109"/>
                      <a:gd name="T24" fmla="*/ 75 w 126"/>
                      <a:gd name="T25" fmla="*/ 3 h 109"/>
                      <a:gd name="T26" fmla="*/ 52 w 126"/>
                      <a:gd name="T27" fmla="*/ 0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6" h="109">
                        <a:moveTo>
                          <a:pt x="88" y="0"/>
                        </a:moveTo>
                        <a:cubicBezTo>
                          <a:pt x="75" y="0"/>
                          <a:pt x="64" y="4"/>
                          <a:pt x="52" y="16"/>
                        </a:cubicBezTo>
                        <a:cubicBezTo>
                          <a:pt x="33" y="36"/>
                          <a:pt x="0" y="65"/>
                          <a:pt x="9" y="97"/>
                        </a:cubicBezTo>
                        <a:cubicBezTo>
                          <a:pt x="12" y="106"/>
                          <a:pt x="18" y="109"/>
                          <a:pt x="24" y="109"/>
                        </a:cubicBezTo>
                        <a:cubicBezTo>
                          <a:pt x="38" y="109"/>
                          <a:pt x="57" y="94"/>
                          <a:pt x="64" y="83"/>
                        </a:cubicBezTo>
                        <a:cubicBezTo>
                          <a:pt x="65" y="81"/>
                          <a:pt x="67" y="78"/>
                          <a:pt x="68" y="75"/>
                        </a:cubicBezTo>
                        <a:cubicBezTo>
                          <a:pt x="66" y="74"/>
                          <a:pt x="65" y="73"/>
                          <a:pt x="63" y="72"/>
                        </a:cubicBezTo>
                        <a:cubicBezTo>
                          <a:pt x="54" y="66"/>
                          <a:pt x="50" y="59"/>
                          <a:pt x="50" y="52"/>
                        </a:cubicBezTo>
                        <a:cubicBezTo>
                          <a:pt x="50" y="44"/>
                          <a:pt x="54" y="37"/>
                          <a:pt x="62" y="32"/>
                        </a:cubicBezTo>
                        <a:cubicBezTo>
                          <a:pt x="70" y="27"/>
                          <a:pt x="80" y="24"/>
                          <a:pt x="90" y="24"/>
                        </a:cubicBezTo>
                        <a:cubicBezTo>
                          <a:pt x="92" y="24"/>
                          <a:pt x="94" y="25"/>
                          <a:pt x="96" y="25"/>
                        </a:cubicBezTo>
                        <a:cubicBezTo>
                          <a:pt x="103" y="19"/>
                          <a:pt x="112" y="14"/>
                          <a:pt x="125" y="12"/>
                        </a:cubicBezTo>
                        <a:cubicBezTo>
                          <a:pt x="126" y="5"/>
                          <a:pt x="126" y="5"/>
                          <a:pt x="126" y="5"/>
                        </a:cubicBezTo>
                        <a:cubicBezTo>
                          <a:pt x="112" y="3"/>
                          <a:pt x="100" y="0"/>
                          <a:pt x="88" y="0"/>
                        </a:cubicBezTo>
                      </a:path>
                    </a:pathLst>
                  </a:custGeom>
                  <a:solidFill>
                    <a:srgbClr val="EEA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88" name="Freeform 1016">
                    <a:extLst>
                      <a:ext uri="{FF2B5EF4-FFF2-40B4-BE49-F238E27FC236}">
                        <a16:creationId xmlns:a16="http://schemas.microsoft.com/office/drawing/2014/main" id="{8455C9E4-1D1B-376E-4C08-EC5F77C66C17}"/>
                      </a:ext>
                    </a:extLst>
                  </p:cNvPr>
                  <p:cNvSpPr>
                    <a:spLocks/>
                  </p:cNvSpPr>
                  <p:nvPr/>
                </p:nvSpPr>
                <p:spPr bwMode="auto">
                  <a:xfrm>
                    <a:off x="2109" y="3069"/>
                    <a:ext cx="36" cy="36"/>
                  </a:xfrm>
                  <a:custGeom>
                    <a:avLst/>
                    <a:gdLst>
                      <a:gd name="T0" fmla="*/ 23 w 43"/>
                      <a:gd name="T1" fmla="*/ 0 h 43"/>
                      <a:gd name="T2" fmla="*/ 7 w 43"/>
                      <a:gd name="T3" fmla="*/ 5 h 43"/>
                      <a:gd name="T4" fmla="*/ 0 w 43"/>
                      <a:gd name="T5" fmla="*/ 15 h 43"/>
                      <a:gd name="T6" fmla="*/ 0 w 43"/>
                      <a:gd name="T7" fmla="*/ 18 h 43"/>
                      <a:gd name="T8" fmla="*/ 6 w 43"/>
                      <a:gd name="T9" fmla="*/ 23 h 43"/>
                      <a:gd name="T10" fmla="*/ 11 w 43"/>
                      <a:gd name="T11" fmla="*/ 25 h 43"/>
                      <a:gd name="T12" fmla="*/ 15 w 43"/>
                      <a:gd name="T13" fmla="*/ 17 h 43"/>
                      <a:gd name="T14" fmla="*/ 14 w 43"/>
                      <a:gd name="T15" fmla="*/ 16 h 43"/>
                      <a:gd name="T16" fmla="*/ 13 w 43"/>
                      <a:gd name="T17" fmla="*/ 17 h 43"/>
                      <a:gd name="T18" fmla="*/ 13 w 43"/>
                      <a:gd name="T19" fmla="*/ 17 h 43"/>
                      <a:gd name="T20" fmla="*/ 11 w 43"/>
                      <a:gd name="T21" fmla="*/ 16 h 43"/>
                      <a:gd name="T22" fmla="*/ 11 w 43"/>
                      <a:gd name="T23" fmla="*/ 15 h 43"/>
                      <a:gd name="T24" fmla="*/ 10 w 43"/>
                      <a:gd name="T25" fmla="*/ 15 h 43"/>
                      <a:gd name="T26" fmla="*/ 8 w 43"/>
                      <a:gd name="T27" fmla="*/ 13 h 43"/>
                      <a:gd name="T28" fmla="*/ 7 w 43"/>
                      <a:gd name="T29" fmla="*/ 12 h 43"/>
                      <a:gd name="T30" fmla="*/ 6 w 43"/>
                      <a:gd name="T31" fmla="*/ 9 h 43"/>
                      <a:gd name="T32" fmla="*/ 7 w 43"/>
                      <a:gd name="T33" fmla="*/ 9 h 43"/>
                      <a:gd name="T34" fmla="*/ 8 w 43"/>
                      <a:gd name="T35" fmla="*/ 9 h 43"/>
                      <a:gd name="T36" fmla="*/ 15 w 43"/>
                      <a:gd name="T37" fmla="*/ 3 h 43"/>
                      <a:gd name="T38" fmla="*/ 23 w 43"/>
                      <a:gd name="T39" fmla="*/ 3 h 43"/>
                      <a:gd name="T40" fmla="*/ 23 w 43"/>
                      <a:gd name="T41" fmla="*/ 3 h 43"/>
                      <a:gd name="T42" fmla="*/ 25 w 43"/>
                      <a:gd name="T43" fmla="*/ 0 h 43"/>
                      <a:gd name="T44" fmla="*/ 23 w 43"/>
                      <a:gd name="T45" fmla="*/ 0 h 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 h="43">
                        <a:moveTo>
                          <a:pt x="38" y="0"/>
                        </a:moveTo>
                        <a:cubicBezTo>
                          <a:pt x="28" y="0"/>
                          <a:pt x="18" y="3"/>
                          <a:pt x="11" y="8"/>
                        </a:cubicBezTo>
                        <a:cubicBezTo>
                          <a:pt x="3" y="13"/>
                          <a:pt x="0" y="19"/>
                          <a:pt x="0" y="26"/>
                        </a:cubicBezTo>
                        <a:cubicBezTo>
                          <a:pt x="0" y="27"/>
                          <a:pt x="0" y="28"/>
                          <a:pt x="0" y="30"/>
                        </a:cubicBezTo>
                        <a:cubicBezTo>
                          <a:pt x="2" y="33"/>
                          <a:pt x="5" y="36"/>
                          <a:pt x="9" y="38"/>
                        </a:cubicBezTo>
                        <a:cubicBezTo>
                          <a:pt x="12" y="40"/>
                          <a:pt x="15" y="42"/>
                          <a:pt x="19" y="43"/>
                        </a:cubicBezTo>
                        <a:cubicBezTo>
                          <a:pt x="21" y="38"/>
                          <a:pt x="23" y="34"/>
                          <a:pt x="25" y="29"/>
                        </a:cubicBezTo>
                        <a:cubicBezTo>
                          <a:pt x="25" y="29"/>
                          <a:pt x="24" y="29"/>
                          <a:pt x="24" y="28"/>
                        </a:cubicBezTo>
                        <a:cubicBezTo>
                          <a:pt x="24" y="29"/>
                          <a:pt x="23" y="29"/>
                          <a:pt x="23" y="29"/>
                        </a:cubicBezTo>
                        <a:cubicBezTo>
                          <a:pt x="23" y="29"/>
                          <a:pt x="23" y="29"/>
                          <a:pt x="22" y="29"/>
                        </a:cubicBezTo>
                        <a:cubicBezTo>
                          <a:pt x="21" y="29"/>
                          <a:pt x="20" y="29"/>
                          <a:pt x="19" y="28"/>
                        </a:cubicBezTo>
                        <a:cubicBezTo>
                          <a:pt x="18" y="27"/>
                          <a:pt x="17" y="26"/>
                          <a:pt x="18" y="25"/>
                        </a:cubicBezTo>
                        <a:cubicBezTo>
                          <a:pt x="18" y="25"/>
                          <a:pt x="17" y="25"/>
                          <a:pt x="17" y="25"/>
                        </a:cubicBezTo>
                        <a:cubicBezTo>
                          <a:pt x="16" y="24"/>
                          <a:pt x="15" y="23"/>
                          <a:pt x="14" y="22"/>
                        </a:cubicBezTo>
                        <a:cubicBezTo>
                          <a:pt x="13" y="22"/>
                          <a:pt x="12" y="21"/>
                          <a:pt x="11" y="20"/>
                        </a:cubicBezTo>
                        <a:cubicBezTo>
                          <a:pt x="8" y="19"/>
                          <a:pt x="7" y="17"/>
                          <a:pt x="9" y="16"/>
                        </a:cubicBezTo>
                        <a:cubicBezTo>
                          <a:pt x="9" y="15"/>
                          <a:pt x="10" y="15"/>
                          <a:pt x="11" y="15"/>
                        </a:cubicBezTo>
                        <a:cubicBezTo>
                          <a:pt x="11" y="15"/>
                          <a:pt x="12" y="15"/>
                          <a:pt x="13" y="16"/>
                        </a:cubicBezTo>
                        <a:cubicBezTo>
                          <a:pt x="14" y="12"/>
                          <a:pt x="18" y="8"/>
                          <a:pt x="25" y="6"/>
                        </a:cubicBezTo>
                        <a:cubicBezTo>
                          <a:pt x="29" y="4"/>
                          <a:pt x="34" y="3"/>
                          <a:pt x="39" y="3"/>
                        </a:cubicBezTo>
                        <a:cubicBezTo>
                          <a:pt x="39" y="3"/>
                          <a:pt x="39" y="3"/>
                          <a:pt x="40" y="3"/>
                        </a:cubicBezTo>
                        <a:cubicBezTo>
                          <a:pt x="41" y="2"/>
                          <a:pt x="42" y="1"/>
                          <a:pt x="43" y="0"/>
                        </a:cubicBezTo>
                        <a:cubicBezTo>
                          <a:pt x="41" y="0"/>
                          <a:pt x="40" y="0"/>
                          <a:pt x="38" y="0"/>
                        </a:cubicBezTo>
                      </a:path>
                    </a:pathLst>
                  </a:custGeom>
                  <a:solidFill>
                    <a:srgbClr val="B487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89" name="Freeform 1017">
                    <a:extLst>
                      <a:ext uri="{FF2B5EF4-FFF2-40B4-BE49-F238E27FC236}">
                        <a16:creationId xmlns:a16="http://schemas.microsoft.com/office/drawing/2014/main" id="{E1EF1D26-C9EA-DFBA-310C-BC0CFE1A3089}"/>
                      </a:ext>
                    </a:extLst>
                  </p:cNvPr>
                  <p:cNvSpPr>
                    <a:spLocks/>
                  </p:cNvSpPr>
                  <p:nvPr/>
                </p:nvSpPr>
                <p:spPr bwMode="auto">
                  <a:xfrm>
                    <a:off x="2109" y="3094"/>
                    <a:ext cx="16" cy="15"/>
                  </a:xfrm>
                  <a:custGeom>
                    <a:avLst/>
                    <a:gdLst>
                      <a:gd name="T0" fmla="*/ 0 w 19"/>
                      <a:gd name="T1" fmla="*/ 0 h 18"/>
                      <a:gd name="T2" fmla="*/ 7 w 19"/>
                      <a:gd name="T3" fmla="*/ 9 h 18"/>
                      <a:gd name="T4" fmla="*/ 10 w 19"/>
                      <a:gd name="T5" fmla="*/ 11 h 18"/>
                      <a:gd name="T6" fmla="*/ 11 w 19"/>
                      <a:gd name="T7" fmla="*/ 8 h 18"/>
                      <a:gd name="T8" fmla="*/ 6 w 19"/>
                      <a:gd name="T9" fmla="*/ 5 h 18"/>
                      <a:gd name="T10" fmla="*/ 0 w 19"/>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18">
                        <a:moveTo>
                          <a:pt x="0" y="0"/>
                        </a:moveTo>
                        <a:cubicBezTo>
                          <a:pt x="2" y="5"/>
                          <a:pt x="5" y="10"/>
                          <a:pt x="12" y="15"/>
                        </a:cubicBezTo>
                        <a:cubicBezTo>
                          <a:pt x="13" y="16"/>
                          <a:pt x="15" y="17"/>
                          <a:pt x="17" y="18"/>
                        </a:cubicBezTo>
                        <a:cubicBezTo>
                          <a:pt x="18" y="16"/>
                          <a:pt x="18" y="15"/>
                          <a:pt x="19" y="13"/>
                        </a:cubicBezTo>
                        <a:cubicBezTo>
                          <a:pt x="15" y="12"/>
                          <a:pt x="12" y="10"/>
                          <a:pt x="9" y="8"/>
                        </a:cubicBezTo>
                        <a:cubicBezTo>
                          <a:pt x="5" y="6"/>
                          <a:pt x="2" y="3"/>
                          <a:pt x="0" y="0"/>
                        </a:cubicBezTo>
                      </a:path>
                    </a:pathLst>
                  </a:custGeom>
                  <a:solidFill>
                    <a:srgbClr val="A06D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90" name="Freeform 1018">
                    <a:extLst>
                      <a:ext uri="{FF2B5EF4-FFF2-40B4-BE49-F238E27FC236}">
                        <a16:creationId xmlns:a16="http://schemas.microsoft.com/office/drawing/2014/main" id="{D1D3C94B-9E21-FCDC-487F-AE8FE90F2AE6}"/>
                      </a:ext>
                    </a:extLst>
                  </p:cNvPr>
                  <p:cNvSpPr>
                    <a:spLocks/>
                  </p:cNvSpPr>
                  <p:nvPr/>
                </p:nvSpPr>
                <p:spPr bwMode="auto">
                  <a:xfrm>
                    <a:off x="2120" y="3071"/>
                    <a:ext cx="23" cy="22"/>
                  </a:xfrm>
                  <a:custGeom>
                    <a:avLst/>
                    <a:gdLst>
                      <a:gd name="T0" fmla="*/ 16 w 27"/>
                      <a:gd name="T1" fmla="*/ 0 h 26"/>
                      <a:gd name="T2" fmla="*/ 8 w 27"/>
                      <a:gd name="T3" fmla="*/ 3 h 26"/>
                      <a:gd name="T4" fmla="*/ 0 w 27"/>
                      <a:gd name="T5" fmla="*/ 8 h 26"/>
                      <a:gd name="T6" fmla="*/ 3 w 27"/>
                      <a:gd name="T7" fmla="*/ 8 h 26"/>
                      <a:gd name="T8" fmla="*/ 3 w 27"/>
                      <a:gd name="T9" fmla="*/ 11 h 26"/>
                      <a:gd name="T10" fmla="*/ 3 w 27"/>
                      <a:gd name="T11" fmla="*/ 12 h 26"/>
                      <a:gd name="T12" fmla="*/ 1 w 27"/>
                      <a:gd name="T13" fmla="*/ 12 h 26"/>
                      <a:gd name="T14" fmla="*/ 3 w 27"/>
                      <a:gd name="T15" fmla="*/ 14 h 26"/>
                      <a:gd name="T16" fmla="*/ 3 w 27"/>
                      <a:gd name="T17" fmla="*/ 14 h 26"/>
                      <a:gd name="T18" fmla="*/ 3 w 27"/>
                      <a:gd name="T19" fmla="*/ 14 h 26"/>
                      <a:gd name="T20" fmla="*/ 3 w 27"/>
                      <a:gd name="T21" fmla="*/ 14 h 26"/>
                      <a:gd name="T22" fmla="*/ 6 w 27"/>
                      <a:gd name="T23" fmla="*/ 14 h 26"/>
                      <a:gd name="T24" fmla="*/ 7 w 27"/>
                      <a:gd name="T25" fmla="*/ 15 h 26"/>
                      <a:gd name="T26" fmla="*/ 8 w 27"/>
                      <a:gd name="T27" fmla="*/ 16 h 26"/>
                      <a:gd name="T28" fmla="*/ 17 w 27"/>
                      <a:gd name="T29" fmla="*/ 0 h 26"/>
                      <a:gd name="T30" fmla="*/ 16 w 27"/>
                      <a:gd name="T31" fmla="*/ 0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7" h="26">
                        <a:moveTo>
                          <a:pt x="26" y="0"/>
                        </a:moveTo>
                        <a:cubicBezTo>
                          <a:pt x="21" y="0"/>
                          <a:pt x="16" y="1"/>
                          <a:pt x="12" y="3"/>
                        </a:cubicBezTo>
                        <a:cubicBezTo>
                          <a:pt x="5" y="5"/>
                          <a:pt x="1" y="9"/>
                          <a:pt x="0" y="13"/>
                        </a:cubicBezTo>
                        <a:cubicBezTo>
                          <a:pt x="1" y="13"/>
                          <a:pt x="2" y="13"/>
                          <a:pt x="3" y="14"/>
                        </a:cubicBezTo>
                        <a:cubicBezTo>
                          <a:pt x="5" y="16"/>
                          <a:pt x="6" y="18"/>
                          <a:pt x="4" y="18"/>
                        </a:cubicBezTo>
                        <a:cubicBezTo>
                          <a:pt x="4" y="19"/>
                          <a:pt x="3" y="19"/>
                          <a:pt x="3" y="19"/>
                        </a:cubicBezTo>
                        <a:cubicBezTo>
                          <a:pt x="2" y="19"/>
                          <a:pt x="2" y="19"/>
                          <a:pt x="1" y="19"/>
                        </a:cubicBezTo>
                        <a:cubicBezTo>
                          <a:pt x="2" y="20"/>
                          <a:pt x="3" y="21"/>
                          <a:pt x="4" y="22"/>
                        </a:cubicBezTo>
                        <a:cubicBezTo>
                          <a:pt x="4" y="22"/>
                          <a:pt x="5" y="22"/>
                          <a:pt x="5" y="22"/>
                        </a:cubicBezTo>
                        <a:cubicBezTo>
                          <a:pt x="5" y="22"/>
                          <a:pt x="5" y="22"/>
                          <a:pt x="5" y="22"/>
                        </a:cubicBezTo>
                        <a:cubicBezTo>
                          <a:pt x="5" y="22"/>
                          <a:pt x="6" y="22"/>
                          <a:pt x="6" y="22"/>
                        </a:cubicBezTo>
                        <a:cubicBezTo>
                          <a:pt x="7" y="22"/>
                          <a:pt x="8" y="22"/>
                          <a:pt x="9" y="23"/>
                        </a:cubicBezTo>
                        <a:cubicBezTo>
                          <a:pt x="10" y="24"/>
                          <a:pt x="11" y="25"/>
                          <a:pt x="11" y="25"/>
                        </a:cubicBezTo>
                        <a:cubicBezTo>
                          <a:pt x="11" y="26"/>
                          <a:pt x="12" y="26"/>
                          <a:pt x="12" y="26"/>
                        </a:cubicBezTo>
                        <a:cubicBezTo>
                          <a:pt x="16" y="16"/>
                          <a:pt x="21" y="8"/>
                          <a:pt x="27" y="0"/>
                        </a:cubicBezTo>
                        <a:cubicBezTo>
                          <a:pt x="26" y="0"/>
                          <a:pt x="26" y="0"/>
                          <a:pt x="26" y="0"/>
                        </a:cubicBezTo>
                      </a:path>
                    </a:pathLst>
                  </a:custGeom>
                  <a:solidFill>
                    <a:srgbClr val="C093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91" name="Freeform 1019">
                    <a:extLst>
                      <a:ext uri="{FF2B5EF4-FFF2-40B4-BE49-F238E27FC236}">
                        <a16:creationId xmlns:a16="http://schemas.microsoft.com/office/drawing/2014/main" id="{447FD921-64BD-C251-C568-58EED6D7EAA6}"/>
                      </a:ext>
                    </a:extLst>
                  </p:cNvPr>
                  <p:cNvSpPr>
                    <a:spLocks/>
                  </p:cNvSpPr>
                  <p:nvPr/>
                </p:nvSpPr>
                <p:spPr bwMode="auto">
                  <a:xfrm>
                    <a:off x="2115" y="3081"/>
                    <a:ext cx="10" cy="6"/>
                  </a:xfrm>
                  <a:custGeom>
                    <a:avLst/>
                    <a:gdLst>
                      <a:gd name="T0" fmla="*/ 3 w 12"/>
                      <a:gd name="T1" fmla="*/ 0 h 7"/>
                      <a:gd name="T2" fmla="*/ 2 w 12"/>
                      <a:gd name="T3" fmla="*/ 1 h 7"/>
                      <a:gd name="T4" fmla="*/ 3 w 12"/>
                      <a:gd name="T5" fmla="*/ 3 h 7"/>
                      <a:gd name="T6" fmla="*/ 4 w 12"/>
                      <a:gd name="T7" fmla="*/ 4 h 7"/>
                      <a:gd name="T8" fmla="*/ 6 w 12"/>
                      <a:gd name="T9" fmla="*/ 4 h 7"/>
                      <a:gd name="T10" fmla="*/ 6 w 12"/>
                      <a:gd name="T11" fmla="*/ 3 h 7"/>
                      <a:gd name="T12" fmla="*/ 6 w 12"/>
                      <a:gd name="T13" fmla="*/ 2 h 7"/>
                      <a:gd name="T14" fmla="*/ 3 w 12"/>
                      <a:gd name="T15" fmla="*/ 1 h 7"/>
                      <a:gd name="T16" fmla="*/ 3 w 12"/>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7">
                        <a:moveTo>
                          <a:pt x="4" y="0"/>
                        </a:moveTo>
                        <a:cubicBezTo>
                          <a:pt x="3" y="0"/>
                          <a:pt x="2" y="0"/>
                          <a:pt x="2" y="1"/>
                        </a:cubicBezTo>
                        <a:cubicBezTo>
                          <a:pt x="0" y="2"/>
                          <a:pt x="1" y="4"/>
                          <a:pt x="4" y="5"/>
                        </a:cubicBezTo>
                        <a:cubicBezTo>
                          <a:pt x="5" y="6"/>
                          <a:pt x="6" y="7"/>
                          <a:pt x="7" y="7"/>
                        </a:cubicBezTo>
                        <a:cubicBezTo>
                          <a:pt x="8" y="7"/>
                          <a:pt x="8" y="7"/>
                          <a:pt x="9" y="7"/>
                        </a:cubicBezTo>
                        <a:cubicBezTo>
                          <a:pt x="9" y="7"/>
                          <a:pt x="10" y="7"/>
                          <a:pt x="10" y="6"/>
                        </a:cubicBezTo>
                        <a:cubicBezTo>
                          <a:pt x="12" y="6"/>
                          <a:pt x="11" y="4"/>
                          <a:pt x="9" y="2"/>
                        </a:cubicBezTo>
                        <a:cubicBezTo>
                          <a:pt x="8" y="1"/>
                          <a:pt x="7" y="1"/>
                          <a:pt x="6" y="1"/>
                        </a:cubicBezTo>
                        <a:cubicBezTo>
                          <a:pt x="5" y="0"/>
                          <a:pt x="4" y="0"/>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92" name="Freeform 1020">
                    <a:extLst>
                      <a:ext uri="{FF2B5EF4-FFF2-40B4-BE49-F238E27FC236}">
                        <a16:creationId xmlns:a16="http://schemas.microsoft.com/office/drawing/2014/main" id="{573D50D9-BE5E-C41E-4334-DCEE899913F3}"/>
                      </a:ext>
                    </a:extLst>
                  </p:cNvPr>
                  <p:cNvSpPr>
                    <a:spLocks/>
                  </p:cNvSpPr>
                  <p:nvPr/>
                </p:nvSpPr>
                <p:spPr bwMode="auto">
                  <a:xfrm>
                    <a:off x="2123" y="3090"/>
                    <a:ext cx="6" cy="3"/>
                  </a:xfrm>
                  <a:custGeom>
                    <a:avLst/>
                    <a:gdLst>
                      <a:gd name="T0" fmla="*/ 2 w 7"/>
                      <a:gd name="T1" fmla="*/ 0 h 4"/>
                      <a:gd name="T2" fmla="*/ 1 w 7"/>
                      <a:gd name="T3" fmla="*/ 0 h 4"/>
                      <a:gd name="T4" fmla="*/ 1 w 7"/>
                      <a:gd name="T5" fmla="*/ 0 h 4"/>
                      <a:gd name="T6" fmla="*/ 2 w 7"/>
                      <a:gd name="T7" fmla="*/ 2 h 4"/>
                      <a:gd name="T8" fmla="*/ 3 w 7"/>
                      <a:gd name="T9" fmla="*/ 2 h 4"/>
                      <a:gd name="T10" fmla="*/ 3 w 7"/>
                      <a:gd name="T11" fmla="*/ 2 h 4"/>
                      <a:gd name="T12" fmla="*/ 4 w 7"/>
                      <a:gd name="T13" fmla="*/ 2 h 4"/>
                      <a:gd name="T14" fmla="*/ 3 w 7"/>
                      <a:gd name="T15" fmla="*/ 1 h 4"/>
                      <a:gd name="T16" fmla="*/ 2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4">
                        <a:moveTo>
                          <a:pt x="2" y="0"/>
                        </a:moveTo>
                        <a:cubicBezTo>
                          <a:pt x="2" y="0"/>
                          <a:pt x="1" y="0"/>
                          <a:pt x="1" y="0"/>
                        </a:cubicBezTo>
                        <a:cubicBezTo>
                          <a:pt x="1" y="0"/>
                          <a:pt x="1" y="0"/>
                          <a:pt x="1" y="0"/>
                        </a:cubicBezTo>
                        <a:cubicBezTo>
                          <a:pt x="0" y="1"/>
                          <a:pt x="1" y="2"/>
                          <a:pt x="2" y="3"/>
                        </a:cubicBezTo>
                        <a:cubicBezTo>
                          <a:pt x="3" y="4"/>
                          <a:pt x="4" y="4"/>
                          <a:pt x="5" y="4"/>
                        </a:cubicBezTo>
                        <a:cubicBezTo>
                          <a:pt x="6" y="4"/>
                          <a:pt x="6" y="4"/>
                          <a:pt x="6" y="4"/>
                        </a:cubicBezTo>
                        <a:cubicBezTo>
                          <a:pt x="6" y="4"/>
                          <a:pt x="7" y="4"/>
                          <a:pt x="7" y="3"/>
                        </a:cubicBezTo>
                        <a:cubicBezTo>
                          <a:pt x="7" y="3"/>
                          <a:pt x="6" y="2"/>
                          <a:pt x="5" y="1"/>
                        </a:cubicBezTo>
                        <a:cubicBezTo>
                          <a:pt x="4" y="0"/>
                          <a:pt x="3"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93" name="Freeform 1021">
                    <a:extLst>
                      <a:ext uri="{FF2B5EF4-FFF2-40B4-BE49-F238E27FC236}">
                        <a16:creationId xmlns:a16="http://schemas.microsoft.com/office/drawing/2014/main" id="{CFDFFFD3-29F0-3567-B21B-1E9204A2583E}"/>
                      </a:ext>
                    </a:extLst>
                  </p:cNvPr>
                  <p:cNvSpPr>
                    <a:spLocks/>
                  </p:cNvSpPr>
                  <p:nvPr/>
                </p:nvSpPr>
                <p:spPr bwMode="auto">
                  <a:xfrm>
                    <a:off x="2107" y="3067"/>
                    <a:ext cx="39" cy="43"/>
                  </a:xfrm>
                  <a:custGeom>
                    <a:avLst/>
                    <a:gdLst>
                      <a:gd name="T0" fmla="*/ 25 w 46"/>
                      <a:gd name="T1" fmla="*/ 0 h 51"/>
                      <a:gd name="T2" fmla="*/ 7 w 46"/>
                      <a:gd name="T3" fmla="*/ 5 h 51"/>
                      <a:gd name="T4" fmla="*/ 0 w 46"/>
                      <a:gd name="T5" fmla="*/ 17 h 51"/>
                      <a:gd name="T6" fmla="*/ 8 w 46"/>
                      <a:gd name="T7" fmla="*/ 29 h 51"/>
                      <a:gd name="T8" fmla="*/ 11 w 46"/>
                      <a:gd name="T9" fmla="*/ 30 h 51"/>
                      <a:gd name="T10" fmla="*/ 12 w 46"/>
                      <a:gd name="T11" fmla="*/ 30 h 51"/>
                      <a:gd name="T12" fmla="*/ 8 w 46"/>
                      <a:gd name="T13" fmla="*/ 29 h 51"/>
                      <a:gd name="T14" fmla="*/ 2 w 46"/>
                      <a:gd name="T15" fmla="*/ 19 h 51"/>
                      <a:gd name="T16" fmla="*/ 2 w 46"/>
                      <a:gd name="T17" fmla="*/ 17 h 51"/>
                      <a:gd name="T18" fmla="*/ 8 w 46"/>
                      <a:gd name="T19" fmla="*/ 6 h 51"/>
                      <a:gd name="T20" fmla="*/ 25 w 46"/>
                      <a:gd name="T21" fmla="*/ 2 h 51"/>
                      <a:gd name="T22" fmla="*/ 27 w 46"/>
                      <a:gd name="T23" fmla="*/ 2 h 51"/>
                      <a:gd name="T24" fmla="*/ 28 w 46"/>
                      <a:gd name="T25" fmla="*/ 1 h 51"/>
                      <a:gd name="T26" fmla="*/ 25 w 46"/>
                      <a:gd name="T27" fmla="*/ 0 h 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 h="51">
                        <a:moveTo>
                          <a:pt x="40" y="0"/>
                        </a:moveTo>
                        <a:cubicBezTo>
                          <a:pt x="30" y="0"/>
                          <a:pt x="20" y="3"/>
                          <a:pt x="12" y="8"/>
                        </a:cubicBezTo>
                        <a:cubicBezTo>
                          <a:pt x="4" y="13"/>
                          <a:pt x="0" y="20"/>
                          <a:pt x="0" y="28"/>
                        </a:cubicBezTo>
                        <a:cubicBezTo>
                          <a:pt x="0" y="35"/>
                          <a:pt x="4" y="42"/>
                          <a:pt x="13" y="48"/>
                        </a:cubicBezTo>
                        <a:cubicBezTo>
                          <a:pt x="15" y="49"/>
                          <a:pt x="16" y="50"/>
                          <a:pt x="18" y="51"/>
                        </a:cubicBezTo>
                        <a:cubicBezTo>
                          <a:pt x="18" y="50"/>
                          <a:pt x="19" y="50"/>
                          <a:pt x="19" y="50"/>
                        </a:cubicBezTo>
                        <a:cubicBezTo>
                          <a:pt x="17" y="49"/>
                          <a:pt x="15" y="48"/>
                          <a:pt x="14" y="47"/>
                        </a:cubicBezTo>
                        <a:cubicBezTo>
                          <a:pt x="7" y="42"/>
                          <a:pt x="4" y="37"/>
                          <a:pt x="2" y="32"/>
                        </a:cubicBezTo>
                        <a:cubicBezTo>
                          <a:pt x="2" y="30"/>
                          <a:pt x="2" y="29"/>
                          <a:pt x="2" y="28"/>
                        </a:cubicBezTo>
                        <a:cubicBezTo>
                          <a:pt x="2" y="21"/>
                          <a:pt x="5" y="15"/>
                          <a:pt x="13" y="10"/>
                        </a:cubicBezTo>
                        <a:cubicBezTo>
                          <a:pt x="20" y="5"/>
                          <a:pt x="30" y="2"/>
                          <a:pt x="40" y="2"/>
                        </a:cubicBezTo>
                        <a:cubicBezTo>
                          <a:pt x="42" y="2"/>
                          <a:pt x="43" y="2"/>
                          <a:pt x="45" y="2"/>
                        </a:cubicBezTo>
                        <a:cubicBezTo>
                          <a:pt x="45" y="2"/>
                          <a:pt x="46" y="1"/>
                          <a:pt x="46" y="1"/>
                        </a:cubicBezTo>
                        <a:cubicBezTo>
                          <a:pt x="44" y="1"/>
                          <a:pt x="42" y="0"/>
                          <a:pt x="40"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94" name="Freeform 1022">
                    <a:extLst>
                      <a:ext uri="{FF2B5EF4-FFF2-40B4-BE49-F238E27FC236}">
                        <a16:creationId xmlns:a16="http://schemas.microsoft.com/office/drawing/2014/main" id="{C8EDE968-CA5B-F061-2513-CAD136F03C5C}"/>
                      </a:ext>
                    </a:extLst>
                  </p:cNvPr>
                  <p:cNvSpPr>
                    <a:spLocks noEditPoints="1"/>
                  </p:cNvSpPr>
                  <p:nvPr/>
                </p:nvSpPr>
                <p:spPr bwMode="auto">
                  <a:xfrm>
                    <a:off x="1911" y="3499"/>
                    <a:ext cx="96" cy="138"/>
                  </a:xfrm>
                  <a:custGeom>
                    <a:avLst/>
                    <a:gdLst>
                      <a:gd name="T0" fmla="*/ 55 w 113"/>
                      <a:gd name="T1" fmla="*/ 22 h 163"/>
                      <a:gd name="T2" fmla="*/ 55 w 113"/>
                      <a:gd name="T3" fmla="*/ 22 h 163"/>
                      <a:gd name="T4" fmla="*/ 55 w 113"/>
                      <a:gd name="T5" fmla="*/ 22 h 163"/>
                      <a:gd name="T6" fmla="*/ 56 w 113"/>
                      <a:gd name="T7" fmla="*/ 22 h 163"/>
                      <a:gd name="T8" fmla="*/ 56 w 113"/>
                      <a:gd name="T9" fmla="*/ 22 h 163"/>
                      <a:gd name="T10" fmla="*/ 55 w 113"/>
                      <a:gd name="T11" fmla="*/ 22 h 163"/>
                      <a:gd name="T12" fmla="*/ 59 w 113"/>
                      <a:gd name="T13" fmla="*/ 0 h 163"/>
                      <a:gd name="T14" fmla="*/ 37 w 113"/>
                      <a:gd name="T15" fmla="*/ 18 h 163"/>
                      <a:gd name="T16" fmla="*/ 13 w 113"/>
                      <a:gd name="T17" fmla="*/ 48 h 163"/>
                      <a:gd name="T18" fmla="*/ 21 w 113"/>
                      <a:gd name="T19" fmla="*/ 95 h 163"/>
                      <a:gd name="T20" fmla="*/ 45 w 113"/>
                      <a:gd name="T21" fmla="*/ 99 h 163"/>
                      <a:gd name="T22" fmla="*/ 45 w 113"/>
                      <a:gd name="T23" fmla="*/ 99 h 163"/>
                      <a:gd name="T24" fmla="*/ 48 w 113"/>
                      <a:gd name="T25" fmla="*/ 99 h 163"/>
                      <a:gd name="T26" fmla="*/ 49 w 113"/>
                      <a:gd name="T27" fmla="*/ 99 h 163"/>
                      <a:gd name="T28" fmla="*/ 53 w 113"/>
                      <a:gd name="T29" fmla="*/ 96 h 163"/>
                      <a:gd name="T30" fmla="*/ 52 w 113"/>
                      <a:gd name="T31" fmla="*/ 81 h 163"/>
                      <a:gd name="T32" fmla="*/ 52 w 113"/>
                      <a:gd name="T33" fmla="*/ 75 h 163"/>
                      <a:gd name="T34" fmla="*/ 46 w 113"/>
                      <a:gd name="T35" fmla="*/ 66 h 163"/>
                      <a:gd name="T36" fmla="*/ 40 w 113"/>
                      <a:gd name="T37" fmla="*/ 44 h 163"/>
                      <a:gd name="T38" fmla="*/ 40 w 113"/>
                      <a:gd name="T39" fmla="*/ 42 h 163"/>
                      <a:gd name="T40" fmla="*/ 44 w 113"/>
                      <a:gd name="T41" fmla="*/ 27 h 163"/>
                      <a:gd name="T42" fmla="*/ 55 w 113"/>
                      <a:gd name="T43" fmla="*/ 21 h 163"/>
                      <a:gd name="T44" fmla="*/ 57 w 113"/>
                      <a:gd name="T45" fmla="*/ 21 h 163"/>
                      <a:gd name="T46" fmla="*/ 59 w 113"/>
                      <a:gd name="T47" fmla="*/ 18 h 163"/>
                      <a:gd name="T48" fmla="*/ 70 w 113"/>
                      <a:gd name="T49" fmla="*/ 2 h 163"/>
                      <a:gd name="T50" fmla="*/ 61 w 113"/>
                      <a:gd name="T51" fmla="*/ 1 h 163"/>
                      <a:gd name="T52" fmla="*/ 59 w 113"/>
                      <a:gd name="T53" fmla="*/ 0 h 1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3" h="163">
                        <a:moveTo>
                          <a:pt x="90" y="37"/>
                        </a:moveTo>
                        <a:cubicBezTo>
                          <a:pt x="90" y="37"/>
                          <a:pt x="90" y="37"/>
                          <a:pt x="90" y="37"/>
                        </a:cubicBezTo>
                        <a:cubicBezTo>
                          <a:pt x="90" y="37"/>
                          <a:pt x="90" y="37"/>
                          <a:pt x="90" y="37"/>
                        </a:cubicBezTo>
                        <a:cubicBezTo>
                          <a:pt x="91" y="37"/>
                          <a:pt x="91" y="37"/>
                          <a:pt x="92" y="37"/>
                        </a:cubicBezTo>
                        <a:cubicBezTo>
                          <a:pt x="92" y="37"/>
                          <a:pt x="92" y="37"/>
                          <a:pt x="92" y="37"/>
                        </a:cubicBezTo>
                        <a:cubicBezTo>
                          <a:pt x="91" y="37"/>
                          <a:pt x="91" y="37"/>
                          <a:pt x="90" y="37"/>
                        </a:cubicBezTo>
                        <a:moveTo>
                          <a:pt x="97" y="0"/>
                        </a:moveTo>
                        <a:cubicBezTo>
                          <a:pt x="82" y="0"/>
                          <a:pt x="67" y="21"/>
                          <a:pt x="60" y="30"/>
                        </a:cubicBezTo>
                        <a:cubicBezTo>
                          <a:pt x="47" y="46"/>
                          <a:pt x="34" y="63"/>
                          <a:pt x="21" y="79"/>
                        </a:cubicBezTo>
                        <a:cubicBezTo>
                          <a:pt x="0" y="104"/>
                          <a:pt x="1" y="144"/>
                          <a:pt x="34" y="156"/>
                        </a:cubicBezTo>
                        <a:cubicBezTo>
                          <a:pt x="45" y="160"/>
                          <a:pt x="60" y="163"/>
                          <a:pt x="73" y="163"/>
                        </a:cubicBezTo>
                        <a:cubicBezTo>
                          <a:pt x="73" y="163"/>
                          <a:pt x="73" y="163"/>
                          <a:pt x="73" y="163"/>
                        </a:cubicBezTo>
                        <a:cubicBezTo>
                          <a:pt x="75" y="163"/>
                          <a:pt x="77" y="163"/>
                          <a:pt x="78" y="163"/>
                        </a:cubicBezTo>
                        <a:cubicBezTo>
                          <a:pt x="79" y="163"/>
                          <a:pt x="80" y="163"/>
                          <a:pt x="80" y="163"/>
                        </a:cubicBezTo>
                        <a:cubicBezTo>
                          <a:pt x="82" y="163"/>
                          <a:pt x="83" y="162"/>
                          <a:pt x="86" y="157"/>
                        </a:cubicBezTo>
                        <a:cubicBezTo>
                          <a:pt x="88" y="150"/>
                          <a:pt x="86" y="141"/>
                          <a:pt x="85" y="134"/>
                        </a:cubicBezTo>
                        <a:cubicBezTo>
                          <a:pt x="85" y="131"/>
                          <a:pt x="85" y="127"/>
                          <a:pt x="85" y="123"/>
                        </a:cubicBezTo>
                        <a:cubicBezTo>
                          <a:pt x="81" y="119"/>
                          <a:pt x="77" y="114"/>
                          <a:pt x="74" y="109"/>
                        </a:cubicBezTo>
                        <a:cubicBezTo>
                          <a:pt x="68" y="98"/>
                          <a:pt x="65" y="85"/>
                          <a:pt x="65" y="72"/>
                        </a:cubicBezTo>
                        <a:cubicBezTo>
                          <a:pt x="65" y="71"/>
                          <a:pt x="65" y="71"/>
                          <a:pt x="65" y="70"/>
                        </a:cubicBezTo>
                        <a:cubicBezTo>
                          <a:pt x="65" y="59"/>
                          <a:pt x="68" y="51"/>
                          <a:pt x="72" y="45"/>
                        </a:cubicBezTo>
                        <a:cubicBezTo>
                          <a:pt x="77" y="39"/>
                          <a:pt x="83" y="35"/>
                          <a:pt x="90" y="35"/>
                        </a:cubicBezTo>
                        <a:cubicBezTo>
                          <a:pt x="91" y="35"/>
                          <a:pt x="92" y="35"/>
                          <a:pt x="93" y="35"/>
                        </a:cubicBezTo>
                        <a:cubicBezTo>
                          <a:pt x="93" y="33"/>
                          <a:pt x="94" y="31"/>
                          <a:pt x="95" y="29"/>
                        </a:cubicBezTo>
                        <a:cubicBezTo>
                          <a:pt x="99" y="19"/>
                          <a:pt x="109" y="12"/>
                          <a:pt x="113" y="2"/>
                        </a:cubicBezTo>
                        <a:cubicBezTo>
                          <a:pt x="100" y="1"/>
                          <a:pt x="100" y="1"/>
                          <a:pt x="100" y="1"/>
                        </a:cubicBezTo>
                        <a:cubicBezTo>
                          <a:pt x="99" y="1"/>
                          <a:pt x="98" y="0"/>
                          <a:pt x="97" y="0"/>
                        </a:cubicBezTo>
                      </a:path>
                    </a:pathLst>
                  </a:custGeom>
                  <a:solidFill>
                    <a:srgbClr val="EEA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95" name="Freeform 1023">
                    <a:extLst>
                      <a:ext uri="{FF2B5EF4-FFF2-40B4-BE49-F238E27FC236}">
                        <a16:creationId xmlns:a16="http://schemas.microsoft.com/office/drawing/2014/main" id="{0ABD9D86-051E-8F88-CA70-6A55B2134E2F}"/>
                      </a:ext>
                    </a:extLst>
                  </p:cNvPr>
                  <p:cNvSpPr>
                    <a:spLocks/>
                  </p:cNvSpPr>
                  <p:nvPr/>
                </p:nvSpPr>
                <p:spPr bwMode="auto">
                  <a:xfrm>
                    <a:off x="1970" y="3530"/>
                    <a:ext cx="19" cy="59"/>
                  </a:xfrm>
                  <a:custGeom>
                    <a:avLst/>
                    <a:gdLst>
                      <a:gd name="T0" fmla="*/ 13 w 22"/>
                      <a:gd name="T1" fmla="*/ 0 h 70"/>
                      <a:gd name="T2" fmla="*/ 13 w 22"/>
                      <a:gd name="T3" fmla="*/ 0 h 70"/>
                      <a:gd name="T4" fmla="*/ 3 w 22"/>
                      <a:gd name="T5" fmla="*/ 6 h 70"/>
                      <a:gd name="T6" fmla="*/ 3 w 22"/>
                      <a:gd name="T7" fmla="*/ 6 h 70"/>
                      <a:gd name="T8" fmla="*/ 1 w 22"/>
                      <a:gd name="T9" fmla="*/ 15 h 70"/>
                      <a:gd name="T10" fmla="*/ 9 w 22"/>
                      <a:gd name="T11" fmla="*/ 42 h 70"/>
                      <a:gd name="T12" fmla="*/ 10 w 22"/>
                      <a:gd name="T13" fmla="*/ 20 h 70"/>
                      <a:gd name="T14" fmla="*/ 12 w 22"/>
                      <a:gd name="T15" fmla="*/ 8 h 70"/>
                      <a:gd name="T16" fmla="*/ 12 w 22"/>
                      <a:gd name="T17" fmla="*/ 7 h 70"/>
                      <a:gd name="T18" fmla="*/ 13 w 22"/>
                      <a:gd name="T19" fmla="*/ 5 h 70"/>
                      <a:gd name="T20" fmla="*/ 14 w 22"/>
                      <a:gd name="T21" fmla="*/ 0 h 70"/>
                      <a:gd name="T22" fmla="*/ 13 w 22"/>
                      <a:gd name="T23" fmla="*/ 0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 h="70">
                        <a:moveTo>
                          <a:pt x="20" y="0"/>
                        </a:moveTo>
                        <a:cubicBezTo>
                          <a:pt x="20" y="0"/>
                          <a:pt x="20" y="0"/>
                          <a:pt x="20" y="0"/>
                        </a:cubicBezTo>
                        <a:cubicBezTo>
                          <a:pt x="13" y="0"/>
                          <a:pt x="8" y="3"/>
                          <a:pt x="4" y="9"/>
                        </a:cubicBezTo>
                        <a:cubicBezTo>
                          <a:pt x="4" y="9"/>
                          <a:pt x="4" y="9"/>
                          <a:pt x="4" y="9"/>
                        </a:cubicBezTo>
                        <a:cubicBezTo>
                          <a:pt x="2" y="14"/>
                          <a:pt x="1" y="19"/>
                          <a:pt x="1" y="25"/>
                        </a:cubicBezTo>
                        <a:cubicBezTo>
                          <a:pt x="0" y="41"/>
                          <a:pt x="6" y="58"/>
                          <a:pt x="14" y="70"/>
                        </a:cubicBezTo>
                        <a:cubicBezTo>
                          <a:pt x="14" y="58"/>
                          <a:pt x="14" y="46"/>
                          <a:pt x="15" y="34"/>
                        </a:cubicBezTo>
                        <a:cubicBezTo>
                          <a:pt x="16" y="27"/>
                          <a:pt x="17" y="20"/>
                          <a:pt x="19" y="13"/>
                        </a:cubicBezTo>
                        <a:cubicBezTo>
                          <a:pt x="19" y="13"/>
                          <a:pt x="19" y="13"/>
                          <a:pt x="19" y="12"/>
                        </a:cubicBezTo>
                        <a:cubicBezTo>
                          <a:pt x="19" y="10"/>
                          <a:pt x="19" y="9"/>
                          <a:pt x="20" y="8"/>
                        </a:cubicBezTo>
                        <a:cubicBezTo>
                          <a:pt x="20" y="5"/>
                          <a:pt x="21" y="3"/>
                          <a:pt x="22" y="0"/>
                        </a:cubicBezTo>
                        <a:cubicBezTo>
                          <a:pt x="21" y="0"/>
                          <a:pt x="21" y="0"/>
                          <a:pt x="20" y="0"/>
                        </a:cubicBezTo>
                      </a:path>
                    </a:pathLst>
                  </a:custGeom>
                  <a:solidFill>
                    <a:srgbClr val="B487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96" name="Freeform 1024">
                    <a:extLst>
                      <a:ext uri="{FF2B5EF4-FFF2-40B4-BE49-F238E27FC236}">
                        <a16:creationId xmlns:a16="http://schemas.microsoft.com/office/drawing/2014/main" id="{E61ECC1C-51D0-4651-2BDF-915EA4F21269}"/>
                      </a:ext>
                    </a:extLst>
                  </p:cNvPr>
                  <p:cNvSpPr>
                    <a:spLocks/>
                  </p:cNvSpPr>
                  <p:nvPr/>
                </p:nvSpPr>
                <p:spPr bwMode="auto">
                  <a:xfrm>
                    <a:off x="1968" y="3538"/>
                    <a:ext cx="15" cy="62"/>
                  </a:xfrm>
                  <a:custGeom>
                    <a:avLst/>
                    <a:gdLst>
                      <a:gd name="T0" fmla="*/ 4 w 18"/>
                      <a:gd name="T1" fmla="*/ 0 h 74"/>
                      <a:gd name="T2" fmla="*/ 0 w 18"/>
                      <a:gd name="T3" fmla="*/ 14 h 74"/>
                      <a:gd name="T4" fmla="*/ 0 w 18"/>
                      <a:gd name="T5" fmla="*/ 15 h 74"/>
                      <a:gd name="T6" fmla="*/ 6 w 18"/>
                      <a:gd name="T7" fmla="*/ 37 h 74"/>
                      <a:gd name="T8" fmla="*/ 11 w 18"/>
                      <a:gd name="T9" fmla="*/ 44 h 74"/>
                      <a:gd name="T10" fmla="*/ 10 w 18"/>
                      <a:gd name="T11" fmla="*/ 36 h 74"/>
                      <a:gd name="T12" fmla="*/ 3 w 18"/>
                      <a:gd name="T13" fmla="*/ 9 h 74"/>
                      <a:gd name="T14" fmla="*/ 4 w 18"/>
                      <a:gd name="T15" fmla="*/ 0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4">
                        <a:moveTo>
                          <a:pt x="7" y="0"/>
                        </a:moveTo>
                        <a:cubicBezTo>
                          <a:pt x="3" y="6"/>
                          <a:pt x="0" y="14"/>
                          <a:pt x="0" y="24"/>
                        </a:cubicBezTo>
                        <a:cubicBezTo>
                          <a:pt x="0" y="25"/>
                          <a:pt x="0" y="25"/>
                          <a:pt x="0" y="26"/>
                        </a:cubicBezTo>
                        <a:cubicBezTo>
                          <a:pt x="0" y="38"/>
                          <a:pt x="3" y="51"/>
                          <a:pt x="9" y="62"/>
                        </a:cubicBezTo>
                        <a:cubicBezTo>
                          <a:pt x="11" y="67"/>
                          <a:pt x="14" y="71"/>
                          <a:pt x="18" y="74"/>
                        </a:cubicBezTo>
                        <a:cubicBezTo>
                          <a:pt x="17" y="70"/>
                          <a:pt x="17" y="66"/>
                          <a:pt x="17" y="61"/>
                        </a:cubicBezTo>
                        <a:cubicBezTo>
                          <a:pt x="9" y="49"/>
                          <a:pt x="3" y="32"/>
                          <a:pt x="4" y="16"/>
                        </a:cubicBezTo>
                        <a:cubicBezTo>
                          <a:pt x="4" y="10"/>
                          <a:pt x="5" y="5"/>
                          <a:pt x="7" y="0"/>
                        </a:cubicBezTo>
                      </a:path>
                    </a:pathLst>
                  </a:custGeom>
                  <a:solidFill>
                    <a:srgbClr val="A06D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97" name="Freeform 1025">
                    <a:extLst>
                      <a:ext uri="{FF2B5EF4-FFF2-40B4-BE49-F238E27FC236}">
                        <a16:creationId xmlns:a16="http://schemas.microsoft.com/office/drawing/2014/main" id="{B54C46F5-83A3-D0FC-2F79-3C7B4AE9C875}"/>
                      </a:ext>
                    </a:extLst>
                  </p:cNvPr>
                  <p:cNvSpPr>
                    <a:spLocks/>
                  </p:cNvSpPr>
                  <p:nvPr/>
                </p:nvSpPr>
                <p:spPr bwMode="auto">
                  <a:xfrm>
                    <a:off x="1986" y="3537"/>
                    <a:ext cx="1" cy="4"/>
                  </a:xfrm>
                  <a:custGeom>
                    <a:avLst/>
                    <a:gdLst>
                      <a:gd name="T0" fmla="*/ 1 w 1"/>
                      <a:gd name="T1" fmla="*/ 0 h 5"/>
                      <a:gd name="T2" fmla="*/ 0 w 1"/>
                      <a:gd name="T3" fmla="*/ 2 h 5"/>
                      <a:gd name="T4" fmla="*/ 0 w 1"/>
                      <a:gd name="T5" fmla="*/ 2 h 5"/>
                      <a:gd name="T6" fmla="*/ 1 w 1"/>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5">
                        <a:moveTo>
                          <a:pt x="1" y="0"/>
                        </a:moveTo>
                        <a:cubicBezTo>
                          <a:pt x="0" y="1"/>
                          <a:pt x="0" y="2"/>
                          <a:pt x="0" y="4"/>
                        </a:cubicBezTo>
                        <a:cubicBezTo>
                          <a:pt x="0" y="5"/>
                          <a:pt x="0" y="5"/>
                          <a:pt x="0" y="5"/>
                        </a:cubicBezTo>
                        <a:cubicBezTo>
                          <a:pt x="0" y="3"/>
                          <a:pt x="0" y="1"/>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98" name="Freeform 1026">
                    <a:extLst>
                      <a:ext uri="{FF2B5EF4-FFF2-40B4-BE49-F238E27FC236}">
                        <a16:creationId xmlns:a16="http://schemas.microsoft.com/office/drawing/2014/main" id="{AB5C2618-C34B-1547-13BC-C75CFE78537C}"/>
                      </a:ext>
                    </a:extLst>
                  </p:cNvPr>
                  <p:cNvSpPr>
                    <a:spLocks/>
                  </p:cNvSpPr>
                  <p:nvPr/>
                </p:nvSpPr>
                <p:spPr bwMode="auto">
                  <a:xfrm>
                    <a:off x="1966" y="3528"/>
                    <a:ext cx="24" cy="75"/>
                  </a:xfrm>
                  <a:custGeom>
                    <a:avLst/>
                    <a:gdLst>
                      <a:gd name="T0" fmla="*/ 15 w 28"/>
                      <a:gd name="T1" fmla="*/ 0 h 88"/>
                      <a:gd name="T2" fmla="*/ 4 w 28"/>
                      <a:gd name="T3" fmla="*/ 7 h 88"/>
                      <a:gd name="T4" fmla="*/ 0 w 28"/>
                      <a:gd name="T5" fmla="*/ 22 h 88"/>
                      <a:gd name="T6" fmla="*/ 0 w 28"/>
                      <a:gd name="T7" fmla="*/ 23 h 88"/>
                      <a:gd name="T8" fmla="*/ 6 w 28"/>
                      <a:gd name="T9" fmla="*/ 46 h 88"/>
                      <a:gd name="T10" fmla="*/ 13 w 28"/>
                      <a:gd name="T11" fmla="*/ 55 h 88"/>
                      <a:gd name="T12" fmla="*/ 13 w 28"/>
                      <a:gd name="T13" fmla="*/ 52 h 88"/>
                      <a:gd name="T14" fmla="*/ 7 w 28"/>
                      <a:gd name="T15" fmla="*/ 45 h 88"/>
                      <a:gd name="T16" fmla="*/ 2 w 28"/>
                      <a:gd name="T17" fmla="*/ 23 h 88"/>
                      <a:gd name="T18" fmla="*/ 2 w 28"/>
                      <a:gd name="T19" fmla="*/ 22 h 88"/>
                      <a:gd name="T20" fmla="*/ 6 w 28"/>
                      <a:gd name="T21" fmla="*/ 7 h 88"/>
                      <a:gd name="T22" fmla="*/ 6 w 28"/>
                      <a:gd name="T23" fmla="*/ 7 h 88"/>
                      <a:gd name="T24" fmla="*/ 15 w 28"/>
                      <a:gd name="T25" fmla="*/ 2 h 88"/>
                      <a:gd name="T26" fmla="*/ 15 w 28"/>
                      <a:gd name="T27" fmla="*/ 2 h 88"/>
                      <a:gd name="T28" fmla="*/ 17 w 28"/>
                      <a:gd name="T29" fmla="*/ 2 h 88"/>
                      <a:gd name="T30" fmla="*/ 18 w 28"/>
                      <a:gd name="T31" fmla="*/ 0 h 88"/>
                      <a:gd name="T32" fmla="*/ 15 w 28"/>
                      <a:gd name="T33" fmla="*/ 0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88">
                        <a:moveTo>
                          <a:pt x="25" y="0"/>
                        </a:moveTo>
                        <a:cubicBezTo>
                          <a:pt x="18" y="0"/>
                          <a:pt x="12" y="4"/>
                          <a:pt x="7" y="10"/>
                        </a:cubicBezTo>
                        <a:cubicBezTo>
                          <a:pt x="3" y="16"/>
                          <a:pt x="0" y="24"/>
                          <a:pt x="0" y="35"/>
                        </a:cubicBezTo>
                        <a:cubicBezTo>
                          <a:pt x="0" y="36"/>
                          <a:pt x="0" y="36"/>
                          <a:pt x="0" y="37"/>
                        </a:cubicBezTo>
                        <a:cubicBezTo>
                          <a:pt x="0" y="50"/>
                          <a:pt x="3" y="63"/>
                          <a:pt x="9" y="74"/>
                        </a:cubicBezTo>
                        <a:cubicBezTo>
                          <a:pt x="12" y="79"/>
                          <a:pt x="16" y="84"/>
                          <a:pt x="20" y="88"/>
                        </a:cubicBezTo>
                        <a:cubicBezTo>
                          <a:pt x="20" y="87"/>
                          <a:pt x="20" y="86"/>
                          <a:pt x="20" y="85"/>
                        </a:cubicBezTo>
                        <a:cubicBezTo>
                          <a:pt x="16" y="82"/>
                          <a:pt x="13" y="78"/>
                          <a:pt x="11" y="73"/>
                        </a:cubicBezTo>
                        <a:cubicBezTo>
                          <a:pt x="5" y="62"/>
                          <a:pt x="2" y="49"/>
                          <a:pt x="2" y="37"/>
                        </a:cubicBezTo>
                        <a:cubicBezTo>
                          <a:pt x="2" y="36"/>
                          <a:pt x="2" y="36"/>
                          <a:pt x="2" y="35"/>
                        </a:cubicBezTo>
                        <a:cubicBezTo>
                          <a:pt x="2" y="25"/>
                          <a:pt x="5" y="17"/>
                          <a:pt x="9" y="11"/>
                        </a:cubicBezTo>
                        <a:cubicBezTo>
                          <a:pt x="9" y="11"/>
                          <a:pt x="9" y="11"/>
                          <a:pt x="9" y="11"/>
                        </a:cubicBezTo>
                        <a:cubicBezTo>
                          <a:pt x="13" y="5"/>
                          <a:pt x="18" y="2"/>
                          <a:pt x="25" y="2"/>
                        </a:cubicBezTo>
                        <a:cubicBezTo>
                          <a:pt x="25" y="2"/>
                          <a:pt x="25" y="2"/>
                          <a:pt x="25" y="2"/>
                        </a:cubicBezTo>
                        <a:cubicBezTo>
                          <a:pt x="26" y="2"/>
                          <a:pt x="26" y="2"/>
                          <a:pt x="27" y="2"/>
                        </a:cubicBezTo>
                        <a:cubicBezTo>
                          <a:pt x="27" y="2"/>
                          <a:pt x="27" y="1"/>
                          <a:pt x="28" y="0"/>
                        </a:cubicBezTo>
                        <a:cubicBezTo>
                          <a:pt x="27" y="0"/>
                          <a:pt x="26" y="0"/>
                          <a:pt x="25"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99" name="Freeform 1027">
                    <a:extLst>
                      <a:ext uri="{FF2B5EF4-FFF2-40B4-BE49-F238E27FC236}">
                        <a16:creationId xmlns:a16="http://schemas.microsoft.com/office/drawing/2014/main" id="{462B358D-90CA-7CF4-20D7-54F7E365733A}"/>
                      </a:ext>
                    </a:extLst>
                  </p:cNvPr>
                  <p:cNvSpPr>
                    <a:spLocks/>
                  </p:cNvSpPr>
                  <p:nvPr/>
                </p:nvSpPr>
                <p:spPr bwMode="auto">
                  <a:xfrm>
                    <a:off x="2033" y="3434"/>
                    <a:ext cx="80" cy="150"/>
                  </a:xfrm>
                  <a:custGeom>
                    <a:avLst/>
                    <a:gdLst>
                      <a:gd name="T0" fmla="*/ 55 w 95"/>
                      <a:gd name="T1" fmla="*/ 0 h 178"/>
                      <a:gd name="T2" fmla="*/ 20 w 95"/>
                      <a:gd name="T3" fmla="*/ 16 h 178"/>
                      <a:gd name="T4" fmla="*/ 3 w 95"/>
                      <a:gd name="T5" fmla="*/ 34 h 178"/>
                      <a:gd name="T6" fmla="*/ 15 w 95"/>
                      <a:gd name="T7" fmla="*/ 78 h 178"/>
                      <a:gd name="T8" fmla="*/ 30 w 95"/>
                      <a:gd name="T9" fmla="*/ 106 h 178"/>
                      <a:gd name="T10" fmla="*/ 32 w 95"/>
                      <a:gd name="T11" fmla="*/ 106 h 178"/>
                      <a:gd name="T12" fmla="*/ 34 w 95"/>
                      <a:gd name="T13" fmla="*/ 83 h 178"/>
                      <a:gd name="T14" fmla="*/ 34 w 95"/>
                      <a:gd name="T15" fmla="*/ 63 h 178"/>
                      <a:gd name="T16" fmla="*/ 24 w 95"/>
                      <a:gd name="T17" fmla="*/ 61 h 178"/>
                      <a:gd name="T18" fmla="*/ 14 w 95"/>
                      <a:gd name="T19" fmla="*/ 44 h 178"/>
                      <a:gd name="T20" fmla="*/ 20 w 95"/>
                      <a:gd name="T21" fmla="*/ 30 h 178"/>
                      <a:gd name="T22" fmla="*/ 40 w 95"/>
                      <a:gd name="T23" fmla="*/ 21 h 178"/>
                      <a:gd name="T24" fmla="*/ 47 w 95"/>
                      <a:gd name="T25" fmla="*/ 11 h 178"/>
                      <a:gd name="T26" fmla="*/ 56 w 95"/>
                      <a:gd name="T27" fmla="*/ 3 h 178"/>
                      <a:gd name="T28" fmla="*/ 55 w 95"/>
                      <a:gd name="T29" fmla="*/ 0 h 1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5" h="178">
                        <a:moveTo>
                          <a:pt x="92" y="0"/>
                        </a:moveTo>
                        <a:cubicBezTo>
                          <a:pt x="73" y="3"/>
                          <a:pt x="52" y="18"/>
                          <a:pt x="34" y="26"/>
                        </a:cubicBezTo>
                        <a:cubicBezTo>
                          <a:pt x="20" y="33"/>
                          <a:pt x="5" y="40"/>
                          <a:pt x="3" y="56"/>
                        </a:cubicBezTo>
                        <a:cubicBezTo>
                          <a:pt x="0" y="80"/>
                          <a:pt x="19" y="107"/>
                          <a:pt x="25" y="129"/>
                        </a:cubicBezTo>
                        <a:cubicBezTo>
                          <a:pt x="28" y="139"/>
                          <a:pt x="40" y="175"/>
                          <a:pt x="51" y="178"/>
                        </a:cubicBezTo>
                        <a:cubicBezTo>
                          <a:pt x="51" y="178"/>
                          <a:pt x="52" y="178"/>
                          <a:pt x="53" y="178"/>
                        </a:cubicBezTo>
                        <a:cubicBezTo>
                          <a:pt x="63" y="178"/>
                          <a:pt x="57" y="145"/>
                          <a:pt x="56" y="139"/>
                        </a:cubicBezTo>
                        <a:cubicBezTo>
                          <a:pt x="56" y="128"/>
                          <a:pt x="56" y="117"/>
                          <a:pt x="56" y="106"/>
                        </a:cubicBezTo>
                        <a:cubicBezTo>
                          <a:pt x="51" y="105"/>
                          <a:pt x="46" y="104"/>
                          <a:pt x="42" y="101"/>
                        </a:cubicBezTo>
                        <a:cubicBezTo>
                          <a:pt x="30" y="95"/>
                          <a:pt x="24" y="85"/>
                          <a:pt x="24" y="74"/>
                        </a:cubicBezTo>
                        <a:cubicBezTo>
                          <a:pt x="24" y="66"/>
                          <a:pt x="27" y="58"/>
                          <a:pt x="34" y="51"/>
                        </a:cubicBezTo>
                        <a:cubicBezTo>
                          <a:pt x="43" y="42"/>
                          <a:pt x="55" y="37"/>
                          <a:pt x="68" y="36"/>
                        </a:cubicBezTo>
                        <a:cubicBezTo>
                          <a:pt x="71" y="30"/>
                          <a:pt x="74" y="24"/>
                          <a:pt x="78" y="19"/>
                        </a:cubicBezTo>
                        <a:cubicBezTo>
                          <a:pt x="83" y="15"/>
                          <a:pt x="94" y="11"/>
                          <a:pt x="95" y="6"/>
                        </a:cubicBezTo>
                        <a:cubicBezTo>
                          <a:pt x="92" y="0"/>
                          <a:pt x="92" y="0"/>
                          <a:pt x="92" y="0"/>
                        </a:cubicBezTo>
                      </a:path>
                    </a:pathLst>
                  </a:custGeom>
                  <a:solidFill>
                    <a:srgbClr val="EEA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00" name="Freeform 1028">
                    <a:extLst>
                      <a:ext uri="{FF2B5EF4-FFF2-40B4-BE49-F238E27FC236}">
                        <a16:creationId xmlns:a16="http://schemas.microsoft.com/office/drawing/2014/main" id="{BD6F8AE0-4EB1-9876-EE63-045A0F2919D8}"/>
                      </a:ext>
                    </a:extLst>
                  </p:cNvPr>
                  <p:cNvSpPr>
                    <a:spLocks/>
                  </p:cNvSpPr>
                  <p:nvPr/>
                </p:nvSpPr>
                <p:spPr bwMode="auto">
                  <a:xfrm>
                    <a:off x="2055" y="3466"/>
                    <a:ext cx="35" cy="50"/>
                  </a:xfrm>
                  <a:custGeom>
                    <a:avLst/>
                    <a:gdLst>
                      <a:gd name="T0" fmla="*/ 26 w 41"/>
                      <a:gd name="T1" fmla="*/ 0 h 59"/>
                      <a:gd name="T2" fmla="*/ 6 w 41"/>
                      <a:gd name="T3" fmla="*/ 9 h 59"/>
                      <a:gd name="T4" fmla="*/ 0 w 41"/>
                      <a:gd name="T5" fmla="*/ 22 h 59"/>
                      <a:gd name="T6" fmla="*/ 1 w 41"/>
                      <a:gd name="T7" fmla="*/ 27 h 59"/>
                      <a:gd name="T8" fmla="*/ 8 w 41"/>
                      <a:gd name="T9" fmla="*/ 33 h 59"/>
                      <a:gd name="T10" fmla="*/ 19 w 41"/>
                      <a:gd name="T11" fmla="*/ 36 h 59"/>
                      <a:gd name="T12" fmla="*/ 20 w 41"/>
                      <a:gd name="T13" fmla="*/ 25 h 59"/>
                      <a:gd name="T14" fmla="*/ 17 w 41"/>
                      <a:gd name="T15" fmla="*/ 24 h 59"/>
                      <a:gd name="T16" fmla="*/ 17 w 41"/>
                      <a:gd name="T17" fmla="*/ 24 h 59"/>
                      <a:gd name="T18" fmla="*/ 15 w 41"/>
                      <a:gd name="T19" fmla="*/ 25 h 59"/>
                      <a:gd name="T20" fmla="*/ 14 w 41"/>
                      <a:gd name="T21" fmla="*/ 24 h 59"/>
                      <a:gd name="T22" fmla="*/ 13 w 41"/>
                      <a:gd name="T23" fmla="*/ 22 h 59"/>
                      <a:gd name="T24" fmla="*/ 12 w 41"/>
                      <a:gd name="T25" fmla="*/ 21 h 59"/>
                      <a:gd name="T26" fmla="*/ 10 w 41"/>
                      <a:gd name="T27" fmla="*/ 19 h 59"/>
                      <a:gd name="T28" fmla="*/ 7 w 41"/>
                      <a:gd name="T29" fmla="*/ 19 h 59"/>
                      <a:gd name="T30" fmla="*/ 5 w 41"/>
                      <a:gd name="T31" fmla="*/ 16 h 59"/>
                      <a:gd name="T32" fmla="*/ 8 w 41"/>
                      <a:gd name="T33" fmla="*/ 15 h 59"/>
                      <a:gd name="T34" fmla="*/ 8 w 41"/>
                      <a:gd name="T35" fmla="*/ 15 h 59"/>
                      <a:gd name="T36" fmla="*/ 15 w 41"/>
                      <a:gd name="T37" fmla="*/ 6 h 59"/>
                      <a:gd name="T38" fmla="*/ 25 w 41"/>
                      <a:gd name="T39" fmla="*/ 3 h 59"/>
                      <a:gd name="T40" fmla="*/ 26 w 41"/>
                      <a:gd name="T41" fmla="*/ 0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 h="59">
                        <a:moveTo>
                          <a:pt x="41" y="0"/>
                        </a:moveTo>
                        <a:cubicBezTo>
                          <a:pt x="29" y="1"/>
                          <a:pt x="17" y="6"/>
                          <a:pt x="9" y="15"/>
                        </a:cubicBezTo>
                        <a:cubicBezTo>
                          <a:pt x="3" y="21"/>
                          <a:pt x="0" y="29"/>
                          <a:pt x="0" y="36"/>
                        </a:cubicBezTo>
                        <a:cubicBezTo>
                          <a:pt x="0" y="39"/>
                          <a:pt x="0" y="42"/>
                          <a:pt x="1" y="45"/>
                        </a:cubicBezTo>
                        <a:cubicBezTo>
                          <a:pt x="4" y="49"/>
                          <a:pt x="8" y="52"/>
                          <a:pt x="12" y="54"/>
                        </a:cubicBezTo>
                        <a:cubicBezTo>
                          <a:pt x="18" y="57"/>
                          <a:pt x="24" y="59"/>
                          <a:pt x="30" y="59"/>
                        </a:cubicBezTo>
                        <a:cubicBezTo>
                          <a:pt x="31" y="53"/>
                          <a:pt x="31" y="46"/>
                          <a:pt x="32" y="40"/>
                        </a:cubicBezTo>
                        <a:cubicBezTo>
                          <a:pt x="30" y="39"/>
                          <a:pt x="29" y="39"/>
                          <a:pt x="27" y="39"/>
                        </a:cubicBezTo>
                        <a:cubicBezTo>
                          <a:pt x="27" y="39"/>
                          <a:pt x="27" y="39"/>
                          <a:pt x="27" y="39"/>
                        </a:cubicBezTo>
                        <a:cubicBezTo>
                          <a:pt x="26" y="40"/>
                          <a:pt x="26" y="40"/>
                          <a:pt x="25" y="40"/>
                        </a:cubicBezTo>
                        <a:cubicBezTo>
                          <a:pt x="24" y="40"/>
                          <a:pt x="23" y="40"/>
                          <a:pt x="22" y="39"/>
                        </a:cubicBezTo>
                        <a:cubicBezTo>
                          <a:pt x="20" y="38"/>
                          <a:pt x="19" y="37"/>
                          <a:pt x="20" y="36"/>
                        </a:cubicBezTo>
                        <a:cubicBezTo>
                          <a:pt x="20" y="36"/>
                          <a:pt x="19" y="35"/>
                          <a:pt x="19" y="35"/>
                        </a:cubicBezTo>
                        <a:cubicBezTo>
                          <a:pt x="18" y="34"/>
                          <a:pt x="17" y="33"/>
                          <a:pt x="16" y="32"/>
                        </a:cubicBezTo>
                        <a:cubicBezTo>
                          <a:pt x="14" y="32"/>
                          <a:pt x="13" y="32"/>
                          <a:pt x="11" y="31"/>
                        </a:cubicBezTo>
                        <a:cubicBezTo>
                          <a:pt x="8" y="29"/>
                          <a:pt x="7" y="27"/>
                          <a:pt x="8" y="26"/>
                        </a:cubicBezTo>
                        <a:cubicBezTo>
                          <a:pt x="9" y="25"/>
                          <a:pt x="10" y="25"/>
                          <a:pt x="12" y="25"/>
                        </a:cubicBezTo>
                        <a:cubicBezTo>
                          <a:pt x="12" y="25"/>
                          <a:pt x="13" y="25"/>
                          <a:pt x="13" y="25"/>
                        </a:cubicBezTo>
                        <a:cubicBezTo>
                          <a:pt x="13" y="20"/>
                          <a:pt x="17" y="14"/>
                          <a:pt x="25" y="10"/>
                        </a:cubicBezTo>
                        <a:cubicBezTo>
                          <a:pt x="29" y="7"/>
                          <a:pt x="34" y="5"/>
                          <a:pt x="40" y="4"/>
                        </a:cubicBezTo>
                        <a:cubicBezTo>
                          <a:pt x="40" y="3"/>
                          <a:pt x="41" y="1"/>
                          <a:pt x="41" y="0"/>
                        </a:cubicBezTo>
                      </a:path>
                    </a:pathLst>
                  </a:custGeom>
                  <a:solidFill>
                    <a:srgbClr val="B487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01" name="Freeform 1029">
                    <a:extLst>
                      <a:ext uri="{FF2B5EF4-FFF2-40B4-BE49-F238E27FC236}">
                        <a16:creationId xmlns:a16="http://schemas.microsoft.com/office/drawing/2014/main" id="{E58A2AFD-1AC7-0292-AAD2-02B219A1F035}"/>
                      </a:ext>
                    </a:extLst>
                  </p:cNvPr>
                  <p:cNvSpPr>
                    <a:spLocks/>
                  </p:cNvSpPr>
                  <p:nvPr/>
                </p:nvSpPr>
                <p:spPr bwMode="auto">
                  <a:xfrm>
                    <a:off x="2056" y="3504"/>
                    <a:ext cx="24" cy="18"/>
                  </a:xfrm>
                  <a:custGeom>
                    <a:avLst/>
                    <a:gdLst>
                      <a:gd name="T0" fmla="*/ 0 w 29"/>
                      <a:gd name="T1" fmla="*/ 0 h 21"/>
                      <a:gd name="T2" fmla="*/ 9 w 29"/>
                      <a:gd name="T3" fmla="*/ 11 h 21"/>
                      <a:gd name="T4" fmla="*/ 17 w 29"/>
                      <a:gd name="T5" fmla="*/ 13 h 21"/>
                      <a:gd name="T6" fmla="*/ 17 w 29"/>
                      <a:gd name="T7" fmla="*/ 9 h 21"/>
                      <a:gd name="T8" fmla="*/ 6 w 29"/>
                      <a:gd name="T9" fmla="*/ 6 h 21"/>
                      <a:gd name="T10" fmla="*/ 0 w 29"/>
                      <a:gd name="T11" fmla="*/ 0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 h="21">
                        <a:moveTo>
                          <a:pt x="0" y="0"/>
                        </a:moveTo>
                        <a:cubicBezTo>
                          <a:pt x="3" y="7"/>
                          <a:pt x="8" y="12"/>
                          <a:pt x="16" y="17"/>
                        </a:cubicBezTo>
                        <a:cubicBezTo>
                          <a:pt x="20" y="19"/>
                          <a:pt x="24" y="20"/>
                          <a:pt x="29" y="21"/>
                        </a:cubicBezTo>
                        <a:cubicBezTo>
                          <a:pt x="29" y="19"/>
                          <a:pt x="29" y="17"/>
                          <a:pt x="29" y="14"/>
                        </a:cubicBezTo>
                        <a:cubicBezTo>
                          <a:pt x="23" y="14"/>
                          <a:pt x="17" y="12"/>
                          <a:pt x="11" y="9"/>
                        </a:cubicBezTo>
                        <a:cubicBezTo>
                          <a:pt x="7" y="7"/>
                          <a:pt x="3" y="4"/>
                          <a:pt x="0" y="0"/>
                        </a:cubicBezTo>
                      </a:path>
                    </a:pathLst>
                  </a:custGeom>
                  <a:solidFill>
                    <a:srgbClr val="A06D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02" name="Freeform 1030">
                    <a:extLst>
                      <a:ext uri="{FF2B5EF4-FFF2-40B4-BE49-F238E27FC236}">
                        <a16:creationId xmlns:a16="http://schemas.microsoft.com/office/drawing/2014/main" id="{F0D9ED4D-6931-4472-A94F-6509285750B2}"/>
                      </a:ext>
                    </a:extLst>
                  </p:cNvPr>
                  <p:cNvSpPr>
                    <a:spLocks/>
                  </p:cNvSpPr>
                  <p:nvPr/>
                </p:nvSpPr>
                <p:spPr bwMode="auto">
                  <a:xfrm>
                    <a:off x="2066" y="3469"/>
                    <a:ext cx="23" cy="31"/>
                  </a:xfrm>
                  <a:custGeom>
                    <a:avLst/>
                    <a:gdLst>
                      <a:gd name="T0" fmla="*/ 17 w 27"/>
                      <a:gd name="T1" fmla="*/ 0 h 36"/>
                      <a:gd name="T2" fmla="*/ 8 w 27"/>
                      <a:gd name="T3" fmla="*/ 3 h 36"/>
                      <a:gd name="T4" fmla="*/ 0 w 27"/>
                      <a:gd name="T5" fmla="*/ 14 h 36"/>
                      <a:gd name="T6" fmla="*/ 3 w 27"/>
                      <a:gd name="T7" fmla="*/ 14 h 36"/>
                      <a:gd name="T8" fmla="*/ 3 w 27"/>
                      <a:gd name="T9" fmla="*/ 17 h 36"/>
                      <a:gd name="T10" fmla="*/ 3 w 27"/>
                      <a:gd name="T11" fmla="*/ 18 h 36"/>
                      <a:gd name="T12" fmla="*/ 3 w 27"/>
                      <a:gd name="T13" fmla="*/ 18 h 36"/>
                      <a:gd name="T14" fmla="*/ 3 w 27"/>
                      <a:gd name="T15" fmla="*/ 20 h 36"/>
                      <a:gd name="T16" fmla="*/ 4 w 27"/>
                      <a:gd name="T17" fmla="*/ 21 h 36"/>
                      <a:gd name="T18" fmla="*/ 4 w 27"/>
                      <a:gd name="T19" fmla="*/ 21 h 36"/>
                      <a:gd name="T20" fmla="*/ 6 w 27"/>
                      <a:gd name="T21" fmla="*/ 20 h 36"/>
                      <a:gd name="T22" fmla="*/ 8 w 27"/>
                      <a:gd name="T23" fmla="*/ 21 h 36"/>
                      <a:gd name="T24" fmla="*/ 9 w 27"/>
                      <a:gd name="T25" fmla="*/ 22 h 36"/>
                      <a:gd name="T26" fmla="*/ 12 w 27"/>
                      <a:gd name="T27" fmla="*/ 23 h 36"/>
                      <a:gd name="T28" fmla="*/ 14 w 27"/>
                      <a:gd name="T29" fmla="*/ 10 h 36"/>
                      <a:gd name="T30" fmla="*/ 17 w 27"/>
                      <a:gd name="T31" fmla="*/ 0 h 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7" h="36">
                        <a:moveTo>
                          <a:pt x="27" y="0"/>
                        </a:moveTo>
                        <a:cubicBezTo>
                          <a:pt x="21" y="1"/>
                          <a:pt x="16" y="3"/>
                          <a:pt x="12" y="6"/>
                        </a:cubicBezTo>
                        <a:cubicBezTo>
                          <a:pt x="4" y="10"/>
                          <a:pt x="0" y="16"/>
                          <a:pt x="0" y="21"/>
                        </a:cubicBezTo>
                        <a:cubicBezTo>
                          <a:pt x="1" y="21"/>
                          <a:pt x="2" y="21"/>
                          <a:pt x="3" y="22"/>
                        </a:cubicBezTo>
                        <a:cubicBezTo>
                          <a:pt x="6" y="23"/>
                          <a:pt x="7" y="26"/>
                          <a:pt x="6" y="27"/>
                        </a:cubicBezTo>
                        <a:cubicBezTo>
                          <a:pt x="5" y="28"/>
                          <a:pt x="4" y="28"/>
                          <a:pt x="3" y="28"/>
                        </a:cubicBezTo>
                        <a:cubicBezTo>
                          <a:pt x="3" y="28"/>
                          <a:pt x="3" y="28"/>
                          <a:pt x="3" y="28"/>
                        </a:cubicBezTo>
                        <a:cubicBezTo>
                          <a:pt x="4" y="29"/>
                          <a:pt x="5" y="30"/>
                          <a:pt x="6" y="31"/>
                        </a:cubicBezTo>
                        <a:cubicBezTo>
                          <a:pt x="6" y="31"/>
                          <a:pt x="7" y="32"/>
                          <a:pt x="7" y="32"/>
                        </a:cubicBezTo>
                        <a:cubicBezTo>
                          <a:pt x="7" y="32"/>
                          <a:pt x="7" y="32"/>
                          <a:pt x="7" y="32"/>
                        </a:cubicBezTo>
                        <a:cubicBezTo>
                          <a:pt x="8" y="31"/>
                          <a:pt x="8" y="31"/>
                          <a:pt x="9" y="31"/>
                        </a:cubicBezTo>
                        <a:cubicBezTo>
                          <a:pt x="10" y="31"/>
                          <a:pt x="11" y="31"/>
                          <a:pt x="12" y="32"/>
                        </a:cubicBezTo>
                        <a:cubicBezTo>
                          <a:pt x="14" y="33"/>
                          <a:pt x="14" y="34"/>
                          <a:pt x="14" y="35"/>
                        </a:cubicBezTo>
                        <a:cubicBezTo>
                          <a:pt x="16" y="35"/>
                          <a:pt x="17" y="35"/>
                          <a:pt x="19" y="36"/>
                        </a:cubicBezTo>
                        <a:cubicBezTo>
                          <a:pt x="20" y="29"/>
                          <a:pt x="21" y="22"/>
                          <a:pt x="22" y="16"/>
                        </a:cubicBezTo>
                        <a:cubicBezTo>
                          <a:pt x="24" y="11"/>
                          <a:pt x="25" y="6"/>
                          <a:pt x="27" y="0"/>
                        </a:cubicBezTo>
                      </a:path>
                    </a:pathLst>
                  </a:custGeom>
                  <a:solidFill>
                    <a:srgbClr val="C093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03" name="Freeform 1031">
                    <a:extLst>
                      <a:ext uri="{FF2B5EF4-FFF2-40B4-BE49-F238E27FC236}">
                        <a16:creationId xmlns:a16="http://schemas.microsoft.com/office/drawing/2014/main" id="{B7EEADC5-6187-218C-F9CF-DE51203AD9B8}"/>
                      </a:ext>
                    </a:extLst>
                  </p:cNvPr>
                  <p:cNvSpPr>
                    <a:spLocks/>
                  </p:cNvSpPr>
                  <p:nvPr/>
                </p:nvSpPr>
                <p:spPr bwMode="auto">
                  <a:xfrm>
                    <a:off x="2061" y="3487"/>
                    <a:ext cx="11" cy="6"/>
                  </a:xfrm>
                  <a:custGeom>
                    <a:avLst/>
                    <a:gdLst>
                      <a:gd name="T0" fmla="*/ 3 w 13"/>
                      <a:gd name="T1" fmla="*/ 0 h 7"/>
                      <a:gd name="T2" fmla="*/ 1 w 13"/>
                      <a:gd name="T3" fmla="*/ 1 h 7"/>
                      <a:gd name="T4" fmla="*/ 3 w 13"/>
                      <a:gd name="T5" fmla="*/ 3 h 7"/>
                      <a:gd name="T6" fmla="*/ 6 w 13"/>
                      <a:gd name="T7" fmla="*/ 4 h 7"/>
                      <a:gd name="T8" fmla="*/ 6 w 13"/>
                      <a:gd name="T9" fmla="*/ 4 h 7"/>
                      <a:gd name="T10" fmla="*/ 7 w 13"/>
                      <a:gd name="T11" fmla="*/ 3 h 7"/>
                      <a:gd name="T12" fmla="*/ 6 w 13"/>
                      <a:gd name="T13" fmla="*/ 1 h 7"/>
                      <a:gd name="T14" fmla="*/ 3 w 13"/>
                      <a:gd name="T15" fmla="*/ 0 h 7"/>
                      <a:gd name="T16" fmla="*/ 3 w 13"/>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7">
                        <a:moveTo>
                          <a:pt x="5" y="0"/>
                        </a:moveTo>
                        <a:cubicBezTo>
                          <a:pt x="3" y="0"/>
                          <a:pt x="2" y="0"/>
                          <a:pt x="1" y="1"/>
                        </a:cubicBezTo>
                        <a:cubicBezTo>
                          <a:pt x="0" y="2"/>
                          <a:pt x="1" y="4"/>
                          <a:pt x="4" y="6"/>
                        </a:cubicBezTo>
                        <a:cubicBezTo>
                          <a:pt x="6" y="7"/>
                          <a:pt x="7" y="7"/>
                          <a:pt x="9" y="7"/>
                        </a:cubicBezTo>
                        <a:cubicBezTo>
                          <a:pt x="9" y="7"/>
                          <a:pt x="9" y="7"/>
                          <a:pt x="9" y="7"/>
                        </a:cubicBezTo>
                        <a:cubicBezTo>
                          <a:pt x="10" y="7"/>
                          <a:pt x="11" y="7"/>
                          <a:pt x="12" y="6"/>
                        </a:cubicBezTo>
                        <a:cubicBezTo>
                          <a:pt x="13" y="5"/>
                          <a:pt x="12" y="2"/>
                          <a:pt x="9" y="1"/>
                        </a:cubicBezTo>
                        <a:cubicBezTo>
                          <a:pt x="8" y="0"/>
                          <a:pt x="7" y="0"/>
                          <a:pt x="6" y="0"/>
                        </a:cubicBezTo>
                        <a:cubicBezTo>
                          <a:pt x="6" y="0"/>
                          <a:pt x="5" y="0"/>
                          <a:pt x="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04" name="Freeform 1032">
                    <a:extLst>
                      <a:ext uri="{FF2B5EF4-FFF2-40B4-BE49-F238E27FC236}">
                        <a16:creationId xmlns:a16="http://schemas.microsoft.com/office/drawing/2014/main" id="{F5E25502-BA95-454B-CBCE-92B02F07B0CB}"/>
                      </a:ext>
                    </a:extLst>
                  </p:cNvPr>
                  <p:cNvSpPr>
                    <a:spLocks/>
                  </p:cNvSpPr>
                  <p:nvPr/>
                </p:nvSpPr>
                <p:spPr bwMode="auto">
                  <a:xfrm>
                    <a:off x="2071" y="3496"/>
                    <a:ext cx="7" cy="4"/>
                  </a:xfrm>
                  <a:custGeom>
                    <a:avLst/>
                    <a:gdLst>
                      <a:gd name="T0" fmla="*/ 3 w 8"/>
                      <a:gd name="T1" fmla="*/ 0 h 5"/>
                      <a:gd name="T2" fmla="*/ 1 w 8"/>
                      <a:gd name="T3" fmla="*/ 1 h 5"/>
                      <a:gd name="T4" fmla="*/ 1 w 8"/>
                      <a:gd name="T5" fmla="*/ 1 h 5"/>
                      <a:gd name="T6" fmla="*/ 3 w 8"/>
                      <a:gd name="T7" fmla="*/ 2 h 5"/>
                      <a:gd name="T8" fmla="*/ 4 w 8"/>
                      <a:gd name="T9" fmla="*/ 2 h 5"/>
                      <a:gd name="T10" fmla="*/ 5 w 8"/>
                      <a:gd name="T11" fmla="*/ 2 h 5"/>
                      <a:gd name="T12" fmla="*/ 5 w 8"/>
                      <a:gd name="T13" fmla="*/ 2 h 5"/>
                      <a:gd name="T14" fmla="*/ 4 w 8"/>
                      <a:gd name="T15" fmla="*/ 1 h 5"/>
                      <a:gd name="T16" fmla="*/ 3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5">
                        <a:moveTo>
                          <a:pt x="3" y="0"/>
                        </a:moveTo>
                        <a:cubicBezTo>
                          <a:pt x="2" y="0"/>
                          <a:pt x="2" y="0"/>
                          <a:pt x="1" y="1"/>
                        </a:cubicBezTo>
                        <a:cubicBezTo>
                          <a:pt x="1" y="1"/>
                          <a:pt x="1" y="1"/>
                          <a:pt x="1" y="1"/>
                        </a:cubicBezTo>
                        <a:cubicBezTo>
                          <a:pt x="0" y="2"/>
                          <a:pt x="1" y="3"/>
                          <a:pt x="3" y="4"/>
                        </a:cubicBezTo>
                        <a:cubicBezTo>
                          <a:pt x="4" y="5"/>
                          <a:pt x="5" y="5"/>
                          <a:pt x="6" y="5"/>
                        </a:cubicBezTo>
                        <a:cubicBezTo>
                          <a:pt x="7" y="5"/>
                          <a:pt x="7" y="5"/>
                          <a:pt x="8" y="4"/>
                        </a:cubicBezTo>
                        <a:cubicBezTo>
                          <a:pt x="8" y="4"/>
                          <a:pt x="8" y="4"/>
                          <a:pt x="8" y="4"/>
                        </a:cubicBezTo>
                        <a:cubicBezTo>
                          <a:pt x="8" y="3"/>
                          <a:pt x="8" y="2"/>
                          <a:pt x="6" y="1"/>
                        </a:cubicBezTo>
                        <a:cubicBezTo>
                          <a:pt x="5" y="0"/>
                          <a:pt x="4"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05" name="Freeform 1033">
                    <a:extLst>
                      <a:ext uri="{FF2B5EF4-FFF2-40B4-BE49-F238E27FC236}">
                        <a16:creationId xmlns:a16="http://schemas.microsoft.com/office/drawing/2014/main" id="{B3ED39E6-4EFA-EEB2-DEBE-C6A9E8EDA321}"/>
                      </a:ext>
                    </a:extLst>
                  </p:cNvPr>
                  <p:cNvSpPr>
                    <a:spLocks/>
                  </p:cNvSpPr>
                  <p:nvPr/>
                </p:nvSpPr>
                <p:spPr bwMode="auto">
                  <a:xfrm>
                    <a:off x="2053" y="3464"/>
                    <a:ext cx="37" cy="59"/>
                  </a:xfrm>
                  <a:custGeom>
                    <a:avLst/>
                    <a:gdLst>
                      <a:gd name="T0" fmla="*/ 26 w 44"/>
                      <a:gd name="T1" fmla="*/ 0 h 70"/>
                      <a:gd name="T2" fmla="*/ 6 w 44"/>
                      <a:gd name="T3" fmla="*/ 9 h 70"/>
                      <a:gd name="T4" fmla="*/ 0 w 44"/>
                      <a:gd name="T5" fmla="*/ 23 h 70"/>
                      <a:gd name="T6" fmla="*/ 11 w 44"/>
                      <a:gd name="T7" fmla="*/ 39 h 70"/>
                      <a:gd name="T8" fmla="*/ 19 w 44"/>
                      <a:gd name="T9" fmla="*/ 42 h 70"/>
                      <a:gd name="T10" fmla="*/ 19 w 44"/>
                      <a:gd name="T11" fmla="*/ 40 h 70"/>
                      <a:gd name="T12" fmla="*/ 11 w 44"/>
                      <a:gd name="T13" fmla="*/ 39 h 70"/>
                      <a:gd name="T14" fmla="*/ 3 w 44"/>
                      <a:gd name="T15" fmla="*/ 29 h 70"/>
                      <a:gd name="T16" fmla="*/ 2 w 44"/>
                      <a:gd name="T17" fmla="*/ 23 h 70"/>
                      <a:gd name="T18" fmla="*/ 7 w 44"/>
                      <a:gd name="T19" fmla="*/ 10 h 70"/>
                      <a:gd name="T20" fmla="*/ 25 w 44"/>
                      <a:gd name="T21" fmla="*/ 2 h 70"/>
                      <a:gd name="T22" fmla="*/ 26 w 44"/>
                      <a:gd name="T23" fmla="*/ 0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70">
                        <a:moveTo>
                          <a:pt x="44" y="0"/>
                        </a:moveTo>
                        <a:cubicBezTo>
                          <a:pt x="31" y="1"/>
                          <a:pt x="19" y="6"/>
                          <a:pt x="10" y="15"/>
                        </a:cubicBezTo>
                        <a:cubicBezTo>
                          <a:pt x="3" y="22"/>
                          <a:pt x="0" y="30"/>
                          <a:pt x="0" y="38"/>
                        </a:cubicBezTo>
                        <a:cubicBezTo>
                          <a:pt x="0" y="49"/>
                          <a:pt x="6" y="59"/>
                          <a:pt x="18" y="65"/>
                        </a:cubicBezTo>
                        <a:cubicBezTo>
                          <a:pt x="22" y="68"/>
                          <a:pt x="27" y="69"/>
                          <a:pt x="32" y="70"/>
                        </a:cubicBezTo>
                        <a:cubicBezTo>
                          <a:pt x="32" y="70"/>
                          <a:pt x="32" y="69"/>
                          <a:pt x="32" y="68"/>
                        </a:cubicBezTo>
                        <a:cubicBezTo>
                          <a:pt x="27" y="67"/>
                          <a:pt x="23" y="66"/>
                          <a:pt x="19" y="64"/>
                        </a:cubicBezTo>
                        <a:cubicBezTo>
                          <a:pt x="11" y="59"/>
                          <a:pt x="6" y="54"/>
                          <a:pt x="3" y="47"/>
                        </a:cubicBezTo>
                        <a:cubicBezTo>
                          <a:pt x="2" y="44"/>
                          <a:pt x="2" y="41"/>
                          <a:pt x="2" y="38"/>
                        </a:cubicBezTo>
                        <a:cubicBezTo>
                          <a:pt x="2" y="31"/>
                          <a:pt x="5" y="23"/>
                          <a:pt x="11" y="17"/>
                        </a:cubicBezTo>
                        <a:cubicBezTo>
                          <a:pt x="19" y="8"/>
                          <a:pt x="31" y="3"/>
                          <a:pt x="43" y="2"/>
                        </a:cubicBezTo>
                        <a:cubicBezTo>
                          <a:pt x="43" y="1"/>
                          <a:pt x="44" y="0"/>
                          <a:pt x="44"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06" name="Freeform 1034">
                    <a:extLst>
                      <a:ext uri="{FF2B5EF4-FFF2-40B4-BE49-F238E27FC236}">
                        <a16:creationId xmlns:a16="http://schemas.microsoft.com/office/drawing/2014/main" id="{82C54E08-6D67-80C4-1E55-15771514DB1F}"/>
                      </a:ext>
                    </a:extLst>
                  </p:cNvPr>
                  <p:cNvSpPr>
                    <a:spLocks/>
                  </p:cNvSpPr>
                  <p:nvPr/>
                </p:nvSpPr>
                <p:spPr bwMode="auto">
                  <a:xfrm>
                    <a:off x="2139" y="3494"/>
                    <a:ext cx="92" cy="149"/>
                  </a:xfrm>
                  <a:custGeom>
                    <a:avLst/>
                    <a:gdLst>
                      <a:gd name="T0" fmla="*/ 32 w 108"/>
                      <a:gd name="T1" fmla="*/ 0 h 176"/>
                      <a:gd name="T2" fmla="*/ 23 w 108"/>
                      <a:gd name="T3" fmla="*/ 7 h 176"/>
                      <a:gd name="T4" fmla="*/ 16 w 108"/>
                      <a:gd name="T5" fmla="*/ 18 h 176"/>
                      <a:gd name="T6" fmla="*/ 13 w 108"/>
                      <a:gd name="T7" fmla="*/ 23 h 176"/>
                      <a:gd name="T8" fmla="*/ 9 w 108"/>
                      <a:gd name="T9" fmla="*/ 77 h 176"/>
                      <a:gd name="T10" fmla="*/ 46 w 108"/>
                      <a:gd name="T11" fmla="*/ 105 h 176"/>
                      <a:gd name="T12" fmla="*/ 59 w 108"/>
                      <a:gd name="T13" fmla="*/ 107 h 176"/>
                      <a:gd name="T14" fmla="*/ 66 w 108"/>
                      <a:gd name="T15" fmla="*/ 102 h 176"/>
                      <a:gd name="T16" fmla="*/ 53 w 108"/>
                      <a:gd name="T17" fmla="*/ 86 h 176"/>
                      <a:gd name="T18" fmla="*/ 48 w 108"/>
                      <a:gd name="T19" fmla="*/ 81 h 176"/>
                      <a:gd name="T20" fmla="*/ 35 w 108"/>
                      <a:gd name="T21" fmla="*/ 77 h 176"/>
                      <a:gd name="T22" fmla="*/ 23 w 108"/>
                      <a:gd name="T23" fmla="*/ 61 h 176"/>
                      <a:gd name="T24" fmla="*/ 26 w 108"/>
                      <a:gd name="T25" fmla="*/ 52 h 176"/>
                      <a:gd name="T26" fmla="*/ 32 w 108"/>
                      <a:gd name="T27" fmla="*/ 46 h 176"/>
                      <a:gd name="T28" fmla="*/ 34 w 108"/>
                      <a:gd name="T29" fmla="*/ 8 h 176"/>
                      <a:gd name="T30" fmla="*/ 32 w 108"/>
                      <a:gd name="T31" fmla="*/ 3 h 176"/>
                      <a:gd name="T32" fmla="*/ 32 w 108"/>
                      <a:gd name="T33" fmla="*/ 0 h 1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8" h="176">
                        <a:moveTo>
                          <a:pt x="51" y="0"/>
                        </a:moveTo>
                        <a:cubicBezTo>
                          <a:pt x="45" y="2"/>
                          <a:pt x="41" y="6"/>
                          <a:pt x="37" y="11"/>
                        </a:cubicBezTo>
                        <a:cubicBezTo>
                          <a:pt x="34" y="17"/>
                          <a:pt x="30" y="23"/>
                          <a:pt x="26" y="30"/>
                        </a:cubicBezTo>
                        <a:cubicBezTo>
                          <a:pt x="24" y="33"/>
                          <a:pt x="23" y="35"/>
                          <a:pt x="21" y="38"/>
                        </a:cubicBezTo>
                        <a:cubicBezTo>
                          <a:pt x="8" y="66"/>
                          <a:pt x="0" y="101"/>
                          <a:pt x="14" y="127"/>
                        </a:cubicBezTo>
                        <a:cubicBezTo>
                          <a:pt x="27" y="152"/>
                          <a:pt x="47" y="167"/>
                          <a:pt x="74" y="172"/>
                        </a:cubicBezTo>
                        <a:cubicBezTo>
                          <a:pt x="79" y="173"/>
                          <a:pt x="88" y="176"/>
                          <a:pt x="95" y="176"/>
                        </a:cubicBezTo>
                        <a:cubicBezTo>
                          <a:pt x="101" y="176"/>
                          <a:pt x="106" y="174"/>
                          <a:pt x="107" y="168"/>
                        </a:cubicBezTo>
                        <a:cubicBezTo>
                          <a:pt x="108" y="156"/>
                          <a:pt x="93" y="148"/>
                          <a:pt x="86" y="141"/>
                        </a:cubicBezTo>
                        <a:cubicBezTo>
                          <a:pt x="83" y="139"/>
                          <a:pt x="80" y="136"/>
                          <a:pt x="78" y="134"/>
                        </a:cubicBezTo>
                        <a:cubicBezTo>
                          <a:pt x="71" y="134"/>
                          <a:pt x="63" y="132"/>
                          <a:pt x="56" y="128"/>
                        </a:cubicBezTo>
                        <a:cubicBezTo>
                          <a:pt x="44" y="121"/>
                          <a:pt x="37" y="110"/>
                          <a:pt x="37" y="100"/>
                        </a:cubicBezTo>
                        <a:cubicBezTo>
                          <a:pt x="37" y="95"/>
                          <a:pt x="38" y="89"/>
                          <a:pt x="42" y="85"/>
                        </a:cubicBezTo>
                        <a:cubicBezTo>
                          <a:pt x="44" y="81"/>
                          <a:pt x="48" y="78"/>
                          <a:pt x="52" y="76"/>
                        </a:cubicBezTo>
                        <a:cubicBezTo>
                          <a:pt x="49" y="56"/>
                          <a:pt x="50" y="35"/>
                          <a:pt x="55" y="14"/>
                        </a:cubicBezTo>
                        <a:cubicBezTo>
                          <a:pt x="52" y="4"/>
                          <a:pt x="52" y="4"/>
                          <a:pt x="52" y="4"/>
                        </a:cubicBezTo>
                        <a:cubicBezTo>
                          <a:pt x="52" y="3"/>
                          <a:pt x="52" y="1"/>
                          <a:pt x="51" y="0"/>
                        </a:cubicBezTo>
                      </a:path>
                    </a:pathLst>
                  </a:custGeom>
                  <a:solidFill>
                    <a:srgbClr val="EEA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07" name="Freeform 1035">
                    <a:extLst>
                      <a:ext uri="{FF2B5EF4-FFF2-40B4-BE49-F238E27FC236}">
                        <a16:creationId xmlns:a16="http://schemas.microsoft.com/office/drawing/2014/main" id="{25EEDC6D-CAF4-8F4D-2716-38FCB76F8052}"/>
                      </a:ext>
                    </a:extLst>
                  </p:cNvPr>
                  <p:cNvSpPr>
                    <a:spLocks/>
                  </p:cNvSpPr>
                  <p:nvPr/>
                </p:nvSpPr>
                <p:spPr bwMode="auto">
                  <a:xfrm>
                    <a:off x="2157" y="3503"/>
                    <a:ext cx="14" cy="23"/>
                  </a:xfrm>
                  <a:custGeom>
                    <a:avLst/>
                    <a:gdLst>
                      <a:gd name="T0" fmla="*/ 11 w 16"/>
                      <a:gd name="T1" fmla="*/ 0 h 27"/>
                      <a:gd name="T2" fmla="*/ 10 w 16"/>
                      <a:gd name="T3" fmla="*/ 3 h 27"/>
                      <a:gd name="T4" fmla="*/ 0 w 16"/>
                      <a:gd name="T5" fmla="*/ 17 h 27"/>
                      <a:gd name="T6" fmla="*/ 4 w 16"/>
                      <a:gd name="T7" fmla="*/ 12 h 27"/>
                      <a:gd name="T8" fmla="*/ 11 w 16"/>
                      <a:gd name="T9" fmla="*/ 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7">
                        <a:moveTo>
                          <a:pt x="16" y="0"/>
                        </a:moveTo>
                        <a:cubicBezTo>
                          <a:pt x="16" y="1"/>
                          <a:pt x="15" y="2"/>
                          <a:pt x="14" y="3"/>
                        </a:cubicBezTo>
                        <a:cubicBezTo>
                          <a:pt x="9" y="10"/>
                          <a:pt x="4" y="18"/>
                          <a:pt x="0" y="27"/>
                        </a:cubicBezTo>
                        <a:cubicBezTo>
                          <a:pt x="2" y="24"/>
                          <a:pt x="3" y="22"/>
                          <a:pt x="5" y="19"/>
                        </a:cubicBezTo>
                        <a:cubicBezTo>
                          <a:pt x="9" y="12"/>
                          <a:pt x="13" y="6"/>
                          <a:pt x="16"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08" name="Freeform 1036">
                    <a:extLst>
                      <a:ext uri="{FF2B5EF4-FFF2-40B4-BE49-F238E27FC236}">
                        <a16:creationId xmlns:a16="http://schemas.microsoft.com/office/drawing/2014/main" id="{2070AA8C-1391-CA52-40A9-BD8888A92BF3}"/>
                      </a:ext>
                    </a:extLst>
                  </p:cNvPr>
                  <p:cNvSpPr>
                    <a:spLocks/>
                  </p:cNvSpPr>
                  <p:nvPr/>
                </p:nvSpPr>
                <p:spPr bwMode="auto">
                  <a:xfrm>
                    <a:off x="2171" y="3560"/>
                    <a:ext cx="28" cy="39"/>
                  </a:xfrm>
                  <a:custGeom>
                    <a:avLst/>
                    <a:gdLst>
                      <a:gd name="T0" fmla="*/ 8 w 33"/>
                      <a:gd name="T1" fmla="*/ 0 h 47"/>
                      <a:gd name="T2" fmla="*/ 3 w 33"/>
                      <a:gd name="T3" fmla="*/ 5 h 47"/>
                      <a:gd name="T4" fmla="*/ 0 w 33"/>
                      <a:gd name="T5" fmla="*/ 12 h 47"/>
                      <a:gd name="T6" fmla="*/ 3 w 33"/>
                      <a:gd name="T7" fmla="*/ 19 h 47"/>
                      <a:gd name="T8" fmla="*/ 8 w 33"/>
                      <a:gd name="T9" fmla="*/ 24 h 47"/>
                      <a:gd name="T10" fmla="*/ 20 w 33"/>
                      <a:gd name="T11" fmla="*/ 27 h 47"/>
                      <a:gd name="T12" fmla="*/ 14 w 33"/>
                      <a:gd name="T13" fmla="*/ 17 h 47"/>
                      <a:gd name="T14" fmla="*/ 14 w 33"/>
                      <a:gd name="T15" fmla="*/ 17 h 47"/>
                      <a:gd name="T16" fmla="*/ 12 w 33"/>
                      <a:gd name="T17" fmla="*/ 17 h 47"/>
                      <a:gd name="T18" fmla="*/ 10 w 33"/>
                      <a:gd name="T19" fmla="*/ 15 h 47"/>
                      <a:gd name="T20" fmla="*/ 10 w 33"/>
                      <a:gd name="T21" fmla="*/ 15 h 47"/>
                      <a:gd name="T22" fmla="*/ 8 w 33"/>
                      <a:gd name="T23" fmla="*/ 13 h 47"/>
                      <a:gd name="T24" fmla="*/ 6 w 33"/>
                      <a:gd name="T25" fmla="*/ 12 h 47"/>
                      <a:gd name="T26" fmla="*/ 3 w 33"/>
                      <a:gd name="T27" fmla="*/ 10 h 47"/>
                      <a:gd name="T28" fmla="*/ 5 w 33"/>
                      <a:gd name="T29" fmla="*/ 10 h 47"/>
                      <a:gd name="T30" fmla="*/ 6 w 33"/>
                      <a:gd name="T31" fmla="*/ 10 h 47"/>
                      <a:gd name="T32" fmla="*/ 9 w 33"/>
                      <a:gd name="T33" fmla="*/ 2 h 47"/>
                      <a:gd name="T34" fmla="*/ 8 w 33"/>
                      <a:gd name="T35" fmla="*/ 0 h 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 h="47">
                        <a:moveTo>
                          <a:pt x="14" y="0"/>
                        </a:moveTo>
                        <a:cubicBezTo>
                          <a:pt x="11" y="2"/>
                          <a:pt x="7" y="5"/>
                          <a:pt x="5" y="8"/>
                        </a:cubicBezTo>
                        <a:cubicBezTo>
                          <a:pt x="2" y="12"/>
                          <a:pt x="0" y="17"/>
                          <a:pt x="0" y="22"/>
                        </a:cubicBezTo>
                        <a:cubicBezTo>
                          <a:pt x="0" y="26"/>
                          <a:pt x="1" y="30"/>
                          <a:pt x="4" y="34"/>
                        </a:cubicBezTo>
                        <a:cubicBezTo>
                          <a:pt x="6" y="37"/>
                          <a:pt x="10" y="40"/>
                          <a:pt x="14" y="42"/>
                        </a:cubicBezTo>
                        <a:cubicBezTo>
                          <a:pt x="20" y="45"/>
                          <a:pt x="27" y="47"/>
                          <a:pt x="33" y="47"/>
                        </a:cubicBezTo>
                        <a:cubicBezTo>
                          <a:pt x="29" y="42"/>
                          <a:pt x="26" y="36"/>
                          <a:pt x="23" y="30"/>
                        </a:cubicBezTo>
                        <a:cubicBezTo>
                          <a:pt x="23" y="30"/>
                          <a:pt x="22" y="30"/>
                          <a:pt x="22" y="30"/>
                        </a:cubicBezTo>
                        <a:cubicBezTo>
                          <a:pt x="21" y="30"/>
                          <a:pt x="20" y="30"/>
                          <a:pt x="19" y="29"/>
                        </a:cubicBezTo>
                        <a:cubicBezTo>
                          <a:pt x="18" y="29"/>
                          <a:pt x="17" y="27"/>
                          <a:pt x="17" y="27"/>
                        </a:cubicBezTo>
                        <a:cubicBezTo>
                          <a:pt x="17" y="26"/>
                          <a:pt x="17" y="26"/>
                          <a:pt x="16" y="26"/>
                        </a:cubicBezTo>
                        <a:cubicBezTo>
                          <a:pt x="15" y="25"/>
                          <a:pt x="14" y="24"/>
                          <a:pt x="13" y="23"/>
                        </a:cubicBezTo>
                        <a:cubicBezTo>
                          <a:pt x="12" y="23"/>
                          <a:pt x="11" y="23"/>
                          <a:pt x="9" y="22"/>
                        </a:cubicBezTo>
                        <a:cubicBezTo>
                          <a:pt x="7" y="21"/>
                          <a:pt x="5" y="19"/>
                          <a:pt x="6" y="17"/>
                        </a:cubicBezTo>
                        <a:cubicBezTo>
                          <a:pt x="6" y="17"/>
                          <a:pt x="7" y="17"/>
                          <a:pt x="8" y="17"/>
                        </a:cubicBezTo>
                        <a:cubicBezTo>
                          <a:pt x="9" y="17"/>
                          <a:pt x="9" y="17"/>
                          <a:pt x="10" y="17"/>
                        </a:cubicBezTo>
                        <a:cubicBezTo>
                          <a:pt x="9" y="13"/>
                          <a:pt x="11" y="8"/>
                          <a:pt x="15" y="5"/>
                        </a:cubicBezTo>
                        <a:cubicBezTo>
                          <a:pt x="15" y="3"/>
                          <a:pt x="14" y="2"/>
                          <a:pt x="14" y="0"/>
                        </a:cubicBezTo>
                      </a:path>
                    </a:pathLst>
                  </a:custGeom>
                  <a:solidFill>
                    <a:srgbClr val="B487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09" name="Freeform 1037">
                    <a:extLst>
                      <a:ext uri="{FF2B5EF4-FFF2-40B4-BE49-F238E27FC236}">
                        <a16:creationId xmlns:a16="http://schemas.microsoft.com/office/drawing/2014/main" id="{DAADA463-25CA-F30C-97E0-772294E78B9F}"/>
                      </a:ext>
                    </a:extLst>
                  </p:cNvPr>
                  <p:cNvSpPr>
                    <a:spLocks/>
                  </p:cNvSpPr>
                  <p:nvPr/>
                </p:nvSpPr>
                <p:spPr bwMode="auto">
                  <a:xfrm>
                    <a:off x="2175" y="3588"/>
                    <a:ext cx="29" cy="17"/>
                  </a:xfrm>
                  <a:custGeom>
                    <a:avLst/>
                    <a:gdLst>
                      <a:gd name="T0" fmla="*/ 0 w 34"/>
                      <a:gd name="T1" fmla="*/ 0 h 20"/>
                      <a:gd name="T2" fmla="*/ 9 w 34"/>
                      <a:gd name="T3" fmla="*/ 9 h 20"/>
                      <a:gd name="T4" fmla="*/ 21 w 34"/>
                      <a:gd name="T5" fmla="*/ 12 h 20"/>
                      <a:gd name="T6" fmla="*/ 18 w 34"/>
                      <a:gd name="T7" fmla="*/ 8 h 20"/>
                      <a:gd name="T8" fmla="*/ 7 w 34"/>
                      <a:gd name="T9" fmla="*/ 5 h 20"/>
                      <a:gd name="T10" fmla="*/ 0 w 34"/>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0">
                        <a:moveTo>
                          <a:pt x="0" y="0"/>
                        </a:moveTo>
                        <a:cubicBezTo>
                          <a:pt x="3" y="6"/>
                          <a:pt x="8" y="11"/>
                          <a:pt x="15" y="15"/>
                        </a:cubicBezTo>
                        <a:cubicBezTo>
                          <a:pt x="21" y="18"/>
                          <a:pt x="28" y="20"/>
                          <a:pt x="34" y="20"/>
                        </a:cubicBezTo>
                        <a:cubicBezTo>
                          <a:pt x="33" y="18"/>
                          <a:pt x="31" y="16"/>
                          <a:pt x="29" y="13"/>
                        </a:cubicBezTo>
                        <a:cubicBezTo>
                          <a:pt x="23" y="13"/>
                          <a:pt x="16" y="11"/>
                          <a:pt x="10" y="8"/>
                        </a:cubicBezTo>
                        <a:cubicBezTo>
                          <a:pt x="6" y="6"/>
                          <a:pt x="2" y="3"/>
                          <a:pt x="0" y="0"/>
                        </a:cubicBezTo>
                      </a:path>
                    </a:pathLst>
                  </a:custGeom>
                  <a:solidFill>
                    <a:srgbClr val="A06D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10" name="Freeform 1038">
                    <a:extLst>
                      <a:ext uri="{FF2B5EF4-FFF2-40B4-BE49-F238E27FC236}">
                        <a16:creationId xmlns:a16="http://schemas.microsoft.com/office/drawing/2014/main" id="{23854D00-A3D7-EE9D-03C0-47693C2591E9}"/>
                      </a:ext>
                    </a:extLst>
                  </p:cNvPr>
                  <p:cNvSpPr>
                    <a:spLocks/>
                  </p:cNvSpPr>
                  <p:nvPr/>
                </p:nvSpPr>
                <p:spPr bwMode="auto">
                  <a:xfrm>
                    <a:off x="2179" y="3564"/>
                    <a:ext cx="11" cy="19"/>
                  </a:xfrm>
                  <a:custGeom>
                    <a:avLst/>
                    <a:gdLst>
                      <a:gd name="T0" fmla="*/ 3 w 13"/>
                      <a:gd name="T1" fmla="*/ 0 h 22"/>
                      <a:gd name="T2" fmla="*/ 1 w 13"/>
                      <a:gd name="T3" fmla="*/ 8 h 22"/>
                      <a:gd name="T4" fmla="*/ 3 w 13"/>
                      <a:gd name="T5" fmla="*/ 9 h 22"/>
                      <a:gd name="T6" fmla="*/ 4 w 13"/>
                      <a:gd name="T7" fmla="*/ 11 h 22"/>
                      <a:gd name="T8" fmla="*/ 3 w 13"/>
                      <a:gd name="T9" fmla="*/ 12 h 22"/>
                      <a:gd name="T10" fmla="*/ 3 w 13"/>
                      <a:gd name="T11" fmla="*/ 12 h 22"/>
                      <a:gd name="T12" fmla="*/ 4 w 13"/>
                      <a:gd name="T13" fmla="*/ 14 h 22"/>
                      <a:gd name="T14" fmla="*/ 5 w 13"/>
                      <a:gd name="T15" fmla="*/ 14 h 22"/>
                      <a:gd name="T16" fmla="*/ 5 w 13"/>
                      <a:gd name="T17" fmla="*/ 14 h 22"/>
                      <a:gd name="T18" fmla="*/ 6 w 13"/>
                      <a:gd name="T19" fmla="*/ 14 h 22"/>
                      <a:gd name="T20" fmla="*/ 7 w 13"/>
                      <a:gd name="T21" fmla="*/ 14 h 22"/>
                      <a:gd name="T22" fmla="*/ 8 w 13"/>
                      <a:gd name="T23" fmla="*/ 14 h 22"/>
                      <a:gd name="T24" fmla="*/ 3 w 13"/>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 h="22">
                        <a:moveTo>
                          <a:pt x="6" y="0"/>
                        </a:moveTo>
                        <a:cubicBezTo>
                          <a:pt x="2" y="3"/>
                          <a:pt x="0" y="8"/>
                          <a:pt x="1" y="12"/>
                        </a:cubicBezTo>
                        <a:cubicBezTo>
                          <a:pt x="2" y="12"/>
                          <a:pt x="3" y="12"/>
                          <a:pt x="3" y="13"/>
                        </a:cubicBezTo>
                        <a:cubicBezTo>
                          <a:pt x="6" y="14"/>
                          <a:pt x="7" y="16"/>
                          <a:pt x="7" y="17"/>
                        </a:cubicBezTo>
                        <a:cubicBezTo>
                          <a:pt x="6" y="18"/>
                          <a:pt x="5" y="18"/>
                          <a:pt x="4" y="18"/>
                        </a:cubicBezTo>
                        <a:cubicBezTo>
                          <a:pt x="4" y="18"/>
                          <a:pt x="4" y="18"/>
                          <a:pt x="4" y="18"/>
                        </a:cubicBezTo>
                        <a:cubicBezTo>
                          <a:pt x="5" y="19"/>
                          <a:pt x="6" y="20"/>
                          <a:pt x="7" y="21"/>
                        </a:cubicBezTo>
                        <a:cubicBezTo>
                          <a:pt x="8" y="21"/>
                          <a:pt x="8" y="21"/>
                          <a:pt x="8" y="22"/>
                        </a:cubicBezTo>
                        <a:cubicBezTo>
                          <a:pt x="8" y="21"/>
                          <a:pt x="8" y="21"/>
                          <a:pt x="8" y="21"/>
                        </a:cubicBezTo>
                        <a:cubicBezTo>
                          <a:pt x="9" y="21"/>
                          <a:pt x="9" y="21"/>
                          <a:pt x="10" y="21"/>
                        </a:cubicBezTo>
                        <a:cubicBezTo>
                          <a:pt x="10" y="21"/>
                          <a:pt x="11" y="21"/>
                          <a:pt x="12" y="22"/>
                        </a:cubicBezTo>
                        <a:cubicBezTo>
                          <a:pt x="12" y="22"/>
                          <a:pt x="13" y="22"/>
                          <a:pt x="13" y="22"/>
                        </a:cubicBezTo>
                        <a:cubicBezTo>
                          <a:pt x="10" y="15"/>
                          <a:pt x="8" y="8"/>
                          <a:pt x="6" y="0"/>
                        </a:cubicBezTo>
                      </a:path>
                    </a:pathLst>
                  </a:custGeom>
                  <a:solidFill>
                    <a:srgbClr val="C093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11" name="Freeform 1039">
                    <a:extLst>
                      <a:ext uri="{FF2B5EF4-FFF2-40B4-BE49-F238E27FC236}">
                        <a16:creationId xmlns:a16="http://schemas.microsoft.com/office/drawing/2014/main" id="{3D7E2F41-6266-DC3C-C97B-12B272998935}"/>
                      </a:ext>
                    </a:extLst>
                  </p:cNvPr>
                  <p:cNvSpPr>
                    <a:spLocks/>
                  </p:cNvSpPr>
                  <p:nvPr/>
                </p:nvSpPr>
                <p:spPr bwMode="auto">
                  <a:xfrm>
                    <a:off x="2176" y="3574"/>
                    <a:ext cx="9" cy="5"/>
                  </a:xfrm>
                  <a:custGeom>
                    <a:avLst/>
                    <a:gdLst>
                      <a:gd name="T0" fmla="*/ 2 w 11"/>
                      <a:gd name="T1" fmla="*/ 0 h 6"/>
                      <a:gd name="T2" fmla="*/ 1 w 11"/>
                      <a:gd name="T3" fmla="*/ 0 h 6"/>
                      <a:gd name="T4" fmla="*/ 2 w 11"/>
                      <a:gd name="T5" fmla="*/ 3 h 6"/>
                      <a:gd name="T6" fmla="*/ 5 w 11"/>
                      <a:gd name="T7" fmla="*/ 3 h 6"/>
                      <a:gd name="T8" fmla="*/ 5 w 11"/>
                      <a:gd name="T9" fmla="*/ 3 h 6"/>
                      <a:gd name="T10" fmla="*/ 6 w 11"/>
                      <a:gd name="T11" fmla="*/ 3 h 6"/>
                      <a:gd name="T12" fmla="*/ 4 w 11"/>
                      <a:gd name="T13" fmla="*/ 1 h 6"/>
                      <a:gd name="T14" fmla="*/ 2 w 11"/>
                      <a:gd name="T15" fmla="*/ 0 h 6"/>
                      <a:gd name="T16" fmla="*/ 2 w 11"/>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 h="6">
                        <a:moveTo>
                          <a:pt x="3" y="0"/>
                        </a:moveTo>
                        <a:cubicBezTo>
                          <a:pt x="2" y="0"/>
                          <a:pt x="1" y="0"/>
                          <a:pt x="1" y="0"/>
                        </a:cubicBezTo>
                        <a:cubicBezTo>
                          <a:pt x="0" y="2"/>
                          <a:pt x="2" y="4"/>
                          <a:pt x="4" y="5"/>
                        </a:cubicBezTo>
                        <a:cubicBezTo>
                          <a:pt x="6" y="6"/>
                          <a:pt x="7" y="6"/>
                          <a:pt x="8" y="6"/>
                        </a:cubicBezTo>
                        <a:cubicBezTo>
                          <a:pt x="8" y="6"/>
                          <a:pt x="8" y="6"/>
                          <a:pt x="8" y="6"/>
                        </a:cubicBezTo>
                        <a:cubicBezTo>
                          <a:pt x="9" y="6"/>
                          <a:pt x="10" y="6"/>
                          <a:pt x="11" y="5"/>
                        </a:cubicBezTo>
                        <a:cubicBezTo>
                          <a:pt x="11" y="4"/>
                          <a:pt x="10" y="2"/>
                          <a:pt x="7" y="1"/>
                        </a:cubicBezTo>
                        <a:cubicBezTo>
                          <a:pt x="7" y="0"/>
                          <a:pt x="6" y="0"/>
                          <a:pt x="5" y="0"/>
                        </a:cubicBezTo>
                        <a:cubicBezTo>
                          <a:pt x="4" y="0"/>
                          <a:pt x="4"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12" name="Freeform 1040">
                    <a:extLst>
                      <a:ext uri="{FF2B5EF4-FFF2-40B4-BE49-F238E27FC236}">
                        <a16:creationId xmlns:a16="http://schemas.microsoft.com/office/drawing/2014/main" id="{1B0004B7-B781-687E-0DA4-6B5702963C2D}"/>
                      </a:ext>
                    </a:extLst>
                  </p:cNvPr>
                  <p:cNvSpPr>
                    <a:spLocks/>
                  </p:cNvSpPr>
                  <p:nvPr/>
                </p:nvSpPr>
                <p:spPr bwMode="auto">
                  <a:xfrm>
                    <a:off x="2186" y="3582"/>
                    <a:ext cx="5" cy="3"/>
                  </a:xfrm>
                  <a:custGeom>
                    <a:avLst/>
                    <a:gdLst>
                      <a:gd name="T0" fmla="*/ 2 w 6"/>
                      <a:gd name="T1" fmla="*/ 0 h 4"/>
                      <a:gd name="T2" fmla="*/ 0 w 6"/>
                      <a:gd name="T3" fmla="*/ 0 h 4"/>
                      <a:gd name="T4" fmla="*/ 0 w 6"/>
                      <a:gd name="T5" fmla="*/ 1 h 4"/>
                      <a:gd name="T6" fmla="*/ 2 w 6"/>
                      <a:gd name="T7" fmla="*/ 2 h 4"/>
                      <a:gd name="T8" fmla="*/ 3 w 6"/>
                      <a:gd name="T9" fmla="*/ 2 h 4"/>
                      <a:gd name="T10" fmla="*/ 3 w 6"/>
                      <a:gd name="T11" fmla="*/ 2 h 4"/>
                      <a:gd name="T12" fmla="*/ 3 w 6"/>
                      <a:gd name="T13" fmla="*/ 1 h 4"/>
                      <a:gd name="T14" fmla="*/ 3 w 6"/>
                      <a:gd name="T15" fmla="*/ 1 h 4"/>
                      <a:gd name="T16" fmla="*/ 2 w 6"/>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4">
                        <a:moveTo>
                          <a:pt x="2" y="0"/>
                        </a:moveTo>
                        <a:cubicBezTo>
                          <a:pt x="1" y="0"/>
                          <a:pt x="1" y="0"/>
                          <a:pt x="0" y="0"/>
                        </a:cubicBezTo>
                        <a:cubicBezTo>
                          <a:pt x="0" y="0"/>
                          <a:pt x="0" y="0"/>
                          <a:pt x="0" y="1"/>
                        </a:cubicBezTo>
                        <a:cubicBezTo>
                          <a:pt x="0" y="1"/>
                          <a:pt x="1" y="3"/>
                          <a:pt x="2" y="3"/>
                        </a:cubicBezTo>
                        <a:cubicBezTo>
                          <a:pt x="3" y="4"/>
                          <a:pt x="4" y="4"/>
                          <a:pt x="5" y="4"/>
                        </a:cubicBezTo>
                        <a:cubicBezTo>
                          <a:pt x="5" y="4"/>
                          <a:pt x="6" y="4"/>
                          <a:pt x="6" y="4"/>
                        </a:cubicBezTo>
                        <a:cubicBezTo>
                          <a:pt x="6" y="3"/>
                          <a:pt x="5" y="2"/>
                          <a:pt x="5" y="1"/>
                        </a:cubicBezTo>
                        <a:cubicBezTo>
                          <a:pt x="5" y="1"/>
                          <a:pt x="4" y="1"/>
                          <a:pt x="4" y="1"/>
                        </a:cubicBezTo>
                        <a:cubicBezTo>
                          <a:pt x="3"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13" name="Freeform 1041">
                    <a:extLst>
                      <a:ext uri="{FF2B5EF4-FFF2-40B4-BE49-F238E27FC236}">
                        <a16:creationId xmlns:a16="http://schemas.microsoft.com/office/drawing/2014/main" id="{322710A1-99FA-CEDC-CFF2-6D031E44C354}"/>
                      </a:ext>
                    </a:extLst>
                  </p:cNvPr>
                  <p:cNvSpPr>
                    <a:spLocks/>
                  </p:cNvSpPr>
                  <p:nvPr/>
                </p:nvSpPr>
                <p:spPr bwMode="auto">
                  <a:xfrm>
                    <a:off x="2171" y="3558"/>
                    <a:ext cx="34" cy="49"/>
                  </a:xfrm>
                  <a:custGeom>
                    <a:avLst/>
                    <a:gdLst>
                      <a:gd name="T0" fmla="*/ 8 w 41"/>
                      <a:gd name="T1" fmla="*/ 0 h 58"/>
                      <a:gd name="T2" fmla="*/ 2 w 41"/>
                      <a:gd name="T3" fmla="*/ 6 h 58"/>
                      <a:gd name="T4" fmla="*/ 0 w 41"/>
                      <a:gd name="T5" fmla="*/ 14 h 58"/>
                      <a:gd name="T6" fmla="*/ 11 w 41"/>
                      <a:gd name="T7" fmla="*/ 31 h 58"/>
                      <a:gd name="T8" fmla="*/ 23 w 41"/>
                      <a:gd name="T9" fmla="*/ 35 h 58"/>
                      <a:gd name="T10" fmla="*/ 22 w 41"/>
                      <a:gd name="T11" fmla="*/ 34 h 58"/>
                      <a:gd name="T12" fmla="*/ 12 w 41"/>
                      <a:gd name="T13" fmla="*/ 30 h 58"/>
                      <a:gd name="T14" fmla="*/ 2 w 41"/>
                      <a:gd name="T15" fmla="*/ 21 h 58"/>
                      <a:gd name="T16" fmla="*/ 1 w 41"/>
                      <a:gd name="T17" fmla="*/ 14 h 58"/>
                      <a:gd name="T18" fmla="*/ 3 w 41"/>
                      <a:gd name="T19" fmla="*/ 6 h 58"/>
                      <a:gd name="T20" fmla="*/ 8 w 41"/>
                      <a:gd name="T21" fmla="*/ 2 h 58"/>
                      <a:gd name="T22" fmla="*/ 8 w 41"/>
                      <a:gd name="T23" fmla="*/ 0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58">
                        <a:moveTo>
                          <a:pt x="15" y="0"/>
                        </a:moveTo>
                        <a:cubicBezTo>
                          <a:pt x="11" y="2"/>
                          <a:pt x="7" y="5"/>
                          <a:pt x="5" y="9"/>
                        </a:cubicBezTo>
                        <a:cubicBezTo>
                          <a:pt x="1" y="13"/>
                          <a:pt x="0" y="19"/>
                          <a:pt x="0" y="24"/>
                        </a:cubicBezTo>
                        <a:cubicBezTo>
                          <a:pt x="0" y="34"/>
                          <a:pt x="7" y="45"/>
                          <a:pt x="19" y="52"/>
                        </a:cubicBezTo>
                        <a:cubicBezTo>
                          <a:pt x="26" y="56"/>
                          <a:pt x="34" y="58"/>
                          <a:pt x="41" y="58"/>
                        </a:cubicBezTo>
                        <a:cubicBezTo>
                          <a:pt x="40" y="57"/>
                          <a:pt x="40" y="57"/>
                          <a:pt x="39" y="56"/>
                        </a:cubicBezTo>
                        <a:cubicBezTo>
                          <a:pt x="33" y="56"/>
                          <a:pt x="26" y="54"/>
                          <a:pt x="20" y="51"/>
                        </a:cubicBezTo>
                        <a:cubicBezTo>
                          <a:pt x="13" y="47"/>
                          <a:pt x="8" y="42"/>
                          <a:pt x="5" y="36"/>
                        </a:cubicBezTo>
                        <a:cubicBezTo>
                          <a:pt x="2" y="32"/>
                          <a:pt x="1" y="28"/>
                          <a:pt x="1" y="24"/>
                        </a:cubicBezTo>
                        <a:cubicBezTo>
                          <a:pt x="1" y="19"/>
                          <a:pt x="3" y="14"/>
                          <a:pt x="6" y="10"/>
                        </a:cubicBezTo>
                        <a:cubicBezTo>
                          <a:pt x="8" y="7"/>
                          <a:pt x="12" y="4"/>
                          <a:pt x="15" y="2"/>
                        </a:cubicBezTo>
                        <a:cubicBezTo>
                          <a:pt x="15" y="1"/>
                          <a:pt x="15" y="1"/>
                          <a:pt x="15"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14" name="Freeform 1042">
                    <a:extLst>
                      <a:ext uri="{FF2B5EF4-FFF2-40B4-BE49-F238E27FC236}">
                        <a16:creationId xmlns:a16="http://schemas.microsoft.com/office/drawing/2014/main" id="{0D558978-DCCA-CE65-C093-9C3A28544EFF}"/>
                      </a:ext>
                    </a:extLst>
                  </p:cNvPr>
                  <p:cNvSpPr>
                    <a:spLocks noEditPoints="1"/>
                  </p:cNvSpPr>
                  <p:nvPr/>
                </p:nvSpPr>
                <p:spPr bwMode="auto">
                  <a:xfrm>
                    <a:off x="2043" y="3615"/>
                    <a:ext cx="80" cy="67"/>
                  </a:xfrm>
                  <a:custGeom>
                    <a:avLst/>
                    <a:gdLst>
                      <a:gd name="T0" fmla="*/ 29 w 95"/>
                      <a:gd name="T1" fmla="*/ 19 h 80"/>
                      <a:gd name="T2" fmla="*/ 25 w 95"/>
                      <a:gd name="T3" fmla="*/ 23 h 80"/>
                      <a:gd name="T4" fmla="*/ 29 w 95"/>
                      <a:gd name="T5" fmla="*/ 19 h 80"/>
                      <a:gd name="T6" fmla="*/ 38 w 95"/>
                      <a:gd name="T7" fmla="*/ 0 h 80"/>
                      <a:gd name="T8" fmla="*/ 36 w 95"/>
                      <a:gd name="T9" fmla="*/ 0 h 80"/>
                      <a:gd name="T10" fmla="*/ 19 w 95"/>
                      <a:gd name="T11" fmla="*/ 7 h 80"/>
                      <a:gd name="T12" fmla="*/ 11 w 95"/>
                      <a:gd name="T13" fmla="*/ 41 h 80"/>
                      <a:gd name="T14" fmla="*/ 24 w 95"/>
                      <a:gd name="T15" fmla="*/ 47 h 80"/>
                      <a:gd name="T16" fmla="*/ 35 w 95"/>
                      <a:gd name="T17" fmla="*/ 39 h 80"/>
                      <a:gd name="T18" fmla="*/ 34 w 95"/>
                      <a:gd name="T19" fmla="*/ 39 h 80"/>
                      <a:gd name="T20" fmla="*/ 24 w 95"/>
                      <a:gd name="T21" fmla="*/ 25 h 80"/>
                      <a:gd name="T22" fmla="*/ 33 w 95"/>
                      <a:gd name="T23" fmla="*/ 16 h 80"/>
                      <a:gd name="T24" fmla="*/ 40 w 95"/>
                      <a:gd name="T25" fmla="*/ 15 h 80"/>
                      <a:gd name="T26" fmla="*/ 51 w 95"/>
                      <a:gd name="T27" fmla="*/ 8 h 80"/>
                      <a:gd name="T28" fmla="*/ 56 w 95"/>
                      <a:gd name="T29" fmla="*/ 9 h 80"/>
                      <a:gd name="T30" fmla="*/ 55 w 95"/>
                      <a:gd name="T31" fmla="*/ 3 h 80"/>
                      <a:gd name="T32" fmla="*/ 38 w 95"/>
                      <a:gd name="T33" fmla="*/ 0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5" h="80">
                        <a:moveTo>
                          <a:pt x="49" y="32"/>
                        </a:moveTo>
                        <a:cubicBezTo>
                          <a:pt x="46" y="34"/>
                          <a:pt x="44" y="36"/>
                          <a:pt x="43" y="39"/>
                        </a:cubicBezTo>
                        <a:cubicBezTo>
                          <a:pt x="44" y="36"/>
                          <a:pt x="46" y="34"/>
                          <a:pt x="49" y="32"/>
                        </a:cubicBezTo>
                        <a:moveTo>
                          <a:pt x="63" y="0"/>
                        </a:moveTo>
                        <a:cubicBezTo>
                          <a:pt x="63" y="0"/>
                          <a:pt x="62" y="0"/>
                          <a:pt x="61" y="0"/>
                        </a:cubicBezTo>
                        <a:cubicBezTo>
                          <a:pt x="50" y="1"/>
                          <a:pt x="41" y="5"/>
                          <a:pt x="32" y="11"/>
                        </a:cubicBezTo>
                        <a:cubicBezTo>
                          <a:pt x="16" y="23"/>
                          <a:pt x="0" y="54"/>
                          <a:pt x="18" y="69"/>
                        </a:cubicBezTo>
                        <a:cubicBezTo>
                          <a:pt x="24" y="76"/>
                          <a:pt x="34" y="80"/>
                          <a:pt x="42" y="80"/>
                        </a:cubicBezTo>
                        <a:cubicBezTo>
                          <a:pt x="50" y="80"/>
                          <a:pt x="56" y="76"/>
                          <a:pt x="59" y="67"/>
                        </a:cubicBezTo>
                        <a:cubicBezTo>
                          <a:pt x="58" y="67"/>
                          <a:pt x="57" y="66"/>
                          <a:pt x="56" y="66"/>
                        </a:cubicBezTo>
                        <a:cubicBezTo>
                          <a:pt x="46" y="58"/>
                          <a:pt x="41" y="50"/>
                          <a:pt x="41" y="43"/>
                        </a:cubicBezTo>
                        <a:cubicBezTo>
                          <a:pt x="41" y="36"/>
                          <a:pt x="46" y="30"/>
                          <a:pt x="55" y="27"/>
                        </a:cubicBezTo>
                        <a:cubicBezTo>
                          <a:pt x="59" y="26"/>
                          <a:pt x="63" y="25"/>
                          <a:pt x="68" y="25"/>
                        </a:cubicBezTo>
                        <a:cubicBezTo>
                          <a:pt x="71" y="18"/>
                          <a:pt x="76" y="13"/>
                          <a:pt x="84" y="13"/>
                        </a:cubicBezTo>
                        <a:cubicBezTo>
                          <a:pt x="87" y="13"/>
                          <a:pt x="91" y="13"/>
                          <a:pt x="95" y="15"/>
                        </a:cubicBezTo>
                        <a:cubicBezTo>
                          <a:pt x="91" y="4"/>
                          <a:pt x="91" y="4"/>
                          <a:pt x="91" y="4"/>
                        </a:cubicBezTo>
                        <a:cubicBezTo>
                          <a:pt x="82" y="4"/>
                          <a:pt x="73" y="0"/>
                          <a:pt x="63" y="0"/>
                        </a:cubicBezTo>
                      </a:path>
                    </a:pathLst>
                  </a:custGeom>
                  <a:solidFill>
                    <a:srgbClr val="EEA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15" name="Freeform 1043">
                    <a:extLst>
                      <a:ext uri="{FF2B5EF4-FFF2-40B4-BE49-F238E27FC236}">
                        <a16:creationId xmlns:a16="http://schemas.microsoft.com/office/drawing/2014/main" id="{F592354E-6DA2-88B2-6E93-1CB8097F2859}"/>
                      </a:ext>
                    </a:extLst>
                  </p:cNvPr>
                  <p:cNvSpPr>
                    <a:spLocks/>
                  </p:cNvSpPr>
                  <p:nvPr/>
                </p:nvSpPr>
                <p:spPr bwMode="auto">
                  <a:xfrm>
                    <a:off x="2079" y="3637"/>
                    <a:ext cx="21" cy="30"/>
                  </a:xfrm>
                  <a:custGeom>
                    <a:avLst/>
                    <a:gdLst>
                      <a:gd name="T0" fmla="*/ 16 w 24"/>
                      <a:gd name="T1" fmla="*/ 0 h 35"/>
                      <a:gd name="T2" fmla="*/ 9 w 24"/>
                      <a:gd name="T3" fmla="*/ 2 h 35"/>
                      <a:gd name="T4" fmla="*/ 4 w 24"/>
                      <a:gd name="T5" fmla="*/ 3 h 35"/>
                      <a:gd name="T6" fmla="*/ 0 w 24"/>
                      <a:gd name="T7" fmla="*/ 8 h 35"/>
                      <a:gd name="T8" fmla="*/ 0 w 24"/>
                      <a:gd name="T9" fmla="*/ 10 h 35"/>
                      <a:gd name="T10" fmla="*/ 0 w 24"/>
                      <a:gd name="T11" fmla="*/ 13 h 35"/>
                      <a:gd name="T12" fmla="*/ 8 w 24"/>
                      <a:gd name="T13" fmla="*/ 20 h 35"/>
                      <a:gd name="T14" fmla="*/ 11 w 24"/>
                      <a:gd name="T15" fmla="*/ 22 h 35"/>
                      <a:gd name="T16" fmla="*/ 13 w 24"/>
                      <a:gd name="T17" fmla="*/ 12 h 35"/>
                      <a:gd name="T18" fmla="*/ 11 w 24"/>
                      <a:gd name="T19" fmla="*/ 10 h 35"/>
                      <a:gd name="T20" fmla="*/ 9 w 24"/>
                      <a:gd name="T21" fmla="*/ 9 h 35"/>
                      <a:gd name="T22" fmla="*/ 7 w 24"/>
                      <a:gd name="T23" fmla="*/ 6 h 35"/>
                      <a:gd name="T24" fmla="*/ 8 w 24"/>
                      <a:gd name="T25" fmla="*/ 6 h 35"/>
                      <a:gd name="T26" fmla="*/ 10 w 24"/>
                      <a:gd name="T27" fmla="*/ 7 h 35"/>
                      <a:gd name="T28" fmla="*/ 16 w 24"/>
                      <a:gd name="T29" fmla="*/ 3 h 35"/>
                      <a:gd name="T30" fmla="*/ 16 w 24"/>
                      <a:gd name="T31" fmla="*/ 0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 h="35">
                        <a:moveTo>
                          <a:pt x="24" y="0"/>
                        </a:moveTo>
                        <a:cubicBezTo>
                          <a:pt x="20" y="0"/>
                          <a:pt x="16" y="1"/>
                          <a:pt x="12" y="2"/>
                        </a:cubicBezTo>
                        <a:cubicBezTo>
                          <a:pt x="10" y="3"/>
                          <a:pt x="8" y="4"/>
                          <a:pt x="6" y="5"/>
                        </a:cubicBezTo>
                        <a:cubicBezTo>
                          <a:pt x="3" y="7"/>
                          <a:pt x="1" y="9"/>
                          <a:pt x="0" y="12"/>
                        </a:cubicBezTo>
                        <a:cubicBezTo>
                          <a:pt x="0" y="13"/>
                          <a:pt x="0" y="14"/>
                          <a:pt x="0" y="16"/>
                        </a:cubicBezTo>
                        <a:cubicBezTo>
                          <a:pt x="0" y="17"/>
                          <a:pt x="0" y="19"/>
                          <a:pt x="0" y="20"/>
                        </a:cubicBezTo>
                        <a:cubicBezTo>
                          <a:pt x="3" y="24"/>
                          <a:pt x="6" y="27"/>
                          <a:pt x="11" y="31"/>
                        </a:cubicBezTo>
                        <a:cubicBezTo>
                          <a:pt x="13" y="32"/>
                          <a:pt x="15" y="34"/>
                          <a:pt x="17" y="35"/>
                        </a:cubicBezTo>
                        <a:cubicBezTo>
                          <a:pt x="18" y="30"/>
                          <a:pt x="18" y="25"/>
                          <a:pt x="19" y="19"/>
                        </a:cubicBezTo>
                        <a:cubicBezTo>
                          <a:pt x="18" y="18"/>
                          <a:pt x="17" y="17"/>
                          <a:pt x="17" y="16"/>
                        </a:cubicBezTo>
                        <a:cubicBezTo>
                          <a:pt x="15" y="16"/>
                          <a:pt x="14" y="15"/>
                          <a:pt x="12" y="14"/>
                        </a:cubicBezTo>
                        <a:cubicBezTo>
                          <a:pt x="10" y="12"/>
                          <a:pt x="9" y="10"/>
                          <a:pt x="10" y="9"/>
                        </a:cubicBezTo>
                        <a:cubicBezTo>
                          <a:pt x="11" y="9"/>
                          <a:pt x="11" y="9"/>
                          <a:pt x="11" y="9"/>
                        </a:cubicBezTo>
                        <a:cubicBezTo>
                          <a:pt x="12" y="9"/>
                          <a:pt x="14" y="10"/>
                          <a:pt x="15" y="10"/>
                        </a:cubicBezTo>
                        <a:cubicBezTo>
                          <a:pt x="16" y="8"/>
                          <a:pt x="18" y="6"/>
                          <a:pt x="23" y="5"/>
                        </a:cubicBezTo>
                        <a:cubicBezTo>
                          <a:pt x="23" y="3"/>
                          <a:pt x="24" y="2"/>
                          <a:pt x="24" y="0"/>
                        </a:cubicBezTo>
                      </a:path>
                    </a:pathLst>
                  </a:custGeom>
                  <a:solidFill>
                    <a:srgbClr val="B487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16" name="Freeform 1044">
                    <a:extLst>
                      <a:ext uri="{FF2B5EF4-FFF2-40B4-BE49-F238E27FC236}">
                        <a16:creationId xmlns:a16="http://schemas.microsoft.com/office/drawing/2014/main" id="{520940BF-C0A3-FD06-04D1-86C0F3F26ACB}"/>
                      </a:ext>
                    </a:extLst>
                  </p:cNvPr>
                  <p:cNvSpPr>
                    <a:spLocks/>
                  </p:cNvSpPr>
                  <p:nvPr/>
                </p:nvSpPr>
                <p:spPr bwMode="auto">
                  <a:xfrm>
                    <a:off x="2079" y="3654"/>
                    <a:ext cx="15" cy="16"/>
                  </a:xfrm>
                  <a:custGeom>
                    <a:avLst/>
                    <a:gdLst>
                      <a:gd name="T0" fmla="*/ 0 w 17"/>
                      <a:gd name="T1" fmla="*/ 0 h 19"/>
                      <a:gd name="T2" fmla="*/ 10 w 17"/>
                      <a:gd name="T3" fmla="*/ 10 h 19"/>
                      <a:gd name="T4" fmla="*/ 11 w 17"/>
                      <a:gd name="T5" fmla="*/ 11 h 19"/>
                      <a:gd name="T6" fmla="*/ 11 w 17"/>
                      <a:gd name="T7" fmla="*/ 9 h 19"/>
                      <a:gd name="T8" fmla="*/ 8 w 17"/>
                      <a:gd name="T9" fmla="*/ 7 h 19"/>
                      <a:gd name="T10" fmla="*/ 0 w 17"/>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9">
                        <a:moveTo>
                          <a:pt x="0" y="0"/>
                        </a:moveTo>
                        <a:cubicBezTo>
                          <a:pt x="2" y="6"/>
                          <a:pt x="6" y="12"/>
                          <a:pt x="14" y="17"/>
                        </a:cubicBezTo>
                        <a:cubicBezTo>
                          <a:pt x="15" y="18"/>
                          <a:pt x="15" y="18"/>
                          <a:pt x="16" y="19"/>
                        </a:cubicBezTo>
                        <a:cubicBezTo>
                          <a:pt x="16" y="17"/>
                          <a:pt x="16" y="16"/>
                          <a:pt x="17" y="15"/>
                        </a:cubicBezTo>
                        <a:cubicBezTo>
                          <a:pt x="15" y="14"/>
                          <a:pt x="13" y="12"/>
                          <a:pt x="11" y="11"/>
                        </a:cubicBezTo>
                        <a:cubicBezTo>
                          <a:pt x="6" y="7"/>
                          <a:pt x="3" y="4"/>
                          <a:pt x="0" y="0"/>
                        </a:cubicBezTo>
                      </a:path>
                    </a:pathLst>
                  </a:custGeom>
                  <a:solidFill>
                    <a:srgbClr val="A06D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17" name="Freeform 1045">
                    <a:extLst>
                      <a:ext uri="{FF2B5EF4-FFF2-40B4-BE49-F238E27FC236}">
                        <a16:creationId xmlns:a16="http://schemas.microsoft.com/office/drawing/2014/main" id="{7EF39534-8DA2-1873-8FF8-345AF4769101}"/>
                      </a:ext>
                    </a:extLst>
                  </p:cNvPr>
                  <p:cNvSpPr>
                    <a:spLocks noEditPoints="1"/>
                  </p:cNvSpPr>
                  <p:nvPr/>
                </p:nvSpPr>
                <p:spPr bwMode="auto">
                  <a:xfrm>
                    <a:off x="2092" y="3642"/>
                    <a:ext cx="7" cy="12"/>
                  </a:xfrm>
                  <a:custGeom>
                    <a:avLst/>
                    <a:gdLst>
                      <a:gd name="T0" fmla="*/ 2 w 8"/>
                      <a:gd name="T1" fmla="*/ 7 h 14"/>
                      <a:gd name="T2" fmla="*/ 4 w 8"/>
                      <a:gd name="T3" fmla="*/ 9 h 14"/>
                      <a:gd name="T4" fmla="*/ 4 w 8"/>
                      <a:gd name="T5" fmla="*/ 8 h 14"/>
                      <a:gd name="T6" fmla="*/ 4 w 8"/>
                      <a:gd name="T7" fmla="*/ 8 h 14"/>
                      <a:gd name="T8" fmla="*/ 2 w 8"/>
                      <a:gd name="T9" fmla="*/ 7 h 14"/>
                      <a:gd name="T10" fmla="*/ 5 w 8"/>
                      <a:gd name="T11" fmla="*/ 0 h 14"/>
                      <a:gd name="T12" fmla="*/ 0 w 8"/>
                      <a:gd name="T13" fmla="*/ 3 h 14"/>
                      <a:gd name="T14" fmla="*/ 3 w 8"/>
                      <a:gd name="T15" fmla="*/ 4 h 14"/>
                      <a:gd name="T16" fmla="*/ 4 w 8"/>
                      <a:gd name="T17" fmla="*/ 6 h 14"/>
                      <a:gd name="T18" fmla="*/ 5 w 8"/>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14">
                        <a:moveTo>
                          <a:pt x="2" y="11"/>
                        </a:moveTo>
                        <a:cubicBezTo>
                          <a:pt x="2" y="12"/>
                          <a:pt x="3" y="13"/>
                          <a:pt x="4" y="14"/>
                        </a:cubicBezTo>
                        <a:cubicBezTo>
                          <a:pt x="4" y="13"/>
                          <a:pt x="5" y="13"/>
                          <a:pt x="5" y="12"/>
                        </a:cubicBezTo>
                        <a:cubicBezTo>
                          <a:pt x="5" y="12"/>
                          <a:pt x="5" y="12"/>
                          <a:pt x="5" y="12"/>
                        </a:cubicBezTo>
                        <a:cubicBezTo>
                          <a:pt x="4" y="12"/>
                          <a:pt x="3" y="12"/>
                          <a:pt x="2" y="11"/>
                        </a:cubicBezTo>
                        <a:moveTo>
                          <a:pt x="8" y="0"/>
                        </a:moveTo>
                        <a:cubicBezTo>
                          <a:pt x="3" y="1"/>
                          <a:pt x="1" y="3"/>
                          <a:pt x="0" y="5"/>
                        </a:cubicBezTo>
                        <a:cubicBezTo>
                          <a:pt x="1" y="6"/>
                          <a:pt x="2" y="6"/>
                          <a:pt x="3" y="7"/>
                        </a:cubicBezTo>
                        <a:cubicBezTo>
                          <a:pt x="4" y="8"/>
                          <a:pt x="5" y="8"/>
                          <a:pt x="5" y="9"/>
                        </a:cubicBezTo>
                        <a:cubicBezTo>
                          <a:pt x="6" y="6"/>
                          <a:pt x="7" y="3"/>
                          <a:pt x="8" y="0"/>
                        </a:cubicBezTo>
                      </a:path>
                    </a:pathLst>
                  </a:custGeom>
                  <a:solidFill>
                    <a:srgbClr val="C093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18" name="Freeform 1046">
                    <a:extLst>
                      <a:ext uri="{FF2B5EF4-FFF2-40B4-BE49-F238E27FC236}">
                        <a16:creationId xmlns:a16="http://schemas.microsoft.com/office/drawing/2014/main" id="{487652A5-159D-1AFA-B4EF-A31F47146614}"/>
                      </a:ext>
                    </a:extLst>
                  </p:cNvPr>
                  <p:cNvSpPr>
                    <a:spLocks/>
                  </p:cNvSpPr>
                  <p:nvPr/>
                </p:nvSpPr>
                <p:spPr bwMode="auto">
                  <a:xfrm>
                    <a:off x="2087" y="3645"/>
                    <a:ext cx="9" cy="7"/>
                  </a:xfrm>
                  <a:custGeom>
                    <a:avLst/>
                    <a:gdLst>
                      <a:gd name="T0" fmla="*/ 2 w 11"/>
                      <a:gd name="T1" fmla="*/ 0 h 8"/>
                      <a:gd name="T2" fmla="*/ 1 w 11"/>
                      <a:gd name="T3" fmla="*/ 0 h 8"/>
                      <a:gd name="T4" fmla="*/ 2 w 11"/>
                      <a:gd name="T5" fmla="*/ 4 h 8"/>
                      <a:gd name="T6" fmla="*/ 5 w 11"/>
                      <a:gd name="T7" fmla="*/ 4 h 8"/>
                      <a:gd name="T8" fmla="*/ 6 w 11"/>
                      <a:gd name="T9" fmla="*/ 5 h 8"/>
                      <a:gd name="T10" fmla="*/ 6 w 11"/>
                      <a:gd name="T11" fmla="*/ 5 h 8"/>
                      <a:gd name="T12" fmla="*/ 6 w 11"/>
                      <a:gd name="T13" fmla="*/ 4 h 8"/>
                      <a:gd name="T14" fmla="*/ 5 w 11"/>
                      <a:gd name="T15" fmla="*/ 3 h 8"/>
                      <a:gd name="T16" fmla="*/ 3 w 11"/>
                      <a:gd name="T17" fmla="*/ 1 h 8"/>
                      <a:gd name="T18" fmla="*/ 2 w 11"/>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 h="8">
                        <a:moveTo>
                          <a:pt x="2" y="0"/>
                        </a:moveTo>
                        <a:cubicBezTo>
                          <a:pt x="2" y="0"/>
                          <a:pt x="2" y="0"/>
                          <a:pt x="1" y="0"/>
                        </a:cubicBezTo>
                        <a:cubicBezTo>
                          <a:pt x="0" y="1"/>
                          <a:pt x="1" y="3"/>
                          <a:pt x="3" y="5"/>
                        </a:cubicBezTo>
                        <a:cubicBezTo>
                          <a:pt x="5" y="6"/>
                          <a:pt x="6" y="7"/>
                          <a:pt x="8" y="7"/>
                        </a:cubicBezTo>
                        <a:cubicBezTo>
                          <a:pt x="9" y="8"/>
                          <a:pt x="10" y="8"/>
                          <a:pt x="11" y="8"/>
                        </a:cubicBezTo>
                        <a:cubicBezTo>
                          <a:pt x="11" y="8"/>
                          <a:pt x="11" y="8"/>
                          <a:pt x="11" y="8"/>
                        </a:cubicBezTo>
                        <a:cubicBezTo>
                          <a:pt x="11" y="7"/>
                          <a:pt x="11" y="6"/>
                          <a:pt x="11" y="5"/>
                        </a:cubicBezTo>
                        <a:cubicBezTo>
                          <a:pt x="11" y="4"/>
                          <a:pt x="10" y="4"/>
                          <a:pt x="9" y="3"/>
                        </a:cubicBezTo>
                        <a:cubicBezTo>
                          <a:pt x="8" y="2"/>
                          <a:pt x="7" y="2"/>
                          <a:pt x="6" y="1"/>
                        </a:cubicBezTo>
                        <a:cubicBezTo>
                          <a:pt x="5" y="1"/>
                          <a:pt x="3"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19" name="Freeform 1047">
                    <a:extLst>
                      <a:ext uri="{FF2B5EF4-FFF2-40B4-BE49-F238E27FC236}">
                        <a16:creationId xmlns:a16="http://schemas.microsoft.com/office/drawing/2014/main" id="{1999BC1E-DAE5-B4CC-3533-0265718C96EE}"/>
                      </a:ext>
                    </a:extLst>
                  </p:cNvPr>
                  <p:cNvSpPr>
                    <a:spLocks/>
                  </p:cNvSpPr>
                  <p:nvPr/>
                </p:nvSpPr>
                <p:spPr bwMode="auto">
                  <a:xfrm>
                    <a:off x="2078" y="3636"/>
                    <a:ext cx="23" cy="35"/>
                  </a:xfrm>
                  <a:custGeom>
                    <a:avLst/>
                    <a:gdLst>
                      <a:gd name="T0" fmla="*/ 17 w 27"/>
                      <a:gd name="T1" fmla="*/ 0 h 42"/>
                      <a:gd name="T2" fmla="*/ 9 w 27"/>
                      <a:gd name="T3" fmla="*/ 2 h 42"/>
                      <a:gd name="T4" fmla="*/ 0 w 27"/>
                      <a:gd name="T5" fmla="*/ 11 h 42"/>
                      <a:gd name="T6" fmla="*/ 9 w 27"/>
                      <a:gd name="T7" fmla="*/ 23 h 42"/>
                      <a:gd name="T8" fmla="*/ 11 w 27"/>
                      <a:gd name="T9" fmla="*/ 24 h 42"/>
                      <a:gd name="T10" fmla="*/ 11 w 27"/>
                      <a:gd name="T11" fmla="*/ 24 h 42"/>
                      <a:gd name="T12" fmla="*/ 11 w 27"/>
                      <a:gd name="T13" fmla="*/ 23 h 42"/>
                      <a:gd name="T14" fmla="*/ 10 w 27"/>
                      <a:gd name="T15" fmla="*/ 23 h 42"/>
                      <a:gd name="T16" fmla="*/ 2 w 27"/>
                      <a:gd name="T17" fmla="*/ 13 h 42"/>
                      <a:gd name="T18" fmla="*/ 2 w 27"/>
                      <a:gd name="T19" fmla="*/ 11 h 42"/>
                      <a:gd name="T20" fmla="*/ 2 w 27"/>
                      <a:gd name="T21" fmla="*/ 8 h 42"/>
                      <a:gd name="T22" fmla="*/ 5 w 27"/>
                      <a:gd name="T23" fmla="*/ 4 h 42"/>
                      <a:gd name="T24" fmla="*/ 9 w 27"/>
                      <a:gd name="T25" fmla="*/ 3 h 42"/>
                      <a:gd name="T26" fmla="*/ 16 w 27"/>
                      <a:gd name="T27" fmla="*/ 2 h 42"/>
                      <a:gd name="T28" fmla="*/ 17 w 27"/>
                      <a:gd name="T29" fmla="*/ 0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42">
                        <a:moveTo>
                          <a:pt x="27" y="0"/>
                        </a:moveTo>
                        <a:cubicBezTo>
                          <a:pt x="22" y="0"/>
                          <a:pt x="18" y="1"/>
                          <a:pt x="14" y="2"/>
                        </a:cubicBezTo>
                        <a:cubicBezTo>
                          <a:pt x="5" y="5"/>
                          <a:pt x="0" y="11"/>
                          <a:pt x="0" y="18"/>
                        </a:cubicBezTo>
                        <a:cubicBezTo>
                          <a:pt x="0" y="25"/>
                          <a:pt x="5" y="33"/>
                          <a:pt x="15" y="41"/>
                        </a:cubicBezTo>
                        <a:cubicBezTo>
                          <a:pt x="16" y="41"/>
                          <a:pt x="17" y="42"/>
                          <a:pt x="18" y="42"/>
                        </a:cubicBezTo>
                        <a:cubicBezTo>
                          <a:pt x="18" y="42"/>
                          <a:pt x="18" y="42"/>
                          <a:pt x="18" y="42"/>
                        </a:cubicBezTo>
                        <a:cubicBezTo>
                          <a:pt x="18" y="41"/>
                          <a:pt x="18" y="41"/>
                          <a:pt x="18" y="41"/>
                        </a:cubicBezTo>
                        <a:cubicBezTo>
                          <a:pt x="17" y="40"/>
                          <a:pt x="17" y="40"/>
                          <a:pt x="16" y="39"/>
                        </a:cubicBezTo>
                        <a:cubicBezTo>
                          <a:pt x="8" y="34"/>
                          <a:pt x="4" y="28"/>
                          <a:pt x="2" y="22"/>
                        </a:cubicBezTo>
                        <a:cubicBezTo>
                          <a:pt x="2" y="21"/>
                          <a:pt x="2" y="19"/>
                          <a:pt x="2" y="18"/>
                        </a:cubicBezTo>
                        <a:cubicBezTo>
                          <a:pt x="2" y="16"/>
                          <a:pt x="2" y="15"/>
                          <a:pt x="2" y="14"/>
                        </a:cubicBezTo>
                        <a:cubicBezTo>
                          <a:pt x="3" y="11"/>
                          <a:pt x="5" y="9"/>
                          <a:pt x="8" y="7"/>
                        </a:cubicBezTo>
                        <a:cubicBezTo>
                          <a:pt x="10" y="6"/>
                          <a:pt x="12" y="5"/>
                          <a:pt x="14" y="4"/>
                        </a:cubicBezTo>
                        <a:cubicBezTo>
                          <a:pt x="18" y="3"/>
                          <a:pt x="22" y="2"/>
                          <a:pt x="26" y="2"/>
                        </a:cubicBezTo>
                        <a:cubicBezTo>
                          <a:pt x="26" y="1"/>
                          <a:pt x="27" y="1"/>
                          <a:pt x="27"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20" name="Freeform 1048">
                    <a:extLst>
                      <a:ext uri="{FF2B5EF4-FFF2-40B4-BE49-F238E27FC236}">
                        <a16:creationId xmlns:a16="http://schemas.microsoft.com/office/drawing/2014/main" id="{8F3D6E87-7679-C659-E459-E09D9AD4FACF}"/>
                      </a:ext>
                    </a:extLst>
                  </p:cNvPr>
                  <p:cNvSpPr>
                    <a:spLocks/>
                  </p:cNvSpPr>
                  <p:nvPr/>
                </p:nvSpPr>
                <p:spPr bwMode="auto">
                  <a:xfrm>
                    <a:off x="2256" y="3597"/>
                    <a:ext cx="73" cy="110"/>
                  </a:xfrm>
                  <a:custGeom>
                    <a:avLst/>
                    <a:gdLst>
                      <a:gd name="T0" fmla="*/ 15 w 87"/>
                      <a:gd name="T1" fmla="*/ 0 h 130"/>
                      <a:gd name="T2" fmla="*/ 15 w 87"/>
                      <a:gd name="T3" fmla="*/ 0 h 130"/>
                      <a:gd name="T4" fmla="*/ 6 w 87"/>
                      <a:gd name="T5" fmla="*/ 41 h 130"/>
                      <a:gd name="T6" fmla="*/ 6 w 87"/>
                      <a:gd name="T7" fmla="*/ 74 h 130"/>
                      <a:gd name="T8" fmla="*/ 10 w 87"/>
                      <a:gd name="T9" fmla="*/ 79 h 130"/>
                      <a:gd name="T10" fmla="*/ 17 w 87"/>
                      <a:gd name="T11" fmla="*/ 73 h 130"/>
                      <a:gd name="T12" fmla="*/ 21 w 87"/>
                      <a:gd name="T13" fmla="*/ 65 h 130"/>
                      <a:gd name="T14" fmla="*/ 20 w 87"/>
                      <a:gd name="T15" fmla="*/ 63 h 130"/>
                      <a:gd name="T16" fmla="*/ 18 w 87"/>
                      <a:gd name="T17" fmla="*/ 55 h 130"/>
                      <a:gd name="T18" fmla="*/ 26 w 87"/>
                      <a:gd name="T19" fmla="*/ 44 h 130"/>
                      <a:gd name="T20" fmla="*/ 30 w 87"/>
                      <a:gd name="T21" fmla="*/ 43 h 130"/>
                      <a:gd name="T22" fmla="*/ 37 w 87"/>
                      <a:gd name="T23" fmla="*/ 45 h 130"/>
                      <a:gd name="T24" fmla="*/ 47 w 87"/>
                      <a:gd name="T25" fmla="*/ 44 h 130"/>
                      <a:gd name="T26" fmla="*/ 51 w 87"/>
                      <a:gd name="T27" fmla="*/ 44 h 130"/>
                      <a:gd name="T28" fmla="*/ 45 w 87"/>
                      <a:gd name="T29" fmla="*/ 37 h 130"/>
                      <a:gd name="T30" fmla="*/ 29 w 87"/>
                      <a:gd name="T31" fmla="*/ 21 h 130"/>
                      <a:gd name="T32" fmla="*/ 15 w 87"/>
                      <a:gd name="T33" fmla="*/ 0 h 1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7" h="130">
                        <a:moveTo>
                          <a:pt x="25" y="0"/>
                        </a:moveTo>
                        <a:cubicBezTo>
                          <a:pt x="25" y="0"/>
                          <a:pt x="25" y="0"/>
                          <a:pt x="25" y="0"/>
                        </a:cubicBezTo>
                        <a:cubicBezTo>
                          <a:pt x="8" y="0"/>
                          <a:pt x="10" y="60"/>
                          <a:pt x="9" y="69"/>
                        </a:cubicBezTo>
                        <a:cubicBezTo>
                          <a:pt x="8" y="86"/>
                          <a:pt x="0" y="108"/>
                          <a:pt x="9" y="123"/>
                        </a:cubicBezTo>
                        <a:cubicBezTo>
                          <a:pt x="11" y="128"/>
                          <a:pt x="14" y="130"/>
                          <a:pt x="17" y="130"/>
                        </a:cubicBezTo>
                        <a:cubicBezTo>
                          <a:pt x="21" y="130"/>
                          <a:pt x="25" y="126"/>
                          <a:pt x="29" y="121"/>
                        </a:cubicBezTo>
                        <a:cubicBezTo>
                          <a:pt x="32" y="117"/>
                          <a:pt x="34" y="112"/>
                          <a:pt x="36" y="108"/>
                        </a:cubicBezTo>
                        <a:cubicBezTo>
                          <a:pt x="36" y="107"/>
                          <a:pt x="35" y="106"/>
                          <a:pt x="34" y="105"/>
                        </a:cubicBezTo>
                        <a:cubicBezTo>
                          <a:pt x="32" y="100"/>
                          <a:pt x="31" y="96"/>
                          <a:pt x="31" y="91"/>
                        </a:cubicBezTo>
                        <a:cubicBezTo>
                          <a:pt x="31" y="83"/>
                          <a:pt x="36" y="75"/>
                          <a:pt x="44" y="72"/>
                        </a:cubicBezTo>
                        <a:cubicBezTo>
                          <a:pt x="46" y="72"/>
                          <a:pt x="49" y="71"/>
                          <a:pt x="51" y="71"/>
                        </a:cubicBezTo>
                        <a:cubicBezTo>
                          <a:pt x="55" y="71"/>
                          <a:pt x="59" y="72"/>
                          <a:pt x="63" y="74"/>
                        </a:cubicBezTo>
                        <a:cubicBezTo>
                          <a:pt x="68" y="72"/>
                          <a:pt x="74" y="72"/>
                          <a:pt x="80" y="72"/>
                        </a:cubicBezTo>
                        <a:cubicBezTo>
                          <a:pt x="82" y="72"/>
                          <a:pt x="84" y="72"/>
                          <a:pt x="87" y="72"/>
                        </a:cubicBezTo>
                        <a:cubicBezTo>
                          <a:pt x="76" y="61"/>
                          <a:pt x="76" y="61"/>
                          <a:pt x="76" y="61"/>
                        </a:cubicBezTo>
                        <a:cubicBezTo>
                          <a:pt x="64" y="54"/>
                          <a:pt x="56" y="46"/>
                          <a:pt x="49" y="35"/>
                        </a:cubicBezTo>
                        <a:cubicBezTo>
                          <a:pt x="44" y="28"/>
                          <a:pt x="35" y="0"/>
                          <a:pt x="25" y="0"/>
                        </a:cubicBezTo>
                      </a:path>
                    </a:pathLst>
                  </a:custGeom>
                  <a:solidFill>
                    <a:srgbClr val="EEA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21" name="Freeform 1049">
                    <a:extLst>
                      <a:ext uri="{FF2B5EF4-FFF2-40B4-BE49-F238E27FC236}">
                        <a16:creationId xmlns:a16="http://schemas.microsoft.com/office/drawing/2014/main" id="{FE8BC75F-2580-CB2C-E950-0F574320AF93}"/>
                      </a:ext>
                    </a:extLst>
                  </p:cNvPr>
                  <p:cNvSpPr>
                    <a:spLocks/>
                  </p:cNvSpPr>
                  <p:nvPr/>
                </p:nvSpPr>
                <p:spPr bwMode="auto">
                  <a:xfrm>
                    <a:off x="2283" y="3659"/>
                    <a:ext cx="25" cy="25"/>
                  </a:xfrm>
                  <a:custGeom>
                    <a:avLst/>
                    <a:gdLst>
                      <a:gd name="T0" fmla="*/ 11 w 30"/>
                      <a:gd name="T1" fmla="*/ 0 h 30"/>
                      <a:gd name="T2" fmla="*/ 7 w 30"/>
                      <a:gd name="T3" fmla="*/ 1 h 30"/>
                      <a:gd name="T4" fmla="*/ 0 w 30"/>
                      <a:gd name="T5" fmla="*/ 9 h 30"/>
                      <a:gd name="T6" fmla="*/ 3 w 30"/>
                      <a:gd name="T7" fmla="*/ 15 h 30"/>
                      <a:gd name="T8" fmla="*/ 4 w 30"/>
                      <a:gd name="T9" fmla="*/ 18 h 30"/>
                      <a:gd name="T10" fmla="*/ 8 w 30"/>
                      <a:gd name="T11" fmla="*/ 12 h 30"/>
                      <a:gd name="T12" fmla="*/ 7 w 30"/>
                      <a:gd name="T13" fmla="*/ 12 h 30"/>
                      <a:gd name="T14" fmla="*/ 7 w 30"/>
                      <a:gd name="T15" fmla="*/ 10 h 30"/>
                      <a:gd name="T16" fmla="*/ 7 w 30"/>
                      <a:gd name="T17" fmla="*/ 9 h 30"/>
                      <a:gd name="T18" fmla="*/ 7 w 30"/>
                      <a:gd name="T19" fmla="*/ 8 h 30"/>
                      <a:gd name="T20" fmla="*/ 6 w 30"/>
                      <a:gd name="T21" fmla="*/ 7 h 30"/>
                      <a:gd name="T22" fmla="*/ 6 w 30"/>
                      <a:gd name="T23" fmla="*/ 4 h 30"/>
                      <a:gd name="T24" fmla="*/ 6 w 30"/>
                      <a:gd name="T25" fmla="*/ 4 h 30"/>
                      <a:gd name="T26" fmla="*/ 7 w 30"/>
                      <a:gd name="T27" fmla="*/ 5 h 30"/>
                      <a:gd name="T28" fmla="*/ 13 w 30"/>
                      <a:gd name="T29" fmla="*/ 3 h 30"/>
                      <a:gd name="T30" fmla="*/ 13 w 30"/>
                      <a:gd name="T31" fmla="*/ 3 h 30"/>
                      <a:gd name="T32" fmla="*/ 16 w 30"/>
                      <a:gd name="T33" fmla="*/ 3 h 30"/>
                      <a:gd name="T34" fmla="*/ 18 w 30"/>
                      <a:gd name="T35" fmla="*/ 2 h 30"/>
                      <a:gd name="T36" fmla="*/ 11 w 30"/>
                      <a:gd name="T37" fmla="*/ 0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0" h="30">
                        <a:moveTo>
                          <a:pt x="19" y="0"/>
                        </a:moveTo>
                        <a:cubicBezTo>
                          <a:pt x="17" y="0"/>
                          <a:pt x="15" y="0"/>
                          <a:pt x="12" y="1"/>
                        </a:cubicBezTo>
                        <a:cubicBezTo>
                          <a:pt x="5" y="3"/>
                          <a:pt x="1" y="9"/>
                          <a:pt x="0" y="16"/>
                        </a:cubicBezTo>
                        <a:cubicBezTo>
                          <a:pt x="1" y="19"/>
                          <a:pt x="2" y="22"/>
                          <a:pt x="3" y="25"/>
                        </a:cubicBezTo>
                        <a:cubicBezTo>
                          <a:pt x="4" y="27"/>
                          <a:pt x="6" y="29"/>
                          <a:pt x="7" y="30"/>
                        </a:cubicBezTo>
                        <a:cubicBezTo>
                          <a:pt x="9" y="27"/>
                          <a:pt x="11" y="24"/>
                          <a:pt x="13" y="20"/>
                        </a:cubicBezTo>
                        <a:cubicBezTo>
                          <a:pt x="12" y="20"/>
                          <a:pt x="12" y="20"/>
                          <a:pt x="12" y="20"/>
                        </a:cubicBezTo>
                        <a:cubicBezTo>
                          <a:pt x="11" y="18"/>
                          <a:pt x="11" y="17"/>
                          <a:pt x="12" y="17"/>
                        </a:cubicBezTo>
                        <a:cubicBezTo>
                          <a:pt x="12" y="17"/>
                          <a:pt x="12" y="17"/>
                          <a:pt x="12" y="16"/>
                        </a:cubicBezTo>
                        <a:cubicBezTo>
                          <a:pt x="11" y="15"/>
                          <a:pt x="11" y="14"/>
                          <a:pt x="11" y="13"/>
                        </a:cubicBezTo>
                        <a:cubicBezTo>
                          <a:pt x="10" y="13"/>
                          <a:pt x="10" y="12"/>
                          <a:pt x="9" y="11"/>
                        </a:cubicBezTo>
                        <a:cubicBezTo>
                          <a:pt x="8" y="9"/>
                          <a:pt x="8" y="7"/>
                          <a:pt x="9" y="7"/>
                        </a:cubicBezTo>
                        <a:cubicBezTo>
                          <a:pt x="9" y="7"/>
                          <a:pt x="9" y="7"/>
                          <a:pt x="9" y="7"/>
                        </a:cubicBezTo>
                        <a:cubicBezTo>
                          <a:pt x="10" y="7"/>
                          <a:pt x="11" y="7"/>
                          <a:pt x="12" y="8"/>
                        </a:cubicBezTo>
                        <a:cubicBezTo>
                          <a:pt x="13" y="5"/>
                          <a:pt x="16" y="3"/>
                          <a:pt x="21" y="3"/>
                        </a:cubicBezTo>
                        <a:cubicBezTo>
                          <a:pt x="21" y="3"/>
                          <a:pt x="21" y="3"/>
                          <a:pt x="21" y="3"/>
                        </a:cubicBezTo>
                        <a:cubicBezTo>
                          <a:pt x="23" y="3"/>
                          <a:pt x="25" y="4"/>
                          <a:pt x="27" y="4"/>
                        </a:cubicBezTo>
                        <a:cubicBezTo>
                          <a:pt x="28" y="3"/>
                          <a:pt x="29" y="3"/>
                          <a:pt x="30" y="2"/>
                        </a:cubicBezTo>
                        <a:cubicBezTo>
                          <a:pt x="26" y="0"/>
                          <a:pt x="23" y="0"/>
                          <a:pt x="19" y="0"/>
                        </a:cubicBezTo>
                      </a:path>
                    </a:pathLst>
                  </a:custGeom>
                  <a:solidFill>
                    <a:srgbClr val="B487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22" name="Freeform 1050">
                    <a:extLst>
                      <a:ext uri="{FF2B5EF4-FFF2-40B4-BE49-F238E27FC236}">
                        <a16:creationId xmlns:a16="http://schemas.microsoft.com/office/drawing/2014/main" id="{22C020A1-48DB-CA11-7DBB-648707E4BE09}"/>
                      </a:ext>
                    </a:extLst>
                  </p:cNvPr>
                  <p:cNvSpPr>
                    <a:spLocks/>
                  </p:cNvSpPr>
                  <p:nvPr/>
                </p:nvSpPr>
                <p:spPr bwMode="auto">
                  <a:xfrm>
                    <a:off x="2283" y="3672"/>
                    <a:ext cx="6" cy="15"/>
                  </a:xfrm>
                  <a:custGeom>
                    <a:avLst/>
                    <a:gdLst>
                      <a:gd name="T0" fmla="*/ 0 w 7"/>
                      <a:gd name="T1" fmla="*/ 0 h 18"/>
                      <a:gd name="T2" fmla="*/ 0 w 7"/>
                      <a:gd name="T3" fmla="*/ 2 h 18"/>
                      <a:gd name="T4" fmla="*/ 3 w 7"/>
                      <a:gd name="T5" fmla="*/ 9 h 18"/>
                      <a:gd name="T6" fmla="*/ 3 w 7"/>
                      <a:gd name="T7" fmla="*/ 11 h 18"/>
                      <a:gd name="T8" fmla="*/ 4 w 7"/>
                      <a:gd name="T9" fmla="*/ 8 h 18"/>
                      <a:gd name="T10" fmla="*/ 3 w 7"/>
                      <a:gd name="T11" fmla="*/ 6 h 18"/>
                      <a:gd name="T12" fmla="*/ 0 w 7"/>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8">
                        <a:moveTo>
                          <a:pt x="0" y="0"/>
                        </a:moveTo>
                        <a:cubicBezTo>
                          <a:pt x="0" y="1"/>
                          <a:pt x="0" y="2"/>
                          <a:pt x="0" y="2"/>
                        </a:cubicBezTo>
                        <a:cubicBezTo>
                          <a:pt x="0" y="6"/>
                          <a:pt x="1" y="11"/>
                          <a:pt x="4" y="15"/>
                        </a:cubicBezTo>
                        <a:cubicBezTo>
                          <a:pt x="4" y="16"/>
                          <a:pt x="5" y="17"/>
                          <a:pt x="5" y="18"/>
                        </a:cubicBezTo>
                        <a:cubicBezTo>
                          <a:pt x="6" y="17"/>
                          <a:pt x="6" y="16"/>
                          <a:pt x="7" y="14"/>
                        </a:cubicBezTo>
                        <a:cubicBezTo>
                          <a:pt x="6" y="13"/>
                          <a:pt x="4" y="11"/>
                          <a:pt x="3" y="9"/>
                        </a:cubicBezTo>
                        <a:cubicBezTo>
                          <a:pt x="2" y="6"/>
                          <a:pt x="1" y="3"/>
                          <a:pt x="0" y="0"/>
                        </a:cubicBezTo>
                      </a:path>
                    </a:pathLst>
                  </a:custGeom>
                  <a:solidFill>
                    <a:srgbClr val="A06D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23" name="Freeform 1051">
                    <a:extLst>
                      <a:ext uri="{FF2B5EF4-FFF2-40B4-BE49-F238E27FC236}">
                        <a16:creationId xmlns:a16="http://schemas.microsoft.com/office/drawing/2014/main" id="{32B4391A-AEEC-ECB4-8742-247B389B31E2}"/>
                      </a:ext>
                    </a:extLst>
                  </p:cNvPr>
                  <p:cNvSpPr>
                    <a:spLocks/>
                  </p:cNvSpPr>
                  <p:nvPr/>
                </p:nvSpPr>
                <p:spPr bwMode="auto">
                  <a:xfrm>
                    <a:off x="2292" y="3661"/>
                    <a:ext cx="14" cy="13"/>
                  </a:xfrm>
                  <a:custGeom>
                    <a:avLst/>
                    <a:gdLst>
                      <a:gd name="T0" fmla="*/ 7 w 16"/>
                      <a:gd name="T1" fmla="*/ 0 h 15"/>
                      <a:gd name="T2" fmla="*/ 1 w 16"/>
                      <a:gd name="T3" fmla="*/ 3 h 15"/>
                      <a:gd name="T4" fmla="*/ 2 w 16"/>
                      <a:gd name="T5" fmla="*/ 4 h 15"/>
                      <a:gd name="T6" fmla="*/ 2 w 16"/>
                      <a:gd name="T7" fmla="*/ 8 h 15"/>
                      <a:gd name="T8" fmla="*/ 1 w 16"/>
                      <a:gd name="T9" fmla="*/ 8 h 15"/>
                      <a:gd name="T10" fmla="*/ 0 w 16"/>
                      <a:gd name="T11" fmla="*/ 7 h 15"/>
                      <a:gd name="T12" fmla="*/ 1 w 16"/>
                      <a:gd name="T13" fmla="*/ 9 h 15"/>
                      <a:gd name="T14" fmla="*/ 1 w 16"/>
                      <a:gd name="T15" fmla="*/ 9 h 15"/>
                      <a:gd name="T16" fmla="*/ 1 w 16"/>
                      <a:gd name="T17" fmla="*/ 9 h 15"/>
                      <a:gd name="T18" fmla="*/ 1 w 16"/>
                      <a:gd name="T19" fmla="*/ 9 h 15"/>
                      <a:gd name="T20" fmla="*/ 3 w 16"/>
                      <a:gd name="T21" fmla="*/ 10 h 15"/>
                      <a:gd name="T22" fmla="*/ 4 w 16"/>
                      <a:gd name="T23" fmla="*/ 8 h 15"/>
                      <a:gd name="T24" fmla="*/ 11 w 16"/>
                      <a:gd name="T25" fmla="*/ 1 h 15"/>
                      <a:gd name="T26" fmla="*/ 7 w 16"/>
                      <a:gd name="T27" fmla="*/ 0 h 15"/>
                      <a:gd name="T28" fmla="*/ 7 w 16"/>
                      <a:gd name="T29" fmla="*/ 0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 h="15">
                        <a:moveTo>
                          <a:pt x="10" y="0"/>
                        </a:moveTo>
                        <a:cubicBezTo>
                          <a:pt x="5" y="0"/>
                          <a:pt x="2" y="2"/>
                          <a:pt x="1" y="5"/>
                        </a:cubicBezTo>
                        <a:cubicBezTo>
                          <a:pt x="1" y="5"/>
                          <a:pt x="2" y="6"/>
                          <a:pt x="2" y="7"/>
                        </a:cubicBezTo>
                        <a:cubicBezTo>
                          <a:pt x="3" y="9"/>
                          <a:pt x="3" y="10"/>
                          <a:pt x="2" y="11"/>
                        </a:cubicBezTo>
                        <a:cubicBezTo>
                          <a:pt x="2" y="11"/>
                          <a:pt x="2" y="11"/>
                          <a:pt x="1" y="11"/>
                        </a:cubicBezTo>
                        <a:cubicBezTo>
                          <a:pt x="1" y="11"/>
                          <a:pt x="0" y="11"/>
                          <a:pt x="0" y="10"/>
                        </a:cubicBezTo>
                        <a:cubicBezTo>
                          <a:pt x="0" y="11"/>
                          <a:pt x="0" y="12"/>
                          <a:pt x="1" y="13"/>
                        </a:cubicBezTo>
                        <a:cubicBezTo>
                          <a:pt x="1" y="14"/>
                          <a:pt x="1" y="14"/>
                          <a:pt x="1" y="14"/>
                        </a:cubicBezTo>
                        <a:cubicBezTo>
                          <a:pt x="1" y="14"/>
                          <a:pt x="1" y="14"/>
                          <a:pt x="1" y="14"/>
                        </a:cubicBezTo>
                        <a:cubicBezTo>
                          <a:pt x="1" y="14"/>
                          <a:pt x="1" y="14"/>
                          <a:pt x="1" y="14"/>
                        </a:cubicBezTo>
                        <a:cubicBezTo>
                          <a:pt x="2" y="14"/>
                          <a:pt x="2" y="14"/>
                          <a:pt x="3" y="15"/>
                        </a:cubicBezTo>
                        <a:cubicBezTo>
                          <a:pt x="4" y="14"/>
                          <a:pt x="5" y="12"/>
                          <a:pt x="6" y="11"/>
                        </a:cubicBezTo>
                        <a:cubicBezTo>
                          <a:pt x="9" y="7"/>
                          <a:pt x="12" y="3"/>
                          <a:pt x="16" y="1"/>
                        </a:cubicBezTo>
                        <a:cubicBezTo>
                          <a:pt x="14" y="1"/>
                          <a:pt x="12" y="0"/>
                          <a:pt x="10" y="0"/>
                        </a:cubicBezTo>
                        <a:cubicBezTo>
                          <a:pt x="10" y="0"/>
                          <a:pt x="10" y="0"/>
                          <a:pt x="10" y="0"/>
                        </a:cubicBezTo>
                      </a:path>
                    </a:pathLst>
                  </a:custGeom>
                  <a:solidFill>
                    <a:srgbClr val="C093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24" name="Freeform 1052">
                    <a:extLst>
                      <a:ext uri="{FF2B5EF4-FFF2-40B4-BE49-F238E27FC236}">
                        <a16:creationId xmlns:a16="http://schemas.microsoft.com/office/drawing/2014/main" id="{07AA9D5A-A4C5-2CC6-56FB-E20B89279ABC}"/>
                      </a:ext>
                    </a:extLst>
                  </p:cNvPr>
                  <p:cNvSpPr>
                    <a:spLocks/>
                  </p:cNvSpPr>
                  <p:nvPr/>
                </p:nvSpPr>
                <p:spPr bwMode="auto">
                  <a:xfrm>
                    <a:off x="2290" y="3665"/>
                    <a:ext cx="5" cy="5"/>
                  </a:xfrm>
                  <a:custGeom>
                    <a:avLst/>
                    <a:gdLst>
                      <a:gd name="T0" fmla="*/ 1 w 6"/>
                      <a:gd name="T1" fmla="*/ 0 h 7"/>
                      <a:gd name="T2" fmla="*/ 1 w 6"/>
                      <a:gd name="T3" fmla="*/ 0 h 7"/>
                      <a:gd name="T4" fmla="*/ 1 w 6"/>
                      <a:gd name="T5" fmla="*/ 1 h 7"/>
                      <a:gd name="T6" fmla="*/ 3 w 6"/>
                      <a:gd name="T7" fmla="*/ 2 h 7"/>
                      <a:gd name="T8" fmla="*/ 3 w 6"/>
                      <a:gd name="T9" fmla="*/ 3 h 7"/>
                      <a:gd name="T10" fmla="*/ 3 w 6"/>
                      <a:gd name="T11" fmla="*/ 3 h 7"/>
                      <a:gd name="T12" fmla="*/ 3 w 6"/>
                      <a:gd name="T13" fmla="*/ 1 h 7"/>
                      <a:gd name="T14" fmla="*/ 3 w 6"/>
                      <a:gd name="T15" fmla="*/ 1 h 7"/>
                      <a:gd name="T16" fmla="*/ 1 w 6"/>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7">
                        <a:moveTo>
                          <a:pt x="1" y="0"/>
                        </a:moveTo>
                        <a:cubicBezTo>
                          <a:pt x="1" y="0"/>
                          <a:pt x="1" y="0"/>
                          <a:pt x="1" y="0"/>
                        </a:cubicBezTo>
                        <a:cubicBezTo>
                          <a:pt x="0" y="0"/>
                          <a:pt x="0" y="2"/>
                          <a:pt x="1" y="4"/>
                        </a:cubicBezTo>
                        <a:cubicBezTo>
                          <a:pt x="2" y="5"/>
                          <a:pt x="2" y="6"/>
                          <a:pt x="3" y="6"/>
                        </a:cubicBezTo>
                        <a:cubicBezTo>
                          <a:pt x="3" y="7"/>
                          <a:pt x="4" y="7"/>
                          <a:pt x="4" y="7"/>
                        </a:cubicBezTo>
                        <a:cubicBezTo>
                          <a:pt x="5" y="7"/>
                          <a:pt x="5" y="7"/>
                          <a:pt x="5" y="7"/>
                        </a:cubicBezTo>
                        <a:cubicBezTo>
                          <a:pt x="6" y="6"/>
                          <a:pt x="6" y="5"/>
                          <a:pt x="5" y="3"/>
                        </a:cubicBezTo>
                        <a:cubicBezTo>
                          <a:pt x="5" y="2"/>
                          <a:pt x="4" y="1"/>
                          <a:pt x="4" y="1"/>
                        </a:cubicBezTo>
                        <a:cubicBezTo>
                          <a:pt x="3" y="0"/>
                          <a:pt x="2"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25" name="Freeform 1053">
                    <a:extLst>
                      <a:ext uri="{FF2B5EF4-FFF2-40B4-BE49-F238E27FC236}">
                        <a16:creationId xmlns:a16="http://schemas.microsoft.com/office/drawing/2014/main" id="{C5E64283-FD77-3486-82B4-EFC9BE047353}"/>
                      </a:ext>
                    </a:extLst>
                  </p:cNvPr>
                  <p:cNvSpPr>
                    <a:spLocks/>
                  </p:cNvSpPr>
                  <p:nvPr/>
                </p:nvSpPr>
                <p:spPr bwMode="auto">
                  <a:xfrm>
                    <a:off x="2292" y="3673"/>
                    <a:ext cx="3" cy="3"/>
                  </a:xfrm>
                  <a:custGeom>
                    <a:avLst/>
                    <a:gdLst>
                      <a:gd name="T0" fmla="*/ 1 w 3"/>
                      <a:gd name="T1" fmla="*/ 0 h 3"/>
                      <a:gd name="T2" fmla="*/ 1 w 3"/>
                      <a:gd name="T3" fmla="*/ 0 h 3"/>
                      <a:gd name="T4" fmla="*/ 1 w 3"/>
                      <a:gd name="T5" fmla="*/ 0 h 3"/>
                      <a:gd name="T6" fmla="*/ 1 w 3"/>
                      <a:gd name="T7" fmla="*/ 3 h 3"/>
                      <a:gd name="T8" fmla="*/ 2 w 3"/>
                      <a:gd name="T9" fmla="*/ 3 h 3"/>
                      <a:gd name="T10" fmla="*/ 3 w 3"/>
                      <a:gd name="T11" fmla="*/ 1 h 3"/>
                      <a:gd name="T12" fmla="*/ 1 w 3"/>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3">
                        <a:moveTo>
                          <a:pt x="1" y="0"/>
                        </a:moveTo>
                        <a:cubicBezTo>
                          <a:pt x="1" y="0"/>
                          <a:pt x="1" y="0"/>
                          <a:pt x="1" y="0"/>
                        </a:cubicBezTo>
                        <a:cubicBezTo>
                          <a:pt x="1" y="0"/>
                          <a:pt x="1" y="0"/>
                          <a:pt x="1" y="0"/>
                        </a:cubicBezTo>
                        <a:cubicBezTo>
                          <a:pt x="0" y="0"/>
                          <a:pt x="0" y="1"/>
                          <a:pt x="1" y="3"/>
                        </a:cubicBezTo>
                        <a:cubicBezTo>
                          <a:pt x="1" y="3"/>
                          <a:pt x="1" y="3"/>
                          <a:pt x="2" y="3"/>
                        </a:cubicBezTo>
                        <a:cubicBezTo>
                          <a:pt x="2" y="3"/>
                          <a:pt x="3" y="2"/>
                          <a:pt x="3" y="1"/>
                        </a:cubicBezTo>
                        <a:cubicBezTo>
                          <a:pt x="2" y="0"/>
                          <a:pt x="2"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26" name="Freeform 1054">
                    <a:extLst>
                      <a:ext uri="{FF2B5EF4-FFF2-40B4-BE49-F238E27FC236}">
                        <a16:creationId xmlns:a16="http://schemas.microsoft.com/office/drawing/2014/main" id="{F361DCBE-6638-F73E-9794-02A0A40665F9}"/>
                      </a:ext>
                    </a:extLst>
                  </p:cNvPr>
                  <p:cNvSpPr>
                    <a:spLocks/>
                  </p:cNvSpPr>
                  <p:nvPr/>
                </p:nvSpPr>
                <p:spPr bwMode="auto">
                  <a:xfrm>
                    <a:off x="2282" y="3657"/>
                    <a:ext cx="27" cy="31"/>
                  </a:xfrm>
                  <a:custGeom>
                    <a:avLst/>
                    <a:gdLst>
                      <a:gd name="T0" fmla="*/ 12 w 32"/>
                      <a:gd name="T1" fmla="*/ 0 h 37"/>
                      <a:gd name="T2" fmla="*/ 8 w 32"/>
                      <a:gd name="T3" fmla="*/ 1 h 37"/>
                      <a:gd name="T4" fmla="*/ 0 w 32"/>
                      <a:gd name="T5" fmla="*/ 12 h 37"/>
                      <a:gd name="T6" fmla="*/ 3 w 32"/>
                      <a:gd name="T7" fmla="*/ 19 h 37"/>
                      <a:gd name="T8" fmla="*/ 3 w 32"/>
                      <a:gd name="T9" fmla="*/ 22 h 37"/>
                      <a:gd name="T10" fmla="*/ 3 w 32"/>
                      <a:gd name="T11" fmla="*/ 21 h 37"/>
                      <a:gd name="T12" fmla="*/ 3 w 32"/>
                      <a:gd name="T13" fmla="*/ 19 h 37"/>
                      <a:gd name="T14" fmla="*/ 1 w 32"/>
                      <a:gd name="T15" fmla="*/ 12 h 37"/>
                      <a:gd name="T16" fmla="*/ 1 w 32"/>
                      <a:gd name="T17" fmla="*/ 11 h 37"/>
                      <a:gd name="T18" fmla="*/ 8 w 32"/>
                      <a:gd name="T19" fmla="*/ 3 h 37"/>
                      <a:gd name="T20" fmla="*/ 12 w 32"/>
                      <a:gd name="T21" fmla="*/ 2 h 37"/>
                      <a:gd name="T22" fmla="*/ 19 w 32"/>
                      <a:gd name="T23" fmla="*/ 3 h 37"/>
                      <a:gd name="T24" fmla="*/ 19 w 32"/>
                      <a:gd name="T25" fmla="*/ 3 h 37"/>
                      <a:gd name="T26" fmla="*/ 12 w 32"/>
                      <a:gd name="T27" fmla="*/ 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 h="37">
                        <a:moveTo>
                          <a:pt x="20" y="0"/>
                        </a:moveTo>
                        <a:cubicBezTo>
                          <a:pt x="18" y="0"/>
                          <a:pt x="15" y="1"/>
                          <a:pt x="13" y="1"/>
                        </a:cubicBezTo>
                        <a:cubicBezTo>
                          <a:pt x="5" y="4"/>
                          <a:pt x="0" y="12"/>
                          <a:pt x="0" y="20"/>
                        </a:cubicBezTo>
                        <a:cubicBezTo>
                          <a:pt x="0" y="25"/>
                          <a:pt x="1" y="29"/>
                          <a:pt x="3" y="34"/>
                        </a:cubicBezTo>
                        <a:cubicBezTo>
                          <a:pt x="4" y="35"/>
                          <a:pt x="5" y="36"/>
                          <a:pt x="5" y="37"/>
                        </a:cubicBezTo>
                        <a:cubicBezTo>
                          <a:pt x="6" y="37"/>
                          <a:pt x="6" y="36"/>
                          <a:pt x="6" y="36"/>
                        </a:cubicBezTo>
                        <a:cubicBezTo>
                          <a:pt x="6" y="35"/>
                          <a:pt x="5" y="34"/>
                          <a:pt x="5" y="33"/>
                        </a:cubicBezTo>
                        <a:cubicBezTo>
                          <a:pt x="2" y="29"/>
                          <a:pt x="1" y="24"/>
                          <a:pt x="1" y="20"/>
                        </a:cubicBezTo>
                        <a:cubicBezTo>
                          <a:pt x="1" y="20"/>
                          <a:pt x="1" y="19"/>
                          <a:pt x="1" y="18"/>
                        </a:cubicBezTo>
                        <a:cubicBezTo>
                          <a:pt x="2" y="11"/>
                          <a:pt x="6" y="5"/>
                          <a:pt x="13" y="3"/>
                        </a:cubicBezTo>
                        <a:cubicBezTo>
                          <a:pt x="16" y="2"/>
                          <a:pt x="18" y="2"/>
                          <a:pt x="20" y="2"/>
                        </a:cubicBezTo>
                        <a:cubicBezTo>
                          <a:pt x="24" y="2"/>
                          <a:pt x="27" y="2"/>
                          <a:pt x="31" y="4"/>
                        </a:cubicBezTo>
                        <a:cubicBezTo>
                          <a:pt x="32" y="4"/>
                          <a:pt x="32" y="4"/>
                          <a:pt x="32" y="3"/>
                        </a:cubicBezTo>
                        <a:cubicBezTo>
                          <a:pt x="28" y="1"/>
                          <a:pt x="24" y="0"/>
                          <a:pt x="20"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27" name="Freeform 1055">
                    <a:extLst>
                      <a:ext uri="{FF2B5EF4-FFF2-40B4-BE49-F238E27FC236}">
                        <a16:creationId xmlns:a16="http://schemas.microsoft.com/office/drawing/2014/main" id="{5D8C87F6-86E5-85C6-2CBE-F8D7721A5A9F}"/>
                      </a:ext>
                    </a:extLst>
                  </p:cNvPr>
                  <p:cNvSpPr>
                    <a:spLocks/>
                  </p:cNvSpPr>
                  <p:nvPr/>
                </p:nvSpPr>
                <p:spPr bwMode="auto">
                  <a:xfrm>
                    <a:off x="2516" y="3532"/>
                    <a:ext cx="76" cy="116"/>
                  </a:xfrm>
                  <a:custGeom>
                    <a:avLst/>
                    <a:gdLst>
                      <a:gd name="T0" fmla="*/ 7 w 90"/>
                      <a:gd name="T1" fmla="*/ 0 h 137"/>
                      <a:gd name="T2" fmla="*/ 0 w 90"/>
                      <a:gd name="T3" fmla="*/ 2 h 137"/>
                      <a:gd name="T4" fmla="*/ 7 w 90"/>
                      <a:gd name="T5" fmla="*/ 6 h 137"/>
                      <a:gd name="T6" fmla="*/ 14 w 90"/>
                      <a:gd name="T7" fmla="*/ 6 h 137"/>
                      <a:gd name="T8" fmla="*/ 30 w 90"/>
                      <a:gd name="T9" fmla="*/ 10 h 137"/>
                      <a:gd name="T10" fmla="*/ 30 w 90"/>
                      <a:gd name="T11" fmla="*/ 10 h 137"/>
                      <a:gd name="T12" fmla="*/ 39 w 90"/>
                      <a:gd name="T13" fmla="*/ 24 h 137"/>
                      <a:gd name="T14" fmla="*/ 30 w 90"/>
                      <a:gd name="T15" fmla="*/ 37 h 137"/>
                      <a:gd name="T16" fmla="*/ 14 w 90"/>
                      <a:gd name="T17" fmla="*/ 44 h 137"/>
                      <a:gd name="T18" fmla="*/ 14 w 90"/>
                      <a:gd name="T19" fmla="*/ 49 h 137"/>
                      <a:gd name="T20" fmla="*/ 5 w 90"/>
                      <a:gd name="T21" fmla="*/ 83 h 137"/>
                      <a:gd name="T22" fmla="*/ 6 w 90"/>
                      <a:gd name="T23" fmla="*/ 83 h 137"/>
                      <a:gd name="T24" fmla="*/ 37 w 90"/>
                      <a:gd name="T25" fmla="*/ 60 h 137"/>
                      <a:gd name="T26" fmla="*/ 50 w 90"/>
                      <a:gd name="T27" fmla="*/ 27 h 137"/>
                      <a:gd name="T28" fmla="*/ 7 w 90"/>
                      <a:gd name="T29" fmla="*/ 0 h 1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0" h="137">
                        <a:moveTo>
                          <a:pt x="12" y="0"/>
                        </a:moveTo>
                        <a:cubicBezTo>
                          <a:pt x="8" y="0"/>
                          <a:pt x="4" y="1"/>
                          <a:pt x="0" y="2"/>
                        </a:cubicBezTo>
                        <a:cubicBezTo>
                          <a:pt x="4" y="6"/>
                          <a:pt x="7" y="8"/>
                          <a:pt x="11" y="10"/>
                        </a:cubicBezTo>
                        <a:cubicBezTo>
                          <a:pt x="14" y="10"/>
                          <a:pt x="18" y="9"/>
                          <a:pt x="22" y="9"/>
                        </a:cubicBezTo>
                        <a:cubicBezTo>
                          <a:pt x="32" y="9"/>
                          <a:pt x="42" y="12"/>
                          <a:pt x="50" y="16"/>
                        </a:cubicBezTo>
                        <a:cubicBezTo>
                          <a:pt x="50" y="16"/>
                          <a:pt x="50" y="16"/>
                          <a:pt x="50" y="16"/>
                        </a:cubicBezTo>
                        <a:cubicBezTo>
                          <a:pt x="59" y="22"/>
                          <a:pt x="65" y="30"/>
                          <a:pt x="65" y="39"/>
                        </a:cubicBezTo>
                        <a:cubicBezTo>
                          <a:pt x="65" y="47"/>
                          <a:pt x="60" y="55"/>
                          <a:pt x="51" y="62"/>
                        </a:cubicBezTo>
                        <a:cubicBezTo>
                          <a:pt x="44" y="67"/>
                          <a:pt x="34" y="71"/>
                          <a:pt x="24" y="73"/>
                        </a:cubicBezTo>
                        <a:cubicBezTo>
                          <a:pt x="24" y="76"/>
                          <a:pt x="23" y="79"/>
                          <a:pt x="23" y="81"/>
                        </a:cubicBezTo>
                        <a:cubicBezTo>
                          <a:pt x="20" y="99"/>
                          <a:pt x="5" y="119"/>
                          <a:pt x="8" y="137"/>
                        </a:cubicBezTo>
                        <a:cubicBezTo>
                          <a:pt x="8" y="137"/>
                          <a:pt x="9" y="137"/>
                          <a:pt x="10" y="137"/>
                        </a:cubicBezTo>
                        <a:cubicBezTo>
                          <a:pt x="27" y="137"/>
                          <a:pt x="51" y="110"/>
                          <a:pt x="62" y="99"/>
                        </a:cubicBezTo>
                        <a:cubicBezTo>
                          <a:pt x="75" y="86"/>
                          <a:pt x="90" y="64"/>
                          <a:pt x="83" y="45"/>
                        </a:cubicBezTo>
                        <a:cubicBezTo>
                          <a:pt x="77" y="26"/>
                          <a:pt x="38" y="0"/>
                          <a:pt x="12" y="0"/>
                        </a:cubicBezTo>
                      </a:path>
                    </a:pathLst>
                  </a:custGeom>
                  <a:solidFill>
                    <a:srgbClr val="EEA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28" name="Freeform 1056">
                    <a:extLst>
                      <a:ext uri="{FF2B5EF4-FFF2-40B4-BE49-F238E27FC236}">
                        <a16:creationId xmlns:a16="http://schemas.microsoft.com/office/drawing/2014/main" id="{F3C0375F-AE8D-8E4F-3F5F-787C308B0F69}"/>
                      </a:ext>
                    </a:extLst>
                  </p:cNvPr>
                  <p:cNvSpPr>
                    <a:spLocks/>
                  </p:cNvSpPr>
                  <p:nvPr/>
                </p:nvSpPr>
                <p:spPr bwMode="auto">
                  <a:xfrm>
                    <a:off x="2526" y="3541"/>
                    <a:ext cx="42" cy="45"/>
                  </a:xfrm>
                  <a:custGeom>
                    <a:avLst/>
                    <a:gdLst>
                      <a:gd name="T0" fmla="*/ 7 w 49"/>
                      <a:gd name="T1" fmla="*/ 0 h 53"/>
                      <a:gd name="T2" fmla="*/ 0 w 49"/>
                      <a:gd name="T3" fmla="*/ 1 h 53"/>
                      <a:gd name="T4" fmla="*/ 3 w 49"/>
                      <a:gd name="T5" fmla="*/ 3 h 53"/>
                      <a:gd name="T6" fmla="*/ 5 w 49"/>
                      <a:gd name="T7" fmla="*/ 3 h 53"/>
                      <a:gd name="T8" fmla="*/ 18 w 49"/>
                      <a:gd name="T9" fmla="*/ 6 h 53"/>
                      <a:gd name="T10" fmla="*/ 13 w 49"/>
                      <a:gd name="T11" fmla="*/ 20 h 53"/>
                      <a:gd name="T12" fmla="*/ 8 w 49"/>
                      <a:gd name="T13" fmla="*/ 21 h 53"/>
                      <a:gd name="T14" fmla="*/ 8 w 49"/>
                      <a:gd name="T15" fmla="*/ 32 h 53"/>
                      <a:gd name="T16" fmla="*/ 23 w 49"/>
                      <a:gd name="T17" fmla="*/ 26 h 53"/>
                      <a:gd name="T18" fmla="*/ 31 w 49"/>
                      <a:gd name="T19" fmla="*/ 12 h 53"/>
                      <a:gd name="T20" fmla="*/ 23 w 49"/>
                      <a:gd name="T21" fmla="*/ 4 h 53"/>
                      <a:gd name="T22" fmla="*/ 23 w 49"/>
                      <a:gd name="T23" fmla="*/ 3 h 53"/>
                      <a:gd name="T24" fmla="*/ 23 w 49"/>
                      <a:gd name="T25" fmla="*/ 3 h 53"/>
                      <a:gd name="T26" fmla="*/ 23 w 49"/>
                      <a:gd name="T27" fmla="*/ 4 h 53"/>
                      <a:gd name="T28" fmla="*/ 7 w 49"/>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9" h="53">
                        <a:moveTo>
                          <a:pt x="10" y="0"/>
                        </a:moveTo>
                        <a:cubicBezTo>
                          <a:pt x="7" y="0"/>
                          <a:pt x="3" y="0"/>
                          <a:pt x="0" y="1"/>
                        </a:cubicBezTo>
                        <a:cubicBezTo>
                          <a:pt x="2" y="2"/>
                          <a:pt x="3" y="3"/>
                          <a:pt x="4" y="4"/>
                        </a:cubicBezTo>
                        <a:cubicBezTo>
                          <a:pt x="6" y="4"/>
                          <a:pt x="7" y="4"/>
                          <a:pt x="8" y="4"/>
                        </a:cubicBezTo>
                        <a:cubicBezTo>
                          <a:pt x="16" y="4"/>
                          <a:pt x="24" y="6"/>
                          <a:pt x="28" y="9"/>
                        </a:cubicBezTo>
                        <a:cubicBezTo>
                          <a:pt x="37" y="16"/>
                          <a:pt x="34" y="26"/>
                          <a:pt x="20" y="32"/>
                        </a:cubicBezTo>
                        <a:cubicBezTo>
                          <a:pt x="18" y="33"/>
                          <a:pt x="15" y="34"/>
                          <a:pt x="13" y="35"/>
                        </a:cubicBezTo>
                        <a:cubicBezTo>
                          <a:pt x="13" y="41"/>
                          <a:pt x="13" y="47"/>
                          <a:pt x="13" y="53"/>
                        </a:cubicBezTo>
                        <a:cubicBezTo>
                          <a:pt x="21" y="51"/>
                          <a:pt x="29" y="47"/>
                          <a:pt x="36" y="42"/>
                        </a:cubicBezTo>
                        <a:cubicBezTo>
                          <a:pt x="45" y="35"/>
                          <a:pt x="49" y="27"/>
                          <a:pt x="49" y="19"/>
                        </a:cubicBezTo>
                        <a:cubicBezTo>
                          <a:pt x="47" y="15"/>
                          <a:pt x="43" y="10"/>
                          <a:pt x="37" y="7"/>
                        </a:cubicBezTo>
                        <a:cubicBezTo>
                          <a:pt x="37" y="6"/>
                          <a:pt x="37" y="6"/>
                          <a:pt x="37" y="6"/>
                        </a:cubicBezTo>
                        <a:cubicBezTo>
                          <a:pt x="37" y="6"/>
                          <a:pt x="37" y="6"/>
                          <a:pt x="37" y="6"/>
                        </a:cubicBezTo>
                        <a:cubicBezTo>
                          <a:pt x="37" y="7"/>
                          <a:pt x="37" y="7"/>
                          <a:pt x="37" y="7"/>
                        </a:cubicBezTo>
                        <a:cubicBezTo>
                          <a:pt x="29" y="2"/>
                          <a:pt x="19" y="0"/>
                          <a:pt x="10" y="0"/>
                        </a:cubicBezTo>
                      </a:path>
                    </a:pathLst>
                  </a:custGeom>
                  <a:solidFill>
                    <a:srgbClr val="B487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29" name="Freeform 1057">
                    <a:extLst>
                      <a:ext uri="{FF2B5EF4-FFF2-40B4-BE49-F238E27FC236}">
                        <a16:creationId xmlns:a16="http://schemas.microsoft.com/office/drawing/2014/main" id="{DC49E851-F07D-7ACC-0BE4-680C60F43560}"/>
                      </a:ext>
                    </a:extLst>
                  </p:cNvPr>
                  <p:cNvSpPr>
                    <a:spLocks/>
                  </p:cNvSpPr>
                  <p:nvPr/>
                </p:nvSpPr>
                <p:spPr bwMode="auto">
                  <a:xfrm>
                    <a:off x="2536" y="3557"/>
                    <a:ext cx="33" cy="35"/>
                  </a:xfrm>
                  <a:custGeom>
                    <a:avLst/>
                    <a:gdLst>
                      <a:gd name="T0" fmla="*/ 22 w 39"/>
                      <a:gd name="T1" fmla="*/ 0 h 41"/>
                      <a:gd name="T2" fmla="*/ 14 w 39"/>
                      <a:gd name="T3" fmla="*/ 15 h 41"/>
                      <a:gd name="T4" fmla="*/ 1 w 39"/>
                      <a:gd name="T5" fmla="*/ 21 h 41"/>
                      <a:gd name="T6" fmla="*/ 0 w 39"/>
                      <a:gd name="T7" fmla="*/ 26 h 41"/>
                      <a:gd name="T8" fmla="*/ 16 w 39"/>
                      <a:gd name="T9" fmla="*/ 19 h 41"/>
                      <a:gd name="T10" fmla="*/ 24 w 39"/>
                      <a:gd name="T11" fmla="*/ 6 h 41"/>
                      <a:gd name="T12" fmla="*/ 22 w 39"/>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41">
                        <a:moveTo>
                          <a:pt x="37" y="0"/>
                        </a:moveTo>
                        <a:cubicBezTo>
                          <a:pt x="37" y="8"/>
                          <a:pt x="33" y="16"/>
                          <a:pt x="24" y="23"/>
                        </a:cubicBezTo>
                        <a:cubicBezTo>
                          <a:pt x="17" y="28"/>
                          <a:pt x="9" y="32"/>
                          <a:pt x="1" y="34"/>
                        </a:cubicBezTo>
                        <a:cubicBezTo>
                          <a:pt x="1" y="36"/>
                          <a:pt x="0" y="39"/>
                          <a:pt x="0" y="41"/>
                        </a:cubicBezTo>
                        <a:cubicBezTo>
                          <a:pt x="10" y="39"/>
                          <a:pt x="19" y="36"/>
                          <a:pt x="26" y="30"/>
                        </a:cubicBezTo>
                        <a:cubicBezTo>
                          <a:pt x="35" y="24"/>
                          <a:pt x="39" y="16"/>
                          <a:pt x="39" y="9"/>
                        </a:cubicBezTo>
                        <a:cubicBezTo>
                          <a:pt x="39" y="6"/>
                          <a:pt x="38" y="3"/>
                          <a:pt x="37" y="0"/>
                        </a:cubicBezTo>
                      </a:path>
                    </a:pathLst>
                  </a:custGeom>
                  <a:solidFill>
                    <a:srgbClr val="A06D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30" name="Freeform 1058">
                    <a:extLst>
                      <a:ext uri="{FF2B5EF4-FFF2-40B4-BE49-F238E27FC236}">
                        <a16:creationId xmlns:a16="http://schemas.microsoft.com/office/drawing/2014/main" id="{5A9A5031-8674-12D8-AFFF-E8A3E80C0BBF}"/>
                      </a:ext>
                    </a:extLst>
                  </p:cNvPr>
                  <p:cNvSpPr>
                    <a:spLocks/>
                  </p:cNvSpPr>
                  <p:nvPr/>
                </p:nvSpPr>
                <p:spPr bwMode="auto">
                  <a:xfrm>
                    <a:off x="2530" y="3545"/>
                    <a:ext cx="28" cy="26"/>
                  </a:xfrm>
                  <a:custGeom>
                    <a:avLst/>
                    <a:gdLst>
                      <a:gd name="T0" fmla="*/ 3 w 33"/>
                      <a:gd name="T1" fmla="*/ 0 h 31"/>
                      <a:gd name="T2" fmla="*/ 0 w 33"/>
                      <a:gd name="T3" fmla="*/ 0 h 31"/>
                      <a:gd name="T4" fmla="*/ 3 w 33"/>
                      <a:gd name="T5" fmla="*/ 7 h 31"/>
                      <a:gd name="T6" fmla="*/ 6 w 33"/>
                      <a:gd name="T7" fmla="*/ 18 h 31"/>
                      <a:gd name="T8" fmla="*/ 10 w 33"/>
                      <a:gd name="T9" fmla="*/ 16 h 31"/>
                      <a:gd name="T10" fmla="*/ 14 w 33"/>
                      <a:gd name="T11" fmla="*/ 3 h 31"/>
                      <a:gd name="T12" fmla="*/ 3 w 33"/>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31">
                        <a:moveTo>
                          <a:pt x="4" y="0"/>
                        </a:moveTo>
                        <a:cubicBezTo>
                          <a:pt x="3" y="0"/>
                          <a:pt x="2" y="0"/>
                          <a:pt x="0" y="0"/>
                        </a:cubicBezTo>
                        <a:cubicBezTo>
                          <a:pt x="2" y="3"/>
                          <a:pt x="4" y="6"/>
                          <a:pt x="6" y="11"/>
                        </a:cubicBezTo>
                        <a:cubicBezTo>
                          <a:pt x="7" y="17"/>
                          <a:pt x="8" y="24"/>
                          <a:pt x="9" y="31"/>
                        </a:cubicBezTo>
                        <a:cubicBezTo>
                          <a:pt x="11" y="30"/>
                          <a:pt x="14" y="29"/>
                          <a:pt x="16" y="28"/>
                        </a:cubicBezTo>
                        <a:cubicBezTo>
                          <a:pt x="30" y="22"/>
                          <a:pt x="33" y="12"/>
                          <a:pt x="24" y="5"/>
                        </a:cubicBezTo>
                        <a:cubicBezTo>
                          <a:pt x="20" y="2"/>
                          <a:pt x="12" y="0"/>
                          <a:pt x="4" y="0"/>
                        </a:cubicBezTo>
                      </a:path>
                    </a:pathLst>
                  </a:custGeom>
                  <a:solidFill>
                    <a:srgbClr val="C093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31" name="Freeform 1059">
                    <a:extLst>
                      <a:ext uri="{FF2B5EF4-FFF2-40B4-BE49-F238E27FC236}">
                        <a16:creationId xmlns:a16="http://schemas.microsoft.com/office/drawing/2014/main" id="{A39509B5-5D26-918E-296E-4A252DF5B4D7}"/>
                      </a:ext>
                    </a:extLst>
                  </p:cNvPr>
                  <p:cNvSpPr>
                    <a:spLocks/>
                  </p:cNvSpPr>
                  <p:nvPr/>
                </p:nvSpPr>
                <p:spPr bwMode="auto">
                  <a:xfrm>
                    <a:off x="2525" y="3539"/>
                    <a:ext cx="46" cy="55"/>
                  </a:xfrm>
                  <a:custGeom>
                    <a:avLst/>
                    <a:gdLst>
                      <a:gd name="T0" fmla="*/ 7 w 54"/>
                      <a:gd name="T1" fmla="*/ 0 h 64"/>
                      <a:gd name="T2" fmla="*/ 0 w 54"/>
                      <a:gd name="T3" fmla="*/ 1 h 64"/>
                      <a:gd name="T4" fmla="*/ 1 w 54"/>
                      <a:gd name="T5" fmla="*/ 3 h 64"/>
                      <a:gd name="T6" fmla="*/ 7 w 54"/>
                      <a:gd name="T7" fmla="*/ 2 h 64"/>
                      <a:gd name="T8" fmla="*/ 23 w 54"/>
                      <a:gd name="T9" fmla="*/ 6 h 64"/>
                      <a:gd name="T10" fmla="*/ 23 w 54"/>
                      <a:gd name="T11" fmla="*/ 5 h 64"/>
                      <a:gd name="T12" fmla="*/ 23 w 54"/>
                      <a:gd name="T13" fmla="*/ 5 h 64"/>
                      <a:gd name="T14" fmla="*/ 24 w 54"/>
                      <a:gd name="T15" fmla="*/ 4 h 64"/>
                      <a:gd name="T16" fmla="*/ 23 w 54"/>
                      <a:gd name="T17" fmla="*/ 5 h 64"/>
                      <a:gd name="T18" fmla="*/ 23 w 54"/>
                      <a:gd name="T19" fmla="*/ 5 h 64"/>
                      <a:gd name="T20" fmla="*/ 23 w 54"/>
                      <a:gd name="T21" fmla="*/ 6 h 64"/>
                      <a:gd name="T22" fmla="*/ 32 w 54"/>
                      <a:gd name="T23" fmla="*/ 13 h 64"/>
                      <a:gd name="T24" fmla="*/ 32 w 54"/>
                      <a:gd name="T25" fmla="*/ 19 h 64"/>
                      <a:gd name="T26" fmla="*/ 24 w 54"/>
                      <a:gd name="T27" fmla="*/ 33 h 64"/>
                      <a:gd name="T28" fmla="*/ 8 w 54"/>
                      <a:gd name="T29" fmla="*/ 40 h 64"/>
                      <a:gd name="T30" fmla="*/ 8 w 54"/>
                      <a:gd name="T31" fmla="*/ 40 h 64"/>
                      <a:gd name="T32" fmla="*/ 25 w 54"/>
                      <a:gd name="T33" fmla="*/ 34 h 64"/>
                      <a:gd name="T34" fmla="*/ 33 w 54"/>
                      <a:gd name="T35" fmla="*/ 19 h 64"/>
                      <a:gd name="T36" fmla="*/ 24 w 54"/>
                      <a:gd name="T37" fmla="*/ 4 h 64"/>
                      <a:gd name="T38" fmla="*/ 24 w 54"/>
                      <a:gd name="T39" fmla="*/ 4 h 64"/>
                      <a:gd name="T40" fmla="*/ 7 w 54"/>
                      <a:gd name="T41" fmla="*/ 0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4" h="64">
                        <a:moveTo>
                          <a:pt x="11" y="0"/>
                        </a:moveTo>
                        <a:cubicBezTo>
                          <a:pt x="7" y="0"/>
                          <a:pt x="3" y="1"/>
                          <a:pt x="0" y="1"/>
                        </a:cubicBezTo>
                        <a:cubicBezTo>
                          <a:pt x="0" y="2"/>
                          <a:pt x="1" y="2"/>
                          <a:pt x="1" y="3"/>
                        </a:cubicBezTo>
                        <a:cubicBezTo>
                          <a:pt x="4" y="2"/>
                          <a:pt x="8" y="2"/>
                          <a:pt x="11" y="2"/>
                        </a:cubicBezTo>
                        <a:cubicBezTo>
                          <a:pt x="20" y="2"/>
                          <a:pt x="30" y="4"/>
                          <a:pt x="38" y="9"/>
                        </a:cubicBezTo>
                        <a:cubicBezTo>
                          <a:pt x="38" y="8"/>
                          <a:pt x="38" y="8"/>
                          <a:pt x="38" y="8"/>
                        </a:cubicBezTo>
                        <a:cubicBezTo>
                          <a:pt x="38" y="8"/>
                          <a:pt x="38" y="8"/>
                          <a:pt x="38" y="8"/>
                        </a:cubicBezTo>
                        <a:cubicBezTo>
                          <a:pt x="39" y="7"/>
                          <a:pt x="39" y="7"/>
                          <a:pt x="39" y="7"/>
                        </a:cubicBezTo>
                        <a:cubicBezTo>
                          <a:pt x="38" y="8"/>
                          <a:pt x="38" y="8"/>
                          <a:pt x="38" y="8"/>
                        </a:cubicBezTo>
                        <a:cubicBezTo>
                          <a:pt x="38" y="8"/>
                          <a:pt x="38" y="8"/>
                          <a:pt x="38" y="8"/>
                        </a:cubicBezTo>
                        <a:cubicBezTo>
                          <a:pt x="38" y="9"/>
                          <a:pt x="38" y="9"/>
                          <a:pt x="38" y="9"/>
                        </a:cubicBezTo>
                        <a:cubicBezTo>
                          <a:pt x="44" y="12"/>
                          <a:pt x="48" y="17"/>
                          <a:pt x="50" y="21"/>
                        </a:cubicBezTo>
                        <a:cubicBezTo>
                          <a:pt x="51" y="24"/>
                          <a:pt x="52" y="27"/>
                          <a:pt x="52" y="30"/>
                        </a:cubicBezTo>
                        <a:cubicBezTo>
                          <a:pt x="52" y="37"/>
                          <a:pt x="48" y="45"/>
                          <a:pt x="39" y="51"/>
                        </a:cubicBezTo>
                        <a:cubicBezTo>
                          <a:pt x="32" y="57"/>
                          <a:pt x="23" y="60"/>
                          <a:pt x="13" y="62"/>
                        </a:cubicBezTo>
                        <a:cubicBezTo>
                          <a:pt x="13" y="63"/>
                          <a:pt x="13" y="63"/>
                          <a:pt x="13" y="64"/>
                        </a:cubicBezTo>
                        <a:cubicBezTo>
                          <a:pt x="23" y="62"/>
                          <a:pt x="33" y="58"/>
                          <a:pt x="40" y="53"/>
                        </a:cubicBezTo>
                        <a:cubicBezTo>
                          <a:pt x="49" y="46"/>
                          <a:pt x="54" y="38"/>
                          <a:pt x="54" y="30"/>
                        </a:cubicBezTo>
                        <a:cubicBezTo>
                          <a:pt x="54" y="21"/>
                          <a:pt x="48" y="13"/>
                          <a:pt x="39" y="7"/>
                        </a:cubicBezTo>
                        <a:cubicBezTo>
                          <a:pt x="39" y="7"/>
                          <a:pt x="39" y="7"/>
                          <a:pt x="39" y="7"/>
                        </a:cubicBezTo>
                        <a:cubicBezTo>
                          <a:pt x="31" y="3"/>
                          <a:pt x="21" y="0"/>
                          <a:pt x="11"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32" name="Freeform 1060">
                    <a:extLst>
                      <a:ext uri="{FF2B5EF4-FFF2-40B4-BE49-F238E27FC236}">
                        <a16:creationId xmlns:a16="http://schemas.microsoft.com/office/drawing/2014/main" id="{596413E7-B612-C99F-99E6-768C9AB3577B}"/>
                      </a:ext>
                    </a:extLst>
                  </p:cNvPr>
                  <p:cNvSpPr>
                    <a:spLocks/>
                  </p:cNvSpPr>
                  <p:nvPr/>
                </p:nvSpPr>
                <p:spPr bwMode="auto">
                  <a:xfrm>
                    <a:off x="2514" y="3533"/>
                    <a:ext cx="2" cy="1"/>
                  </a:xfrm>
                  <a:custGeom>
                    <a:avLst/>
                    <a:gdLst>
                      <a:gd name="T0" fmla="*/ 1 w 2"/>
                      <a:gd name="T1" fmla="*/ 0 h 2"/>
                      <a:gd name="T2" fmla="*/ 0 w 2"/>
                      <a:gd name="T3" fmla="*/ 1 h 2"/>
                      <a:gd name="T4" fmla="*/ 2 w 2"/>
                      <a:gd name="T5" fmla="*/ 1 h 2"/>
                      <a:gd name="T6" fmla="*/ 1 w 2"/>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1" y="0"/>
                        </a:moveTo>
                        <a:cubicBezTo>
                          <a:pt x="0" y="2"/>
                          <a:pt x="0" y="2"/>
                          <a:pt x="0" y="2"/>
                        </a:cubicBezTo>
                        <a:cubicBezTo>
                          <a:pt x="1" y="2"/>
                          <a:pt x="1" y="2"/>
                          <a:pt x="2" y="1"/>
                        </a:cubicBezTo>
                        <a:cubicBezTo>
                          <a:pt x="2" y="1"/>
                          <a:pt x="2" y="0"/>
                          <a:pt x="1" y="0"/>
                        </a:cubicBezTo>
                      </a:path>
                    </a:pathLst>
                  </a:custGeom>
                  <a:solidFill>
                    <a:srgbClr val="EEA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33" name="Freeform 1061">
                    <a:extLst>
                      <a:ext uri="{FF2B5EF4-FFF2-40B4-BE49-F238E27FC236}">
                        <a16:creationId xmlns:a16="http://schemas.microsoft.com/office/drawing/2014/main" id="{34A9022F-CC8B-4B1F-6C33-A2DF644B071C}"/>
                      </a:ext>
                    </a:extLst>
                  </p:cNvPr>
                  <p:cNvSpPr>
                    <a:spLocks/>
                  </p:cNvSpPr>
                  <p:nvPr/>
                </p:nvSpPr>
                <p:spPr bwMode="auto">
                  <a:xfrm>
                    <a:off x="2523" y="3431"/>
                    <a:ext cx="79" cy="100"/>
                  </a:xfrm>
                  <a:custGeom>
                    <a:avLst/>
                    <a:gdLst>
                      <a:gd name="T0" fmla="*/ 42 w 94"/>
                      <a:gd name="T1" fmla="*/ 0 h 118"/>
                      <a:gd name="T2" fmla="*/ 2 w 94"/>
                      <a:gd name="T3" fmla="*/ 39 h 118"/>
                      <a:gd name="T4" fmla="*/ 26 w 94"/>
                      <a:gd name="T5" fmla="*/ 61 h 118"/>
                      <a:gd name="T6" fmla="*/ 45 w 94"/>
                      <a:gd name="T7" fmla="*/ 72 h 118"/>
                      <a:gd name="T8" fmla="*/ 47 w 94"/>
                      <a:gd name="T9" fmla="*/ 72 h 118"/>
                      <a:gd name="T10" fmla="*/ 48 w 94"/>
                      <a:gd name="T11" fmla="*/ 60 h 118"/>
                      <a:gd name="T12" fmla="*/ 42 w 94"/>
                      <a:gd name="T13" fmla="*/ 53 h 118"/>
                      <a:gd name="T14" fmla="*/ 40 w 94"/>
                      <a:gd name="T15" fmla="*/ 53 h 118"/>
                      <a:gd name="T16" fmla="*/ 27 w 94"/>
                      <a:gd name="T17" fmla="*/ 48 h 118"/>
                      <a:gd name="T18" fmla="*/ 20 w 94"/>
                      <a:gd name="T19" fmla="*/ 35 h 118"/>
                      <a:gd name="T20" fmla="*/ 26 w 94"/>
                      <a:gd name="T21" fmla="*/ 21 h 118"/>
                      <a:gd name="T22" fmla="*/ 34 w 94"/>
                      <a:gd name="T23" fmla="*/ 16 h 118"/>
                      <a:gd name="T24" fmla="*/ 44 w 94"/>
                      <a:gd name="T25" fmla="*/ 2 h 118"/>
                      <a:gd name="T26" fmla="*/ 42 w 94"/>
                      <a:gd name="T27" fmla="*/ 0 h 1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4" h="118">
                        <a:moveTo>
                          <a:pt x="71" y="0"/>
                        </a:moveTo>
                        <a:cubicBezTo>
                          <a:pt x="47" y="11"/>
                          <a:pt x="0" y="30"/>
                          <a:pt x="2" y="64"/>
                        </a:cubicBezTo>
                        <a:cubicBezTo>
                          <a:pt x="3" y="84"/>
                          <a:pt x="30" y="91"/>
                          <a:pt x="44" y="100"/>
                        </a:cubicBezTo>
                        <a:cubicBezTo>
                          <a:pt x="53" y="106"/>
                          <a:pt x="63" y="118"/>
                          <a:pt x="76" y="118"/>
                        </a:cubicBezTo>
                        <a:cubicBezTo>
                          <a:pt x="78" y="118"/>
                          <a:pt x="79" y="118"/>
                          <a:pt x="80" y="118"/>
                        </a:cubicBezTo>
                        <a:cubicBezTo>
                          <a:pt x="94" y="115"/>
                          <a:pt x="87" y="108"/>
                          <a:pt x="81" y="99"/>
                        </a:cubicBezTo>
                        <a:cubicBezTo>
                          <a:pt x="77" y="95"/>
                          <a:pt x="74" y="90"/>
                          <a:pt x="71" y="86"/>
                        </a:cubicBezTo>
                        <a:cubicBezTo>
                          <a:pt x="70" y="86"/>
                          <a:pt x="69" y="86"/>
                          <a:pt x="67" y="86"/>
                        </a:cubicBezTo>
                        <a:cubicBezTo>
                          <a:pt x="59" y="86"/>
                          <a:pt x="51" y="84"/>
                          <a:pt x="45" y="79"/>
                        </a:cubicBezTo>
                        <a:cubicBezTo>
                          <a:pt x="37" y="74"/>
                          <a:pt x="33" y="66"/>
                          <a:pt x="33" y="57"/>
                        </a:cubicBezTo>
                        <a:cubicBezTo>
                          <a:pt x="33" y="49"/>
                          <a:pt x="37" y="41"/>
                          <a:pt x="44" y="34"/>
                        </a:cubicBezTo>
                        <a:cubicBezTo>
                          <a:pt x="47" y="30"/>
                          <a:pt x="52" y="28"/>
                          <a:pt x="56" y="26"/>
                        </a:cubicBezTo>
                        <a:cubicBezTo>
                          <a:pt x="58" y="15"/>
                          <a:pt x="64" y="5"/>
                          <a:pt x="74" y="2"/>
                        </a:cubicBezTo>
                        <a:cubicBezTo>
                          <a:pt x="71" y="0"/>
                          <a:pt x="71" y="0"/>
                          <a:pt x="71" y="0"/>
                        </a:cubicBezTo>
                      </a:path>
                    </a:pathLst>
                  </a:custGeom>
                  <a:solidFill>
                    <a:srgbClr val="EEA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34" name="Freeform 1062">
                    <a:extLst>
                      <a:ext uri="{FF2B5EF4-FFF2-40B4-BE49-F238E27FC236}">
                        <a16:creationId xmlns:a16="http://schemas.microsoft.com/office/drawing/2014/main" id="{6180FEC3-0A68-8EF9-70F7-B62502EFBFA1}"/>
                      </a:ext>
                    </a:extLst>
                  </p:cNvPr>
                  <p:cNvSpPr>
                    <a:spLocks/>
                  </p:cNvSpPr>
                  <p:nvPr/>
                </p:nvSpPr>
                <p:spPr bwMode="auto">
                  <a:xfrm>
                    <a:off x="2552" y="3455"/>
                    <a:ext cx="27" cy="42"/>
                  </a:xfrm>
                  <a:custGeom>
                    <a:avLst/>
                    <a:gdLst>
                      <a:gd name="T0" fmla="*/ 14 w 31"/>
                      <a:gd name="T1" fmla="*/ 0 h 50"/>
                      <a:gd name="T2" fmla="*/ 7 w 31"/>
                      <a:gd name="T3" fmla="*/ 4 h 50"/>
                      <a:gd name="T4" fmla="*/ 0 w 31"/>
                      <a:gd name="T5" fmla="*/ 17 h 50"/>
                      <a:gd name="T6" fmla="*/ 0 w 31"/>
                      <a:gd name="T7" fmla="*/ 20 h 50"/>
                      <a:gd name="T8" fmla="*/ 5 w 31"/>
                      <a:gd name="T9" fmla="*/ 25 h 50"/>
                      <a:gd name="T10" fmla="*/ 20 w 31"/>
                      <a:gd name="T11" fmla="*/ 29 h 50"/>
                      <a:gd name="T12" fmla="*/ 21 w 31"/>
                      <a:gd name="T13" fmla="*/ 29 h 50"/>
                      <a:gd name="T14" fmla="*/ 15 w 31"/>
                      <a:gd name="T15" fmla="*/ 18 h 50"/>
                      <a:gd name="T16" fmla="*/ 14 w 31"/>
                      <a:gd name="T17" fmla="*/ 18 h 50"/>
                      <a:gd name="T18" fmla="*/ 14 w 31"/>
                      <a:gd name="T19" fmla="*/ 18 h 50"/>
                      <a:gd name="T20" fmla="*/ 13 w 31"/>
                      <a:gd name="T21" fmla="*/ 18 h 50"/>
                      <a:gd name="T22" fmla="*/ 11 w 31"/>
                      <a:gd name="T23" fmla="*/ 18 h 50"/>
                      <a:gd name="T24" fmla="*/ 10 w 31"/>
                      <a:gd name="T25" fmla="*/ 16 h 50"/>
                      <a:gd name="T26" fmla="*/ 10 w 31"/>
                      <a:gd name="T27" fmla="*/ 15 h 50"/>
                      <a:gd name="T28" fmla="*/ 9 w 31"/>
                      <a:gd name="T29" fmla="*/ 13 h 50"/>
                      <a:gd name="T30" fmla="*/ 7 w 31"/>
                      <a:gd name="T31" fmla="*/ 13 h 50"/>
                      <a:gd name="T32" fmla="*/ 5 w 31"/>
                      <a:gd name="T33" fmla="*/ 10 h 50"/>
                      <a:gd name="T34" fmla="*/ 7 w 31"/>
                      <a:gd name="T35" fmla="*/ 9 h 50"/>
                      <a:gd name="T36" fmla="*/ 8 w 31"/>
                      <a:gd name="T37" fmla="*/ 10 h 50"/>
                      <a:gd name="T38" fmla="*/ 14 w 31"/>
                      <a:gd name="T39" fmla="*/ 3 h 50"/>
                      <a:gd name="T40" fmla="*/ 14 w 31"/>
                      <a:gd name="T41" fmla="*/ 0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1" h="50">
                        <a:moveTo>
                          <a:pt x="21" y="0"/>
                        </a:moveTo>
                        <a:cubicBezTo>
                          <a:pt x="17" y="1"/>
                          <a:pt x="13" y="4"/>
                          <a:pt x="10" y="7"/>
                        </a:cubicBezTo>
                        <a:cubicBezTo>
                          <a:pt x="3" y="14"/>
                          <a:pt x="0" y="22"/>
                          <a:pt x="0" y="29"/>
                        </a:cubicBezTo>
                        <a:cubicBezTo>
                          <a:pt x="0" y="31"/>
                          <a:pt x="0" y="33"/>
                          <a:pt x="0" y="34"/>
                        </a:cubicBezTo>
                        <a:cubicBezTo>
                          <a:pt x="2" y="38"/>
                          <a:pt x="5" y="41"/>
                          <a:pt x="8" y="43"/>
                        </a:cubicBezTo>
                        <a:cubicBezTo>
                          <a:pt x="15" y="48"/>
                          <a:pt x="22" y="50"/>
                          <a:pt x="30" y="50"/>
                        </a:cubicBezTo>
                        <a:cubicBezTo>
                          <a:pt x="30" y="50"/>
                          <a:pt x="31" y="50"/>
                          <a:pt x="31" y="50"/>
                        </a:cubicBezTo>
                        <a:cubicBezTo>
                          <a:pt x="28" y="44"/>
                          <a:pt x="25" y="37"/>
                          <a:pt x="23" y="30"/>
                        </a:cubicBezTo>
                        <a:cubicBezTo>
                          <a:pt x="22" y="30"/>
                          <a:pt x="22" y="30"/>
                          <a:pt x="21" y="30"/>
                        </a:cubicBezTo>
                        <a:cubicBezTo>
                          <a:pt x="21" y="30"/>
                          <a:pt x="21" y="30"/>
                          <a:pt x="21" y="31"/>
                        </a:cubicBezTo>
                        <a:cubicBezTo>
                          <a:pt x="21" y="31"/>
                          <a:pt x="20" y="31"/>
                          <a:pt x="20" y="31"/>
                        </a:cubicBezTo>
                        <a:cubicBezTo>
                          <a:pt x="19" y="31"/>
                          <a:pt x="18" y="31"/>
                          <a:pt x="17" y="30"/>
                        </a:cubicBezTo>
                        <a:cubicBezTo>
                          <a:pt x="16" y="29"/>
                          <a:pt x="16" y="28"/>
                          <a:pt x="16" y="27"/>
                        </a:cubicBezTo>
                        <a:cubicBezTo>
                          <a:pt x="16" y="27"/>
                          <a:pt x="16" y="27"/>
                          <a:pt x="15" y="26"/>
                        </a:cubicBezTo>
                        <a:cubicBezTo>
                          <a:pt x="14" y="25"/>
                          <a:pt x="14" y="24"/>
                          <a:pt x="13" y="23"/>
                        </a:cubicBezTo>
                        <a:cubicBezTo>
                          <a:pt x="12" y="23"/>
                          <a:pt x="11" y="23"/>
                          <a:pt x="10" y="22"/>
                        </a:cubicBezTo>
                        <a:cubicBezTo>
                          <a:pt x="8" y="20"/>
                          <a:pt x="7" y="18"/>
                          <a:pt x="8" y="17"/>
                        </a:cubicBezTo>
                        <a:cubicBezTo>
                          <a:pt x="8" y="17"/>
                          <a:pt x="9" y="16"/>
                          <a:pt x="10" y="16"/>
                        </a:cubicBezTo>
                        <a:cubicBezTo>
                          <a:pt x="11" y="16"/>
                          <a:pt x="11" y="16"/>
                          <a:pt x="12" y="17"/>
                        </a:cubicBezTo>
                        <a:cubicBezTo>
                          <a:pt x="12" y="12"/>
                          <a:pt x="15" y="8"/>
                          <a:pt x="21" y="5"/>
                        </a:cubicBezTo>
                        <a:cubicBezTo>
                          <a:pt x="21" y="3"/>
                          <a:pt x="21" y="1"/>
                          <a:pt x="21" y="0"/>
                        </a:cubicBezTo>
                      </a:path>
                    </a:pathLst>
                  </a:custGeom>
                  <a:solidFill>
                    <a:srgbClr val="B487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35" name="Freeform 1063">
                    <a:extLst>
                      <a:ext uri="{FF2B5EF4-FFF2-40B4-BE49-F238E27FC236}">
                        <a16:creationId xmlns:a16="http://schemas.microsoft.com/office/drawing/2014/main" id="{E5296489-69EE-7C5B-F6D2-239BBFF0BED2}"/>
                      </a:ext>
                    </a:extLst>
                  </p:cNvPr>
                  <p:cNvSpPr>
                    <a:spLocks/>
                  </p:cNvSpPr>
                  <p:nvPr/>
                </p:nvSpPr>
                <p:spPr bwMode="auto">
                  <a:xfrm>
                    <a:off x="2552" y="3484"/>
                    <a:ext cx="30" cy="19"/>
                  </a:xfrm>
                  <a:custGeom>
                    <a:avLst/>
                    <a:gdLst>
                      <a:gd name="T0" fmla="*/ 0 w 35"/>
                      <a:gd name="T1" fmla="*/ 0 h 23"/>
                      <a:gd name="T2" fmla="*/ 7 w 35"/>
                      <a:gd name="T3" fmla="*/ 9 h 23"/>
                      <a:gd name="T4" fmla="*/ 20 w 35"/>
                      <a:gd name="T5" fmla="*/ 13 h 23"/>
                      <a:gd name="T6" fmla="*/ 20 w 35"/>
                      <a:gd name="T7" fmla="*/ 13 h 23"/>
                      <a:gd name="T8" fmla="*/ 20 w 35"/>
                      <a:gd name="T9" fmla="*/ 13 h 23"/>
                      <a:gd name="T10" fmla="*/ 22 w 35"/>
                      <a:gd name="T11" fmla="*/ 12 h 23"/>
                      <a:gd name="T12" fmla="*/ 20 w 35"/>
                      <a:gd name="T13" fmla="*/ 9 h 23"/>
                      <a:gd name="T14" fmla="*/ 19 w 35"/>
                      <a:gd name="T15" fmla="*/ 9 h 23"/>
                      <a:gd name="T16" fmla="*/ 5 w 35"/>
                      <a:gd name="T17" fmla="*/ 5 h 23"/>
                      <a:gd name="T18" fmla="*/ 0 w 35"/>
                      <a:gd name="T19" fmla="*/ 0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 h="23">
                        <a:moveTo>
                          <a:pt x="0" y="0"/>
                        </a:moveTo>
                        <a:cubicBezTo>
                          <a:pt x="2" y="6"/>
                          <a:pt x="5" y="12"/>
                          <a:pt x="11" y="16"/>
                        </a:cubicBezTo>
                        <a:cubicBezTo>
                          <a:pt x="17" y="20"/>
                          <a:pt x="24" y="23"/>
                          <a:pt x="32" y="23"/>
                        </a:cubicBezTo>
                        <a:cubicBezTo>
                          <a:pt x="32" y="23"/>
                          <a:pt x="32" y="23"/>
                          <a:pt x="32" y="23"/>
                        </a:cubicBezTo>
                        <a:cubicBezTo>
                          <a:pt x="32" y="23"/>
                          <a:pt x="32" y="23"/>
                          <a:pt x="32" y="23"/>
                        </a:cubicBezTo>
                        <a:cubicBezTo>
                          <a:pt x="33" y="23"/>
                          <a:pt x="34" y="22"/>
                          <a:pt x="35" y="22"/>
                        </a:cubicBezTo>
                        <a:cubicBezTo>
                          <a:pt x="34" y="20"/>
                          <a:pt x="32" y="18"/>
                          <a:pt x="31" y="16"/>
                        </a:cubicBezTo>
                        <a:cubicBezTo>
                          <a:pt x="31" y="16"/>
                          <a:pt x="30" y="16"/>
                          <a:pt x="30" y="16"/>
                        </a:cubicBezTo>
                        <a:cubicBezTo>
                          <a:pt x="22" y="16"/>
                          <a:pt x="15" y="14"/>
                          <a:pt x="8" y="9"/>
                        </a:cubicBezTo>
                        <a:cubicBezTo>
                          <a:pt x="5" y="7"/>
                          <a:pt x="2" y="4"/>
                          <a:pt x="0" y="0"/>
                        </a:cubicBezTo>
                      </a:path>
                    </a:pathLst>
                  </a:custGeom>
                  <a:solidFill>
                    <a:srgbClr val="A06D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36" name="Freeform 1064">
                    <a:extLst>
                      <a:ext uri="{FF2B5EF4-FFF2-40B4-BE49-F238E27FC236}">
                        <a16:creationId xmlns:a16="http://schemas.microsoft.com/office/drawing/2014/main" id="{8B037873-BBEF-5FEC-2C22-45FC26F137F1}"/>
                      </a:ext>
                    </a:extLst>
                  </p:cNvPr>
                  <p:cNvSpPr>
                    <a:spLocks/>
                  </p:cNvSpPr>
                  <p:nvPr/>
                </p:nvSpPr>
                <p:spPr bwMode="auto">
                  <a:xfrm>
                    <a:off x="2563" y="3459"/>
                    <a:ext cx="9" cy="21"/>
                  </a:xfrm>
                  <a:custGeom>
                    <a:avLst/>
                    <a:gdLst>
                      <a:gd name="T0" fmla="*/ 5 w 11"/>
                      <a:gd name="T1" fmla="*/ 0 h 25"/>
                      <a:gd name="T2" fmla="*/ 0 w 11"/>
                      <a:gd name="T3" fmla="*/ 7 h 25"/>
                      <a:gd name="T4" fmla="*/ 2 w 11"/>
                      <a:gd name="T5" fmla="*/ 8 h 25"/>
                      <a:gd name="T6" fmla="*/ 2 w 11"/>
                      <a:gd name="T7" fmla="*/ 11 h 25"/>
                      <a:gd name="T8" fmla="*/ 2 w 11"/>
                      <a:gd name="T9" fmla="*/ 11 h 25"/>
                      <a:gd name="T10" fmla="*/ 1 w 11"/>
                      <a:gd name="T11" fmla="*/ 11 h 25"/>
                      <a:gd name="T12" fmla="*/ 2 w 11"/>
                      <a:gd name="T13" fmla="*/ 13 h 25"/>
                      <a:gd name="T14" fmla="*/ 2 w 11"/>
                      <a:gd name="T15" fmla="*/ 13 h 25"/>
                      <a:gd name="T16" fmla="*/ 2 w 11"/>
                      <a:gd name="T17" fmla="*/ 13 h 25"/>
                      <a:gd name="T18" fmla="*/ 3 w 11"/>
                      <a:gd name="T19" fmla="*/ 13 h 25"/>
                      <a:gd name="T20" fmla="*/ 5 w 11"/>
                      <a:gd name="T21" fmla="*/ 13 h 25"/>
                      <a:gd name="T22" fmla="*/ 5 w 11"/>
                      <a:gd name="T23" fmla="*/ 15 h 25"/>
                      <a:gd name="T24" fmla="*/ 6 w 11"/>
                      <a:gd name="T25" fmla="*/ 15 h 25"/>
                      <a:gd name="T26" fmla="*/ 6 w 11"/>
                      <a:gd name="T27" fmla="*/ 11 h 25"/>
                      <a:gd name="T28" fmla="*/ 5 w 11"/>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 h="25">
                        <a:moveTo>
                          <a:pt x="9" y="0"/>
                        </a:moveTo>
                        <a:cubicBezTo>
                          <a:pt x="3" y="3"/>
                          <a:pt x="0" y="7"/>
                          <a:pt x="0" y="12"/>
                        </a:cubicBezTo>
                        <a:cubicBezTo>
                          <a:pt x="1" y="12"/>
                          <a:pt x="1" y="12"/>
                          <a:pt x="2" y="13"/>
                        </a:cubicBezTo>
                        <a:cubicBezTo>
                          <a:pt x="4" y="14"/>
                          <a:pt x="5" y="17"/>
                          <a:pt x="4" y="18"/>
                        </a:cubicBezTo>
                        <a:cubicBezTo>
                          <a:pt x="3" y="18"/>
                          <a:pt x="2" y="18"/>
                          <a:pt x="2" y="18"/>
                        </a:cubicBezTo>
                        <a:cubicBezTo>
                          <a:pt x="1" y="18"/>
                          <a:pt x="1" y="18"/>
                          <a:pt x="1" y="18"/>
                        </a:cubicBezTo>
                        <a:cubicBezTo>
                          <a:pt x="2" y="19"/>
                          <a:pt x="2" y="20"/>
                          <a:pt x="3" y="21"/>
                        </a:cubicBezTo>
                        <a:cubicBezTo>
                          <a:pt x="4" y="22"/>
                          <a:pt x="4" y="22"/>
                          <a:pt x="4" y="22"/>
                        </a:cubicBezTo>
                        <a:cubicBezTo>
                          <a:pt x="4" y="22"/>
                          <a:pt x="4" y="22"/>
                          <a:pt x="4" y="22"/>
                        </a:cubicBezTo>
                        <a:cubicBezTo>
                          <a:pt x="5" y="22"/>
                          <a:pt x="5" y="22"/>
                          <a:pt x="6" y="22"/>
                        </a:cubicBezTo>
                        <a:cubicBezTo>
                          <a:pt x="6" y="22"/>
                          <a:pt x="7" y="22"/>
                          <a:pt x="8" y="22"/>
                        </a:cubicBezTo>
                        <a:cubicBezTo>
                          <a:pt x="9" y="23"/>
                          <a:pt x="10" y="24"/>
                          <a:pt x="9" y="25"/>
                        </a:cubicBezTo>
                        <a:cubicBezTo>
                          <a:pt x="10" y="25"/>
                          <a:pt x="10" y="25"/>
                          <a:pt x="11" y="25"/>
                        </a:cubicBezTo>
                        <a:cubicBezTo>
                          <a:pt x="10" y="23"/>
                          <a:pt x="10" y="21"/>
                          <a:pt x="10" y="19"/>
                        </a:cubicBezTo>
                        <a:cubicBezTo>
                          <a:pt x="9" y="14"/>
                          <a:pt x="8" y="7"/>
                          <a:pt x="9" y="0"/>
                        </a:cubicBezTo>
                      </a:path>
                    </a:pathLst>
                  </a:custGeom>
                  <a:solidFill>
                    <a:srgbClr val="C093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37" name="Freeform 1065">
                    <a:extLst>
                      <a:ext uri="{FF2B5EF4-FFF2-40B4-BE49-F238E27FC236}">
                        <a16:creationId xmlns:a16="http://schemas.microsoft.com/office/drawing/2014/main" id="{3E595A46-4942-90DD-F6CD-F8AFDFA5E630}"/>
                      </a:ext>
                    </a:extLst>
                  </p:cNvPr>
                  <p:cNvSpPr>
                    <a:spLocks/>
                  </p:cNvSpPr>
                  <p:nvPr/>
                </p:nvSpPr>
                <p:spPr bwMode="auto">
                  <a:xfrm>
                    <a:off x="2558" y="3468"/>
                    <a:ext cx="9" cy="6"/>
                  </a:xfrm>
                  <a:custGeom>
                    <a:avLst/>
                    <a:gdLst>
                      <a:gd name="T0" fmla="*/ 3 w 10"/>
                      <a:gd name="T1" fmla="*/ 0 h 7"/>
                      <a:gd name="T2" fmla="*/ 1 w 10"/>
                      <a:gd name="T3" fmla="*/ 1 h 7"/>
                      <a:gd name="T4" fmla="*/ 3 w 10"/>
                      <a:gd name="T5" fmla="*/ 3 h 7"/>
                      <a:gd name="T6" fmla="*/ 5 w 10"/>
                      <a:gd name="T7" fmla="*/ 4 h 7"/>
                      <a:gd name="T8" fmla="*/ 5 w 10"/>
                      <a:gd name="T9" fmla="*/ 4 h 7"/>
                      <a:gd name="T10" fmla="*/ 6 w 10"/>
                      <a:gd name="T11" fmla="*/ 4 h 7"/>
                      <a:gd name="T12" fmla="*/ 5 w 10"/>
                      <a:gd name="T13" fmla="*/ 2 h 7"/>
                      <a:gd name="T14" fmla="*/ 5 w 10"/>
                      <a:gd name="T15" fmla="*/ 1 h 7"/>
                      <a:gd name="T16" fmla="*/ 3 w 10"/>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7">
                        <a:moveTo>
                          <a:pt x="3" y="0"/>
                        </a:moveTo>
                        <a:cubicBezTo>
                          <a:pt x="2" y="0"/>
                          <a:pt x="1" y="1"/>
                          <a:pt x="1" y="1"/>
                        </a:cubicBezTo>
                        <a:cubicBezTo>
                          <a:pt x="0" y="2"/>
                          <a:pt x="1" y="4"/>
                          <a:pt x="3" y="6"/>
                        </a:cubicBezTo>
                        <a:cubicBezTo>
                          <a:pt x="4" y="7"/>
                          <a:pt x="5" y="7"/>
                          <a:pt x="6" y="7"/>
                        </a:cubicBezTo>
                        <a:cubicBezTo>
                          <a:pt x="6" y="7"/>
                          <a:pt x="6" y="7"/>
                          <a:pt x="7" y="7"/>
                        </a:cubicBezTo>
                        <a:cubicBezTo>
                          <a:pt x="7" y="7"/>
                          <a:pt x="8" y="7"/>
                          <a:pt x="9" y="7"/>
                        </a:cubicBezTo>
                        <a:cubicBezTo>
                          <a:pt x="10" y="6"/>
                          <a:pt x="9" y="3"/>
                          <a:pt x="7" y="2"/>
                        </a:cubicBezTo>
                        <a:cubicBezTo>
                          <a:pt x="6" y="1"/>
                          <a:pt x="6" y="1"/>
                          <a:pt x="5" y="1"/>
                        </a:cubicBezTo>
                        <a:cubicBezTo>
                          <a:pt x="4" y="0"/>
                          <a:pt x="4"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38" name="Freeform 1066">
                    <a:extLst>
                      <a:ext uri="{FF2B5EF4-FFF2-40B4-BE49-F238E27FC236}">
                        <a16:creationId xmlns:a16="http://schemas.microsoft.com/office/drawing/2014/main" id="{B74607F9-9D1B-05F4-46D2-9B0DBE350743}"/>
                      </a:ext>
                    </a:extLst>
                  </p:cNvPr>
                  <p:cNvSpPr>
                    <a:spLocks/>
                  </p:cNvSpPr>
                  <p:nvPr/>
                </p:nvSpPr>
                <p:spPr bwMode="auto">
                  <a:xfrm>
                    <a:off x="2566" y="3478"/>
                    <a:ext cx="5" cy="3"/>
                  </a:xfrm>
                  <a:custGeom>
                    <a:avLst/>
                    <a:gdLst>
                      <a:gd name="T0" fmla="*/ 2 w 6"/>
                      <a:gd name="T1" fmla="*/ 0 h 4"/>
                      <a:gd name="T2" fmla="*/ 0 w 6"/>
                      <a:gd name="T3" fmla="*/ 0 h 4"/>
                      <a:gd name="T4" fmla="*/ 0 w 6"/>
                      <a:gd name="T5" fmla="*/ 0 h 4"/>
                      <a:gd name="T6" fmla="*/ 1 w 6"/>
                      <a:gd name="T7" fmla="*/ 2 h 4"/>
                      <a:gd name="T8" fmla="*/ 3 w 6"/>
                      <a:gd name="T9" fmla="*/ 2 h 4"/>
                      <a:gd name="T10" fmla="*/ 3 w 6"/>
                      <a:gd name="T11" fmla="*/ 2 h 4"/>
                      <a:gd name="T12" fmla="*/ 3 w 6"/>
                      <a:gd name="T13" fmla="*/ 2 h 4"/>
                      <a:gd name="T14" fmla="*/ 3 w 6"/>
                      <a:gd name="T15" fmla="*/ 0 h 4"/>
                      <a:gd name="T16" fmla="*/ 2 w 6"/>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4">
                        <a:moveTo>
                          <a:pt x="2" y="0"/>
                        </a:moveTo>
                        <a:cubicBezTo>
                          <a:pt x="1" y="0"/>
                          <a:pt x="1" y="0"/>
                          <a:pt x="0" y="0"/>
                        </a:cubicBezTo>
                        <a:cubicBezTo>
                          <a:pt x="0" y="0"/>
                          <a:pt x="0" y="0"/>
                          <a:pt x="0" y="0"/>
                        </a:cubicBezTo>
                        <a:cubicBezTo>
                          <a:pt x="0" y="1"/>
                          <a:pt x="0" y="2"/>
                          <a:pt x="1" y="3"/>
                        </a:cubicBezTo>
                        <a:cubicBezTo>
                          <a:pt x="2" y="4"/>
                          <a:pt x="3" y="4"/>
                          <a:pt x="4" y="4"/>
                        </a:cubicBezTo>
                        <a:cubicBezTo>
                          <a:pt x="4" y="4"/>
                          <a:pt x="5" y="4"/>
                          <a:pt x="5" y="4"/>
                        </a:cubicBezTo>
                        <a:cubicBezTo>
                          <a:pt x="5" y="3"/>
                          <a:pt x="5" y="3"/>
                          <a:pt x="5" y="3"/>
                        </a:cubicBezTo>
                        <a:cubicBezTo>
                          <a:pt x="6" y="2"/>
                          <a:pt x="5" y="1"/>
                          <a:pt x="4" y="0"/>
                        </a:cubicBezTo>
                        <a:cubicBezTo>
                          <a:pt x="3"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39" name="Freeform 1067">
                    <a:extLst>
                      <a:ext uri="{FF2B5EF4-FFF2-40B4-BE49-F238E27FC236}">
                        <a16:creationId xmlns:a16="http://schemas.microsoft.com/office/drawing/2014/main" id="{B8AEF169-86DC-8E5B-5EA8-7A05C03F973B}"/>
                      </a:ext>
                    </a:extLst>
                  </p:cNvPr>
                  <p:cNvSpPr>
                    <a:spLocks/>
                  </p:cNvSpPr>
                  <p:nvPr/>
                </p:nvSpPr>
                <p:spPr bwMode="auto">
                  <a:xfrm>
                    <a:off x="2551" y="3453"/>
                    <a:ext cx="32" cy="51"/>
                  </a:xfrm>
                  <a:custGeom>
                    <a:avLst/>
                    <a:gdLst>
                      <a:gd name="T0" fmla="*/ 13 w 38"/>
                      <a:gd name="T1" fmla="*/ 0 h 60"/>
                      <a:gd name="T2" fmla="*/ 7 w 38"/>
                      <a:gd name="T3" fmla="*/ 5 h 60"/>
                      <a:gd name="T4" fmla="*/ 0 w 38"/>
                      <a:gd name="T5" fmla="*/ 19 h 60"/>
                      <a:gd name="T6" fmla="*/ 7 w 38"/>
                      <a:gd name="T7" fmla="*/ 32 h 60"/>
                      <a:gd name="T8" fmla="*/ 20 w 38"/>
                      <a:gd name="T9" fmla="*/ 37 h 60"/>
                      <a:gd name="T10" fmla="*/ 23 w 38"/>
                      <a:gd name="T11" fmla="*/ 37 h 60"/>
                      <a:gd name="T12" fmla="*/ 22 w 38"/>
                      <a:gd name="T13" fmla="*/ 36 h 60"/>
                      <a:gd name="T14" fmla="*/ 20 w 38"/>
                      <a:gd name="T15" fmla="*/ 37 h 60"/>
                      <a:gd name="T16" fmla="*/ 20 w 38"/>
                      <a:gd name="T17" fmla="*/ 37 h 60"/>
                      <a:gd name="T18" fmla="*/ 20 w 38"/>
                      <a:gd name="T19" fmla="*/ 37 h 60"/>
                      <a:gd name="T20" fmla="*/ 8 w 38"/>
                      <a:gd name="T21" fmla="*/ 31 h 60"/>
                      <a:gd name="T22" fmla="*/ 2 w 38"/>
                      <a:gd name="T23" fmla="*/ 22 h 60"/>
                      <a:gd name="T24" fmla="*/ 2 w 38"/>
                      <a:gd name="T25" fmla="*/ 19 h 60"/>
                      <a:gd name="T26" fmla="*/ 7 w 38"/>
                      <a:gd name="T27" fmla="*/ 6 h 60"/>
                      <a:gd name="T28" fmla="*/ 13 w 38"/>
                      <a:gd name="T29" fmla="*/ 2 h 60"/>
                      <a:gd name="T30" fmla="*/ 13 w 38"/>
                      <a:gd name="T31" fmla="*/ 0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 h="60">
                        <a:moveTo>
                          <a:pt x="23" y="0"/>
                        </a:moveTo>
                        <a:cubicBezTo>
                          <a:pt x="19" y="2"/>
                          <a:pt x="14" y="4"/>
                          <a:pt x="11" y="8"/>
                        </a:cubicBezTo>
                        <a:cubicBezTo>
                          <a:pt x="4" y="15"/>
                          <a:pt x="0" y="23"/>
                          <a:pt x="0" y="31"/>
                        </a:cubicBezTo>
                        <a:cubicBezTo>
                          <a:pt x="0" y="40"/>
                          <a:pt x="4" y="48"/>
                          <a:pt x="12" y="53"/>
                        </a:cubicBezTo>
                        <a:cubicBezTo>
                          <a:pt x="18" y="58"/>
                          <a:pt x="26" y="60"/>
                          <a:pt x="34" y="60"/>
                        </a:cubicBezTo>
                        <a:cubicBezTo>
                          <a:pt x="36" y="60"/>
                          <a:pt x="37" y="60"/>
                          <a:pt x="38" y="60"/>
                        </a:cubicBezTo>
                        <a:cubicBezTo>
                          <a:pt x="38" y="59"/>
                          <a:pt x="38" y="59"/>
                          <a:pt x="37" y="58"/>
                        </a:cubicBezTo>
                        <a:cubicBezTo>
                          <a:pt x="36" y="58"/>
                          <a:pt x="35" y="59"/>
                          <a:pt x="34" y="59"/>
                        </a:cubicBezTo>
                        <a:cubicBezTo>
                          <a:pt x="34" y="59"/>
                          <a:pt x="34" y="59"/>
                          <a:pt x="34" y="59"/>
                        </a:cubicBezTo>
                        <a:cubicBezTo>
                          <a:pt x="34" y="59"/>
                          <a:pt x="34" y="59"/>
                          <a:pt x="34" y="59"/>
                        </a:cubicBezTo>
                        <a:cubicBezTo>
                          <a:pt x="26" y="59"/>
                          <a:pt x="19" y="56"/>
                          <a:pt x="13" y="52"/>
                        </a:cubicBezTo>
                        <a:cubicBezTo>
                          <a:pt x="7" y="48"/>
                          <a:pt x="4" y="42"/>
                          <a:pt x="2" y="36"/>
                        </a:cubicBezTo>
                        <a:cubicBezTo>
                          <a:pt x="2" y="35"/>
                          <a:pt x="2" y="33"/>
                          <a:pt x="2" y="31"/>
                        </a:cubicBezTo>
                        <a:cubicBezTo>
                          <a:pt x="2" y="24"/>
                          <a:pt x="5" y="16"/>
                          <a:pt x="12" y="9"/>
                        </a:cubicBezTo>
                        <a:cubicBezTo>
                          <a:pt x="15" y="6"/>
                          <a:pt x="19" y="3"/>
                          <a:pt x="23" y="2"/>
                        </a:cubicBezTo>
                        <a:cubicBezTo>
                          <a:pt x="23" y="1"/>
                          <a:pt x="23" y="0"/>
                          <a:pt x="23"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40" name="Freeform 1068">
                    <a:extLst>
                      <a:ext uri="{FF2B5EF4-FFF2-40B4-BE49-F238E27FC236}">
                        <a16:creationId xmlns:a16="http://schemas.microsoft.com/office/drawing/2014/main" id="{4920D15B-F3F1-3AE0-3FD4-FAD33DF7E9CA}"/>
                      </a:ext>
                    </a:extLst>
                  </p:cNvPr>
                  <p:cNvSpPr>
                    <a:spLocks/>
                  </p:cNvSpPr>
                  <p:nvPr/>
                </p:nvSpPr>
                <p:spPr bwMode="auto">
                  <a:xfrm>
                    <a:off x="2487" y="3345"/>
                    <a:ext cx="95" cy="96"/>
                  </a:xfrm>
                  <a:custGeom>
                    <a:avLst/>
                    <a:gdLst>
                      <a:gd name="T0" fmla="*/ 7 w 112"/>
                      <a:gd name="T1" fmla="*/ 0 h 114"/>
                      <a:gd name="T2" fmla="*/ 2 w 112"/>
                      <a:gd name="T3" fmla="*/ 2 h 114"/>
                      <a:gd name="T4" fmla="*/ 0 w 112"/>
                      <a:gd name="T5" fmla="*/ 3 h 114"/>
                      <a:gd name="T6" fmla="*/ 10 w 112"/>
                      <a:gd name="T7" fmla="*/ 16 h 114"/>
                      <a:gd name="T8" fmla="*/ 26 w 112"/>
                      <a:gd name="T9" fmla="*/ 20 h 114"/>
                      <a:gd name="T10" fmla="*/ 26 w 112"/>
                      <a:gd name="T11" fmla="*/ 20 h 114"/>
                      <a:gd name="T12" fmla="*/ 35 w 112"/>
                      <a:gd name="T13" fmla="*/ 34 h 114"/>
                      <a:gd name="T14" fmla="*/ 26 w 112"/>
                      <a:gd name="T15" fmla="*/ 47 h 114"/>
                      <a:gd name="T16" fmla="*/ 14 w 112"/>
                      <a:gd name="T17" fmla="*/ 54 h 114"/>
                      <a:gd name="T18" fmla="*/ 12 w 112"/>
                      <a:gd name="T19" fmla="*/ 65 h 114"/>
                      <a:gd name="T20" fmla="*/ 17 w 112"/>
                      <a:gd name="T21" fmla="*/ 68 h 114"/>
                      <a:gd name="T22" fmla="*/ 33 w 112"/>
                      <a:gd name="T23" fmla="*/ 61 h 114"/>
                      <a:gd name="T24" fmla="*/ 57 w 112"/>
                      <a:gd name="T25" fmla="*/ 46 h 114"/>
                      <a:gd name="T26" fmla="*/ 45 w 112"/>
                      <a:gd name="T27" fmla="*/ 13 h 114"/>
                      <a:gd name="T28" fmla="*/ 7 w 112"/>
                      <a:gd name="T29" fmla="*/ 0 h 1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2" h="114">
                        <a:moveTo>
                          <a:pt x="12" y="0"/>
                        </a:moveTo>
                        <a:cubicBezTo>
                          <a:pt x="8" y="0"/>
                          <a:pt x="5" y="1"/>
                          <a:pt x="2" y="2"/>
                        </a:cubicBezTo>
                        <a:cubicBezTo>
                          <a:pt x="0" y="3"/>
                          <a:pt x="0" y="3"/>
                          <a:pt x="0" y="3"/>
                        </a:cubicBezTo>
                        <a:cubicBezTo>
                          <a:pt x="6" y="12"/>
                          <a:pt x="11" y="19"/>
                          <a:pt x="16" y="26"/>
                        </a:cubicBezTo>
                        <a:cubicBezTo>
                          <a:pt x="25" y="26"/>
                          <a:pt x="35" y="29"/>
                          <a:pt x="42" y="33"/>
                        </a:cubicBezTo>
                        <a:cubicBezTo>
                          <a:pt x="42" y="33"/>
                          <a:pt x="42" y="33"/>
                          <a:pt x="42" y="33"/>
                        </a:cubicBezTo>
                        <a:cubicBezTo>
                          <a:pt x="52" y="39"/>
                          <a:pt x="57" y="47"/>
                          <a:pt x="57" y="56"/>
                        </a:cubicBezTo>
                        <a:cubicBezTo>
                          <a:pt x="57" y="64"/>
                          <a:pt x="53" y="73"/>
                          <a:pt x="44" y="80"/>
                        </a:cubicBezTo>
                        <a:cubicBezTo>
                          <a:pt x="38" y="84"/>
                          <a:pt x="31" y="88"/>
                          <a:pt x="24" y="90"/>
                        </a:cubicBezTo>
                        <a:cubicBezTo>
                          <a:pt x="22" y="96"/>
                          <a:pt x="18" y="103"/>
                          <a:pt x="20" y="109"/>
                        </a:cubicBezTo>
                        <a:cubicBezTo>
                          <a:pt x="21" y="113"/>
                          <a:pt x="24" y="114"/>
                          <a:pt x="27" y="114"/>
                        </a:cubicBezTo>
                        <a:cubicBezTo>
                          <a:pt x="35" y="114"/>
                          <a:pt x="47" y="106"/>
                          <a:pt x="54" y="103"/>
                        </a:cubicBezTo>
                        <a:cubicBezTo>
                          <a:pt x="67" y="97"/>
                          <a:pt x="83" y="87"/>
                          <a:pt x="93" y="77"/>
                        </a:cubicBezTo>
                        <a:cubicBezTo>
                          <a:pt x="112" y="56"/>
                          <a:pt x="95" y="33"/>
                          <a:pt x="74" y="22"/>
                        </a:cubicBezTo>
                        <a:cubicBezTo>
                          <a:pt x="58" y="14"/>
                          <a:pt x="31" y="0"/>
                          <a:pt x="12" y="0"/>
                        </a:cubicBezTo>
                      </a:path>
                    </a:pathLst>
                  </a:custGeom>
                  <a:solidFill>
                    <a:srgbClr val="EEA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41" name="Freeform 1069">
                    <a:extLst>
                      <a:ext uri="{FF2B5EF4-FFF2-40B4-BE49-F238E27FC236}">
                        <a16:creationId xmlns:a16="http://schemas.microsoft.com/office/drawing/2014/main" id="{81A35DF2-52B5-3CDC-720D-C24F6517268D}"/>
                      </a:ext>
                    </a:extLst>
                  </p:cNvPr>
                  <p:cNvSpPr>
                    <a:spLocks/>
                  </p:cNvSpPr>
                  <p:nvPr/>
                </p:nvSpPr>
                <p:spPr bwMode="auto">
                  <a:xfrm>
                    <a:off x="2502" y="3369"/>
                    <a:ext cx="31" cy="44"/>
                  </a:xfrm>
                  <a:custGeom>
                    <a:avLst/>
                    <a:gdLst>
                      <a:gd name="T0" fmla="*/ 0 w 37"/>
                      <a:gd name="T1" fmla="*/ 0 h 52"/>
                      <a:gd name="T2" fmla="*/ 2 w 37"/>
                      <a:gd name="T3" fmla="*/ 3 h 52"/>
                      <a:gd name="T4" fmla="*/ 9 w 37"/>
                      <a:gd name="T5" fmla="*/ 6 h 52"/>
                      <a:gd name="T6" fmla="*/ 5 w 37"/>
                      <a:gd name="T7" fmla="*/ 20 h 52"/>
                      <a:gd name="T8" fmla="*/ 5 w 37"/>
                      <a:gd name="T9" fmla="*/ 20 h 52"/>
                      <a:gd name="T10" fmla="*/ 6 w 37"/>
                      <a:gd name="T11" fmla="*/ 31 h 52"/>
                      <a:gd name="T12" fmla="*/ 14 w 37"/>
                      <a:gd name="T13" fmla="*/ 25 h 52"/>
                      <a:gd name="T14" fmla="*/ 22 w 37"/>
                      <a:gd name="T15" fmla="*/ 12 h 52"/>
                      <a:gd name="T16" fmla="*/ 15 w 37"/>
                      <a:gd name="T17" fmla="*/ 4 h 52"/>
                      <a:gd name="T18" fmla="*/ 15 w 37"/>
                      <a:gd name="T19" fmla="*/ 3 h 52"/>
                      <a:gd name="T20" fmla="*/ 15 w 37"/>
                      <a:gd name="T21" fmla="*/ 3 h 52"/>
                      <a:gd name="T22" fmla="*/ 15 w 37"/>
                      <a:gd name="T23" fmla="*/ 3 h 52"/>
                      <a:gd name="T24" fmla="*/ 15 w 37"/>
                      <a:gd name="T25" fmla="*/ 3 h 52"/>
                      <a:gd name="T26" fmla="*/ 15 w 37"/>
                      <a:gd name="T27" fmla="*/ 4 h 52"/>
                      <a:gd name="T28" fmla="*/ 0 w 37"/>
                      <a:gd name="T29" fmla="*/ 0 h 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 h="52">
                        <a:moveTo>
                          <a:pt x="0" y="0"/>
                        </a:moveTo>
                        <a:cubicBezTo>
                          <a:pt x="0" y="2"/>
                          <a:pt x="1" y="3"/>
                          <a:pt x="2" y="5"/>
                        </a:cubicBezTo>
                        <a:cubicBezTo>
                          <a:pt x="7" y="5"/>
                          <a:pt x="13" y="7"/>
                          <a:pt x="16" y="10"/>
                        </a:cubicBezTo>
                        <a:cubicBezTo>
                          <a:pt x="25" y="16"/>
                          <a:pt x="21" y="27"/>
                          <a:pt x="8" y="33"/>
                        </a:cubicBezTo>
                        <a:cubicBezTo>
                          <a:pt x="8" y="33"/>
                          <a:pt x="8" y="33"/>
                          <a:pt x="8" y="33"/>
                        </a:cubicBezTo>
                        <a:cubicBezTo>
                          <a:pt x="8" y="39"/>
                          <a:pt x="9" y="45"/>
                          <a:pt x="9" y="52"/>
                        </a:cubicBezTo>
                        <a:cubicBezTo>
                          <a:pt x="14" y="50"/>
                          <a:pt x="19" y="47"/>
                          <a:pt x="24" y="43"/>
                        </a:cubicBezTo>
                        <a:cubicBezTo>
                          <a:pt x="33" y="36"/>
                          <a:pt x="37" y="28"/>
                          <a:pt x="37" y="20"/>
                        </a:cubicBezTo>
                        <a:cubicBezTo>
                          <a:pt x="35" y="15"/>
                          <a:pt x="30" y="10"/>
                          <a:pt x="25" y="7"/>
                        </a:cubicBezTo>
                        <a:cubicBezTo>
                          <a:pt x="25" y="6"/>
                          <a:pt x="25" y="6"/>
                          <a:pt x="25" y="6"/>
                        </a:cubicBezTo>
                        <a:cubicBezTo>
                          <a:pt x="25" y="6"/>
                          <a:pt x="25" y="6"/>
                          <a:pt x="25" y="6"/>
                        </a:cubicBezTo>
                        <a:cubicBezTo>
                          <a:pt x="25" y="6"/>
                          <a:pt x="25" y="6"/>
                          <a:pt x="25" y="6"/>
                        </a:cubicBezTo>
                        <a:cubicBezTo>
                          <a:pt x="25" y="6"/>
                          <a:pt x="25" y="6"/>
                          <a:pt x="25" y="6"/>
                        </a:cubicBezTo>
                        <a:cubicBezTo>
                          <a:pt x="25" y="7"/>
                          <a:pt x="25" y="7"/>
                          <a:pt x="25" y="7"/>
                        </a:cubicBezTo>
                        <a:cubicBezTo>
                          <a:pt x="17" y="3"/>
                          <a:pt x="9" y="0"/>
                          <a:pt x="0" y="0"/>
                        </a:cubicBezTo>
                      </a:path>
                    </a:pathLst>
                  </a:custGeom>
                  <a:solidFill>
                    <a:srgbClr val="B487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42" name="Freeform 1070">
                    <a:extLst>
                      <a:ext uri="{FF2B5EF4-FFF2-40B4-BE49-F238E27FC236}">
                        <a16:creationId xmlns:a16="http://schemas.microsoft.com/office/drawing/2014/main" id="{B6FA8847-9B46-9903-7F45-390D3819A565}"/>
                      </a:ext>
                    </a:extLst>
                  </p:cNvPr>
                  <p:cNvSpPr>
                    <a:spLocks/>
                  </p:cNvSpPr>
                  <p:nvPr/>
                </p:nvSpPr>
                <p:spPr bwMode="auto">
                  <a:xfrm>
                    <a:off x="2509" y="3386"/>
                    <a:ext cx="25" cy="33"/>
                  </a:xfrm>
                  <a:custGeom>
                    <a:avLst/>
                    <a:gdLst>
                      <a:gd name="T0" fmla="*/ 17 w 30"/>
                      <a:gd name="T1" fmla="*/ 0 h 40"/>
                      <a:gd name="T2" fmla="*/ 9 w 30"/>
                      <a:gd name="T3" fmla="*/ 13 h 40"/>
                      <a:gd name="T4" fmla="*/ 1 w 30"/>
                      <a:gd name="T5" fmla="*/ 17 h 40"/>
                      <a:gd name="T6" fmla="*/ 0 w 30"/>
                      <a:gd name="T7" fmla="*/ 21 h 40"/>
                      <a:gd name="T8" fmla="*/ 0 w 30"/>
                      <a:gd name="T9" fmla="*/ 22 h 40"/>
                      <a:gd name="T10" fmla="*/ 11 w 30"/>
                      <a:gd name="T11" fmla="*/ 17 h 40"/>
                      <a:gd name="T12" fmla="*/ 18 w 30"/>
                      <a:gd name="T13" fmla="*/ 5 h 40"/>
                      <a:gd name="T14" fmla="*/ 17 w 30"/>
                      <a:gd name="T15" fmla="*/ 0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40">
                        <a:moveTo>
                          <a:pt x="29" y="0"/>
                        </a:moveTo>
                        <a:cubicBezTo>
                          <a:pt x="29" y="8"/>
                          <a:pt x="25" y="16"/>
                          <a:pt x="16" y="23"/>
                        </a:cubicBezTo>
                        <a:cubicBezTo>
                          <a:pt x="11" y="27"/>
                          <a:pt x="6" y="30"/>
                          <a:pt x="1" y="32"/>
                        </a:cubicBezTo>
                        <a:cubicBezTo>
                          <a:pt x="0" y="34"/>
                          <a:pt x="0" y="36"/>
                          <a:pt x="0" y="39"/>
                        </a:cubicBezTo>
                        <a:cubicBezTo>
                          <a:pt x="0" y="39"/>
                          <a:pt x="0" y="39"/>
                          <a:pt x="0" y="40"/>
                        </a:cubicBezTo>
                        <a:cubicBezTo>
                          <a:pt x="6" y="38"/>
                          <a:pt x="13" y="34"/>
                          <a:pt x="18" y="30"/>
                        </a:cubicBezTo>
                        <a:cubicBezTo>
                          <a:pt x="26" y="24"/>
                          <a:pt x="30" y="16"/>
                          <a:pt x="30" y="8"/>
                        </a:cubicBezTo>
                        <a:cubicBezTo>
                          <a:pt x="30" y="5"/>
                          <a:pt x="30" y="2"/>
                          <a:pt x="29" y="0"/>
                        </a:cubicBezTo>
                      </a:path>
                    </a:pathLst>
                  </a:custGeom>
                  <a:solidFill>
                    <a:srgbClr val="A06D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43" name="Freeform 1071">
                    <a:extLst>
                      <a:ext uri="{FF2B5EF4-FFF2-40B4-BE49-F238E27FC236}">
                        <a16:creationId xmlns:a16="http://schemas.microsoft.com/office/drawing/2014/main" id="{BE3AD18C-C100-A0A1-A0A8-4A1319C3772D}"/>
                      </a:ext>
                    </a:extLst>
                  </p:cNvPr>
                  <p:cNvSpPr>
                    <a:spLocks/>
                  </p:cNvSpPr>
                  <p:nvPr/>
                </p:nvSpPr>
                <p:spPr bwMode="auto">
                  <a:xfrm>
                    <a:off x="2503" y="3373"/>
                    <a:ext cx="20" cy="24"/>
                  </a:xfrm>
                  <a:custGeom>
                    <a:avLst/>
                    <a:gdLst>
                      <a:gd name="T0" fmla="*/ 0 w 23"/>
                      <a:gd name="T1" fmla="*/ 0 h 28"/>
                      <a:gd name="T2" fmla="*/ 3 w 23"/>
                      <a:gd name="T3" fmla="*/ 13 h 28"/>
                      <a:gd name="T4" fmla="*/ 3 w 23"/>
                      <a:gd name="T5" fmla="*/ 18 h 28"/>
                      <a:gd name="T6" fmla="*/ 3 w 23"/>
                      <a:gd name="T7" fmla="*/ 18 h 28"/>
                      <a:gd name="T8" fmla="*/ 9 w 23"/>
                      <a:gd name="T9" fmla="*/ 3 h 28"/>
                      <a:gd name="T10" fmla="*/ 0 w 23"/>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 h="28">
                        <a:moveTo>
                          <a:pt x="0" y="0"/>
                        </a:moveTo>
                        <a:cubicBezTo>
                          <a:pt x="2" y="5"/>
                          <a:pt x="4" y="12"/>
                          <a:pt x="5" y="20"/>
                        </a:cubicBezTo>
                        <a:cubicBezTo>
                          <a:pt x="5" y="23"/>
                          <a:pt x="5" y="25"/>
                          <a:pt x="6" y="28"/>
                        </a:cubicBezTo>
                        <a:cubicBezTo>
                          <a:pt x="6" y="28"/>
                          <a:pt x="6" y="28"/>
                          <a:pt x="6" y="28"/>
                        </a:cubicBezTo>
                        <a:cubicBezTo>
                          <a:pt x="19" y="22"/>
                          <a:pt x="23" y="11"/>
                          <a:pt x="14" y="5"/>
                        </a:cubicBezTo>
                        <a:cubicBezTo>
                          <a:pt x="11" y="2"/>
                          <a:pt x="5" y="0"/>
                          <a:pt x="0" y="0"/>
                        </a:cubicBezTo>
                      </a:path>
                    </a:pathLst>
                  </a:custGeom>
                  <a:solidFill>
                    <a:srgbClr val="C093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44" name="Freeform 1072">
                    <a:extLst>
                      <a:ext uri="{FF2B5EF4-FFF2-40B4-BE49-F238E27FC236}">
                        <a16:creationId xmlns:a16="http://schemas.microsoft.com/office/drawing/2014/main" id="{D8870436-CF50-E4B6-079D-A428BBFE8392}"/>
                      </a:ext>
                    </a:extLst>
                  </p:cNvPr>
                  <p:cNvSpPr>
                    <a:spLocks/>
                  </p:cNvSpPr>
                  <p:nvPr/>
                </p:nvSpPr>
                <p:spPr bwMode="auto">
                  <a:xfrm>
                    <a:off x="2501" y="3367"/>
                    <a:ext cx="35" cy="54"/>
                  </a:xfrm>
                  <a:custGeom>
                    <a:avLst/>
                    <a:gdLst>
                      <a:gd name="T0" fmla="*/ 0 w 41"/>
                      <a:gd name="T1" fmla="*/ 0 h 64"/>
                      <a:gd name="T2" fmla="*/ 1 w 41"/>
                      <a:gd name="T3" fmla="*/ 2 h 64"/>
                      <a:gd name="T4" fmla="*/ 16 w 41"/>
                      <a:gd name="T5" fmla="*/ 6 h 64"/>
                      <a:gd name="T6" fmla="*/ 16 w 41"/>
                      <a:gd name="T7" fmla="*/ 5 h 64"/>
                      <a:gd name="T8" fmla="*/ 16 w 41"/>
                      <a:gd name="T9" fmla="*/ 5 h 64"/>
                      <a:gd name="T10" fmla="*/ 16 w 41"/>
                      <a:gd name="T11" fmla="*/ 4 h 64"/>
                      <a:gd name="T12" fmla="*/ 16 w 41"/>
                      <a:gd name="T13" fmla="*/ 5 h 64"/>
                      <a:gd name="T14" fmla="*/ 16 w 41"/>
                      <a:gd name="T15" fmla="*/ 5 h 64"/>
                      <a:gd name="T16" fmla="*/ 16 w 41"/>
                      <a:gd name="T17" fmla="*/ 6 h 64"/>
                      <a:gd name="T18" fmla="*/ 23 w 41"/>
                      <a:gd name="T19" fmla="*/ 14 h 64"/>
                      <a:gd name="T20" fmla="*/ 24 w 41"/>
                      <a:gd name="T21" fmla="*/ 18 h 64"/>
                      <a:gd name="T22" fmla="*/ 17 w 41"/>
                      <a:gd name="T23" fmla="*/ 31 h 64"/>
                      <a:gd name="T24" fmla="*/ 6 w 41"/>
                      <a:gd name="T25" fmla="*/ 37 h 64"/>
                      <a:gd name="T26" fmla="*/ 5 w 41"/>
                      <a:gd name="T27" fmla="*/ 39 h 64"/>
                      <a:gd name="T28" fmla="*/ 17 w 41"/>
                      <a:gd name="T29" fmla="*/ 33 h 64"/>
                      <a:gd name="T30" fmla="*/ 26 w 41"/>
                      <a:gd name="T31" fmla="*/ 18 h 64"/>
                      <a:gd name="T32" fmla="*/ 16 w 41"/>
                      <a:gd name="T33" fmla="*/ 4 h 64"/>
                      <a:gd name="T34" fmla="*/ 16 w 41"/>
                      <a:gd name="T35" fmla="*/ 4 h 64"/>
                      <a:gd name="T36" fmla="*/ 0 w 41"/>
                      <a:gd name="T37" fmla="*/ 0 h 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1" h="64">
                        <a:moveTo>
                          <a:pt x="0" y="0"/>
                        </a:moveTo>
                        <a:cubicBezTo>
                          <a:pt x="0" y="1"/>
                          <a:pt x="0" y="2"/>
                          <a:pt x="1" y="2"/>
                        </a:cubicBezTo>
                        <a:cubicBezTo>
                          <a:pt x="10" y="2"/>
                          <a:pt x="18" y="5"/>
                          <a:pt x="26" y="9"/>
                        </a:cubicBezTo>
                        <a:cubicBezTo>
                          <a:pt x="26" y="8"/>
                          <a:pt x="26" y="8"/>
                          <a:pt x="26" y="8"/>
                        </a:cubicBezTo>
                        <a:cubicBezTo>
                          <a:pt x="26" y="8"/>
                          <a:pt x="26" y="8"/>
                          <a:pt x="26" y="8"/>
                        </a:cubicBezTo>
                        <a:cubicBezTo>
                          <a:pt x="26" y="7"/>
                          <a:pt x="26" y="7"/>
                          <a:pt x="26" y="7"/>
                        </a:cubicBezTo>
                        <a:cubicBezTo>
                          <a:pt x="26" y="8"/>
                          <a:pt x="26" y="8"/>
                          <a:pt x="26" y="8"/>
                        </a:cubicBezTo>
                        <a:cubicBezTo>
                          <a:pt x="26" y="8"/>
                          <a:pt x="26" y="8"/>
                          <a:pt x="26" y="8"/>
                        </a:cubicBezTo>
                        <a:cubicBezTo>
                          <a:pt x="26" y="9"/>
                          <a:pt x="26" y="9"/>
                          <a:pt x="26" y="9"/>
                        </a:cubicBezTo>
                        <a:cubicBezTo>
                          <a:pt x="31" y="12"/>
                          <a:pt x="36" y="17"/>
                          <a:pt x="38" y="22"/>
                        </a:cubicBezTo>
                        <a:cubicBezTo>
                          <a:pt x="39" y="24"/>
                          <a:pt x="39" y="27"/>
                          <a:pt x="39" y="30"/>
                        </a:cubicBezTo>
                        <a:cubicBezTo>
                          <a:pt x="39" y="38"/>
                          <a:pt x="35" y="46"/>
                          <a:pt x="27" y="52"/>
                        </a:cubicBezTo>
                        <a:cubicBezTo>
                          <a:pt x="22" y="56"/>
                          <a:pt x="15" y="60"/>
                          <a:pt x="9" y="62"/>
                        </a:cubicBezTo>
                        <a:cubicBezTo>
                          <a:pt x="8" y="62"/>
                          <a:pt x="8" y="63"/>
                          <a:pt x="8" y="64"/>
                        </a:cubicBezTo>
                        <a:cubicBezTo>
                          <a:pt x="15" y="62"/>
                          <a:pt x="22" y="58"/>
                          <a:pt x="28" y="54"/>
                        </a:cubicBezTo>
                        <a:cubicBezTo>
                          <a:pt x="37" y="47"/>
                          <a:pt x="41" y="38"/>
                          <a:pt x="41" y="30"/>
                        </a:cubicBezTo>
                        <a:cubicBezTo>
                          <a:pt x="41" y="21"/>
                          <a:pt x="36" y="13"/>
                          <a:pt x="26" y="7"/>
                        </a:cubicBezTo>
                        <a:cubicBezTo>
                          <a:pt x="26" y="7"/>
                          <a:pt x="26" y="7"/>
                          <a:pt x="26" y="7"/>
                        </a:cubicBezTo>
                        <a:cubicBezTo>
                          <a:pt x="19" y="3"/>
                          <a:pt x="9" y="0"/>
                          <a:pt x="0"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45" name="Freeform 1073">
                    <a:extLst>
                      <a:ext uri="{FF2B5EF4-FFF2-40B4-BE49-F238E27FC236}">
                        <a16:creationId xmlns:a16="http://schemas.microsoft.com/office/drawing/2014/main" id="{485DB1F5-0295-5257-05DC-A85F34F551BF}"/>
                      </a:ext>
                    </a:extLst>
                  </p:cNvPr>
                  <p:cNvSpPr>
                    <a:spLocks/>
                  </p:cNvSpPr>
                  <p:nvPr/>
                </p:nvSpPr>
                <p:spPr bwMode="auto">
                  <a:xfrm>
                    <a:off x="2519" y="3257"/>
                    <a:ext cx="104" cy="98"/>
                  </a:xfrm>
                  <a:custGeom>
                    <a:avLst/>
                    <a:gdLst>
                      <a:gd name="T0" fmla="*/ 63 w 124"/>
                      <a:gd name="T1" fmla="*/ 0 h 116"/>
                      <a:gd name="T2" fmla="*/ 13 w 124"/>
                      <a:gd name="T3" fmla="*/ 24 h 116"/>
                      <a:gd name="T4" fmla="*/ 3 w 124"/>
                      <a:gd name="T5" fmla="*/ 46 h 116"/>
                      <a:gd name="T6" fmla="*/ 16 w 124"/>
                      <a:gd name="T7" fmla="*/ 63 h 116"/>
                      <a:gd name="T8" fmla="*/ 39 w 124"/>
                      <a:gd name="T9" fmla="*/ 70 h 116"/>
                      <a:gd name="T10" fmla="*/ 50 w 124"/>
                      <a:gd name="T11" fmla="*/ 60 h 116"/>
                      <a:gd name="T12" fmla="*/ 51 w 124"/>
                      <a:gd name="T13" fmla="*/ 48 h 116"/>
                      <a:gd name="T14" fmla="*/ 41 w 124"/>
                      <a:gd name="T15" fmla="*/ 35 h 116"/>
                      <a:gd name="T16" fmla="*/ 39 w 124"/>
                      <a:gd name="T17" fmla="*/ 29 h 116"/>
                      <a:gd name="T18" fmla="*/ 53 w 124"/>
                      <a:gd name="T19" fmla="*/ 15 h 116"/>
                      <a:gd name="T20" fmla="*/ 55 w 124"/>
                      <a:gd name="T21" fmla="*/ 15 h 116"/>
                      <a:gd name="T22" fmla="*/ 58 w 124"/>
                      <a:gd name="T23" fmla="*/ 15 h 116"/>
                      <a:gd name="T24" fmla="*/ 73 w 124"/>
                      <a:gd name="T25" fmla="*/ 4 h 116"/>
                      <a:gd name="T26" fmla="*/ 63 w 124"/>
                      <a:gd name="T27" fmla="*/ 0 h 1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4" h="116">
                        <a:moveTo>
                          <a:pt x="106" y="0"/>
                        </a:moveTo>
                        <a:cubicBezTo>
                          <a:pt x="76" y="1"/>
                          <a:pt x="44" y="20"/>
                          <a:pt x="22" y="39"/>
                        </a:cubicBezTo>
                        <a:cubicBezTo>
                          <a:pt x="9" y="51"/>
                          <a:pt x="0" y="58"/>
                          <a:pt x="4" y="77"/>
                        </a:cubicBezTo>
                        <a:cubicBezTo>
                          <a:pt x="8" y="93"/>
                          <a:pt x="13" y="97"/>
                          <a:pt x="27" y="104"/>
                        </a:cubicBezTo>
                        <a:cubicBezTo>
                          <a:pt x="37" y="108"/>
                          <a:pt x="54" y="116"/>
                          <a:pt x="67" y="116"/>
                        </a:cubicBezTo>
                        <a:cubicBezTo>
                          <a:pt x="76" y="116"/>
                          <a:pt x="83" y="112"/>
                          <a:pt x="86" y="100"/>
                        </a:cubicBezTo>
                        <a:cubicBezTo>
                          <a:pt x="87" y="93"/>
                          <a:pt x="87" y="87"/>
                          <a:pt x="87" y="80"/>
                        </a:cubicBezTo>
                        <a:cubicBezTo>
                          <a:pt x="79" y="75"/>
                          <a:pt x="73" y="67"/>
                          <a:pt x="69" y="59"/>
                        </a:cubicBezTo>
                        <a:cubicBezTo>
                          <a:pt x="67" y="55"/>
                          <a:pt x="66" y="51"/>
                          <a:pt x="66" y="47"/>
                        </a:cubicBezTo>
                        <a:cubicBezTo>
                          <a:pt x="66" y="35"/>
                          <a:pt x="75" y="26"/>
                          <a:pt x="89" y="25"/>
                        </a:cubicBezTo>
                        <a:cubicBezTo>
                          <a:pt x="90" y="25"/>
                          <a:pt x="91" y="25"/>
                          <a:pt x="92" y="25"/>
                        </a:cubicBezTo>
                        <a:cubicBezTo>
                          <a:pt x="94" y="25"/>
                          <a:pt x="96" y="25"/>
                          <a:pt x="98" y="25"/>
                        </a:cubicBezTo>
                        <a:cubicBezTo>
                          <a:pt x="103" y="17"/>
                          <a:pt x="111" y="11"/>
                          <a:pt x="124" y="7"/>
                        </a:cubicBezTo>
                        <a:cubicBezTo>
                          <a:pt x="106" y="0"/>
                          <a:pt x="106" y="0"/>
                          <a:pt x="106" y="0"/>
                        </a:cubicBezTo>
                      </a:path>
                    </a:pathLst>
                  </a:custGeom>
                  <a:solidFill>
                    <a:srgbClr val="EEA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46" name="Freeform 1074">
                    <a:extLst>
                      <a:ext uri="{FF2B5EF4-FFF2-40B4-BE49-F238E27FC236}">
                        <a16:creationId xmlns:a16="http://schemas.microsoft.com/office/drawing/2014/main" id="{1458CAC9-3BB4-FCC5-F8C4-3B09DFCFB286}"/>
                      </a:ext>
                    </a:extLst>
                  </p:cNvPr>
                  <p:cNvSpPr>
                    <a:spLocks/>
                  </p:cNvSpPr>
                  <p:nvPr/>
                </p:nvSpPr>
                <p:spPr bwMode="auto">
                  <a:xfrm>
                    <a:off x="2577" y="3279"/>
                    <a:ext cx="24" cy="38"/>
                  </a:xfrm>
                  <a:custGeom>
                    <a:avLst/>
                    <a:gdLst>
                      <a:gd name="T0" fmla="*/ 15 w 28"/>
                      <a:gd name="T1" fmla="*/ 0 h 45"/>
                      <a:gd name="T2" fmla="*/ 13 w 28"/>
                      <a:gd name="T3" fmla="*/ 0 h 45"/>
                      <a:gd name="T4" fmla="*/ 0 w 28"/>
                      <a:gd name="T5" fmla="*/ 9 h 45"/>
                      <a:gd name="T6" fmla="*/ 2 w 28"/>
                      <a:gd name="T7" fmla="*/ 16 h 45"/>
                      <a:gd name="T8" fmla="*/ 12 w 28"/>
                      <a:gd name="T9" fmla="*/ 27 h 45"/>
                      <a:gd name="T10" fmla="*/ 13 w 28"/>
                      <a:gd name="T11" fmla="*/ 15 h 45"/>
                      <a:gd name="T12" fmla="*/ 12 w 28"/>
                      <a:gd name="T13" fmla="*/ 14 h 45"/>
                      <a:gd name="T14" fmla="*/ 12 w 28"/>
                      <a:gd name="T15" fmla="*/ 14 h 45"/>
                      <a:gd name="T16" fmla="*/ 12 w 28"/>
                      <a:gd name="T17" fmla="*/ 14 h 45"/>
                      <a:gd name="T18" fmla="*/ 10 w 28"/>
                      <a:gd name="T19" fmla="*/ 14 h 45"/>
                      <a:gd name="T20" fmla="*/ 10 w 28"/>
                      <a:gd name="T21" fmla="*/ 12 h 45"/>
                      <a:gd name="T22" fmla="*/ 10 w 28"/>
                      <a:gd name="T23" fmla="*/ 11 h 45"/>
                      <a:gd name="T24" fmla="*/ 9 w 28"/>
                      <a:gd name="T25" fmla="*/ 8 h 45"/>
                      <a:gd name="T26" fmla="*/ 8 w 28"/>
                      <a:gd name="T27" fmla="*/ 7 h 45"/>
                      <a:gd name="T28" fmla="*/ 9 w 28"/>
                      <a:gd name="T29" fmla="*/ 3 h 45"/>
                      <a:gd name="T30" fmla="*/ 9 w 28"/>
                      <a:gd name="T31" fmla="*/ 3 h 45"/>
                      <a:gd name="T32" fmla="*/ 11 w 28"/>
                      <a:gd name="T33" fmla="*/ 5 h 45"/>
                      <a:gd name="T34" fmla="*/ 15 w 28"/>
                      <a:gd name="T35" fmla="*/ 3 h 45"/>
                      <a:gd name="T36" fmla="*/ 18 w 28"/>
                      <a:gd name="T37" fmla="*/ 1 h 45"/>
                      <a:gd name="T38" fmla="*/ 15 w 28"/>
                      <a:gd name="T39" fmla="*/ 0 h 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 h="45">
                        <a:moveTo>
                          <a:pt x="23" y="0"/>
                        </a:moveTo>
                        <a:cubicBezTo>
                          <a:pt x="22" y="0"/>
                          <a:pt x="21" y="0"/>
                          <a:pt x="20" y="0"/>
                        </a:cubicBezTo>
                        <a:cubicBezTo>
                          <a:pt x="9" y="1"/>
                          <a:pt x="2" y="7"/>
                          <a:pt x="0" y="15"/>
                        </a:cubicBezTo>
                        <a:cubicBezTo>
                          <a:pt x="0" y="18"/>
                          <a:pt x="1" y="22"/>
                          <a:pt x="2" y="26"/>
                        </a:cubicBezTo>
                        <a:cubicBezTo>
                          <a:pt x="6" y="33"/>
                          <a:pt x="12" y="40"/>
                          <a:pt x="19" y="45"/>
                        </a:cubicBezTo>
                        <a:cubicBezTo>
                          <a:pt x="19" y="38"/>
                          <a:pt x="19" y="32"/>
                          <a:pt x="20" y="25"/>
                        </a:cubicBezTo>
                        <a:cubicBezTo>
                          <a:pt x="20" y="25"/>
                          <a:pt x="19" y="25"/>
                          <a:pt x="19" y="24"/>
                        </a:cubicBezTo>
                        <a:cubicBezTo>
                          <a:pt x="19" y="24"/>
                          <a:pt x="19" y="24"/>
                          <a:pt x="19" y="24"/>
                        </a:cubicBezTo>
                        <a:cubicBezTo>
                          <a:pt x="19" y="24"/>
                          <a:pt x="19" y="24"/>
                          <a:pt x="19" y="24"/>
                        </a:cubicBezTo>
                        <a:cubicBezTo>
                          <a:pt x="18" y="24"/>
                          <a:pt x="16" y="23"/>
                          <a:pt x="16" y="22"/>
                        </a:cubicBezTo>
                        <a:cubicBezTo>
                          <a:pt x="15" y="20"/>
                          <a:pt x="15" y="19"/>
                          <a:pt x="16" y="19"/>
                        </a:cubicBezTo>
                        <a:cubicBezTo>
                          <a:pt x="16" y="18"/>
                          <a:pt x="16" y="18"/>
                          <a:pt x="16" y="18"/>
                        </a:cubicBezTo>
                        <a:cubicBezTo>
                          <a:pt x="15" y="17"/>
                          <a:pt x="15" y="15"/>
                          <a:pt x="15" y="14"/>
                        </a:cubicBezTo>
                        <a:cubicBezTo>
                          <a:pt x="14" y="13"/>
                          <a:pt x="13" y="12"/>
                          <a:pt x="13" y="11"/>
                        </a:cubicBezTo>
                        <a:cubicBezTo>
                          <a:pt x="12" y="9"/>
                          <a:pt x="12" y="7"/>
                          <a:pt x="14" y="6"/>
                        </a:cubicBezTo>
                        <a:cubicBezTo>
                          <a:pt x="14" y="6"/>
                          <a:pt x="14" y="6"/>
                          <a:pt x="14" y="6"/>
                        </a:cubicBezTo>
                        <a:cubicBezTo>
                          <a:pt x="15" y="6"/>
                          <a:pt x="16" y="7"/>
                          <a:pt x="17" y="8"/>
                        </a:cubicBezTo>
                        <a:cubicBezTo>
                          <a:pt x="19" y="6"/>
                          <a:pt x="22" y="5"/>
                          <a:pt x="25" y="5"/>
                        </a:cubicBezTo>
                        <a:cubicBezTo>
                          <a:pt x="26" y="3"/>
                          <a:pt x="27" y="2"/>
                          <a:pt x="28" y="1"/>
                        </a:cubicBezTo>
                        <a:cubicBezTo>
                          <a:pt x="26" y="0"/>
                          <a:pt x="24" y="0"/>
                          <a:pt x="23" y="0"/>
                        </a:cubicBezTo>
                      </a:path>
                    </a:pathLst>
                  </a:custGeom>
                  <a:solidFill>
                    <a:srgbClr val="B487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47" name="Freeform 1075">
                    <a:extLst>
                      <a:ext uri="{FF2B5EF4-FFF2-40B4-BE49-F238E27FC236}">
                        <a16:creationId xmlns:a16="http://schemas.microsoft.com/office/drawing/2014/main" id="{85A990C1-9A98-796D-40B9-F21615D9F023}"/>
                      </a:ext>
                    </a:extLst>
                  </p:cNvPr>
                  <p:cNvSpPr>
                    <a:spLocks/>
                  </p:cNvSpPr>
                  <p:nvPr/>
                </p:nvSpPr>
                <p:spPr bwMode="auto">
                  <a:xfrm>
                    <a:off x="2576" y="3292"/>
                    <a:ext cx="17" cy="31"/>
                  </a:xfrm>
                  <a:custGeom>
                    <a:avLst/>
                    <a:gdLst>
                      <a:gd name="T0" fmla="*/ 1 w 20"/>
                      <a:gd name="T1" fmla="*/ 0 h 37"/>
                      <a:gd name="T2" fmla="*/ 0 w 20"/>
                      <a:gd name="T3" fmla="*/ 3 h 37"/>
                      <a:gd name="T4" fmla="*/ 2 w 20"/>
                      <a:gd name="T5" fmla="*/ 10 h 37"/>
                      <a:gd name="T6" fmla="*/ 12 w 20"/>
                      <a:gd name="T7" fmla="*/ 22 h 37"/>
                      <a:gd name="T8" fmla="*/ 12 w 20"/>
                      <a:gd name="T9" fmla="*/ 18 h 37"/>
                      <a:gd name="T10" fmla="*/ 3 w 20"/>
                      <a:gd name="T11" fmla="*/ 7 h 37"/>
                      <a:gd name="T12" fmla="*/ 1 w 20"/>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7">
                        <a:moveTo>
                          <a:pt x="1" y="0"/>
                        </a:moveTo>
                        <a:cubicBezTo>
                          <a:pt x="0" y="2"/>
                          <a:pt x="0" y="4"/>
                          <a:pt x="0" y="6"/>
                        </a:cubicBezTo>
                        <a:cubicBezTo>
                          <a:pt x="0" y="10"/>
                          <a:pt x="0" y="13"/>
                          <a:pt x="2" y="17"/>
                        </a:cubicBezTo>
                        <a:cubicBezTo>
                          <a:pt x="6" y="25"/>
                          <a:pt x="12" y="32"/>
                          <a:pt x="20" y="37"/>
                        </a:cubicBezTo>
                        <a:cubicBezTo>
                          <a:pt x="20" y="34"/>
                          <a:pt x="20" y="32"/>
                          <a:pt x="20" y="30"/>
                        </a:cubicBezTo>
                        <a:cubicBezTo>
                          <a:pt x="13" y="25"/>
                          <a:pt x="7" y="18"/>
                          <a:pt x="3" y="11"/>
                        </a:cubicBezTo>
                        <a:cubicBezTo>
                          <a:pt x="2" y="7"/>
                          <a:pt x="1" y="3"/>
                          <a:pt x="1" y="0"/>
                        </a:cubicBezTo>
                      </a:path>
                    </a:pathLst>
                  </a:custGeom>
                  <a:solidFill>
                    <a:srgbClr val="A06D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48" name="Freeform 1076">
                    <a:extLst>
                      <a:ext uri="{FF2B5EF4-FFF2-40B4-BE49-F238E27FC236}">
                        <a16:creationId xmlns:a16="http://schemas.microsoft.com/office/drawing/2014/main" id="{1EC535A1-9471-BDCD-22C0-FEAD54D31CA1}"/>
                      </a:ext>
                    </a:extLst>
                  </p:cNvPr>
                  <p:cNvSpPr>
                    <a:spLocks/>
                  </p:cNvSpPr>
                  <p:nvPr/>
                </p:nvSpPr>
                <p:spPr bwMode="auto">
                  <a:xfrm>
                    <a:off x="2590" y="3283"/>
                    <a:ext cx="8" cy="17"/>
                  </a:xfrm>
                  <a:custGeom>
                    <a:avLst/>
                    <a:gdLst>
                      <a:gd name="T0" fmla="*/ 5 w 10"/>
                      <a:gd name="T1" fmla="*/ 0 h 20"/>
                      <a:gd name="T2" fmla="*/ 2 w 10"/>
                      <a:gd name="T3" fmla="*/ 3 h 20"/>
                      <a:gd name="T4" fmla="*/ 2 w 10"/>
                      <a:gd name="T5" fmla="*/ 3 h 20"/>
                      <a:gd name="T6" fmla="*/ 2 w 10"/>
                      <a:gd name="T7" fmla="*/ 7 h 20"/>
                      <a:gd name="T8" fmla="*/ 2 w 10"/>
                      <a:gd name="T9" fmla="*/ 7 h 20"/>
                      <a:gd name="T10" fmla="*/ 0 w 10"/>
                      <a:gd name="T11" fmla="*/ 6 h 20"/>
                      <a:gd name="T12" fmla="*/ 1 w 10"/>
                      <a:gd name="T13" fmla="*/ 8 h 20"/>
                      <a:gd name="T14" fmla="*/ 1 w 10"/>
                      <a:gd name="T15" fmla="*/ 9 h 20"/>
                      <a:gd name="T16" fmla="*/ 1 w 10"/>
                      <a:gd name="T17" fmla="*/ 9 h 20"/>
                      <a:gd name="T18" fmla="*/ 1 w 10"/>
                      <a:gd name="T19" fmla="*/ 9 h 20"/>
                      <a:gd name="T20" fmla="*/ 2 w 10"/>
                      <a:gd name="T21" fmla="*/ 10 h 20"/>
                      <a:gd name="T22" fmla="*/ 2 w 10"/>
                      <a:gd name="T23" fmla="*/ 12 h 20"/>
                      <a:gd name="T24" fmla="*/ 2 w 10"/>
                      <a:gd name="T25" fmla="*/ 12 h 20"/>
                      <a:gd name="T26" fmla="*/ 5 w 10"/>
                      <a:gd name="T27" fmla="*/ 0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 h="20">
                        <a:moveTo>
                          <a:pt x="10" y="0"/>
                        </a:moveTo>
                        <a:cubicBezTo>
                          <a:pt x="7" y="0"/>
                          <a:pt x="4" y="1"/>
                          <a:pt x="2" y="3"/>
                        </a:cubicBezTo>
                        <a:cubicBezTo>
                          <a:pt x="3" y="4"/>
                          <a:pt x="3" y="5"/>
                          <a:pt x="4" y="6"/>
                        </a:cubicBezTo>
                        <a:cubicBezTo>
                          <a:pt x="5" y="8"/>
                          <a:pt x="4" y="10"/>
                          <a:pt x="3" y="10"/>
                        </a:cubicBezTo>
                        <a:cubicBezTo>
                          <a:pt x="3" y="10"/>
                          <a:pt x="3" y="10"/>
                          <a:pt x="3" y="10"/>
                        </a:cubicBezTo>
                        <a:cubicBezTo>
                          <a:pt x="2" y="10"/>
                          <a:pt x="1" y="10"/>
                          <a:pt x="0" y="9"/>
                        </a:cubicBezTo>
                        <a:cubicBezTo>
                          <a:pt x="0" y="10"/>
                          <a:pt x="0" y="12"/>
                          <a:pt x="1" y="13"/>
                        </a:cubicBezTo>
                        <a:cubicBezTo>
                          <a:pt x="1" y="13"/>
                          <a:pt x="1" y="13"/>
                          <a:pt x="1" y="14"/>
                        </a:cubicBezTo>
                        <a:cubicBezTo>
                          <a:pt x="1" y="14"/>
                          <a:pt x="1" y="14"/>
                          <a:pt x="1" y="14"/>
                        </a:cubicBezTo>
                        <a:cubicBezTo>
                          <a:pt x="1" y="14"/>
                          <a:pt x="1" y="14"/>
                          <a:pt x="1" y="14"/>
                        </a:cubicBezTo>
                        <a:cubicBezTo>
                          <a:pt x="2" y="14"/>
                          <a:pt x="4" y="15"/>
                          <a:pt x="4" y="16"/>
                        </a:cubicBezTo>
                        <a:cubicBezTo>
                          <a:pt x="5" y="18"/>
                          <a:pt x="5" y="19"/>
                          <a:pt x="4" y="19"/>
                        </a:cubicBezTo>
                        <a:cubicBezTo>
                          <a:pt x="4" y="20"/>
                          <a:pt x="5" y="20"/>
                          <a:pt x="5" y="20"/>
                        </a:cubicBezTo>
                        <a:cubicBezTo>
                          <a:pt x="6" y="13"/>
                          <a:pt x="8" y="6"/>
                          <a:pt x="10" y="0"/>
                        </a:cubicBezTo>
                      </a:path>
                    </a:pathLst>
                  </a:custGeom>
                  <a:solidFill>
                    <a:srgbClr val="C093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49" name="Freeform 1077">
                    <a:extLst>
                      <a:ext uri="{FF2B5EF4-FFF2-40B4-BE49-F238E27FC236}">
                        <a16:creationId xmlns:a16="http://schemas.microsoft.com/office/drawing/2014/main" id="{6C6B1815-8961-6260-519A-CE25C26FE4AC}"/>
                      </a:ext>
                    </a:extLst>
                  </p:cNvPr>
                  <p:cNvSpPr>
                    <a:spLocks/>
                  </p:cNvSpPr>
                  <p:nvPr/>
                </p:nvSpPr>
                <p:spPr bwMode="auto">
                  <a:xfrm>
                    <a:off x="2587" y="3284"/>
                    <a:ext cx="7" cy="8"/>
                  </a:xfrm>
                  <a:custGeom>
                    <a:avLst/>
                    <a:gdLst>
                      <a:gd name="T0" fmla="*/ 2 w 8"/>
                      <a:gd name="T1" fmla="*/ 0 h 9"/>
                      <a:gd name="T2" fmla="*/ 2 w 8"/>
                      <a:gd name="T3" fmla="*/ 0 h 9"/>
                      <a:gd name="T4" fmla="*/ 1 w 8"/>
                      <a:gd name="T5" fmla="*/ 4 h 9"/>
                      <a:gd name="T6" fmla="*/ 3 w 8"/>
                      <a:gd name="T7" fmla="*/ 5 h 9"/>
                      <a:gd name="T8" fmla="*/ 4 w 8"/>
                      <a:gd name="T9" fmla="*/ 6 h 9"/>
                      <a:gd name="T10" fmla="*/ 4 w 8"/>
                      <a:gd name="T11" fmla="*/ 6 h 9"/>
                      <a:gd name="T12" fmla="*/ 4 w 8"/>
                      <a:gd name="T13" fmla="*/ 4 h 9"/>
                      <a:gd name="T14" fmla="*/ 4 w 8"/>
                      <a:gd name="T15" fmla="*/ 2 h 9"/>
                      <a:gd name="T16" fmla="*/ 2 w 8"/>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9">
                        <a:moveTo>
                          <a:pt x="2" y="0"/>
                        </a:moveTo>
                        <a:cubicBezTo>
                          <a:pt x="2" y="0"/>
                          <a:pt x="2" y="0"/>
                          <a:pt x="2" y="0"/>
                        </a:cubicBezTo>
                        <a:cubicBezTo>
                          <a:pt x="0" y="1"/>
                          <a:pt x="0" y="3"/>
                          <a:pt x="1" y="5"/>
                        </a:cubicBezTo>
                        <a:cubicBezTo>
                          <a:pt x="1" y="6"/>
                          <a:pt x="2" y="7"/>
                          <a:pt x="3" y="8"/>
                        </a:cubicBezTo>
                        <a:cubicBezTo>
                          <a:pt x="4" y="9"/>
                          <a:pt x="5" y="9"/>
                          <a:pt x="6" y="9"/>
                        </a:cubicBezTo>
                        <a:cubicBezTo>
                          <a:pt x="6" y="9"/>
                          <a:pt x="6" y="9"/>
                          <a:pt x="6" y="9"/>
                        </a:cubicBezTo>
                        <a:cubicBezTo>
                          <a:pt x="7" y="9"/>
                          <a:pt x="8" y="7"/>
                          <a:pt x="7" y="5"/>
                        </a:cubicBezTo>
                        <a:cubicBezTo>
                          <a:pt x="6" y="4"/>
                          <a:pt x="6" y="3"/>
                          <a:pt x="5" y="2"/>
                        </a:cubicBezTo>
                        <a:cubicBezTo>
                          <a:pt x="4" y="1"/>
                          <a:pt x="3"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50" name="Freeform 1078">
                    <a:extLst>
                      <a:ext uri="{FF2B5EF4-FFF2-40B4-BE49-F238E27FC236}">
                        <a16:creationId xmlns:a16="http://schemas.microsoft.com/office/drawing/2014/main" id="{942809D5-3EC6-EA86-8962-0007CD67ECD0}"/>
                      </a:ext>
                    </a:extLst>
                  </p:cNvPr>
                  <p:cNvSpPr>
                    <a:spLocks/>
                  </p:cNvSpPr>
                  <p:nvPr/>
                </p:nvSpPr>
                <p:spPr bwMode="auto">
                  <a:xfrm>
                    <a:off x="2590" y="3295"/>
                    <a:ext cx="4" cy="4"/>
                  </a:xfrm>
                  <a:custGeom>
                    <a:avLst/>
                    <a:gdLst>
                      <a:gd name="T0" fmla="*/ 1 w 5"/>
                      <a:gd name="T1" fmla="*/ 0 h 5"/>
                      <a:gd name="T2" fmla="*/ 1 w 5"/>
                      <a:gd name="T3" fmla="*/ 0 h 5"/>
                      <a:gd name="T4" fmla="*/ 1 w 5"/>
                      <a:gd name="T5" fmla="*/ 0 h 5"/>
                      <a:gd name="T6" fmla="*/ 1 w 5"/>
                      <a:gd name="T7" fmla="*/ 2 h 5"/>
                      <a:gd name="T8" fmla="*/ 2 w 5"/>
                      <a:gd name="T9" fmla="*/ 2 h 5"/>
                      <a:gd name="T10" fmla="*/ 2 w 5"/>
                      <a:gd name="T11" fmla="*/ 2 h 5"/>
                      <a:gd name="T12" fmla="*/ 2 w 5"/>
                      <a:gd name="T13" fmla="*/ 2 h 5"/>
                      <a:gd name="T14" fmla="*/ 2 w 5"/>
                      <a:gd name="T15" fmla="*/ 2 h 5"/>
                      <a:gd name="T16" fmla="*/ 1 w 5"/>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5">
                        <a:moveTo>
                          <a:pt x="1" y="0"/>
                        </a:moveTo>
                        <a:cubicBezTo>
                          <a:pt x="1" y="0"/>
                          <a:pt x="1" y="0"/>
                          <a:pt x="1" y="0"/>
                        </a:cubicBezTo>
                        <a:cubicBezTo>
                          <a:pt x="1" y="0"/>
                          <a:pt x="1" y="0"/>
                          <a:pt x="1" y="0"/>
                        </a:cubicBezTo>
                        <a:cubicBezTo>
                          <a:pt x="0" y="0"/>
                          <a:pt x="0" y="1"/>
                          <a:pt x="1" y="3"/>
                        </a:cubicBezTo>
                        <a:cubicBezTo>
                          <a:pt x="1" y="4"/>
                          <a:pt x="3" y="5"/>
                          <a:pt x="4" y="5"/>
                        </a:cubicBezTo>
                        <a:cubicBezTo>
                          <a:pt x="4" y="5"/>
                          <a:pt x="4" y="5"/>
                          <a:pt x="4" y="5"/>
                        </a:cubicBezTo>
                        <a:cubicBezTo>
                          <a:pt x="4" y="5"/>
                          <a:pt x="4" y="5"/>
                          <a:pt x="4" y="5"/>
                        </a:cubicBezTo>
                        <a:cubicBezTo>
                          <a:pt x="5" y="5"/>
                          <a:pt x="5" y="4"/>
                          <a:pt x="4" y="2"/>
                        </a:cubicBezTo>
                        <a:cubicBezTo>
                          <a:pt x="4" y="1"/>
                          <a:pt x="2"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51" name="Freeform 1079">
                    <a:extLst>
                      <a:ext uri="{FF2B5EF4-FFF2-40B4-BE49-F238E27FC236}">
                        <a16:creationId xmlns:a16="http://schemas.microsoft.com/office/drawing/2014/main" id="{51842941-44E4-83FF-1F64-6C1A85A9167D}"/>
                      </a:ext>
                    </a:extLst>
                  </p:cNvPr>
                  <p:cNvSpPr>
                    <a:spLocks/>
                  </p:cNvSpPr>
                  <p:nvPr/>
                </p:nvSpPr>
                <p:spPr bwMode="auto">
                  <a:xfrm>
                    <a:off x="2574" y="3278"/>
                    <a:ext cx="27" cy="47"/>
                  </a:xfrm>
                  <a:custGeom>
                    <a:avLst/>
                    <a:gdLst>
                      <a:gd name="T0" fmla="*/ 16 w 32"/>
                      <a:gd name="T1" fmla="*/ 0 h 55"/>
                      <a:gd name="T2" fmla="*/ 14 w 32"/>
                      <a:gd name="T3" fmla="*/ 0 h 55"/>
                      <a:gd name="T4" fmla="*/ 0 w 32"/>
                      <a:gd name="T5" fmla="*/ 14 h 55"/>
                      <a:gd name="T6" fmla="*/ 3 w 32"/>
                      <a:gd name="T7" fmla="*/ 21 h 55"/>
                      <a:gd name="T8" fmla="*/ 13 w 32"/>
                      <a:gd name="T9" fmla="*/ 34 h 55"/>
                      <a:gd name="T10" fmla="*/ 14 w 32"/>
                      <a:gd name="T11" fmla="*/ 32 h 55"/>
                      <a:gd name="T12" fmla="*/ 3 w 32"/>
                      <a:gd name="T13" fmla="*/ 21 h 55"/>
                      <a:gd name="T14" fmla="*/ 2 w 32"/>
                      <a:gd name="T15" fmla="*/ 14 h 55"/>
                      <a:gd name="T16" fmla="*/ 3 w 32"/>
                      <a:gd name="T17" fmla="*/ 10 h 55"/>
                      <a:gd name="T18" fmla="*/ 14 w 32"/>
                      <a:gd name="T19" fmla="*/ 1 h 55"/>
                      <a:gd name="T20" fmla="*/ 16 w 32"/>
                      <a:gd name="T21" fmla="*/ 1 h 55"/>
                      <a:gd name="T22" fmla="*/ 19 w 32"/>
                      <a:gd name="T23" fmla="*/ 2 h 55"/>
                      <a:gd name="T24" fmla="*/ 19 w 32"/>
                      <a:gd name="T25" fmla="*/ 0 h 55"/>
                      <a:gd name="T26" fmla="*/ 16 w 32"/>
                      <a:gd name="T27" fmla="*/ 0 h 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 h="55">
                        <a:moveTo>
                          <a:pt x="26" y="0"/>
                        </a:moveTo>
                        <a:cubicBezTo>
                          <a:pt x="25" y="0"/>
                          <a:pt x="24" y="0"/>
                          <a:pt x="23" y="0"/>
                        </a:cubicBezTo>
                        <a:cubicBezTo>
                          <a:pt x="9" y="1"/>
                          <a:pt x="0" y="10"/>
                          <a:pt x="0" y="22"/>
                        </a:cubicBezTo>
                        <a:cubicBezTo>
                          <a:pt x="0" y="26"/>
                          <a:pt x="1" y="30"/>
                          <a:pt x="3" y="34"/>
                        </a:cubicBezTo>
                        <a:cubicBezTo>
                          <a:pt x="7" y="42"/>
                          <a:pt x="13" y="50"/>
                          <a:pt x="21" y="55"/>
                        </a:cubicBezTo>
                        <a:cubicBezTo>
                          <a:pt x="22" y="54"/>
                          <a:pt x="22" y="53"/>
                          <a:pt x="22" y="53"/>
                        </a:cubicBezTo>
                        <a:cubicBezTo>
                          <a:pt x="14" y="48"/>
                          <a:pt x="8" y="41"/>
                          <a:pt x="4" y="33"/>
                        </a:cubicBezTo>
                        <a:cubicBezTo>
                          <a:pt x="2" y="29"/>
                          <a:pt x="2" y="26"/>
                          <a:pt x="2" y="22"/>
                        </a:cubicBezTo>
                        <a:cubicBezTo>
                          <a:pt x="2" y="20"/>
                          <a:pt x="2" y="18"/>
                          <a:pt x="3" y="16"/>
                        </a:cubicBezTo>
                        <a:cubicBezTo>
                          <a:pt x="5" y="8"/>
                          <a:pt x="12" y="2"/>
                          <a:pt x="23" y="1"/>
                        </a:cubicBezTo>
                        <a:cubicBezTo>
                          <a:pt x="24" y="1"/>
                          <a:pt x="25" y="1"/>
                          <a:pt x="26" y="1"/>
                        </a:cubicBezTo>
                        <a:cubicBezTo>
                          <a:pt x="27" y="1"/>
                          <a:pt x="29" y="1"/>
                          <a:pt x="31" y="2"/>
                        </a:cubicBezTo>
                        <a:cubicBezTo>
                          <a:pt x="31" y="1"/>
                          <a:pt x="31" y="1"/>
                          <a:pt x="32" y="0"/>
                        </a:cubicBezTo>
                        <a:cubicBezTo>
                          <a:pt x="30" y="0"/>
                          <a:pt x="28" y="0"/>
                          <a:pt x="26"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52" name="Freeform 1084">
                    <a:extLst>
                      <a:ext uri="{FF2B5EF4-FFF2-40B4-BE49-F238E27FC236}">
                        <a16:creationId xmlns:a16="http://schemas.microsoft.com/office/drawing/2014/main" id="{39B32E66-1192-F468-C0E3-8BE4F14109A8}"/>
                      </a:ext>
                    </a:extLst>
                  </p:cNvPr>
                  <p:cNvSpPr>
                    <a:spLocks/>
                  </p:cNvSpPr>
                  <p:nvPr/>
                </p:nvSpPr>
                <p:spPr bwMode="auto">
                  <a:xfrm>
                    <a:off x="1892" y="3189"/>
                    <a:ext cx="8" cy="8"/>
                  </a:xfrm>
                  <a:custGeom>
                    <a:avLst/>
                    <a:gdLst>
                      <a:gd name="T0" fmla="*/ 2 w 10"/>
                      <a:gd name="T1" fmla="*/ 0 h 10"/>
                      <a:gd name="T2" fmla="*/ 2 w 10"/>
                      <a:gd name="T3" fmla="*/ 1 h 10"/>
                      <a:gd name="T4" fmla="*/ 1 w 10"/>
                      <a:gd name="T5" fmla="*/ 4 h 10"/>
                      <a:gd name="T6" fmla="*/ 2 w 10"/>
                      <a:gd name="T7" fmla="*/ 5 h 10"/>
                      <a:gd name="T8" fmla="*/ 2 w 10"/>
                      <a:gd name="T9" fmla="*/ 5 h 10"/>
                      <a:gd name="T10" fmla="*/ 4 w 10"/>
                      <a:gd name="T11" fmla="*/ 5 h 10"/>
                      <a:gd name="T12" fmla="*/ 5 w 10"/>
                      <a:gd name="T13" fmla="*/ 2 h 10"/>
                      <a:gd name="T14" fmla="*/ 4 w 10"/>
                      <a:gd name="T15" fmla="*/ 1 h 10"/>
                      <a:gd name="T16" fmla="*/ 2 w 10"/>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10">
                        <a:moveTo>
                          <a:pt x="5" y="0"/>
                        </a:moveTo>
                        <a:cubicBezTo>
                          <a:pt x="4" y="0"/>
                          <a:pt x="4" y="0"/>
                          <a:pt x="3" y="1"/>
                        </a:cubicBezTo>
                        <a:cubicBezTo>
                          <a:pt x="1" y="2"/>
                          <a:pt x="0" y="5"/>
                          <a:pt x="1" y="8"/>
                        </a:cubicBezTo>
                        <a:cubicBezTo>
                          <a:pt x="2" y="9"/>
                          <a:pt x="3" y="10"/>
                          <a:pt x="4" y="10"/>
                        </a:cubicBezTo>
                        <a:cubicBezTo>
                          <a:pt x="4" y="10"/>
                          <a:pt x="5" y="10"/>
                          <a:pt x="5" y="10"/>
                        </a:cubicBezTo>
                        <a:cubicBezTo>
                          <a:pt x="6" y="10"/>
                          <a:pt x="7" y="10"/>
                          <a:pt x="7" y="9"/>
                        </a:cubicBezTo>
                        <a:cubicBezTo>
                          <a:pt x="10" y="8"/>
                          <a:pt x="10" y="5"/>
                          <a:pt x="9" y="3"/>
                        </a:cubicBezTo>
                        <a:cubicBezTo>
                          <a:pt x="9" y="2"/>
                          <a:pt x="8" y="1"/>
                          <a:pt x="7" y="1"/>
                        </a:cubicBezTo>
                        <a:cubicBezTo>
                          <a:pt x="7" y="1"/>
                          <a:pt x="6" y="0"/>
                          <a:pt x="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53" name="Freeform 1085">
                    <a:extLst>
                      <a:ext uri="{FF2B5EF4-FFF2-40B4-BE49-F238E27FC236}">
                        <a16:creationId xmlns:a16="http://schemas.microsoft.com/office/drawing/2014/main" id="{C83D1F08-E453-701B-DEB8-C2ACE5A0C95E}"/>
                      </a:ext>
                    </a:extLst>
                  </p:cNvPr>
                  <p:cNvSpPr>
                    <a:spLocks/>
                  </p:cNvSpPr>
                  <p:nvPr/>
                </p:nvSpPr>
                <p:spPr bwMode="auto">
                  <a:xfrm>
                    <a:off x="1894" y="3201"/>
                    <a:ext cx="5" cy="6"/>
                  </a:xfrm>
                  <a:custGeom>
                    <a:avLst/>
                    <a:gdLst>
                      <a:gd name="T0" fmla="*/ 3 w 6"/>
                      <a:gd name="T1" fmla="*/ 0 h 6"/>
                      <a:gd name="T2" fmla="*/ 2 w 6"/>
                      <a:gd name="T3" fmla="*/ 0 h 6"/>
                      <a:gd name="T4" fmla="*/ 2 w 6"/>
                      <a:gd name="T5" fmla="*/ 0 h 6"/>
                      <a:gd name="T6" fmla="*/ 1 w 6"/>
                      <a:gd name="T7" fmla="*/ 4 h 6"/>
                      <a:gd name="T8" fmla="*/ 3 w 6"/>
                      <a:gd name="T9" fmla="*/ 6 h 6"/>
                      <a:gd name="T10" fmla="*/ 3 w 6"/>
                      <a:gd name="T11" fmla="*/ 6 h 6"/>
                      <a:gd name="T12" fmla="*/ 3 w 6"/>
                      <a:gd name="T13" fmla="*/ 5 h 6"/>
                      <a:gd name="T14" fmla="*/ 3 w 6"/>
                      <a:gd name="T15" fmla="*/ 1 h 6"/>
                      <a:gd name="T16" fmla="*/ 3 w 6"/>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6">
                        <a:moveTo>
                          <a:pt x="3" y="0"/>
                        </a:moveTo>
                        <a:cubicBezTo>
                          <a:pt x="3" y="0"/>
                          <a:pt x="2" y="0"/>
                          <a:pt x="2" y="0"/>
                        </a:cubicBezTo>
                        <a:cubicBezTo>
                          <a:pt x="2" y="0"/>
                          <a:pt x="2" y="0"/>
                          <a:pt x="2" y="0"/>
                        </a:cubicBezTo>
                        <a:cubicBezTo>
                          <a:pt x="0" y="1"/>
                          <a:pt x="0" y="3"/>
                          <a:pt x="1" y="4"/>
                        </a:cubicBezTo>
                        <a:cubicBezTo>
                          <a:pt x="1" y="5"/>
                          <a:pt x="2" y="6"/>
                          <a:pt x="3" y="6"/>
                        </a:cubicBezTo>
                        <a:cubicBezTo>
                          <a:pt x="4" y="6"/>
                          <a:pt x="4" y="6"/>
                          <a:pt x="5" y="6"/>
                        </a:cubicBezTo>
                        <a:cubicBezTo>
                          <a:pt x="5" y="5"/>
                          <a:pt x="5" y="5"/>
                          <a:pt x="5" y="5"/>
                        </a:cubicBezTo>
                        <a:cubicBezTo>
                          <a:pt x="6" y="4"/>
                          <a:pt x="6" y="3"/>
                          <a:pt x="6" y="1"/>
                        </a:cubicBezTo>
                        <a:cubicBezTo>
                          <a:pt x="5" y="0"/>
                          <a:pt x="4"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54" name="Freeform 1086">
                    <a:extLst>
                      <a:ext uri="{FF2B5EF4-FFF2-40B4-BE49-F238E27FC236}">
                        <a16:creationId xmlns:a16="http://schemas.microsoft.com/office/drawing/2014/main" id="{88DAB504-1982-F939-B518-8D6C4E4AF948}"/>
                      </a:ext>
                    </a:extLst>
                  </p:cNvPr>
                  <p:cNvSpPr>
                    <a:spLocks/>
                  </p:cNvSpPr>
                  <p:nvPr/>
                </p:nvSpPr>
                <p:spPr bwMode="auto">
                  <a:xfrm>
                    <a:off x="1873" y="3169"/>
                    <a:ext cx="54" cy="70"/>
                  </a:xfrm>
                  <a:custGeom>
                    <a:avLst/>
                    <a:gdLst>
                      <a:gd name="T0" fmla="*/ 39 w 64"/>
                      <a:gd name="T1" fmla="*/ 0 h 83"/>
                      <a:gd name="T2" fmla="*/ 20 w 64"/>
                      <a:gd name="T3" fmla="*/ 7 h 83"/>
                      <a:gd name="T4" fmla="*/ 0 w 64"/>
                      <a:gd name="T5" fmla="*/ 35 h 83"/>
                      <a:gd name="T6" fmla="*/ 2 w 64"/>
                      <a:gd name="T7" fmla="*/ 41 h 83"/>
                      <a:gd name="T8" fmla="*/ 17 w 64"/>
                      <a:gd name="T9" fmla="*/ 50 h 83"/>
                      <a:gd name="T10" fmla="*/ 17 w 64"/>
                      <a:gd name="T11" fmla="*/ 50 h 83"/>
                      <a:gd name="T12" fmla="*/ 27 w 64"/>
                      <a:gd name="T13" fmla="*/ 48 h 83"/>
                      <a:gd name="T14" fmla="*/ 27 w 64"/>
                      <a:gd name="T15" fmla="*/ 47 h 83"/>
                      <a:gd name="T16" fmla="*/ 17 w 64"/>
                      <a:gd name="T17" fmla="*/ 48 h 83"/>
                      <a:gd name="T18" fmla="*/ 3 w 64"/>
                      <a:gd name="T19" fmla="*/ 40 h 83"/>
                      <a:gd name="T20" fmla="*/ 2 w 64"/>
                      <a:gd name="T21" fmla="*/ 35 h 83"/>
                      <a:gd name="T22" fmla="*/ 3 w 64"/>
                      <a:gd name="T23" fmla="*/ 28 h 83"/>
                      <a:gd name="T24" fmla="*/ 20 w 64"/>
                      <a:gd name="T25" fmla="*/ 8 h 83"/>
                      <a:gd name="T26" fmla="*/ 37 w 64"/>
                      <a:gd name="T27" fmla="*/ 2 h 83"/>
                      <a:gd name="T28" fmla="*/ 39 w 64"/>
                      <a:gd name="T29" fmla="*/ 0 h 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4" h="83">
                        <a:moveTo>
                          <a:pt x="64" y="0"/>
                        </a:moveTo>
                        <a:cubicBezTo>
                          <a:pt x="54" y="1"/>
                          <a:pt x="43" y="5"/>
                          <a:pt x="33" y="11"/>
                        </a:cubicBezTo>
                        <a:cubicBezTo>
                          <a:pt x="13" y="23"/>
                          <a:pt x="0" y="42"/>
                          <a:pt x="0" y="58"/>
                        </a:cubicBezTo>
                        <a:cubicBezTo>
                          <a:pt x="0" y="62"/>
                          <a:pt x="1" y="66"/>
                          <a:pt x="2" y="69"/>
                        </a:cubicBezTo>
                        <a:cubicBezTo>
                          <a:pt x="7" y="78"/>
                          <a:pt x="17" y="83"/>
                          <a:pt x="29" y="83"/>
                        </a:cubicBezTo>
                        <a:cubicBezTo>
                          <a:pt x="29" y="83"/>
                          <a:pt x="29" y="83"/>
                          <a:pt x="29" y="83"/>
                        </a:cubicBezTo>
                        <a:cubicBezTo>
                          <a:pt x="34" y="83"/>
                          <a:pt x="40" y="82"/>
                          <a:pt x="45" y="80"/>
                        </a:cubicBezTo>
                        <a:cubicBezTo>
                          <a:pt x="45" y="80"/>
                          <a:pt x="45" y="79"/>
                          <a:pt x="45" y="78"/>
                        </a:cubicBezTo>
                        <a:cubicBezTo>
                          <a:pt x="39" y="80"/>
                          <a:pt x="34" y="81"/>
                          <a:pt x="29" y="81"/>
                        </a:cubicBezTo>
                        <a:cubicBezTo>
                          <a:pt x="18" y="81"/>
                          <a:pt x="8" y="76"/>
                          <a:pt x="4" y="68"/>
                        </a:cubicBezTo>
                        <a:cubicBezTo>
                          <a:pt x="3" y="65"/>
                          <a:pt x="2" y="62"/>
                          <a:pt x="2" y="58"/>
                        </a:cubicBezTo>
                        <a:cubicBezTo>
                          <a:pt x="2" y="54"/>
                          <a:pt x="3" y="50"/>
                          <a:pt x="4" y="46"/>
                        </a:cubicBezTo>
                        <a:cubicBezTo>
                          <a:pt x="9" y="34"/>
                          <a:pt x="19" y="22"/>
                          <a:pt x="34" y="13"/>
                        </a:cubicBezTo>
                        <a:cubicBezTo>
                          <a:pt x="44" y="7"/>
                          <a:pt x="53" y="4"/>
                          <a:pt x="62" y="2"/>
                        </a:cubicBezTo>
                        <a:cubicBezTo>
                          <a:pt x="63" y="2"/>
                          <a:pt x="63" y="1"/>
                          <a:pt x="64"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55" name="Freeform 1090">
                    <a:extLst>
                      <a:ext uri="{FF2B5EF4-FFF2-40B4-BE49-F238E27FC236}">
                        <a16:creationId xmlns:a16="http://schemas.microsoft.com/office/drawing/2014/main" id="{38DE31BE-DA60-1A33-5D00-D4E06FB08680}"/>
                      </a:ext>
                    </a:extLst>
                  </p:cNvPr>
                  <p:cNvSpPr>
                    <a:spLocks/>
                  </p:cNvSpPr>
                  <p:nvPr/>
                </p:nvSpPr>
                <p:spPr bwMode="auto">
                  <a:xfrm>
                    <a:off x="1801" y="3273"/>
                    <a:ext cx="49" cy="52"/>
                  </a:xfrm>
                  <a:custGeom>
                    <a:avLst/>
                    <a:gdLst>
                      <a:gd name="T0" fmla="*/ 10 w 57"/>
                      <a:gd name="T1" fmla="*/ 0 h 61"/>
                      <a:gd name="T2" fmla="*/ 0 w 57"/>
                      <a:gd name="T3" fmla="*/ 17 h 61"/>
                      <a:gd name="T4" fmla="*/ 0 w 57"/>
                      <a:gd name="T5" fmla="*/ 17 h 61"/>
                      <a:gd name="T6" fmla="*/ 7 w 57"/>
                      <a:gd name="T7" fmla="*/ 32 h 61"/>
                      <a:gd name="T8" fmla="*/ 25 w 57"/>
                      <a:gd name="T9" fmla="*/ 38 h 61"/>
                      <a:gd name="T10" fmla="*/ 25 w 57"/>
                      <a:gd name="T11" fmla="*/ 38 h 61"/>
                      <a:gd name="T12" fmla="*/ 36 w 57"/>
                      <a:gd name="T13" fmla="*/ 36 h 61"/>
                      <a:gd name="T14" fmla="*/ 34 w 57"/>
                      <a:gd name="T15" fmla="*/ 35 h 61"/>
                      <a:gd name="T16" fmla="*/ 25 w 57"/>
                      <a:gd name="T17" fmla="*/ 37 h 61"/>
                      <a:gd name="T18" fmla="*/ 25 w 57"/>
                      <a:gd name="T19" fmla="*/ 37 h 61"/>
                      <a:gd name="T20" fmla="*/ 8 w 57"/>
                      <a:gd name="T21" fmla="*/ 32 h 61"/>
                      <a:gd name="T22" fmla="*/ 2 w 57"/>
                      <a:gd name="T23" fmla="*/ 17 h 61"/>
                      <a:gd name="T24" fmla="*/ 2 w 57"/>
                      <a:gd name="T25" fmla="*/ 17 h 61"/>
                      <a:gd name="T26" fmla="*/ 7 w 57"/>
                      <a:gd name="T27" fmla="*/ 5 h 61"/>
                      <a:gd name="T28" fmla="*/ 10 w 57"/>
                      <a:gd name="T29" fmla="*/ 2 h 61"/>
                      <a:gd name="T30" fmla="*/ 10 w 57"/>
                      <a:gd name="T31" fmla="*/ 0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 h="61">
                        <a:moveTo>
                          <a:pt x="16" y="0"/>
                        </a:moveTo>
                        <a:cubicBezTo>
                          <a:pt x="7" y="6"/>
                          <a:pt x="1" y="16"/>
                          <a:pt x="0" y="27"/>
                        </a:cubicBezTo>
                        <a:cubicBezTo>
                          <a:pt x="0" y="27"/>
                          <a:pt x="0" y="27"/>
                          <a:pt x="0" y="28"/>
                        </a:cubicBezTo>
                        <a:cubicBezTo>
                          <a:pt x="0" y="37"/>
                          <a:pt x="4" y="45"/>
                          <a:pt x="11" y="51"/>
                        </a:cubicBezTo>
                        <a:cubicBezTo>
                          <a:pt x="18" y="57"/>
                          <a:pt x="28" y="61"/>
                          <a:pt x="39" y="61"/>
                        </a:cubicBezTo>
                        <a:cubicBezTo>
                          <a:pt x="39" y="61"/>
                          <a:pt x="39" y="61"/>
                          <a:pt x="39" y="61"/>
                        </a:cubicBezTo>
                        <a:cubicBezTo>
                          <a:pt x="45" y="61"/>
                          <a:pt x="51" y="59"/>
                          <a:pt x="57" y="57"/>
                        </a:cubicBezTo>
                        <a:cubicBezTo>
                          <a:pt x="56" y="57"/>
                          <a:pt x="55" y="56"/>
                          <a:pt x="54" y="56"/>
                        </a:cubicBezTo>
                        <a:cubicBezTo>
                          <a:pt x="49" y="58"/>
                          <a:pt x="44" y="59"/>
                          <a:pt x="39" y="59"/>
                        </a:cubicBezTo>
                        <a:cubicBezTo>
                          <a:pt x="39" y="59"/>
                          <a:pt x="39" y="59"/>
                          <a:pt x="39" y="59"/>
                        </a:cubicBezTo>
                        <a:cubicBezTo>
                          <a:pt x="28" y="59"/>
                          <a:pt x="19" y="55"/>
                          <a:pt x="12" y="50"/>
                        </a:cubicBezTo>
                        <a:cubicBezTo>
                          <a:pt x="6" y="44"/>
                          <a:pt x="2" y="36"/>
                          <a:pt x="2" y="28"/>
                        </a:cubicBezTo>
                        <a:cubicBezTo>
                          <a:pt x="2" y="27"/>
                          <a:pt x="2" y="27"/>
                          <a:pt x="2" y="27"/>
                        </a:cubicBezTo>
                        <a:cubicBezTo>
                          <a:pt x="2" y="20"/>
                          <a:pt x="5" y="13"/>
                          <a:pt x="10" y="8"/>
                        </a:cubicBezTo>
                        <a:cubicBezTo>
                          <a:pt x="12" y="6"/>
                          <a:pt x="14" y="4"/>
                          <a:pt x="16" y="2"/>
                        </a:cubicBezTo>
                        <a:cubicBezTo>
                          <a:pt x="16" y="1"/>
                          <a:pt x="16" y="1"/>
                          <a:pt x="16"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56" name="Freeform 1093">
                    <a:extLst>
                      <a:ext uri="{FF2B5EF4-FFF2-40B4-BE49-F238E27FC236}">
                        <a16:creationId xmlns:a16="http://schemas.microsoft.com/office/drawing/2014/main" id="{6DFD9A35-293F-F553-3E4C-D0055E52913D}"/>
                      </a:ext>
                    </a:extLst>
                  </p:cNvPr>
                  <p:cNvSpPr>
                    <a:spLocks/>
                  </p:cNvSpPr>
                  <p:nvPr/>
                </p:nvSpPr>
                <p:spPr bwMode="auto">
                  <a:xfrm>
                    <a:off x="1803" y="3428"/>
                    <a:ext cx="20" cy="35"/>
                  </a:xfrm>
                  <a:custGeom>
                    <a:avLst/>
                    <a:gdLst>
                      <a:gd name="T0" fmla="*/ 6 w 23"/>
                      <a:gd name="T1" fmla="*/ 0 h 41"/>
                      <a:gd name="T2" fmla="*/ 6 w 23"/>
                      <a:gd name="T3" fmla="*/ 0 h 41"/>
                      <a:gd name="T4" fmla="*/ 3 w 23"/>
                      <a:gd name="T5" fmla="*/ 0 h 41"/>
                      <a:gd name="T6" fmla="*/ 2 w 23"/>
                      <a:gd name="T7" fmla="*/ 3 h 41"/>
                      <a:gd name="T8" fmla="*/ 0 w 23"/>
                      <a:gd name="T9" fmla="*/ 8 h 41"/>
                      <a:gd name="T10" fmla="*/ 4 w 23"/>
                      <a:gd name="T11" fmla="*/ 26 h 41"/>
                      <a:gd name="T12" fmla="*/ 8 w 23"/>
                      <a:gd name="T13" fmla="*/ 23 h 41"/>
                      <a:gd name="T14" fmla="*/ 9 w 23"/>
                      <a:gd name="T15" fmla="*/ 3 h 41"/>
                      <a:gd name="T16" fmla="*/ 11 w 23"/>
                      <a:gd name="T17" fmla="*/ 3 h 41"/>
                      <a:gd name="T18" fmla="*/ 15 w 23"/>
                      <a:gd name="T19" fmla="*/ 3 h 41"/>
                      <a:gd name="T20" fmla="*/ 6 w 23"/>
                      <a:gd name="T21" fmla="*/ 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 h="41">
                        <a:moveTo>
                          <a:pt x="9" y="0"/>
                        </a:moveTo>
                        <a:cubicBezTo>
                          <a:pt x="9" y="0"/>
                          <a:pt x="9" y="0"/>
                          <a:pt x="9" y="0"/>
                        </a:cubicBezTo>
                        <a:cubicBezTo>
                          <a:pt x="8" y="0"/>
                          <a:pt x="7" y="0"/>
                          <a:pt x="6" y="0"/>
                        </a:cubicBezTo>
                        <a:cubicBezTo>
                          <a:pt x="4" y="1"/>
                          <a:pt x="3" y="3"/>
                          <a:pt x="2" y="5"/>
                        </a:cubicBezTo>
                        <a:cubicBezTo>
                          <a:pt x="1" y="7"/>
                          <a:pt x="0" y="10"/>
                          <a:pt x="0" y="13"/>
                        </a:cubicBezTo>
                        <a:cubicBezTo>
                          <a:pt x="0" y="21"/>
                          <a:pt x="3" y="30"/>
                          <a:pt x="7" y="41"/>
                        </a:cubicBezTo>
                        <a:cubicBezTo>
                          <a:pt x="8" y="40"/>
                          <a:pt x="10" y="39"/>
                          <a:pt x="11" y="38"/>
                        </a:cubicBezTo>
                        <a:cubicBezTo>
                          <a:pt x="6" y="21"/>
                          <a:pt x="7" y="8"/>
                          <a:pt x="14" y="5"/>
                        </a:cubicBezTo>
                        <a:cubicBezTo>
                          <a:pt x="15" y="5"/>
                          <a:pt x="16" y="5"/>
                          <a:pt x="17" y="5"/>
                        </a:cubicBezTo>
                        <a:cubicBezTo>
                          <a:pt x="19" y="5"/>
                          <a:pt x="21" y="5"/>
                          <a:pt x="23" y="6"/>
                        </a:cubicBezTo>
                        <a:cubicBezTo>
                          <a:pt x="17" y="2"/>
                          <a:pt x="13" y="0"/>
                          <a:pt x="9" y="0"/>
                        </a:cubicBezTo>
                      </a:path>
                    </a:pathLst>
                  </a:custGeom>
                  <a:solidFill>
                    <a:srgbClr val="CB84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57" name="Freeform 1094">
                    <a:extLst>
                      <a:ext uri="{FF2B5EF4-FFF2-40B4-BE49-F238E27FC236}">
                        <a16:creationId xmlns:a16="http://schemas.microsoft.com/office/drawing/2014/main" id="{730039A0-F624-4E74-F491-1A1D7053C3DF}"/>
                      </a:ext>
                    </a:extLst>
                  </p:cNvPr>
                  <p:cNvSpPr>
                    <a:spLocks/>
                  </p:cNvSpPr>
                  <p:nvPr/>
                </p:nvSpPr>
                <p:spPr bwMode="auto">
                  <a:xfrm>
                    <a:off x="1802" y="3426"/>
                    <a:ext cx="37" cy="37"/>
                  </a:xfrm>
                  <a:custGeom>
                    <a:avLst/>
                    <a:gdLst>
                      <a:gd name="T0" fmla="*/ 7 w 43"/>
                      <a:gd name="T1" fmla="*/ 0 h 44"/>
                      <a:gd name="T2" fmla="*/ 3 w 43"/>
                      <a:gd name="T3" fmla="*/ 1 h 44"/>
                      <a:gd name="T4" fmla="*/ 1 w 43"/>
                      <a:gd name="T5" fmla="*/ 3 h 44"/>
                      <a:gd name="T6" fmla="*/ 0 w 43"/>
                      <a:gd name="T7" fmla="*/ 9 h 44"/>
                      <a:gd name="T8" fmla="*/ 3 w 43"/>
                      <a:gd name="T9" fmla="*/ 26 h 44"/>
                      <a:gd name="T10" fmla="*/ 5 w 43"/>
                      <a:gd name="T11" fmla="*/ 25 h 44"/>
                      <a:gd name="T12" fmla="*/ 1 w 43"/>
                      <a:gd name="T13" fmla="*/ 9 h 44"/>
                      <a:gd name="T14" fmla="*/ 3 w 43"/>
                      <a:gd name="T15" fmla="*/ 4 h 44"/>
                      <a:gd name="T16" fmla="*/ 4 w 43"/>
                      <a:gd name="T17" fmla="*/ 2 h 44"/>
                      <a:gd name="T18" fmla="*/ 7 w 43"/>
                      <a:gd name="T19" fmla="*/ 2 h 44"/>
                      <a:gd name="T20" fmla="*/ 7 w 43"/>
                      <a:gd name="T21" fmla="*/ 2 h 44"/>
                      <a:gd name="T22" fmla="*/ 15 w 43"/>
                      <a:gd name="T23" fmla="*/ 5 h 44"/>
                      <a:gd name="T24" fmla="*/ 20 w 43"/>
                      <a:gd name="T25" fmla="*/ 8 h 44"/>
                      <a:gd name="T26" fmla="*/ 26 w 43"/>
                      <a:gd name="T27" fmla="*/ 16 h 44"/>
                      <a:gd name="T28" fmla="*/ 26 w 43"/>
                      <a:gd name="T29" fmla="*/ 16 h 44"/>
                      <a:gd name="T30" fmla="*/ 28 w 43"/>
                      <a:gd name="T31" fmla="*/ 16 h 44"/>
                      <a:gd name="T32" fmla="*/ 21 w 43"/>
                      <a:gd name="T33" fmla="*/ 8 h 44"/>
                      <a:gd name="T34" fmla="*/ 7 w 43"/>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3" h="44">
                        <a:moveTo>
                          <a:pt x="10" y="0"/>
                        </a:moveTo>
                        <a:cubicBezTo>
                          <a:pt x="9" y="0"/>
                          <a:pt x="8" y="0"/>
                          <a:pt x="6" y="1"/>
                        </a:cubicBezTo>
                        <a:cubicBezTo>
                          <a:pt x="4" y="2"/>
                          <a:pt x="2" y="4"/>
                          <a:pt x="1" y="6"/>
                        </a:cubicBezTo>
                        <a:cubicBezTo>
                          <a:pt x="0" y="9"/>
                          <a:pt x="0" y="12"/>
                          <a:pt x="0" y="15"/>
                        </a:cubicBezTo>
                        <a:cubicBezTo>
                          <a:pt x="0" y="23"/>
                          <a:pt x="2" y="33"/>
                          <a:pt x="6" y="44"/>
                        </a:cubicBezTo>
                        <a:cubicBezTo>
                          <a:pt x="7" y="44"/>
                          <a:pt x="7" y="44"/>
                          <a:pt x="8" y="43"/>
                        </a:cubicBezTo>
                        <a:cubicBezTo>
                          <a:pt x="4" y="32"/>
                          <a:pt x="1" y="23"/>
                          <a:pt x="1" y="15"/>
                        </a:cubicBezTo>
                        <a:cubicBezTo>
                          <a:pt x="1" y="12"/>
                          <a:pt x="2" y="9"/>
                          <a:pt x="3" y="7"/>
                        </a:cubicBezTo>
                        <a:cubicBezTo>
                          <a:pt x="4" y="5"/>
                          <a:pt x="5" y="3"/>
                          <a:pt x="7" y="2"/>
                        </a:cubicBezTo>
                        <a:cubicBezTo>
                          <a:pt x="8" y="2"/>
                          <a:pt x="9" y="2"/>
                          <a:pt x="10" y="2"/>
                        </a:cubicBezTo>
                        <a:cubicBezTo>
                          <a:pt x="10" y="2"/>
                          <a:pt x="10" y="2"/>
                          <a:pt x="10" y="2"/>
                        </a:cubicBezTo>
                        <a:cubicBezTo>
                          <a:pt x="14" y="2"/>
                          <a:pt x="18" y="4"/>
                          <a:pt x="24" y="8"/>
                        </a:cubicBezTo>
                        <a:cubicBezTo>
                          <a:pt x="26" y="9"/>
                          <a:pt x="28" y="11"/>
                          <a:pt x="31" y="14"/>
                        </a:cubicBezTo>
                        <a:cubicBezTo>
                          <a:pt x="34" y="17"/>
                          <a:pt x="38" y="21"/>
                          <a:pt x="41" y="26"/>
                        </a:cubicBezTo>
                        <a:cubicBezTo>
                          <a:pt x="41" y="26"/>
                          <a:pt x="41" y="26"/>
                          <a:pt x="41" y="26"/>
                        </a:cubicBezTo>
                        <a:cubicBezTo>
                          <a:pt x="42" y="26"/>
                          <a:pt x="43" y="26"/>
                          <a:pt x="43" y="26"/>
                        </a:cubicBezTo>
                        <a:cubicBezTo>
                          <a:pt x="40" y="21"/>
                          <a:pt x="36" y="17"/>
                          <a:pt x="32" y="13"/>
                        </a:cubicBezTo>
                        <a:cubicBezTo>
                          <a:pt x="24" y="5"/>
                          <a:pt x="16" y="0"/>
                          <a:pt x="10"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58" name="Freeform 1095">
                    <a:extLst>
                      <a:ext uri="{FF2B5EF4-FFF2-40B4-BE49-F238E27FC236}">
                        <a16:creationId xmlns:a16="http://schemas.microsoft.com/office/drawing/2014/main" id="{6820E085-CDD8-4629-3ACB-644C41537EA4}"/>
                      </a:ext>
                    </a:extLst>
                  </p:cNvPr>
                  <p:cNvSpPr>
                    <a:spLocks/>
                  </p:cNvSpPr>
                  <p:nvPr/>
                </p:nvSpPr>
                <p:spPr bwMode="auto">
                  <a:xfrm>
                    <a:off x="1862" y="3457"/>
                    <a:ext cx="1" cy="3"/>
                  </a:xfrm>
                  <a:custGeom>
                    <a:avLst/>
                    <a:gdLst>
                      <a:gd name="T0" fmla="*/ 0 w 1"/>
                      <a:gd name="T1" fmla="*/ 0 h 4"/>
                      <a:gd name="T2" fmla="*/ 0 w 1"/>
                      <a:gd name="T3" fmla="*/ 2 h 4"/>
                      <a:gd name="T4" fmla="*/ 0 w 1"/>
                      <a:gd name="T5" fmla="*/ 0 h 4"/>
                      <a:gd name="T6" fmla="*/ 0 60000 65536"/>
                      <a:gd name="T7" fmla="*/ 0 60000 65536"/>
                      <a:gd name="T8" fmla="*/ 0 60000 65536"/>
                    </a:gdLst>
                    <a:ahLst/>
                    <a:cxnLst>
                      <a:cxn ang="T6">
                        <a:pos x="T0" y="T1"/>
                      </a:cxn>
                      <a:cxn ang="T7">
                        <a:pos x="T2" y="T3"/>
                      </a:cxn>
                      <a:cxn ang="T8">
                        <a:pos x="T4" y="T5"/>
                      </a:cxn>
                    </a:cxnLst>
                    <a:rect l="0" t="0" r="r" b="b"/>
                    <a:pathLst>
                      <a:path w="1" h="4">
                        <a:moveTo>
                          <a:pt x="0" y="0"/>
                        </a:moveTo>
                        <a:cubicBezTo>
                          <a:pt x="0" y="4"/>
                          <a:pt x="0" y="4"/>
                          <a:pt x="0" y="4"/>
                        </a:cubicBezTo>
                        <a:cubicBezTo>
                          <a:pt x="1" y="3"/>
                          <a:pt x="0" y="1"/>
                          <a:pt x="0" y="0"/>
                        </a:cubicBezTo>
                      </a:path>
                    </a:pathLst>
                  </a:custGeom>
                  <a:solidFill>
                    <a:srgbClr val="F6DE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59" name="Freeform 1098">
                    <a:extLst>
                      <a:ext uri="{FF2B5EF4-FFF2-40B4-BE49-F238E27FC236}">
                        <a16:creationId xmlns:a16="http://schemas.microsoft.com/office/drawing/2014/main" id="{53132E91-F45A-EE9C-8644-37B9C265B0BB}"/>
                      </a:ext>
                    </a:extLst>
                  </p:cNvPr>
                  <p:cNvSpPr>
                    <a:spLocks/>
                  </p:cNvSpPr>
                  <p:nvPr/>
                </p:nvSpPr>
                <p:spPr bwMode="auto">
                  <a:xfrm>
                    <a:off x="1881" y="3405"/>
                    <a:ext cx="15" cy="33"/>
                  </a:xfrm>
                  <a:custGeom>
                    <a:avLst/>
                    <a:gdLst>
                      <a:gd name="T0" fmla="*/ 0 w 18"/>
                      <a:gd name="T1" fmla="*/ 0 h 39"/>
                      <a:gd name="T2" fmla="*/ 0 w 18"/>
                      <a:gd name="T3" fmla="*/ 3 h 39"/>
                      <a:gd name="T4" fmla="*/ 3 w 18"/>
                      <a:gd name="T5" fmla="*/ 17 h 39"/>
                      <a:gd name="T6" fmla="*/ 11 w 18"/>
                      <a:gd name="T7" fmla="*/ 24 h 39"/>
                      <a:gd name="T8" fmla="*/ 11 w 18"/>
                      <a:gd name="T9" fmla="*/ 16 h 39"/>
                      <a:gd name="T10" fmla="*/ 3 w 18"/>
                      <a:gd name="T11" fmla="*/ 9 h 39"/>
                      <a:gd name="T12" fmla="*/ 0 w 18"/>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39">
                        <a:moveTo>
                          <a:pt x="0" y="0"/>
                        </a:moveTo>
                        <a:cubicBezTo>
                          <a:pt x="0" y="2"/>
                          <a:pt x="0" y="3"/>
                          <a:pt x="0" y="4"/>
                        </a:cubicBezTo>
                        <a:cubicBezTo>
                          <a:pt x="0" y="13"/>
                          <a:pt x="2" y="21"/>
                          <a:pt x="6" y="28"/>
                        </a:cubicBezTo>
                        <a:cubicBezTo>
                          <a:pt x="10" y="33"/>
                          <a:pt x="14" y="37"/>
                          <a:pt x="18" y="39"/>
                        </a:cubicBezTo>
                        <a:cubicBezTo>
                          <a:pt x="18" y="35"/>
                          <a:pt x="18" y="31"/>
                          <a:pt x="18" y="27"/>
                        </a:cubicBezTo>
                        <a:cubicBezTo>
                          <a:pt x="13" y="24"/>
                          <a:pt x="9" y="20"/>
                          <a:pt x="6" y="15"/>
                        </a:cubicBezTo>
                        <a:cubicBezTo>
                          <a:pt x="3" y="11"/>
                          <a:pt x="1" y="6"/>
                          <a:pt x="0" y="0"/>
                        </a:cubicBezTo>
                      </a:path>
                    </a:pathLst>
                  </a:custGeom>
                  <a:solidFill>
                    <a:srgbClr val="CB84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60" name="Freeform 1100">
                    <a:extLst>
                      <a:ext uri="{FF2B5EF4-FFF2-40B4-BE49-F238E27FC236}">
                        <a16:creationId xmlns:a16="http://schemas.microsoft.com/office/drawing/2014/main" id="{4746FBE5-191F-C9E1-49B5-B66F6BD2B7EE}"/>
                      </a:ext>
                    </a:extLst>
                  </p:cNvPr>
                  <p:cNvSpPr>
                    <a:spLocks/>
                  </p:cNvSpPr>
                  <p:nvPr/>
                </p:nvSpPr>
                <p:spPr bwMode="auto">
                  <a:xfrm>
                    <a:off x="1893" y="3381"/>
                    <a:ext cx="9" cy="11"/>
                  </a:xfrm>
                  <a:custGeom>
                    <a:avLst/>
                    <a:gdLst>
                      <a:gd name="T0" fmla="*/ 2 w 11"/>
                      <a:gd name="T1" fmla="*/ 0 h 13"/>
                      <a:gd name="T2" fmla="*/ 2 w 11"/>
                      <a:gd name="T3" fmla="*/ 1 h 13"/>
                      <a:gd name="T4" fmla="*/ 2 w 11"/>
                      <a:gd name="T5" fmla="*/ 6 h 13"/>
                      <a:gd name="T6" fmla="*/ 2 w 11"/>
                      <a:gd name="T7" fmla="*/ 8 h 13"/>
                      <a:gd name="T8" fmla="*/ 3 w 11"/>
                      <a:gd name="T9" fmla="*/ 8 h 13"/>
                      <a:gd name="T10" fmla="*/ 5 w 11"/>
                      <a:gd name="T11" fmla="*/ 7 h 13"/>
                      <a:gd name="T12" fmla="*/ 5 w 11"/>
                      <a:gd name="T13" fmla="*/ 3 h 13"/>
                      <a:gd name="T14" fmla="*/ 3 w 11"/>
                      <a:gd name="T15" fmla="*/ 1 h 13"/>
                      <a:gd name="T16" fmla="*/ 2 w 11"/>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 h="13">
                        <a:moveTo>
                          <a:pt x="4" y="0"/>
                        </a:moveTo>
                        <a:cubicBezTo>
                          <a:pt x="3" y="0"/>
                          <a:pt x="2" y="0"/>
                          <a:pt x="2" y="1"/>
                        </a:cubicBezTo>
                        <a:cubicBezTo>
                          <a:pt x="0" y="3"/>
                          <a:pt x="0" y="7"/>
                          <a:pt x="2" y="10"/>
                        </a:cubicBezTo>
                        <a:cubicBezTo>
                          <a:pt x="3" y="11"/>
                          <a:pt x="4" y="12"/>
                          <a:pt x="5" y="13"/>
                        </a:cubicBezTo>
                        <a:cubicBezTo>
                          <a:pt x="6" y="13"/>
                          <a:pt x="6" y="13"/>
                          <a:pt x="6" y="13"/>
                        </a:cubicBezTo>
                        <a:cubicBezTo>
                          <a:pt x="7" y="13"/>
                          <a:pt x="8" y="13"/>
                          <a:pt x="9" y="12"/>
                        </a:cubicBezTo>
                        <a:cubicBezTo>
                          <a:pt x="11" y="10"/>
                          <a:pt x="11" y="6"/>
                          <a:pt x="9" y="3"/>
                        </a:cubicBezTo>
                        <a:cubicBezTo>
                          <a:pt x="8" y="2"/>
                          <a:pt x="7" y="2"/>
                          <a:pt x="6" y="1"/>
                        </a:cubicBezTo>
                        <a:cubicBezTo>
                          <a:pt x="6" y="0"/>
                          <a:pt x="5" y="0"/>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61" name="Freeform 1101">
                    <a:extLst>
                      <a:ext uri="{FF2B5EF4-FFF2-40B4-BE49-F238E27FC236}">
                        <a16:creationId xmlns:a16="http://schemas.microsoft.com/office/drawing/2014/main" id="{DEDA532F-3B3E-52C0-8605-92503C8DF1FB}"/>
                      </a:ext>
                    </a:extLst>
                  </p:cNvPr>
                  <p:cNvSpPr>
                    <a:spLocks/>
                  </p:cNvSpPr>
                  <p:nvPr/>
                </p:nvSpPr>
                <p:spPr bwMode="auto">
                  <a:xfrm>
                    <a:off x="1898" y="3397"/>
                    <a:ext cx="4" cy="6"/>
                  </a:xfrm>
                  <a:custGeom>
                    <a:avLst/>
                    <a:gdLst>
                      <a:gd name="T0" fmla="*/ 2 w 5"/>
                      <a:gd name="T1" fmla="*/ 0 h 7"/>
                      <a:gd name="T2" fmla="*/ 2 w 5"/>
                      <a:gd name="T3" fmla="*/ 0 h 7"/>
                      <a:gd name="T4" fmla="*/ 2 w 5"/>
                      <a:gd name="T5" fmla="*/ 0 h 7"/>
                      <a:gd name="T6" fmla="*/ 2 w 5"/>
                      <a:gd name="T7" fmla="*/ 3 h 7"/>
                      <a:gd name="T8" fmla="*/ 2 w 5"/>
                      <a:gd name="T9" fmla="*/ 4 h 7"/>
                      <a:gd name="T10" fmla="*/ 2 w 5"/>
                      <a:gd name="T11" fmla="*/ 0 h 7"/>
                      <a:gd name="T12" fmla="*/ 2 w 5"/>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7">
                        <a:moveTo>
                          <a:pt x="3" y="0"/>
                        </a:moveTo>
                        <a:cubicBezTo>
                          <a:pt x="3" y="0"/>
                          <a:pt x="2" y="0"/>
                          <a:pt x="2" y="0"/>
                        </a:cubicBezTo>
                        <a:cubicBezTo>
                          <a:pt x="2" y="0"/>
                          <a:pt x="2" y="0"/>
                          <a:pt x="2" y="0"/>
                        </a:cubicBezTo>
                        <a:cubicBezTo>
                          <a:pt x="0" y="1"/>
                          <a:pt x="0" y="4"/>
                          <a:pt x="2" y="6"/>
                        </a:cubicBezTo>
                        <a:cubicBezTo>
                          <a:pt x="2" y="6"/>
                          <a:pt x="2" y="6"/>
                          <a:pt x="3" y="7"/>
                        </a:cubicBezTo>
                        <a:cubicBezTo>
                          <a:pt x="3" y="5"/>
                          <a:pt x="4" y="2"/>
                          <a:pt x="5" y="0"/>
                        </a:cubicBezTo>
                        <a:cubicBezTo>
                          <a:pt x="4" y="0"/>
                          <a:pt x="4"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62" name="Freeform 1102">
                    <a:extLst>
                      <a:ext uri="{FF2B5EF4-FFF2-40B4-BE49-F238E27FC236}">
                        <a16:creationId xmlns:a16="http://schemas.microsoft.com/office/drawing/2014/main" id="{D21BEB90-D68B-59C1-D749-4C57D21C02FD}"/>
                      </a:ext>
                    </a:extLst>
                  </p:cNvPr>
                  <p:cNvSpPr>
                    <a:spLocks/>
                  </p:cNvSpPr>
                  <p:nvPr/>
                </p:nvSpPr>
                <p:spPr bwMode="auto">
                  <a:xfrm>
                    <a:off x="1878" y="3354"/>
                    <a:ext cx="50" cy="87"/>
                  </a:xfrm>
                  <a:custGeom>
                    <a:avLst/>
                    <a:gdLst>
                      <a:gd name="T0" fmla="*/ 36 w 59"/>
                      <a:gd name="T1" fmla="*/ 0 h 103"/>
                      <a:gd name="T2" fmla="*/ 14 w 59"/>
                      <a:gd name="T3" fmla="*/ 9 h 103"/>
                      <a:gd name="T4" fmla="*/ 0 w 59"/>
                      <a:gd name="T5" fmla="*/ 39 h 103"/>
                      <a:gd name="T6" fmla="*/ 5 w 59"/>
                      <a:gd name="T7" fmla="*/ 54 h 103"/>
                      <a:gd name="T8" fmla="*/ 14 w 59"/>
                      <a:gd name="T9" fmla="*/ 62 h 103"/>
                      <a:gd name="T10" fmla="*/ 13 w 59"/>
                      <a:gd name="T11" fmla="*/ 60 h 103"/>
                      <a:gd name="T12" fmla="*/ 6 w 59"/>
                      <a:gd name="T13" fmla="*/ 53 h 103"/>
                      <a:gd name="T14" fmla="*/ 3 w 59"/>
                      <a:gd name="T15" fmla="*/ 39 h 103"/>
                      <a:gd name="T16" fmla="*/ 3 w 59"/>
                      <a:gd name="T17" fmla="*/ 37 h 103"/>
                      <a:gd name="T18" fmla="*/ 15 w 59"/>
                      <a:gd name="T19" fmla="*/ 10 h 103"/>
                      <a:gd name="T20" fmla="*/ 35 w 59"/>
                      <a:gd name="T21" fmla="*/ 2 h 103"/>
                      <a:gd name="T22" fmla="*/ 36 w 59"/>
                      <a:gd name="T23" fmla="*/ 0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 h="103">
                        <a:moveTo>
                          <a:pt x="59" y="0"/>
                        </a:moveTo>
                        <a:cubicBezTo>
                          <a:pt x="47" y="0"/>
                          <a:pt x="34" y="5"/>
                          <a:pt x="23" y="15"/>
                        </a:cubicBezTo>
                        <a:cubicBezTo>
                          <a:pt x="9" y="29"/>
                          <a:pt x="0" y="48"/>
                          <a:pt x="0" y="65"/>
                        </a:cubicBezTo>
                        <a:cubicBezTo>
                          <a:pt x="0" y="74"/>
                          <a:pt x="3" y="83"/>
                          <a:pt x="8" y="90"/>
                        </a:cubicBezTo>
                        <a:cubicBezTo>
                          <a:pt x="11" y="96"/>
                          <a:pt x="16" y="100"/>
                          <a:pt x="22" y="103"/>
                        </a:cubicBezTo>
                        <a:cubicBezTo>
                          <a:pt x="21" y="102"/>
                          <a:pt x="21" y="101"/>
                          <a:pt x="21" y="100"/>
                        </a:cubicBezTo>
                        <a:cubicBezTo>
                          <a:pt x="17" y="98"/>
                          <a:pt x="13" y="94"/>
                          <a:pt x="9" y="89"/>
                        </a:cubicBezTo>
                        <a:cubicBezTo>
                          <a:pt x="5" y="82"/>
                          <a:pt x="3" y="74"/>
                          <a:pt x="3" y="65"/>
                        </a:cubicBezTo>
                        <a:cubicBezTo>
                          <a:pt x="3" y="64"/>
                          <a:pt x="3" y="63"/>
                          <a:pt x="3" y="61"/>
                        </a:cubicBezTo>
                        <a:cubicBezTo>
                          <a:pt x="4" y="46"/>
                          <a:pt x="12" y="29"/>
                          <a:pt x="25" y="17"/>
                        </a:cubicBezTo>
                        <a:cubicBezTo>
                          <a:pt x="35" y="8"/>
                          <a:pt x="46" y="3"/>
                          <a:pt x="57" y="2"/>
                        </a:cubicBezTo>
                        <a:cubicBezTo>
                          <a:pt x="57" y="2"/>
                          <a:pt x="58" y="1"/>
                          <a:pt x="59"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63" name="Freeform 1106">
                    <a:extLst>
                      <a:ext uri="{FF2B5EF4-FFF2-40B4-BE49-F238E27FC236}">
                        <a16:creationId xmlns:a16="http://schemas.microsoft.com/office/drawing/2014/main" id="{8BE398E5-4EC4-4ACF-7735-61B9FDEE6B4C}"/>
                      </a:ext>
                    </a:extLst>
                  </p:cNvPr>
                  <p:cNvSpPr>
                    <a:spLocks/>
                  </p:cNvSpPr>
                  <p:nvPr/>
                </p:nvSpPr>
                <p:spPr bwMode="auto">
                  <a:xfrm>
                    <a:off x="2020" y="3345"/>
                    <a:ext cx="13" cy="24"/>
                  </a:xfrm>
                  <a:custGeom>
                    <a:avLst/>
                    <a:gdLst>
                      <a:gd name="T0" fmla="*/ 10 w 15"/>
                      <a:gd name="T1" fmla="*/ 0 h 28"/>
                      <a:gd name="T2" fmla="*/ 6 w 15"/>
                      <a:gd name="T3" fmla="*/ 2 h 28"/>
                      <a:gd name="T4" fmla="*/ 7 w 15"/>
                      <a:gd name="T5" fmla="*/ 3 h 28"/>
                      <a:gd name="T6" fmla="*/ 3 w 15"/>
                      <a:gd name="T7" fmla="*/ 6 h 28"/>
                      <a:gd name="T8" fmla="*/ 2 w 15"/>
                      <a:gd name="T9" fmla="*/ 5 h 28"/>
                      <a:gd name="T10" fmla="*/ 0 w 15"/>
                      <a:gd name="T11" fmla="*/ 8 h 28"/>
                      <a:gd name="T12" fmla="*/ 0 w 15"/>
                      <a:gd name="T13" fmla="*/ 8 h 28"/>
                      <a:gd name="T14" fmla="*/ 0 w 15"/>
                      <a:gd name="T15" fmla="*/ 8 h 28"/>
                      <a:gd name="T16" fmla="*/ 3 w 15"/>
                      <a:gd name="T17" fmla="*/ 10 h 28"/>
                      <a:gd name="T18" fmla="*/ 1 w 15"/>
                      <a:gd name="T19" fmla="*/ 12 h 28"/>
                      <a:gd name="T20" fmla="*/ 6 w 15"/>
                      <a:gd name="T21" fmla="*/ 18 h 28"/>
                      <a:gd name="T22" fmla="*/ 10 w 15"/>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 h="28">
                        <a:moveTo>
                          <a:pt x="15" y="0"/>
                        </a:moveTo>
                        <a:cubicBezTo>
                          <a:pt x="13" y="0"/>
                          <a:pt x="11" y="1"/>
                          <a:pt x="9" y="2"/>
                        </a:cubicBezTo>
                        <a:cubicBezTo>
                          <a:pt x="10" y="3"/>
                          <a:pt x="10" y="4"/>
                          <a:pt x="10" y="4"/>
                        </a:cubicBezTo>
                        <a:cubicBezTo>
                          <a:pt x="10" y="7"/>
                          <a:pt x="8" y="9"/>
                          <a:pt x="5" y="9"/>
                        </a:cubicBezTo>
                        <a:cubicBezTo>
                          <a:pt x="4" y="9"/>
                          <a:pt x="3" y="9"/>
                          <a:pt x="2" y="8"/>
                        </a:cubicBezTo>
                        <a:cubicBezTo>
                          <a:pt x="1" y="9"/>
                          <a:pt x="0" y="11"/>
                          <a:pt x="0" y="12"/>
                        </a:cubicBezTo>
                        <a:cubicBezTo>
                          <a:pt x="0" y="12"/>
                          <a:pt x="0" y="13"/>
                          <a:pt x="0" y="13"/>
                        </a:cubicBezTo>
                        <a:cubicBezTo>
                          <a:pt x="0" y="13"/>
                          <a:pt x="0" y="13"/>
                          <a:pt x="0" y="13"/>
                        </a:cubicBezTo>
                        <a:cubicBezTo>
                          <a:pt x="2" y="13"/>
                          <a:pt x="3" y="14"/>
                          <a:pt x="3" y="16"/>
                        </a:cubicBezTo>
                        <a:cubicBezTo>
                          <a:pt x="3" y="17"/>
                          <a:pt x="2" y="19"/>
                          <a:pt x="1" y="19"/>
                        </a:cubicBezTo>
                        <a:cubicBezTo>
                          <a:pt x="2" y="22"/>
                          <a:pt x="5" y="25"/>
                          <a:pt x="9" y="28"/>
                        </a:cubicBezTo>
                        <a:cubicBezTo>
                          <a:pt x="10" y="19"/>
                          <a:pt x="12" y="9"/>
                          <a:pt x="15" y="0"/>
                        </a:cubicBezTo>
                      </a:path>
                    </a:pathLst>
                  </a:custGeom>
                  <a:solidFill>
                    <a:srgbClr val="F0BE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64" name="Freeform 1108">
                    <a:extLst>
                      <a:ext uri="{FF2B5EF4-FFF2-40B4-BE49-F238E27FC236}">
                        <a16:creationId xmlns:a16="http://schemas.microsoft.com/office/drawing/2014/main" id="{4FC3A7D5-5714-0312-0D06-C3B719D85784}"/>
                      </a:ext>
                    </a:extLst>
                  </p:cNvPr>
                  <p:cNvSpPr>
                    <a:spLocks/>
                  </p:cNvSpPr>
                  <p:nvPr/>
                </p:nvSpPr>
                <p:spPr bwMode="auto">
                  <a:xfrm>
                    <a:off x="2018" y="3356"/>
                    <a:ext cx="5" cy="5"/>
                  </a:xfrm>
                  <a:custGeom>
                    <a:avLst/>
                    <a:gdLst>
                      <a:gd name="T0" fmla="*/ 3 w 6"/>
                      <a:gd name="T1" fmla="*/ 0 h 6"/>
                      <a:gd name="T2" fmla="*/ 3 w 6"/>
                      <a:gd name="T3" fmla="*/ 0 h 6"/>
                      <a:gd name="T4" fmla="*/ 0 w 6"/>
                      <a:gd name="T5" fmla="*/ 3 h 6"/>
                      <a:gd name="T6" fmla="*/ 3 w 6"/>
                      <a:gd name="T7" fmla="*/ 3 h 6"/>
                      <a:gd name="T8" fmla="*/ 3 w 6"/>
                      <a:gd name="T9" fmla="*/ 3 h 6"/>
                      <a:gd name="T10" fmla="*/ 3 w 6"/>
                      <a:gd name="T11" fmla="*/ 3 h 6"/>
                      <a:gd name="T12" fmla="*/ 3 w 6"/>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6">
                        <a:moveTo>
                          <a:pt x="3" y="0"/>
                        </a:moveTo>
                        <a:cubicBezTo>
                          <a:pt x="3" y="0"/>
                          <a:pt x="3" y="0"/>
                          <a:pt x="3" y="0"/>
                        </a:cubicBezTo>
                        <a:cubicBezTo>
                          <a:pt x="1" y="0"/>
                          <a:pt x="0" y="1"/>
                          <a:pt x="0" y="3"/>
                        </a:cubicBezTo>
                        <a:cubicBezTo>
                          <a:pt x="0" y="5"/>
                          <a:pt x="1" y="6"/>
                          <a:pt x="3" y="6"/>
                        </a:cubicBezTo>
                        <a:cubicBezTo>
                          <a:pt x="3" y="6"/>
                          <a:pt x="4" y="6"/>
                          <a:pt x="4" y="6"/>
                        </a:cubicBezTo>
                        <a:cubicBezTo>
                          <a:pt x="5" y="6"/>
                          <a:pt x="6" y="4"/>
                          <a:pt x="6" y="3"/>
                        </a:cubicBezTo>
                        <a:cubicBezTo>
                          <a:pt x="6" y="1"/>
                          <a:pt x="5"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65" name="Freeform 1109">
                    <a:extLst>
                      <a:ext uri="{FF2B5EF4-FFF2-40B4-BE49-F238E27FC236}">
                        <a16:creationId xmlns:a16="http://schemas.microsoft.com/office/drawing/2014/main" id="{5F9EFA9A-12A5-9EF6-9C39-34EBF4E775D4}"/>
                      </a:ext>
                    </a:extLst>
                  </p:cNvPr>
                  <p:cNvSpPr>
                    <a:spLocks/>
                  </p:cNvSpPr>
                  <p:nvPr/>
                </p:nvSpPr>
                <p:spPr bwMode="auto">
                  <a:xfrm>
                    <a:off x="1989" y="3338"/>
                    <a:ext cx="47" cy="59"/>
                  </a:xfrm>
                  <a:custGeom>
                    <a:avLst/>
                    <a:gdLst>
                      <a:gd name="T0" fmla="*/ 33 w 56"/>
                      <a:gd name="T1" fmla="*/ 0 h 69"/>
                      <a:gd name="T2" fmla="*/ 10 w 56"/>
                      <a:gd name="T3" fmla="*/ 7 h 69"/>
                      <a:gd name="T4" fmla="*/ 0 w 56"/>
                      <a:gd name="T5" fmla="*/ 22 h 69"/>
                      <a:gd name="T6" fmla="*/ 10 w 56"/>
                      <a:gd name="T7" fmla="*/ 37 h 69"/>
                      <a:gd name="T8" fmla="*/ 26 w 56"/>
                      <a:gd name="T9" fmla="*/ 43 h 69"/>
                      <a:gd name="T10" fmla="*/ 26 w 56"/>
                      <a:gd name="T11" fmla="*/ 41 h 69"/>
                      <a:gd name="T12" fmla="*/ 11 w 56"/>
                      <a:gd name="T13" fmla="*/ 37 h 69"/>
                      <a:gd name="T14" fmla="*/ 2 w 56"/>
                      <a:gd name="T15" fmla="*/ 22 h 69"/>
                      <a:gd name="T16" fmla="*/ 7 w 56"/>
                      <a:gd name="T17" fmla="*/ 9 h 69"/>
                      <a:gd name="T18" fmla="*/ 11 w 56"/>
                      <a:gd name="T19" fmla="*/ 8 h 69"/>
                      <a:gd name="T20" fmla="*/ 33 w 56"/>
                      <a:gd name="T21" fmla="*/ 2 h 69"/>
                      <a:gd name="T22" fmla="*/ 33 w 56"/>
                      <a:gd name="T23" fmla="*/ 0 h 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6" h="69">
                        <a:moveTo>
                          <a:pt x="56" y="0"/>
                        </a:moveTo>
                        <a:cubicBezTo>
                          <a:pt x="41" y="0"/>
                          <a:pt x="27" y="4"/>
                          <a:pt x="17" y="10"/>
                        </a:cubicBezTo>
                        <a:cubicBezTo>
                          <a:pt x="6" y="16"/>
                          <a:pt x="0" y="25"/>
                          <a:pt x="0" y="35"/>
                        </a:cubicBezTo>
                        <a:cubicBezTo>
                          <a:pt x="0" y="44"/>
                          <a:pt x="6" y="53"/>
                          <a:pt x="17" y="59"/>
                        </a:cubicBezTo>
                        <a:cubicBezTo>
                          <a:pt x="24" y="64"/>
                          <a:pt x="33" y="67"/>
                          <a:pt x="44" y="69"/>
                        </a:cubicBezTo>
                        <a:cubicBezTo>
                          <a:pt x="44" y="68"/>
                          <a:pt x="44" y="67"/>
                          <a:pt x="44" y="66"/>
                        </a:cubicBezTo>
                        <a:cubicBezTo>
                          <a:pt x="34" y="65"/>
                          <a:pt x="25" y="62"/>
                          <a:pt x="18" y="58"/>
                        </a:cubicBezTo>
                        <a:cubicBezTo>
                          <a:pt x="8" y="52"/>
                          <a:pt x="2" y="43"/>
                          <a:pt x="2" y="35"/>
                        </a:cubicBezTo>
                        <a:cubicBezTo>
                          <a:pt x="2" y="27"/>
                          <a:pt x="6" y="21"/>
                          <a:pt x="12" y="15"/>
                        </a:cubicBezTo>
                        <a:cubicBezTo>
                          <a:pt x="14" y="14"/>
                          <a:pt x="16" y="13"/>
                          <a:pt x="18" y="12"/>
                        </a:cubicBezTo>
                        <a:cubicBezTo>
                          <a:pt x="27" y="6"/>
                          <a:pt x="40" y="2"/>
                          <a:pt x="55" y="2"/>
                        </a:cubicBezTo>
                        <a:cubicBezTo>
                          <a:pt x="55" y="1"/>
                          <a:pt x="55" y="0"/>
                          <a:pt x="56"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66" name="Freeform 1113">
                    <a:extLst>
                      <a:ext uri="{FF2B5EF4-FFF2-40B4-BE49-F238E27FC236}">
                        <a16:creationId xmlns:a16="http://schemas.microsoft.com/office/drawing/2014/main" id="{70A2C5E0-AC61-BA76-8861-12D5E144667A}"/>
                      </a:ext>
                    </a:extLst>
                  </p:cNvPr>
                  <p:cNvSpPr>
                    <a:spLocks/>
                  </p:cNvSpPr>
                  <p:nvPr/>
                </p:nvSpPr>
                <p:spPr bwMode="auto">
                  <a:xfrm>
                    <a:off x="2187" y="3330"/>
                    <a:ext cx="7" cy="30"/>
                  </a:xfrm>
                  <a:custGeom>
                    <a:avLst/>
                    <a:gdLst>
                      <a:gd name="T0" fmla="*/ 4 w 9"/>
                      <a:gd name="T1" fmla="*/ 0 h 36"/>
                      <a:gd name="T2" fmla="*/ 2 w 9"/>
                      <a:gd name="T3" fmla="*/ 3 h 36"/>
                      <a:gd name="T4" fmla="*/ 3 w 9"/>
                      <a:gd name="T5" fmla="*/ 5 h 36"/>
                      <a:gd name="T6" fmla="*/ 2 w 9"/>
                      <a:gd name="T7" fmla="*/ 9 h 36"/>
                      <a:gd name="T8" fmla="*/ 2 w 9"/>
                      <a:gd name="T9" fmla="*/ 9 h 36"/>
                      <a:gd name="T10" fmla="*/ 1 w 9"/>
                      <a:gd name="T11" fmla="*/ 9 h 36"/>
                      <a:gd name="T12" fmla="*/ 0 w 9"/>
                      <a:gd name="T13" fmla="*/ 13 h 36"/>
                      <a:gd name="T14" fmla="*/ 1 w 9"/>
                      <a:gd name="T15" fmla="*/ 13 h 36"/>
                      <a:gd name="T16" fmla="*/ 1 w 9"/>
                      <a:gd name="T17" fmla="*/ 13 h 36"/>
                      <a:gd name="T18" fmla="*/ 1 w 9"/>
                      <a:gd name="T19" fmla="*/ 13 h 36"/>
                      <a:gd name="T20" fmla="*/ 2 w 9"/>
                      <a:gd name="T21" fmla="*/ 15 h 36"/>
                      <a:gd name="T22" fmla="*/ 2 w 9"/>
                      <a:gd name="T23" fmla="*/ 18 h 36"/>
                      <a:gd name="T24" fmla="*/ 3 w 9"/>
                      <a:gd name="T25" fmla="*/ 21 h 36"/>
                      <a:gd name="T26" fmla="*/ 4 w 9"/>
                      <a:gd name="T27" fmla="*/ 0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 h="36">
                        <a:moveTo>
                          <a:pt x="9" y="0"/>
                        </a:moveTo>
                        <a:cubicBezTo>
                          <a:pt x="8" y="1"/>
                          <a:pt x="6" y="3"/>
                          <a:pt x="5" y="5"/>
                        </a:cubicBezTo>
                        <a:cubicBezTo>
                          <a:pt x="5" y="6"/>
                          <a:pt x="6" y="7"/>
                          <a:pt x="6" y="8"/>
                        </a:cubicBezTo>
                        <a:cubicBezTo>
                          <a:pt x="6" y="11"/>
                          <a:pt x="5" y="15"/>
                          <a:pt x="3" y="16"/>
                        </a:cubicBezTo>
                        <a:cubicBezTo>
                          <a:pt x="3" y="16"/>
                          <a:pt x="3" y="16"/>
                          <a:pt x="3" y="16"/>
                        </a:cubicBezTo>
                        <a:cubicBezTo>
                          <a:pt x="2" y="16"/>
                          <a:pt x="1" y="16"/>
                          <a:pt x="1" y="15"/>
                        </a:cubicBezTo>
                        <a:cubicBezTo>
                          <a:pt x="0" y="17"/>
                          <a:pt x="0" y="19"/>
                          <a:pt x="0" y="21"/>
                        </a:cubicBezTo>
                        <a:cubicBezTo>
                          <a:pt x="1" y="21"/>
                          <a:pt x="1" y="22"/>
                          <a:pt x="1" y="22"/>
                        </a:cubicBezTo>
                        <a:cubicBezTo>
                          <a:pt x="1" y="22"/>
                          <a:pt x="1" y="22"/>
                          <a:pt x="1" y="22"/>
                        </a:cubicBezTo>
                        <a:cubicBezTo>
                          <a:pt x="1" y="22"/>
                          <a:pt x="1" y="22"/>
                          <a:pt x="1" y="22"/>
                        </a:cubicBezTo>
                        <a:cubicBezTo>
                          <a:pt x="2" y="22"/>
                          <a:pt x="3" y="23"/>
                          <a:pt x="3" y="25"/>
                        </a:cubicBezTo>
                        <a:cubicBezTo>
                          <a:pt x="4" y="27"/>
                          <a:pt x="3" y="29"/>
                          <a:pt x="3" y="30"/>
                        </a:cubicBezTo>
                        <a:cubicBezTo>
                          <a:pt x="4" y="32"/>
                          <a:pt x="5" y="34"/>
                          <a:pt x="7" y="36"/>
                        </a:cubicBezTo>
                        <a:cubicBezTo>
                          <a:pt x="7" y="24"/>
                          <a:pt x="7" y="11"/>
                          <a:pt x="9" y="0"/>
                        </a:cubicBezTo>
                      </a:path>
                    </a:pathLst>
                  </a:custGeom>
                  <a:solidFill>
                    <a:srgbClr val="F0BE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67" name="Freeform 1114">
                    <a:extLst>
                      <a:ext uri="{FF2B5EF4-FFF2-40B4-BE49-F238E27FC236}">
                        <a16:creationId xmlns:a16="http://schemas.microsoft.com/office/drawing/2014/main" id="{4F735103-C996-7AD1-BBF0-F294C707BCB9}"/>
                      </a:ext>
                    </a:extLst>
                  </p:cNvPr>
                  <p:cNvSpPr>
                    <a:spLocks/>
                  </p:cNvSpPr>
                  <p:nvPr/>
                </p:nvSpPr>
                <p:spPr bwMode="auto">
                  <a:xfrm>
                    <a:off x="2186" y="3332"/>
                    <a:ext cx="6" cy="11"/>
                  </a:xfrm>
                  <a:custGeom>
                    <a:avLst/>
                    <a:gdLst>
                      <a:gd name="T0" fmla="*/ 3 w 7"/>
                      <a:gd name="T1" fmla="*/ 0 h 13"/>
                      <a:gd name="T2" fmla="*/ 2 w 7"/>
                      <a:gd name="T3" fmla="*/ 0 h 13"/>
                      <a:gd name="T4" fmla="*/ 0 w 7"/>
                      <a:gd name="T5" fmla="*/ 5 h 13"/>
                      <a:gd name="T6" fmla="*/ 2 w 7"/>
                      <a:gd name="T7" fmla="*/ 7 h 13"/>
                      <a:gd name="T8" fmla="*/ 3 w 7"/>
                      <a:gd name="T9" fmla="*/ 8 h 13"/>
                      <a:gd name="T10" fmla="*/ 3 w 7"/>
                      <a:gd name="T11" fmla="*/ 8 h 13"/>
                      <a:gd name="T12" fmla="*/ 4 w 7"/>
                      <a:gd name="T13" fmla="*/ 3 h 13"/>
                      <a:gd name="T14" fmla="*/ 3 w 7"/>
                      <a:gd name="T15" fmla="*/ 2 h 13"/>
                      <a:gd name="T16" fmla="*/ 3 w 7"/>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13">
                        <a:moveTo>
                          <a:pt x="3" y="0"/>
                        </a:moveTo>
                        <a:cubicBezTo>
                          <a:pt x="3" y="0"/>
                          <a:pt x="3" y="0"/>
                          <a:pt x="2" y="0"/>
                        </a:cubicBezTo>
                        <a:cubicBezTo>
                          <a:pt x="1" y="1"/>
                          <a:pt x="0" y="5"/>
                          <a:pt x="0" y="8"/>
                        </a:cubicBezTo>
                        <a:cubicBezTo>
                          <a:pt x="0" y="10"/>
                          <a:pt x="1" y="11"/>
                          <a:pt x="2" y="12"/>
                        </a:cubicBezTo>
                        <a:cubicBezTo>
                          <a:pt x="2" y="13"/>
                          <a:pt x="3" y="13"/>
                          <a:pt x="4" y="13"/>
                        </a:cubicBezTo>
                        <a:cubicBezTo>
                          <a:pt x="4" y="13"/>
                          <a:pt x="4" y="13"/>
                          <a:pt x="4" y="13"/>
                        </a:cubicBezTo>
                        <a:cubicBezTo>
                          <a:pt x="6" y="12"/>
                          <a:pt x="7" y="8"/>
                          <a:pt x="7" y="5"/>
                        </a:cubicBezTo>
                        <a:cubicBezTo>
                          <a:pt x="7" y="4"/>
                          <a:pt x="6" y="3"/>
                          <a:pt x="6" y="2"/>
                        </a:cubicBezTo>
                        <a:cubicBezTo>
                          <a:pt x="5" y="1"/>
                          <a:pt x="4"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468" name="Freeform 1116">
                    <a:extLst>
                      <a:ext uri="{FF2B5EF4-FFF2-40B4-BE49-F238E27FC236}">
                        <a16:creationId xmlns:a16="http://schemas.microsoft.com/office/drawing/2014/main" id="{DD674F4A-002A-28B3-5F52-3AEAAFF53176}"/>
                      </a:ext>
                    </a:extLst>
                  </p:cNvPr>
                  <p:cNvSpPr>
                    <a:spLocks/>
                  </p:cNvSpPr>
                  <p:nvPr/>
                </p:nvSpPr>
                <p:spPr bwMode="auto">
                  <a:xfrm>
                    <a:off x="2167" y="3319"/>
                    <a:ext cx="30" cy="80"/>
                  </a:xfrm>
                  <a:custGeom>
                    <a:avLst/>
                    <a:gdLst>
                      <a:gd name="T0" fmla="*/ 22 w 35"/>
                      <a:gd name="T1" fmla="*/ 0 h 95"/>
                      <a:gd name="T2" fmla="*/ 21 w 35"/>
                      <a:gd name="T3" fmla="*/ 1 h 95"/>
                      <a:gd name="T4" fmla="*/ 0 w 35"/>
                      <a:gd name="T5" fmla="*/ 34 h 95"/>
                      <a:gd name="T6" fmla="*/ 0 w 35"/>
                      <a:gd name="T7" fmla="*/ 39 h 95"/>
                      <a:gd name="T8" fmla="*/ 20 w 35"/>
                      <a:gd name="T9" fmla="*/ 56 h 95"/>
                      <a:gd name="T10" fmla="*/ 20 w 35"/>
                      <a:gd name="T11" fmla="*/ 56 h 95"/>
                      <a:gd name="T12" fmla="*/ 21 w 35"/>
                      <a:gd name="T13" fmla="*/ 56 h 95"/>
                      <a:gd name="T14" fmla="*/ 21 w 35"/>
                      <a:gd name="T15" fmla="*/ 55 h 95"/>
                      <a:gd name="T16" fmla="*/ 20 w 35"/>
                      <a:gd name="T17" fmla="*/ 56 h 95"/>
                      <a:gd name="T18" fmla="*/ 3 w 35"/>
                      <a:gd name="T19" fmla="*/ 39 h 95"/>
                      <a:gd name="T20" fmla="*/ 2 w 35"/>
                      <a:gd name="T21" fmla="*/ 34 h 95"/>
                      <a:gd name="T22" fmla="*/ 3 w 35"/>
                      <a:gd name="T23" fmla="*/ 22 h 95"/>
                      <a:gd name="T24" fmla="*/ 21 w 35"/>
                      <a:gd name="T25" fmla="*/ 3 h 95"/>
                      <a:gd name="T26" fmla="*/ 22 w 35"/>
                      <a:gd name="T27" fmla="*/ 3 h 95"/>
                      <a:gd name="T28" fmla="*/ 22 w 35"/>
                      <a:gd name="T29" fmla="*/ 0 h 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 h="95">
                        <a:moveTo>
                          <a:pt x="35" y="0"/>
                        </a:moveTo>
                        <a:cubicBezTo>
                          <a:pt x="35" y="1"/>
                          <a:pt x="34" y="1"/>
                          <a:pt x="33" y="1"/>
                        </a:cubicBezTo>
                        <a:cubicBezTo>
                          <a:pt x="13" y="11"/>
                          <a:pt x="0" y="35"/>
                          <a:pt x="0" y="57"/>
                        </a:cubicBezTo>
                        <a:cubicBezTo>
                          <a:pt x="0" y="60"/>
                          <a:pt x="0" y="63"/>
                          <a:pt x="0" y="65"/>
                        </a:cubicBezTo>
                        <a:cubicBezTo>
                          <a:pt x="3" y="84"/>
                          <a:pt x="16" y="95"/>
                          <a:pt x="31" y="95"/>
                        </a:cubicBezTo>
                        <a:cubicBezTo>
                          <a:pt x="31" y="95"/>
                          <a:pt x="31" y="95"/>
                          <a:pt x="31" y="95"/>
                        </a:cubicBezTo>
                        <a:cubicBezTo>
                          <a:pt x="32" y="95"/>
                          <a:pt x="33" y="95"/>
                          <a:pt x="34" y="95"/>
                        </a:cubicBezTo>
                        <a:cubicBezTo>
                          <a:pt x="34" y="94"/>
                          <a:pt x="34" y="93"/>
                          <a:pt x="34" y="92"/>
                        </a:cubicBezTo>
                        <a:cubicBezTo>
                          <a:pt x="33" y="93"/>
                          <a:pt x="32" y="93"/>
                          <a:pt x="31" y="93"/>
                        </a:cubicBezTo>
                        <a:cubicBezTo>
                          <a:pt x="17" y="93"/>
                          <a:pt x="5" y="83"/>
                          <a:pt x="3" y="65"/>
                        </a:cubicBezTo>
                        <a:cubicBezTo>
                          <a:pt x="2" y="63"/>
                          <a:pt x="2" y="60"/>
                          <a:pt x="2" y="57"/>
                        </a:cubicBezTo>
                        <a:cubicBezTo>
                          <a:pt x="2" y="51"/>
                          <a:pt x="3" y="44"/>
                          <a:pt x="5" y="37"/>
                        </a:cubicBezTo>
                        <a:cubicBezTo>
                          <a:pt x="11" y="23"/>
                          <a:pt x="21" y="10"/>
                          <a:pt x="34" y="3"/>
                        </a:cubicBezTo>
                        <a:cubicBezTo>
                          <a:pt x="34" y="3"/>
                          <a:pt x="34" y="3"/>
                          <a:pt x="35" y="3"/>
                        </a:cubicBezTo>
                        <a:cubicBezTo>
                          <a:pt x="35" y="2"/>
                          <a:pt x="35" y="1"/>
                          <a:pt x="35"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grpSp>
            <p:sp>
              <p:nvSpPr>
                <p:cNvPr id="185" name="Freeform 1120">
                  <a:extLst>
                    <a:ext uri="{FF2B5EF4-FFF2-40B4-BE49-F238E27FC236}">
                      <a16:creationId xmlns:a16="http://schemas.microsoft.com/office/drawing/2014/main" id="{8097B587-C2C7-B1A3-0C06-B04C01819A97}"/>
                    </a:ext>
                  </a:extLst>
                </p:cNvPr>
                <p:cNvSpPr>
                  <a:spLocks/>
                </p:cNvSpPr>
                <p:nvPr/>
              </p:nvSpPr>
              <p:spPr bwMode="auto">
                <a:xfrm>
                  <a:off x="2290" y="3184"/>
                  <a:ext cx="2" cy="5"/>
                </a:xfrm>
                <a:custGeom>
                  <a:avLst/>
                  <a:gdLst>
                    <a:gd name="T0" fmla="*/ 1 w 3"/>
                    <a:gd name="T1" fmla="*/ 0 h 6"/>
                    <a:gd name="T2" fmla="*/ 1 w 3"/>
                    <a:gd name="T3" fmla="*/ 2 h 6"/>
                    <a:gd name="T4" fmla="*/ 1 w 3"/>
                    <a:gd name="T5" fmla="*/ 3 h 6"/>
                    <a:gd name="T6" fmla="*/ 1 w 3"/>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6">
                      <a:moveTo>
                        <a:pt x="3" y="0"/>
                      </a:moveTo>
                      <a:cubicBezTo>
                        <a:pt x="2" y="0"/>
                        <a:pt x="1" y="1"/>
                        <a:pt x="1" y="2"/>
                      </a:cubicBezTo>
                      <a:cubicBezTo>
                        <a:pt x="0" y="4"/>
                        <a:pt x="0" y="6"/>
                        <a:pt x="1" y="6"/>
                      </a:cubicBezTo>
                      <a:cubicBezTo>
                        <a:pt x="1" y="4"/>
                        <a:pt x="2" y="2"/>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86" name="Freeform 1121">
                  <a:extLst>
                    <a:ext uri="{FF2B5EF4-FFF2-40B4-BE49-F238E27FC236}">
                      <a16:creationId xmlns:a16="http://schemas.microsoft.com/office/drawing/2014/main" id="{F1EAA24B-BF01-EFFA-30AC-6C49959AB413}"/>
                    </a:ext>
                  </a:extLst>
                </p:cNvPr>
                <p:cNvSpPr>
                  <a:spLocks/>
                </p:cNvSpPr>
                <p:nvPr/>
              </p:nvSpPr>
              <p:spPr bwMode="auto">
                <a:xfrm>
                  <a:off x="2265" y="3168"/>
                  <a:ext cx="36" cy="61"/>
                </a:xfrm>
                <a:custGeom>
                  <a:avLst/>
                  <a:gdLst>
                    <a:gd name="T0" fmla="*/ 25 w 42"/>
                    <a:gd name="T1" fmla="*/ 0 h 73"/>
                    <a:gd name="T2" fmla="*/ 4 w 42"/>
                    <a:gd name="T3" fmla="*/ 13 h 73"/>
                    <a:gd name="T4" fmla="*/ 0 w 42"/>
                    <a:gd name="T5" fmla="*/ 26 h 73"/>
                    <a:gd name="T6" fmla="*/ 9 w 42"/>
                    <a:gd name="T7" fmla="*/ 43 h 73"/>
                    <a:gd name="T8" fmla="*/ 9 w 42"/>
                    <a:gd name="T9" fmla="*/ 43 h 73"/>
                    <a:gd name="T10" fmla="*/ 9 w 42"/>
                    <a:gd name="T11" fmla="*/ 41 h 73"/>
                    <a:gd name="T12" fmla="*/ 2 w 42"/>
                    <a:gd name="T13" fmla="*/ 26 h 73"/>
                    <a:gd name="T14" fmla="*/ 5 w 42"/>
                    <a:gd name="T15" fmla="*/ 13 h 73"/>
                    <a:gd name="T16" fmla="*/ 15 w 42"/>
                    <a:gd name="T17" fmla="*/ 3 h 73"/>
                    <a:gd name="T18" fmla="*/ 25 w 42"/>
                    <a:gd name="T19" fmla="*/ 2 h 73"/>
                    <a:gd name="T20" fmla="*/ 26 w 42"/>
                    <a:gd name="T21" fmla="*/ 2 h 73"/>
                    <a:gd name="T22" fmla="*/ 27 w 42"/>
                    <a:gd name="T23" fmla="*/ 0 h 73"/>
                    <a:gd name="T24" fmla="*/ 25 w 42"/>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3">
                      <a:moveTo>
                        <a:pt x="40" y="0"/>
                      </a:moveTo>
                      <a:cubicBezTo>
                        <a:pt x="28" y="0"/>
                        <a:pt x="15" y="8"/>
                        <a:pt x="7" y="21"/>
                      </a:cubicBezTo>
                      <a:cubicBezTo>
                        <a:pt x="2" y="28"/>
                        <a:pt x="0" y="36"/>
                        <a:pt x="0" y="44"/>
                      </a:cubicBezTo>
                      <a:cubicBezTo>
                        <a:pt x="0" y="56"/>
                        <a:pt x="5" y="67"/>
                        <a:pt x="15" y="73"/>
                      </a:cubicBezTo>
                      <a:cubicBezTo>
                        <a:pt x="15" y="73"/>
                        <a:pt x="15" y="73"/>
                        <a:pt x="15" y="73"/>
                      </a:cubicBezTo>
                      <a:cubicBezTo>
                        <a:pt x="15" y="72"/>
                        <a:pt x="15" y="72"/>
                        <a:pt x="15" y="71"/>
                      </a:cubicBezTo>
                      <a:cubicBezTo>
                        <a:pt x="7" y="65"/>
                        <a:pt x="2" y="55"/>
                        <a:pt x="2" y="44"/>
                      </a:cubicBezTo>
                      <a:cubicBezTo>
                        <a:pt x="2" y="37"/>
                        <a:pt x="4" y="29"/>
                        <a:pt x="8" y="22"/>
                      </a:cubicBezTo>
                      <a:cubicBezTo>
                        <a:pt x="13" y="15"/>
                        <a:pt x="18" y="9"/>
                        <a:pt x="25" y="6"/>
                      </a:cubicBezTo>
                      <a:cubicBezTo>
                        <a:pt x="30" y="3"/>
                        <a:pt x="35" y="2"/>
                        <a:pt x="40" y="2"/>
                      </a:cubicBezTo>
                      <a:cubicBezTo>
                        <a:pt x="40" y="2"/>
                        <a:pt x="41" y="2"/>
                        <a:pt x="41" y="2"/>
                      </a:cubicBezTo>
                      <a:cubicBezTo>
                        <a:pt x="42" y="1"/>
                        <a:pt x="42" y="1"/>
                        <a:pt x="42" y="0"/>
                      </a:cubicBezTo>
                      <a:cubicBezTo>
                        <a:pt x="42" y="0"/>
                        <a:pt x="41" y="0"/>
                        <a:pt x="40"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87" name="Freeform 1124">
                  <a:extLst>
                    <a:ext uri="{FF2B5EF4-FFF2-40B4-BE49-F238E27FC236}">
                      <a16:creationId xmlns:a16="http://schemas.microsoft.com/office/drawing/2014/main" id="{1E8C3A6E-EF33-1E15-AF95-28D0D60512BD}"/>
                    </a:ext>
                  </a:extLst>
                </p:cNvPr>
                <p:cNvSpPr>
                  <a:spLocks/>
                </p:cNvSpPr>
                <p:nvPr/>
              </p:nvSpPr>
              <p:spPr bwMode="auto">
                <a:xfrm>
                  <a:off x="2426" y="3234"/>
                  <a:ext cx="50" cy="22"/>
                </a:xfrm>
                <a:custGeom>
                  <a:avLst/>
                  <a:gdLst>
                    <a:gd name="T0" fmla="*/ 0 w 60"/>
                    <a:gd name="T1" fmla="*/ 0 h 26"/>
                    <a:gd name="T2" fmla="*/ 13 w 60"/>
                    <a:gd name="T3" fmla="*/ 11 h 26"/>
                    <a:gd name="T4" fmla="*/ 35 w 60"/>
                    <a:gd name="T5" fmla="*/ 16 h 26"/>
                    <a:gd name="T6" fmla="*/ 34 w 60"/>
                    <a:gd name="T7" fmla="*/ 12 h 26"/>
                    <a:gd name="T8" fmla="*/ 32 w 60"/>
                    <a:gd name="T9" fmla="*/ 12 h 26"/>
                    <a:gd name="T10" fmla="*/ 9 w 60"/>
                    <a:gd name="T11" fmla="*/ 6 h 26"/>
                    <a:gd name="T12" fmla="*/ 0 w 60"/>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6">
                      <a:moveTo>
                        <a:pt x="0" y="0"/>
                      </a:moveTo>
                      <a:cubicBezTo>
                        <a:pt x="4" y="7"/>
                        <a:pt x="12" y="13"/>
                        <a:pt x="22" y="18"/>
                      </a:cubicBezTo>
                      <a:cubicBezTo>
                        <a:pt x="34" y="23"/>
                        <a:pt x="47" y="26"/>
                        <a:pt x="60" y="26"/>
                      </a:cubicBezTo>
                      <a:cubicBezTo>
                        <a:pt x="59" y="24"/>
                        <a:pt x="59" y="21"/>
                        <a:pt x="59" y="19"/>
                      </a:cubicBezTo>
                      <a:cubicBezTo>
                        <a:pt x="58" y="19"/>
                        <a:pt x="56" y="19"/>
                        <a:pt x="55" y="19"/>
                      </a:cubicBezTo>
                      <a:cubicBezTo>
                        <a:pt x="42" y="19"/>
                        <a:pt x="28" y="16"/>
                        <a:pt x="16" y="10"/>
                      </a:cubicBezTo>
                      <a:cubicBezTo>
                        <a:pt x="9" y="7"/>
                        <a:pt x="4" y="4"/>
                        <a:pt x="0" y="0"/>
                      </a:cubicBezTo>
                    </a:path>
                  </a:pathLst>
                </a:custGeom>
                <a:solidFill>
                  <a:srgbClr val="CB84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88" name="Freeform 1126">
                  <a:extLst>
                    <a:ext uri="{FF2B5EF4-FFF2-40B4-BE49-F238E27FC236}">
                      <a16:creationId xmlns:a16="http://schemas.microsoft.com/office/drawing/2014/main" id="{716EEF0D-5BEF-0F27-2973-5A9DD8E4AAC4}"/>
                    </a:ext>
                  </a:extLst>
                </p:cNvPr>
                <p:cNvSpPr>
                  <a:spLocks/>
                </p:cNvSpPr>
                <p:nvPr/>
              </p:nvSpPr>
              <p:spPr bwMode="auto">
                <a:xfrm>
                  <a:off x="2428" y="3218"/>
                  <a:ext cx="16" cy="7"/>
                </a:xfrm>
                <a:custGeom>
                  <a:avLst/>
                  <a:gdLst>
                    <a:gd name="T0" fmla="*/ 4 w 18"/>
                    <a:gd name="T1" fmla="*/ 0 h 8"/>
                    <a:gd name="T2" fmla="*/ 2 w 18"/>
                    <a:gd name="T3" fmla="*/ 1 h 8"/>
                    <a:gd name="T4" fmla="*/ 4 w 18"/>
                    <a:gd name="T5" fmla="*/ 4 h 8"/>
                    <a:gd name="T6" fmla="*/ 9 w 18"/>
                    <a:gd name="T7" fmla="*/ 5 h 8"/>
                    <a:gd name="T8" fmla="*/ 10 w 18"/>
                    <a:gd name="T9" fmla="*/ 5 h 8"/>
                    <a:gd name="T10" fmla="*/ 11 w 18"/>
                    <a:gd name="T11" fmla="*/ 4 h 8"/>
                    <a:gd name="T12" fmla="*/ 9 w 18"/>
                    <a:gd name="T13" fmla="*/ 2 h 8"/>
                    <a:gd name="T14" fmla="*/ 4 w 18"/>
                    <a:gd name="T15" fmla="*/ 0 h 8"/>
                    <a:gd name="T16" fmla="*/ 4 w 1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8">
                      <a:moveTo>
                        <a:pt x="4" y="0"/>
                      </a:moveTo>
                      <a:cubicBezTo>
                        <a:pt x="3" y="0"/>
                        <a:pt x="2" y="0"/>
                        <a:pt x="2" y="1"/>
                      </a:cubicBezTo>
                      <a:cubicBezTo>
                        <a:pt x="0" y="2"/>
                        <a:pt x="2" y="5"/>
                        <a:pt x="6" y="6"/>
                      </a:cubicBezTo>
                      <a:cubicBezTo>
                        <a:pt x="8" y="7"/>
                        <a:pt x="10" y="8"/>
                        <a:pt x="12" y="8"/>
                      </a:cubicBezTo>
                      <a:cubicBezTo>
                        <a:pt x="13" y="8"/>
                        <a:pt x="13" y="8"/>
                        <a:pt x="13" y="8"/>
                      </a:cubicBezTo>
                      <a:cubicBezTo>
                        <a:pt x="15" y="8"/>
                        <a:pt x="16" y="8"/>
                        <a:pt x="16" y="7"/>
                      </a:cubicBezTo>
                      <a:cubicBezTo>
                        <a:pt x="18" y="6"/>
                        <a:pt x="15" y="4"/>
                        <a:pt x="12" y="2"/>
                      </a:cubicBezTo>
                      <a:cubicBezTo>
                        <a:pt x="10" y="1"/>
                        <a:pt x="9" y="1"/>
                        <a:pt x="7" y="0"/>
                      </a:cubicBezTo>
                      <a:cubicBezTo>
                        <a:pt x="6" y="0"/>
                        <a:pt x="5" y="0"/>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89" name="Freeform 1127">
                  <a:extLst>
                    <a:ext uri="{FF2B5EF4-FFF2-40B4-BE49-F238E27FC236}">
                      <a16:creationId xmlns:a16="http://schemas.microsoft.com/office/drawing/2014/main" id="{C6ACD6E6-91D1-EB95-8440-11BEE5737E88}"/>
                    </a:ext>
                  </a:extLst>
                </p:cNvPr>
                <p:cNvSpPr>
                  <a:spLocks/>
                </p:cNvSpPr>
                <p:nvPr/>
              </p:nvSpPr>
              <p:spPr bwMode="auto">
                <a:xfrm>
                  <a:off x="2444" y="3229"/>
                  <a:ext cx="8" cy="4"/>
                </a:xfrm>
                <a:custGeom>
                  <a:avLst/>
                  <a:gdLst>
                    <a:gd name="T0" fmla="*/ 2 w 10"/>
                    <a:gd name="T1" fmla="*/ 0 h 5"/>
                    <a:gd name="T2" fmla="*/ 1 w 10"/>
                    <a:gd name="T3" fmla="*/ 0 h 5"/>
                    <a:gd name="T4" fmla="*/ 0 w 10"/>
                    <a:gd name="T5" fmla="*/ 0 h 5"/>
                    <a:gd name="T6" fmla="*/ 2 w 10"/>
                    <a:gd name="T7" fmla="*/ 2 h 5"/>
                    <a:gd name="T8" fmla="*/ 4 w 10"/>
                    <a:gd name="T9" fmla="*/ 2 h 5"/>
                    <a:gd name="T10" fmla="*/ 5 w 10"/>
                    <a:gd name="T11" fmla="*/ 2 h 5"/>
                    <a:gd name="T12" fmla="*/ 5 w 10"/>
                    <a:gd name="T13" fmla="*/ 2 h 5"/>
                    <a:gd name="T14" fmla="*/ 4 w 10"/>
                    <a:gd name="T15" fmla="*/ 1 h 5"/>
                    <a:gd name="T16" fmla="*/ 2 w 10"/>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5">
                      <a:moveTo>
                        <a:pt x="2" y="0"/>
                      </a:moveTo>
                      <a:cubicBezTo>
                        <a:pt x="2" y="0"/>
                        <a:pt x="1" y="0"/>
                        <a:pt x="1" y="0"/>
                      </a:cubicBezTo>
                      <a:cubicBezTo>
                        <a:pt x="1" y="0"/>
                        <a:pt x="1" y="0"/>
                        <a:pt x="0" y="0"/>
                      </a:cubicBezTo>
                      <a:cubicBezTo>
                        <a:pt x="0" y="1"/>
                        <a:pt x="1" y="2"/>
                        <a:pt x="3" y="4"/>
                      </a:cubicBezTo>
                      <a:cubicBezTo>
                        <a:pt x="5" y="4"/>
                        <a:pt x="7" y="5"/>
                        <a:pt x="8" y="5"/>
                      </a:cubicBezTo>
                      <a:cubicBezTo>
                        <a:pt x="9" y="5"/>
                        <a:pt x="9" y="4"/>
                        <a:pt x="10" y="4"/>
                      </a:cubicBezTo>
                      <a:cubicBezTo>
                        <a:pt x="10" y="4"/>
                        <a:pt x="10" y="4"/>
                        <a:pt x="10" y="4"/>
                      </a:cubicBezTo>
                      <a:cubicBezTo>
                        <a:pt x="10" y="3"/>
                        <a:pt x="9" y="2"/>
                        <a:pt x="7" y="1"/>
                      </a:cubicBezTo>
                      <a:cubicBezTo>
                        <a:pt x="5" y="0"/>
                        <a:pt x="4"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90" name="Freeform 1133">
                  <a:extLst>
                    <a:ext uri="{FF2B5EF4-FFF2-40B4-BE49-F238E27FC236}">
                      <a16:creationId xmlns:a16="http://schemas.microsoft.com/office/drawing/2014/main" id="{51640757-A04C-1EBD-61C6-8110363883AD}"/>
                    </a:ext>
                  </a:extLst>
                </p:cNvPr>
                <p:cNvSpPr>
                  <a:spLocks/>
                </p:cNvSpPr>
                <p:nvPr/>
              </p:nvSpPr>
              <p:spPr bwMode="auto">
                <a:xfrm>
                  <a:off x="2575" y="3151"/>
                  <a:ext cx="65" cy="51"/>
                </a:xfrm>
                <a:custGeom>
                  <a:avLst/>
                  <a:gdLst>
                    <a:gd name="T0" fmla="*/ 44 w 77"/>
                    <a:gd name="T1" fmla="*/ 0 h 61"/>
                    <a:gd name="T2" fmla="*/ 42 w 77"/>
                    <a:gd name="T3" fmla="*/ 1 h 61"/>
                    <a:gd name="T4" fmla="*/ 43 w 77"/>
                    <a:gd name="T5" fmla="*/ 1 h 61"/>
                    <a:gd name="T6" fmla="*/ 43 w 77"/>
                    <a:gd name="T7" fmla="*/ 1 h 61"/>
                    <a:gd name="T8" fmla="*/ 43 w 77"/>
                    <a:gd name="T9" fmla="*/ 1 h 61"/>
                    <a:gd name="T10" fmla="*/ 44 w 77"/>
                    <a:gd name="T11" fmla="*/ 1 h 61"/>
                    <a:gd name="T12" fmla="*/ 43 w 77"/>
                    <a:gd name="T13" fmla="*/ 1 h 61"/>
                    <a:gd name="T14" fmla="*/ 43 w 77"/>
                    <a:gd name="T15" fmla="*/ 1 h 61"/>
                    <a:gd name="T16" fmla="*/ 43 w 77"/>
                    <a:gd name="T17" fmla="*/ 1 h 61"/>
                    <a:gd name="T18" fmla="*/ 45 w 77"/>
                    <a:gd name="T19" fmla="*/ 15 h 61"/>
                    <a:gd name="T20" fmla="*/ 45 w 77"/>
                    <a:gd name="T21" fmla="*/ 17 h 61"/>
                    <a:gd name="T22" fmla="*/ 41 w 77"/>
                    <a:gd name="T23" fmla="*/ 28 h 61"/>
                    <a:gd name="T24" fmla="*/ 33 w 77"/>
                    <a:gd name="T25" fmla="*/ 34 h 61"/>
                    <a:gd name="T26" fmla="*/ 30 w 77"/>
                    <a:gd name="T27" fmla="*/ 34 h 61"/>
                    <a:gd name="T28" fmla="*/ 30 w 77"/>
                    <a:gd name="T29" fmla="*/ 34 h 61"/>
                    <a:gd name="T30" fmla="*/ 14 w 77"/>
                    <a:gd name="T31" fmla="*/ 27 h 61"/>
                    <a:gd name="T32" fmla="*/ 2 w 77"/>
                    <a:gd name="T33" fmla="*/ 8 h 61"/>
                    <a:gd name="T34" fmla="*/ 0 w 77"/>
                    <a:gd name="T35" fmla="*/ 8 h 61"/>
                    <a:gd name="T36" fmla="*/ 13 w 77"/>
                    <a:gd name="T37" fmla="*/ 28 h 61"/>
                    <a:gd name="T38" fmla="*/ 30 w 77"/>
                    <a:gd name="T39" fmla="*/ 36 h 61"/>
                    <a:gd name="T40" fmla="*/ 30 w 77"/>
                    <a:gd name="T41" fmla="*/ 36 h 61"/>
                    <a:gd name="T42" fmla="*/ 33 w 77"/>
                    <a:gd name="T43" fmla="*/ 36 h 61"/>
                    <a:gd name="T44" fmla="*/ 40 w 77"/>
                    <a:gd name="T45" fmla="*/ 33 h 61"/>
                    <a:gd name="T46" fmla="*/ 43 w 77"/>
                    <a:gd name="T47" fmla="*/ 28 h 61"/>
                    <a:gd name="T48" fmla="*/ 46 w 77"/>
                    <a:gd name="T49" fmla="*/ 15 h 61"/>
                    <a:gd name="T50" fmla="*/ 44 w 77"/>
                    <a:gd name="T51" fmla="*/ 1 h 61"/>
                    <a:gd name="T52" fmla="*/ 44 w 77"/>
                    <a:gd name="T53" fmla="*/ 1 h 61"/>
                    <a:gd name="T54" fmla="*/ 44 w 77"/>
                    <a:gd name="T55" fmla="*/ 0 h 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7" h="61">
                      <a:moveTo>
                        <a:pt x="73" y="0"/>
                      </a:moveTo>
                      <a:cubicBezTo>
                        <a:pt x="72" y="1"/>
                        <a:pt x="71" y="1"/>
                        <a:pt x="70" y="1"/>
                      </a:cubicBezTo>
                      <a:cubicBezTo>
                        <a:pt x="71" y="1"/>
                        <a:pt x="71" y="1"/>
                        <a:pt x="71" y="1"/>
                      </a:cubicBezTo>
                      <a:cubicBezTo>
                        <a:pt x="72" y="1"/>
                        <a:pt x="72" y="1"/>
                        <a:pt x="72" y="1"/>
                      </a:cubicBezTo>
                      <a:cubicBezTo>
                        <a:pt x="72" y="1"/>
                        <a:pt x="72" y="1"/>
                        <a:pt x="72" y="1"/>
                      </a:cubicBezTo>
                      <a:cubicBezTo>
                        <a:pt x="73" y="1"/>
                        <a:pt x="73" y="1"/>
                        <a:pt x="73" y="1"/>
                      </a:cubicBezTo>
                      <a:cubicBezTo>
                        <a:pt x="72" y="1"/>
                        <a:pt x="72" y="1"/>
                        <a:pt x="72" y="1"/>
                      </a:cubicBezTo>
                      <a:cubicBezTo>
                        <a:pt x="72" y="1"/>
                        <a:pt x="72" y="1"/>
                        <a:pt x="72" y="1"/>
                      </a:cubicBezTo>
                      <a:cubicBezTo>
                        <a:pt x="71" y="1"/>
                        <a:pt x="71" y="1"/>
                        <a:pt x="71" y="1"/>
                      </a:cubicBezTo>
                      <a:cubicBezTo>
                        <a:pt x="74" y="10"/>
                        <a:pt x="75" y="18"/>
                        <a:pt x="75" y="26"/>
                      </a:cubicBezTo>
                      <a:cubicBezTo>
                        <a:pt x="75" y="27"/>
                        <a:pt x="75" y="28"/>
                        <a:pt x="75" y="29"/>
                      </a:cubicBezTo>
                      <a:cubicBezTo>
                        <a:pt x="74" y="37"/>
                        <a:pt x="72" y="43"/>
                        <a:pt x="69" y="48"/>
                      </a:cubicBezTo>
                      <a:cubicBezTo>
                        <a:pt x="66" y="54"/>
                        <a:pt x="60" y="58"/>
                        <a:pt x="54" y="59"/>
                      </a:cubicBezTo>
                      <a:cubicBezTo>
                        <a:pt x="53" y="59"/>
                        <a:pt x="51" y="59"/>
                        <a:pt x="50" y="59"/>
                      </a:cubicBezTo>
                      <a:cubicBezTo>
                        <a:pt x="50" y="59"/>
                        <a:pt x="50" y="59"/>
                        <a:pt x="50" y="59"/>
                      </a:cubicBezTo>
                      <a:cubicBezTo>
                        <a:pt x="41" y="59"/>
                        <a:pt x="31" y="54"/>
                        <a:pt x="22" y="46"/>
                      </a:cubicBezTo>
                      <a:cubicBezTo>
                        <a:pt x="14" y="38"/>
                        <a:pt x="7" y="26"/>
                        <a:pt x="2" y="13"/>
                      </a:cubicBezTo>
                      <a:cubicBezTo>
                        <a:pt x="1" y="13"/>
                        <a:pt x="0" y="13"/>
                        <a:pt x="0" y="13"/>
                      </a:cubicBezTo>
                      <a:cubicBezTo>
                        <a:pt x="4" y="27"/>
                        <a:pt x="12" y="39"/>
                        <a:pt x="21" y="47"/>
                      </a:cubicBezTo>
                      <a:cubicBezTo>
                        <a:pt x="29" y="55"/>
                        <a:pt x="39" y="61"/>
                        <a:pt x="49" y="61"/>
                      </a:cubicBezTo>
                      <a:cubicBezTo>
                        <a:pt x="49" y="61"/>
                        <a:pt x="50" y="61"/>
                        <a:pt x="50" y="61"/>
                      </a:cubicBezTo>
                      <a:cubicBezTo>
                        <a:pt x="52" y="61"/>
                        <a:pt x="53" y="61"/>
                        <a:pt x="54" y="61"/>
                      </a:cubicBezTo>
                      <a:cubicBezTo>
                        <a:pt x="59" y="60"/>
                        <a:pt x="62" y="59"/>
                        <a:pt x="66" y="56"/>
                      </a:cubicBezTo>
                      <a:cubicBezTo>
                        <a:pt x="68" y="54"/>
                        <a:pt x="70" y="52"/>
                        <a:pt x="71" y="49"/>
                      </a:cubicBezTo>
                      <a:cubicBezTo>
                        <a:pt x="75" y="43"/>
                        <a:pt x="77" y="35"/>
                        <a:pt x="77" y="26"/>
                      </a:cubicBezTo>
                      <a:cubicBezTo>
                        <a:pt x="77" y="18"/>
                        <a:pt x="76" y="10"/>
                        <a:pt x="73" y="1"/>
                      </a:cubicBezTo>
                      <a:cubicBezTo>
                        <a:pt x="73" y="1"/>
                        <a:pt x="73" y="1"/>
                        <a:pt x="73" y="1"/>
                      </a:cubicBezTo>
                      <a:cubicBezTo>
                        <a:pt x="73" y="1"/>
                        <a:pt x="73" y="0"/>
                        <a:pt x="73"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91" name="Freeform 1134">
                  <a:extLst>
                    <a:ext uri="{FF2B5EF4-FFF2-40B4-BE49-F238E27FC236}">
                      <a16:creationId xmlns:a16="http://schemas.microsoft.com/office/drawing/2014/main" id="{0F5AE4A2-4F71-E1DA-459B-338E5A62459A}"/>
                    </a:ext>
                  </a:extLst>
                </p:cNvPr>
                <p:cNvSpPr>
                  <a:spLocks/>
                </p:cNvSpPr>
                <p:nvPr/>
              </p:nvSpPr>
              <p:spPr bwMode="auto">
                <a:xfrm>
                  <a:off x="2310" y="3572"/>
                  <a:ext cx="91" cy="87"/>
                </a:xfrm>
                <a:custGeom>
                  <a:avLst/>
                  <a:gdLst>
                    <a:gd name="T0" fmla="*/ 61 w 108"/>
                    <a:gd name="T1" fmla="*/ 0 h 103"/>
                    <a:gd name="T2" fmla="*/ 36 w 108"/>
                    <a:gd name="T3" fmla="*/ 13 h 103"/>
                    <a:gd name="T4" fmla="*/ 12 w 108"/>
                    <a:gd name="T5" fmla="*/ 25 h 103"/>
                    <a:gd name="T6" fmla="*/ 22 w 108"/>
                    <a:gd name="T7" fmla="*/ 54 h 103"/>
                    <a:gd name="T8" fmla="*/ 40 w 108"/>
                    <a:gd name="T9" fmla="*/ 62 h 103"/>
                    <a:gd name="T10" fmla="*/ 40 w 108"/>
                    <a:gd name="T11" fmla="*/ 62 h 103"/>
                    <a:gd name="T12" fmla="*/ 44 w 108"/>
                    <a:gd name="T13" fmla="*/ 53 h 103"/>
                    <a:gd name="T14" fmla="*/ 43 w 108"/>
                    <a:gd name="T15" fmla="*/ 53 h 103"/>
                    <a:gd name="T16" fmla="*/ 24 w 108"/>
                    <a:gd name="T17" fmla="*/ 43 h 103"/>
                    <a:gd name="T18" fmla="*/ 24 w 108"/>
                    <a:gd name="T19" fmla="*/ 41 h 103"/>
                    <a:gd name="T20" fmla="*/ 43 w 108"/>
                    <a:gd name="T21" fmla="*/ 24 h 103"/>
                    <a:gd name="T22" fmla="*/ 46 w 108"/>
                    <a:gd name="T23" fmla="*/ 23 h 103"/>
                    <a:gd name="T24" fmla="*/ 61 w 108"/>
                    <a:gd name="T25" fmla="*/ 3 h 103"/>
                    <a:gd name="T26" fmla="*/ 65 w 108"/>
                    <a:gd name="T27" fmla="*/ 3 h 103"/>
                    <a:gd name="T28" fmla="*/ 61 w 108"/>
                    <a:gd name="T29" fmla="*/ 0 h 1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8" h="103">
                      <a:moveTo>
                        <a:pt x="102" y="0"/>
                      </a:moveTo>
                      <a:cubicBezTo>
                        <a:pt x="88" y="7"/>
                        <a:pt x="74" y="13"/>
                        <a:pt x="60" y="21"/>
                      </a:cubicBezTo>
                      <a:cubicBezTo>
                        <a:pt x="48" y="27"/>
                        <a:pt x="30" y="33"/>
                        <a:pt x="20" y="42"/>
                      </a:cubicBezTo>
                      <a:cubicBezTo>
                        <a:pt x="0" y="60"/>
                        <a:pt x="21" y="79"/>
                        <a:pt x="37" y="90"/>
                      </a:cubicBezTo>
                      <a:cubicBezTo>
                        <a:pt x="44" y="94"/>
                        <a:pt x="59" y="103"/>
                        <a:pt x="66" y="103"/>
                      </a:cubicBezTo>
                      <a:cubicBezTo>
                        <a:pt x="66" y="103"/>
                        <a:pt x="66" y="103"/>
                        <a:pt x="66" y="103"/>
                      </a:cubicBezTo>
                      <a:cubicBezTo>
                        <a:pt x="77" y="102"/>
                        <a:pt x="75" y="97"/>
                        <a:pt x="73" y="89"/>
                      </a:cubicBezTo>
                      <a:cubicBezTo>
                        <a:pt x="72" y="89"/>
                        <a:pt x="72" y="89"/>
                        <a:pt x="72" y="89"/>
                      </a:cubicBezTo>
                      <a:cubicBezTo>
                        <a:pt x="57" y="89"/>
                        <a:pt x="44" y="82"/>
                        <a:pt x="42" y="71"/>
                      </a:cubicBezTo>
                      <a:cubicBezTo>
                        <a:pt x="41" y="70"/>
                        <a:pt x="41" y="69"/>
                        <a:pt x="41" y="68"/>
                      </a:cubicBezTo>
                      <a:cubicBezTo>
                        <a:pt x="41" y="55"/>
                        <a:pt x="54" y="43"/>
                        <a:pt x="72" y="39"/>
                      </a:cubicBezTo>
                      <a:cubicBezTo>
                        <a:pt x="73" y="39"/>
                        <a:pt x="75" y="39"/>
                        <a:pt x="77" y="38"/>
                      </a:cubicBezTo>
                      <a:cubicBezTo>
                        <a:pt x="82" y="21"/>
                        <a:pt x="90" y="5"/>
                        <a:pt x="102" y="5"/>
                      </a:cubicBezTo>
                      <a:cubicBezTo>
                        <a:pt x="104" y="5"/>
                        <a:pt x="106" y="5"/>
                        <a:pt x="108" y="6"/>
                      </a:cubicBezTo>
                      <a:cubicBezTo>
                        <a:pt x="102" y="0"/>
                        <a:pt x="102" y="0"/>
                        <a:pt x="102" y="0"/>
                      </a:cubicBezTo>
                    </a:path>
                  </a:pathLst>
                </a:custGeom>
                <a:solidFill>
                  <a:srgbClr val="C5D4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92" name="Freeform 1135">
                  <a:extLst>
                    <a:ext uri="{FF2B5EF4-FFF2-40B4-BE49-F238E27FC236}">
                      <a16:creationId xmlns:a16="http://schemas.microsoft.com/office/drawing/2014/main" id="{08C2AA8C-F610-E1C9-9E3E-2E8944A10D71}"/>
                    </a:ext>
                  </a:extLst>
                </p:cNvPr>
                <p:cNvSpPr>
                  <a:spLocks/>
                </p:cNvSpPr>
                <p:nvPr/>
              </p:nvSpPr>
              <p:spPr bwMode="auto">
                <a:xfrm>
                  <a:off x="2348" y="3606"/>
                  <a:ext cx="26" cy="36"/>
                </a:xfrm>
                <a:custGeom>
                  <a:avLst/>
                  <a:gdLst>
                    <a:gd name="T0" fmla="*/ 18 w 31"/>
                    <a:gd name="T1" fmla="*/ 0 h 42"/>
                    <a:gd name="T2" fmla="*/ 16 w 31"/>
                    <a:gd name="T3" fmla="*/ 1 h 42"/>
                    <a:gd name="T4" fmla="*/ 1 w 31"/>
                    <a:gd name="T5" fmla="*/ 10 h 42"/>
                    <a:gd name="T6" fmla="*/ 1 w 31"/>
                    <a:gd name="T7" fmla="*/ 15 h 42"/>
                    <a:gd name="T8" fmla="*/ 16 w 31"/>
                    <a:gd name="T9" fmla="*/ 27 h 42"/>
                    <a:gd name="T10" fmla="*/ 15 w 31"/>
                    <a:gd name="T11" fmla="*/ 26 h 42"/>
                    <a:gd name="T12" fmla="*/ 16 w 31"/>
                    <a:gd name="T13" fmla="*/ 17 h 42"/>
                    <a:gd name="T14" fmla="*/ 11 w 31"/>
                    <a:gd name="T15" fmla="*/ 13 h 42"/>
                    <a:gd name="T16" fmla="*/ 11 w 31"/>
                    <a:gd name="T17" fmla="*/ 13 h 42"/>
                    <a:gd name="T18" fmla="*/ 11 w 31"/>
                    <a:gd name="T19" fmla="*/ 13 h 42"/>
                    <a:gd name="T20" fmla="*/ 9 w 31"/>
                    <a:gd name="T21" fmla="*/ 12 h 42"/>
                    <a:gd name="T22" fmla="*/ 11 w 31"/>
                    <a:gd name="T23" fmla="*/ 11 h 42"/>
                    <a:gd name="T24" fmla="*/ 11 w 31"/>
                    <a:gd name="T25" fmla="*/ 10 h 42"/>
                    <a:gd name="T26" fmla="*/ 11 w 31"/>
                    <a:gd name="T27" fmla="*/ 8 h 42"/>
                    <a:gd name="T28" fmla="*/ 10 w 31"/>
                    <a:gd name="T29" fmla="*/ 7 h 42"/>
                    <a:gd name="T30" fmla="*/ 11 w 31"/>
                    <a:gd name="T31" fmla="*/ 4 h 42"/>
                    <a:gd name="T32" fmla="*/ 11 w 31"/>
                    <a:gd name="T33" fmla="*/ 4 h 42"/>
                    <a:gd name="T34" fmla="*/ 13 w 31"/>
                    <a:gd name="T35" fmla="*/ 5 h 42"/>
                    <a:gd name="T36" fmla="*/ 18 w 31"/>
                    <a:gd name="T37" fmla="*/ 3 h 42"/>
                    <a:gd name="T38" fmla="*/ 18 w 31"/>
                    <a:gd name="T39" fmla="*/ 0 h 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 h="42">
                      <a:moveTo>
                        <a:pt x="31" y="0"/>
                      </a:moveTo>
                      <a:cubicBezTo>
                        <a:pt x="30" y="0"/>
                        <a:pt x="29" y="0"/>
                        <a:pt x="27" y="1"/>
                      </a:cubicBezTo>
                      <a:cubicBezTo>
                        <a:pt x="16" y="3"/>
                        <a:pt x="6" y="9"/>
                        <a:pt x="1" y="16"/>
                      </a:cubicBezTo>
                      <a:cubicBezTo>
                        <a:pt x="1" y="19"/>
                        <a:pt x="0" y="22"/>
                        <a:pt x="1" y="25"/>
                      </a:cubicBezTo>
                      <a:cubicBezTo>
                        <a:pt x="3" y="35"/>
                        <a:pt x="14" y="41"/>
                        <a:pt x="27" y="42"/>
                      </a:cubicBezTo>
                      <a:cubicBezTo>
                        <a:pt x="26" y="42"/>
                        <a:pt x="26" y="41"/>
                        <a:pt x="26" y="41"/>
                      </a:cubicBezTo>
                      <a:cubicBezTo>
                        <a:pt x="26" y="38"/>
                        <a:pt x="26" y="33"/>
                        <a:pt x="27" y="27"/>
                      </a:cubicBezTo>
                      <a:cubicBezTo>
                        <a:pt x="24" y="25"/>
                        <a:pt x="21" y="23"/>
                        <a:pt x="19" y="21"/>
                      </a:cubicBezTo>
                      <a:cubicBezTo>
                        <a:pt x="19" y="21"/>
                        <a:pt x="19" y="21"/>
                        <a:pt x="19" y="21"/>
                      </a:cubicBezTo>
                      <a:cubicBezTo>
                        <a:pt x="19" y="21"/>
                        <a:pt x="18" y="21"/>
                        <a:pt x="18" y="21"/>
                      </a:cubicBezTo>
                      <a:cubicBezTo>
                        <a:pt x="17" y="21"/>
                        <a:pt x="17" y="20"/>
                        <a:pt x="16" y="19"/>
                      </a:cubicBezTo>
                      <a:cubicBezTo>
                        <a:pt x="16" y="18"/>
                        <a:pt x="17" y="17"/>
                        <a:pt x="18" y="17"/>
                      </a:cubicBezTo>
                      <a:cubicBezTo>
                        <a:pt x="18" y="17"/>
                        <a:pt x="18" y="16"/>
                        <a:pt x="18" y="16"/>
                      </a:cubicBezTo>
                      <a:cubicBezTo>
                        <a:pt x="18" y="15"/>
                        <a:pt x="18" y="14"/>
                        <a:pt x="18" y="13"/>
                      </a:cubicBezTo>
                      <a:cubicBezTo>
                        <a:pt x="17" y="13"/>
                        <a:pt x="17" y="12"/>
                        <a:pt x="17" y="11"/>
                      </a:cubicBezTo>
                      <a:cubicBezTo>
                        <a:pt x="16" y="9"/>
                        <a:pt x="17" y="7"/>
                        <a:pt x="19" y="7"/>
                      </a:cubicBezTo>
                      <a:cubicBezTo>
                        <a:pt x="19" y="7"/>
                        <a:pt x="19" y="7"/>
                        <a:pt x="19" y="7"/>
                      </a:cubicBezTo>
                      <a:cubicBezTo>
                        <a:pt x="20" y="7"/>
                        <a:pt x="21" y="7"/>
                        <a:pt x="22" y="8"/>
                      </a:cubicBezTo>
                      <a:cubicBezTo>
                        <a:pt x="24" y="6"/>
                        <a:pt x="27" y="5"/>
                        <a:pt x="31" y="4"/>
                      </a:cubicBezTo>
                      <a:cubicBezTo>
                        <a:pt x="31" y="2"/>
                        <a:pt x="31" y="1"/>
                        <a:pt x="31" y="0"/>
                      </a:cubicBezTo>
                    </a:path>
                  </a:pathLst>
                </a:custGeom>
                <a:solidFill>
                  <a:srgbClr val="9FA8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93" name="Freeform 1136">
                  <a:extLst>
                    <a:ext uri="{FF2B5EF4-FFF2-40B4-BE49-F238E27FC236}">
                      <a16:creationId xmlns:a16="http://schemas.microsoft.com/office/drawing/2014/main" id="{EBB9CF82-EEA2-A70D-5DC6-A760157A76E3}"/>
                    </a:ext>
                  </a:extLst>
                </p:cNvPr>
                <p:cNvSpPr>
                  <a:spLocks/>
                </p:cNvSpPr>
                <p:nvPr/>
              </p:nvSpPr>
              <p:spPr bwMode="auto">
                <a:xfrm>
                  <a:off x="2346" y="3620"/>
                  <a:ext cx="26" cy="27"/>
                </a:xfrm>
                <a:custGeom>
                  <a:avLst/>
                  <a:gdLst>
                    <a:gd name="T0" fmla="*/ 3 w 30"/>
                    <a:gd name="T1" fmla="*/ 0 h 32"/>
                    <a:gd name="T2" fmla="*/ 0 w 30"/>
                    <a:gd name="T3" fmla="*/ 7 h 32"/>
                    <a:gd name="T4" fmla="*/ 0 w 30"/>
                    <a:gd name="T5" fmla="*/ 9 h 32"/>
                    <a:gd name="T6" fmla="*/ 19 w 30"/>
                    <a:gd name="T7" fmla="*/ 19 h 32"/>
                    <a:gd name="T8" fmla="*/ 20 w 30"/>
                    <a:gd name="T9" fmla="*/ 19 h 32"/>
                    <a:gd name="T10" fmla="*/ 19 w 30"/>
                    <a:gd name="T11" fmla="*/ 16 h 32"/>
                    <a:gd name="T12" fmla="*/ 3 w 30"/>
                    <a:gd name="T13" fmla="*/ 6 h 32"/>
                    <a:gd name="T14" fmla="*/ 3 w 30"/>
                    <a:gd name="T15" fmla="*/ 0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32">
                      <a:moveTo>
                        <a:pt x="3" y="0"/>
                      </a:moveTo>
                      <a:cubicBezTo>
                        <a:pt x="1" y="4"/>
                        <a:pt x="0" y="8"/>
                        <a:pt x="0" y="12"/>
                      </a:cubicBezTo>
                      <a:cubicBezTo>
                        <a:pt x="0" y="13"/>
                        <a:pt x="0" y="14"/>
                        <a:pt x="0" y="15"/>
                      </a:cubicBezTo>
                      <a:cubicBezTo>
                        <a:pt x="2" y="25"/>
                        <a:pt x="14" y="32"/>
                        <a:pt x="29" y="32"/>
                      </a:cubicBezTo>
                      <a:cubicBezTo>
                        <a:pt x="29" y="32"/>
                        <a:pt x="29" y="32"/>
                        <a:pt x="30" y="32"/>
                      </a:cubicBezTo>
                      <a:cubicBezTo>
                        <a:pt x="29" y="30"/>
                        <a:pt x="29" y="28"/>
                        <a:pt x="29" y="26"/>
                      </a:cubicBezTo>
                      <a:cubicBezTo>
                        <a:pt x="16" y="25"/>
                        <a:pt x="5" y="19"/>
                        <a:pt x="3" y="9"/>
                      </a:cubicBezTo>
                      <a:cubicBezTo>
                        <a:pt x="2" y="6"/>
                        <a:pt x="3" y="3"/>
                        <a:pt x="3" y="0"/>
                      </a:cubicBezTo>
                    </a:path>
                  </a:pathLst>
                </a:custGeom>
                <a:solidFill>
                  <a:srgbClr val="878E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94" name="Freeform 1137">
                  <a:extLst>
                    <a:ext uri="{FF2B5EF4-FFF2-40B4-BE49-F238E27FC236}">
                      <a16:creationId xmlns:a16="http://schemas.microsoft.com/office/drawing/2014/main" id="{79CA82CA-9578-C747-CCB8-9963BAE3B8E8}"/>
                    </a:ext>
                  </a:extLst>
                </p:cNvPr>
                <p:cNvSpPr>
                  <a:spLocks/>
                </p:cNvSpPr>
                <p:nvPr/>
              </p:nvSpPr>
              <p:spPr bwMode="auto">
                <a:xfrm>
                  <a:off x="2363" y="3610"/>
                  <a:ext cx="11" cy="19"/>
                </a:xfrm>
                <a:custGeom>
                  <a:avLst/>
                  <a:gdLst>
                    <a:gd name="T0" fmla="*/ 8 w 13"/>
                    <a:gd name="T1" fmla="*/ 0 h 23"/>
                    <a:gd name="T2" fmla="*/ 3 w 13"/>
                    <a:gd name="T3" fmla="*/ 2 h 23"/>
                    <a:gd name="T4" fmla="*/ 3 w 13"/>
                    <a:gd name="T5" fmla="*/ 2 h 23"/>
                    <a:gd name="T6" fmla="*/ 2 w 13"/>
                    <a:gd name="T7" fmla="*/ 6 h 23"/>
                    <a:gd name="T8" fmla="*/ 2 w 13"/>
                    <a:gd name="T9" fmla="*/ 6 h 23"/>
                    <a:gd name="T10" fmla="*/ 0 w 13"/>
                    <a:gd name="T11" fmla="*/ 5 h 23"/>
                    <a:gd name="T12" fmla="*/ 0 w 13"/>
                    <a:gd name="T13" fmla="*/ 7 h 23"/>
                    <a:gd name="T14" fmla="*/ 0 w 13"/>
                    <a:gd name="T15" fmla="*/ 7 h 23"/>
                    <a:gd name="T16" fmla="*/ 0 w 13"/>
                    <a:gd name="T17" fmla="*/ 7 h 23"/>
                    <a:gd name="T18" fmla="*/ 0 w 13"/>
                    <a:gd name="T19" fmla="*/ 7 h 23"/>
                    <a:gd name="T20" fmla="*/ 2 w 13"/>
                    <a:gd name="T21" fmla="*/ 8 h 23"/>
                    <a:gd name="T22" fmla="*/ 1 w 13"/>
                    <a:gd name="T23" fmla="*/ 10 h 23"/>
                    <a:gd name="T24" fmla="*/ 6 w 13"/>
                    <a:gd name="T25" fmla="*/ 13 h 23"/>
                    <a:gd name="T26" fmla="*/ 8 w 13"/>
                    <a:gd name="T27" fmla="*/ 0 h 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 h="23">
                      <a:moveTo>
                        <a:pt x="13" y="0"/>
                      </a:moveTo>
                      <a:cubicBezTo>
                        <a:pt x="9" y="1"/>
                        <a:pt x="6" y="2"/>
                        <a:pt x="4" y="4"/>
                      </a:cubicBezTo>
                      <a:cubicBezTo>
                        <a:pt x="4" y="4"/>
                        <a:pt x="5" y="5"/>
                        <a:pt x="5" y="5"/>
                      </a:cubicBezTo>
                      <a:cubicBezTo>
                        <a:pt x="5" y="7"/>
                        <a:pt x="4" y="9"/>
                        <a:pt x="2" y="10"/>
                      </a:cubicBezTo>
                      <a:cubicBezTo>
                        <a:pt x="2" y="10"/>
                        <a:pt x="2" y="10"/>
                        <a:pt x="2" y="10"/>
                      </a:cubicBezTo>
                      <a:cubicBezTo>
                        <a:pt x="1" y="10"/>
                        <a:pt x="1" y="9"/>
                        <a:pt x="0" y="9"/>
                      </a:cubicBezTo>
                      <a:cubicBezTo>
                        <a:pt x="0" y="10"/>
                        <a:pt x="0" y="11"/>
                        <a:pt x="0" y="12"/>
                      </a:cubicBezTo>
                      <a:cubicBezTo>
                        <a:pt x="0" y="12"/>
                        <a:pt x="0" y="13"/>
                        <a:pt x="0" y="13"/>
                      </a:cubicBezTo>
                      <a:cubicBezTo>
                        <a:pt x="0" y="13"/>
                        <a:pt x="0" y="13"/>
                        <a:pt x="0" y="13"/>
                      </a:cubicBezTo>
                      <a:cubicBezTo>
                        <a:pt x="0" y="13"/>
                        <a:pt x="0" y="13"/>
                        <a:pt x="0" y="13"/>
                      </a:cubicBezTo>
                      <a:cubicBezTo>
                        <a:pt x="1" y="13"/>
                        <a:pt x="2" y="13"/>
                        <a:pt x="2" y="15"/>
                      </a:cubicBezTo>
                      <a:cubicBezTo>
                        <a:pt x="2" y="15"/>
                        <a:pt x="2" y="16"/>
                        <a:pt x="1" y="17"/>
                      </a:cubicBezTo>
                      <a:cubicBezTo>
                        <a:pt x="3" y="19"/>
                        <a:pt x="6" y="21"/>
                        <a:pt x="9" y="23"/>
                      </a:cubicBezTo>
                      <a:cubicBezTo>
                        <a:pt x="9" y="16"/>
                        <a:pt x="11" y="8"/>
                        <a:pt x="13" y="0"/>
                      </a:cubicBezTo>
                    </a:path>
                  </a:pathLst>
                </a:custGeom>
                <a:solidFill>
                  <a:srgbClr val="AEB6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95" name="Freeform 1138">
                  <a:extLst>
                    <a:ext uri="{FF2B5EF4-FFF2-40B4-BE49-F238E27FC236}">
                      <a16:creationId xmlns:a16="http://schemas.microsoft.com/office/drawing/2014/main" id="{64166836-EF70-ED7D-6825-A55B136179DA}"/>
                    </a:ext>
                  </a:extLst>
                </p:cNvPr>
                <p:cNvSpPr>
                  <a:spLocks/>
                </p:cNvSpPr>
                <p:nvPr/>
              </p:nvSpPr>
              <p:spPr bwMode="auto">
                <a:xfrm>
                  <a:off x="2345" y="3605"/>
                  <a:ext cx="30" cy="43"/>
                </a:xfrm>
                <a:custGeom>
                  <a:avLst/>
                  <a:gdLst>
                    <a:gd name="T0" fmla="*/ 21 w 36"/>
                    <a:gd name="T1" fmla="*/ 0 h 51"/>
                    <a:gd name="T2" fmla="*/ 18 w 36"/>
                    <a:gd name="T3" fmla="*/ 1 h 51"/>
                    <a:gd name="T4" fmla="*/ 0 w 36"/>
                    <a:gd name="T5" fmla="*/ 18 h 51"/>
                    <a:gd name="T6" fmla="*/ 1 w 36"/>
                    <a:gd name="T7" fmla="*/ 20 h 51"/>
                    <a:gd name="T8" fmla="*/ 18 w 36"/>
                    <a:gd name="T9" fmla="*/ 30 h 51"/>
                    <a:gd name="T10" fmla="*/ 19 w 36"/>
                    <a:gd name="T11" fmla="*/ 30 h 51"/>
                    <a:gd name="T12" fmla="*/ 19 w 36"/>
                    <a:gd name="T13" fmla="*/ 30 h 51"/>
                    <a:gd name="T14" fmla="*/ 18 w 36"/>
                    <a:gd name="T15" fmla="*/ 30 h 51"/>
                    <a:gd name="T16" fmla="*/ 2 w 36"/>
                    <a:gd name="T17" fmla="*/ 20 h 51"/>
                    <a:gd name="T18" fmla="*/ 2 w 36"/>
                    <a:gd name="T19" fmla="*/ 18 h 51"/>
                    <a:gd name="T20" fmla="*/ 3 w 36"/>
                    <a:gd name="T21" fmla="*/ 11 h 51"/>
                    <a:gd name="T22" fmla="*/ 18 w 36"/>
                    <a:gd name="T23" fmla="*/ 3 h 51"/>
                    <a:gd name="T24" fmla="*/ 20 w 36"/>
                    <a:gd name="T25" fmla="*/ 2 h 51"/>
                    <a:gd name="T26" fmla="*/ 21 w 36"/>
                    <a:gd name="T27" fmla="*/ 0 h 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 h="51">
                      <a:moveTo>
                        <a:pt x="36" y="0"/>
                      </a:moveTo>
                      <a:cubicBezTo>
                        <a:pt x="34" y="1"/>
                        <a:pt x="32" y="1"/>
                        <a:pt x="31" y="1"/>
                      </a:cubicBezTo>
                      <a:cubicBezTo>
                        <a:pt x="13" y="5"/>
                        <a:pt x="0" y="17"/>
                        <a:pt x="0" y="30"/>
                      </a:cubicBezTo>
                      <a:cubicBezTo>
                        <a:pt x="0" y="31"/>
                        <a:pt x="0" y="32"/>
                        <a:pt x="1" y="33"/>
                      </a:cubicBezTo>
                      <a:cubicBezTo>
                        <a:pt x="3" y="44"/>
                        <a:pt x="16" y="51"/>
                        <a:pt x="31" y="51"/>
                      </a:cubicBezTo>
                      <a:cubicBezTo>
                        <a:pt x="31" y="51"/>
                        <a:pt x="31" y="51"/>
                        <a:pt x="32" y="51"/>
                      </a:cubicBezTo>
                      <a:cubicBezTo>
                        <a:pt x="32" y="51"/>
                        <a:pt x="32" y="50"/>
                        <a:pt x="32" y="50"/>
                      </a:cubicBezTo>
                      <a:cubicBezTo>
                        <a:pt x="31" y="50"/>
                        <a:pt x="31" y="50"/>
                        <a:pt x="31" y="50"/>
                      </a:cubicBezTo>
                      <a:cubicBezTo>
                        <a:pt x="16" y="50"/>
                        <a:pt x="4" y="43"/>
                        <a:pt x="2" y="33"/>
                      </a:cubicBezTo>
                      <a:cubicBezTo>
                        <a:pt x="2" y="32"/>
                        <a:pt x="2" y="31"/>
                        <a:pt x="2" y="30"/>
                      </a:cubicBezTo>
                      <a:cubicBezTo>
                        <a:pt x="2" y="26"/>
                        <a:pt x="3" y="22"/>
                        <a:pt x="5" y="18"/>
                      </a:cubicBezTo>
                      <a:cubicBezTo>
                        <a:pt x="10" y="11"/>
                        <a:pt x="20" y="5"/>
                        <a:pt x="31" y="3"/>
                      </a:cubicBezTo>
                      <a:cubicBezTo>
                        <a:pt x="33" y="2"/>
                        <a:pt x="34" y="2"/>
                        <a:pt x="35" y="2"/>
                      </a:cubicBezTo>
                      <a:cubicBezTo>
                        <a:pt x="36" y="1"/>
                        <a:pt x="36" y="1"/>
                        <a:pt x="36"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96" name="Freeform 1139">
                  <a:extLst>
                    <a:ext uri="{FF2B5EF4-FFF2-40B4-BE49-F238E27FC236}">
                      <a16:creationId xmlns:a16="http://schemas.microsoft.com/office/drawing/2014/main" id="{B20B5503-32C7-922E-8F1B-6DD95488E2F1}"/>
                    </a:ext>
                  </a:extLst>
                </p:cNvPr>
                <p:cNvSpPr>
                  <a:spLocks/>
                </p:cNvSpPr>
                <p:nvPr/>
              </p:nvSpPr>
              <p:spPr bwMode="auto">
                <a:xfrm>
                  <a:off x="2362" y="3612"/>
                  <a:ext cx="5" cy="6"/>
                </a:xfrm>
                <a:custGeom>
                  <a:avLst/>
                  <a:gdLst>
                    <a:gd name="T0" fmla="*/ 1 w 7"/>
                    <a:gd name="T1" fmla="*/ 0 h 7"/>
                    <a:gd name="T2" fmla="*/ 1 w 7"/>
                    <a:gd name="T3" fmla="*/ 0 h 7"/>
                    <a:gd name="T4" fmla="*/ 1 w 7"/>
                    <a:gd name="T5" fmla="*/ 3 h 7"/>
                    <a:gd name="T6" fmla="*/ 1 w 7"/>
                    <a:gd name="T7" fmla="*/ 3 h 7"/>
                    <a:gd name="T8" fmla="*/ 1 w 7"/>
                    <a:gd name="T9" fmla="*/ 4 h 7"/>
                    <a:gd name="T10" fmla="*/ 1 w 7"/>
                    <a:gd name="T11" fmla="*/ 4 h 7"/>
                    <a:gd name="T12" fmla="*/ 3 w 7"/>
                    <a:gd name="T13" fmla="*/ 2 h 7"/>
                    <a:gd name="T14" fmla="*/ 2 w 7"/>
                    <a:gd name="T15" fmla="*/ 1 h 7"/>
                    <a:gd name="T16" fmla="*/ 1 w 7"/>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7">
                      <a:moveTo>
                        <a:pt x="3" y="0"/>
                      </a:moveTo>
                      <a:cubicBezTo>
                        <a:pt x="3" y="0"/>
                        <a:pt x="3" y="0"/>
                        <a:pt x="3" y="0"/>
                      </a:cubicBezTo>
                      <a:cubicBezTo>
                        <a:pt x="1" y="0"/>
                        <a:pt x="0" y="2"/>
                        <a:pt x="1" y="4"/>
                      </a:cubicBezTo>
                      <a:cubicBezTo>
                        <a:pt x="1" y="5"/>
                        <a:pt x="1" y="6"/>
                        <a:pt x="2" y="6"/>
                      </a:cubicBezTo>
                      <a:cubicBezTo>
                        <a:pt x="3" y="6"/>
                        <a:pt x="3" y="7"/>
                        <a:pt x="4" y="7"/>
                      </a:cubicBezTo>
                      <a:cubicBezTo>
                        <a:pt x="4" y="7"/>
                        <a:pt x="4" y="7"/>
                        <a:pt x="4" y="7"/>
                      </a:cubicBezTo>
                      <a:cubicBezTo>
                        <a:pt x="6" y="6"/>
                        <a:pt x="7" y="4"/>
                        <a:pt x="7" y="2"/>
                      </a:cubicBezTo>
                      <a:cubicBezTo>
                        <a:pt x="7" y="2"/>
                        <a:pt x="6" y="1"/>
                        <a:pt x="6" y="1"/>
                      </a:cubicBezTo>
                      <a:cubicBezTo>
                        <a:pt x="5" y="0"/>
                        <a:pt x="4"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97" name="Freeform 1140">
                  <a:extLst>
                    <a:ext uri="{FF2B5EF4-FFF2-40B4-BE49-F238E27FC236}">
                      <a16:creationId xmlns:a16="http://schemas.microsoft.com/office/drawing/2014/main" id="{176E9777-7434-8D7A-2B54-7C7BC658D35C}"/>
                    </a:ext>
                  </a:extLst>
                </p:cNvPr>
                <p:cNvSpPr>
                  <a:spLocks/>
                </p:cNvSpPr>
                <p:nvPr/>
              </p:nvSpPr>
              <p:spPr bwMode="auto">
                <a:xfrm>
                  <a:off x="2362" y="3621"/>
                  <a:ext cx="3" cy="3"/>
                </a:xfrm>
                <a:custGeom>
                  <a:avLst/>
                  <a:gdLst>
                    <a:gd name="T0" fmla="*/ 2 w 4"/>
                    <a:gd name="T1" fmla="*/ 0 h 4"/>
                    <a:gd name="T2" fmla="*/ 2 w 4"/>
                    <a:gd name="T3" fmla="*/ 0 h 4"/>
                    <a:gd name="T4" fmla="*/ 2 w 4"/>
                    <a:gd name="T5" fmla="*/ 0 h 4"/>
                    <a:gd name="T6" fmla="*/ 0 w 4"/>
                    <a:gd name="T7" fmla="*/ 2 h 4"/>
                    <a:gd name="T8" fmla="*/ 2 w 4"/>
                    <a:gd name="T9" fmla="*/ 2 h 4"/>
                    <a:gd name="T10" fmla="*/ 2 w 4"/>
                    <a:gd name="T11" fmla="*/ 2 h 4"/>
                    <a:gd name="T12" fmla="*/ 2 w 4"/>
                    <a:gd name="T13" fmla="*/ 2 h 4"/>
                    <a:gd name="T14" fmla="*/ 2 w 4"/>
                    <a:gd name="T15" fmla="*/ 2 h 4"/>
                    <a:gd name="T16" fmla="*/ 2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4">
                      <a:moveTo>
                        <a:pt x="2" y="0"/>
                      </a:moveTo>
                      <a:cubicBezTo>
                        <a:pt x="2" y="0"/>
                        <a:pt x="2" y="0"/>
                        <a:pt x="2" y="0"/>
                      </a:cubicBezTo>
                      <a:cubicBezTo>
                        <a:pt x="2" y="0"/>
                        <a:pt x="2" y="0"/>
                        <a:pt x="2" y="0"/>
                      </a:cubicBezTo>
                      <a:cubicBezTo>
                        <a:pt x="1" y="0"/>
                        <a:pt x="0" y="1"/>
                        <a:pt x="0" y="2"/>
                      </a:cubicBezTo>
                      <a:cubicBezTo>
                        <a:pt x="1" y="3"/>
                        <a:pt x="1" y="4"/>
                        <a:pt x="2" y="4"/>
                      </a:cubicBezTo>
                      <a:cubicBezTo>
                        <a:pt x="2" y="4"/>
                        <a:pt x="3" y="4"/>
                        <a:pt x="3" y="4"/>
                      </a:cubicBezTo>
                      <a:cubicBezTo>
                        <a:pt x="3" y="4"/>
                        <a:pt x="3" y="4"/>
                        <a:pt x="3" y="4"/>
                      </a:cubicBezTo>
                      <a:cubicBezTo>
                        <a:pt x="4" y="3"/>
                        <a:pt x="4" y="2"/>
                        <a:pt x="4" y="2"/>
                      </a:cubicBezTo>
                      <a:cubicBezTo>
                        <a:pt x="4" y="0"/>
                        <a:pt x="3"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98" name="Freeform 1141">
                  <a:extLst>
                    <a:ext uri="{FF2B5EF4-FFF2-40B4-BE49-F238E27FC236}">
                      <a16:creationId xmlns:a16="http://schemas.microsoft.com/office/drawing/2014/main" id="{853380B4-3497-6E74-DCBF-F327B6877BC0}"/>
                    </a:ext>
                  </a:extLst>
                </p:cNvPr>
                <p:cNvSpPr>
                  <a:spLocks/>
                </p:cNvSpPr>
                <p:nvPr/>
              </p:nvSpPr>
              <p:spPr bwMode="auto">
                <a:xfrm>
                  <a:off x="2280" y="3253"/>
                  <a:ext cx="99" cy="113"/>
                </a:xfrm>
                <a:custGeom>
                  <a:avLst/>
                  <a:gdLst>
                    <a:gd name="T0" fmla="*/ 67 w 117"/>
                    <a:gd name="T1" fmla="*/ 0 h 134"/>
                    <a:gd name="T2" fmla="*/ 18 w 117"/>
                    <a:gd name="T3" fmla="*/ 16 h 134"/>
                    <a:gd name="T4" fmla="*/ 21 w 117"/>
                    <a:gd name="T5" fmla="*/ 67 h 134"/>
                    <a:gd name="T6" fmla="*/ 44 w 117"/>
                    <a:gd name="T7" fmla="*/ 80 h 134"/>
                    <a:gd name="T8" fmla="*/ 45 w 117"/>
                    <a:gd name="T9" fmla="*/ 80 h 134"/>
                    <a:gd name="T10" fmla="*/ 49 w 117"/>
                    <a:gd name="T11" fmla="*/ 65 h 134"/>
                    <a:gd name="T12" fmla="*/ 49 w 117"/>
                    <a:gd name="T13" fmla="*/ 51 h 134"/>
                    <a:gd name="T14" fmla="*/ 39 w 117"/>
                    <a:gd name="T15" fmla="*/ 46 h 134"/>
                    <a:gd name="T16" fmla="*/ 30 w 117"/>
                    <a:gd name="T17" fmla="*/ 33 h 134"/>
                    <a:gd name="T18" fmla="*/ 30 w 117"/>
                    <a:gd name="T19" fmla="*/ 32 h 134"/>
                    <a:gd name="T20" fmla="*/ 37 w 117"/>
                    <a:gd name="T21" fmla="*/ 20 h 134"/>
                    <a:gd name="T22" fmla="*/ 53 w 117"/>
                    <a:gd name="T23" fmla="*/ 16 h 134"/>
                    <a:gd name="T24" fmla="*/ 69 w 117"/>
                    <a:gd name="T25" fmla="*/ 6 h 134"/>
                    <a:gd name="T26" fmla="*/ 71 w 117"/>
                    <a:gd name="T27" fmla="*/ 6 h 134"/>
                    <a:gd name="T28" fmla="*/ 67 w 117"/>
                    <a:gd name="T29" fmla="*/ 0 h 1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 h="134">
                      <a:moveTo>
                        <a:pt x="110" y="0"/>
                      </a:moveTo>
                      <a:cubicBezTo>
                        <a:pt x="83" y="11"/>
                        <a:pt x="53" y="6"/>
                        <a:pt x="30" y="27"/>
                      </a:cubicBezTo>
                      <a:cubicBezTo>
                        <a:pt x="0" y="54"/>
                        <a:pt x="5" y="88"/>
                        <a:pt x="36" y="112"/>
                      </a:cubicBezTo>
                      <a:cubicBezTo>
                        <a:pt x="43" y="118"/>
                        <a:pt x="63" y="133"/>
                        <a:pt x="72" y="134"/>
                      </a:cubicBezTo>
                      <a:cubicBezTo>
                        <a:pt x="73" y="134"/>
                        <a:pt x="74" y="134"/>
                        <a:pt x="75" y="134"/>
                      </a:cubicBezTo>
                      <a:cubicBezTo>
                        <a:pt x="87" y="134"/>
                        <a:pt x="83" y="119"/>
                        <a:pt x="81" y="108"/>
                      </a:cubicBezTo>
                      <a:cubicBezTo>
                        <a:pt x="81" y="102"/>
                        <a:pt x="80" y="94"/>
                        <a:pt x="80" y="85"/>
                      </a:cubicBezTo>
                      <a:cubicBezTo>
                        <a:pt x="74" y="83"/>
                        <a:pt x="68" y="80"/>
                        <a:pt x="64" y="77"/>
                      </a:cubicBezTo>
                      <a:cubicBezTo>
                        <a:pt x="55" y="71"/>
                        <a:pt x="49" y="62"/>
                        <a:pt x="49" y="54"/>
                      </a:cubicBezTo>
                      <a:cubicBezTo>
                        <a:pt x="49" y="53"/>
                        <a:pt x="49" y="53"/>
                        <a:pt x="49" y="53"/>
                      </a:cubicBezTo>
                      <a:cubicBezTo>
                        <a:pt x="49" y="45"/>
                        <a:pt x="54" y="39"/>
                        <a:pt x="62" y="34"/>
                      </a:cubicBezTo>
                      <a:cubicBezTo>
                        <a:pt x="69" y="30"/>
                        <a:pt x="78" y="27"/>
                        <a:pt x="89" y="27"/>
                      </a:cubicBezTo>
                      <a:cubicBezTo>
                        <a:pt x="94" y="16"/>
                        <a:pt x="102" y="9"/>
                        <a:pt x="114" y="9"/>
                      </a:cubicBezTo>
                      <a:cubicBezTo>
                        <a:pt x="115" y="9"/>
                        <a:pt x="116" y="9"/>
                        <a:pt x="117" y="10"/>
                      </a:cubicBezTo>
                      <a:cubicBezTo>
                        <a:pt x="110" y="0"/>
                        <a:pt x="110" y="0"/>
                        <a:pt x="110" y="0"/>
                      </a:cubicBezTo>
                    </a:path>
                  </a:pathLst>
                </a:custGeom>
                <a:solidFill>
                  <a:srgbClr val="C5D4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199" name="Freeform 1142">
                  <a:extLst>
                    <a:ext uri="{FF2B5EF4-FFF2-40B4-BE49-F238E27FC236}">
                      <a16:creationId xmlns:a16="http://schemas.microsoft.com/office/drawing/2014/main" id="{F06B2913-5375-F651-66AD-A55C517A816B}"/>
                    </a:ext>
                  </a:extLst>
                </p:cNvPr>
                <p:cNvSpPr>
                  <a:spLocks/>
                </p:cNvSpPr>
                <p:nvPr/>
              </p:nvSpPr>
              <p:spPr bwMode="auto">
                <a:xfrm>
                  <a:off x="2329" y="3278"/>
                  <a:ext cx="26" cy="38"/>
                </a:xfrm>
                <a:custGeom>
                  <a:avLst/>
                  <a:gdLst>
                    <a:gd name="T0" fmla="*/ 18 w 31"/>
                    <a:gd name="T1" fmla="*/ 0 h 46"/>
                    <a:gd name="T2" fmla="*/ 3 w 31"/>
                    <a:gd name="T3" fmla="*/ 4 h 46"/>
                    <a:gd name="T4" fmla="*/ 3 w 31"/>
                    <a:gd name="T5" fmla="*/ 5 h 46"/>
                    <a:gd name="T6" fmla="*/ 0 w 31"/>
                    <a:gd name="T7" fmla="*/ 10 h 46"/>
                    <a:gd name="T8" fmla="*/ 13 w 31"/>
                    <a:gd name="T9" fmla="*/ 26 h 46"/>
                    <a:gd name="T10" fmla="*/ 15 w 31"/>
                    <a:gd name="T11" fmla="*/ 12 h 46"/>
                    <a:gd name="T12" fmla="*/ 13 w 31"/>
                    <a:gd name="T13" fmla="*/ 10 h 46"/>
                    <a:gd name="T14" fmla="*/ 15 w 31"/>
                    <a:gd name="T15" fmla="*/ 8 h 46"/>
                    <a:gd name="T16" fmla="*/ 15 w 31"/>
                    <a:gd name="T17" fmla="*/ 8 h 46"/>
                    <a:gd name="T18" fmla="*/ 16 w 31"/>
                    <a:gd name="T19" fmla="*/ 6 h 46"/>
                    <a:gd name="T20" fmla="*/ 16 w 31"/>
                    <a:gd name="T21" fmla="*/ 5 h 46"/>
                    <a:gd name="T22" fmla="*/ 17 w 31"/>
                    <a:gd name="T23" fmla="*/ 2 h 46"/>
                    <a:gd name="T24" fmla="*/ 18 w 31"/>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 h="46">
                      <a:moveTo>
                        <a:pt x="31" y="0"/>
                      </a:moveTo>
                      <a:cubicBezTo>
                        <a:pt x="21" y="0"/>
                        <a:pt x="13" y="3"/>
                        <a:pt x="6" y="7"/>
                      </a:cubicBezTo>
                      <a:cubicBezTo>
                        <a:pt x="5" y="7"/>
                        <a:pt x="5" y="7"/>
                        <a:pt x="4" y="8"/>
                      </a:cubicBezTo>
                      <a:cubicBezTo>
                        <a:pt x="2" y="11"/>
                        <a:pt x="1" y="14"/>
                        <a:pt x="0" y="18"/>
                      </a:cubicBezTo>
                      <a:cubicBezTo>
                        <a:pt x="0" y="29"/>
                        <a:pt x="9" y="39"/>
                        <a:pt x="23" y="46"/>
                      </a:cubicBezTo>
                      <a:cubicBezTo>
                        <a:pt x="23" y="38"/>
                        <a:pt x="23" y="29"/>
                        <a:pt x="25" y="21"/>
                      </a:cubicBezTo>
                      <a:cubicBezTo>
                        <a:pt x="24" y="20"/>
                        <a:pt x="23" y="19"/>
                        <a:pt x="23" y="18"/>
                      </a:cubicBezTo>
                      <a:cubicBezTo>
                        <a:pt x="23" y="16"/>
                        <a:pt x="24" y="15"/>
                        <a:pt x="26" y="15"/>
                      </a:cubicBezTo>
                      <a:cubicBezTo>
                        <a:pt x="26" y="15"/>
                        <a:pt x="26" y="15"/>
                        <a:pt x="26" y="15"/>
                      </a:cubicBezTo>
                      <a:cubicBezTo>
                        <a:pt x="26" y="14"/>
                        <a:pt x="27" y="12"/>
                        <a:pt x="27" y="10"/>
                      </a:cubicBezTo>
                      <a:cubicBezTo>
                        <a:pt x="27" y="9"/>
                        <a:pt x="27" y="9"/>
                        <a:pt x="27" y="8"/>
                      </a:cubicBezTo>
                      <a:cubicBezTo>
                        <a:pt x="27" y="6"/>
                        <a:pt x="28" y="5"/>
                        <a:pt x="29" y="4"/>
                      </a:cubicBezTo>
                      <a:cubicBezTo>
                        <a:pt x="30" y="3"/>
                        <a:pt x="30" y="1"/>
                        <a:pt x="31" y="0"/>
                      </a:cubicBezTo>
                    </a:path>
                  </a:pathLst>
                </a:custGeom>
                <a:solidFill>
                  <a:srgbClr val="9FA8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200" name="Freeform 1143">
                  <a:extLst>
                    <a:ext uri="{FF2B5EF4-FFF2-40B4-BE49-F238E27FC236}">
                      <a16:creationId xmlns:a16="http://schemas.microsoft.com/office/drawing/2014/main" id="{C9303EBC-50C8-E81D-4105-70BA7747BD59}"/>
                    </a:ext>
                  </a:extLst>
                </p:cNvPr>
                <p:cNvSpPr>
                  <a:spLocks/>
                </p:cNvSpPr>
                <p:nvPr/>
              </p:nvSpPr>
              <p:spPr bwMode="auto">
                <a:xfrm>
                  <a:off x="2324" y="3284"/>
                  <a:ext cx="24" cy="39"/>
                </a:xfrm>
                <a:custGeom>
                  <a:avLst/>
                  <a:gdLst>
                    <a:gd name="T0" fmla="*/ 6 w 29"/>
                    <a:gd name="T1" fmla="*/ 0 h 46"/>
                    <a:gd name="T2" fmla="*/ 0 w 29"/>
                    <a:gd name="T3" fmla="*/ 10 h 46"/>
                    <a:gd name="T4" fmla="*/ 0 w 29"/>
                    <a:gd name="T5" fmla="*/ 10 h 46"/>
                    <a:gd name="T6" fmla="*/ 8 w 29"/>
                    <a:gd name="T7" fmla="*/ 23 h 46"/>
                    <a:gd name="T8" fmla="*/ 17 w 29"/>
                    <a:gd name="T9" fmla="*/ 28 h 46"/>
                    <a:gd name="T10" fmla="*/ 17 w 29"/>
                    <a:gd name="T11" fmla="*/ 23 h 46"/>
                    <a:gd name="T12" fmla="*/ 3 w 29"/>
                    <a:gd name="T13" fmla="*/ 6 h 46"/>
                    <a:gd name="T14" fmla="*/ 6 w 29"/>
                    <a:gd name="T15" fmla="*/ 0 h 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46">
                      <a:moveTo>
                        <a:pt x="10" y="0"/>
                      </a:moveTo>
                      <a:cubicBezTo>
                        <a:pt x="4" y="4"/>
                        <a:pt x="0" y="10"/>
                        <a:pt x="0" y="16"/>
                      </a:cubicBezTo>
                      <a:cubicBezTo>
                        <a:pt x="0" y="17"/>
                        <a:pt x="0" y="17"/>
                        <a:pt x="0" y="17"/>
                      </a:cubicBezTo>
                      <a:cubicBezTo>
                        <a:pt x="0" y="24"/>
                        <a:pt x="5" y="32"/>
                        <a:pt x="14" y="38"/>
                      </a:cubicBezTo>
                      <a:cubicBezTo>
                        <a:pt x="18" y="41"/>
                        <a:pt x="23" y="44"/>
                        <a:pt x="29" y="46"/>
                      </a:cubicBezTo>
                      <a:cubicBezTo>
                        <a:pt x="29" y="43"/>
                        <a:pt x="29" y="41"/>
                        <a:pt x="29" y="38"/>
                      </a:cubicBezTo>
                      <a:cubicBezTo>
                        <a:pt x="15" y="31"/>
                        <a:pt x="6" y="21"/>
                        <a:pt x="6" y="10"/>
                      </a:cubicBezTo>
                      <a:cubicBezTo>
                        <a:pt x="7" y="6"/>
                        <a:pt x="8" y="3"/>
                        <a:pt x="10" y="0"/>
                      </a:cubicBezTo>
                    </a:path>
                  </a:pathLst>
                </a:custGeom>
                <a:solidFill>
                  <a:srgbClr val="878E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201" name="Freeform 1144">
                  <a:extLst>
                    <a:ext uri="{FF2B5EF4-FFF2-40B4-BE49-F238E27FC236}">
                      <a16:creationId xmlns:a16="http://schemas.microsoft.com/office/drawing/2014/main" id="{DE6D5171-C5DD-1E48-CAE7-9172305D8BDF}"/>
                    </a:ext>
                  </a:extLst>
                </p:cNvPr>
                <p:cNvSpPr>
                  <a:spLocks/>
                </p:cNvSpPr>
                <p:nvPr/>
              </p:nvSpPr>
              <p:spPr bwMode="auto">
                <a:xfrm>
                  <a:off x="2322" y="3276"/>
                  <a:ext cx="34" cy="49"/>
                </a:xfrm>
                <a:custGeom>
                  <a:avLst/>
                  <a:gdLst>
                    <a:gd name="T0" fmla="*/ 25 w 40"/>
                    <a:gd name="T1" fmla="*/ 0 h 58"/>
                    <a:gd name="T2" fmla="*/ 8 w 40"/>
                    <a:gd name="T3" fmla="*/ 4 h 58"/>
                    <a:gd name="T4" fmla="*/ 0 w 40"/>
                    <a:gd name="T5" fmla="*/ 16 h 58"/>
                    <a:gd name="T6" fmla="*/ 0 w 40"/>
                    <a:gd name="T7" fmla="*/ 16 h 58"/>
                    <a:gd name="T8" fmla="*/ 9 w 40"/>
                    <a:gd name="T9" fmla="*/ 30 h 58"/>
                    <a:gd name="T10" fmla="*/ 19 w 40"/>
                    <a:gd name="T11" fmla="*/ 35 h 58"/>
                    <a:gd name="T12" fmla="*/ 19 w 40"/>
                    <a:gd name="T13" fmla="*/ 34 h 58"/>
                    <a:gd name="T14" fmla="*/ 10 w 40"/>
                    <a:gd name="T15" fmla="*/ 30 h 58"/>
                    <a:gd name="T16" fmla="*/ 2 w 40"/>
                    <a:gd name="T17" fmla="*/ 16 h 58"/>
                    <a:gd name="T18" fmla="*/ 2 w 40"/>
                    <a:gd name="T19" fmla="*/ 16 h 58"/>
                    <a:gd name="T20" fmla="*/ 8 w 40"/>
                    <a:gd name="T21" fmla="*/ 6 h 58"/>
                    <a:gd name="T22" fmla="*/ 9 w 40"/>
                    <a:gd name="T23" fmla="*/ 6 h 58"/>
                    <a:gd name="T24" fmla="*/ 24 w 40"/>
                    <a:gd name="T25" fmla="*/ 2 h 58"/>
                    <a:gd name="T26" fmla="*/ 25 w 40"/>
                    <a:gd name="T27" fmla="*/ 0 h 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0" h="58">
                      <a:moveTo>
                        <a:pt x="40" y="0"/>
                      </a:moveTo>
                      <a:cubicBezTo>
                        <a:pt x="29" y="0"/>
                        <a:pt x="20" y="3"/>
                        <a:pt x="13" y="7"/>
                      </a:cubicBezTo>
                      <a:cubicBezTo>
                        <a:pt x="5" y="12"/>
                        <a:pt x="0" y="18"/>
                        <a:pt x="0" y="26"/>
                      </a:cubicBezTo>
                      <a:cubicBezTo>
                        <a:pt x="0" y="27"/>
                        <a:pt x="0" y="27"/>
                        <a:pt x="0" y="27"/>
                      </a:cubicBezTo>
                      <a:cubicBezTo>
                        <a:pt x="0" y="35"/>
                        <a:pt x="6" y="44"/>
                        <a:pt x="15" y="50"/>
                      </a:cubicBezTo>
                      <a:cubicBezTo>
                        <a:pt x="19" y="53"/>
                        <a:pt x="25" y="56"/>
                        <a:pt x="31" y="58"/>
                      </a:cubicBezTo>
                      <a:cubicBezTo>
                        <a:pt x="31" y="57"/>
                        <a:pt x="31" y="57"/>
                        <a:pt x="31" y="56"/>
                      </a:cubicBezTo>
                      <a:cubicBezTo>
                        <a:pt x="25" y="54"/>
                        <a:pt x="20" y="51"/>
                        <a:pt x="16" y="48"/>
                      </a:cubicBezTo>
                      <a:cubicBezTo>
                        <a:pt x="7" y="42"/>
                        <a:pt x="2" y="34"/>
                        <a:pt x="2" y="27"/>
                      </a:cubicBezTo>
                      <a:cubicBezTo>
                        <a:pt x="2" y="26"/>
                        <a:pt x="2" y="26"/>
                        <a:pt x="2" y="26"/>
                      </a:cubicBezTo>
                      <a:cubicBezTo>
                        <a:pt x="2" y="20"/>
                        <a:pt x="6" y="14"/>
                        <a:pt x="12" y="10"/>
                      </a:cubicBezTo>
                      <a:cubicBezTo>
                        <a:pt x="13" y="9"/>
                        <a:pt x="13" y="9"/>
                        <a:pt x="14" y="9"/>
                      </a:cubicBezTo>
                      <a:cubicBezTo>
                        <a:pt x="21" y="5"/>
                        <a:pt x="29" y="2"/>
                        <a:pt x="39" y="2"/>
                      </a:cubicBezTo>
                      <a:cubicBezTo>
                        <a:pt x="39" y="1"/>
                        <a:pt x="40" y="0"/>
                        <a:pt x="40"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202" name="Freeform 1145">
                  <a:extLst>
                    <a:ext uri="{FF2B5EF4-FFF2-40B4-BE49-F238E27FC236}">
                      <a16:creationId xmlns:a16="http://schemas.microsoft.com/office/drawing/2014/main" id="{06BFA1AA-42F7-43F2-7DF9-A8D26E2B05A6}"/>
                    </a:ext>
                  </a:extLst>
                </p:cNvPr>
                <p:cNvSpPr>
                  <a:spLocks/>
                </p:cNvSpPr>
                <p:nvPr/>
              </p:nvSpPr>
              <p:spPr bwMode="auto">
                <a:xfrm>
                  <a:off x="2351" y="3281"/>
                  <a:ext cx="2" cy="5"/>
                </a:xfrm>
                <a:custGeom>
                  <a:avLst/>
                  <a:gdLst>
                    <a:gd name="T0" fmla="*/ 2 w 2"/>
                    <a:gd name="T1" fmla="*/ 0 h 6"/>
                    <a:gd name="T2" fmla="*/ 0 w 2"/>
                    <a:gd name="T3" fmla="*/ 3 h 6"/>
                    <a:gd name="T4" fmla="*/ 0 w 2"/>
                    <a:gd name="T5" fmla="*/ 3 h 6"/>
                    <a:gd name="T6" fmla="*/ 2 w 2"/>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6">
                      <a:moveTo>
                        <a:pt x="2" y="0"/>
                      </a:moveTo>
                      <a:cubicBezTo>
                        <a:pt x="1" y="1"/>
                        <a:pt x="0" y="2"/>
                        <a:pt x="0" y="4"/>
                      </a:cubicBezTo>
                      <a:cubicBezTo>
                        <a:pt x="0" y="5"/>
                        <a:pt x="0" y="5"/>
                        <a:pt x="0" y="6"/>
                      </a:cubicBezTo>
                      <a:cubicBezTo>
                        <a:pt x="1" y="4"/>
                        <a:pt x="1" y="2"/>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203" name="Freeform 1146">
                  <a:extLst>
                    <a:ext uri="{FF2B5EF4-FFF2-40B4-BE49-F238E27FC236}">
                      <a16:creationId xmlns:a16="http://schemas.microsoft.com/office/drawing/2014/main" id="{A23C4153-C661-FCD5-51D8-9AAE100CAF2D}"/>
                    </a:ext>
                  </a:extLst>
                </p:cNvPr>
                <p:cNvSpPr>
                  <a:spLocks/>
                </p:cNvSpPr>
                <p:nvPr/>
              </p:nvSpPr>
              <p:spPr bwMode="auto">
                <a:xfrm>
                  <a:off x="2348" y="3290"/>
                  <a:ext cx="3" cy="5"/>
                </a:xfrm>
                <a:custGeom>
                  <a:avLst/>
                  <a:gdLst>
                    <a:gd name="T0" fmla="*/ 3 w 3"/>
                    <a:gd name="T1" fmla="*/ 0 h 6"/>
                    <a:gd name="T2" fmla="*/ 0 w 3"/>
                    <a:gd name="T3" fmla="*/ 3 h 6"/>
                    <a:gd name="T4" fmla="*/ 2 w 3"/>
                    <a:gd name="T5" fmla="*/ 3 h 6"/>
                    <a:gd name="T6" fmla="*/ 3 w 3"/>
                    <a:gd name="T7" fmla="*/ 0 h 6"/>
                    <a:gd name="T8" fmla="*/ 3 w 3"/>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6">
                      <a:moveTo>
                        <a:pt x="3" y="0"/>
                      </a:moveTo>
                      <a:cubicBezTo>
                        <a:pt x="1" y="0"/>
                        <a:pt x="0" y="1"/>
                        <a:pt x="0" y="3"/>
                      </a:cubicBezTo>
                      <a:cubicBezTo>
                        <a:pt x="0" y="4"/>
                        <a:pt x="1" y="5"/>
                        <a:pt x="2" y="6"/>
                      </a:cubicBezTo>
                      <a:cubicBezTo>
                        <a:pt x="2" y="4"/>
                        <a:pt x="3" y="2"/>
                        <a:pt x="3" y="0"/>
                      </a:cubicBezTo>
                      <a:cubicBezTo>
                        <a:pt x="3" y="0"/>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204" name="Freeform 1147">
                  <a:extLst>
                    <a:ext uri="{FF2B5EF4-FFF2-40B4-BE49-F238E27FC236}">
                      <a16:creationId xmlns:a16="http://schemas.microsoft.com/office/drawing/2014/main" id="{DDA7EAA4-4188-0B2E-7D3A-A04A2664F9E2}"/>
                    </a:ext>
                  </a:extLst>
                </p:cNvPr>
                <p:cNvSpPr>
                  <a:spLocks/>
                </p:cNvSpPr>
                <p:nvPr/>
              </p:nvSpPr>
              <p:spPr bwMode="auto">
                <a:xfrm>
                  <a:off x="2095" y="3155"/>
                  <a:ext cx="70" cy="161"/>
                </a:xfrm>
                <a:custGeom>
                  <a:avLst/>
                  <a:gdLst>
                    <a:gd name="T0" fmla="*/ 37 w 83"/>
                    <a:gd name="T1" fmla="*/ 0 h 190"/>
                    <a:gd name="T2" fmla="*/ 13 w 83"/>
                    <a:gd name="T3" fmla="*/ 11 h 190"/>
                    <a:gd name="T4" fmla="*/ 20 w 83"/>
                    <a:gd name="T5" fmla="*/ 66 h 190"/>
                    <a:gd name="T6" fmla="*/ 21 w 83"/>
                    <a:gd name="T7" fmla="*/ 115 h 190"/>
                    <a:gd name="T8" fmla="*/ 24 w 83"/>
                    <a:gd name="T9" fmla="*/ 115 h 190"/>
                    <a:gd name="T10" fmla="*/ 40 w 83"/>
                    <a:gd name="T11" fmla="*/ 75 h 190"/>
                    <a:gd name="T12" fmla="*/ 37 w 83"/>
                    <a:gd name="T13" fmla="*/ 49 h 190"/>
                    <a:gd name="T14" fmla="*/ 22 w 83"/>
                    <a:gd name="T15" fmla="*/ 40 h 190"/>
                    <a:gd name="T16" fmla="*/ 21 w 83"/>
                    <a:gd name="T17" fmla="*/ 36 h 190"/>
                    <a:gd name="T18" fmla="*/ 36 w 83"/>
                    <a:gd name="T19" fmla="*/ 16 h 190"/>
                    <a:gd name="T20" fmla="*/ 50 w 83"/>
                    <a:gd name="T21" fmla="*/ 1 h 190"/>
                    <a:gd name="T22" fmla="*/ 43 w 83"/>
                    <a:gd name="T23" fmla="*/ 1 h 190"/>
                    <a:gd name="T24" fmla="*/ 37 w 83"/>
                    <a:gd name="T25" fmla="*/ 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190">
                      <a:moveTo>
                        <a:pt x="62" y="0"/>
                      </a:moveTo>
                      <a:cubicBezTo>
                        <a:pt x="48" y="0"/>
                        <a:pt x="31" y="9"/>
                        <a:pt x="23" y="18"/>
                      </a:cubicBezTo>
                      <a:cubicBezTo>
                        <a:pt x="0" y="45"/>
                        <a:pt x="36" y="80"/>
                        <a:pt x="33" y="109"/>
                      </a:cubicBezTo>
                      <a:cubicBezTo>
                        <a:pt x="32" y="122"/>
                        <a:pt x="3" y="190"/>
                        <a:pt x="35" y="190"/>
                      </a:cubicBezTo>
                      <a:cubicBezTo>
                        <a:pt x="37" y="190"/>
                        <a:pt x="38" y="190"/>
                        <a:pt x="40" y="190"/>
                      </a:cubicBezTo>
                      <a:cubicBezTo>
                        <a:pt x="67" y="186"/>
                        <a:pt x="68" y="143"/>
                        <a:pt x="67" y="123"/>
                      </a:cubicBezTo>
                      <a:cubicBezTo>
                        <a:pt x="67" y="115"/>
                        <a:pt x="64" y="99"/>
                        <a:pt x="62" y="81"/>
                      </a:cubicBezTo>
                      <a:cubicBezTo>
                        <a:pt x="50" y="80"/>
                        <a:pt x="40" y="75"/>
                        <a:pt x="37" y="66"/>
                      </a:cubicBezTo>
                      <a:cubicBezTo>
                        <a:pt x="36" y="64"/>
                        <a:pt x="36" y="61"/>
                        <a:pt x="36" y="59"/>
                      </a:cubicBezTo>
                      <a:cubicBezTo>
                        <a:pt x="36" y="47"/>
                        <a:pt x="46" y="34"/>
                        <a:pt x="60" y="26"/>
                      </a:cubicBezTo>
                      <a:cubicBezTo>
                        <a:pt x="63" y="12"/>
                        <a:pt x="70" y="2"/>
                        <a:pt x="83" y="1"/>
                      </a:cubicBezTo>
                      <a:cubicBezTo>
                        <a:pt x="71" y="1"/>
                        <a:pt x="71" y="1"/>
                        <a:pt x="71" y="1"/>
                      </a:cubicBezTo>
                      <a:cubicBezTo>
                        <a:pt x="68" y="0"/>
                        <a:pt x="65" y="0"/>
                        <a:pt x="62" y="0"/>
                      </a:cubicBezTo>
                    </a:path>
                  </a:pathLst>
                </a:custGeom>
                <a:solidFill>
                  <a:srgbClr val="C5D4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205" name="Freeform 1148">
                  <a:extLst>
                    <a:ext uri="{FF2B5EF4-FFF2-40B4-BE49-F238E27FC236}">
                      <a16:creationId xmlns:a16="http://schemas.microsoft.com/office/drawing/2014/main" id="{04CCEAB1-3674-B792-F15F-088DC3E50E35}"/>
                    </a:ext>
                  </a:extLst>
                </p:cNvPr>
                <p:cNvSpPr>
                  <a:spLocks/>
                </p:cNvSpPr>
                <p:nvPr/>
              </p:nvSpPr>
              <p:spPr bwMode="auto">
                <a:xfrm>
                  <a:off x="2128" y="3179"/>
                  <a:ext cx="18" cy="37"/>
                </a:xfrm>
                <a:custGeom>
                  <a:avLst/>
                  <a:gdLst>
                    <a:gd name="T0" fmla="*/ 13 w 21"/>
                    <a:gd name="T1" fmla="*/ 0 h 44"/>
                    <a:gd name="T2" fmla="*/ 0 w 21"/>
                    <a:gd name="T3" fmla="*/ 12 h 44"/>
                    <a:gd name="T4" fmla="*/ 1 w 21"/>
                    <a:gd name="T5" fmla="*/ 18 h 44"/>
                    <a:gd name="T6" fmla="*/ 13 w 21"/>
                    <a:gd name="T7" fmla="*/ 26 h 44"/>
                    <a:gd name="T8" fmla="*/ 12 w 21"/>
                    <a:gd name="T9" fmla="*/ 13 h 44"/>
                    <a:gd name="T10" fmla="*/ 11 w 21"/>
                    <a:gd name="T11" fmla="*/ 13 h 44"/>
                    <a:gd name="T12" fmla="*/ 10 w 21"/>
                    <a:gd name="T13" fmla="*/ 13 h 44"/>
                    <a:gd name="T14" fmla="*/ 11 w 21"/>
                    <a:gd name="T15" fmla="*/ 10 h 44"/>
                    <a:gd name="T16" fmla="*/ 11 w 21"/>
                    <a:gd name="T17" fmla="*/ 10 h 44"/>
                    <a:gd name="T18" fmla="*/ 11 w 21"/>
                    <a:gd name="T19" fmla="*/ 8 h 44"/>
                    <a:gd name="T20" fmla="*/ 9 w 21"/>
                    <a:gd name="T21" fmla="*/ 7 h 44"/>
                    <a:gd name="T22" fmla="*/ 11 w 21"/>
                    <a:gd name="T23" fmla="*/ 3 h 44"/>
                    <a:gd name="T24" fmla="*/ 11 w 21"/>
                    <a:gd name="T25" fmla="*/ 3 h 44"/>
                    <a:gd name="T26" fmla="*/ 12 w 21"/>
                    <a:gd name="T27" fmla="*/ 3 h 44"/>
                    <a:gd name="T28" fmla="*/ 13 w 21"/>
                    <a:gd name="T29" fmla="*/ 0 h 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 h="44">
                      <a:moveTo>
                        <a:pt x="20" y="0"/>
                      </a:moveTo>
                      <a:cubicBezTo>
                        <a:pt x="11" y="5"/>
                        <a:pt x="4" y="12"/>
                        <a:pt x="0" y="20"/>
                      </a:cubicBezTo>
                      <a:cubicBezTo>
                        <a:pt x="0" y="23"/>
                        <a:pt x="0" y="27"/>
                        <a:pt x="1" y="30"/>
                      </a:cubicBezTo>
                      <a:cubicBezTo>
                        <a:pt x="4" y="38"/>
                        <a:pt x="11" y="43"/>
                        <a:pt x="21" y="44"/>
                      </a:cubicBezTo>
                      <a:cubicBezTo>
                        <a:pt x="20" y="37"/>
                        <a:pt x="19" y="29"/>
                        <a:pt x="19" y="22"/>
                      </a:cubicBezTo>
                      <a:cubicBezTo>
                        <a:pt x="19" y="22"/>
                        <a:pt x="19" y="22"/>
                        <a:pt x="18" y="22"/>
                      </a:cubicBezTo>
                      <a:cubicBezTo>
                        <a:pt x="17" y="22"/>
                        <a:pt x="17" y="22"/>
                        <a:pt x="16" y="21"/>
                      </a:cubicBezTo>
                      <a:cubicBezTo>
                        <a:pt x="16" y="19"/>
                        <a:pt x="16" y="18"/>
                        <a:pt x="17" y="17"/>
                      </a:cubicBezTo>
                      <a:cubicBezTo>
                        <a:pt x="17" y="17"/>
                        <a:pt x="17" y="17"/>
                        <a:pt x="17" y="17"/>
                      </a:cubicBezTo>
                      <a:cubicBezTo>
                        <a:pt x="17" y="16"/>
                        <a:pt x="17" y="14"/>
                        <a:pt x="17" y="13"/>
                      </a:cubicBezTo>
                      <a:cubicBezTo>
                        <a:pt x="16" y="13"/>
                        <a:pt x="16" y="12"/>
                        <a:pt x="15" y="11"/>
                      </a:cubicBezTo>
                      <a:cubicBezTo>
                        <a:pt x="15" y="9"/>
                        <a:pt x="16" y="7"/>
                        <a:pt x="17" y="6"/>
                      </a:cubicBezTo>
                      <a:cubicBezTo>
                        <a:pt x="18" y="6"/>
                        <a:pt x="18" y="6"/>
                        <a:pt x="18" y="6"/>
                      </a:cubicBezTo>
                      <a:cubicBezTo>
                        <a:pt x="19" y="6"/>
                        <a:pt x="19" y="6"/>
                        <a:pt x="19" y="6"/>
                      </a:cubicBezTo>
                      <a:cubicBezTo>
                        <a:pt x="20" y="4"/>
                        <a:pt x="20" y="2"/>
                        <a:pt x="20" y="0"/>
                      </a:cubicBezTo>
                    </a:path>
                  </a:pathLst>
                </a:custGeom>
                <a:solidFill>
                  <a:srgbClr val="9FA8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206" name="Freeform 1149">
                  <a:extLst>
                    <a:ext uri="{FF2B5EF4-FFF2-40B4-BE49-F238E27FC236}">
                      <a16:creationId xmlns:a16="http://schemas.microsoft.com/office/drawing/2014/main" id="{96794BD8-8B7C-708D-6C7D-68C088EEACFF}"/>
                    </a:ext>
                  </a:extLst>
                </p:cNvPr>
                <p:cNvSpPr>
                  <a:spLocks/>
                </p:cNvSpPr>
                <p:nvPr/>
              </p:nvSpPr>
              <p:spPr bwMode="auto">
                <a:xfrm>
                  <a:off x="2127" y="3196"/>
                  <a:ext cx="19" cy="26"/>
                </a:xfrm>
                <a:custGeom>
                  <a:avLst/>
                  <a:gdLst>
                    <a:gd name="T0" fmla="*/ 2 w 23"/>
                    <a:gd name="T1" fmla="*/ 0 h 31"/>
                    <a:gd name="T2" fmla="*/ 0 w 23"/>
                    <a:gd name="T3" fmla="*/ 7 h 31"/>
                    <a:gd name="T4" fmla="*/ 1 w 23"/>
                    <a:gd name="T5" fmla="*/ 10 h 31"/>
                    <a:gd name="T6" fmla="*/ 13 w 23"/>
                    <a:gd name="T7" fmla="*/ 18 h 31"/>
                    <a:gd name="T8" fmla="*/ 13 w 23"/>
                    <a:gd name="T9" fmla="*/ 14 h 31"/>
                    <a:gd name="T10" fmla="*/ 2 w 23"/>
                    <a:gd name="T11" fmla="*/ 6 h 31"/>
                    <a:gd name="T12" fmla="*/ 2 w 23"/>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31">
                      <a:moveTo>
                        <a:pt x="2" y="0"/>
                      </a:moveTo>
                      <a:cubicBezTo>
                        <a:pt x="0" y="4"/>
                        <a:pt x="0" y="7"/>
                        <a:pt x="0" y="11"/>
                      </a:cubicBezTo>
                      <a:cubicBezTo>
                        <a:pt x="0" y="13"/>
                        <a:pt x="0" y="15"/>
                        <a:pt x="1" y="17"/>
                      </a:cubicBezTo>
                      <a:cubicBezTo>
                        <a:pt x="4" y="26"/>
                        <a:pt x="12" y="31"/>
                        <a:pt x="23" y="31"/>
                      </a:cubicBezTo>
                      <a:cubicBezTo>
                        <a:pt x="23" y="29"/>
                        <a:pt x="23" y="26"/>
                        <a:pt x="23" y="24"/>
                      </a:cubicBezTo>
                      <a:cubicBezTo>
                        <a:pt x="13" y="23"/>
                        <a:pt x="6" y="18"/>
                        <a:pt x="3" y="10"/>
                      </a:cubicBezTo>
                      <a:cubicBezTo>
                        <a:pt x="2" y="7"/>
                        <a:pt x="2" y="3"/>
                        <a:pt x="2" y="0"/>
                      </a:cubicBezTo>
                    </a:path>
                  </a:pathLst>
                </a:custGeom>
                <a:solidFill>
                  <a:srgbClr val="878E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207" name="Freeform 1150">
                  <a:extLst>
                    <a:ext uri="{FF2B5EF4-FFF2-40B4-BE49-F238E27FC236}">
                      <a16:creationId xmlns:a16="http://schemas.microsoft.com/office/drawing/2014/main" id="{A01F7DCE-2263-FC69-1DB9-ECC0817E7731}"/>
                    </a:ext>
                  </a:extLst>
                </p:cNvPr>
                <p:cNvSpPr>
                  <a:spLocks/>
                </p:cNvSpPr>
                <p:nvPr/>
              </p:nvSpPr>
              <p:spPr bwMode="auto">
                <a:xfrm>
                  <a:off x="2143" y="3190"/>
                  <a:ext cx="1" cy="3"/>
                </a:xfrm>
                <a:custGeom>
                  <a:avLst/>
                  <a:gdLst>
                    <a:gd name="T0" fmla="*/ 0 w 2"/>
                    <a:gd name="T1" fmla="*/ 0 h 4"/>
                    <a:gd name="T2" fmla="*/ 0 w 2"/>
                    <a:gd name="T3" fmla="*/ 2 h 4"/>
                    <a:gd name="T4" fmla="*/ 0 w 2"/>
                    <a:gd name="T5" fmla="*/ 2 h 4"/>
                    <a:gd name="T6" fmla="*/ 0 w 2"/>
                    <a:gd name="T7" fmla="*/ 2 h 4"/>
                    <a:gd name="T8" fmla="*/ 1 w 2"/>
                    <a:gd name="T9" fmla="*/ 2 h 4"/>
                    <a:gd name="T10" fmla="*/ 1 w 2"/>
                    <a:gd name="T11" fmla="*/ 2 h 4"/>
                    <a:gd name="T12" fmla="*/ 1 w 2"/>
                    <a:gd name="T13" fmla="*/ 1 h 4"/>
                    <a:gd name="T14" fmla="*/ 1 w 2"/>
                    <a:gd name="T15" fmla="*/ 1 h 4"/>
                    <a:gd name="T16" fmla="*/ 0 w 2"/>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4">
                      <a:moveTo>
                        <a:pt x="0" y="0"/>
                      </a:moveTo>
                      <a:cubicBezTo>
                        <a:pt x="0" y="1"/>
                        <a:pt x="0" y="3"/>
                        <a:pt x="0" y="4"/>
                      </a:cubicBezTo>
                      <a:cubicBezTo>
                        <a:pt x="0" y="4"/>
                        <a:pt x="0" y="4"/>
                        <a:pt x="0" y="4"/>
                      </a:cubicBezTo>
                      <a:cubicBezTo>
                        <a:pt x="0" y="4"/>
                        <a:pt x="0" y="4"/>
                        <a:pt x="0" y="4"/>
                      </a:cubicBezTo>
                      <a:cubicBezTo>
                        <a:pt x="1" y="4"/>
                        <a:pt x="1" y="4"/>
                        <a:pt x="1" y="4"/>
                      </a:cubicBezTo>
                      <a:cubicBezTo>
                        <a:pt x="1" y="4"/>
                        <a:pt x="2" y="4"/>
                        <a:pt x="2" y="4"/>
                      </a:cubicBezTo>
                      <a:cubicBezTo>
                        <a:pt x="2" y="3"/>
                        <a:pt x="2" y="2"/>
                        <a:pt x="2" y="1"/>
                      </a:cubicBezTo>
                      <a:cubicBezTo>
                        <a:pt x="2" y="1"/>
                        <a:pt x="2" y="1"/>
                        <a:pt x="2" y="1"/>
                      </a:cubicBezTo>
                      <a:cubicBezTo>
                        <a:pt x="1" y="1"/>
                        <a:pt x="1" y="0"/>
                        <a:pt x="0" y="0"/>
                      </a:cubicBezTo>
                    </a:path>
                  </a:pathLst>
                </a:custGeom>
                <a:solidFill>
                  <a:srgbClr val="AEB6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208" name="Freeform 1151">
                  <a:extLst>
                    <a:ext uri="{FF2B5EF4-FFF2-40B4-BE49-F238E27FC236}">
                      <a16:creationId xmlns:a16="http://schemas.microsoft.com/office/drawing/2014/main" id="{BC34DF9F-E8AB-8181-6ED1-7F0376F5BC49}"/>
                    </a:ext>
                  </a:extLst>
                </p:cNvPr>
                <p:cNvSpPr>
                  <a:spLocks/>
                </p:cNvSpPr>
                <p:nvPr/>
              </p:nvSpPr>
              <p:spPr bwMode="auto">
                <a:xfrm>
                  <a:off x="2125" y="3177"/>
                  <a:ext cx="22" cy="46"/>
                </a:xfrm>
                <a:custGeom>
                  <a:avLst/>
                  <a:gdLst>
                    <a:gd name="T0" fmla="*/ 14 w 26"/>
                    <a:gd name="T1" fmla="*/ 0 h 55"/>
                    <a:gd name="T2" fmla="*/ 0 w 26"/>
                    <a:gd name="T3" fmla="*/ 19 h 55"/>
                    <a:gd name="T4" fmla="*/ 1 w 26"/>
                    <a:gd name="T5" fmla="*/ 23 h 55"/>
                    <a:gd name="T6" fmla="*/ 16 w 26"/>
                    <a:gd name="T7" fmla="*/ 32 h 55"/>
                    <a:gd name="T8" fmla="*/ 15 w 26"/>
                    <a:gd name="T9" fmla="*/ 31 h 55"/>
                    <a:gd name="T10" fmla="*/ 3 w 26"/>
                    <a:gd name="T11" fmla="*/ 23 h 55"/>
                    <a:gd name="T12" fmla="*/ 2 w 26"/>
                    <a:gd name="T13" fmla="*/ 19 h 55"/>
                    <a:gd name="T14" fmla="*/ 3 w 26"/>
                    <a:gd name="T15" fmla="*/ 13 h 55"/>
                    <a:gd name="T16" fmla="*/ 14 w 26"/>
                    <a:gd name="T17" fmla="*/ 2 h 55"/>
                    <a:gd name="T18" fmla="*/ 14 w 26"/>
                    <a:gd name="T19" fmla="*/ 0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55">
                      <a:moveTo>
                        <a:pt x="24" y="0"/>
                      </a:moveTo>
                      <a:cubicBezTo>
                        <a:pt x="10" y="8"/>
                        <a:pt x="0" y="21"/>
                        <a:pt x="0" y="33"/>
                      </a:cubicBezTo>
                      <a:cubicBezTo>
                        <a:pt x="0" y="35"/>
                        <a:pt x="0" y="38"/>
                        <a:pt x="1" y="40"/>
                      </a:cubicBezTo>
                      <a:cubicBezTo>
                        <a:pt x="4" y="49"/>
                        <a:pt x="14" y="54"/>
                        <a:pt x="26" y="55"/>
                      </a:cubicBezTo>
                      <a:cubicBezTo>
                        <a:pt x="26" y="54"/>
                        <a:pt x="25" y="54"/>
                        <a:pt x="25" y="53"/>
                      </a:cubicBezTo>
                      <a:cubicBezTo>
                        <a:pt x="14" y="53"/>
                        <a:pt x="6" y="48"/>
                        <a:pt x="3" y="39"/>
                      </a:cubicBezTo>
                      <a:cubicBezTo>
                        <a:pt x="2" y="37"/>
                        <a:pt x="2" y="35"/>
                        <a:pt x="2" y="33"/>
                      </a:cubicBezTo>
                      <a:cubicBezTo>
                        <a:pt x="2" y="29"/>
                        <a:pt x="2" y="26"/>
                        <a:pt x="4" y="22"/>
                      </a:cubicBezTo>
                      <a:cubicBezTo>
                        <a:pt x="8" y="14"/>
                        <a:pt x="15" y="7"/>
                        <a:pt x="24" y="2"/>
                      </a:cubicBezTo>
                      <a:cubicBezTo>
                        <a:pt x="24" y="1"/>
                        <a:pt x="24" y="1"/>
                        <a:pt x="24"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209" name="Freeform 1152">
                  <a:extLst>
                    <a:ext uri="{FF2B5EF4-FFF2-40B4-BE49-F238E27FC236}">
                      <a16:creationId xmlns:a16="http://schemas.microsoft.com/office/drawing/2014/main" id="{A3C670E0-E997-B4E1-F0A5-E07BDF4E2D68}"/>
                    </a:ext>
                  </a:extLst>
                </p:cNvPr>
                <p:cNvSpPr>
                  <a:spLocks/>
                </p:cNvSpPr>
                <p:nvPr/>
              </p:nvSpPr>
              <p:spPr bwMode="auto">
                <a:xfrm>
                  <a:off x="2141" y="3184"/>
                  <a:ext cx="3" cy="6"/>
                </a:xfrm>
                <a:custGeom>
                  <a:avLst/>
                  <a:gdLst>
                    <a:gd name="T0" fmla="*/ 2 w 4"/>
                    <a:gd name="T1" fmla="*/ 0 h 8"/>
                    <a:gd name="T2" fmla="*/ 2 w 4"/>
                    <a:gd name="T3" fmla="*/ 0 h 8"/>
                    <a:gd name="T4" fmla="*/ 0 w 4"/>
                    <a:gd name="T5" fmla="*/ 2 h 8"/>
                    <a:gd name="T6" fmla="*/ 2 w 4"/>
                    <a:gd name="T7" fmla="*/ 3 h 8"/>
                    <a:gd name="T8" fmla="*/ 2 w 4"/>
                    <a:gd name="T9" fmla="*/ 4 h 8"/>
                    <a:gd name="T10" fmla="*/ 2 w 4"/>
                    <a:gd name="T11" fmla="*/ 4 h 8"/>
                    <a:gd name="T12" fmla="*/ 2 w 4"/>
                    <a:gd name="T13" fmla="*/ 0 h 8"/>
                    <a:gd name="T14" fmla="*/ 2 w 4"/>
                    <a:gd name="T15" fmla="*/ 0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 h="8">
                      <a:moveTo>
                        <a:pt x="3" y="0"/>
                      </a:moveTo>
                      <a:cubicBezTo>
                        <a:pt x="3" y="0"/>
                        <a:pt x="3" y="0"/>
                        <a:pt x="2" y="0"/>
                      </a:cubicBezTo>
                      <a:cubicBezTo>
                        <a:pt x="1" y="1"/>
                        <a:pt x="0" y="3"/>
                        <a:pt x="0" y="5"/>
                      </a:cubicBezTo>
                      <a:cubicBezTo>
                        <a:pt x="1" y="6"/>
                        <a:pt x="1" y="7"/>
                        <a:pt x="2" y="7"/>
                      </a:cubicBezTo>
                      <a:cubicBezTo>
                        <a:pt x="3" y="7"/>
                        <a:pt x="3" y="8"/>
                        <a:pt x="4" y="8"/>
                      </a:cubicBezTo>
                      <a:cubicBezTo>
                        <a:pt x="4" y="8"/>
                        <a:pt x="4" y="8"/>
                        <a:pt x="4" y="8"/>
                      </a:cubicBezTo>
                      <a:cubicBezTo>
                        <a:pt x="4" y="5"/>
                        <a:pt x="4" y="2"/>
                        <a:pt x="4" y="0"/>
                      </a:cubicBezTo>
                      <a:cubicBezTo>
                        <a:pt x="4" y="0"/>
                        <a:pt x="4"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210" name="Freeform 1153">
                  <a:extLst>
                    <a:ext uri="{FF2B5EF4-FFF2-40B4-BE49-F238E27FC236}">
                      <a16:creationId xmlns:a16="http://schemas.microsoft.com/office/drawing/2014/main" id="{A253613C-400B-938C-F62A-CE2D00869E18}"/>
                    </a:ext>
                  </a:extLst>
                </p:cNvPr>
                <p:cNvSpPr>
                  <a:spLocks/>
                </p:cNvSpPr>
                <p:nvPr/>
              </p:nvSpPr>
              <p:spPr bwMode="auto">
                <a:xfrm>
                  <a:off x="2142" y="3193"/>
                  <a:ext cx="2" cy="4"/>
                </a:xfrm>
                <a:custGeom>
                  <a:avLst/>
                  <a:gdLst>
                    <a:gd name="T0" fmla="*/ 1 w 3"/>
                    <a:gd name="T1" fmla="*/ 0 h 5"/>
                    <a:gd name="T2" fmla="*/ 1 w 3"/>
                    <a:gd name="T3" fmla="*/ 0 h 5"/>
                    <a:gd name="T4" fmla="*/ 1 w 3"/>
                    <a:gd name="T5" fmla="*/ 0 h 5"/>
                    <a:gd name="T6" fmla="*/ 0 w 3"/>
                    <a:gd name="T7" fmla="*/ 2 h 5"/>
                    <a:gd name="T8" fmla="*/ 1 w 3"/>
                    <a:gd name="T9" fmla="*/ 2 h 5"/>
                    <a:gd name="T10" fmla="*/ 1 w 3"/>
                    <a:gd name="T11" fmla="*/ 2 h 5"/>
                    <a:gd name="T12" fmla="*/ 1 w 3"/>
                    <a:gd name="T13" fmla="*/ 0 h 5"/>
                    <a:gd name="T14" fmla="*/ 1 w 3"/>
                    <a:gd name="T15" fmla="*/ 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5">
                      <a:moveTo>
                        <a:pt x="2" y="0"/>
                      </a:moveTo>
                      <a:cubicBezTo>
                        <a:pt x="2" y="0"/>
                        <a:pt x="2" y="0"/>
                        <a:pt x="1" y="0"/>
                      </a:cubicBezTo>
                      <a:cubicBezTo>
                        <a:pt x="1" y="0"/>
                        <a:pt x="1" y="0"/>
                        <a:pt x="1" y="0"/>
                      </a:cubicBezTo>
                      <a:cubicBezTo>
                        <a:pt x="0" y="1"/>
                        <a:pt x="0" y="2"/>
                        <a:pt x="0" y="4"/>
                      </a:cubicBezTo>
                      <a:cubicBezTo>
                        <a:pt x="1" y="5"/>
                        <a:pt x="1" y="5"/>
                        <a:pt x="2" y="5"/>
                      </a:cubicBezTo>
                      <a:cubicBezTo>
                        <a:pt x="3" y="5"/>
                        <a:pt x="3" y="5"/>
                        <a:pt x="3" y="5"/>
                      </a:cubicBezTo>
                      <a:cubicBezTo>
                        <a:pt x="3" y="4"/>
                        <a:pt x="3" y="2"/>
                        <a:pt x="3" y="0"/>
                      </a:cubicBezTo>
                      <a:cubicBezTo>
                        <a:pt x="3"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211" name="Freeform 1154">
                  <a:extLst>
                    <a:ext uri="{FF2B5EF4-FFF2-40B4-BE49-F238E27FC236}">
                      <a16:creationId xmlns:a16="http://schemas.microsoft.com/office/drawing/2014/main" id="{B4AEF655-0857-8CC3-9246-844B4BCBB176}"/>
                    </a:ext>
                  </a:extLst>
                </p:cNvPr>
                <p:cNvSpPr>
                  <a:spLocks/>
                </p:cNvSpPr>
                <p:nvPr/>
              </p:nvSpPr>
              <p:spPr bwMode="auto">
                <a:xfrm>
                  <a:off x="2237" y="3372"/>
                  <a:ext cx="60" cy="127"/>
                </a:xfrm>
                <a:custGeom>
                  <a:avLst/>
                  <a:gdLst>
                    <a:gd name="T0" fmla="*/ 28 w 70"/>
                    <a:gd name="T1" fmla="*/ 0 h 150"/>
                    <a:gd name="T2" fmla="*/ 26 w 70"/>
                    <a:gd name="T3" fmla="*/ 1 h 150"/>
                    <a:gd name="T4" fmla="*/ 3 w 70"/>
                    <a:gd name="T5" fmla="*/ 42 h 150"/>
                    <a:gd name="T6" fmla="*/ 15 w 70"/>
                    <a:gd name="T7" fmla="*/ 91 h 150"/>
                    <a:gd name="T8" fmla="*/ 15 w 70"/>
                    <a:gd name="T9" fmla="*/ 91 h 150"/>
                    <a:gd name="T10" fmla="*/ 39 w 70"/>
                    <a:gd name="T11" fmla="*/ 79 h 150"/>
                    <a:gd name="T12" fmla="*/ 39 w 70"/>
                    <a:gd name="T13" fmla="*/ 62 h 150"/>
                    <a:gd name="T14" fmla="*/ 28 w 70"/>
                    <a:gd name="T15" fmla="*/ 57 h 150"/>
                    <a:gd name="T16" fmla="*/ 20 w 70"/>
                    <a:gd name="T17" fmla="*/ 38 h 150"/>
                    <a:gd name="T18" fmla="*/ 28 w 70"/>
                    <a:gd name="T19" fmla="*/ 21 h 150"/>
                    <a:gd name="T20" fmla="*/ 33 w 70"/>
                    <a:gd name="T21" fmla="*/ 18 h 150"/>
                    <a:gd name="T22" fmla="*/ 42 w 70"/>
                    <a:gd name="T23" fmla="*/ 3 h 150"/>
                    <a:gd name="T24" fmla="*/ 30 w 70"/>
                    <a:gd name="T25" fmla="*/ 3 h 150"/>
                    <a:gd name="T26" fmla="*/ 28 w 70"/>
                    <a:gd name="T27" fmla="*/ 0 h 1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 h="150">
                      <a:moveTo>
                        <a:pt x="44" y="0"/>
                      </a:moveTo>
                      <a:cubicBezTo>
                        <a:pt x="43" y="0"/>
                        <a:pt x="42" y="0"/>
                        <a:pt x="41" y="1"/>
                      </a:cubicBezTo>
                      <a:cubicBezTo>
                        <a:pt x="27" y="27"/>
                        <a:pt x="8" y="37"/>
                        <a:pt x="3" y="70"/>
                      </a:cubicBezTo>
                      <a:cubicBezTo>
                        <a:pt x="0" y="89"/>
                        <a:pt x="2" y="145"/>
                        <a:pt x="24" y="150"/>
                      </a:cubicBezTo>
                      <a:cubicBezTo>
                        <a:pt x="25" y="150"/>
                        <a:pt x="25" y="150"/>
                        <a:pt x="25" y="150"/>
                      </a:cubicBezTo>
                      <a:cubicBezTo>
                        <a:pt x="33" y="150"/>
                        <a:pt x="58" y="135"/>
                        <a:pt x="61" y="130"/>
                      </a:cubicBezTo>
                      <a:cubicBezTo>
                        <a:pt x="70" y="118"/>
                        <a:pt x="65" y="113"/>
                        <a:pt x="61" y="102"/>
                      </a:cubicBezTo>
                      <a:cubicBezTo>
                        <a:pt x="55" y="100"/>
                        <a:pt x="50" y="97"/>
                        <a:pt x="45" y="93"/>
                      </a:cubicBezTo>
                      <a:cubicBezTo>
                        <a:pt x="36" y="85"/>
                        <a:pt x="31" y="74"/>
                        <a:pt x="31" y="63"/>
                      </a:cubicBezTo>
                      <a:cubicBezTo>
                        <a:pt x="31" y="53"/>
                        <a:pt x="35" y="43"/>
                        <a:pt x="44" y="35"/>
                      </a:cubicBezTo>
                      <a:cubicBezTo>
                        <a:pt x="46" y="33"/>
                        <a:pt x="49" y="32"/>
                        <a:pt x="51" y="30"/>
                      </a:cubicBezTo>
                      <a:cubicBezTo>
                        <a:pt x="53" y="19"/>
                        <a:pt x="58" y="9"/>
                        <a:pt x="67" y="3"/>
                      </a:cubicBezTo>
                      <a:cubicBezTo>
                        <a:pt x="48" y="3"/>
                        <a:pt x="48" y="3"/>
                        <a:pt x="48" y="3"/>
                      </a:cubicBezTo>
                      <a:cubicBezTo>
                        <a:pt x="47" y="2"/>
                        <a:pt x="46" y="0"/>
                        <a:pt x="44" y="0"/>
                      </a:cubicBezTo>
                    </a:path>
                  </a:pathLst>
                </a:custGeom>
                <a:solidFill>
                  <a:srgbClr val="EEA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212" name="Freeform 1155">
                  <a:extLst>
                    <a:ext uri="{FF2B5EF4-FFF2-40B4-BE49-F238E27FC236}">
                      <a16:creationId xmlns:a16="http://schemas.microsoft.com/office/drawing/2014/main" id="{2DEA47CD-EBC3-E72D-B32D-91C1001945EE}"/>
                    </a:ext>
                  </a:extLst>
                </p:cNvPr>
                <p:cNvSpPr>
                  <a:spLocks/>
                </p:cNvSpPr>
                <p:nvPr/>
              </p:nvSpPr>
              <p:spPr bwMode="auto">
                <a:xfrm>
                  <a:off x="2265" y="3400"/>
                  <a:ext cx="21" cy="49"/>
                </a:xfrm>
                <a:custGeom>
                  <a:avLst/>
                  <a:gdLst>
                    <a:gd name="T0" fmla="*/ 11 w 25"/>
                    <a:gd name="T1" fmla="*/ 0 h 58"/>
                    <a:gd name="T2" fmla="*/ 7 w 25"/>
                    <a:gd name="T3" fmla="*/ 3 h 58"/>
                    <a:gd name="T4" fmla="*/ 0 w 25"/>
                    <a:gd name="T5" fmla="*/ 18 h 58"/>
                    <a:gd name="T6" fmla="*/ 1 w 25"/>
                    <a:gd name="T7" fmla="*/ 22 h 58"/>
                    <a:gd name="T8" fmla="*/ 6 w 25"/>
                    <a:gd name="T9" fmla="*/ 30 h 58"/>
                    <a:gd name="T10" fmla="*/ 15 w 25"/>
                    <a:gd name="T11" fmla="*/ 35 h 58"/>
                    <a:gd name="T12" fmla="*/ 11 w 25"/>
                    <a:gd name="T13" fmla="*/ 18 h 58"/>
                    <a:gd name="T14" fmla="*/ 9 w 25"/>
                    <a:gd name="T15" fmla="*/ 15 h 58"/>
                    <a:gd name="T16" fmla="*/ 7 w 25"/>
                    <a:gd name="T17" fmla="*/ 14 h 58"/>
                    <a:gd name="T18" fmla="*/ 6 w 25"/>
                    <a:gd name="T19" fmla="*/ 10 h 58"/>
                    <a:gd name="T20" fmla="*/ 7 w 25"/>
                    <a:gd name="T21" fmla="*/ 9 h 58"/>
                    <a:gd name="T22" fmla="*/ 9 w 25"/>
                    <a:gd name="T23" fmla="*/ 10 h 58"/>
                    <a:gd name="T24" fmla="*/ 10 w 25"/>
                    <a:gd name="T25" fmla="*/ 6 h 58"/>
                    <a:gd name="T26" fmla="*/ 11 w 25"/>
                    <a:gd name="T27" fmla="*/ 0 h 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 h="58">
                      <a:moveTo>
                        <a:pt x="18" y="0"/>
                      </a:moveTo>
                      <a:cubicBezTo>
                        <a:pt x="16" y="1"/>
                        <a:pt x="14" y="2"/>
                        <a:pt x="12" y="4"/>
                      </a:cubicBezTo>
                      <a:cubicBezTo>
                        <a:pt x="4" y="11"/>
                        <a:pt x="0" y="21"/>
                        <a:pt x="0" y="30"/>
                      </a:cubicBezTo>
                      <a:cubicBezTo>
                        <a:pt x="0" y="32"/>
                        <a:pt x="0" y="35"/>
                        <a:pt x="1" y="37"/>
                      </a:cubicBezTo>
                      <a:cubicBezTo>
                        <a:pt x="3" y="41"/>
                        <a:pt x="6" y="45"/>
                        <a:pt x="10" y="49"/>
                      </a:cubicBezTo>
                      <a:cubicBezTo>
                        <a:pt x="15" y="53"/>
                        <a:pt x="20" y="56"/>
                        <a:pt x="25" y="58"/>
                      </a:cubicBezTo>
                      <a:cubicBezTo>
                        <a:pt x="23" y="49"/>
                        <a:pt x="20" y="39"/>
                        <a:pt x="19" y="29"/>
                      </a:cubicBezTo>
                      <a:cubicBezTo>
                        <a:pt x="18" y="28"/>
                        <a:pt x="17" y="26"/>
                        <a:pt x="16" y="25"/>
                      </a:cubicBezTo>
                      <a:cubicBezTo>
                        <a:pt x="15" y="24"/>
                        <a:pt x="13" y="24"/>
                        <a:pt x="12" y="23"/>
                      </a:cubicBezTo>
                      <a:cubicBezTo>
                        <a:pt x="9" y="20"/>
                        <a:pt x="9" y="17"/>
                        <a:pt x="10" y="16"/>
                      </a:cubicBezTo>
                      <a:cubicBezTo>
                        <a:pt x="10" y="16"/>
                        <a:pt x="11" y="15"/>
                        <a:pt x="12" y="15"/>
                      </a:cubicBezTo>
                      <a:cubicBezTo>
                        <a:pt x="13" y="15"/>
                        <a:pt x="14" y="16"/>
                        <a:pt x="15" y="16"/>
                      </a:cubicBezTo>
                      <a:cubicBezTo>
                        <a:pt x="15" y="14"/>
                        <a:pt x="16" y="11"/>
                        <a:pt x="17" y="9"/>
                      </a:cubicBezTo>
                      <a:cubicBezTo>
                        <a:pt x="17" y="6"/>
                        <a:pt x="17" y="3"/>
                        <a:pt x="18" y="0"/>
                      </a:cubicBezTo>
                    </a:path>
                  </a:pathLst>
                </a:custGeom>
                <a:solidFill>
                  <a:srgbClr val="B487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213" name="Freeform 1156">
                  <a:extLst>
                    <a:ext uri="{FF2B5EF4-FFF2-40B4-BE49-F238E27FC236}">
                      <a16:creationId xmlns:a16="http://schemas.microsoft.com/office/drawing/2014/main" id="{9111235D-3DEA-1608-B317-8F5455D1D296}"/>
                    </a:ext>
                  </a:extLst>
                </p:cNvPr>
                <p:cNvSpPr>
                  <a:spLocks/>
                </p:cNvSpPr>
                <p:nvPr/>
              </p:nvSpPr>
              <p:spPr bwMode="auto">
                <a:xfrm>
                  <a:off x="2266" y="3431"/>
                  <a:ext cx="22" cy="26"/>
                </a:xfrm>
                <a:custGeom>
                  <a:avLst/>
                  <a:gdLst>
                    <a:gd name="T0" fmla="*/ 0 w 26"/>
                    <a:gd name="T1" fmla="*/ 0 h 30"/>
                    <a:gd name="T2" fmla="*/ 7 w 26"/>
                    <a:gd name="T3" fmla="*/ 14 h 30"/>
                    <a:gd name="T4" fmla="*/ 16 w 26"/>
                    <a:gd name="T5" fmla="*/ 20 h 30"/>
                    <a:gd name="T6" fmla="*/ 16 w 26"/>
                    <a:gd name="T7" fmla="*/ 17 h 30"/>
                    <a:gd name="T8" fmla="*/ 14 w 26"/>
                    <a:gd name="T9" fmla="*/ 14 h 30"/>
                    <a:gd name="T10" fmla="*/ 6 w 26"/>
                    <a:gd name="T11" fmla="*/ 8 h 30"/>
                    <a:gd name="T12" fmla="*/ 0 w 26"/>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30">
                      <a:moveTo>
                        <a:pt x="0" y="0"/>
                      </a:moveTo>
                      <a:cubicBezTo>
                        <a:pt x="1" y="8"/>
                        <a:pt x="6" y="15"/>
                        <a:pt x="12" y="21"/>
                      </a:cubicBezTo>
                      <a:cubicBezTo>
                        <a:pt x="17" y="25"/>
                        <a:pt x="21" y="28"/>
                        <a:pt x="26" y="30"/>
                      </a:cubicBezTo>
                      <a:cubicBezTo>
                        <a:pt x="26" y="29"/>
                        <a:pt x="26" y="28"/>
                        <a:pt x="26" y="26"/>
                      </a:cubicBezTo>
                      <a:cubicBezTo>
                        <a:pt x="25" y="25"/>
                        <a:pt x="25" y="23"/>
                        <a:pt x="24" y="21"/>
                      </a:cubicBezTo>
                      <a:cubicBezTo>
                        <a:pt x="19" y="19"/>
                        <a:pt x="14" y="16"/>
                        <a:pt x="9" y="12"/>
                      </a:cubicBezTo>
                      <a:cubicBezTo>
                        <a:pt x="5" y="8"/>
                        <a:pt x="2" y="4"/>
                        <a:pt x="0" y="0"/>
                      </a:cubicBezTo>
                    </a:path>
                  </a:pathLst>
                </a:custGeom>
                <a:solidFill>
                  <a:srgbClr val="A06D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214" name="Freeform 1157">
                  <a:extLst>
                    <a:ext uri="{FF2B5EF4-FFF2-40B4-BE49-F238E27FC236}">
                      <a16:creationId xmlns:a16="http://schemas.microsoft.com/office/drawing/2014/main" id="{71CC2646-23CF-BFE7-E32E-4A067F6EA553}"/>
                    </a:ext>
                  </a:extLst>
                </p:cNvPr>
                <p:cNvSpPr>
                  <a:spLocks noEditPoints="1"/>
                </p:cNvSpPr>
                <p:nvPr/>
              </p:nvSpPr>
              <p:spPr bwMode="auto">
                <a:xfrm>
                  <a:off x="2278" y="3408"/>
                  <a:ext cx="3" cy="17"/>
                </a:xfrm>
                <a:custGeom>
                  <a:avLst/>
                  <a:gdLst>
                    <a:gd name="T0" fmla="*/ 1 w 4"/>
                    <a:gd name="T1" fmla="*/ 10 h 20"/>
                    <a:gd name="T2" fmla="*/ 2 w 4"/>
                    <a:gd name="T3" fmla="*/ 12 h 20"/>
                    <a:gd name="T4" fmla="*/ 2 w 4"/>
                    <a:gd name="T5" fmla="*/ 10 h 20"/>
                    <a:gd name="T6" fmla="*/ 2 w 4"/>
                    <a:gd name="T7" fmla="*/ 10 h 20"/>
                    <a:gd name="T8" fmla="*/ 1 w 4"/>
                    <a:gd name="T9" fmla="*/ 10 h 20"/>
                    <a:gd name="T10" fmla="*/ 2 w 4"/>
                    <a:gd name="T11" fmla="*/ 0 h 20"/>
                    <a:gd name="T12" fmla="*/ 0 w 4"/>
                    <a:gd name="T13" fmla="*/ 4 h 20"/>
                    <a:gd name="T14" fmla="*/ 2 w 4"/>
                    <a:gd name="T15" fmla="*/ 6 h 20"/>
                    <a:gd name="T16" fmla="*/ 2 w 4"/>
                    <a:gd name="T17" fmla="*/ 6 h 20"/>
                    <a:gd name="T18" fmla="*/ 2 w 4"/>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20">
                      <a:moveTo>
                        <a:pt x="1" y="16"/>
                      </a:moveTo>
                      <a:cubicBezTo>
                        <a:pt x="2" y="17"/>
                        <a:pt x="3" y="19"/>
                        <a:pt x="4" y="20"/>
                      </a:cubicBezTo>
                      <a:cubicBezTo>
                        <a:pt x="4" y="18"/>
                        <a:pt x="3" y="17"/>
                        <a:pt x="3" y="16"/>
                      </a:cubicBezTo>
                      <a:cubicBezTo>
                        <a:pt x="3" y="16"/>
                        <a:pt x="3" y="16"/>
                        <a:pt x="2" y="16"/>
                      </a:cubicBezTo>
                      <a:cubicBezTo>
                        <a:pt x="2" y="16"/>
                        <a:pt x="1" y="16"/>
                        <a:pt x="1" y="16"/>
                      </a:cubicBezTo>
                      <a:moveTo>
                        <a:pt x="2" y="0"/>
                      </a:moveTo>
                      <a:cubicBezTo>
                        <a:pt x="1" y="2"/>
                        <a:pt x="0" y="5"/>
                        <a:pt x="0" y="7"/>
                      </a:cubicBezTo>
                      <a:cubicBezTo>
                        <a:pt x="0" y="7"/>
                        <a:pt x="1" y="8"/>
                        <a:pt x="2" y="9"/>
                      </a:cubicBezTo>
                      <a:cubicBezTo>
                        <a:pt x="2" y="9"/>
                        <a:pt x="3" y="9"/>
                        <a:pt x="3" y="9"/>
                      </a:cubicBezTo>
                      <a:cubicBezTo>
                        <a:pt x="2" y="6"/>
                        <a:pt x="2" y="3"/>
                        <a:pt x="2" y="0"/>
                      </a:cubicBezTo>
                    </a:path>
                  </a:pathLst>
                </a:custGeom>
                <a:solidFill>
                  <a:srgbClr val="C093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215" name="Freeform 1158">
                  <a:extLst>
                    <a:ext uri="{FF2B5EF4-FFF2-40B4-BE49-F238E27FC236}">
                      <a16:creationId xmlns:a16="http://schemas.microsoft.com/office/drawing/2014/main" id="{2E50DB0C-6BD0-8470-3410-8CE7249B24D3}"/>
                    </a:ext>
                  </a:extLst>
                </p:cNvPr>
                <p:cNvSpPr>
                  <a:spLocks/>
                </p:cNvSpPr>
                <p:nvPr/>
              </p:nvSpPr>
              <p:spPr bwMode="auto">
                <a:xfrm>
                  <a:off x="2273" y="3413"/>
                  <a:ext cx="7" cy="8"/>
                </a:xfrm>
                <a:custGeom>
                  <a:avLst/>
                  <a:gdLst>
                    <a:gd name="T0" fmla="*/ 2 w 9"/>
                    <a:gd name="T1" fmla="*/ 0 h 10"/>
                    <a:gd name="T2" fmla="*/ 1 w 9"/>
                    <a:gd name="T3" fmla="*/ 1 h 10"/>
                    <a:gd name="T4" fmla="*/ 2 w 9"/>
                    <a:gd name="T5" fmla="*/ 4 h 10"/>
                    <a:gd name="T6" fmla="*/ 3 w 9"/>
                    <a:gd name="T7" fmla="*/ 5 h 10"/>
                    <a:gd name="T8" fmla="*/ 4 w 9"/>
                    <a:gd name="T9" fmla="*/ 5 h 10"/>
                    <a:gd name="T10" fmla="*/ 4 w 9"/>
                    <a:gd name="T11" fmla="*/ 5 h 10"/>
                    <a:gd name="T12" fmla="*/ 4 w 9"/>
                    <a:gd name="T13" fmla="*/ 2 h 10"/>
                    <a:gd name="T14" fmla="*/ 4 w 9"/>
                    <a:gd name="T15" fmla="*/ 2 h 10"/>
                    <a:gd name="T16" fmla="*/ 3 w 9"/>
                    <a:gd name="T17" fmla="*/ 1 h 10"/>
                    <a:gd name="T18" fmla="*/ 2 w 9"/>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10">
                      <a:moveTo>
                        <a:pt x="3" y="0"/>
                      </a:moveTo>
                      <a:cubicBezTo>
                        <a:pt x="2" y="0"/>
                        <a:pt x="1" y="1"/>
                        <a:pt x="1" y="1"/>
                      </a:cubicBezTo>
                      <a:cubicBezTo>
                        <a:pt x="0" y="2"/>
                        <a:pt x="0" y="5"/>
                        <a:pt x="3" y="8"/>
                      </a:cubicBezTo>
                      <a:cubicBezTo>
                        <a:pt x="4" y="9"/>
                        <a:pt x="6" y="9"/>
                        <a:pt x="7" y="10"/>
                      </a:cubicBezTo>
                      <a:cubicBezTo>
                        <a:pt x="7" y="10"/>
                        <a:pt x="8" y="10"/>
                        <a:pt x="8" y="10"/>
                      </a:cubicBezTo>
                      <a:cubicBezTo>
                        <a:pt x="9" y="10"/>
                        <a:pt x="9" y="10"/>
                        <a:pt x="9" y="10"/>
                      </a:cubicBezTo>
                      <a:cubicBezTo>
                        <a:pt x="9" y="8"/>
                        <a:pt x="9" y="5"/>
                        <a:pt x="9" y="3"/>
                      </a:cubicBezTo>
                      <a:cubicBezTo>
                        <a:pt x="9" y="3"/>
                        <a:pt x="8" y="3"/>
                        <a:pt x="8" y="3"/>
                      </a:cubicBezTo>
                      <a:cubicBezTo>
                        <a:pt x="7" y="2"/>
                        <a:pt x="6" y="1"/>
                        <a:pt x="6" y="1"/>
                      </a:cubicBezTo>
                      <a:cubicBezTo>
                        <a:pt x="5" y="1"/>
                        <a:pt x="4"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216" name="Freeform 1159">
                  <a:extLst>
                    <a:ext uri="{FF2B5EF4-FFF2-40B4-BE49-F238E27FC236}">
                      <a16:creationId xmlns:a16="http://schemas.microsoft.com/office/drawing/2014/main" id="{B9956041-CBDC-1480-CD5E-42490E5EDD10}"/>
                    </a:ext>
                  </a:extLst>
                </p:cNvPr>
                <p:cNvSpPr>
                  <a:spLocks/>
                </p:cNvSpPr>
                <p:nvPr/>
              </p:nvSpPr>
              <p:spPr bwMode="auto">
                <a:xfrm>
                  <a:off x="2264" y="3398"/>
                  <a:ext cx="25" cy="60"/>
                </a:xfrm>
                <a:custGeom>
                  <a:avLst/>
                  <a:gdLst>
                    <a:gd name="T0" fmla="*/ 12 w 30"/>
                    <a:gd name="T1" fmla="*/ 0 h 72"/>
                    <a:gd name="T2" fmla="*/ 8 w 30"/>
                    <a:gd name="T3" fmla="*/ 3 h 72"/>
                    <a:gd name="T4" fmla="*/ 0 w 30"/>
                    <a:gd name="T5" fmla="*/ 19 h 72"/>
                    <a:gd name="T6" fmla="*/ 8 w 30"/>
                    <a:gd name="T7" fmla="*/ 37 h 72"/>
                    <a:gd name="T8" fmla="*/ 18 w 30"/>
                    <a:gd name="T9" fmla="*/ 42 h 72"/>
                    <a:gd name="T10" fmla="*/ 17 w 30"/>
                    <a:gd name="T11" fmla="*/ 40 h 72"/>
                    <a:gd name="T12" fmla="*/ 9 w 30"/>
                    <a:gd name="T13" fmla="*/ 36 h 72"/>
                    <a:gd name="T14" fmla="*/ 3 w 30"/>
                    <a:gd name="T15" fmla="*/ 23 h 72"/>
                    <a:gd name="T16" fmla="*/ 2 w 30"/>
                    <a:gd name="T17" fmla="*/ 19 h 72"/>
                    <a:gd name="T18" fmla="*/ 8 w 30"/>
                    <a:gd name="T19" fmla="*/ 4 h 72"/>
                    <a:gd name="T20" fmla="*/ 12 w 30"/>
                    <a:gd name="T21" fmla="*/ 3 h 72"/>
                    <a:gd name="T22" fmla="*/ 12 w 30"/>
                    <a:gd name="T23" fmla="*/ 0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72">
                      <a:moveTo>
                        <a:pt x="20" y="0"/>
                      </a:moveTo>
                      <a:cubicBezTo>
                        <a:pt x="18" y="2"/>
                        <a:pt x="15" y="3"/>
                        <a:pt x="13" y="5"/>
                      </a:cubicBezTo>
                      <a:cubicBezTo>
                        <a:pt x="4" y="13"/>
                        <a:pt x="0" y="23"/>
                        <a:pt x="0" y="33"/>
                      </a:cubicBezTo>
                      <a:cubicBezTo>
                        <a:pt x="0" y="44"/>
                        <a:pt x="5" y="55"/>
                        <a:pt x="14" y="63"/>
                      </a:cubicBezTo>
                      <a:cubicBezTo>
                        <a:pt x="19" y="67"/>
                        <a:pt x="24" y="70"/>
                        <a:pt x="30" y="72"/>
                      </a:cubicBezTo>
                      <a:cubicBezTo>
                        <a:pt x="30" y="71"/>
                        <a:pt x="30" y="70"/>
                        <a:pt x="29" y="70"/>
                      </a:cubicBezTo>
                      <a:cubicBezTo>
                        <a:pt x="24" y="68"/>
                        <a:pt x="20" y="65"/>
                        <a:pt x="15" y="61"/>
                      </a:cubicBezTo>
                      <a:cubicBezTo>
                        <a:pt x="9" y="55"/>
                        <a:pt x="4" y="48"/>
                        <a:pt x="3" y="40"/>
                      </a:cubicBezTo>
                      <a:cubicBezTo>
                        <a:pt x="2" y="38"/>
                        <a:pt x="2" y="35"/>
                        <a:pt x="2" y="33"/>
                      </a:cubicBezTo>
                      <a:cubicBezTo>
                        <a:pt x="2" y="24"/>
                        <a:pt x="6" y="14"/>
                        <a:pt x="14" y="7"/>
                      </a:cubicBezTo>
                      <a:cubicBezTo>
                        <a:pt x="16" y="5"/>
                        <a:pt x="18" y="4"/>
                        <a:pt x="20" y="3"/>
                      </a:cubicBezTo>
                      <a:cubicBezTo>
                        <a:pt x="20" y="2"/>
                        <a:pt x="20" y="1"/>
                        <a:pt x="20" y="0"/>
                      </a:cubicBezTo>
                    </a:path>
                  </a:pathLst>
                </a:custGeom>
                <a:solidFill>
                  <a:srgbClr val="7F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217" name="Freeform 1160">
                  <a:extLst>
                    <a:ext uri="{FF2B5EF4-FFF2-40B4-BE49-F238E27FC236}">
                      <a16:creationId xmlns:a16="http://schemas.microsoft.com/office/drawing/2014/main" id="{6C541C4E-AC3F-0580-E780-E0B2053CCDFA}"/>
                    </a:ext>
                  </a:extLst>
                </p:cNvPr>
                <p:cNvSpPr>
                  <a:spLocks/>
                </p:cNvSpPr>
                <p:nvPr/>
              </p:nvSpPr>
              <p:spPr bwMode="auto">
                <a:xfrm>
                  <a:off x="2019" y="2850"/>
                  <a:ext cx="40" cy="65"/>
                </a:xfrm>
                <a:custGeom>
                  <a:avLst/>
                  <a:gdLst>
                    <a:gd name="T0" fmla="*/ 0 w 48"/>
                    <a:gd name="T1" fmla="*/ 7 h 77"/>
                    <a:gd name="T2" fmla="*/ 15 w 48"/>
                    <a:gd name="T3" fmla="*/ 1 h 77"/>
                    <a:gd name="T4" fmla="*/ 23 w 48"/>
                    <a:gd name="T5" fmla="*/ 12 h 77"/>
                    <a:gd name="T6" fmla="*/ 19 w 48"/>
                    <a:gd name="T7" fmla="*/ 46 h 77"/>
                    <a:gd name="T8" fmla="*/ 17 w 48"/>
                    <a:gd name="T9" fmla="*/ 31 h 77"/>
                    <a:gd name="T10" fmla="*/ 17 w 48"/>
                    <a:gd name="T11" fmla="*/ 16 h 77"/>
                    <a:gd name="T12" fmla="*/ 11 w 48"/>
                    <a:gd name="T13" fmla="*/ 9 h 77"/>
                    <a:gd name="T14" fmla="*/ 3 w 48"/>
                    <a:gd name="T15" fmla="*/ 7 h 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 h="77">
                      <a:moveTo>
                        <a:pt x="0" y="12"/>
                      </a:moveTo>
                      <a:cubicBezTo>
                        <a:pt x="9" y="9"/>
                        <a:pt x="17" y="0"/>
                        <a:pt x="26" y="1"/>
                      </a:cubicBezTo>
                      <a:cubicBezTo>
                        <a:pt x="36" y="2"/>
                        <a:pt x="37" y="11"/>
                        <a:pt x="40" y="19"/>
                      </a:cubicBezTo>
                      <a:cubicBezTo>
                        <a:pt x="42" y="30"/>
                        <a:pt x="48" y="75"/>
                        <a:pt x="32" y="77"/>
                      </a:cubicBezTo>
                      <a:cubicBezTo>
                        <a:pt x="30" y="69"/>
                        <a:pt x="29" y="60"/>
                        <a:pt x="29" y="52"/>
                      </a:cubicBezTo>
                      <a:cubicBezTo>
                        <a:pt x="29" y="44"/>
                        <a:pt x="32" y="35"/>
                        <a:pt x="29" y="27"/>
                      </a:cubicBezTo>
                      <a:cubicBezTo>
                        <a:pt x="28" y="23"/>
                        <a:pt x="24" y="17"/>
                        <a:pt x="19" y="15"/>
                      </a:cubicBezTo>
                      <a:cubicBezTo>
                        <a:pt x="13" y="13"/>
                        <a:pt x="7" y="18"/>
                        <a:pt x="3" y="12"/>
                      </a:cubicBezTo>
                    </a:path>
                  </a:pathLst>
                </a:custGeom>
                <a:solidFill>
                  <a:srgbClr val="D56A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218" name="Freeform 1161">
                  <a:extLst>
                    <a:ext uri="{FF2B5EF4-FFF2-40B4-BE49-F238E27FC236}">
                      <a16:creationId xmlns:a16="http://schemas.microsoft.com/office/drawing/2014/main" id="{5452A436-88E2-15C7-B825-14774FAD9F5D}"/>
                    </a:ext>
                  </a:extLst>
                </p:cNvPr>
                <p:cNvSpPr>
                  <a:spLocks/>
                </p:cNvSpPr>
                <p:nvPr/>
              </p:nvSpPr>
              <p:spPr bwMode="auto">
                <a:xfrm>
                  <a:off x="2261" y="2841"/>
                  <a:ext cx="47" cy="40"/>
                </a:xfrm>
                <a:custGeom>
                  <a:avLst/>
                  <a:gdLst>
                    <a:gd name="T0" fmla="*/ 13 w 56"/>
                    <a:gd name="T1" fmla="*/ 3 h 48"/>
                    <a:gd name="T2" fmla="*/ 29 w 56"/>
                    <a:gd name="T3" fmla="*/ 18 h 48"/>
                    <a:gd name="T4" fmla="*/ 1 w 56"/>
                    <a:gd name="T5" fmla="*/ 28 h 48"/>
                    <a:gd name="T6" fmla="*/ 17 w 56"/>
                    <a:gd name="T7" fmla="*/ 18 h 48"/>
                    <a:gd name="T8" fmla="*/ 13 w 56"/>
                    <a:gd name="T9" fmla="*/ 2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48">
                      <a:moveTo>
                        <a:pt x="23" y="5"/>
                      </a:moveTo>
                      <a:cubicBezTo>
                        <a:pt x="35" y="0"/>
                        <a:pt x="56" y="18"/>
                        <a:pt x="49" y="31"/>
                      </a:cubicBezTo>
                      <a:cubicBezTo>
                        <a:pt x="40" y="47"/>
                        <a:pt x="17" y="48"/>
                        <a:pt x="1" y="47"/>
                      </a:cubicBezTo>
                      <a:cubicBezTo>
                        <a:pt x="0" y="40"/>
                        <a:pt x="22" y="35"/>
                        <a:pt x="28" y="30"/>
                      </a:cubicBezTo>
                      <a:cubicBezTo>
                        <a:pt x="41" y="19"/>
                        <a:pt x="25" y="15"/>
                        <a:pt x="22" y="2"/>
                      </a:cubicBezTo>
                    </a:path>
                  </a:pathLst>
                </a:custGeom>
                <a:solidFill>
                  <a:srgbClr val="D56A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219" name="Freeform 1162">
                  <a:extLst>
                    <a:ext uri="{FF2B5EF4-FFF2-40B4-BE49-F238E27FC236}">
                      <a16:creationId xmlns:a16="http://schemas.microsoft.com/office/drawing/2014/main" id="{9A7989B6-58FD-DD4F-CE52-B3166702F1C9}"/>
                    </a:ext>
                  </a:extLst>
                </p:cNvPr>
                <p:cNvSpPr>
                  <a:spLocks/>
                </p:cNvSpPr>
                <p:nvPr/>
              </p:nvSpPr>
              <p:spPr bwMode="auto">
                <a:xfrm>
                  <a:off x="1958" y="2981"/>
                  <a:ext cx="33" cy="102"/>
                </a:xfrm>
                <a:custGeom>
                  <a:avLst/>
                  <a:gdLst>
                    <a:gd name="T0" fmla="*/ 0 w 39"/>
                    <a:gd name="T1" fmla="*/ 18 h 121"/>
                    <a:gd name="T2" fmla="*/ 23 w 39"/>
                    <a:gd name="T3" fmla="*/ 12 h 121"/>
                    <a:gd name="T4" fmla="*/ 19 w 39"/>
                    <a:gd name="T5" fmla="*/ 33 h 121"/>
                    <a:gd name="T6" fmla="*/ 21 w 39"/>
                    <a:gd name="T7" fmla="*/ 58 h 121"/>
                    <a:gd name="T8" fmla="*/ 17 w 39"/>
                    <a:gd name="T9" fmla="*/ 68 h 121"/>
                    <a:gd name="T10" fmla="*/ 14 w 39"/>
                    <a:gd name="T11" fmla="*/ 43 h 121"/>
                    <a:gd name="T12" fmla="*/ 14 w 39"/>
                    <a:gd name="T13" fmla="*/ 19 h 121"/>
                    <a:gd name="T14" fmla="*/ 5 w 39"/>
                    <a:gd name="T15" fmla="*/ 15 h 1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 h="121">
                      <a:moveTo>
                        <a:pt x="0" y="30"/>
                      </a:moveTo>
                      <a:cubicBezTo>
                        <a:pt x="2" y="19"/>
                        <a:pt x="39" y="0"/>
                        <a:pt x="38" y="20"/>
                      </a:cubicBezTo>
                      <a:cubicBezTo>
                        <a:pt x="38" y="32"/>
                        <a:pt x="32" y="42"/>
                        <a:pt x="32" y="55"/>
                      </a:cubicBezTo>
                      <a:cubicBezTo>
                        <a:pt x="33" y="69"/>
                        <a:pt x="35" y="83"/>
                        <a:pt x="35" y="97"/>
                      </a:cubicBezTo>
                      <a:cubicBezTo>
                        <a:pt x="36" y="103"/>
                        <a:pt x="38" y="121"/>
                        <a:pt x="28" y="114"/>
                      </a:cubicBezTo>
                      <a:cubicBezTo>
                        <a:pt x="19" y="108"/>
                        <a:pt x="24" y="80"/>
                        <a:pt x="24" y="71"/>
                      </a:cubicBezTo>
                      <a:cubicBezTo>
                        <a:pt x="23" y="60"/>
                        <a:pt x="27" y="41"/>
                        <a:pt x="23" y="31"/>
                      </a:cubicBezTo>
                      <a:cubicBezTo>
                        <a:pt x="20" y="24"/>
                        <a:pt x="15" y="24"/>
                        <a:pt x="8" y="25"/>
                      </a:cubicBezTo>
                    </a:path>
                  </a:pathLst>
                </a:custGeom>
                <a:solidFill>
                  <a:srgbClr val="D56A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220" name="Freeform 1163">
                  <a:extLst>
                    <a:ext uri="{FF2B5EF4-FFF2-40B4-BE49-F238E27FC236}">
                      <a16:creationId xmlns:a16="http://schemas.microsoft.com/office/drawing/2014/main" id="{F1A447F7-1913-4FA7-211F-2DE2F2242FC8}"/>
                    </a:ext>
                  </a:extLst>
                </p:cNvPr>
                <p:cNvSpPr>
                  <a:spLocks/>
                </p:cNvSpPr>
                <p:nvPr/>
              </p:nvSpPr>
              <p:spPr bwMode="auto">
                <a:xfrm>
                  <a:off x="2091" y="2983"/>
                  <a:ext cx="41" cy="57"/>
                </a:xfrm>
                <a:custGeom>
                  <a:avLst/>
                  <a:gdLst>
                    <a:gd name="T0" fmla="*/ 8 w 48"/>
                    <a:gd name="T1" fmla="*/ 0 h 67"/>
                    <a:gd name="T2" fmla="*/ 26 w 48"/>
                    <a:gd name="T3" fmla="*/ 21 h 67"/>
                    <a:gd name="T4" fmla="*/ 14 w 48"/>
                    <a:gd name="T5" fmla="*/ 31 h 67"/>
                    <a:gd name="T6" fmla="*/ 3 w 48"/>
                    <a:gd name="T7" fmla="*/ 41 h 67"/>
                    <a:gd name="T8" fmla="*/ 14 w 48"/>
                    <a:gd name="T9" fmla="*/ 26 h 67"/>
                    <a:gd name="T10" fmla="*/ 9 w 48"/>
                    <a:gd name="T11" fmla="*/ 3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67">
                      <a:moveTo>
                        <a:pt x="13" y="0"/>
                      </a:moveTo>
                      <a:cubicBezTo>
                        <a:pt x="21" y="9"/>
                        <a:pt x="48" y="21"/>
                        <a:pt x="42" y="34"/>
                      </a:cubicBezTo>
                      <a:cubicBezTo>
                        <a:pt x="38" y="41"/>
                        <a:pt x="28" y="46"/>
                        <a:pt x="22" y="52"/>
                      </a:cubicBezTo>
                      <a:cubicBezTo>
                        <a:pt x="18" y="58"/>
                        <a:pt x="14" y="67"/>
                        <a:pt x="5" y="67"/>
                      </a:cubicBezTo>
                      <a:cubicBezTo>
                        <a:pt x="0" y="55"/>
                        <a:pt x="17" y="49"/>
                        <a:pt x="22" y="42"/>
                      </a:cubicBezTo>
                      <a:cubicBezTo>
                        <a:pt x="29" y="30"/>
                        <a:pt x="15" y="18"/>
                        <a:pt x="15" y="6"/>
                      </a:cubicBezTo>
                    </a:path>
                  </a:pathLst>
                </a:custGeom>
                <a:solidFill>
                  <a:srgbClr val="D56A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221" name="Freeform 1164">
                  <a:extLst>
                    <a:ext uri="{FF2B5EF4-FFF2-40B4-BE49-F238E27FC236}">
                      <a16:creationId xmlns:a16="http://schemas.microsoft.com/office/drawing/2014/main" id="{FB36B781-CA4F-119E-79CA-EC2392475870}"/>
                    </a:ext>
                  </a:extLst>
                </p:cNvPr>
                <p:cNvSpPr>
                  <a:spLocks/>
                </p:cNvSpPr>
                <p:nvPr/>
              </p:nvSpPr>
              <p:spPr bwMode="auto">
                <a:xfrm>
                  <a:off x="2196" y="3081"/>
                  <a:ext cx="61" cy="65"/>
                </a:xfrm>
                <a:custGeom>
                  <a:avLst/>
                  <a:gdLst>
                    <a:gd name="T0" fmla="*/ 22 w 72"/>
                    <a:gd name="T1" fmla="*/ 0 h 76"/>
                    <a:gd name="T2" fmla="*/ 40 w 72"/>
                    <a:gd name="T3" fmla="*/ 13 h 76"/>
                    <a:gd name="T4" fmla="*/ 39 w 72"/>
                    <a:gd name="T5" fmla="*/ 31 h 76"/>
                    <a:gd name="T6" fmla="*/ 19 w 72"/>
                    <a:gd name="T7" fmla="*/ 45 h 76"/>
                    <a:gd name="T8" fmla="*/ 3 w 72"/>
                    <a:gd name="T9" fmla="*/ 38 h 76"/>
                    <a:gd name="T10" fmla="*/ 22 w 72"/>
                    <a:gd name="T11" fmla="*/ 36 h 76"/>
                    <a:gd name="T12" fmla="*/ 26 w 72"/>
                    <a:gd name="T13" fmla="*/ 3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76">
                      <a:moveTo>
                        <a:pt x="37" y="0"/>
                      </a:moveTo>
                      <a:cubicBezTo>
                        <a:pt x="48" y="1"/>
                        <a:pt x="60" y="12"/>
                        <a:pt x="65" y="20"/>
                      </a:cubicBezTo>
                      <a:cubicBezTo>
                        <a:pt x="72" y="31"/>
                        <a:pt x="67" y="39"/>
                        <a:pt x="64" y="49"/>
                      </a:cubicBezTo>
                      <a:cubicBezTo>
                        <a:pt x="59" y="67"/>
                        <a:pt x="49" y="69"/>
                        <a:pt x="32" y="72"/>
                      </a:cubicBezTo>
                      <a:cubicBezTo>
                        <a:pt x="26" y="73"/>
                        <a:pt x="0" y="76"/>
                        <a:pt x="5" y="61"/>
                      </a:cubicBezTo>
                      <a:cubicBezTo>
                        <a:pt x="8" y="52"/>
                        <a:pt x="30" y="57"/>
                        <a:pt x="37" y="57"/>
                      </a:cubicBezTo>
                      <a:cubicBezTo>
                        <a:pt x="65" y="57"/>
                        <a:pt x="55" y="20"/>
                        <a:pt x="42" y="6"/>
                      </a:cubicBezTo>
                    </a:path>
                  </a:pathLst>
                </a:custGeom>
                <a:solidFill>
                  <a:srgbClr val="D56A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222" name="Freeform 1165">
                  <a:extLst>
                    <a:ext uri="{FF2B5EF4-FFF2-40B4-BE49-F238E27FC236}">
                      <a16:creationId xmlns:a16="http://schemas.microsoft.com/office/drawing/2014/main" id="{8F2B163D-8268-03D7-0E22-A3AE0A2BF77D}"/>
                    </a:ext>
                  </a:extLst>
                </p:cNvPr>
                <p:cNvSpPr>
                  <a:spLocks/>
                </p:cNvSpPr>
                <p:nvPr/>
              </p:nvSpPr>
              <p:spPr bwMode="auto">
                <a:xfrm>
                  <a:off x="2259" y="2896"/>
                  <a:ext cx="33" cy="65"/>
                </a:xfrm>
                <a:custGeom>
                  <a:avLst/>
                  <a:gdLst>
                    <a:gd name="T0" fmla="*/ 0 w 40"/>
                    <a:gd name="T1" fmla="*/ 10 h 76"/>
                    <a:gd name="T2" fmla="*/ 14 w 40"/>
                    <a:gd name="T3" fmla="*/ 3 h 76"/>
                    <a:gd name="T4" fmla="*/ 21 w 40"/>
                    <a:gd name="T5" fmla="*/ 7 h 76"/>
                    <a:gd name="T6" fmla="*/ 17 w 40"/>
                    <a:gd name="T7" fmla="*/ 28 h 76"/>
                    <a:gd name="T8" fmla="*/ 12 w 40"/>
                    <a:gd name="T9" fmla="*/ 47 h 76"/>
                    <a:gd name="T10" fmla="*/ 14 w 40"/>
                    <a:gd name="T11" fmla="*/ 17 h 76"/>
                    <a:gd name="T12" fmla="*/ 2 w 40"/>
                    <a:gd name="T13" fmla="*/ 14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76">
                      <a:moveTo>
                        <a:pt x="0" y="16"/>
                      </a:moveTo>
                      <a:cubicBezTo>
                        <a:pt x="3" y="10"/>
                        <a:pt x="17" y="7"/>
                        <a:pt x="24" y="4"/>
                      </a:cubicBezTo>
                      <a:cubicBezTo>
                        <a:pt x="33" y="1"/>
                        <a:pt x="38" y="0"/>
                        <a:pt x="39" y="11"/>
                      </a:cubicBezTo>
                      <a:cubicBezTo>
                        <a:pt x="40" y="22"/>
                        <a:pt x="33" y="34"/>
                        <a:pt x="31" y="46"/>
                      </a:cubicBezTo>
                      <a:cubicBezTo>
                        <a:pt x="30" y="53"/>
                        <a:pt x="30" y="76"/>
                        <a:pt x="20" y="75"/>
                      </a:cubicBezTo>
                      <a:cubicBezTo>
                        <a:pt x="19" y="59"/>
                        <a:pt x="24" y="44"/>
                        <a:pt x="25" y="27"/>
                      </a:cubicBezTo>
                      <a:cubicBezTo>
                        <a:pt x="25" y="10"/>
                        <a:pt x="17" y="13"/>
                        <a:pt x="5" y="22"/>
                      </a:cubicBezTo>
                    </a:path>
                  </a:pathLst>
                </a:custGeom>
                <a:solidFill>
                  <a:srgbClr val="D56A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223" name="Freeform 1166">
                  <a:extLst>
                    <a:ext uri="{FF2B5EF4-FFF2-40B4-BE49-F238E27FC236}">
                      <a16:creationId xmlns:a16="http://schemas.microsoft.com/office/drawing/2014/main" id="{0DC08192-7F94-EE62-6552-3D28B90B7A9E}"/>
                    </a:ext>
                  </a:extLst>
                </p:cNvPr>
                <p:cNvSpPr>
                  <a:spLocks/>
                </p:cNvSpPr>
                <p:nvPr/>
              </p:nvSpPr>
              <p:spPr bwMode="auto">
                <a:xfrm>
                  <a:off x="2384" y="2930"/>
                  <a:ext cx="61" cy="93"/>
                </a:xfrm>
                <a:custGeom>
                  <a:avLst/>
                  <a:gdLst>
                    <a:gd name="T0" fmla="*/ 36 w 73"/>
                    <a:gd name="T1" fmla="*/ 0 h 110"/>
                    <a:gd name="T2" fmla="*/ 40 w 73"/>
                    <a:gd name="T3" fmla="*/ 20 h 110"/>
                    <a:gd name="T4" fmla="*/ 30 w 73"/>
                    <a:gd name="T5" fmla="*/ 42 h 110"/>
                    <a:gd name="T6" fmla="*/ 20 w 73"/>
                    <a:gd name="T7" fmla="*/ 58 h 110"/>
                    <a:gd name="T8" fmla="*/ 0 w 73"/>
                    <a:gd name="T9" fmla="*/ 62 h 110"/>
                    <a:gd name="T10" fmla="*/ 15 w 73"/>
                    <a:gd name="T11" fmla="*/ 55 h 110"/>
                    <a:gd name="T12" fmla="*/ 23 w 73"/>
                    <a:gd name="T13" fmla="*/ 38 h 110"/>
                    <a:gd name="T14" fmla="*/ 33 w 73"/>
                    <a:gd name="T15" fmla="*/ 21 h 110"/>
                    <a:gd name="T16" fmla="*/ 34 w 73"/>
                    <a:gd name="T17" fmla="*/ 3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110">
                      <a:moveTo>
                        <a:pt x="61" y="0"/>
                      </a:moveTo>
                      <a:cubicBezTo>
                        <a:pt x="73" y="3"/>
                        <a:pt x="73" y="23"/>
                        <a:pt x="69" y="33"/>
                      </a:cubicBezTo>
                      <a:cubicBezTo>
                        <a:pt x="63" y="46"/>
                        <a:pt x="55" y="56"/>
                        <a:pt x="51" y="70"/>
                      </a:cubicBezTo>
                      <a:cubicBezTo>
                        <a:pt x="48" y="81"/>
                        <a:pt x="45" y="89"/>
                        <a:pt x="35" y="97"/>
                      </a:cubicBezTo>
                      <a:cubicBezTo>
                        <a:pt x="28" y="103"/>
                        <a:pt x="8" y="110"/>
                        <a:pt x="0" y="102"/>
                      </a:cubicBezTo>
                      <a:cubicBezTo>
                        <a:pt x="9" y="95"/>
                        <a:pt x="17" y="95"/>
                        <a:pt x="26" y="91"/>
                      </a:cubicBezTo>
                      <a:cubicBezTo>
                        <a:pt x="39" y="85"/>
                        <a:pt x="37" y="74"/>
                        <a:pt x="39" y="63"/>
                      </a:cubicBezTo>
                      <a:cubicBezTo>
                        <a:pt x="42" y="50"/>
                        <a:pt x="50" y="44"/>
                        <a:pt x="57" y="34"/>
                      </a:cubicBezTo>
                      <a:cubicBezTo>
                        <a:pt x="63" y="24"/>
                        <a:pt x="62" y="16"/>
                        <a:pt x="59" y="6"/>
                      </a:cubicBezTo>
                    </a:path>
                  </a:pathLst>
                </a:custGeom>
                <a:solidFill>
                  <a:srgbClr val="D56A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224" name="Freeform 1167">
                  <a:extLst>
                    <a:ext uri="{FF2B5EF4-FFF2-40B4-BE49-F238E27FC236}">
                      <a16:creationId xmlns:a16="http://schemas.microsoft.com/office/drawing/2014/main" id="{C356C3C3-05C5-70F4-7642-FA25E597BF17}"/>
                    </a:ext>
                  </a:extLst>
                </p:cNvPr>
                <p:cNvSpPr>
                  <a:spLocks/>
                </p:cNvSpPr>
                <p:nvPr/>
              </p:nvSpPr>
              <p:spPr bwMode="auto">
                <a:xfrm>
                  <a:off x="2367" y="3133"/>
                  <a:ext cx="56" cy="50"/>
                </a:xfrm>
                <a:custGeom>
                  <a:avLst/>
                  <a:gdLst>
                    <a:gd name="T0" fmla="*/ 15 w 67"/>
                    <a:gd name="T1" fmla="*/ 0 h 59"/>
                    <a:gd name="T2" fmla="*/ 6 w 67"/>
                    <a:gd name="T3" fmla="*/ 26 h 59"/>
                    <a:gd name="T4" fmla="*/ 22 w 67"/>
                    <a:gd name="T5" fmla="*/ 31 h 59"/>
                    <a:gd name="T6" fmla="*/ 39 w 67"/>
                    <a:gd name="T7" fmla="*/ 12 h 59"/>
                    <a:gd name="T8" fmla="*/ 20 w 67"/>
                    <a:gd name="T9" fmla="*/ 25 h 59"/>
                    <a:gd name="T10" fmla="*/ 15 w 67"/>
                    <a:gd name="T11" fmla="*/ 4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59">
                      <a:moveTo>
                        <a:pt x="25" y="0"/>
                      </a:moveTo>
                      <a:cubicBezTo>
                        <a:pt x="17" y="14"/>
                        <a:pt x="0" y="28"/>
                        <a:pt x="10" y="44"/>
                      </a:cubicBezTo>
                      <a:cubicBezTo>
                        <a:pt x="18" y="59"/>
                        <a:pt x="23" y="58"/>
                        <a:pt x="37" y="50"/>
                      </a:cubicBezTo>
                      <a:cubicBezTo>
                        <a:pt x="50" y="43"/>
                        <a:pt x="59" y="31"/>
                        <a:pt x="67" y="20"/>
                      </a:cubicBezTo>
                      <a:cubicBezTo>
                        <a:pt x="59" y="15"/>
                        <a:pt x="42" y="37"/>
                        <a:pt x="35" y="40"/>
                      </a:cubicBezTo>
                      <a:cubicBezTo>
                        <a:pt x="11" y="52"/>
                        <a:pt x="23" y="17"/>
                        <a:pt x="25" y="7"/>
                      </a:cubicBezTo>
                    </a:path>
                  </a:pathLst>
                </a:custGeom>
                <a:solidFill>
                  <a:srgbClr val="D56A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225" name="Freeform 1168">
                  <a:extLst>
                    <a:ext uri="{FF2B5EF4-FFF2-40B4-BE49-F238E27FC236}">
                      <a16:creationId xmlns:a16="http://schemas.microsoft.com/office/drawing/2014/main" id="{CBCEFFF1-27FA-0722-8831-6E21E2E1DAC2}"/>
                    </a:ext>
                  </a:extLst>
                </p:cNvPr>
                <p:cNvSpPr>
                  <a:spLocks/>
                </p:cNvSpPr>
                <p:nvPr/>
              </p:nvSpPr>
              <p:spPr bwMode="auto">
                <a:xfrm>
                  <a:off x="2652" y="3234"/>
                  <a:ext cx="37" cy="93"/>
                </a:xfrm>
                <a:custGeom>
                  <a:avLst/>
                  <a:gdLst>
                    <a:gd name="T0" fmla="*/ 0 w 44"/>
                    <a:gd name="T1" fmla="*/ 5 h 109"/>
                    <a:gd name="T2" fmla="*/ 16 w 44"/>
                    <a:gd name="T3" fmla="*/ 2 h 109"/>
                    <a:gd name="T4" fmla="*/ 24 w 44"/>
                    <a:gd name="T5" fmla="*/ 14 h 109"/>
                    <a:gd name="T6" fmla="*/ 22 w 44"/>
                    <a:gd name="T7" fmla="*/ 42 h 109"/>
                    <a:gd name="T8" fmla="*/ 18 w 44"/>
                    <a:gd name="T9" fmla="*/ 67 h 109"/>
                    <a:gd name="T10" fmla="*/ 7 w 44"/>
                    <a:gd name="T11" fmla="*/ 8 h 1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109">
                      <a:moveTo>
                        <a:pt x="0" y="8"/>
                      </a:moveTo>
                      <a:cubicBezTo>
                        <a:pt x="8" y="9"/>
                        <a:pt x="17" y="1"/>
                        <a:pt x="26" y="2"/>
                      </a:cubicBezTo>
                      <a:cubicBezTo>
                        <a:pt x="37" y="3"/>
                        <a:pt x="39" y="12"/>
                        <a:pt x="39" y="22"/>
                      </a:cubicBezTo>
                      <a:cubicBezTo>
                        <a:pt x="39" y="37"/>
                        <a:pt x="39" y="53"/>
                        <a:pt x="37" y="67"/>
                      </a:cubicBezTo>
                      <a:cubicBezTo>
                        <a:pt x="37" y="79"/>
                        <a:pt x="36" y="99"/>
                        <a:pt x="30" y="109"/>
                      </a:cubicBezTo>
                      <a:cubicBezTo>
                        <a:pt x="19" y="103"/>
                        <a:pt x="44" y="0"/>
                        <a:pt x="12" y="13"/>
                      </a:cubicBezTo>
                    </a:path>
                  </a:pathLst>
                </a:custGeom>
                <a:solidFill>
                  <a:srgbClr val="D56A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226" name="Freeform 1169">
                  <a:extLst>
                    <a:ext uri="{FF2B5EF4-FFF2-40B4-BE49-F238E27FC236}">
                      <a16:creationId xmlns:a16="http://schemas.microsoft.com/office/drawing/2014/main" id="{995C4501-C12D-E913-9549-29BF75F59D32}"/>
                    </a:ext>
                  </a:extLst>
                </p:cNvPr>
                <p:cNvSpPr>
                  <a:spLocks/>
                </p:cNvSpPr>
                <p:nvPr/>
              </p:nvSpPr>
              <p:spPr bwMode="auto">
                <a:xfrm>
                  <a:off x="2471" y="3468"/>
                  <a:ext cx="31" cy="39"/>
                </a:xfrm>
                <a:custGeom>
                  <a:avLst/>
                  <a:gdLst>
                    <a:gd name="T0" fmla="*/ 0 w 36"/>
                    <a:gd name="T1" fmla="*/ 7 h 46"/>
                    <a:gd name="T2" fmla="*/ 12 w 36"/>
                    <a:gd name="T3" fmla="*/ 25 h 46"/>
                    <a:gd name="T4" fmla="*/ 22 w 36"/>
                    <a:gd name="T5" fmla="*/ 0 h 46"/>
                    <a:gd name="T6" fmla="*/ 3 w 36"/>
                    <a:gd name="T7" fmla="*/ 10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46">
                      <a:moveTo>
                        <a:pt x="0" y="12"/>
                      </a:moveTo>
                      <a:cubicBezTo>
                        <a:pt x="2" y="20"/>
                        <a:pt x="7" y="46"/>
                        <a:pt x="18" y="41"/>
                      </a:cubicBezTo>
                      <a:cubicBezTo>
                        <a:pt x="24" y="37"/>
                        <a:pt x="36" y="6"/>
                        <a:pt x="34" y="0"/>
                      </a:cubicBezTo>
                      <a:cubicBezTo>
                        <a:pt x="22" y="6"/>
                        <a:pt x="17" y="36"/>
                        <a:pt x="4" y="16"/>
                      </a:cubicBezTo>
                    </a:path>
                  </a:pathLst>
                </a:custGeom>
                <a:solidFill>
                  <a:srgbClr val="D56A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227" name="Freeform 1170">
                  <a:extLst>
                    <a:ext uri="{FF2B5EF4-FFF2-40B4-BE49-F238E27FC236}">
                      <a16:creationId xmlns:a16="http://schemas.microsoft.com/office/drawing/2014/main" id="{DFFEA470-1818-7496-EEC8-614AE79DAD65}"/>
                    </a:ext>
                  </a:extLst>
                </p:cNvPr>
                <p:cNvSpPr>
                  <a:spLocks/>
                </p:cNvSpPr>
                <p:nvPr/>
              </p:nvSpPr>
              <p:spPr bwMode="auto">
                <a:xfrm>
                  <a:off x="2622" y="3383"/>
                  <a:ext cx="45" cy="64"/>
                </a:xfrm>
                <a:custGeom>
                  <a:avLst/>
                  <a:gdLst>
                    <a:gd name="T0" fmla="*/ 0 w 54"/>
                    <a:gd name="T1" fmla="*/ 9 h 76"/>
                    <a:gd name="T2" fmla="*/ 28 w 54"/>
                    <a:gd name="T3" fmla="*/ 7 h 76"/>
                    <a:gd name="T4" fmla="*/ 31 w 54"/>
                    <a:gd name="T5" fmla="*/ 23 h 76"/>
                    <a:gd name="T6" fmla="*/ 23 w 54"/>
                    <a:gd name="T7" fmla="*/ 42 h 76"/>
                    <a:gd name="T8" fmla="*/ 22 w 54"/>
                    <a:gd name="T9" fmla="*/ 20 h 76"/>
                    <a:gd name="T10" fmla="*/ 5 w 54"/>
                    <a:gd name="T11" fmla="*/ 14 h 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76">
                      <a:moveTo>
                        <a:pt x="0" y="16"/>
                      </a:moveTo>
                      <a:cubicBezTo>
                        <a:pt x="10" y="7"/>
                        <a:pt x="36" y="0"/>
                        <a:pt x="47" y="11"/>
                      </a:cubicBezTo>
                      <a:cubicBezTo>
                        <a:pt x="54" y="18"/>
                        <a:pt x="53" y="29"/>
                        <a:pt x="53" y="38"/>
                      </a:cubicBezTo>
                      <a:cubicBezTo>
                        <a:pt x="52" y="45"/>
                        <a:pt x="48" y="66"/>
                        <a:pt x="41" y="70"/>
                      </a:cubicBezTo>
                      <a:cubicBezTo>
                        <a:pt x="32" y="76"/>
                        <a:pt x="39" y="39"/>
                        <a:pt x="37" y="34"/>
                      </a:cubicBezTo>
                      <a:cubicBezTo>
                        <a:pt x="33" y="16"/>
                        <a:pt x="20" y="28"/>
                        <a:pt x="8" y="24"/>
                      </a:cubicBezTo>
                    </a:path>
                  </a:pathLst>
                </a:custGeom>
                <a:solidFill>
                  <a:srgbClr val="D56A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228" name="Freeform 1171">
                  <a:extLst>
                    <a:ext uri="{FF2B5EF4-FFF2-40B4-BE49-F238E27FC236}">
                      <a16:creationId xmlns:a16="http://schemas.microsoft.com/office/drawing/2014/main" id="{5726922F-A60A-47F3-F28B-3D8BCB53F6B8}"/>
                    </a:ext>
                  </a:extLst>
                </p:cNvPr>
                <p:cNvSpPr>
                  <a:spLocks/>
                </p:cNvSpPr>
                <p:nvPr/>
              </p:nvSpPr>
              <p:spPr bwMode="auto">
                <a:xfrm>
                  <a:off x="2413" y="3667"/>
                  <a:ext cx="39" cy="41"/>
                </a:xfrm>
                <a:custGeom>
                  <a:avLst/>
                  <a:gdLst>
                    <a:gd name="T0" fmla="*/ 12 w 46"/>
                    <a:gd name="T1" fmla="*/ 0 h 49"/>
                    <a:gd name="T2" fmla="*/ 3 w 46"/>
                    <a:gd name="T3" fmla="*/ 23 h 49"/>
                    <a:gd name="T4" fmla="*/ 28 w 46"/>
                    <a:gd name="T5" fmla="*/ 16 h 49"/>
                    <a:gd name="T6" fmla="*/ 12 w 46"/>
                    <a:gd name="T7" fmla="*/ 18 h 49"/>
                    <a:gd name="T8" fmla="*/ 9 w 46"/>
                    <a:gd name="T9" fmla="*/ 2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49">
                      <a:moveTo>
                        <a:pt x="19" y="0"/>
                      </a:moveTo>
                      <a:cubicBezTo>
                        <a:pt x="11" y="5"/>
                        <a:pt x="0" y="28"/>
                        <a:pt x="6" y="38"/>
                      </a:cubicBezTo>
                      <a:cubicBezTo>
                        <a:pt x="14" y="49"/>
                        <a:pt x="39" y="33"/>
                        <a:pt x="46" y="28"/>
                      </a:cubicBezTo>
                      <a:cubicBezTo>
                        <a:pt x="37" y="26"/>
                        <a:pt x="28" y="36"/>
                        <a:pt x="20" y="31"/>
                      </a:cubicBezTo>
                      <a:cubicBezTo>
                        <a:pt x="12" y="25"/>
                        <a:pt x="13" y="10"/>
                        <a:pt x="15" y="2"/>
                      </a:cubicBezTo>
                    </a:path>
                  </a:pathLst>
                </a:custGeom>
                <a:solidFill>
                  <a:srgbClr val="D56A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229" name="Freeform 1172">
                  <a:extLst>
                    <a:ext uri="{FF2B5EF4-FFF2-40B4-BE49-F238E27FC236}">
                      <a16:creationId xmlns:a16="http://schemas.microsoft.com/office/drawing/2014/main" id="{5F604029-CBA2-F4FE-944E-E6AA63DA2F5D}"/>
                    </a:ext>
                  </a:extLst>
                </p:cNvPr>
                <p:cNvSpPr>
                  <a:spLocks/>
                </p:cNvSpPr>
                <p:nvPr/>
              </p:nvSpPr>
              <p:spPr bwMode="auto">
                <a:xfrm>
                  <a:off x="2351" y="3682"/>
                  <a:ext cx="46" cy="39"/>
                </a:xfrm>
                <a:custGeom>
                  <a:avLst/>
                  <a:gdLst>
                    <a:gd name="T0" fmla="*/ 17 w 55"/>
                    <a:gd name="T1" fmla="*/ 0 h 46"/>
                    <a:gd name="T2" fmla="*/ 27 w 55"/>
                    <a:gd name="T3" fmla="*/ 22 h 46"/>
                    <a:gd name="T4" fmla="*/ 16 w 55"/>
                    <a:gd name="T5" fmla="*/ 25 h 46"/>
                    <a:gd name="T6" fmla="*/ 3 w 55"/>
                    <a:gd name="T7" fmla="*/ 26 h 46"/>
                    <a:gd name="T8" fmla="*/ 2 w 55"/>
                    <a:gd name="T9" fmla="*/ 22 h 46"/>
                    <a:gd name="T10" fmla="*/ 13 w 55"/>
                    <a:gd name="T11" fmla="*/ 20 h 46"/>
                    <a:gd name="T12" fmla="*/ 16 w 55"/>
                    <a:gd name="T13" fmla="*/ 3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46">
                      <a:moveTo>
                        <a:pt x="29" y="0"/>
                      </a:moveTo>
                      <a:cubicBezTo>
                        <a:pt x="37" y="8"/>
                        <a:pt x="55" y="23"/>
                        <a:pt x="46" y="36"/>
                      </a:cubicBezTo>
                      <a:cubicBezTo>
                        <a:pt x="42" y="41"/>
                        <a:pt x="33" y="39"/>
                        <a:pt x="28" y="40"/>
                      </a:cubicBezTo>
                      <a:cubicBezTo>
                        <a:pt x="22" y="41"/>
                        <a:pt x="13" y="46"/>
                        <a:pt x="6" y="43"/>
                      </a:cubicBezTo>
                      <a:cubicBezTo>
                        <a:pt x="3" y="41"/>
                        <a:pt x="0" y="41"/>
                        <a:pt x="2" y="36"/>
                      </a:cubicBezTo>
                      <a:cubicBezTo>
                        <a:pt x="5" y="30"/>
                        <a:pt x="17" y="33"/>
                        <a:pt x="22" y="33"/>
                      </a:cubicBezTo>
                      <a:cubicBezTo>
                        <a:pt x="40" y="34"/>
                        <a:pt x="33" y="16"/>
                        <a:pt x="27" y="4"/>
                      </a:cubicBezTo>
                    </a:path>
                  </a:pathLst>
                </a:custGeom>
                <a:solidFill>
                  <a:srgbClr val="D56A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230" name="Freeform 1173">
                  <a:extLst>
                    <a:ext uri="{FF2B5EF4-FFF2-40B4-BE49-F238E27FC236}">
                      <a16:creationId xmlns:a16="http://schemas.microsoft.com/office/drawing/2014/main" id="{2ACB494E-1D2D-42C8-B132-0493976AB505}"/>
                    </a:ext>
                  </a:extLst>
                </p:cNvPr>
                <p:cNvSpPr>
                  <a:spLocks/>
                </p:cNvSpPr>
                <p:nvPr/>
              </p:nvSpPr>
              <p:spPr bwMode="auto">
                <a:xfrm>
                  <a:off x="2210" y="3664"/>
                  <a:ext cx="40" cy="55"/>
                </a:xfrm>
                <a:custGeom>
                  <a:avLst/>
                  <a:gdLst>
                    <a:gd name="T0" fmla="*/ 4 w 48"/>
                    <a:gd name="T1" fmla="*/ 1 h 65"/>
                    <a:gd name="T2" fmla="*/ 23 w 48"/>
                    <a:gd name="T3" fmla="*/ 6 h 65"/>
                    <a:gd name="T4" fmla="*/ 25 w 48"/>
                    <a:gd name="T5" fmla="*/ 24 h 65"/>
                    <a:gd name="T6" fmla="*/ 18 w 48"/>
                    <a:gd name="T7" fmla="*/ 36 h 65"/>
                    <a:gd name="T8" fmla="*/ 0 w 48"/>
                    <a:gd name="T9" fmla="*/ 37 h 65"/>
                    <a:gd name="T10" fmla="*/ 11 w 48"/>
                    <a:gd name="T11" fmla="*/ 30 h 65"/>
                    <a:gd name="T12" fmla="*/ 19 w 48"/>
                    <a:gd name="T13" fmla="*/ 23 h 65"/>
                    <a:gd name="T14" fmla="*/ 7 w 48"/>
                    <a:gd name="T15" fmla="*/ 3 h 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 h="65">
                      <a:moveTo>
                        <a:pt x="7" y="1"/>
                      </a:moveTo>
                      <a:cubicBezTo>
                        <a:pt x="18" y="0"/>
                        <a:pt x="34" y="1"/>
                        <a:pt x="41" y="9"/>
                      </a:cubicBezTo>
                      <a:cubicBezTo>
                        <a:pt x="48" y="18"/>
                        <a:pt x="43" y="29"/>
                        <a:pt x="43" y="39"/>
                      </a:cubicBezTo>
                      <a:cubicBezTo>
                        <a:pt x="43" y="48"/>
                        <a:pt x="41" y="55"/>
                        <a:pt x="31" y="60"/>
                      </a:cubicBezTo>
                      <a:cubicBezTo>
                        <a:pt x="21" y="65"/>
                        <a:pt x="10" y="59"/>
                        <a:pt x="0" y="61"/>
                      </a:cubicBezTo>
                      <a:cubicBezTo>
                        <a:pt x="3" y="55"/>
                        <a:pt x="12" y="51"/>
                        <a:pt x="18" y="49"/>
                      </a:cubicBezTo>
                      <a:cubicBezTo>
                        <a:pt x="28" y="46"/>
                        <a:pt x="30" y="48"/>
                        <a:pt x="34" y="38"/>
                      </a:cubicBezTo>
                      <a:cubicBezTo>
                        <a:pt x="41" y="17"/>
                        <a:pt x="22" y="20"/>
                        <a:pt x="12" y="6"/>
                      </a:cubicBezTo>
                    </a:path>
                  </a:pathLst>
                </a:custGeom>
                <a:solidFill>
                  <a:srgbClr val="D56A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231" name="Freeform 1174">
                  <a:extLst>
                    <a:ext uri="{FF2B5EF4-FFF2-40B4-BE49-F238E27FC236}">
                      <a16:creationId xmlns:a16="http://schemas.microsoft.com/office/drawing/2014/main" id="{96F4BFA5-4806-A575-03C6-DB1FFCA3940D}"/>
                    </a:ext>
                  </a:extLst>
                </p:cNvPr>
                <p:cNvSpPr>
                  <a:spLocks/>
                </p:cNvSpPr>
                <p:nvPr/>
              </p:nvSpPr>
              <p:spPr bwMode="auto">
                <a:xfrm>
                  <a:off x="2196" y="3470"/>
                  <a:ext cx="41" cy="56"/>
                </a:xfrm>
                <a:custGeom>
                  <a:avLst/>
                  <a:gdLst>
                    <a:gd name="T0" fmla="*/ 0 w 48"/>
                    <a:gd name="T1" fmla="*/ 8 h 66"/>
                    <a:gd name="T2" fmla="*/ 4 w 48"/>
                    <a:gd name="T3" fmla="*/ 3 h 66"/>
                    <a:gd name="T4" fmla="*/ 15 w 48"/>
                    <a:gd name="T5" fmla="*/ 9 h 66"/>
                    <a:gd name="T6" fmla="*/ 26 w 48"/>
                    <a:gd name="T7" fmla="*/ 40 h 66"/>
                    <a:gd name="T8" fmla="*/ 7 w 48"/>
                    <a:gd name="T9" fmla="*/ 7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66">
                      <a:moveTo>
                        <a:pt x="0" y="13"/>
                      </a:moveTo>
                      <a:cubicBezTo>
                        <a:pt x="1" y="9"/>
                        <a:pt x="4" y="6"/>
                        <a:pt x="7" y="4"/>
                      </a:cubicBezTo>
                      <a:cubicBezTo>
                        <a:pt x="17" y="0"/>
                        <a:pt x="20" y="8"/>
                        <a:pt x="25" y="15"/>
                      </a:cubicBezTo>
                      <a:cubicBezTo>
                        <a:pt x="33" y="28"/>
                        <a:pt x="48" y="49"/>
                        <a:pt x="42" y="65"/>
                      </a:cubicBezTo>
                      <a:cubicBezTo>
                        <a:pt x="25" y="66"/>
                        <a:pt x="30" y="17"/>
                        <a:pt x="10" y="12"/>
                      </a:cubicBezTo>
                    </a:path>
                  </a:pathLst>
                </a:custGeom>
                <a:solidFill>
                  <a:srgbClr val="D56A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232" name="Freeform 1175">
                  <a:extLst>
                    <a:ext uri="{FF2B5EF4-FFF2-40B4-BE49-F238E27FC236}">
                      <a16:creationId xmlns:a16="http://schemas.microsoft.com/office/drawing/2014/main" id="{F93BF2DA-9566-F578-6CEA-E36F8ABD40D6}"/>
                    </a:ext>
                  </a:extLst>
                </p:cNvPr>
                <p:cNvSpPr>
                  <a:spLocks/>
                </p:cNvSpPr>
                <p:nvPr/>
              </p:nvSpPr>
              <p:spPr bwMode="auto">
                <a:xfrm>
                  <a:off x="2348" y="3405"/>
                  <a:ext cx="39" cy="57"/>
                </a:xfrm>
                <a:custGeom>
                  <a:avLst/>
                  <a:gdLst>
                    <a:gd name="T0" fmla="*/ 12 w 46"/>
                    <a:gd name="T1" fmla="*/ 0 h 67"/>
                    <a:gd name="T2" fmla="*/ 25 w 46"/>
                    <a:gd name="T3" fmla="*/ 27 h 67"/>
                    <a:gd name="T4" fmla="*/ 1 w 46"/>
                    <a:gd name="T5" fmla="*/ 41 h 67"/>
                    <a:gd name="T6" fmla="*/ 12 w 46"/>
                    <a:gd name="T7" fmla="*/ 27 h 67"/>
                    <a:gd name="T8" fmla="*/ 14 w 46"/>
                    <a:gd name="T9" fmla="*/ 4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67">
                      <a:moveTo>
                        <a:pt x="20" y="0"/>
                      </a:moveTo>
                      <a:cubicBezTo>
                        <a:pt x="31" y="6"/>
                        <a:pt x="46" y="31"/>
                        <a:pt x="40" y="45"/>
                      </a:cubicBezTo>
                      <a:cubicBezTo>
                        <a:pt x="35" y="55"/>
                        <a:pt x="13" y="67"/>
                        <a:pt x="1" y="66"/>
                      </a:cubicBezTo>
                      <a:cubicBezTo>
                        <a:pt x="0" y="57"/>
                        <a:pt x="14" y="50"/>
                        <a:pt x="19" y="45"/>
                      </a:cubicBezTo>
                      <a:cubicBezTo>
                        <a:pt x="27" y="35"/>
                        <a:pt x="30" y="18"/>
                        <a:pt x="22" y="7"/>
                      </a:cubicBezTo>
                    </a:path>
                  </a:pathLst>
                </a:custGeom>
                <a:solidFill>
                  <a:srgbClr val="D56A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233" name="Freeform 1176">
                  <a:extLst>
                    <a:ext uri="{FF2B5EF4-FFF2-40B4-BE49-F238E27FC236}">
                      <a16:creationId xmlns:a16="http://schemas.microsoft.com/office/drawing/2014/main" id="{EEB41DA8-BA39-3100-C568-765DCBA44731}"/>
                    </a:ext>
                  </a:extLst>
                </p:cNvPr>
                <p:cNvSpPr>
                  <a:spLocks/>
                </p:cNvSpPr>
                <p:nvPr/>
              </p:nvSpPr>
              <p:spPr bwMode="auto">
                <a:xfrm>
                  <a:off x="2144" y="3452"/>
                  <a:ext cx="26" cy="57"/>
                </a:xfrm>
                <a:custGeom>
                  <a:avLst/>
                  <a:gdLst>
                    <a:gd name="T0" fmla="*/ 3 w 30"/>
                    <a:gd name="T1" fmla="*/ 0 h 67"/>
                    <a:gd name="T2" fmla="*/ 19 w 30"/>
                    <a:gd name="T3" fmla="*/ 15 h 67"/>
                    <a:gd name="T4" fmla="*/ 9 w 30"/>
                    <a:gd name="T5" fmla="*/ 36 h 67"/>
                    <a:gd name="T6" fmla="*/ 3 w 30"/>
                    <a:gd name="T7" fmla="*/ 39 h 67"/>
                    <a:gd name="T8" fmla="*/ 5 w 30"/>
                    <a:gd name="T9" fmla="*/ 31 h 67"/>
                    <a:gd name="T10" fmla="*/ 8 w 30"/>
                    <a:gd name="T11" fmla="*/ 5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67">
                      <a:moveTo>
                        <a:pt x="4" y="0"/>
                      </a:moveTo>
                      <a:cubicBezTo>
                        <a:pt x="13" y="8"/>
                        <a:pt x="28" y="11"/>
                        <a:pt x="29" y="25"/>
                      </a:cubicBezTo>
                      <a:cubicBezTo>
                        <a:pt x="30" y="36"/>
                        <a:pt x="21" y="50"/>
                        <a:pt x="14" y="58"/>
                      </a:cubicBezTo>
                      <a:cubicBezTo>
                        <a:pt x="12" y="61"/>
                        <a:pt x="8" y="67"/>
                        <a:pt x="4" y="64"/>
                      </a:cubicBezTo>
                      <a:cubicBezTo>
                        <a:pt x="0" y="60"/>
                        <a:pt x="6" y="53"/>
                        <a:pt x="8" y="50"/>
                      </a:cubicBezTo>
                      <a:cubicBezTo>
                        <a:pt x="15" y="36"/>
                        <a:pt x="19" y="23"/>
                        <a:pt x="11" y="8"/>
                      </a:cubicBezTo>
                    </a:path>
                  </a:pathLst>
                </a:custGeom>
                <a:solidFill>
                  <a:srgbClr val="D56A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234" name="Freeform 1177">
                  <a:extLst>
                    <a:ext uri="{FF2B5EF4-FFF2-40B4-BE49-F238E27FC236}">
                      <a16:creationId xmlns:a16="http://schemas.microsoft.com/office/drawing/2014/main" id="{603812CE-2479-54B0-E093-F04CB0309616}"/>
                    </a:ext>
                  </a:extLst>
                </p:cNvPr>
                <p:cNvSpPr>
                  <a:spLocks/>
                </p:cNvSpPr>
                <p:nvPr/>
              </p:nvSpPr>
              <p:spPr bwMode="auto">
                <a:xfrm>
                  <a:off x="2021" y="3561"/>
                  <a:ext cx="29" cy="87"/>
                </a:xfrm>
                <a:custGeom>
                  <a:avLst/>
                  <a:gdLst>
                    <a:gd name="T0" fmla="*/ 15 w 34"/>
                    <a:gd name="T1" fmla="*/ 3 h 104"/>
                    <a:gd name="T2" fmla="*/ 20 w 34"/>
                    <a:gd name="T3" fmla="*/ 31 h 104"/>
                    <a:gd name="T4" fmla="*/ 12 w 34"/>
                    <a:gd name="T5" fmla="*/ 55 h 104"/>
                    <a:gd name="T6" fmla="*/ 12 w 34"/>
                    <a:gd name="T7" fmla="*/ 40 h 104"/>
                    <a:gd name="T8" fmla="*/ 16 w 34"/>
                    <a:gd name="T9" fmla="*/ 23 h 104"/>
                    <a:gd name="T10" fmla="*/ 15 w 34"/>
                    <a:gd name="T11" fmla="*/ 0 h 1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104">
                      <a:moveTo>
                        <a:pt x="24" y="3"/>
                      </a:moveTo>
                      <a:cubicBezTo>
                        <a:pt x="31" y="19"/>
                        <a:pt x="34" y="35"/>
                        <a:pt x="32" y="53"/>
                      </a:cubicBezTo>
                      <a:cubicBezTo>
                        <a:pt x="31" y="63"/>
                        <a:pt x="31" y="90"/>
                        <a:pt x="19" y="95"/>
                      </a:cubicBezTo>
                      <a:cubicBezTo>
                        <a:pt x="0" y="104"/>
                        <a:pt x="17" y="73"/>
                        <a:pt x="19" y="68"/>
                      </a:cubicBezTo>
                      <a:cubicBezTo>
                        <a:pt x="22" y="59"/>
                        <a:pt x="24" y="49"/>
                        <a:pt x="26" y="40"/>
                      </a:cubicBezTo>
                      <a:cubicBezTo>
                        <a:pt x="30" y="25"/>
                        <a:pt x="26" y="15"/>
                        <a:pt x="23" y="0"/>
                      </a:cubicBezTo>
                    </a:path>
                  </a:pathLst>
                </a:custGeom>
                <a:solidFill>
                  <a:srgbClr val="D56A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235" name="Freeform 1187">
                  <a:extLst>
                    <a:ext uri="{FF2B5EF4-FFF2-40B4-BE49-F238E27FC236}">
                      <a16:creationId xmlns:a16="http://schemas.microsoft.com/office/drawing/2014/main" id="{2A33B042-6E65-6316-733C-0486D59362A2}"/>
                    </a:ext>
                  </a:extLst>
                </p:cNvPr>
                <p:cNvSpPr>
                  <a:spLocks/>
                </p:cNvSpPr>
                <p:nvPr/>
              </p:nvSpPr>
              <p:spPr bwMode="auto">
                <a:xfrm>
                  <a:off x="2382" y="3359"/>
                  <a:ext cx="36" cy="55"/>
                </a:xfrm>
                <a:custGeom>
                  <a:avLst/>
                  <a:gdLst>
                    <a:gd name="T0" fmla="*/ 0 w 43"/>
                    <a:gd name="T1" fmla="*/ 23 h 65"/>
                    <a:gd name="T2" fmla="*/ 19 w 43"/>
                    <a:gd name="T3" fmla="*/ 35 h 65"/>
                    <a:gd name="T4" fmla="*/ 23 w 43"/>
                    <a:gd name="T5" fmla="*/ 0 h 65"/>
                    <a:gd name="T6" fmla="*/ 6 w 43"/>
                    <a:gd name="T7" fmla="*/ 23 h 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 h="65">
                      <a:moveTo>
                        <a:pt x="0" y="38"/>
                      </a:moveTo>
                      <a:cubicBezTo>
                        <a:pt x="9" y="43"/>
                        <a:pt x="27" y="65"/>
                        <a:pt x="34" y="58"/>
                      </a:cubicBezTo>
                      <a:cubicBezTo>
                        <a:pt x="42" y="50"/>
                        <a:pt x="39" y="11"/>
                        <a:pt x="38" y="0"/>
                      </a:cubicBezTo>
                      <a:cubicBezTo>
                        <a:pt x="23" y="12"/>
                        <a:pt x="43" y="49"/>
                        <a:pt x="9" y="38"/>
                      </a:cubicBezTo>
                    </a:path>
                  </a:pathLst>
                </a:custGeom>
                <a:solidFill>
                  <a:srgbClr val="95AE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236" name="Freeform 1188">
                  <a:extLst>
                    <a:ext uri="{FF2B5EF4-FFF2-40B4-BE49-F238E27FC236}">
                      <a16:creationId xmlns:a16="http://schemas.microsoft.com/office/drawing/2014/main" id="{99330340-CAEF-E241-4CF7-0ED0A0CD3107}"/>
                    </a:ext>
                  </a:extLst>
                </p:cNvPr>
                <p:cNvSpPr>
                  <a:spLocks/>
                </p:cNvSpPr>
                <p:nvPr/>
              </p:nvSpPr>
              <p:spPr bwMode="auto">
                <a:xfrm>
                  <a:off x="2196" y="3158"/>
                  <a:ext cx="20" cy="63"/>
                </a:xfrm>
                <a:custGeom>
                  <a:avLst/>
                  <a:gdLst>
                    <a:gd name="T0" fmla="*/ 2 w 24"/>
                    <a:gd name="T1" fmla="*/ 4 h 74"/>
                    <a:gd name="T2" fmla="*/ 8 w 24"/>
                    <a:gd name="T3" fmla="*/ 19 h 74"/>
                    <a:gd name="T4" fmla="*/ 3 w 24"/>
                    <a:gd name="T5" fmla="*/ 46 h 74"/>
                    <a:gd name="T6" fmla="*/ 14 w 24"/>
                    <a:gd name="T7" fmla="*/ 19 h 74"/>
                    <a:gd name="T8" fmla="*/ 3 w 24"/>
                    <a:gd name="T9" fmla="*/ 3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74">
                      <a:moveTo>
                        <a:pt x="2" y="7"/>
                      </a:moveTo>
                      <a:cubicBezTo>
                        <a:pt x="4" y="0"/>
                        <a:pt x="14" y="21"/>
                        <a:pt x="13" y="31"/>
                      </a:cubicBezTo>
                      <a:cubicBezTo>
                        <a:pt x="12" y="45"/>
                        <a:pt x="0" y="60"/>
                        <a:pt x="6" y="74"/>
                      </a:cubicBezTo>
                      <a:cubicBezTo>
                        <a:pt x="20" y="71"/>
                        <a:pt x="23" y="43"/>
                        <a:pt x="24" y="30"/>
                      </a:cubicBezTo>
                      <a:cubicBezTo>
                        <a:pt x="24" y="13"/>
                        <a:pt x="21" y="11"/>
                        <a:pt x="4" y="4"/>
                      </a:cubicBezTo>
                    </a:path>
                  </a:pathLst>
                </a:custGeom>
                <a:solidFill>
                  <a:srgbClr val="95AE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237" name="Freeform 1189">
                  <a:extLst>
                    <a:ext uri="{FF2B5EF4-FFF2-40B4-BE49-F238E27FC236}">
                      <a16:creationId xmlns:a16="http://schemas.microsoft.com/office/drawing/2014/main" id="{B01E0BCA-CC5E-BF5E-C175-B9268BCB7B62}"/>
                    </a:ext>
                  </a:extLst>
                </p:cNvPr>
                <p:cNvSpPr>
                  <a:spLocks/>
                </p:cNvSpPr>
                <p:nvPr/>
              </p:nvSpPr>
              <p:spPr bwMode="auto">
                <a:xfrm>
                  <a:off x="2444" y="3501"/>
                  <a:ext cx="36" cy="75"/>
                </a:xfrm>
                <a:custGeom>
                  <a:avLst/>
                  <a:gdLst>
                    <a:gd name="T0" fmla="*/ 0 w 43"/>
                    <a:gd name="T1" fmla="*/ 26 h 88"/>
                    <a:gd name="T2" fmla="*/ 9 w 43"/>
                    <a:gd name="T3" fmla="*/ 55 h 88"/>
                    <a:gd name="T4" fmla="*/ 8 w 43"/>
                    <a:gd name="T5" fmla="*/ 43 h 88"/>
                    <a:gd name="T6" fmla="*/ 1 w 43"/>
                    <a:gd name="T7" fmla="*/ 32 h 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 h="88">
                      <a:moveTo>
                        <a:pt x="0" y="42"/>
                      </a:moveTo>
                      <a:cubicBezTo>
                        <a:pt x="23" y="0"/>
                        <a:pt x="43" y="86"/>
                        <a:pt x="15" y="88"/>
                      </a:cubicBezTo>
                      <a:cubicBezTo>
                        <a:pt x="13" y="82"/>
                        <a:pt x="16" y="75"/>
                        <a:pt x="14" y="69"/>
                      </a:cubicBezTo>
                      <a:cubicBezTo>
                        <a:pt x="11" y="62"/>
                        <a:pt x="5" y="58"/>
                        <a:pt x="1" y="52"/>
                      </a:cubicBezTo>
                    </a:path>
                  </a:pathLst>
                </a:custGeom>
                <a:solidFill>
                  <a:srgbClr val="95AE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238" name="Oval 1190">
                  <a:extLst>
                    <a:ext uri="{FF2B5EF4-FFF2-40B4-BE49-F238E27FC236}">
                      <a16:creationId xmlns:a16="http://schemas.microsoft.com/office/drawing/2014/main" id="{50C3B840-F7D1-50A2-EB15-7CAA196FCD08}"/>
                    </a:ext>
                  </a:extLst>
                </p:cNvPr>
                <p:cNvSpPr>
                  <a:spLocks noChangeArrowheads="1"/>
                </p:cNvSpPr>
                <p:nvPr/>
              </p:nvSpPr>
              <p:spPr bwMode="auto">
                <a:xfrm>
                  <a:off x="1973" y="2944"/>
                  <a:ext cx="7" cy="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239" name="Oval 1191">
                  <a:extLst>
                    <a:ext uri="{FF2B5EF4-FFF2-40B4-BE49-F238E27FC236}">
                      <a16:creationId xmlns:a16="http://schemas.microsoft.com/office/drawing/2014/main" id="{B238FF14-1287-9C66-28F1-A25C9F275D06}"/>
                    </a:ext>
                  </a:extLst>
                </p:cNvPr>
                <p:cNvSpPr>
                  <a:spLocks noChangeArrowheads="1"/>
                </p:cNvSpPr>
                <p:nvPr/>
              </p:nvSpPr>
              <p:spPr bwMode="auto">
                <a:xfrm>
                  <a:off x="1962" y="2962"/>
                  <a:ext cx="6" cy="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240" name="Oval 1192">
                  <a:extLst>
                    <a:ext uri="{FF2B5EF4-FFF2-40B4-BE49-F238E27FC236}">
                      <a16:creationId xmlns:a16="http://schemas.microsoft.com/office/drawing/2014/main" id="{610A7276-4754-A128-88D6-CF4B5D918439}"/>
                    </a:ext>
                  </a:extLst>
                </p:cNvPr>
                <p:cNvSpPr>
                  <a:spLocks noChangeArrowheads="1"/>
                </p:cNvSpPr>
                <p:nvPr/>
              </p:nvSpPr>
              <p:spPr bwMode="auto">
                <a:xfrm>
                  <a:off x="1910" y="3063"/>
                  <a:ext cx="15"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241" name="Oval 1193">
                  <a:extLst>
                    <a:ext uri="{FF2B5EF4-FFF2-40B4-BE49-F238E27FC236}">
                      <a16:creationId xmlns:a16="http://schemas.microsoft.com/office/drawing/2014/main" id="{F4ACA080-8955-AE31-D469-9F12B872C977}"/>
                    </a:ext>
                  </a:extLst>
                </p:cNvPr>
                <p:cNvSpPr>
                  <a:spLocks noChangeArrowheads="1"/>
                </p:cNvSpPr>
                <p:nvPr/>
              </p:nvSpPr>
              <p:spPr bwMode="auto">
                <a:xfrm>
                  <a:off x="1909" y="3042"/>
                  <a:ext cx="7" cy="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242" name="Oval 1194">
                  <a:extLst>
                    <a:ext uri="{FF2B5EF4-FFF2-40B4-BE49-F238E27FC236}">
                      <a16:creationId xmlns:a16="http://schemas.microsoft.com/office/drawing/2014/main" id="{2586D8F9-95DC-32A3-08BE-A302179EDDC2}"/>
                    </a:ext>
                  </a:extLst>
                </p:cNvPr>
                <p:cNvSpPr>
                  <a:spLocks noChangeArrowheads="1"/>
                </p:cNvSpPr>
                <p:nvPr/>
              </p:nvSpPr>
              <p:spPr bwMode="auto">
                <a:xfrm>
                  <a:off x="2041" y="2965"/>
                  <a:ext cx="16"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243" name="Oval 1195">
                  <a:extLst>
                    <a:ext uri="{FF2B5EF4-FFF2-40B4-BE49-F238E27FC236}">
                      <a16:creationId xmlns:a16="http://schemas.microsoft.com/office/drawing/2014/main" id="{37F7B59F-DC11-8F91-51AD-9591A3891F8D}"/>
                    </a:ext>
                  </a:extLst>
                </p:cNvPr>
                <p:cNvSpPr>
                  <a:spLocks noChangeArrowheads="1"/>
                </p:cNvSpPr>
                <p:nvPr/>
              </p:nvSpPr>
              <p:spPr bwMode="auto">
                <a:xfrm>
                  <a:off x="2056" y="2952"/>
                  <a:ext cx="6" cy="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244" name="Oval 1196">
                  <a:extLst>
                    <a:ext uri="{FF2B5EF4-FFF2-40B4-BE49-F238E27FC236}">
                      <a16:creationId xmlns:a16="http://schemas.microsoft.com/office/drawing/2014/main" id="{26BA7A69-12DA-EA21-D461-6483938840B0}"/>
                    </a:ext>
                  </a:extLst>
                </p:cNvPr>
                <p:cNvSpPr>
                  <a:spLocks noChangeArrowheads="1"/>
                </p:cNvSpPr>
                <p:nvPr/>
              </p:nvSpPr>
              <p:spPr bwMode="auto">
                <a:xfrm>
                  <a:off x="2097" y="2892"/>
                  <a:ext cx="14"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245" name="Oval 1197">
                  <a:extLst>
                    <a:ext uri="{FF2B5EF4-FFF2-40B4-BE49-F238E27FC236}">
                      <a16:creationId xmlns:a16="http://schemas.microsoft.com/office/drawing/2014/main" id="{D3A40B57-7E56-F8F9-31D3-C331D42A0A0D}"/>
                    </a:ext>
                  </a:extLst>
                </p:cNvPr>
                <p:cNvSpPr>
                  <a:spLocks noChangeArrowheads="1"/>
                </p:cNvSpPr>
                <p:nvPr/>
              </p:nvSpPr>
              <p:spPr bwMode="auto">
                <a:xfrm>
                  <a:off x="2132" y="2837"/>
                  <a:ext cx="7" cy="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246" name="Oval 1198">
                  <a:extLst>
                    <a:ext uri="{FF2B5EF4-FFF2-40B4-BE49-F238E27FC236}">
                      <a16:creationId xmlns:a16="http://schemas.microsoft.com/office/drawing/2014/main" id="{DB63BC48-A4E3-0738-C408-D6F535C56E0A}"/>
                    </a:ext>
                  </a:extLst>
                </p:cNvPr>
                <p:cNvSpPr>
                  <a:spLocks noChangeArrowheads="1"/>
                </p:cNvSpPr>
                <p:nvPr/>
              </p:nvSpPr>
              <p:spPr bwMode="auto">
                <a:xfrm>
                  <a:off x="2204" y="2929"/>
                  <a:ext cx="17"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247" name="Oval 1199">
                  <a:extLst>
                    <a:ext uri="{FF2B5EF4-FFF2-40B4-BE49-F238E27FC236}">
                      <a16:creationId xmlns:a16="http://schemas.microsoft.com/office/drawing/2014/main" id="{74013CD4-3285-13AA-AC5E-4629680613FE}"/>
                    </a:ext>
                  </a:extLst>
                </p:cNvPr>
                <p:cNvSpPr>
                  <a:spLocks noChangeArrowheads="1"/>
                </p:cNvSpPr>
                <p:nvPr/>
              </p:nvSpPr>
              <p:spPr bwMode="auto">
                <a:xfrm>
                  <a:off x="2233" y="2917"/>
                  <a:ext cx="13" cy="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248" name="Oval 1200">
                  <a:extLst>
                    <a:ext uri="{FF2B5EF4-FFF2-40B4-BE49-F238E27FC236}">
                      <a16:creationId xmlns:a16="http://schemas.microsoft.com/office/drawing/2014/main" id="{A763B6AC-B078-DCDA-5BD2-59126077390E}"/>
                    </a:ext>
                  </a:extLst>
                </p:cNvPr>
                <p:cNvSpPr>
                  <a:spLocks noChangeArrowheads="1"/>
                </p:cNvSpPr>
                <p:nvPr/>
              </p:nvSpPr>
              <p:spPr bwMode="auto">
                <a:xfrm>
                  <a:off x="2327" y="2957"/>
                  <a:ext cx="18" cy="1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249" name="Oval 1201">
                  <a:extLst>
                    <a:ext uri="{FF2B5EF4-FFF2-40B4-BE49-F238E27FC236}">
                      <a16:creationId xmlns:a16="http://schemas.microsoft.com/office/drawing/2014/main" id="{55DA5A3F-F898-6E01-5F4D-9266EFBDB065}"/>
                    </a:ext>
                  </a:extLst>
                </p:cNvPr>
                <p:cNvSpPr>
                  <a:spLocks noChangeArrowheads="1"/>
                </p:cNvSpPr>
                <p:nvPr/>
              </p:nvSpPr>
              <p:spPr bwMode="auto">
                <a:xfrm>
                  <a:off x="2320" y="2983"/>
                  <a:ext cx="8" cy="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250" name="Oval 1202">
                  <a:extLst>
                    <a:ext uri="{FF2B5EF4-FFF2-40B4-BE49-F238E27FC236}">
                      <a16:creationId xmlns:a16="http://schemas.microsoft.com/office/drawing/2014/main" id="{CE2BC346-97B0-C3C5-709D-09AF4CBAB1BB}"/>
                    </a:ext>
                  </a:extLst>
                </p:cNvPr>
                <p:cNvSpPr>
                  <a:spLocks noChangeArrowheads="1"/>
                </p:cNvSpPr>
                <p:nvPr/>
              </p:nvSpPr>
              <p:spPr bwMode="auto">
                <a:xfrm>
                  <a:off x="2471" y="3003"/>
                  <a:ext cx="16"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251" name="Oval 1203">
                  <a:extLst>
                    <a:ext uri="{FF2B5EF4-FFF2-40B4-BE49-F238E27FC236}">
                      <a16:creationId xmlns:a16="http://schemas.microsoft.com/office/drawing/2014/main" id="{56CBE099-F71E-AD93-1F13-3A86BD30BC4A}"/>
                    </a:ext>
                  </a:extLst>
                </p:cNvPr>
                <p:cNvSpPr>
                  <a:spLocks noChangeArrowheads="1"/>
                </p:cNvSpPr>
                <p:nvPr/>
              </p:nvSpPr>
              <p:spPr bwMode="auto">
                <a:xfrm>
                  <a:off x="2449" y="2992"/>
                  <a:ext cx="9"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252" name="Oval 1204">
                  <a:extLst>
                    <a:ext uri="{FF2B5EF4-FFF2-40B4-BE49-F238E27FC236}">
                      <a16:creationId xmlns:a16="http://schemas.microsoft.com/office/drawing/2014/main" id="{60F1FC87-EB94-B15C-AA7A-36B3701B5C52}"/>
                    </a:ext>
                  </a:extLst>
                </p:cNvPr>
                <p:cNvSpPr>
                  <a:spLocks noChangeArrowheads="1"/>
                </p:cNvSpPr>
                <p:nvPr/>
              </p:nvSpPr>
              <p:spPr bwMode="auto">
                <a:xfrm>
                  <a:off x="2569" y="3155"/>
                  <a:ext cx="15" cy="1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253" name="Oval 1205">
                  <a:extLst>
                    <a:ext uri="{FF2B5EF4-FFF2-40B4-BE49-F238E27FC236}">
                      <a16:creationId xmlns:a16="http://schemas.microsoft.com/office/drawing/2014/main" id="{70E8AB88-9E2B-A28E-B361-663AB2DD7F94}"/>
                    </a:ext>
                  </a:extLst>
                </p:cNvPr>
                <p:cNvSpPr>
                  <a:spLocks noChangeArrowheads="1"/>
                </p:cNvSpPr>
                <p:nvPr/>
              </p:nvSpPr>
              <p:spPr bwMode="auto">
                <a:xfrm>
                  <a:off x="2543" y="3144"/>
                  <a:ext cx="14"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254" name="Oval 1206">
                  <a:extLst>
                    <a:ext uri="{FF2B5EF4-FFF2-40B4-BE49-F238E27FC236}">
                      <a16:creationId xmlns:a16="http://schemas.microsoft.com/office/drawing/2014/main" id="{4615B0F3-39C8-70F3-6355-D4637580EB6B}"/>
                    </a:ext>
                  </a:extLst>
                </p:cNvPr>
                <p:cNvSpPr>
                  <a:spLocks noChangeArrowheads="1"/>
                </p:cNvSpPr>
                <p:nvPr/>
              </p:nvSpPr>
              <p:spPr bwMode="auto">
                <a:xfrm>
                  <a:off x="2472" y="3152"/>
                  <a:ext cx="12" cy="1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255" name="Oval 1207">
                  <a:extLst>
                    <a:ext uri="{FF2B5EF4-FFF2-40B4-BE49-F238E27FC236}">
                      <a16:creationId xmlns:a16="http://schemas.microsoft.com/office/drawing/2014/main" id="{6A81F8DA-986E-A6CF-1650-BEA2807F7E5F}"/>
                    </a:ext>
                  </a:extLst>
                </p:cNvPr>
                <p:cNvSpPr>
                  <a:spLocks noChangeArrowheads="1"/>
                </p:cNvSpPr>
                <p:nvPr/>
              </p:nvSpPr>
              <p:spPr bwMode="auto">
                <a:xfrm>
                  <a:off x="2464" y="3172"/>
                  <a:ext cx="12" cy="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256" name="Oval 1208">
                  <a:extLst>
                    <a:ext uri="{FF2B5EF4-FFF2-40B4-BE49-F238E27FC236}">
                      <a16:creationId xmlns:a16="http://schemas.microsoft.com/office/drawing/2014/main" id="{61406755-BFB5-E492-1612-3F996DD86431}"/>
                    </a:ext>
                  </a:extLst>
                </p:cNvPr>
                <p:cNvSpPr>
                  <a:spLocks noChangeArrowheads="1"/>
                </p:cNvSpPr>
                <p:nvPr/>
              </p:nvSpPr>
              <p:spPr bwMode="auto">
                <a:xfrm>
                  <a:off x="2272" y="3221"/>
                  <a:ext cx="16"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257" name="Oval 1209">
                  <a:extLst>
                    <a:ext uri="{FF2B5EF4-FFF2-40B4-BE49-F238E27FC236}">
                      <a16:creationId xmlns:a16="http://schemas.microsoft.com/office/drawing/2014/main" id="{F922D140-2540-8B50-004E-BA8E97E3BDAA}"/>
                    </a:ext>
                  </a:extLst>
                </p:cNvPr>
                <p:cNvSpPr>
                  <a:spLocks noChangeArrowheads="1"/>
                </p:cNvSpPr>
                <p:nvPr/>
              </p:nvSpPr>
              <p:spPr bwMode="auto">
                <a:xfrm>
                  <a:off x="2267" y="3245"/>
                  <a:ext cx="6" cy="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258" name="Oval 1210">
                  <a:extLst>
                    <a:ext uri="{FF2B5EF4-FFF2-40B4-BE49-F238E27FC236}">
                      <a16:creationId xmlns:a16="http://schemas.microsoft.com/office/drawing/2014/main" id="{089D68F3-A5A5-2FAF-86BD-E902571B09BF}"/>
                    </a:ext>
                  </a:extLst>
                </p:cNvPr>
                <p:cNvSpPr>
                  <a:spLocks noChangeArrowheads="1"/>
                </p:cNvSpPr>
                <p:nvPr/>
              </p:nvSpPr>
              <p:spPr bwMode="auto">
                <a:xfrm>
                  <a:off x="2340" y="3319"/>
                  <a:ext cx="17"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259" name="Oval 1211">
                  <a:extLst>
                    <a:ext uri="{FF2B5EF4-FFF2-40B4-BE49-F238E27FC236}">
                      <a16:creationId xmlns:a16="http://schemas.microsoft.com/office/drawing/2014/main" id="{AB9974FD-BCD5-8DB0-669B-799DEDC24031}"/>
                    </a:ext>
                  </a:extLst>
                </p:cNvPr>
                <p:cNvSpPr>
                  <a:spLocks noChangeArrowheads="1"/>
                </p:cNvSpPr>
                <p:nvPr/>
              </p:nvSpPr>
              <p:spPr bwMode="auto">
                <a:xfrm>
                  <a:off x="2347" y="3342"/>
                  <a:ext cx="5" cy="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260" name="Oval 1212">
                  <a:extLst>
                    <a:ext uri="{FF2B5EF4-FFF2-40B4-BE49-F238E27FC236}">
                      <a16:creationId xmlns:a16="http://schemas.microsoft.com/office/drawing/2014/main" id="{08737E86-7BC0-609A-274C-B9275B13773D}"/>
                    </a:ext>
                  </a:extLst>
                </p:cNvPr>
                <p:cNvSpPr>
                  <a:spLocks noChangeArrowheads="1"/>
                </p:cNvSpPr>
                <p:nvPr/>
              </p:nvSpPr>
              <p:spPr bwMode="auto">
                <a:xfrm>
                  <a:off x="2586" y="3319"/>
                  <a:ext cx="15" cy="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261" name="Oval 1213">
                  <a:extLst>
                    <a:ext uri="{FF2B5EF4-FFF2-40B4-BE49-F238E27FC236}">
                      <a16:creationId xmlns:a16="http://schemas.microsoft.com/office/drawing/2014/main" id="{AB79D214-8A88-CC65-8548-DD4309AA838C}"/>
                    </a:ext>
                  </a:extLst>
                </p:cNvPr>
                <p:cNvSpPr>
                  <a:spLocks noChangeArrowheads="1"/>
                </p:cNvSpPr>
                <p:nvPr/>
              </p:nvSpPr>
              <p:spPr bwMode="auto">
                <a:xfrm>
                  <a:off x="2590" y="3338"/>
                  <a:ext cx="6" cy="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262" name="Oval 1214">
                  <a:extLst>
                    <a:ext uri="{FF2B5EF4-FFF2-40B4-BE49-F238E27FC236}">
                      <a16:creationId xmlns:a16="http://schemas.microsoft.com/office/drawing/2014/main" id="{348EBD49-E578-806D-C950-91952A7ECA27}"/>
                    </a:ext>
                  </a:extLst>
                </p:cNvPr>
                <p:cNvSpPr>
                  <a:spLocks noChangeArrowheads="1"/>
                </p:cNvSpPr>
                <p:nvPr/>
              </p:nvSpPr>
              <p:spPr bwMode="auto">
                <a:xfrm>
                  <a:off x="2496" y="3363"/>
                  <a:ext cx="12" cy="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263" name="Oval 1215">
                  <a:extLst>
                    <a:ext uri="{FF2B5EF4-FFF2-40B4-BE49-F238E27FC236}">
                      <a16:creationId xmlns:a16="http://schemas.microsoft.com/office/drawing/2014/main" id="{A8E925A9-7F64-2EA5-F808-29C9444618C2}"/>
                    </a:ext>
                  </a:extLst>
                </p:cNvPr>
                <p:cNvSpPr>
                  <a:spLocks noChangeArrowheads="1"/>
                </p:cNvSpPr>
                <p:nvPr/>
              </p:nvSpPr>
              <p:spPr bwMode="auto">
                <a:xfrm>
                  <a:off x="2516" y="3370"/>
                  <a:ext cx="7" cy="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264" name="Oval 1216">
                  <a:extLst>
                    <a:ext uri="{FF2B5EF4-FFF2-40B4-BE49-F238E27FC236}">
                      <a16:creationId xmlns:a16="http://schemas.microsoft.com/office/drawing/2014/main" id="{F6DEDDA3-D696-9133-7AD7-48AB0E3A8A39}"/>
                    </a:ext>
                  </a:extLst>
                </p:cNvPr>
                <p:cNvSpPr>
                  <a:spLocks noChangeArrowheads="1"/>
                </p:cNvSpPr>
                <p:nvPr/>
              </p:nvSpPr>
              <p:spPr bwMode="auto">
                <a:xfrm>
                  <a:off x="2566" y="3451"/>
                  <a:ext cx="8" cy="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265" name="Oval 1217">
                  <a:extLst>
                    <a:ext uri="{FF2B5EF4-FFF2-40B4-BE49-F238E27FC236}">
                      <a16:creationId xmlns:a16="http://schemas.microsoft.com/office/drawing/2014/main" id="{F763416C-6DDC-6861-0A24-ECD49363F668}"/>
                    </a:ext>
                  </a:extLst>
                </p:cNvPr>
                <p:cNvSpPr>
                  <a:spLocks noChangeArrowheads="1"/>
                </p:cNvSpPr>
                <p:nvPr/>
              </p:nvSpPr>
              <p:spPr bwMode="auto">
                <a:xfrm>
                  <a:off x="2575" y="3432"/>
                  <a:ext cx="15"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266" name="Oval 1218">
                  <a:extLst>
                    <a:ext uri="{FF2B5EF4-FFF2-40B4-BE49-F238E27FC236}">
                      <a16:creationId xmlns:a16="http://schemas.microsoft.com/office/drawing/2014/main" id="{A250E9F3-B9AB-6D85-582D-B33564658CEB}"/>
                    </a:ext>
                  </a:extLst>
                </p:cNvPr>
                <p:cNvSpPr>
                  <a:spLocks noChangeArrowheads="1"/>
                </p:cNvSpPr>
                <p:nvPr/>
              </p:nvSpPr>
              <p:spPr bwMode="auto">
                <a:xfrm>
                  <a:off x="2511" y="3529"/>
                  <a:ext cx="10"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267" name="Oval 1219">
                  <a:extLst>
                    <a:ext uri="{FF2B5EF4-FFF2-40B4-BE49-F238E27FC236}">
                      <a16:creationId xmlns:a16="http://schemas.microsoft.com/office/drawing/2014/main" id="{AE8FE8E4-1EA7-38AD-AD89-9C8A81A7A7EC}"/>
                    </a:ext>
                  </a:extLst>
                </p:cNvPr>
                <p:cNvSpPr>
                  <a:spLocks noChangeArrowheads="1"/>
                </p:cNvSpPr>
                <p:nvPr/>
              </p:nvSpPr>
              <p:spPr bwMode="auto">
                <a:xfrm>
                  <a:off x="2531" y="3550"/>
                  <a:ext cx="5" cy="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268" name="Oval 1220">
                  <a:extLst>
                    <a:ext uri="{FF2B5EF4-FFF2-40B4-BE49-F238E27FC236}">
                      <a16:creationId xmlns:a16="http://schemas.microsoft.com/office/drawing/2014/main" id="{1B3FE7CE-62D5-2255-C19A-B51A5BF93E5D}"/>
                    </a:ext>
                  </a:extLst>
                </p:cNvPr>
                <p:cNvSpPr>
                  <a:spLocks noChangeArrowheads="1"/>
                </p:cNvSpPr>
                <p:nvPr/>
              </p:nvSpPr>
              <p:spPr bwMode="auto">
                <a:xfrm>
                  <a:off x="2373" y="3593"/>
                  <a:ext cx="12" cy="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269" name="Oval 1221">
                  <a:extLst>
                    <a:ext uri="{FF2B5EF4-FFF2-40B4-BE49-F238E27FC236}">
                      <a16:creationId xmlns:a16="http://schemas.microsoft.com/office/drawing/2014/main" id="{2335717B-5AAA-A112-E91E-E3E17F8E227A}"/>
                    </a:ext>
                  </a:extLst>
                </p:cNvPr>
                <p:cNvSpPr>
                  <a:spLocks noChangeArrowheads="1"/>
                </p:cNvSpPr>
                <p:nvPr/>
              </p:nvSpPr>
              <p:spPr bwMode="auto">
                <a:xfrm>
                  <a:off x="2389" y="3577"/>
                  <a:ext cx="14" cy="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270" name="Oval 1222">
                  <a:extLst>
                    <a:ext uri="{FF2B5EF4-FFF2-40B4-BE49-F238E27FC236}">
                      <a16:creationId xmlns:a16="http://schemas.microsoft.com/office/drawing/2014/main" id="{510798EE-8B15-02A3-BF71-8347A2DDF9BB}"/>
                    </a:ext>
                  </a:extLst>
                </p:cNvPr>
                <p:cNvSpPr>
                  <a:spLocks noChangeArrowheads="1"/>
                </p:cNvSpPr>
                <p:nvPr/>
              </p:nvSpPr>
              <p:spPr bwMode="auto">
                <a:xfrm>
                  <a:off x="2281" y="3683"/>
                  <a:ext cx="12" cy="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271" name="Oval 1223">
                  <a:extLst>
                    <a:ext uri="{FF2B5EF4-FFF2-40B4-BE49-F238E27FC236}">
                      <a16:creationId xmlns:a16="http://schemas.microsoft.com/office/drawing/2014/main" id="{3226981F-CABF-941E-DA83-89833E2B9A1D}"/>
                    </a:ext>
                  </a:extLst>
                </p:cNvPr>
                <p:cNvSpPr>
                  <a:spLocks noChangeArrowheads="1"/>
                </p:cNvSpPr>
                <p:nvPr/>
              </p:nvSpPr>
              <p:spPr bwMode="auto">
                <a:xfrm>
                  <a:off x="2289" y="3710"/>
                  <a:ext cx="8"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272" name="Oval 1224">
                  <a:extLst>
                    <a:ext uri="{FF2B5EF4-FFF2-40B4-BE49-F238E27FC236}">
                      <a16:creationId xmlns:a16="http://schemas.microsoft.com/office/drawing/2014/main" id="{D9F34812-C6E5-B519-075B-885A0178DC9D}"/>
                    </a:ext>
                  </a:extLst>
                </p:cNvPr>
                <p:cNvSpPr>
                  <a:spLocks noChangeArrowheads="1"/>
                </p:cNvSpPr>
                <p:nvPr/>
              </p:nvSpPr>
              <p:spPr bwMode="auto">
                <a:xfrm>
                  <a:off x="2098" y="3633"/>
                  <a:ext cx="13"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273" name="Oval 1225">
                  <a:extLst>
                    <a:ext uri="{FF2B5EF4-FFF2-40B4-BE49-F238E27FC236}">
                      <a16:creationId xmlns:a16="http://schemas.microsoft.com/office/drawing/2014/main" id="{2DD1024D-6918-5AAD-BA92-BB05AEE36090}"/>
                    </a:ext>
                  </a:extLst>
                </p:cNvPr>
                <p:cNvSpPr>
                  <a:spLocks noChangeArrowheads="1"/>
                </p:cNvSpPr>
                <p:nvPr/>
              </p:nvSpPr>
              <p:spPr bwMode="auto">
                <a:xfrm>
                  <a:off x="2117" y="3620"/>
                  <a:ext cx="10" cy="1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274" name="Oval 1226">
                  <a:extLst>
                    <a:ext uri="{FF2B5EF4-FFF2-40B4-BE49-F238E27FC236}">
                      <a16:creationId xmlns:a16="http://schemas.microsoft.com/office/drawing/2014/main" id="{79BF8AE7-9388-9788-6F11-B63800B6D280}"/>
                    </a:ext>
                  </a:extLst>
                </p:cNvPr>
                <p:cNvSpPr>
                  <a:spLocks noChangeArrowheads="1"/>
                </p:cNvSpPr>
                <p:nvPr/>
              </p:nvSpPr>
              <p:spPr bwMode="auto">
                <a:xfrm>
                  <a:off x="2177" y="3556"/>
                  <a:ext cx="15"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275" name="Oval 1227">
                  <a:extLst>
                    <a:ext uri="{FF2B5EF4-FFF2-40B4-BE49-F238E27FC236}">
                      <a16:creationId xmlns:a16="http://schemas.microsoft.com/office/drawing/2014/main" id="{197C16FE-72B0-5D29-246D-F5E256719EF0}"/>
                    </a:ext>
                  </a:extLst>
                </p:cNvPr>
                <p:cNvSpPr>
                  <a:spLocks noChangeArrowheads="1"/>
                </p:cNvSpPr>
                <p:nvPr/>
              </p:nvSpPr>
              <p:spPr bwMode="auto">
                <a:xfrm>
                  <a:off x="2180" y="3536"/>
                  <a:ext cx="5" cy="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276" name="Oval 1228">
                  <a:extLst>
                    <a:ext uri="{FF2B5EF4-FFF2-40B4-BE49-F238E27FC236}">
                      <a16:creationId xmlns:a16="http://schemas.microsoft.com/office/drawing/2014/main" id="{8041AB68-8F4C-1540-0029-74FDB354EEB0}"/>
                    </a:ext>
                  </a:extLst>
                </p:cNvPr>
                <p:cNvSpPr>
                  <a:spLocks noChangeArrowheads="1"/>
                </p:cNvSpPr>
                <p:nvPr/>
              </p:nvSpPr>
              <p:spPr bwMode="auto">
                <a:xfrm>
                  <a:off x="2182" y="3518"/>
                  <a:ext cx="1" cy="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277" name="Oval 1229">
                  <a:extLst>
                    <a:ext uri="{FF2B5EF4-FFF2-40B4-BE49-F238E27FC236}">
                      <a16:creationId xmlns:a16="http://schemas.microsoft.com/office/drawing/2014/main" id="{042A489E-AACE-0723-59A8-8AB943CFCC5C}"/>
                    </a:ext>
                  </a:extLst>
                </p:cNvPr>
                <p:cNvSpPr>
                  <a:spLocks noChangeArrowheads="1"/>
                </p:cNvSpPr>
                <p:nvPr/>
              </p:nvSpPr>
              <p:spPr bwMode="auto">
                <a:xfrm>
                  <a:off x="2071" y="3512"/>
                  <a:ext cx="17"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278" name="Oval 1230">
                  <a:extLst>
                    <a:ext uri="{FF2B5EF4-FFF2-40B4-BE49-F238E27FC236}">
                      <a16:creationId xmlns:a16="http://schemas.microsoft.com/office/drawing/2014/main" id="{2D708500-41B8-DEC1-1EDE-CDFF4E375C92}"/>
                    </a:ext>
                  </a:extLst>
                </p:cNvPr>
                <p:cNvSpPr>
                  <a:spLocks noChangeArrowheads="1"/>
                </p:cNvSpPr>
                <p:nvPr/>
              </p:nvSpPr>
              <p:spPr bwMode="auto">
                <a:xfrm>
                  <a:off x="2079" y="3545"/>
                  <a:ext cx="6" cy="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279" name="Oval 1231">
                  <a:extLst>
                    <a:ext uri="{FF2B5EF4-FFF2-40B4-BE49-F238E27FC236}">
                      <a16:creationId xmlns:a16="http://schemas.microsoft.com/office/drawing/2014/main" id="{57A9A2BF-E653-FA82-12FC-6421208A3D7F}"/>
                    </a:ext>
                  </a:extLst>
                </p:cNvPr>
                <p:cNvSpPr>
                  <a:spLocks noChangeArrowheads="1"/>
                </p:cNvSpPr>
                <p:nvPr/>
              </p:nvSpPr>
              <p:spPr bwMode="auto">
                <a:xfrm>
                  <a:off x="1978" y="3595"/>
                  <a:ext cx="14" cy="1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280" name="Oval 1232">
                  <a:extLst>
                    <a:ext uri="{FF2B5EF4-FFF2-40B4-BE49-F238E27FC236}">
                      <a16:creationId xmlns:a16="http://schemas.microsoft.com/office/drawing/2014/main" id="{2C6E8633-760D-009D-7F11-AEB4CFBD1470}"/>
                    </a:ext>
                  </a:extLst>
                </p:cNvPr>
                <p:cNvSpPr>
                  <a:spLocks noChangeArrowheads="1"/>
                </p:cNvSpPr>
                <p:nvPr/>
              </p:nvSpPr>
              <p:spPr bwMode="auto">
                <a:xfrm>
                  <a:off x="1978" y="3633"/>
                  <a:ext cx="10"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281" name="Oval 1233">
                  <a:extLst>
                    <a:ext uri="{FF2B5EF4-FFF2-40B4-BE49-F238E27FC236}">
                      <a16:creationId xmlns:a16="http://schemas.microsoft.com/office/drawing/2014/main" id="{48CC8CD0-09F2-35B6-D304-C03922669737}"/>
                    </a:ext>
                  </a:extLst>
                </p:cNvPr>
                <p:cNvSpPr>
                  <a:spLocks noChangeArrowheads="1"/>
                </p:cNvSpPr>
                <p:nvPr/>
              </p:nvSpPr>
              <p:spPr bwMode="auto">
                <a:xfrm>
                  <a:off x="1798" y="3428"/>
                  <a:ext cx="9" cy="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282" name="Oval 1234">
                  <a:extLst>
                    <a:ext uri="{FF2B5EF4-FFF2-40B4-BE49-F238E27FC236}">
                      <a16:creationId xmlns:a16="http://schemas.microsoft.com/office/drawing/2014/main" id="{C92BF9BE-6377-93AD-0FD2-92F1B67AB769}"/>
                    </a:ext>
                  </a:extLst>
                </p:cNvPr>
                <p:cNvSpPr>
                  <a:spLocks noChangeArrowheads="1"/>
                </p:cNvSpPr>
                <p:nvPr/>
              </p:nvSpPr>
              <p:spPr bwMode="auto">
                <a:xfrm>
                  <a:off x="1783" y="3450"/>
                  <a:ext cx="8" cy="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283" name="Oval 1235">
                  <a:extLst>
                    <a:ext uri="{FF2B5EF4-FFF2-40B4-BE49-F238E27FC236}">
                      <a16:creationId xmlns:a16="http://schemas.microsoft.com/office/drawing/2014/main" id="{1A4F4BD1-3D6F-722E-B9F4-6C89DA3BB55E}"/>
                    </a:ext>
                  </a:extLst>
                </p:cNvPr>
                <p:cNvSpPr>
                  <a:spLocks noChangeArrowheads="1"/>
                </p:cNvSpPr>
                <p:nvPr/>
              </p:nvSpPr>
              <p:spPr bwMode="auto">
                <a:xfrm>
                  <a:off x="1921" y="3351"/>
                  <a:ext cx="10"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284" name="Oval 1236">
                  <a:extLst>
                    <a:ext uri="{FF2B5EF4-FFF2-40B4-BE49-F238E27FC236}">
                      <a16:creationId xmlns:a16="http://schemas.microsoft.com/office/drawing/2014/main" id="{47B3F16E-4113-8DE9-3707-406214E3B594}"/>
                    </a:ext>
                  </a:extLst>
                </p:cNvPr>
                <p:cNvSpPr>
                  <a:spLocks noChangeArrowheads="1"/>
                </p:cNvSpPr>
                <p:nvPr/>
              </p:nvSpPr>
              <p:spPr bwMode="auto">
                <a:xfrm>
                  <a:off x="1934" y="3334"/>
                  <a:ext cx="6" cy="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285" name="Oval 1237">
                  <a:extLst>
                    <a:ext uri="{FF2B5EF4-FFF2-40B4-BE49-F238E27FC236}">
                      <a16:creationId xmlns:a16="http://schemas.microsoft.com/office/drawing/2014/main" id="{2AC86F09-40F4-D472-D09A-4BB86BD30270}"/>
                    </a:ext>
                  </a:extLst>
                </p:cNvPr>
                <p:cNvSpPr>
                  <a:spLocks noChangeArrowheads="1"/>
                </p:cNvSpPr>
                <p:nvPr/>
              </p:nvSpPr>
              <p:spPr bwMode="auto">
                <a:xfrm>
                  <a:off x="2016" y="3389"/>
                  <a:ext cx="19" cy="1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286" name="Oval 1238">
                  <a:extLst>
                    <a:ext uri="{FF2B5EF4-FFF2-40B4-BE49-F238E27FC236}">
                      <a16:creationId xmlns:a16="http://schemas.microsoft.com/office/drawing/2014/main" id="{B999F24B-1336-4BCD-7704-A9489FEEBBFA}"/>
                    </a:ext>
                  </a:extLst>
                </p:cNvPr>
                <p:cNvSpPr>
                  <a:spLocks noChangeArrowheads="1"/>
                </p:cNvSpPr>
                <p:nvPr/>
              </p:nvSpPr>
              <p:spPr bwMode="auto">
                <a:xfrm>
                  <a:off x="2022" y="3421"/>
                  <a:ext cx="8" cy="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287" name="Oval 1239">
                  <a:extLst>
                    <a:ext uri="{FF2B5EF4-FFF2-40B4-BE49-F238E27FC236}">
                      <a16:creationId xmlns:a16="http://schemas.microsoft.com/office/drawing/2014/main" id="{FDF39D2B-BE53-6AAD-CE14-565A68D57B4C}"/>
                    </a:ext>
                  </a:extLst>
                </p:cNvPr>
                <p:cNvSpPr>
                  <a:spLocks noChangeArrowheads="1"/>
                </p:cNvSpPr>
                <p:nvPr/>
              </p:nvSpPr>
              <p:spPr bwMode="auto">
                <a:xfrm>
                  <a:off x="2188" y="3389"/>
                  <a:ext cx="19" cy="2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288" name="Oval 1240">
                  <a:extLst>
                    <a:ext uri="{FF2B5EF4-FFF2-40B4-BE49-F238E27FC236}">
                      <a16:creationId xmlns:a16="http://schemas.microsoft.com/office/drawing/2014/main" id="{B3FC07B2-B6B9-7B61-610F-95B728294AEC}"/>
                    </a:ext>
                  </a:extLst>
                </p:cNvPr>
                <p:cNvSpPr>
                  <a:spLocks noChangeArrowheads="1"/>
                </p:cNvSpPr>
                <p:nvPr/>
              </p:nvSpPr>
              <p:spPr bwMode="auto">
                <a:xfrm>
                  <a:off x="2199" y="3424"/>
                  <a:ext cx="7" cy="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289" name="Oval 1241">
                  <a:extLst>
                    <a:ext uri="{FF2B5EF4-FFF2-40B4-BE49-F238E27FC236}">
                      <a16:creationId xmlns:a16="http://schemas.microsoft.com/office/drawing/2014/main" id="{6D988DC2-533A-9F24-087C-3EC0EE096E58}"/>
                    </a:ext>
                  </a:extLst>
                </p:cNvPr>
                <p:cNvSpPr>
                  <a:spLocks noChangeArrowheads="1"/>
                </p:cNvSpPr>
                <p:nvPr/>
              </p:nvSpPr>
              <p:spPr bwMode="auto">
                <a:xfrm>
                  <a:off x="1806" y="3265"/>
                  <a:ext cx="17" cy="1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290" name="Oval 1242">
                  <a:extLst>
                    <a:ext uri="{FF2B5EF4-FFF2-40B4-BE49-F238E27FC236}">
                      <a16:creationId xmlns:a16="http://schemas.microsoft.com/office/drawing/2014/main" id="{8EC1D902-1597-261A-212E-B4666FAE7A4C}"/>
                    </a:ext>
                  </a:extLst>
                </p:cNvPr>
                <p:cNvSpPr>
                  <a:spLocks noChangeArrowheads="1"/>
                </p:cNvSpPr>
                <p:nvPr/>
              </p:nvSpPr>
              <p:spPr bwMode="auto">
                <a:xfrm>
                  <a:off x="1809" y="3240"/>
                  <a:ext cx="6" cy="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291" name="Oval 1243">
                  <a:extLst>
                    <a:ext uri="{FF2B5EF4-FFF2-40B4-BE49-F238E27FC236}">
                      <a16:creationId xmlns:a16="http://schemas.microsoft.com/office/drawing/2014/main" id="{7CE6A988-0DA3-F4D6-05EE-2B46B18144D9}"/>
                    </a:ext>
                  </a:extLst>
                </p:cNvPr>
                <p:cNvSpPr>
                  <a:spLocks noChangeArrowheads="1"/>
                </p:cNvSpPr>
                <p:nvPr/>
              </p:nvSpPr>
              <p:spPr bwMode="auto">
                <a:xfrm>
                  <a:off x="1905" y="3230"/>
                  <a:ext cx="22" cy="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292" name="Oval 1244">
                  <a:extLst>
                    <a:ext uri="{FF2B5EF4-FFF2-40B4-BE49-F238E27FC236}">
                      <a16:creationId xmlns:a16="http://schemas.microsoft.com/office/drawing/2014/main" id="{E34814B2-BC84-34E9-931E-67EA60BCFAC7}"/>
                    </a:ext>
                  </a:extLst>
                </p:cNvPr>
                <p:cNvSpPr>
                  <a:spLocks noChangeArrowheads="1"/>
                </p:cNvSpPr>
                <p:nvPr/>
              </p:nvSpPr>
              <p:spPr bwMode="auto">
                <a:xfrm>
                  <a:off x="1918" y="3276"/>
                  <a:ext cx="6" cy="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293" name="Oval 1245">
                  <a:extLst>
                    <a:ext uri="{FF2B5EF4-FFF2-40B4-BE49-F238E27FC236}">
                      <a16:creationId xmlns:a16="http://schemas.microsoft.com/office/drawing/2014/main" id="{0419441D-7956-B965-0984-D426DDED42BD}"/>
                    </a:ext>
                  </a:extLst>
                </p:cNvPr>
                <p:cNvSpPr>
                  <a:spLocks noChangeArrowheads="1"/>
                </p:cNvSpPr>
                <p:nvPr/>
              </p:nvSpPr>
              <p:spPr bwMode="auto">
                <a:xfrm>
                  <a:off x="2113" y="3108"/>
                  <a:ext cx="15"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294" name="Oval 1246">
                  <a:extLst>
                    <a:ext uri="{FF2B5EF4-FFF2-40B4-BE49-F238E27FC236}">
                      <a16:creationId xmlns:a16="http://schemas.microsoft.com/office/drawing/2014/main" id="{A311DF5B-11A8-AD64-D111-4BF1C9D50788}"/>
                    </a:ext>
                  </a:extLst>
                </p:cNvPr>
                <p:cNvSpPr>
                  <a:spLocks noChangeArrowheads="1"/>
                </p:cNvSpPr>
                <p:nvPr/>
              </p:nvSpPr>
              <p:spPr bwMode="auto">
                <a:xfrm>
                  <a:off x="2097" y="3130"/>
                  <a:ext cx="9"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5000"/>
                    </a:lnSpc>
                  </a:pPr>
                  <a:endParaRPr lang="en-US" altLang="en-US"/>
                </a:p>
              </p:txBody>
            </p:sp>
            <p:sp>
              <p:nvSpPr>
                <p:cNvPr id="295" name="Freeform 1247">
                  <a:extLst>
                    <a:ext uri="{FF2B5EF4-FFF2-40B4-BE49-F238E27FC236}">
                      <a16:creationId xmlns:a16="http://schemas.microsoft.com/office/drawing/2014/main" id="{4ED1D763-0A3E-776E-E8EE-177BC7BED881}"/>
                    </a:ext>
                  </a:extLst>
                </p:cNvPr>
                <p:cNvSpPr>
                  <a:spLocks/>
                </p:cNvSpPr>
                <p:nvPr/>
              </p:nvSpPr>
              <p:spPr bwMode="auto">
                <a:xfrm>
                  <a:off x="2149" y="3006"/>
                  <a:ext cx="253" cy="127"/>
                </a:xfrm>
                <a:custGeom>
                  <a:avLst/>
                  <a:gdLst>
                    <a:gd name="T0" fmla="*/ 3 w 300"/>
                    <a:gd name="T1" fmla="*/ 7 h 150"/>
                    <a:gd name="T2" fmla="*/ 21 w 300"/>
                    <a:gd name="T3" fmla="*/ 20 h 150"/>
                    <a:gd name="T4" fmla="*/ 89 w 300"/>
                    <a:gd name="T5" fmla="*/ 58 h 150"/>
                    <a:gd name="T6" fmla="*/ 144 w 300"/>
                    <a:gd name="T7" fmla="*/ 91 h 150"/>
                    <a:gd name="T8" fmla="*/ 166 w 300"/>
                    <a:gd name="T9" fmla="*/ 56 h 150"/>
                    <a:gd name="T10" fmla="*/ 164 w 300"/>
                    <a:gd name="T11" fmla="*/ 29 h 150"/>
                    <a:gd name="T12" fmla="*/ 78 w 300"/>
                    <a:gd name="T13" fmla="*/ 19 h 150"/>
                    <a:gd name="T14" fmla="*/ 3 w 300"/>
                    <a:gd name="T15" fmla="*/ 7 h 1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0" h="150">
                      <a:moveTo>
                        <a:pt x="6" y="12"/>
                      </a:moveTo>
                      <a:cubicBezTo>
                        <a:pt x="0" y="23"/>
                        <a:pt x="19" y="28"/>
                        <a:pt x="36" y="33"/>
                      </a:cubicBezTo>
                      <a:cubicBezTo>
                        <a:pt x="53" y="37"/>
                        <a:pt x="112" y="58"/>
                        <a:pt x="149" y="94"/>
                      </a:cubicBezTo>
                      <a:cubicBezTo>
                        <a:pt x="187" y="130"/>
                        <a:pt x="223" y="150"/>
                        <a:pt x="241" y="150"/>
                      </a:cubicBezTo>
                      <a:cubicBezTo>
                        <a:pt x="258" y="150"/>
                        <a:pt x="263" y="124"/>
                        <a:pt x="278" y="92"/>
                      </a:cubicBezTo>
                      <a:cubicBezTo>
                        <a:pt x="285" y="77"/>
                        <a:pt x="300" y="60"/>
                        <a:pt x="273" y="47"/>
                      </a:cubicBezTo>
                      <a:cubicBezTo>
                        <a:pt x="246" y="35"/>
                        <a:pt x="174" y="35"/>
                        <a:pt x="130" y="32"/>
                      </a:cubicBezTo>
                      <a:cubicBezTo>
                        <a:pt x="86" y="30"/>
                        <a:pt x="13" y="0"/>
                        <a:pt x="6" y="12"/>
                      </a:cubicBezTo>
                      <a:close/>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a:lnSpc>
                      <a:spcPct val="125000"/>
                    </a:lnSpc>
                  </a:pPr>
                  <a:endParaRPr lang="en-US"/>
                </a:p>
              </p:txBody>
            </p:sp>
            <p:sp>
              <p:nvSpPr>
                <p:cNvPr id="296" name="Freeform 1248">
                  <a:extLst>
                    <a:ext uri="{FF2B5EF4-FFF2-40B4-BE49-F238E27FC236}">
                      <a16:creationId xmlns:a16="http://schemas.microsoft.com/office/drawing/2014/main" id="{5F8EE5E1-12EC-D912-A438-C0D1B9EF2EBA}"/>
                    </a:ext>
                  </a:extLst>
                </p:cNvPr>
                <p:cNvSpPr>
                  <a:spLocks/>
                </p:cNvSpPr>
                <p:nvPr/>
              </p:nvSpPr>
              <p:spPr bwMode="auto">
                <a:xfrm>
                  <a:off x="1970" y="3136"/>
                  <a:ext cx="131" cy="161"/>
                </a:xfrm>
                <a:custGeom>
                  <a:avLst/>
                  <a:gdLst>
                    <a:gd name="T0" fmla="*/ 45 w 155"/>
                    <a:gd name="T1" fmla="*/ 3 h 190"/>
                    <a:gd name="T2" fmla="*/ 25 w 155"/>
                    <a:gd name="T3" fmla="*/ 29 h 190"/>
                    <a:gd name="T4" fmla="*/ 3 w 155"/>
                    <a:gd name="T5" fmla="*/ 88 h 190"/>
                    <a:gd name="T6" fmla="*/ 35 w 155"/>
                    <a:gd name="T7" fmla="*/ 114 h 190"/>
                    <a:gd name="T8" fmla="*/ 86 w 155"/>
                    <a:gd name="T9" fmla="*/ 92 h 190"/>
                    <a:gd name="T10" fmla="*/ 81 w 155"/>
                    <a:gd name="T11" fmla="*/ 45 h 190"/>
                    <a:gd name="T12" fmla="*/ 45 w 155"/>
                    <a:gd name="T13" fmla="*/ 3 h 1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5" h="190">
                      <a:moveTo>
                        <a:pt x="74" y="3"/>
                      </a:moveTo>
                      <a:cubicBezTo>
                        <a:pt x="60" y="4"/>
                        <a:pt x="55" y="23"/>
                        <a:pt x="41" y="47"/>
                      </a:cubicBezTo>
                      <a:cubicBezTo>
                        <a:pt x="28" y="71"/>
                        <a:pt x="0" y="115"/>
                        <a:pt x="6" y="145"/>
                      </a:cubicBezTo>
                      <a:cubicBezTo>
                        <a:pt x="12" y="174"/>
                        <a:pt x="26" y="190"/>
                        <a:pt x="59" y="186"/>
                      </a:cubicBezTo>
                      <a:cubicBezTo>
                        <a:pt x="92" y="181"/>
                        <a:pt x="130" y="173"/>
                        <a:pt x="143" y="152"/>
                      </a:cubicBezTo>
                      <a:cubicBezTo>
                        <a:pt x="155" y="132"/>
                        <a:pt x="148" y="98"/>
                        <a:pt x="135" y="74"/>
                      </a:cubicBezTo>
                      <a:cubicBezTo>
                        <a:pt x="122" y="51"/>
                        <a:pt x="94" y="0"/>
                        <a:pt x="74" y="3"/>
                      </a:cubicBezTo>
                      <a:close/>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a:lnSpc>
                      <a:spcPct val="125000"/>
                    </a:lnSpc>
                  </a:pPr>
                  <a:endParaRPr lang="en-US"/>
                </a:p>
              </p:txBody>
            </p:sp>
            <p:sp>
              <p:nvSpPr>
                <p:cNvPr id="297" name="Freeform 1249">
                  <a:extLst>
                    <a:ext uri="{FF2B5EF4-FFF2-40B4-BE49-F238E27FC236}">
                      <a16:creationId xmlns:a16="http://schemas.microsoft.com/office/drawing/2014/main" id="{F0E8CCAC-7E05-1185-AB3C-3D028B36C065}"/>
                    </a:ext>
                  </a:extLst>
                </p:cNvPr>
                <p:cNvSpPr>
                  <a:spLocks/>
                </p:cNvSpPr>
                <p:nvPr/>
              </p:nvSpPr>
              <p:spPr bwMode="auto">
                <a:xfrm>
                  <a:off x="2259" y="3439"/>
                  <a:ext cx="202" cy="154"/>
                </a:xfrm>
                <a:custGeom>
                  <a:avLst/>
                  <a:gdLst>
                    <a:gd name="T0" fmla="*/ 131 w 240"/>
                    <a:gd name="T1" fmla="*/ 14 h 182"/>
                    <a:gd name="T2" fmla="*/ 92 w 240"/>
                    <a:gd name="T3" fmla="*/ 19 h 182"/>
                    <a:gd name="T4" fmla="*/ 38 w 240"/>
                    <a:gd name="T5" fmla="*/ 53 h 182"/>
                    <a:gd name="T6" fmla="*/ 10 w 240"/>
                    <a:gd name="T7" fmla="*/ 91 h 182"/>
                    <a:gd name="T8" fmla="*/ 88 w 240"/>
                    <a:gd name="T9" fmla="*/ 85 h 182"/>
                    <a:gd name="T10" fmla="*/ 131 w 240"/>
                    <a:gd name="T11" fmla="*/ 14 h 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0" h="182">
                      <a:moveTo>
                        <a:pt x="220" y="22"/>
                      </a:moveTo>
                      <a:cubicBezTo>
                        <a:pt x="209" y="7"/>
                        <a:pt x="187" y="0"/>
                        <a:pt x="154" y="32"/>
                      </a:cubicBezTo>
                      <a:cubicBezTo>
                        <a:pt x="122" y="63"/>
                        <a:pt x="81" y="78"/>
                        <a:pt x="63" y="87"/>
                      </a:cubicBezTo>
                      <a:cubicBezTo>
                        <a:pt x="44" y="96"/>
                        <a:pt x="0" y="119"/>
                        <a:pt x="17" y="151"/>
                      </a:cubicBezTo>
                      <a:cubicBezTo>
                        <a:pt x="33" y="182"/>
                        <a:pt x="81" y="174"/>
                        <a:pt x="146" y="139"/>
                      </a:cubicBezTo>
                      <a:cubicBezTo>
                        <a:pt x="211" y="103"/>
                        <a:pt x="240" y="48"/>
                        <a:pt x="220" y="22"/>
                      </a:cubicBezTo>
                      <a:close/>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a:lnSpc>
                      <a:spcPct val="125000"/>
                    </a:lnSpc>
                  </a:pPr>
                  <a:endParaRPr lang="en-US"/>
                </a:p>
              </p:txBody>
            </p:sp>
            <p:sp>
              <p:nvSpPr>
                <p:cNvPr id="298" name="Freeform 1250">
                  <a:extLst>
                    <a:ext uri="{FF2B5EF4-FFF2-40B4-BE49-F238E27FC236}">
                      <a16:creationId xmlns:a16="http://schemas.microsoft.com/office/drawing/2014/main" id="{A31336AF-4468-8614-6D30-8F1B81F01CA2}"/>
                    </a:ext>
                  </a:extLst>
                </p:cNvPr>
                <p:cNvSpPr>
                  <a:spLocks/>
                </p:cNvSpPr>
                <p:nvPr/>
              </p:nvSpPr>
              <p:spPr bwMode="auto">
                <a:xfrm>
                  <a:off x="2046" y="3205"/>
                  <a:ext cx="38" cy="71"/>
                </a:xfrm>
                <a:custGeom>
                  <a:avLst/>
                  <a:gdLst>
                    <a:gd name="T0" fmla="*/ 19 w 45"/>
                    <a:gd name="T1" fmla="*/ 0 h 84"/>
                    <a:gd name="T2" fmla="*/ 25 w 45"/>
                    <a:gd name="T3" fmla="*/ 31 h 84"/>
                    <a:gd name="T4" fmla="*/ 10 w 45"/>
                    <a:gd name="T5" fmla="*/ 48 h 84"/>
                    <a:gd name="T6" fmla="*/ 17 w 45"/>
                    <a:gd name="T7" fmla="*/ 29 h 84"/>
                    <a:gd name="T8" fmla="*/ 19 w 45"/>
                    <a:gd name="T9" fmla="*/ 1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84">
                      <a:moveTo>
                        <a:pt x="32" y="0"/>
                      </a:moveTo>
                      <a:cubicBezTo>
                        <a:pt x="37" y="12"/>
                        <a:pt x="45" y="35"/>
                        <a:pt x="42" y="52"/>
                      </a:cubicBezTo>
                      <a:cubicBezTo>
                        <a:pt x="41" y="61"/>
                        <a:pt x="28" y="84"/>
                        <a:pt x="16" y="81"/>
                      </a:cubicBezTo>
                      <a:cubicBezTo>
                        <a:pt x="0" y="77"/>
                        <a:pt x="25" y="55"/>
                        <a:pt x="28" y="47"/>
                      </a:cubicBezTo>
                      <a:cubicBezTo>
                        <a:pt x="32" y="32"/>
                        <a:pt x="26" y="15"/>
                        <a:pt x="31" y="1"/>
                      </a:cubicBezTo>
                    </a:path>
                  </a:pathLst>
                </a:custGeom>
                <a:solidFill>
                  <a:srgbClr val="E97D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299" name="Freeform 1251">
                  <a:extLst>
                    <a:ext uri="{FF2B5EF4-FFF2-40B4-BE49-F238E27FC236}">
                      <a16:creationId xmlns:a16="http://schemas.microsoft.com/office/drawing/2014/main" id="{FE79FE79-4964-7E57-A616-BA93373C09B0}"/>
                    </a:ext>
                  </a:extLst>
                </p:cNvPr>
                <p:cNvSpPr>
                  <a:spLocks/>
                </p:cNvSpPr>
                <p:nvPr/>
              </p:nvSpPr>
              <p:spPr bwMode="auto">
                <a:xfrm>
                  <a:off x="2307" y="3091"/>
                  <a:ext cx="60" cy="23"/>
                </a:xfrm>
                <a:custGeom>
                  <a:avLst/>
                  <a:gdLst>
                    <a:gd name="T0" fmla="*/ 0 w 72"/>
                    <a:gd name="T1" fmla="*/ 5 h 28"/>
                    <a:gd name="T2" fmla="*/ 25 w 72"/>
                    <a:gd name="T3" fmla="*/ 16 h 28"/>
                    <a:gd name="T4" fmla="*/ 36 w 72"/>
                    <a:gd name="T5" fmla="*/ 0 h 28"/>
                    <a:gd name="T6" fmla="*/ 8 w 72"/>
                    <a:gd name="T7" fmla="*/ 5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28">
                      <a:moveTo>
                        <a:pt x="0" y="8"/>
                      </a:moveTo>
                      <a:cubicBezTo>
                        <a:pt x="15" y="9"/>
                        <a:pt x="27" y="27"/>
                        <a:pt x="43" y="28"/>
                      </a:cubicBezTo>
                      <a:cubicBezTo>
                        <a:pt x="52" y="28"/>
                        <a:pt x="72" y="10"/>
                        <a:pt x="62" y="0"/>
                      </a:cubicBezTo>
                      <a:cubicBezTo>
                        <a:pt x="46" y="16"/>
                        <a:pt x="34" y="20"/>
                        <a:pt x="14" y="9"/>
                      </a:cubicBezTo>
                    </a:path>
                  </a:pathLst>
                </a:custGeom>
                <a:solidFill>
                  <a:srgbClr val="E97D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00" name="Freeform 1252">
                  <a:extLst>
                    <a:ext uri="{FF2B5EF4-FFF2-40B4-BE49-F238E27FC236}">
                      <a16:creationId xmlns:a16="http://schemas.microsoft.com/office/drawing/2014/main" id="{9150E57A-A6D3-2621-235E-20823B54BD30}"/>
                    </a:ext>
                  </a:extLst>
                </p:cNvPr>
                <p:cNvSpPr>
                  <a:spLocks/>
                </p:cNvSpPr>
                <p:nvPr/>
              </p:nvSpPr>
              <p:spPr bwMode="auto">
                <a:xfrm>
                  <a:off x="2275" y="3498"/>
                  <a:ext cx="82" cy="53"/>
                </a:xfrm>
                <a:custGeom>
                  <a:avLst/>
                  <a:gdLst>
                    <a:gd name="T0" fmla="*/ 9 w 96"/>
                    <a:gd name="T1" fmla="*/ 36 h 63"/>
                    <a:gd name="T2" fmla="*/ 7 w 96"/>
                    <a:gd name="T3" fmla="*/ 38 h 63"/>
                    <a:gd name="T4" fmla="*/ 57 w 96"/>
                    <a:gd name="T5" fmla="*/ 0 h 63"/>
                    <a:gd name="T6" fmla="*/ 32 w 96"/>
                    <a:gd name="T7" fmla="*/ 21 h 63"/>
                    <a:gd name="T8" fmla="*/ 10 w 96"/>
                    <a:gd name="T9" fmla="*/ 35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63">
                      <a:moveTo>
                        <a:pt x="15" y="61"/>
                      </a:moveTo>
                      <a:cubicBezTo>
                        <a:pt x="13" y="62"/>
                        <a:pt x="13" y="63"/>
                        <a:pt x="11" y="63"/>
                      </a:cubicBezTo>
                      <a:cubicBezTo>
                        <a:pt x="0" y="37"/>
                        <a:pt x="78" y="12"/>
                        <a:pt x="93" y="0"/>
                      </a:cubicBezTo>
                      <a:cubicBezTo>
                        <a:pt x="96" y="13"/>
                        <a:pt x="62" y="30"/>
                        <a:pt x="53" y="36"/>
                      </a:cubicBezTo>
                      <a:cubicBezTo>
                        <a:pt x="41" y="45"/>
                        <a:pt x="28" y="50"/>
                        <a:pt x="16" y="59"/>
                      </a:cubicBezTo>
                    </a:path>
                  </a:pathLst>
                </a:custGeom>
                <a:solidFill>
                  <a:srgbClr val="E97D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01" name="Freeform 1253">
                  <a:extLst>
                    <a:ext uri="{FF2B5EF4-FFF2-40B4-BE49-F238E27FC236}">
                      <a16:creationId xmlns:a16="http://schemas.microsoft.com/office/drawing/2014/main" id="{0826CFE0-C8AD-738D-AF92-5918A9FB5C8A}"/>
                    </a:ext>
                  </a:extLst>
                </p:cNvPr>
                <p:cNvSpPr>
                  <a:spLocks/>
                </p:cNvSpPr>
                <p:nvPr/>
              </p:nvSpPr>
              <p:spPr bwMode="auto">
                <a:xfrm>
                  <a:off x="1709" y="2778"/>
                  <a:ext cx="1061" cy="1016"/>
                </a:xfrm>
                <a:custGeom>
                  <a:avLst/>
                  <a:gdLst>
                    <a:gd name="T0" fmla="*/ 324 w 1256"/>
                    <a:gd name="T1" fmla="*/ 5 h 1202"/>
                    <a:gd name="T2" fmla="*/ 131 w 1256"/>
                    <a:gd name="T3" fmla="*/ 105 h 1202"/>
                    <a:gd name="T4" fmla="*/ 68 w 1256"/>
                    <a:gd name="T5" fmla="*/ 243 h 1202"/>
                    <a:gd name="T6" fmla="*/ 18 w 1256"/>
                    <a:gd name="T7" fmla="*/ 467 h 1202"/>
                    <a:gd name="T8" fmla="*/ 258 w 1256"/>
                    <a:gd name="T9" fmla="*/ 681 h 1202"/>
                    <a:gd name="T10" fmla="*/ 658 w 1256"/>
                    <a:gd name="T11" fmla="*/ 587 h 1202"/>
                    <a:gd name="T12" fmla="*/ 662 w 1256"/>
                    <a:gd name="T13" fmla="*/ 185 h 1202"/>
                    <a:gd name="T14" fmla="*/ 324 w 1256"/>
                    <a:gd name="T15" fmla="*/ 5 h 12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56" h="1202">
                      <a:moveTo>
                        <a:pt x="538" y="8"/>
                      </a:moveTo>
                      <a:cubicBezTo>
                        <a:pt x="456" y="12"/>
                        <a:pt x="320" y="26"/>
                        <a:pt x="218" y="174"/>
                      </a:cubicBezTo>
                      <a:cubicBezTo>
                        <a:pt x="174" y="238"/>
                        <a:pt x="132" y="370"/>
                        <a:pt x="112" y="402"/>
                      </a:cubicBezTo>
                      <a:cubicBezTo>
                        <a:pt x="92" y="434"/>
                        <a:pt x="0" y="666"/>
                        <a:pt x="30" y="774"/>
                      </a:cubicBezTo>
                      <a:cubicBezTo>
                        <a:pt x="60" y="882"/>
                        <a:pt x="162" y="1054"/>
                        <a:pt x="428" y="1128"/>
                      </a:cubicBezTo>
                      <a:cubicBezTo>
                        <a:pt x="694" y="1202"/>
                        <a:pt x="960" y="1182"/>
                        <a:pt x="1092" y="972"/>
                      </a:cubicBezTo>
                      <a:cubicBezTo>
                        <a:pt x="1224" y="762"/>
                        <a:pt x="1256" y="476"/>
                        <a:pt x="1098" y="306"/>
                      </a:cubicBezTo>
                      <a:cubicBezTo>
                        <a:pt x="940" y="136"/>
                        <a:pt x="692" y="0"/>
                        <a:pt x="538" y="8"/>
                      </a:cubicBezTo>
                      <a:close/>
                    </a:path>
                  </a:pathLst>
                </a:custGeom>
                <a:noFill/>
                <a:ln w="4763" cap="flat">
                  <a:solidFill>
                    <a:srgbClr val="494E4E"/>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a:lnSpc>
                      <a:spcPct val="125000"/>
                    </a:lnSpc>
                  </a:pPr>
                  <a:endParaRPr lang="en-US"/>
                </a:p>
              </p:txBody>
            </p:sp>
            <p:sp>
              <p:nvSpPr>
                <p:cNvPr id="302" name="Freeform 1254">
                  <a:extLst>
                    <a:ext uri="{FF2B5EF4-FFF2-40B4-BE49-F238E27FC236}">
                      <a16:creationId xmlns:a16="http://schemas.microsoft.com/office/drawing/2014/main" id="{4801767B-5D3F-4DC5-2EF6-BC9F6BDF1CDD}"/>
                    </a:ext>
                  </a:extLst>
                </p:cNvPr>
                <p:cNvSpPr>
                  <a:spLocks/>
                </p:cNvSpPr>
                <p:nvPr/>
              </p:nvSpPr>
              <p:spPr bwMode="auto">
                <a:xfrm>
                  <a:off x="1742" y="2809"/>
                  <a:ext cx="995" cy="952"/>
                </a:xfrm>
                <a:custGeom>
                  <a:avLst/>
                  <a:gdLst>
                    <a:gd name="T0" fmla="*/ 304 w 1177"/>
                    <a:gd name="T1" fmla="*/ 4 h 1126"/>
                    <a:gd name="T2" fmla="*/ 123 w 1177"/>
                    <a:gd name="T3" fmla="*/ 99 h 1126"/>
                    <a:gd name="T4" fmla="*/ 63 w 1177"/>
                    <a:gd name="T5" fmla="*/ 228 h 1126"/>
                    <a:gd name="T6" fmla="*/ 17 w 1177"/>
                    <a:gd name="T7" fmla="*/ 438 h 1126"/>
                    <a:gd name="T8" fmla="*/ 243 w 1177"/>
                    <a:gd name="T9" fmla="*/ 639 h 1126"/>
                    <a:gd name="T10" fmla="*/ 618 w 1177"/>
                    <a:gd name="T11" fmla="*/ 550 h 1126"/>
                    <a:gd name="T12" fmla="*/ 621 w 1177"/>
                    <a:gd name="T13" fmla="*/ 173 h 1126"/>
                    <a:gd name="T14" fmla="*/ 304 w 1177"/>
                    <a:gd name="T15" fmla="*/ 4 h 11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77" h="1126">
                      <a:moveTo>
                        <a:pt x="504" y="7"/>
                      </a:moveTo>
                      <a:cubicBezTo>
                        <a:pt x="427" y="11"/>
                        <a:pt x="299" y="24"/>
                        <a:pt x="204" y="163"/>
                      </a:cubicBezTo>
                      <a:cubicBezTo>
                        <a:pt x="163" y="223"/>
                        <a:pt x="123" y="347"/>
                        <a:pt x="104" y="377"/>
                      </a:cubicBezTo>
                      <a:cubicBezTo>
                        <a:pt x="86" y="407"/>
                        <a:pt x="0" y="624"/>
                        <a:pt x="28" y="725"/>
                      </a:cubicBezTo>
                      <a:cubicBezTo>
                        <a:pt x="56" y="827"/>
                        <a:pt x="151" y="988"/>
                        <a:pt x="401" y="1057"/>
                      </a:cubicBezTo>
                      <a:cubicBezTo>
                        <a:pt x="650" y="1126"/>
                        <a:pt x="899" y="1108"/>
                        <a:pt x="1023" y="911"/>
                      </a:cubicBezTo>
                      <a:cubicBezTo>
                        <a:pt x="1147" y="714"/>
                        <a:pt x="1177" y="446"/>
                        <a:pt x="1029" y="287"/>
                      </a:cubicBezTo>
                      <a:cubicBezTo>
                        <a:pt x="881" y="127"/>
                        <a:pt x="648" y="0"/>
                        <a:pt x="504" y="7"/>
                      </a:cubicBezTo>
                      <a:close/>
                    </a:path>
                  </a:pathLst>
                </a:custGeom>
                <a:noFill/>
                <a:ln w="4763" cap="flat">
                  <a:solidFill>
                    <a:srgbClr val="494E4E"/>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a:lnSpc>
                      <a:spcPct val="125000"/>
                    </a:lnSpc>
                  </a:pPr>
                  <a:endParaRPr lang="en-US"/>
                </a:p>
              </p:txBody>
            </p:sp>
            <p:sp>
              <p:nvSpPr>
                <p:cNvPr id="303" name="Freeform 1255">
                  <a:extLst>
                    <a:ext uri="{FF2B5EF4-FFF2-40B4-BE49-F238E27FC236}">
                      <a16:creationId xmlns:a16="http://schemas.microsoft.com/office/drawing/2014/main" id="{0233087A-8B5B-6A00-D17A-182C7F22AE89}"/>
                    </a:ext>
                  </a:extLst>
                </p:cNvPr>
                <p:cNvSpPr>
                  <a:spLocks/>
                </p:cNvSpPr>
                <p:nvPr/>
              </p:nvSpPr>
              <p:spPr bwMode="auto">
                <a:xfrm>
                  <a:off x="1739" y="3248"/>
                  <a:ext cx="45" cy="264"/>
                </a:xfrm>
                <a:custGeom>
                  <a:avLst/>
                  <a:gdLst>
                    <a:gd name="T0" fmla="*/ 19 w 53"/>
                    <a:gd name="T1" fmla="*/ 0 h 313"/>
                    <a:gd name="T2" fmla="*/ 2 w 53"/>
                    <a:gd name="T3" fmla="*/ 88 h 313"/>
                    <a:gd name="T4" fmla="*/ 7 w 53"/>
                    <a:gd name="T5" fmla="*/ 131 h 313"/>
                    <a:gd name="T6" fmla="*/ 32 w 53"/>
                    <a:gd name="T7" fmla="*/ 188 h 313"/>
                    <a:gd name="T8" fmla="*/ 8 w 53"/>
                    <a:gd name="T9" fmla="*/ 92 h 313"/>
                    <a:gd name="T10" fmla="*/ 11 w 53"/>
                    <a:gd name="T11" fmla="*/ 43 h 313"/>
                    <a:gd name="T12" fmla="*/ 19 w 53"/>
                    <a:gd name="T13" fmla="*/ 7 h 3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313">
                      <a:moveTo>
                        <a:pt x="31" y="0"/>
                      </a:moveTo>
                      <a:cubicBezTo>
                        <a:pt x="23" y="48"/>
                        <a:pt x="7" y="96"/>
                        <a:pt x="2" y="146"/>
                      </a:cubicBezTo>
                      <a:cubicBezTo>
                        <a:pt x="0" y="172"/>
                        <a:pt x="2" y="193"/>
                        <a:pt x="11" y="218"/>
                      </a:cubicBezTo>
                      <a:cubicBezTo>
                        <a:pt x="22" y="249"/>
                        <a:pt x="45" y="281"/>
                        <a:pt x="53" y="313"/>
                      </a:cubicBezTo>
                      <a:cubicBezTo>
                        <a:pt x="26" y="264"/>
                        <a:pt x="11" y="211"/>
                        <a:pt x="13" y="153"/>
                      </a:cubicBezTo>
                      <a:cubicBezTo>
                        <a:pt x="15" y="126"/>
                        <a:pt x="14" y="99"/>
                        <a:pt x="18" y="72"/>
                      </a:cubicBezTo>
                      <a:cubicBezTo>
                        <a:pt x="21" y="51"/>
                        <a:pt x="28" y="32"/>
                        <a:pt x="31" y="11"/>
                      </a:cubicBezTo>
                    </a:path>
                  </a:pathLst>
                </a:custGeom>
                <a:solidFill>
                  <a:srgbClr val="D6A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04" name="Freeform 1256">
                  <a:extLst>
                    <a:ext uri="{FF2B5EF4-FFF2-40B4-BE49-F238E27FC236}">
                      <a16:creationId xmlns:a16="http://schemas.microsoft.com/office/drawing/2014/main" id="{4F4D3123-2B29-6C20-5CFC-5DAC2D5BC03C}"/>
                    </a:ext>
                  </a:extLst>
                </p:cNvPr>
                <p:cNvSpPr>
                  <a:spLocks/>
                </p:cNvSpPr>
                <p:nvPr/>
              </p:nvSpPr>
              <p:spPr bwMode="auto">
                <a:xfrm>
                  <a:off x="2682" y="3128"/>
                  <a:ext cx="33" cy="244"/>
                </a:xfrm>
                <a:custGeom>
                  <a:avLst/>
                  <a:gdLst>
                    <a:gd name="T0" fmla="*/ 0 w 39"/>
                    <a:gd name="T1" fmla="*/ 0 h 289"/>
                    <a:gd name="T2" fmla="*/ 15 w 39"/>
                    <a:gd name="T3" fmla="*/ 42 h 289"/>
                    <a:gd name="T4" fmla="*/ 21 w 39"/>
                    <a:gd name="T5" fmla="*/ 80 h 289"/>
                    <a:gd name="T6" fmla="*/ 23 w 39"/>
                    <a:gd name="T7" fmla="*/ 121 h 289"/>
                    <a:gd name="T8" fmla="*/ 18 w 39"/>
                    <a:gd name="T9" fmla="*/ 174 h 289"/>
                    <a:gd name="T10" fmla="*/ 16 w 39"/>
                    <a:gd name="T11" fmla="*/ 115 h 289"/>
                    <a:gd name="T12" fmla="*/ 16 w 39"/>
                    <a:gd name="T13" fmla="*/ 78 h 289"/>
                    <a:gd name="T14" fmla="*/ 11 w 39"/>
                    <a:gd name="T15" fmla="*/ 43 h 289"/>
                    <a:gd name="T16" fmla="*/ 2 w 39"/>
                    <a:gd name="T17" fmla="*/ 3 h 2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 h="289">
                      <a:moveTo>
                        <a:pt x="0" y="0"/>
                      </a:moveTo>
                      <a:cubicBezTo>
                        <a:pt x="2" y="21"/>
                        <a:pt x="20" y="48"/>
                        <a:pt x="25" y="70"/>
                      </a:cubicBezTo>
                      <a:cubicBezTo>
                        <a:pt x="30" y="92"/>
                        <a:pt x="34" y="111"/>
                        <a:pt x="35" y="133"/>
                      </a:cubicBezTo>
                      <a:cubicBezTo>
                        <a:pt x="36" y="155"/>
                        <a:pt x="39" y="178"/>
                        <a:pt x="38" y="200"/>
                      </a:cubicBezTo>
                      <a:cubicBezTo>
                        <a:pt x="38" y="230"/>
                        <a:pt x="28" y="259"/>
                        <a:pt x="29" y="289"/>
                      </a:cubicBezTo>
                      <a:cubicBezTo>
                        <a:pt x="20" y="262"/>
                        <a:pt x="25" y="220"/>
                        <a:pt x="27" y="191"/>
                      </a:cubicBezTo>
                      <a:cubicBezTo>
                        <a:pt x="29" y="170"/>
                        <a:pt x="29" y="150"/>
                        <a:pt x="27" y="129"/>
                      </a:cubicBezTo>
                      <a:cubicBezTo>
                        <a:pt x="26" y="109"/>
                        <a:pt x="22" y="90"/>
                        <a:pt x="18" y="71"/>
                      </a:cubicBezTo>
                      <a:cubicBezTo>
                        <a:pt x="14" y="51"/>
                        <a:pt x="14" y="20"/>
                        <a:pt x="2" y="4"/>
                      </a:cubicBezTo>
                    </a:path>
                  </a:pathLst>
                </a:custGeom>
                <a:solidFill>
                  <a:srgbClr val="D6A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sp>
              <p:nvSpPr>
                <p:cNvPr id="305" name="Freeform 1257">
                  <a:extLst>
                    <a:ext uri="{FF2B5EF4-FFF2-40B4-BE49-F238E27FC236}">
                      <a16:creationId xmlns:a16="http://schemas.microsoft.com/office/drawing/2014/main" id="{18E90F07-080C-0CA1-9FA0-342F4D702C62}"/>
                    </a:ext>
                  </a:extLst>
                </p:cNvPr>
                <p:cNvSpPr>
                  <a:spLocks/>
                </p:cNvSpPr>
                <p:nvPr/>
              </p:nvSpPr>
              <p:spPr bwMode="auto">
                <a:xfrm>
                  <a:off x="1958" y="2829"/>
                  <a:ext cx="70" cy="40"/>
                </a:xfrm>
                <a:custGeom>
                  <a:avLst/>
                  <a:gdLst>
                    <a:gd name="T0" fmla="*/ 0 w 83"/>
                    <a:gd name="T1" fmla="*/ 29 h 47"/>
                    <a:gd name="T2" fmla="*/ 24 w 83"/>
                    <a:gd name="T3" fmla="*/ 7 h 47"/>
                    <a:gd name="T4" fmla="*/ 50 w 83"/>
                    <a:gd name="T5" fmla="*/ 0 h 47"/>
                    <a:gd name="T6" fmla="*/ 3 w 83"/>
                    <a:gd name="T7" fmla="*/ 29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47">
                      <a:moveTo>
                        <a:pt x="0" y="47"/>
                      </a:moveTo>
                      <a:cubicBezTo>
                        <a:pt x="10" y="33"/>
                        <a:pt x="25" y="19"/>
                        <a:pt x="40" y="10"/>
                      </a:cubicBezTo>
                      <a:cubicBezTo>
                        <a:pt x="54" y="2"/>
                        <a:pt x="70" y="5"/>
                        <a:pt x="83" y="0"/>
                      </a:cubicBezTo>
                      <a:cubicBezTo>
                        <a:pt x="58" y="13"/>
                        <a:pt x="29" y="39"/>
                        <a:pt x="4" y="47"/>
                      </a:cubicBezTo>
                    </a:path>
                  </a:pathLst>
                </a:custGeom>
                <a:solidFill>
                  <a:srgbClr val="D6A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5000"/>
                    </a:lnSpc>
                  </a:pPr>
                  <a:endParaRPr lang="en-US"/>
                </a:p>
              </p:txBody>
            </p:sp>
          </p:grpSp>
          <p:sp>
            <p:nvSpPr>
              <p:cNvPr id="182" name="Rectangle 181">
                <a:extLst>
                  <a:ext uri="{FF2B5EF4-FFF2-40B4-BE49-F238E27FC236}">
                    <a16:creationId xmlns:a16="http://schemas.microsoft.com/office/drawing/2014/main" id="{C2796A30-4ED9-4BD6-1B82-899F0D476926}"/>
                  </a:ext>
                </a:extLst>
              </p:cNvPr>
              <p:cNvSpPr/>
              <p:nvPr/>
            </p:nvSpPr>
            <p:spPr>
              <a:xfrm>
                <a:off x="5181600" y="1072967"/>
                <a:ext cx="2286000" cy="2194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25000"/>
                  </a:lnSpc>
                </a:pPr>
                <a:r>
                  <a:rPr lang="en-US" sz="1600" dirty="0">
                    <a:solidFill>
                      <a:sysClr val="windowText" lastClr="000000"/>
                    </a:solidFill>
                    <a:latin typeface="Arial" panose="020B0604020202020204" pitchFamily="34" charset="0"/>
                    <a:cs typeface="Arial" panose="020B0604020202020204" pitchFamily="34" charset="0"/>
                  </a:rPr>
                  <a:t>Immune Mediated </a:t>
                </a:r>
              </a:p>
              <a:p>
                <a:pPr algn="ctr">
                  <a:lnSpc>
                    <a:spcPct val="125000"/>
                  </a:lnSpc>
                </a:pPr>
                <a:r>
                  <a:rPr lang="en-US" sz="1600" dirty="0">
                    <a:solidFill>
                      <a:sysClr val="windowText" lastClr="000000"/>
                    </a:solidFill>
                    <a:latin typeface="Arial" panose="020B0604020202020204" pitchFamily="34" charset="0"/>
                    <a:cs typeface="Arial" panose="020B0604020202020204" pitchFamily="34" charset="0"/>
                  </a:rPr>
                  <a:t>β-cell Destruction</a:t>
                </a:r>
              </a:p>
            </p:txBody>
          </p:sp>
        </p:grpSp>
      </p:grpSp>
      <p:sp>
        <p:nvSpPr>
          <p:cNvPr id="1208" name="Rectangle 1207">
            <a:extLst>
              <a:ext uri="{FF2B5EF4-FFF2-40B4-BE49-F238E27FC236}">
                <a16:creationId xmlns:a16="http://schemas.microsoft.com/office/drawing/2014/main" id="{D7877F59-DE0C-C97C-6225-C1C27ADABB09}"/>
              </a:ext>
            </a:extLst>
          </p:cNvPr>
          <p:cNvSpPr/>
          <p:nvPr/>
        </p:nvSpPr>
        <p:spPr>
          <a:xfrm>
            <a:off x="3667700" y="836565"/>
            <a:ext cx="4842831" cy="28526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25000"/>
              </a:lnSpc>
            </a:pPr>
            <a:r>
              <a:rPr lang="en-US" sz="1800" b="1" dirty="0">
                <a:solidFill>
                  <a:schemeClr val="tx1"/>
                </a:solidFill>
              </a:rPr>
              <a:t>Autoantibodies against:</a:t>
            </a:r>
          </a:p>
          <a:p>
            <a:pPr algn="ctr">
              <a:lnSpc>
                <a:spcPct val="125000"/>
              </a:lnSpc>
            </a:pPr>
            <a:r>
              <a:rPr lang="en-US" sz="1600" dirty="0">
                <a:solidFill>
                  <a:schemeClr val="tx1"/>
                </a:solidFill>
              </a:rPr>
              <a:t>Glutamic Acid Decarboxylase (GADA)</a:t>
            </a:r>
          </a:p>
          <a:p>
            <a:pPr algn="ctr">
              <a:lnSpc>
                <a:spcPct val="125000"/>
              </a:lnSpc>
            </a:pPr>
            <a:r>
              <a:rPr lang="en-US" sz="1600" dirty="0">
                <a:solidFill>
                  <a:schemeClr val="tx1"/>
                </a:solidFill>
              </a:rPr>
              <a:t>Tyrosine Phosphatase Islet Antigen-2 (IA-2A)</a:t>
            </a:r>
          </a:p>
          <a:p>
            <a:pPr algn="ctr">
              <a:lnSpc>
                <a:spcPct val="125000"/>
              </a:lnSpc>
            </a:pPr>
            <a:r>
              <a:rPr lang="en-US" sz="1600" dirty="0">
                <a:solidFill>
                  <a:schemeClr val="tx1"/>
                </a:solidFill>
              </a:rPr>
              <a:t>Insulin (IAA)</a:t>
            </a:r>
          </a:p>
        </p:txBody>
      </p:sp>
      <p:grpSp>
        <p:nvGrpSpPr>
          <p:cNvPr id="1209" name="Group 1081">
            <a:extLst>
              <a:ext uri="{FF2B5EF4-FFF2-40B4-BE49-F238E27FC236}">
                <a16:creationId xmlns:a16="http://schemas.microsoft.com/office/drawing/2014/main" id="{670BA552-30F4-8220-879E-B893216B186A}"/>
              </a:ext>
            </a:extLst>
          </p:cNvPr>
          <p:cNvGrpSpPr>
            <a:grpSpLocks noChangeAspect="1"/>
          </p:cNvGrpSpPr>
          <p:nvPr/>
        </p:nvGrpSpPr>
        <p:grpSpPr bwMode="auto">
          <a:xfrm>
            <a:off x="5843392" y="845150"/>
            <a:ext cx="505217" cy="553174"/>
            <a:chOff x="3696" y="3064"/>
            <a:chExt cx="453" cy="496"/>
          </a:xfrm>
          <a:solidFill>
            <a:schemeClr val="accent3">
              <a:lumMod val="40000"/>
              <a:lumOff val="60000"/>
            </a:schemeClr>
          </a:solidFill>
        </p:grpSpPr>
        <p:sp>
          <p:nvSpPr>
            <p:cNvPr id="1278" name="Freeform 1082">
              <a:extLst>
                <a:ext uri="{FF2B5EF4-FFF2-40B4-BE49-F238E27FC236}">
                  <a16:creationId xmlns:a16="http://schemas.microsoft.com/office/drawing/2014/main" id="{9D28CFB4-428D-9B55-83CA-D1049E8A2F38}"/>
                </a:ext>
              </a:extLst>
            </p:cNvPr>
            <p:cNvSpPr>
              <a:spLocks/>
            </p:cNvSpPr>
            <p:nvPr/>
          </p:nvSpPr>
          <p:spPr bwMode="auto">
            <a:xfrm>
              <a:off x="3696" y="3099"/>
              <a:ext cx="165" cy="224"/>
            </a:xfrm>
            <a:custGeom>
              <a:avLst/>
              <a:gdLst>
                <a:gd name="T0" fmla="*/ 145 w 66"/>
                <a:gd name="T1" fmla="*/ 21 h 84"/>
                <a:gd name="T2" fmla="*/ 33 w 66"/>
                <a:gd name="T3" fmla="*/ 115 h 84"/>
                <a:gd name="T4" fmla="*/ 20 w 66"/>
                <a:gd name="T5" fmla="*/ 205 h 84"/>
                <a:gd name="T6" fmla="*/ 813 w 66"/>
                <a:gd name="T7" fmla="*/ 1557 h 84"/>
                <a:gd name="T8" fmla="*/ 863 w 66"/>
                <a:gd name="T9" fmla="*/ 1571 h 84"/>
                <a:gd name="T10" fmla="*/ 908 w 66"/>
                <a:gd name="T11" fmla="*/ 1571 h 84"/>
                <a:gd name="T12" fmla="*/ 1000 w 66"/>
                <a:gd name="T13" fmla="*/ 1480 h 84"/>
                <a:gd name="T14" fmla="*/ 1020 w 66"/>
                <a:gd name="T15" fmla="*/ 1387 h 84"/>
                <a:gd name="T16" fmla="*/ 220 w 66"/>
                <a:gd name="T17" fmla="*/ 35 h 84"/>
                <a:gd name="T18" fmla="*/ 188 w 66"/>
                <a:gd name="T19" fmla="*/ 0 h 84"/>
                <a:gd name="T20" fmla="*/ 145 w 66"/>
                <a:gd name="T21" fmla="*/ 21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84">
                  <a:moveTo>
                    <a:pt x="9" y="1"/>
                  </a:moveTo>
                  <a:cubicBezTo>
                    <a:pt x="2" y="6"/>
                    <a:pt x="2" y="6"/>
                    <a:pt x="2" y="6"/>
                  </a:cubicBezTo>
                  <a:cubicBezTo>
                    <a:pt x="0" y="7"/>
                    <a:pt x="0" y="9"/>
                    <a:pt x="1" y="11"/>
                  </a:cubicBezTo>
                  <a:cubicBezTo>
                    <a:pt x="52" y="82"/>
                    <a:pt x="52" y="82"/>
                    <a:pt x="52" y="82"/>
                  </a:cubicBezTo>
                  <a:cubicBezTo>
                    <a:pt x="53" y="83"/>
                    <a:pt x="54" y="83"/>
                    <a:pt x="55" y="83"/>
                  </a:cubicBezTo>
                  <a:cubicBezTo>
                    <a:pt x="56" y="84"/>
                    <a:pt x="57" y="83"/>
                    <a:pt x="58" y="83"/>
                  </a:cubicBezTo>
                  <a:cubicBezTo>
                    <a:pt x="64" y="78"/>
                    <a:pt x="64" y="78"/>
                    <a:pt x="64" y="78"/>
                  </a:cubicBezTo>
                  <a:cubicBezTo>
                    <a:pt x="66" y="77"/>
                    <a:pt x="66" y="74"/>
                    <a:pt x="65" y="73"/>
                  </a:cubicBezTo>
                  <a:cubicBezTo>
                    <a:pt x="14" y="2"/>
                    <a:pt x="14" y="2"/>
                    <a:pt x="14" y="2"/>
                  </a:cubicBezTo>
                  <a:cubicBezTo>
                    <a:pt x="14" y="1"/>
                    <a:pt x="13" y="0"/>
                    <a:pt x="12" y="0"/>
                  </a:cubicBezTo>
                  <a:cubicBezTo>
                    <a:pt x="11" y="0"/>
                    <a:pt x="10" y="0"/>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9" name="Freeform 1083">
              <a:extLst>
                <a:ext uri="{FF2B5EF4-FFF2-40B4-BE49-F238E27FC236}">
                  <a16:creationId xmlns:a16="http://schemas.microsoft.com/office/drawing/2014/main" id="{6755A8B7-1948-6A9E-479B-B1FA406EE3BC}"/>
                </a:ext>
              </a:extLst>
            </p:cNvPr>
            <p:cNvSpPr>
              <a:spLocks/>
            </p:cNvSpPr>
            <p:nvPr/>
          </p:nvSpPr>
          <p:spPr bwMode="auto">
            <a:xfrm>
              <a:off x="3744" y="3064"/>
              <a:ext cx="175" cy="496"/>
            </a:xfrm>
            <a:custGeom>
              <a:avLst/>
              <a:gdLst>
                <a:gd name="T0" fmla="*/ 125 w 70"/>
                <a:gd name="T1" fmla="*/ 21 h 186"/>
                <a:gd name="T2" fmla="*/ 20 w 70"/>
                <a:gd name="T3" fmla="*/ 115 h 186"/>
                <a:gd name="T4" fmla="*/ 0 w 70"/>
                <a:gd name="T5" fmla="*/ 149 h 186"/>
                <a:gd name="T6" fmla="*/ 0 w 70"/>
                <a:gd name="T7" fmla="*/ 171 h 186"/>
                <a:gd name="T8" fmla="*/ 0 w 70"/>
                <a:gd name="T9" fmla="*/ 205 h 186"/>
                <a:gd name="T10" fmla="*/ 845 w 70"/>
                <a:gd name="T11" fmla="*/ 1629 h 186"/>
                <a:gd name="T12" fmla="*/ 845 w 70"/>
                <a:gd name="T13" fmla="*/ 3448 h 186"/>
                <a:gd name="T14" fmla="*/ 908 w 70"/>
                <a:gd name="T15" fmla="*/ 3528 h 186"/>
                <a:gd name="T16" fmla="*/ 1033 w 70"/>
                <a:gd name="T17" fmla="*/ 3528 h 186"/>
                <a:gd name="T18" fmla="*/ 1095 w 70"/>
                <a:gd name="T19" fmla="*/ 3448 h 186"/>
                <a:gd name="T20" fmla="*/ 1095 w 70"/>
                <a:gd name="T21" fmla="*/ 1536 h 186"/>
                <a:gd name="T22" fmla="*/ 1083 w 70"/>
                <a:gd name="T23" fmla="*/ 1501 h 186"/>
                <a:gd name="T24" fmla="*/ 208 w 70"/>
                <a:gd name="T25" fmla="*/ 35 h 186"/>
                <a:gd name="T26" fmla="*/ 125 w 70"/>
                <a:gd name="T27" fmla="*/ 21 h 1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 h="186">
                  <a:moveTo>
                    <a:pt x="8" y="1"/>
                  </a:moveTo>
                  <a:cubicBezTo>
                    <a:pt x="1" y="6"/>
                    <a:pt x="1" y="6"/>
                    <a:pt x="1" y="6"/>
                  </a:cubicBezTo>
                  <a:cubicBezTo>
                    <a:pt x="0" y="6"/>
                    <a:pt x="0" y="7"/>
                    <a:pt x="0" y="8"/>
                  </a:cubicBezTo>
                  <a:cubicBezTo>
                    <a:pt x="0" y="8"/>
                    <a:pt x="0" y="9"/>
                    <a:pt x="0" y="9"/>
                  </a:cubicBezTo>
                  <a:cubicBezTo>
                    <a:pt x="0" y="10"/>
                    <a:pt x="0" y="10"/>
                    <a:pt x="0" y="11"/>
                  </a:cubicBezTo>
                  <a:cubicBezTo>
                    <a:pt x="0" y="11"/>
                    <a:pt x="52" y="84"/>
                    <a:pt x="54" y="86"/>
                  </a:cubicBezTo>
                  <a:cubicBezTo>
                    <a:pt x="54" y="88"/>
                    <a:pt x="54" y="182"/>
                    <a:pt x="54" y="182"/>
                  </a:cubicBezTo>
                  <a:cubicBezTo>
                    <a:pt x="54" y="184"/>
                    <a:pt x="56" y="186"/>
                    <a:pt x="58" y="186"/>
                  </a:cubicBezTo>
                  <a:cubicBezTo>
                    <a:pt x="66" y="186"/>
                    <a:pt x="66" y="186"/>
                    <a:pt x="66" y="186"/>
                  </a:cubicBezTo>
                  <a:cubicBezTo>
                    <a:pt x="68" y="186"/>
                    <a:pt x="70" y="184"/>
                    <a:pt x="70" y="182"/>
                  </a:cubicBezTo>
                  <a:cubicBezTo>
                    <a:pt x="70" y="81"/>
                    <a:pt x="70" y="81"/>
                    <a:pt x="70" y="81"/>
                  </a:cubicBezTo>
                  <a:cubicBezTo>
                    <a:pt x="70" y="80"/>
                    <a:pt x="70" y="79"/>
                    <a:pt x="69" y="79"/>
                  </a:cubicBezTo>
                  <a:cubicBezTo>
                    <a:pt x="13" y="2"/>
                    <a:pt x="13" y="2"/>
                    <a:pt x="13" y="2"/>
                  </a:cubicBezTo>
                  <a:cubicBezTo>
                    <a:pt x="12" y="0"/>
                    <a:pt x="10" y="0"/>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0" name="Freeform 1084">
              <a:extLst>
                <a:ext uri="{FF2B5EF4-FFF2-40B4-BE49-F238E27FC236}">
                  <a16:creationId xmlns:a16="http://schemas.microsoft.com/office/drawing/2014/main" id="{430EF000-3800-B2BB-256F-80E0ADE05CBD}"/>
                </a:ext>
              </a:extLst>
            </p:cNvPr>
            <p:cNvSpPr>
              <a:spLocks/>
            </p:cNvSpPr>
            <p:nvPr/>
          </p:nvSpPr>
          <p:spPr bwMode="auto">
            <a:xfrm>
              <a:off x="3696" y="3099"/>
              <a:ext cx="95" cy="117"/>
            </a:xfrm>
            <a:custGeom>
              <a:avLst/>
              <a:gdLst>
                <a:gd name="T0" fmla="*/ 220 w 38"/>
                <a:gd name="T1" fmla="*/ 35 h 44"/>
                <a:gd name="T2" fmla="*/ 188 w 38"/>
                <a:gd name="T3" fmla="*/ 0 h 44"/>
                <a:gd name="T4" fmla="*/ 145 w 38"/>
                <a:gd name="T5" fmla="*/ 21 h 44"/>
                <a:gd name="T6" fmla="*/ 33 w 38"/>
                <a:gd name="T7" fmla="*/ 114 h 44"/>
                <a:gd name="T8" fmla="*/ 20 w 38"/>
                <a:gd name="T9" fmla="*/ 205 h 44"/>
                <a:gd name="T10" fmla="*/ 395 w 38"/>
                <a:gd name="T11" fmla="*/ 827 h 44"/>
                <a:gd name="T12" fmla="*/ 595 w 38"/>
                <a:gd name="T13" fmla="*/ 657 h 44"/>
                <a:gd name="T14" fmla="*/ 220 w 38"/>
                <a:gd name="T15" fmla="*/ 35 h 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 h="44">
                  <a:moveTo>
                    <a:pt x="14" y="2"/>
                  </a:moveTo>
                  <a:cubicBezTo>
                    <a:pt x="14" y="1"/>
                    <a:pt x="13" y="0"/>
                    <a:pt x="12" y="0"/>
                  </a:cubicBezTo>
                  <a:cubicBezTo>
                    <a:pt x="11" y="0"/>
                    <a:pt x="10" y="0"/>
                    <a:pt x="9" y="1"/>
                  </a:cubicBezTo>
                  <a:cubicBezTo>
                    <a:pt x="2" y="6"/>
                    <a:pt x="2" y="6"/>
                    <a:pt x="2" y="6"/>
                  </a:cubicBezTo>
                  <a:cubicBezTo>
                    <a:pt x="0" y="7"/>
                    <a:pt x="0" y="9"/>
                    <a:pt x="1" y="11"/>
                  </a:cubicBezTo>
                  <a:cubicBezTo>
                    <a:pt x="25" y="44"/>
                    <a:pt x="25" y="44"/>
                    <a:pt x="25" y="44"/>
                  </a:cubicBezTo>
                  <a:cubicBezTo>
                    <a:pt x="38" y="35"/>
                    <a:pt x="38" y="35"/>
                    <a:pt x="38" y="35"/>
                  </a:cubicBezTo>
                  <a:lnTo>
                    <a:pt x="1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1" name="Freeform 1085">
              <a:extLst>
                <a:ext uri="{FF2B5EF4-FFF2-40B4-BE49-F238E27FC236}">
                  <a16:creationId xmlns:a16="http://schemas.microsoft.com/office/drawing/2014/main" id="{A19EA94C-4BCF-55BB-9F92-593723E6D23F}"/>
                </a:ext>
              </a:extLst>
            </p:cNvPr>
            <p:cNvSpPr>
              <a:spLocks/>
            </p:cNvSpPr>
            <p:nvPr/>
          </p:nvSpPr>
          <p:spPr bwMode="auto">
            <a:xfrm>
              <a:off x="3744" y="3064"/>
              <a:ext cx="92" cy="117"/>
            </a:xfrm>
            <a:custGeom>
              <a:avLst/>
              <a:gdLst>
                <a:gd name="T0" fmla="*/ 124 w 37"/>
                <a:gd name="T1" fmla="*/ 21 h 44"/>
                <a:gd name="T2" fmla="*/ 12 w 37"/>
                <a:gd name="T3" fmla="*/ 114 h 44"/>
                <a:gd name="T4" fmla="*/ 0 w 37"/>
                <a:gd name="T5" fmla="*/ 149 h 44"/>
                <a:gd name="T6" fmla="*/ 0 w 37"/>
                <a:gd name="T7" fmla="*/ 170 h 44"/>
                <a:gd name="T8" fmla="*/ 0 w 37"/>
                <a:gd name="T9" fmla="*/ 205 h 44"/>
                <a:gd name="T10" fmla="*/ 370 w 37"/>
                <a:gd name="T11" fmla="*/ 827 h 44"/>
                <a:gd name="T12" fmla="*/ 569 w 37"/>
                <a:gd name="T13" fmla="*/ 657 h 44"/>
                <a:gd name="T14" fmla="*/ 199 w 37"/>
                <a:gd name="T15" fmla="*/ 35 h 44"/>
                <a:gd name="T16" fmla="*/ 124 w 37"/>
                <a:gd name="T17" fmla="*/ 21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44">
                  <a:moveTo>
                    <a:pt x="8" y="1"/>
                  </a:moveTo>
                  <a:cubicBezTo>
                    <a:pt x="1" y="6"/>
                    <a:pt x="1" y="6"/>
                    <a:pt x="1" y="6"/>
                  </a:cubicBezTo>
                  <a:cubicBezTo>
                    <a:pt x="0" y="6"/>
                    <a:pt x="0" y="7"/>
                    <a:pt x="0" y="8"/>
                  </a:cubicBezTo>
                  <a:cubicBezTo>
                    <a:pt x="0" y="8"/>
                    <a:pt x="0" y="9"/>
                    <a:pt x="0" y="9"/>
                  </a:cubicBezTo>
                  <a:cubicBezTo>
                    <a:pt x="0" y="10"/>
                    <a:pt x="0" y="10"/>
                    <a:pt x="0" y="11"/>
                  </a:cubicBezTo>
                  <a:cubicBezTo>
                    <a:pt x="0" y="11"/>
                    <a:pt x="12" y="27"/>
                    <a:pt x="24" y="44"/>
                  </a:cubicBezTo>
                  <a:cubicBezTo>
                    <a:pt x="37" y="35"/>
                    <a:pt x="37" y="35"/>
                    <a:pt x="37" y="35"/>
                  </a:cubicBezTo>
                  <a:cubicBezTo>
                    <a:pt x="13" y="2"/>
                    <a:pt x="13" y="2"/>
                    <a:pt x="13" y="2"/>
                  </a:cubicBezTo>
                  <a:cubicBezTo>
                    <a:pt x="12" y="0"/>
                    <a:pt x="10" y="0"/>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2" name="Freeform 1086">
              <a:extLst>
                <a:ext uri="{FF2B5EF4-FFF2-40B4-BE49-F238E27FC236}">
                  <a16:creationId xmlns:a16="http://schemas.microsoft.com/office/drawing/2014/main" id="{2E024386-5730-AE2D-B92E-9329B27E8364}"/>
                </a:ext>
              </a:extLst>
            </p:cNvPr>
            <p:cNvSpPr>
              <a:spLocks/>
            </p:cNvSpPr>
            <p:nvPr/>
          </p:nvSpPr>
          <p:spPr bwMode="auto">
            <a:xfrm>
              <a:off x="3776" y="3123"/>
              <a:ext cx="118" cy="413"/>
            </a:xfrm>
            <a:custGeom>
              <a:avLst/>
              <a:gdLst>
                <a:gd name="T0" fmla="*/ 713 w 47"/>
                <a:gd name="T1" fmla="*/ 1114 h 155"/>
                <a:gd name="T2" fmla="*/ 743 w 47"/>
                <a:gd name="T3" fmla="*/ 1228 h 155"/>
                <a:gd name="T4" fmla="*/ 693 w 47"/>
                <a:gd name="T5" fmla="*/ 2931 h 155"/>
                <a:gd name="T6" fmla="*/ 693 w 47"/>
                <a:gd name="T7" fmla="*/ 2931 h 155"/>
                <a:gd name="T8" fmla="*/ 680 w 47"/>
                <a:gd name="T9" fmla="*/ 1250 h 155"/>
                <a:gd name="T10" fmla="*/ 650 w 47"/>
                <a:gd name="T11" fmla="*/ 1114 h 155"/>
                <a:gd name="T12" fmla="*/ 0 w 47"/>
                <a:gd name="T13" fmla="*/ 0 h 155"/>
                <a:gd name="T14" fmla="*/ 0 w 47"/>
                <a:gd name="T15" fmla="*/ 0 h 155"/>
                <a:gd name="T16" fmla="*/ 713 w 47"/>
                <a:gd name="T17" fmla="*/ 1114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155">
                  <a:moveTo>
                    <a:pt x="45" y="59"/>
                  </a:moveTo>
                  <a:cubicBezTo>
                    <a:pt x="46" y="60"/>
                    <a:pt x="47" y="60"/>
                    <a:pt x="47" y="65"/>
                  </a:cubicBezTo>
                  <a:cubicBezTo>
                    <a:pt x="47" y="69"/>
                    <a:pt x="44" y="155"/>
                    <a:pt x="44" y="155"/>
                  </a:cubicBezTo>
                  <a:cubicBezTo>
                    <a:pt x="44" y="155"/>
                    <a:pt x="44" y="155"/>
                    <a:pt x="44" y="155"/>
                  </a:cubicBezTo>
                  <a:cubicBezTo>
                    <a:pt x="44" y="155"/>
                    <a:pt x="44" y="84"/>
                    <a:pt x="43" y="66"/>
                  </a:cubicBezTo>
                  <a:cubicBezTo>
                    <a:pt x="43" y="62"/>
                    <a:pt x="43" y="61"/>
                    <a:pt x="41" y="59"/>
                  </a:cubicBezTo>
                  <a:cubicBezTo>
                    <a:pt x="32" y="47"/>
                    <a:pt x="0" y="0"/>
                    <a:pt x="0" y="0"/>
                  </a:cubicBezTo>
                  <a:cubicBezTo>
                    <a:pt x="0" y="0"/>
                    <a:pt x="0" y="0"/>
                    <a:pt x="0" y="0"/>
                  </a:cubicBezTo>
                  <a:cubicBezTo>
                    <a:pt x="0" y="0"/>
                    <a:pt x="44" y="57"/>
                    <a:pt x="45"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3" name="Freeform 1087">
              <a:extLst>
                <a:ext uri="{FF2B5EF4-FFF2-40B4-BE49-F238E27FC236}">
                  <a16:creationId xmlns:a16="http://schemas.microsoft.com/office/drawing/2014/main" id="{88CCD836-3D1E-2A52-C921-BD0B20153D1B}"/>
                </a:ext>
              </a:extLst>
            </p:cNvPr>
            <p:cNvSpPr>
              <a:spLocks/>
            </p:cNvSpPr>
            <p:nvPr/>
          </p:nvSpPr>
          <p:spPr bwMode="auto">
            <a:xfrm>
              <a:off x="3704" y="3107"/>
              <a:ext cx="120" cy="189"/>
            </a:xfrm>
            <a:custGeom>
              <a:avLst/>
              <a:gdLst>
                <a:gd name="T0" fmla="*/ 113 w 48"/>
                <a:gd name="T1" fmla="*/ 192 h 71"/>
                <a:gd name="T2" fmla="*/ 750 w 48"/>
                <a:gd name="T3" fmla="*/ 1339 h 71"/>
                <a:gd name="T4" fmla="*/ 750 w 48"/>
                <a:gd name="T5" fmla="*/ 1339 h 71"/>
                <a:gd name="T6" fmla="*/ 33 w 48"/>
                <a:gd name="T7" fmla="*/ 149 h 71"/>
                <a:gd name="T8" fmla="*/ 33 w 48"/>
                <a:gd name="T9" fmla="*/ 77 h 71"/>
                <a:gd name="T10" fmla="*/ 125 w 48"/>
                <a:gd name="T11" fmla="*/ 0 h 71"/>
                <a:gd name="T12" fmla="*/ 113 w 48"/>
                <a:gd name="T13" fmla="*/ 192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71">
                  <a:moveTo>
                    <a:pt x="7" y="10"/>
                  </a:moveTo>
                  <a:cubicBezTo>
                    <a:pt x="7" y="11"/>
                    <a:pt x="48" y="71"/>
                    <a:pt x="48" y="71"/>
                  </a:cubicBezTo>
                  <a:cubicBezTo>
                    <a:pt x="48" y="71"/>
                    <a:pt x="48" y="71"/>
                    <a:pt x="48" y="71"/>
                  </a:cubicBezTo>
                  <a:cubicBezTo>
                    <a:pt x="2" y="8"/>
                    <a:pt x="2" y="8"/>
                    <a:pt x="2" y="8"/>
                  </a:cubicBezTo>
                  <a:cubicBezTo>
                    <a:pt x="1" y="6"/>
                    <a:pt x="0" y="5"/>
                    <a:pt x="2" y="4"/>
                  </a:cubicBezTo>
                  <a:cubicBezTo>
                    <a:pt x="3" y="3"/>
                    <a:pt x="8" y="0"/>
                    <a:pt x="8" y="0"/>
                  </a:cubicBezTo>
                  <a:cubicBezTo>
                    <a:pt x="6" y="1"/>
                    <a:pt x="3" y="5"/>
                    <a:pt x="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4" name="Freeform 1088">
              <a:extLst>
                <a:ext uri="{FF2B5EF4-FFF2-40B4-BE49-F238E27FC236}">
                  <a16:creationId xmlns:a16="http://schemas.microsoft.com/office/drawing/2014/main" id="{CFF161E4-C447-DF49-70AC-B54F1C5DE8D6}"/>
                </a:ext>
              </a:extLst>
            </p:cNvPr>
            <p:cNvSpPr>
              <a:spLocks/>
            </p:cNvSpPr>
            <p:nvPr/>
          </p:nvSpPr>
          <p:spPr bwMode="auto">
            <a:xfrm>
              <a:off x="3984" y="3099"/>
              <a:ext cx="165" cy="224"/>
            </a:xfrm>
            <a:custGeom>
              <a:avLst/>
              <a:gdLst>
                <a:gd name="T0" fmla="*/ 895 w 66"/>
                <a:gd name="T1" fmla="*/ 21 h 84"/>
                <a:gd name="T2" fmla="*/ 1000 w 66"/>
                <a:gd name="T3" fmla="*/ 115 h 84"/>
                <a:gd name="T4" fmla="*/ 1020 w 66"/>
                <a:gd name="T5" fmla="*/ 205 h 84"/>
                <a:gd name="T6" fmla="*/ 220 w 66"/>
                <a:gd name="T7" fmla="*/ 1557 h 84"/>
                <a:gd name="T8" fmla="*/ 175 w 66"/>
                <a:gd name="T9" fmla="*/ 1571 h 84"/>
                <a:gd name="T10" fmla="*/ 125 w 66"/>
                <a:gd name="T11" fmla="*/ 1571 h 84"/>
                <a:gd name="T12" fmla="*/ 33 w 66"/>
                <a:gd name="T13" fmla="*/ 1480 h 84"/>
                <a:gd name="T14" fmla="*/ 20 w 66"/>
                <a:gd name="T15" fmla="*/ 1387 h 84"/>
                <a:gd name="T16" fmla="*/ 813 w 66"/>
                <a:gd name="T17" fmla="*/ 35 h 84"/>
                <a:gd name="T18" fmla="*/ 845 w 66"/>
                <a:gd name="T19" fmla="*/ 0 h 84"/>
                <a:gd name="T20" fmla="*/ 895 w 66"/>
                <a:gd name="T21" fmla="*/ 21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84">
                  <a:moveTo>
                    <a:pt x="57" y="1"/>
                  </a:moveTo>
                  <a:cubicBezTo>
                    <a:pt x="64" y="6"/>
                    <a:pt x="64" y="6"/>
                    <a:pt x="64" y="6"/>
                  </a:cubicBezTo>
                  <a:cubicBezTo>
                    <a:pt x="65" y="7"/>
                    <a:pt x="66" y="9"/>
                    <a:pt x="65" y="11"/>
                  </a:cubicBezTo>
                  <a:cubicBezTo>
                    <a:pt x="14" y="82"/>
                    <a:pt x="14" y="82"/>
                    <a:pt x="14" y="82"/>
                  </a:cubicBezTo>
                  <a:cubicBezTo>
                    <a:pt x="13" y="83"/>
                    <a:pt x="12" y="83"/>
                    <a:pt x="11" y="83"/>
                  </a:cubicBezTo>
                  <a:cubicBezTo>
                    <a:pt x="10" y="84"/>
                    <a:pt x="9" y="83"/>
                    <a:pt x="8" y="83"/>
                  </a:cubicBezTo>
                  <a:cubicBezTo>
                    <a:pt x="2" y="78"/>
                    <a:pt x="2" y="78"/>
                    <a:pt x="2" y="78"/>
                  </a:cubicBezTo>
                  <a:cubicBezTo>
                    <a:pt x="0" y="77"/>
                    <a:pt x="0" y="74"/>
                    <a:pt x="1" y="73"/>
                  </a:cubicBezTo>
                  <a:cubicBezTo>
                    <a:pt x="52" y="2"/>
                    <a:pt x="52" y="2"/>
                    <a:pt x="52" y="2"/>
                  </a:cubicBezTo>
                  <a:cubicBezTo>
                    <a:pt x="52" y="1"/>
                    <a:pt x="53" y="0"/>
                    <a:pt x="54" y="0"/>
                  </a:cubicBezTo>
                  <a:cubicBezTo>
                    <a:pt x="55" y="0"/>
                    <a:pt x="56" y="0"/>
                    <a:pt x="5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5" name="Freeform 1089">
              <a:extLst>
                <a:ext uri="{FF2B5EF4-FFF2-40B4-BE49-F238E27FC236}">
                  <a16:creationId xmlns:a16="http://schemas.microsoft.com/office/drawing/2014/main" id="{DE3297A4-DB53-F868-19DB-A8C18B66CDAD}"/>
                </a:ext>
              </a:extLst>
            </p:cNvPr>
            <p:cNvSpPr>
              <a:spLocks/>
            </p:cNvSpPr>
            <p:nvPr/>
          </p:nvSpPr>
          <p:spPr bwMode="auto">
            <a:xfrm>
              <a:off x="3926" y="3064"/>
              <a:ext cx="175" cy="496"/>
            </a:xfrm>
            <a:custGeom>
              <a:avLst/>
              <a:gdLst>
                <a:gd name="T0" fmla="*/ 875 w 70"/>
                <a:gd name="T1" fmla="*/ 35 h 186"/>
                <a:gd name="T2" fmla="*/ 20 w 70"/>
                <a:gd name="T3" fmla="*/ 1501 h 186"/>
                <a:gd name="T4" fmla="*/ 0 w 70"/>
                <a:gd name="T5" fmla="*/ 1536 h 186"/>
                <a:gd name="T6" fmla="*/ 0 w 70"/>
                <a:gd name="T7" fmla="*/ 3448 h 186"/>
                <a:gd name="T8" fmla="*/ 63 w 70"/>
                <a:gd name="T9" fmla="*/ 3528 h 186"/>
                <a:gd name="T10" fmla="*/ 188 w 70"/>
                <a:gd name="T11" fmla="*/ 3528 h 186"/>
                <a:gd name="T12" fmla="*/ 250 w 70"/>
                <a:gd name="T13" fmla="*/ 3448 h 186"/>
                <a:gd name="T14" fmla="*/ 250 w 70"/>
                <a:gd name="T15" fmla="*/ 1629 h 186"/>
                <a:gd name="T16" fmla="*/ 1083 w 70"/>
                <a:gd name="T17" fmla="*/ 205 h 186"/>
                <a:gd name="T18" fmla="*/ 1095 w 70"/>
                <a:gd name="T19" fmla="*/ 171 h 186"/>
                <a:gd name="T20" fmla="*/ 1095 w 70"/>
                <a:gd name="T21" fmla="*/ 149 h 186"/>
                <a:gd name="T22" fmla="*/ 1083 w 70"/>
                <a:gd name="T23" fmla="*/ 115 h 186"/>
                <a:gd name="T24" fmla="*/ 970 w 70"/>
                <a:gd name="T25" fmla="*/ 21 h 186"/>
                <a:gd name="T26" fmla="*/ 875 w 70"/>
                <a:gd name="T27" fmla="*/ 35 h 1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 h="186">
                  <a:moveTo>
                    <a:pt x="56" y="2"/>
                  </a:moveTo>
                  <a:cubicBezTo>
                    <a:pt x="1" y="79"/>
                    <a:pt x="1" y="79"/>
                    <a:pt x="1" y="79"/>
                  </a:cubicBezTo>
                  <a:cubicBezTo>
                    <a:pt x="0" y="79"/>
                    <a:pt x="0" y="80"/>
                    <a:pt x="0" y="81"/>
                  </a:cubicBezTo>
                  <a:cubicBezTo>
                    <a:pt x="0" y="182"/>
                    <a:pt x="0" y="182"/>
                    <a:pt x="0" y="182"/>
                  </a:cubicBezTo>
                  <a:cubicBezTo>
                    <a:pt x="0" y="184"/>
                    <a:pt x="2" y="186"/>
                    <a:pt x="4" y="186"/>
                  </a:cubicBezTo>
                  <a:cubicBezTo>
                    <a:pt x="12" y="186"/>
                    <a:pt x="12" y="186"/>
                    <a:pt x="12" y="186"/>
                  </a:cubicBezTo>
                  <a:cubicBezTo>
                    <a:pt x="14" y="186"/>
                    <a:pt x="16" y="184"/>
                    <a:pt x="16" y="182"/>
                  </a:cubicBezTo>
                  <a:cubicBezTo>
                    <a:pt x="16" y="182"/>
                    <a:pt x="16" y="88"/>
                    <a:pt x="16" y="86"/>
                  </a:cubicBezTo>
                  <a:cubicBezTo>
                    <a:pt x="18" y="84"/>
                    <a:pt x="69" y="11"/>
                    <a:pt x="69" y="11"/>
                  </a:cubicBezTo>
                  <a:cubicBezTo>
                    <a:pt x="70" y="10"/>
                    <a:pt x="70" y="10"/>
                    <a:pt x="70" y="9"/>
                  </a:cubicBezTo>
                  <a:cubicBezTo>
                    <a:pt x="70" y="9"/>
                    <a:pt x="70" y="8"/>
                    <a:pt x="70" y="8"/>
                  </a:cubicBezTo>
                  <a:cubicBezTo>
                    <a:pt x="70" y="7"/>
                    <a:pt x="69" y="6"/>
                    <a:pt x="69" y="6"/>
                  </a:cubicBezTo>
                  <a:cubicBezTo>
                    <a:pt x="62" y="1"/>
                    <a:pt x="62" y="1"/>
                    <a:pt x="62" y="1"/>
                  </a:cubicBezTo>
                  <a:cubicBezTo>
                    <a:pt x="60" y="0"/>
                    <a:pt x="58" y="0"/>
                    <a:pt x="5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6" name="Freeform 1090">
              <a:extLst>
                <a:ext uri="{FF2B5EF4-FFF2-40B4-BE49-F238E27FC236}">
                  <a16:creationId xmlns:a16="http://schemas.microsoft.com/office/drawing/2014/main" id="{C8122398-08E0-4B23-5767-03E34709159D}"/>
                </a:ext>
              </a:extLst>
            </p:cNvPr>
            <p:cNvSpPr>
              <a:spLocks/>
            </p:cNvSpPr>
            <p:nvPr/>
          </p:nvSpPr>
          <p:spPr bwMode="auto">
            <a:xfrm>
              <a:off x="4054" y="3099"/>
              <a:ext cx="95" cy="117"/>
            </a:xfrm>
            <a:custGeom>
              <a:avLst/>
              <a:gdLst>
                <a:gd name="T0" fmla="*/ 375 w 38"/>
                <a:gd name="T1" fmla="*/ 35 h 44"/>
                <a:gd name="T2" fmla="*/ 408 w 38"/>
                <a:gd name="T3" fmla="*/ 0 h 44"/>
                <a:gd name="T4" fmla="*/ 458 w 38"/>
                <a:gd name="T5" fmla="*/ 21 h 44"/>
                <a:gd name="T6" fmla="*/ 563 w 38"/>
                <a:gd name="T7" fmla="*/ 114 h 44"/>
                <a:gd name="T8" fmla="*/ 583 w 38"/>
                <a:gd name="T9" fmla="*/ 205 h 44"/>
                <a:gd name="T10" fmla="*/ 208 w 38"/>
                <a:gd name="T11" fmla="*/ 827 h 44"/>
                <a:gd name="T12" fmla="*/ 0 w 38"/>
                <a:gd name="T13" fmla="*/ 657 h 44"/>
                <a:gd name="T14" fmla="*/ 375 w 38"/>
                <a:gd name="T15" fmla="*/ 35 h 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 h="44">
                  <a:moveTo>
                    <a:pt x="24" y="2"/>
                  </a:moveTo>
                  <a:cubicBezTo>
                    <a:pt x="24" y="1"/>
                    <a:pt x="25" y="0"/>
                    <a:pt x="26" y="0"/>
                  </a:cubicBezTo>
                  <a:cubicBezTo>
                    <a:pt x="27" y="0"/>
                    <a:pt x="28" y="0"/>
                    <a:pt x="29" y="1"/>
                  </a:cubicBezTo>
                  <a:cubicBezTo>
                    <a:pt x="36" y="6"/>
                    <a:pt x="36" y="6"/>
                    <a:pt x="36" y="6"/>
                  </a:cubicBezTo>
                  <a:cubicBezTo>
                    <a:pt x="37" y="7"/>
                    <a:pt x="38" y="9"/>
                    <a:pt x="37" y="11"/>
                  </a:cubicBezTo>
                  <a:cubicBezTo>
                    <a:pt x="13" y="44"/>
                    <a:pt x="13" y="44"/>
                    <a:pt x="13" y="44"/>
                  </a:cubicBezTo>
                  <a:cubicBezTo>
                    <a:pt x="0" y="35"/>
                    <a:pt x="0" y="35"/>
                    <a:pt x="0" y="35"/>
                  </a:cubicBezTo>
                  <a:lnTo>
                    <a:pt x="2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 name="Freeform 1091">
              <a:extLst>
                <a:ext uri="{FF2B5EF4-FFF2-40B4-BE49-F238E27FC236}">
                  <a16:creationId xmlns:a16="http://schemas.microsoft.com/office/drawing/2014/main" id="{A12CDA7D-C165-7A5E-BDD8-C0646123B216}"/>
                </a:ext>
              </a:extLst>
            </p:cNvPr>
            <p:cNvSpPr>
              <a:spLocks/>
            </p:cNvSpPr>
            <p:nvPr/>
          </p:nvSpPr>
          <p:spPr bwMode="auto">
            <a:xfrm>
              <a:off x="4009" y="3064"/>
              <a:ext cx="92" cy="117"/>
            </a:xfrm>
            <a:custGeom>
              <a:avLst/>
              <a:gdLst>
                <a:gd name="T0" fmla="*/ 445 w 37"/>
                <a:gd name="T1" fmla="*/ 21 h 44"/>
                <a:gd name="T2" fmla="*/ 557 w 37"/>
                <a:gd name="T3" fmla="*/ 114 h 44"/>
                <a:gd name="T4" fmla="*/ 569 w 37"/>
                <a:gd name="T5" fmla="*/ 149 h 44"/>
                <a:gd name="T6" fmla="*/ 569 w 37"/>
                <a:gd name="T7" fmla="*/ 170 h 44"/>
                <a:gd name="T8" fmla="*/ 557 w 37"/>
                <a:gd name="T9" fmla="*/ 205 h 44"/>
                <a:gd name="T10" fmla="*/ 199 w 37"/>
                <a:gd name="T11" fmla="*/ 827 h 44"/>
                <a:gd name="T12" fmla="*/ 0 w 37"/>
                <a:gd name="T13" fmla="*/ 657 h 44"/>
                <a:gd name="T14" fmla="*/ 353 w 37"/>
                <a:gd name="T15" fmla="*/ 35 h 44"/>
                <a:gd name="T16" fmla="*/ 445 w 37"/>
                <a:gd name="T17" fmla="*/ 21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44">
                  <a:moveTo>
                    <a:pt x="29" y="1"/>
                  </a:moveTo>
                  <a:cubicBezTo>
                    <a:pt x="36" y="6"/>
                    <a:pt x="36" y="6"/>
                    <a:pt x="36" y="6"/>
                  </a:cubicBezTo>
                  <a:cubicBezTo>
                    <a:pt x="36" y="6"/>
                    <a:pt x="37" y="7"/>
                    <a:pt x="37" y="8"/>
                  </a:cubicBezTo>
                  <a:cubicBezTo>
                    <a:pt x="37" y="8"/>
                    <a:pt x="37" y="9"/>
                    <a:pt x="37" y="9"/>
                  </a:cubicBezTo>
                  <a:cubicBezTo>
                    <a:pt x="37" y="10"/>
                    <a:pt x="37" y="10"/>
                    <a:pt x="36" y="11"/>
                  </a:cubicBezTo>
                  <a:cubicBezTo>
                    <a:pt x="36" y="11"/>
                    <a:pt x="25" y="27"/>
                    <a:pt x="13" y="44"/>
                  </a:cubicBezTo>
                  <a:cubicBezTo>
                    <a:pt x="0" y="35"/>
                    <a:pt x="0" y="35"/>
                    <a:pt x="0" y="35"/>
                  </a:cubicBezTo>
                  <a:cubicBezTo>
                    <a:pt x="23" y="2"/>
                    <a:pt x="23" y="2"/>
                    <a:pt x="23" y="2"/>
                  </a:cubicBezTo>
                  <a:cubicBezTo>
                    <a:pt x="25" y="0"/>
                    <a:pt x="27" y="0"/>
                    <a:pt x="2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8" name="Freeform 1092">
              <a:extLst>
                <a:ext uri="{FF2B5EF4-FFF2-40B4-BE49-F238E27FC236}">
                  <a16:creationId xmlns:a16="http://schemas.microsoft.com/office/drawing/2014/main" id="{B139302F-EF4A-E94F-6464-6AB9A9538801}"/>
                </a:ext>
              </a:extLst>
            </p:cNvPr>
            <p:cNvSpPr>
              <a:spLocks/>
            </p:cNvSpPr>
            <p:nvPr/>
          </p:nvSpPr>
          <p:spPr bwMode="auto">
            <a:xfrm>
              <a:off x="3931" y="3096"/>
              <a:ext cx="125" cy="443"/>
            </a:xfrm>
            <a:custGeom>
              <a:avLst/>
              <a:gdLst>
                <a:gd name="T0" fmla="*/ 33 w 50"/>
                <a:gd name="T1" fmla="*/ 1289 h 166"/>
                <a:gd name="T2" fmla="*/ 0 w 50"/>
                <a:gd name="T3" fmla="*/ 1388 h 166"/>
                <a:gd name="T4" fmla="*/ 20 w 50"/>
                <a:gd name="T5" fmla="*/ 3154 h 166"/>
                <a:gd name="T6" fmla="*/ 20 w 50"/>
                <a:gd name="T7" fmla="*/ 3154 h 166"/>
                <a:gd name="T8" fmla="*/ 63 w 50"/>
                <a:gd name="T9" fmla="*/ 1345 h 166"/>
                <a:gd name="T10" fmla="*/ 783 w 50"/>
                <a:gd name="T11" fmla="*/ 0 h 166"/>
                <a:gd name="T12" fmla="*/ 783 w 50"/>
                <a:gd name="T13" fmla="*/ 0 h 166"/>
                <a:gd name="T14" fmla="*/ 33 w 50"/>
                <a:gd name="T15" fmla="*/ 1289 h 1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166">
                  <a:moveTo>
                    <a:pt x="2" y="68"/>
                  </a:moveTo>
                  <a:cubicBezTo>
                    <a:pt x="1" y="69"/>
                    <a:pt x="1" y="69"/>
                    <a:pt x="0" y="73"/>
                  </a:cubicBezTo>
                  <a:cubicBezTo>
                    <a:pt x="0" y="78"/>
                    <a:pt x="1" y="166"/>
                    <a:pt x="1" y="166"/>
                  </a:cubicBezTo>
                  <a:cubicBezTo>
                    <a:pt x="1" y="166"/>
                    <a:pt x="1" y="166"/>
                    <a:pt x="1" y="166"/>
                  </a:cubicBezTo>
                  <a:cubicBezTo>
                    <a:pt x="1" y="166"/>
                    <a:pt x="4" y="72"/>
                    <a:pt x="4" y="71"/>
                  </a:cubicBezTo>
                  <a:cubicBezTo>
                    <a:pt x="4" y="70"/>
                    <a:pt x="50" y="0"/>
                    <a:pt x="50" y="0"/>
                  </a:cubicBezTo>
                  <a:cubicBezTo>
                    <a:pt x="50" y="0"/>
                    <a:pt x="50" y="0"/>
                    <a:pt x="50" y="0"/>
                  </a:cubicBezTo>
                  <a:cubicBezTo>
                    <a:pt x="50" y="0"/>
                    <a:pt x="3" y="66"/>
                    <a:pt x="2"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9" name="Freeform 1093">
              <a:extLst>
                <a:ext uri="{FF2B5EF4-FFF2-40B4-BE49-F238E27FC236}">
                  <a16:creationId xmlns:a16="http://schemas.microsoft.com/office/drawing/2014/main" id="{1C7B345C-1546-901C-88EC-EEA071CFB128}"/>
                </a:ext>
              </a:extLst>
            </p:cNvPr>
            <p:cNvSpPr>
              <a:spLocks/>
            </p:cNvSpPr>
            <p:nvPr/>
          </p:nvSpPr>
          <p:spPr bwMode="auto">
            <a:xfrm>
              <a:off x="4004" y="3104"/>
              <a:ext cx="135" cy="179"/>
            </a:xfrm>
            <a:custGeom>
              <a:avLst/>
              <a:gdLst>
                <a:gd name="T0" fmla="*/ 675 w 54"/>
                <a:gd name="T1" fmla="*/ 150 h 67"/>
                <a:gd name="T2" fmla="*/ 0 w 54"/>
                <a:gd name="T3" fmla="*/ 1277 h 67"/>
                <a:gd name="T4" fmla="*/ 0 w 54"/>
                <a:gd name="T5" fmla="*/ 1277 h 67"/>
                <a:gd name="T6" fmla="*/ 688 w 54"/>
                <a:gd name="T7" fmla="*/ 56 h 67"/>
                <a:gd name="T8" fmla="*/ 750 w 54"/>
                <a:gd name="T9" fmla="*/ 21 h 67"/>
                <a:gd name="T10" fmla="*/ 845 w 54"/>
                <a:gd name="T11" fmla="*/ 115 h 67"/>
                <a:gd name="T12" fmla="*/ 675 w 54"/>
                <a:gd name="T13" fmla="*/ 150 h 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67">
                  <a:moveTo>
                    <a:pt x="43" y="8"/>
                  </a:moveTo>
                  <a:cubicBezTo>
                    <a:pt x="43" y="9"/>
                    <a:pt x="0" y="67"/>
                    <a:pt x="0" y="67"/>
                  </a:cubicBezTo>
                  <a:cubicBezTo>
                    <a:pt x="0" y="67"/>
                    <a:pt x="0" y="67"/>
                    <a:pt x="0" y="67"/>
                  </a:cubicBezTo>
                  <a:cubicBezTo>
                    <a:pt x="44" y="3"/>
                    <a:pt x="44" y="3"/>
                    <a:pt x="44" y="3"/>
                  </a:cubicBezTo>
                  <a:cubicBezTo>
                    <a:pt x="45" y="1"/>
                    <a:pt x="46" y="0"/>
                    <a:pt x="48" y="1"/>
                  </a:cubicBezTo>
                  <a:cubicBezTo>
                    <a:pt x="49" y="3"/>
                    <a:pt x="54" y="6"/>
                    <a:pt x="54" y="6"/>
                  </a:cubicBezTo>
                  <a:cubicBezTo>
                    <a:pt x="52" y="5"/>
                    <a:pt x="48" y="3"/>
                    <a:pt x="4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0" name="Freeform 1094">
              <a:extLst>
                <a:ext uri="{FF2B5EF4-FFF2-40B4-BE49-F238E27FC236}">
                  <a16:creationId xmlns:a16="http://schemas.microsoft.com/office/drawing/2014/main" id="{FDBB4EEE-D610-741C-0A53-CB648E468C0C}"/>
                </a:ext>
              </a:extLst>
            </p:cNvPr>
            <p:cNvSpPr>
              <a:spLocks/>
            </p:cNvSpPr>
            <p:nvPr/>
          </p:nvSpPr>
          <p:spPr bwMode="auto">
            <a:xfrm>
              <a:off x="3696" y="3099"/>
              <a:ext cx="165" cy="224"/>
            </a:xfrm>
            <a:custGeom>
              <a:avLst/>
              <a:gdLst>
                <a:gd name="T0" fmla="*/ 145 w 66"/>
                <a:gd name="T1" fmla="*/ 21 h 84"/>
                <a:gd name="T2" fmla="*/ 33 w 66"/>
                <a:gd name="T3" fmla="*/ 115 h 84"/>
                <a:gd name="T4" fmla="*/ 20 w 66"/>
                <a:gd name="T5" fmla="*/ 205 h 84"/>
                <a:gd name="T6" fmla="*/ 813 w 66"/>
                <a:gd name="T7" fmla="*/ 1557 h 84"/>
                <a:gd name="T8" fmla="*/ 863 w 66"/>
                <a:gd name="T9" fmla="*/ 1571 h 84"/>
                <a:gd name="T10" fmla="*/ 908 w 66"/>
                <a:gd name="T11" fmla="*/ 1571 h 84"/>
                <a:gd name="T12" fmla="*/ 1000 w 66"/>
                <a:gd name="T13" fmla="*/ 1480 h 84"/>
                <a:gd name="T14" fmla="*/ 1020 w 66"/>
                <a:gd name="T15" fmla="*/ 1387 h 84"/>
                <a:gd name="T16" fmla="*/ 220 w 66"/>
                <a:gd name="T17" fmla="*/ 35 h 84"/>
                <a:gd name="T18" fmla="*/ 188 w 66"/>
                <a:gd name="T19" fmla="*/ 0 h 84"/>
                <a:gd name="T20" fmla="*/ 145 w 66"/>
                <a:gd name="T21" fmla="*/ 21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84">
                  <a:moveTo>
                    <a:pt x="9" y="1"/>
                  </a:moveTo>
                  <a:cubicBezTo>
                    <a:pt x="2" y="6"/>
                    <a:pt x="2" y="6"/>
                    <a:pt x="2" y="6"/>
                  </a:cubicBezTo>
                  <a:cubicBezTo>
                    <a:pt x="0" y="7"/>
                    <a:pt x="0" y="9"/>
                    <a:pt x="1" y="11"/>
                  </a:cubicBezTo>
                  <a:cubicBezTo>
                    <a:pt x="52" y="82"/>
                    <a:pt x="52" y="82"/>
                    <a:pt x="52" y="82"/>
                  </a:cubicBezTo>
                  <a:cubicBezTo>
                    <a:pt x="53" y="83"/>
                    <a:pt x="54" y="83"/>
                    <a:pt x="55" y="83"/>
                  </a:cubicBezTo>
                  <a:cubicBezTo>
                    <a:pt x="56" y="84"/>
                    <a:pt x="57" y="83"/>
                    <a:pt x="58" y="83"/>
                  </a:cubicBezTo>
                  <a:cubicBezTo>
                    <a:pt x="64" y="78"/>
                    <a:pt x="64" y="78"/>
                    <a:pt x="64" y="78"/>
                  </a:cubicBezTo>
                  <a:cubicBezTo>
                    <a:pt x="66" y="77"/>
                    <a:pt x="66" y="74"/>
                    <a:pt x="65" y="73"/>
                  </a:cubicBezTo>
                  <a:cubicBezTo>
                    <a:pt x="14" y="2"/>
                    <a:pt x="14" y="2"/>
                    <a:pt x="14" y="2"/>
                  </a:cubicBezTo>
                  <a:cubicBezTo>
                    <a:pt x="14" y="1"/>
                    <a:pt x="13" y="0"/>
                    <a:pt x="12" y="0"/>
                  </a:cubicBezTo>
                  <a:cubicBezTo>
                    <a:pt x="11" y="0"/>
                    <a:pt x="10" y="0"/>
                    <a:pt x="9" y="1"/>
                  </a:cubicBezTo>
                  <a:close/>
                </a:path>
              </a:pathLst>
            </a:custGeom>
            <a:grpFill/>
            <a:ln w="7938" cap="rnd">
              <a:solidFill>
                <a:srgbClr val="58585A"/>
              </a:solidFill>
              <a:prstDash val="solid"/>
              <a:round/>
              <a:headEnd/>
              <a:tailEnd/>
            </a:ln>
          </p:spPr>
          <p:txBody>
            <a:bodyPr/>
            <a:lstStyle/>
            <a:p>
              <a:endParaRPr lang="en-US"/>
            </a:p>
          </p:txBody>
        </p:sp>
        <p:sp>
          <p:nvSpPr>
            <p:cNvPr id="1291" name="Freeform 1095">
              <a:extLst>
                <a:ext uri="{FF2B5EF4-FFF2-40B4-BE49-F238E27FC236}">
                  <a16:creationId xmlns:a16="http://schemas.microsoft.com/office/drawing/2014/main" id="{D535EBF2-26BE-F23A-DCEF-DE0A8442B6D7}"/>
                </a:ext>
              </a:extLst>
            </p:cNvPr>
            <p:cNvSpPr>
              <a:spLocks/>
            </p:cNvSpPr>
            <p:nvPr/>
          </p:nvSpPr>
          <p:spPr bwMode="auto">
            <a:xfrm>
              <a:off x="3744" y="3064"/>
              <a:ext cx="175" cy="496"/>
            </a:xfrm>
            <a:custGeom>
              <a:avLst/>
              <a:gdLst>
                <a:gd name="T0" fmla="*/ 125 w 70"/>
                <a:gd name="T1" fmla="*/ 21 h 186"/>
                <a:gd name="T2" fmla="*/ 20 w 70"/>
                <a:gd name="T3" fmla="*/ 115 h 186"/>
                <a:gd name="T4" fmla="*/ 0 w 70"/>
                <a:gd name="T5" fmla="*/ 149 h 186"/>
                <a:gd name="T6" fmla="*/ 0 w 70"/>
                <a:gd name="T7" fmla="*/ 171 h 186"/>
                <a:gd name="T8" fmla="*/ 0 w 70"/>
                <a:gd name="T9" fmla="*/ 205 h 186"/>
                <a:gd name="T10" fmla="*/ 845 w 70"/>
                <a:gd name="T11" fmla="*/ 1629 h 186"/>
                <a:gd name="T12" fmla="*/ 845 w 70"/>
                <a:gd name="T13" fmla="*/ 3448 h 186"/>
                <a:gd name="T14" fmla="*/ 908 w 70"/>
                <a:gd name="T15" fmla="*/ 3528 h 186"/>
                <a:gd name="T16" fmla="*/ 1033 w 70"/>
                <a:gd name="T17" fmla="*/ 3528 h 186"/>
                <a:gd name="T18" fmla="*/ 1095 w 70"/>
                <a:gd name="T19" fmla="*/ 3448 h 186"/>
                <a:gd name="T20" fmla="*/ 1095 w 70"/>
                <a:gd name="T21" fmla="*/ 1536 h 186"/>
                <a:gd name="T22" fmla="*/ 1083 w 70"/>
                <a:gd name="T23" fmla="*/ 1501 h 186"/>
                <a:gd name="T24" fmla="*/ 208 w 70"/>
                <a:gd name="T25" fmla="*/ 35 h 186"/>
                <a:gd name="T26" fmla="*/ 125 w 70"/>
                <a:gd name="T27" fmla="*/ 21 h 1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 h="186">
                  <a:moveTo>
                    <a:pt x="8" y="1"/>
                  </a:moveTo>
                  <a:cubicBezTo>
                    <a:pt x="1" y="6"/>
                    <a:pt x="1" y="6"/>
                    <a:pt x="1" y="6"/>
                  </a:cubicBezTo>
                  <a:cubicBezTo>
                    <a:pt x="0" y="6"/>
                    <a:pt x="0" y="7"/>
                    <a:pt x="0" y="8"/>
                  </a:cubicBezTo>
                  <a:cubicBezTo>
                    <a:pt x="0" y="8"/>
                    <a:pt x="0" y="9"/>
                    <a:pt x="0" y="9"/>
                  </a:cubicBezTo>
                  <a:cubicBezTo>
                    <a:pt x="0" y="10"/>
                    <a:pt x="0" y="10"/>
                    <a:pt x="0" y="11"/>
                  </a:cubicBezTo>
                  <a:cubicBezTo>
                    <a:pt x="0" y="11"/>
                    <a:pt x="52" y="84"/>
                    <a:pt x="54" y="86"/>
                  </a:cubicBezTo>
                  <a:cubicBezTo>
                    <a:pt x="54" y="88"/>
                    <a:pt x="54" y="182"/>
                    <a:pt x="54" y="182"/>
                  </a:cubicBezTo>
                  <a:cubicBezTo>
                    <a:pt x="54" y="184"/>
                    <a:pt x="56" y="186"/>
                    <a:pt x="58" y="186"/>
                  </a:cubicBezTo>
                  <a:cubicBezTo>
                    <a:pt x="66" y="186"/>
                    <a:pt x="66" y="186"/>
                    <a:pt x="66" y="186"/>
                  </a:cubicBezTo>
                  <a:cubicBezTo>
                    <a:pt x="68" y="186"/>
                    <a:pt x="70" y="184"/>
                    <a:pt x="70" y="182"/>
                  </a:cubicBezTo>
                  <a:cubicBezTo>
                    <a:pt x="70" y="81"/>
                    <a:pt x="70" y="81"/>
                    <a:pt x="70" y="81"/>
                  </a:cubicBezTo>
                  <a:cubicBezTo>
                    <a:pt x="70" y="80"/>
                    <a:pt x="70" y="79"/>
                    <a:pt x="69" y="79"/>
                  </a:cubicBezTo>
                  <a:cubicBezTo>
                    <a:pt x="13" y="2"/>
                    <a:pt x="13" y="2"/>
                    <a:pt x="13" y="2"/>
                  </a:cubicBezTo>
                  <a:cubicBezTo>
                    <a:pt x="12" y="0"/>
                    <a:pt x="10" y="0"/>
                    <a:pt x="8" y="1"/>
                  </a:cubicBezTo>
                  <a:close/>
                </a:path>
              </a:pathLst>
            </a:custGeom>
            <a:grpFill/>
            <a:ln w="7938" cap="rnd">
              <a:solidFill>
                <a:srgbClr val="58585A"/>
              </a:solidFill>
              <a:prstDash val="solid"/>
              <a:round/>
              <a:headEnd/>
              <a:tailEnd/>
            </a:ln>
          </p:spPr>
          <p:txBody>
            <a:bodyPr/>
            <a:lstStyle/>
            <a:p>
              <a:endParaRPr lang="en-US"/>
            </a:p>
          </p:txBody>
        </p:sp>
        <p:sp>
          <p:nvSpPr>
            <p:cNvPr id="1292" name="Freeform 1096">
              <a:extLst>
                <a:ext uri="{FF2B5EF4-FFF2-40B4-BE49-F238E27FC236}">
                  <a16:creationId xmlns:a16="http://schemas.microsoft.com/office/drawing/2014/main" id="{38402F7A-4B96-C883-CE18-D71F60AABEA5}"/>
                </a:ext>
              </a:extLst>
            </p:cNvPr>
            <p:cNvSpPr>
              <a:spLocks/>
            </p:cNvSpPr>
            <p:nvPr/>
          </p:nvSpPr>
          <p:spPr bwMode="auto">
            <a:xfrm>
              <a:off x="3984" y="3099"/>
              <a:ext cx="165" cy="224"/>
            </a:xfrm>
            <a:custGeom>
              <a:avLst/>
              <a:gdLst>
                <a:gd name="T0" fmla="*/ 895 w 66"/>
                <a:gd name="T1" fmla="*/ 21 h 84"/>
                <a:gd name="T2" fmla="*/ 1000 w 66"/>
                <a:gd name="T3" fmla="*/ 115 h 84"/>
                <a:gd name="T4" fmla="*/ 1020 w 66"/>
                <a:gd name="T5" fmla="*/ 205 h 84"/>
                <a:gd name="T6" fmla="*/ 220 w 66"/>
                <a:gd name="T7" fmla="*/ 1557 h 84"/>
                <a:gd name="T8" fmla="*/ 175 w 66"/>
                <a:gd name="T9" fmla="*/ 1571 h 84"/>
                <a:gd name="T10" fmla="*/ 125 w 66"/>
                <a:gd name="T11" fmla="*/ 1571 h 84"/>
                <a:gd name="T12" fmla="*/ 33 w 66"/>
                <a:gd name="T13" fmla="*/ 1480 h 84"/>
                <a:gd name="T14" fmla="*/ 20 w 66"/>
                <a:gd name="T15" fmla="*/ 1387 h 84"/>
                <a:gd name="T16" fmla="*/ 813 w 66"/>
                <a:gd name="T17" fmla="*/ 35 h 84"/>
                <a:gd name="T18" fmla="*/ 845 w 66"/>
                <a:gd name="T19" fmla="*/ 0 h 84"/>
                <a:gd name="T20" fmla="*/ 895 w 66"/>
                <a:gd name="T21" fmla="*/ 21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84">
                  <a:moveTo>
                    <a:pt x="57" y="1"/>
                  </a:moveTo>
                  <a:cubicBezTo>
                    <a:pt x="64" y="6"/>
                    <a:pt x="64" y="6"/>
                    <a:pt x="64" y="6"/>
                  </a:cubicBezTo>
                  <a:cubicBezTo>
                    <a:pt x="65" y="7"/>
                    <a:pt x="66" y="9"/>
                    <a:pt x="65" y="11"/>
                  </a:cubicBezTo>
                  <a:cubicBezTo>
                    <a:pt x="14" y="82"/>
                    <a:pt x="14" y="82"/>
                    <a:pt x="14" y="82"/>
                  </a:cubicBezTo>
                  <a:cubicBezTo>
                    <a:pt x="13" y="83"/>
                    <a:pt x="12" y="83"/>
                    <a:pt x="11" y="83"/>
                  </a:cubicBezTo>
                  <a:cubicBezTo>
                    <a:pt x="10" y="84"/>
                    <a:pt x="9" y="83"/>
                    <a:pt x="8" y="83"/>
                  </a:cubicBezTo>
                  <a:cubicBezTo>
                    <a:pt x="2" y="78"/>
                    <a:pt x="2" y="78"/>
                    <a:pt x="2" y="78"/>
                  </a:cubicBezTo>
                  <a:cubicBezTo>
                    <a:pt x="0" y="77"/>
                    <a:pt x="0" y="74"/>
                    <a:pt x="1" y="73"/>
                  </a:cubicBezTo>
                  <a:cubicBezTo>
                    <a:pt x="52" y="2"/>
                    <a:pt x="52" y="2"/>
                    <a:pt x="52" y="2"/>
                  </a:cubicBezTo>
                  <a:cubicBezTo>
                    <a:pt x="52" y="1"/>
                    <a:pt x="53" y="0"/>
                    <a:pt x="54" y="0"/>
                  </a:cubicBezTo>
                  <a:cubicBezTo>
                    <a:pt x="55" y="0"/>
                    <a:pt x="56" y="0"/>
                    <a:pt x="57" y="1"/>
                  </a:cubicBezTo>
                  <a:close/>
                </a:path>
              </a:pathLst>
            </a:custGeom>
            <a:grpFill/>
            <a:ln w="7938" cap="rnd">
              <a:solidFill>
                <a:srgbClr val="58585A"/>
              </a:solidFill>
              <a:prstDash val="solid"/>
              <a:round/>
              <a:headEnd/>
              <a:tailEnd/>
            </a:ln>
          </p:spPr>
          <p:txBody>
            <a:bodyPr/>
            <a:lstStyle/>
            <a:p>
              <a:endParaRPr lang="en-US" dirty="0"/>
            </a:p>
          </p:txBody>
        </p:sp>
        <p:sp>
          <p:nvSpPr>
            <p:cNvPr id="1293" name="Freeform 1097">
              <a:extLst>
                <a:ext uri="{FF2B5EF4-FFF2-40B4-BE49-F238E27FC236}">
                  <a16:creationId xmlns:a16="http://schemas.microsoft.com/office/drawing/2014/main" id="{6A9292D8-FA42-18FF-6AC2-11695F96D957}"/>
                </a:ext>
              </a:extLst>
            </p:cNvPr>
            <p:cNvSpPr>
              <a:spLocks/>
            </p:cNvSpPr>
            <p:nvPr/>
          </p:nvSpPr>
          <p:spPr bwMode="auto">
            <a:xfrm>
              <a:off x="3926" y="3064"/>
              <a:ext cx="175" cy="496"/>
            </a:xfrm>
            <a:custGeom>
              <a:avLst/>
              <a:gdLst>
                <a:gd name="T0" fmla="*/ 875 w 70"/>
                <a:gd name="T1" fmla="*/ 35 h 186"/>
                <a:gd name="T2" fmla="*/ 20 w 70"/>
                <a:gd name="T3" fmla="*/ 1501 h 186"/>
                <a:gd name="T4" fmla="*/ 0 w 70"/>
                <a:gd name="T5" fmla="*/ 1536 h 186"/>
                <a:gd name="T6" fmla="*/ 0 w 70"/>
                <a:gd name="T7" fmla="*/ 3448 h 186"/>
                <a:gd name="T8" fmla="*/ 63 w 70"/>
                <a:gd name="T9" fmla="*/ 3528 h 186"/>
                <a:gd name="T10" fmla="*/ 188 w 70"/>
                <a:gd name="T11" fmla="*/ 3528 h 186"/>
                <a:gd name="T12" fmla="*/ 250 w 70"/>
                <a:gd name="T13" fmla="*/ 3448 h 186"/>
                <a:gd name="T14" fmla="*/ 250 w 70"/>
                <a:gd name="T15" fmla="*/ 1629 h 186"/>
                <a:gd name="T16" fmla="*/ 1083 w 70"/>
                <a:gd name="T17" fmla="*/ 205 h 186"/>
                <a:gd name="T18" fmla="*/ 1095 w 70"/>
                <a:gd name="T19" fmla="*/ 171 h 186"/>
                <a:gd name="T20" fmla="*/ 1095 w 70"/>
                <a:gd name="T21" fmla="*/ 149 h 186"/>
                <a:gd name="T22" fmla="*/ 1083 w 70"/>
                <a:gd name="T23" fmla="*/ 115 h 186"/>
                <a:gd name="T24" fmla="*/ 970 w 70"/>
                <a:gd name="T25" fmla="*/ 21 h 186"/>
                <a:gd name="T26" fmla="*/ 875 w 70"/>
                <a:gd name="T27" fmla="*/ 35 h 1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 h="186">
                  <a:moveTo>
                    <a:pt x="56" y="2"/>
                  </a:moveTo>
                  <a:cubicBezTo>
                    <a:pt x="1" y="79"/>
                    <a:pt x="1" y="79"/>
                    <a:pt x="1" y="79"/>
                  </a:cubicBezTo>
                  <a:cubicBezTo>
                    <a:pt x="0" y="79"/>
                    <a:pt x="0" y="80"/>
                    <a:pt x="0" y="81"/>
                  </a:cubicBezTo>
                  <a:cubicBezTo>
                    <a:pt x="0" y="182"/>
                    <a:pt x="0" y="182"/>
                    <a:pt x="0" y="182"/>
                  </a:cubicBezTo>
                  <a:cubicBezTo>
                    <a:pt x="0" y="184"/>
                    <a:pt x="2" y="186"/>
                    <a:pt x="4" y="186"/>
                  </a:cubicBezTo>
                  <a:cubicBezTo>
                    <a:pt x="12" y="186"/>
                    <a:pt x="12" y="186"/>
                    <a:pt x="12" y="186"/>
                  </a:cubicBezTo>
                  <a:cubicBezTo>
                    <a:pt x="14" y="186"/>
                    <a:pt x="16" y="184"/>
                    <a:pt x="16" y="182"/>
                  </a:cubicBezTo>
                  <a:cubicBezTo>
                    <a:pt x="16" y="182"/>
                    <a:pt x="16" y="88"/>
                    <a:pt x="16" y="86"/>
                  </a:cubicBezTo>
                  <a:cubicBezTo>
                    <a:pt x="18" y="84"/>
                    <a:pt x="69" y="11"/>
                    <a:pt x="69" y="11"/>
                  </a:cubicBezTo>
                  <a:cubicBezTo>
                    <a:pt x="70" y="10"/>
                    <a:pt x="70" y="10"/>
                    <a:pt x="70" y="9"/>
                  </a:cubicBezTo>
                  <a:cubicBezTo>
                    <a:pt x="70" y="9"/>
                    <a:pt x="70" y="8"/>
                    <a:pt x="70" y="8"/>
                  </a:cubicBezTo>
                  <a:cubicBezTo>
                    <a:pt x="70" y="7"/>
                    <a:pt x="69" y="6"/>
                    <a:pt x="69" y="6"/>
                  </a:cubicBezTo>
                  <a:cubicBezTo>
                    <a:pt x="62" y="1"/>
                    <a:pt x="62" y="1"/>
                    <a:pt x="62" y="1"/>
                  </a:cubicBezTo>
                  <a:cubicBezTo>
                    <a:pt x="60" y="0"/>
                    <a:pt x="58" y="0"/>
                    <a:pt x="56" y="2"/>
                  </a:cubicBezTo>
                  <a:close/>
                </a:path>
              </a:pathLst>
            </a:custGeom>
            <a:grpFill/>
            <a:ln w="7938" cap="rnd">
              <a:solidFill>
                <a:srgbClr val="58585A"/>
              </a:solidFill>
              <a:prstDash val="solid"/>
              <a:round/>
              <a:headEnd/>
              <a:tailEnd/>
            </a:ln>
          </p:spPr>
          <p:txBody>
            <a:bodyPr/>
            <a:lstStyle/>
            <a:p>
              <a:endParaRPr lang="en-US"/>
            </a:p>
          </p:txBody>
        </p:sp>
      </p:grpSp>
      <p:grpSp>
        <p:nvGrpSpPr>
          <p:cNvPr id="1210" name="Group 1081">
            <a:extLst>
              <a:ext uri="{FF2B5EF4-FFF2-40B4-BE49-F238E27FC236}">
                <a16:creationId xmlns:a16="http://schemas.microsoft.com/office/drawing/2014/main" id="{005AE788-B4DF-5791-C4A1-B899C30E95D5}"/>
              </a:ext>
            </a:extLst>
          </p:cNvPr>
          <p:cNvGrpSpPr>
            <a:grpSpLocks noChangeAspect="1"/>
          </p:cNvGrpSpPr>
          <p:nvPr/>
        </p:nvGrpSpPr>
        <p:grpSpPr bwMode="auto">
          <a:xfrm>
            <a:off x="6552457" y="1524121"/>
            <a:ext cx="505217" cy="553174"/>
            <a:chOff x="3696" y="3064"/>
            <a:chExt cx="453" cy="496"/>
          </a:xfrm>
          <a:solidFill>
            <a:schemeClr val="accent1">
              <a:lumMod val="60000"/>
              <a:lumOff val="40000"/>
            </a:schemeClr>
          </a:solidFill>
        </p:grpSpPr>
        <p:sp>
          <p:nvSpPr>
            <p:cNvPr id="1262" name="Freeform 1082">
              <a:extLst>
                <a:ext uri="{FF2B5EF4-FFF2-40B4-BE49-F238E27FC236}">
                  <a16:creationId xmlns:a16="http://schemas.microsoft.com/office/drawing/2014/main" id="{4D0B4682-9653-406F-DA3D-B6640F1B4F91}"/>
                </a:ext>
              </a:extLst>
            </p:cNvPr>
            <p:cNvSpPr>
              <a:spLocks/>
            </p:cNvSpPr>
            <p:nvPr/>
          </p:nvSpPr>
          <p:spPr bwMode="auto">
            <a:xfrm>
              <a:off x="3696" y="3099"/>
              <a:ext cx="165" cy="224"/>
            </a:xfrm>
            <a:custGeom>
              <a:avLst/>
              <a:gdLst>
                <a:gd name="T0" fmla="*/ 145 w 66"/>
                <a:gd name="T1" fmla="*/ 21 h 84"/>
                <a:gd name="T2" fmla="*/ 33 w 66"/>
                <a:gd name="T3" fmla="*/ 115 h 84"/>
                <a:gd name="T4" fmla="*/ 20 w 66"/>
                <a:gd name="T5" fmla="*/ 205 h 84"/>
                <a:gd name="T6" fmla="*/ 813 w 66"/>
                <a:gd name="T7" fmla="*/ 1557 h 84"/>
                <a:gd name="T8" fmla="*/ 863 w 66"/>
                <a:gd name="T9" fmla="*/ 1571 h 84"/>
                <a:gd name="T10" fmla="*/ 908 w 66"/>
                <a:gd name="T11" fmla="*/ 1571 h 84"/>
                <a:gd name="T12" fmla="*/ 1000 w 66"/>
                <a:gd name="T13" fmla="*/ 1480 h 84"/>
                <a:gd name="T14" fmla="*/ 1020 w 66"/>
                <a:gd name="T15" fmla="*/ 1387 h 84"/>
                <a:gd name="T16" fmla="*/ 220 w 66"/>
                <a:gd name="T17" fmla="*/ 35 h 84"/>
                <a:gd name="T18" fmla="*/ 188 w 66"/>
                <a:gd name="T19" fmla="*/ 0 h 84"/>
                <a:gd name="T20" fmla="*/ 145 w 66"/>
                <a:gd name="T21" fmla="*/ 21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84">
                  <a:moveTo>
                    <a:pt x="9" y="1"/>
                  </a:moveTo>
                  <a:cubicBezTo>
                    <a:pt x="2" y="6"/>
                    <a:pt x="2" y="6"/>
                    <a:pt x="2" y="6"/>
                  </a:cubicBezTo>
                  <a:cubicBezTo>
                    <a:pt x="0" y="7"/>
                    <a:pt x="0" y="9"/>
                    <a:pt x="1" y="11"/>
                  </a:cubicBezTo>
                  <a:cubicBezTo>
                    <a:pt x="52" y="82"/>
                    <a:pt x="52" y="82"/>
                    <a:pt x="52" y="82"/>
                  </a:cubicBezTo>
                  <a:cubicBezTo>
                    <a:pt x="53" y="83"/>
                    <a:pt x="54" y="83"/>
                    <a:pt x="55" y="83"/>
                  </a:cubicBezTo>
                  <a:cubicBezTo>
                    <a:pt x="56" y="84"/>
                    <a:pt x="57" y="83"/>
                    <a:pt x="58" y="83"/>
                  </a:cubicBezTo>
                  <a:cubicBezTo>
                    <a:pt x="64" y="78"/>
                    <a:pt x="64" y="78"/>
                    <a:pt x="64" y="78"/>
                  </a:cubicBezTo>
                  <a:cubicBezTo>
                    <a:pt x="66" y="77"/>
                    <a:pt x="66" y="74"/>
                    <a:pt x="65" y="73"/>
                  </a:cubicBezTo>
                  <a:cubicBezTo>
                    <a:pt x="14" y="2"/>
                    <a:pt x="14" y="2"/>
                    <a:pt x="14" y="2"/>
                  </a:cubicBezTo>
                  <a:cubicBezTo>
                    <a:pt x="14" y="1"/>
                    <a:pt x="13" y="0"/>
                    <a:pt x="12" y="0"/>
                  </a:cubicBezTo>
                  <a:cubicBezTo>
                    <a:pt x="11" y="0"/>
                    <a:pt x="10" y="0"/>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3" name="Freeform 1083">
              <a:extLst>
                <a:ext uri="{FF2B5EF4-FFF2-40B4-BE49-F238E27FC236}">
                  <a16:creationId xmlns:a16="http://schemas.microsoft.com/office/drawing/2014/main" id="{8FB2441F-5A5C-FB29-976F-6344ABD23EF4}"/>
                </a:ext>
              </a:extLst>
            </p:cNvPr>
            <p:cNvSpPr>
              <a:spLocks/>
            </p:cNvSpPr>
            <p:nvPr/>
          </p:nvSpPr>
          <p:spPr bwMode="auto">
            <a:xfrm>
              <a:off x="3744" y="3064"/>
              <a:ext cx="175" cy="496"/>
            </a:xfrm>
            <a:custGeom>
              <a:avLst/>
              <a:gdLst>
                <a:gd name="T0" fmla="*/ 125 w 70"/>
                <a:gd name="T1" fmla="*/ 21 h 186"/>
                <a:gd name="T2" fmla="*/ 20 w 70"/>
                <a:gd name="T3" fmla="*/ 115 h 186"/>
                <a:gd name="T4" fmla="*/ 0 w 70"/>
                <a:gd name="T5" fmla="*/ 149 h 186"/>
                <a:gd name="T6" fmla="*/ 0 w 70"/>
                <a:gd name="T7" fmla="*/ 171 h 186"/>
                <a:gd name="T8" fmla="*/ 0 w 70"/>
                <a:gd name="T9" fmla="*/ 205 h 186"/>
                <a:gd name="T10" fmla="*/ 845 w 70"/>
                <a:gd name="T11" fmla="*/ 1629 h 186"/>
                <a:gd name="T12" fmla="*/ 845 w 70"/>
                <a:gd name="T13" fmla="*/ 3448 h 186"/>
                <a:gd name="T14" fmla="*/ 908 w 70"/>
                <a:gd name="T15" fmla="*/ 3528 h 186"/>
                <a:gd name="T16" fmla="*/ 1033 w 70"/>
                <a:gd name="T17" fmla="*/ 3528 h 186"/>
                <a:gd name="T18" fmla="*/ 1095 w 70"/>
                <a:gd name="T19" fmla="*/ 3448 h 186"/>
                <a:gd name="T20" fmla="*/ 1095 w 70"/>
                <a:gd name="T21" fmla="*/ 1536 h 186"/>
                <a:gd name="T22" fmla="*/ 1083 w 70"/>
                <a:gd name="T23" fmla="*/ 1501 h 186"/>
                <a:gd name="T24" fmla="*/ 208 w 70"/>
                <a:gd name="T25" fmla="*/ 35 h 186"/>
                <a:gd name="T26" fmla="*/ 125 w 70"/>
                <a:gd name="T27" fmla="*/ 21 h 1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 h="186">
                  <a:moveTo>
                    <a:pt x="8" y="1"/>
                  </a:moveTo>
                  <a:cubicBezTo>
                    <a:pt x="1" y="6"/>
                    <a:pt x="1" y="6"/>
                    <a:pt x="1" y="6"/>
                  </a:cubicBezTo>
                  <a:cubicBezTo>
                    <a:pt x="0" y="6"/>
                    <a:pt x="0" y="7"/>
                    <a:pt x="0" y="8"/>
                  </a:cubicBezTo>
                  <a:cubicBezTo>
                    <a:pt x="0" y="8"/>
                    <a:pt x="0" y="9"/>
                    <a:pt x="0" y="9"/>
                  </a:cubicBezTo>
                  <a:cubicBezTo>
                    <a:pt x="0" y="10"/>
                    <a:pt x="0" y="10"/>
                    <a:pt x="0" y="11"/>
                  </a:cubicBezTo>
                  <a:cubicBezTo>
                    <a:pt x="0" y="11"/>
                    <a:pt x="52" y="84"/>
                    <a:pt x="54" y="86"/>
                  </a:cubicBezTo>
                  <a:cubicBezTo>
                    <a:pt x="54" y="88"/>
                    <a:pt x="54" y="182"/>
                    <a:pt x="54" y="182"/>
                  </a:cubicBezTo>
                  <a:cubicBezTo>
                    <a:pt x="54" y="184"/>
                    <a:pt x="56" y="186"/>
                    <a:pt x="58" y="186"/>
                  </a:cubicBezTo>
                  <a:cubicBezTo>
                    <a:pt x="66" y="186"/>
                    <a:pt x="66" y="186"/>
                    <a:pt x="66" y="186"/>
                  </a:cubicBezTo>
                  <a:cubicBezTo>
                    <a:pt x="68" y="186"/>
                    <a:pt x="70" y="184"/>
                    <a:pt x="70" y="182"/>
                  </a:cubicBezTo>
                  <a:cubicBezTo>
                    <a:pt x="70" y="81"/>
                    <a:pt x="70" y="81"/>
                    <a:pt x="70" y="81"/>
                  </a:cubicBezTo>
                  <a:cubicBezTo>
                    <a:pt x="70" y="80"/>
                    <a:pt x="70" y="79"/>
                    <a:pt x="69" y="79"/>
                  </a:cubicBezTo>
                  <a:cubicBezTo>
                    <a:pt x="13" y="2"/>
                    <a:pt x="13" y="2"/>
                    <a:pt x="13" y="2"/>
                  </a:cubicBezTo>
                  <a:cubicBezTo>
                    <a:pt x="12" y="0"/>
                    <a:pt x="10" y="0"/>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4" name="Freeform 1084">
              <a:extLst>
                <a:ext uri="{FF2B5EF4-FFF2-40B4-BE49-F238E27FC236}">
                  <a16:creationId xmlns:a16="http://schemas.microsoft.com/office/drawing/2014/main" id="{703875D1-28A1-05D1-B2E8-064DFF1720DD}"/>
                </a:ext>
              </a:extLst>
            </p:cNvPr>
            <p:cNvSpPr>
              <a:spLocks/>
            </p:cNvSpPr>
            <p:nvPr/>
          </p:nvSpPr>
          <p:spPr bwMode="auto">
            <a:xfrm>
              <a:off x="3696" y="3099"/>
              <a:ext cx="95" cy="117"/>
            </a:xfrm>
            <a:custGeom>
              <a:avLst/>
              <a:gdLst>
                <a:gd name="T0" fmla="*/ 220 w 38"/>
                <a:gd name="T1" fmla="*/ 35 h 44"/>
                <a:gd name="T2" fmla="*/ 188 w 38"/>
                <a:gd name="T3" fmla="*/ 0 h 44"/>
                <a:gd name="T4" fmla="*/ 145 w 38"/>
                <a:gd name="T5" fmla="*/ 21 h 44"/>
                <a:gd name="T6" fmla="*/ 33 w 38"/>
                <a:gd name="T7" fmla="*/ 114 h 44"/>
                <a:gd name="T8" fmla="*/ 20 w 38"/>
                <a:gd name="T9" fmla="*/ 205 h 44"/>
                <a:gd name="T10" fmla="*/ 395 w 38"/>
                <a:gd name="T11" fmla="*/ 827 h 44"/>
                <a:gd name="T12" fmla="*/ 595 w 38"/>
                <a:gd name="T13" fmla="*/ 657 h 44"/>
                <a:gd name="T14" fmla="*/ 220 w 38"/>
                <a:gd name="T15" fmla="*/ 35 h 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 h="44">
                  <a:moveTo>
                    <a:pt x="14" y="2"/>
                  </a:moveTo>
                  <a:cubicBezTo>
                    <a:pt x="14" y="1"/>
                    <a:pt x="13" y="0"/>
                    <a:pt x="12" y="0"/>
                  </a:cubicBezTo>
                  <a:cubicBezTo>
                    <a:pt x="11" y="0"/>
                    <a:pt x="10" y="0"/>
                    <a:pt x="9" y="1"/>
                  </a:cubicBezTo>
                  <a:cubicBezTo>
                    <a:pt x="2" y="6"/>
                    <a:pt x="2" y="6"/>
                    <a:pt x="2" y="6"/>
                  </a:cubicBezTo>
                  <a:cubicBezTo>
                    <a:pt x="0" y="7"/>
                    <a:pt x="0" y="9"/>
                    <a:pt x="1" y="11"/>
                  </a:cubicBezTo>
                  <a:cubicBezTo>
                    <a:pt x="25" y="44"/>
                    <a:pt x="25" y="44"/>
                    <a:pt x="25" y="44"/>
                  </a:cubicBezTo>
                  <a:cubicBezTo>
                    <a:pt x="38" y="35"/>
                    <a:pt x="38" y="35"/>
                    <a:pt x="38" y="35"/>
                  </a:cubicBezTo>
                  <a:lnTo>
                    <a:pt x="1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5" name="Freeform 1085">
              <a:extLst>
                <a:ext uri="{FF2B5EF4-FFF2-40B4-BE49-F238E27FC236}">
                  <a16:creationId xmlns:a16="http://schemas.microsoft.com/office/drawing/2014/main" id="{A0F5D164-92A1-6A8D-EEC4-1DBE615EFD4B}"/>
                </a:ext>
              </a:extLst>
            </p:cNvPr>
            <p:cNvSpPr>
              <a:spLocks/>
            </p:cNvSpPr>
            <p:nvPr/>
          </p:nvSpPr>
          <p:spPr bwMode="auto">
            <a:xfrm>
              <a:off x="3744" y="3064"/>
              <a:ext cx="92" cy="117"/>
            </a:xfrm>
            <a:custGeom>
              <a:avLst/>
              <a:gdLst>
                <a:gd name="T0" fmla="*/ 124 w 37"/>
                <a:gd name="T1" fmla="*/ 21 h 44"/>
                <a:gd name="T2" fmla="*/ 12 w 37"/>
                <a:gd name="T3" fmla="*/ 114 h 44"/>
                <a:gd name="T4" fmla="*/ 0 w 37"/>
                <a:gd name="T5" fmla="*/ 149 h 44"/>
                <a:gd name="T6" fmla="*/ 0 w 37"/>
                <a:gd name="T7" fmla="*/ 170 h 44"/>
                <a:gd name="T8" fmla="*/ 0 w 37"/>
                <a:gd name="T9" fmla="*/ 205 h 44"/>
                <a:gd name="T10" fmla="*/ 370 w 37"/>
                <a:gd name="T11" fmla="*/ 827 h 44"/>
                <a:gd name="T12" fmla="*/ 569 w 37"/>
                <a:gd name="T13" fmla="*/ 657 h 44"/>
                <a:gd name="T14" fmla="*/ 199 w 37"/>
                <a:gd name="T15" fmla="*/ 35 h 44"/>
                <a:gd name="T16" fmla="*/ 124 w 37"/>
                <a:gd name="T17" fmla="*/ 21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44">
                  <a:moveTo>
                    <a:pt x="8" y="1"/>
                  </a:moveTo>
                  <a:cubicBezTo>
                    <a:pt x="1" y="6"/>
                    <a:pt x="1" y="6"/>
                    <a:pt x="1" y="6"/>
                  </a:cubicBezTo>
                  <a:cubicBezTo>
                    <a:pt x="0" y="6"/>
                    <a:pt x="0" y="7"/>
                    <a:pt x="0" y="8"/>
                  </a:cubicBezTo>
                  <a:cubicBezTo>
                    <a:pt x="0" y="8"/>
                    <a:pt x="0" y="9"/>
                    <a:pt x="0" y="9"/>
                  </a:cubicBezTo>
                  <a:cubicBezTo>
                    <a:pt x="0" y="10"/>
                    <a:pt x="0" y="10"/>
                    <a:pt x="0" y="11"/>
                  </a:cubicBezTo>
                  <a:cubicBezTo>
                    <a:pt x="0" y="11"/>
                    <a:pt x="12" y="27"/>
                    <a:pt x="24" y="44"/>
                  </a:cubicBezTo>
                  <a:cubicBezTo>
                    <a:pt x="37" y="35"/>
                    <a:pt x="37" y="35"/>
                    <a:pt x="37" y="35"/>
                  </a:cubicBezTo>
                  <a:cubicBezTo>
                    <a:pt x="13" y="2"/>
                    <a:pt x="13" y="2"/>
                    <a:pt x="13" y="2"/>
                  </a:cubicBezTo>
                  <a:cubicBezTo>
                    <a:pt x="12" y="0"/>
                    <a:pt x="10" y="0"/>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6" name="Freeform 1086">
              <a:extLst>
                <a:ext uri="{FF2B5EF4-FFF2-40B4-BE49-F238E27FC236}">
                  <a16:creationId xmlns:a16="http://schemas.microsoft.com/office/drawing/2014/main" id="{00F0865A-8A9A-558E-84EA-B0FA766AD2A1}"/>
                </a:ext>
              </a:extLst>
            </p:cNvPr>
            <p:cNvSpPr>
              <a:spLocks/>
            </p:cNvSpPr>
            <p:nvPr/>
          </p:nvSpPr>
          <p:spPr bwMode="auto">
            <a:xfrm>
              <a:off x="3776" y="3123"/>
              <a:ext cx="118" cy="413"/>
            </a:xfrm>
            <a:custGeom>
              <a:avLst/>
              <a:gdLst>
                <a:gd name="T0" fmla="*/ 713 w 47"/>
                <a:gd name="T1" fmla="*/ 1114 h 155"/>
                <a:gd name="T2" fmla="*/ 743 w 47"/>
                <a:gd name="T3" fmla="*/ 1228 h 155"/>
                <a:gd name="T4" fmla="*/ 693 w 47"/>
                <a:gd name="T5" fmla="*/ 2931 h 155"/>
                <a:gd name="T6" fmla="*/ 693 w 47"/>
                <a:gd name="T7" fmla="*/ 2931 h 155"/>
                <a:gd name="T8" fmla="*/ 680 w 47"/>
                <a:gd name="T9" fmla="*/ 1250 h 155"/>
                <a:gd name="T10" fmla="*/ 650 w 47"/>
                <a:gd name="T11" fmla="*/ 1114 h 155"/>
                <a:gd name="T12" fmla="*/ 0 w 47"/>
                <a:gd name="T13" fmla="*/ 0 h 155"/>
                <a:gd name="T14" fmla="*/ 0 w 47"/>
                <a:gd name="T15" fmla="*/ 0 h 155"/>
                <a:gd name="T16" fmla="*/ 713 w 47"/>
                <a:gd name="T17" fmla="*/ 1114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155">
                  <a:moveTo>
                    <a:pt x="45" y="59"/>
                  </a:moveTo>
                  <a:cubicBezTo>
                    <a:pt x="46" y="60"/>
                    <a:pt x="47" y="60"/>
                    <a:pt x="47" y="65"/>
                  </a:cubicBezTo>
                  <a:cubicBezTo>
                    <a:pt x="47" y="69"/>
                    <a:pt x="44" y="155"/>
                    <a:pt x="44" y="155"/>
                  </a:cubicBezTo>
                  <a:cubicBezTo>
                    <a:pt x="44" y="155"/>
                    <a:pt x="44" y="155"/>
                    <a:pt x="44" y="155"/>
                  </a:cubicBezTo>
                  <a:cubicBezTo>
                    <a:pt x="44" y="155"/>
                    <a:pt x="44" y="84"/>
                    <a:pt x="43" y="66"/>
                  </a:cubicBezTo>
                  <a:cubicBezTo>
                    <a:pt x="43" y="62"/>
                    <a:pt x="43" y="61"/>
                    <a:pt x="41" y="59"/>
                  </a:cubicBezTo>
                  <a:cubicBezTo>
                    <a:pt x="32" y="47"/>
                    <a:pt x="0" y="0"/>
                    <a:pt x="0" y="0"/>
                  </a:cubicBezTo>
                  <a:cubicBezTo>
                    <a:pt x="0" y="0"/>
                    <a:pt x="0" y="0"/>
                    <a:pt x="0" y="0"/>
                  </a:cubicBezTo>
                  <a:cubicBezTo>
                    <a:pt x="0" y="0"/>
                    <a:pt x="44" y="57"/>
                    <a:pt x="45"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7" name="Freeform 1087">
              <a:extLst>
                <a:ext uri="{FF2B5EF4-FFF2-40B4-BE49-F238E27FC236}">
                  <a16:creationId xmlns:a16="http://schemas.microsoft.com/office/drawing/2014/main" id="{D0458A29-F962-794C-DF19-0E7BDEC91A0C}"/>
                </a:ext>
              </a:extLst>
            </p:cNvPr>
            <p:cNvSpPr>
              <a:spLocks/>
            </p:cNvSpPr>
            <p:nvPr/>
          </p:nvSpPr>
          <p:spPr bwMode="auto">
            <a:xfrm>
              <a:off x="3704" y="3107"/>
              <a:ext cx="120" cy="189"/>
            </a:xfrm>
            <a:custGeom>
              <a:avLst/>
              <a:gdLst>
                <a:gd name="T0" fmla="*/ 113 w 48"/>
                <a:gd name="T1" fmla="*/ 192 h 71"/>
                <a:gd name="T2" fmla="*/ 750 w 48"/>
                <a:gd name="T3" fmla="*/ 1339 h 71"/>
                <a:gd name="T4" fmla="*/ 750 w 48"/>
                <a:gd name="T5" fmla="*/ 1339 h 71"/>
                <a:gd name="T6" fmla="*/ 33 w 48"/>
                <a:gd name="T7" fmla="*/ 149 h 71"/>
                <a:gd name="T8" fmla="*/ 33 w 48"/>
                <a:gd name="T9" fmla="*/ 77 h 71"/>
                <a:gd name="T10" fmla="*/ 125 w 48"/>
                <a:gd name="T11" fmla="*/ 0 h 71"/>
                <a:gd name="T12" fmla="*/ 113 w 48"/>
                <a:gd name="T13" fmla="*/ 192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71">
                  <a:moveTo>
                    <a:pt x="7" y="10"/>
                  </a:moveTo>
                  <a:cubicBezTo>
                    <a:pt x="7" y="11"/>
                    <a:pt x="48" y="71"/>
                    <a:pt x="48" y="71"/>
                  </a:cubicBezTo>
                  <a:cubicBezTo>
                    <a:pt x="48" y="71"/>
                    <a:pt x="48" y="71"/>
                    <a:pt x="48" y="71"/>
                  </a:cubicBezTo>
                  <a:cubicBezTo>
                    <a:pt x="2" y="8"/>
                    <a:pt x="2" y="8"/>
                    <a:pt x="2" y="8"/>
                  </a:cubicBezTo>
                  <a:cubicBezTo>
                    <a:pt x="1" y="6"/>
                    <a:pt x="0" y="5"/>
                    <a:pt x="2" y="4"/>
                  </a:cubicBezTo>
                  <a:cubicBezTo>
                    <a:pt x="3" y="3"/>
                    <a:pt x="8" y="0"/>
                    <a:pt x="8" y="0"/>
                  </a:cubicBezTo>
                  <a:cubicBezTo>
                    <a:pt x="6" y="1"/>
                    <a:pt x="3" y="5"/>
                    <a:pt x="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8" name="Freeform 1088">
              <a:extLst>
                <a:ext uri="{FF2B5EF4-FFF2-40B4-BE49-F238E27FC236}">
                  <a16:creationId xmlns:a16="http://schemas.microsoft.com/office/drawing/2014/main" id="{B78EA110-E230-C990-A8B9-112F7BD209EC}"/>
                </a:ext>
              </a:extLst>
            </p:cNvPr>
            <p:cNvSpPr>
              <a:spLocks/>
            </p:cNvSpPr>
            <p:nvPr/>
          </p:nvSpPr>
          <p:spPr bwMode="auto">
            <a:xfrm>
              <a:off x="3984" y="3099"/>
              <a:ext cx="165" cy="224"/>
            </a:xfrm>
            <a:custGeom>
              <a:avLst/>
              <a:gdLst>
                <a:gd name="T0" fmla="*/ 895 w 66"/>
                <a:gd name="T1" fmla="*/ 21 h 84"/>
                <a:gd name="T2" fmla="*/ 1000 w 66"/>
                <a:gd name="T3" fmla="*/ 115 h 84"/>
                <a:gd name="T4" fmla="*/ 1020 w 66"/>
                <a:gd name="T5" fmla="*/ 205 h 84"/>
                <a:gd name="T6" fmla="*/ 220 w 66"/>
                <a:gd name="T7" fmla="*/ 1557 h 84"/>
                <a:gd name="T8" fmla="*/ 175 w 66"/>
                <a:gd name="T9" fmla="*/ 1571 h 84"/>
                <a:gd name="T10" fmla="*/ 125 w 66"/>
                <a:gd name="T11" fmla="*/ 1571 h 84"/>
                <a:gd name="T12" fmla="*/ 33 w 66"/>
                <a:gd name="T13" fmla="*/ 1480 h 84"/>
                <a:gd name="T14" fmla="*/ 20 w 66"/>
                <a:gd name="T15" fmla="*/ 1387 h 84"/>
                <a:gd name="T16" fmla="*/ 813 w 66"/>
                <a:gd name="T17" fmla="*/ 35 h 84"/>
                <a:gd name="T18" fmla="*/ 845 w 66"/>
                <a:gd name="T19" fmla="*/ 0 h 84"/>
                <a:gd name="T20" fmla="*/ 895 w 66"/>
                <a:gd name="T21" fmla="*/ 21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84">
                  <a:moveTo>
                    <a:pt x="57" y="1"/>
                  </a:moveTo>
                  <a:cubicBezTo>
                    <a:pt x="64" y="6"/>
                    <a:pt x="64" y="6"/>
                    <a:pt x="64" y="6"/>
                  </a:cubicBezTo>
                  <a:cubicBezTo>
                    <a:pt x="65" y="7"/>
                    <a:pt x="66" y="9"/>
                    <a:pt x="65" y="11"/>
                  </a:cubicBezTo>
                  <a:cubicBezTo>
                    <a:pt x="14" y="82"/>
                    <a:pt x="14" y="82"/>
                    <a:pt x="14" y="82"/>
                  </a:cubicBezTo>
                  <a:cubicBezTo>
                    <a:pt x="13" y="83"/>
                    <a:pt x="12" y="83"/>
                    <a:pt x="11" y="83"/>
                  </a:cubicBezTo>
                  <a:cubicBezTo>
                    <a:pt x="10" y="84"/>
                    <a:pt x="9" y="83"/>
                    <a:pt x="8" y="83"/>
                  </a:cubicBezTo>
                  <a:cubicBezTo>
                    <a:pt x="2" y="78"/>
                    <a:pt x="2" y="78"/>
                    <a:pt x="2" y="78"/>
                  </a:cubicBezTo>
                  <a:cubicBezTo>
                    <a:pt x="0" y="77"/>
                    <a:pt x="0" y="74"/>
                    <a:pt x="1" y="73"/>
                  </a:cubicBezTo>
                  <a:cubicBezTo>
                    <a:pt x="52" y="2"/>
                    <a:pt x="52" y="2"/>
                    <a:pt x="52" y="2"/>
                  </a:cubicBezTo>
                  <a:cubicBezTo>
                    <a:pt x="52" y="1"/>
                    <a:pt x="53" y="0"/>
                    <a:pt x="54" y="0"/>
                  </a:cubicBezTo>
                  <a:cubicBezTo>
                    <a:pt x="55" y="0"/>
                    <a:pt x="56" y="0"/>
                    <a:pt x="5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 name="Freeform 1089">
              <a:extLst>
                <a:ext uri="{FF2B5EF4-FFF2-40B4-BE49-F238E27FC236}">
                  <a16:creationId xmlns:a16="http://schemas.microsoft.com/office/drawing/2014/main" id="{4EC81654-1829-2EBB-217E-614BB3DE1A25}"/>
                </a:ext>
              </a:extLst>
            </p:cNvPr>
            <p:cNvSpPr>
              <a:spLocks/>
            </p:cNvSpPr>
            <p:nvPr/>
          </p:nvSpPr>
          <p:spPr bwMode="auto">
            <a:xfrm>
              <a:off x="3926" y="3064"/>
              <a:ext cx="175" cy="496"/>
            </a:xfrm>
            <a:custGeom>
              <a:avLst/>
              <a:gdLst>
                <a:gd name="T0" fmla="*/ 875 w 70"/>
                <a:gd name="T1" fmla="*/ 35 h 186"/>
                <a:gd name="T2" fmla="*/ 20 w 70"/>
                <a:gd name="T3" fmla="*/ 1501 h 186"/>
                <a:gd name="T4" fmla="*/ 0 w 70"/>
                <a:gd name="T5" fmla="*/ 1536 h 186"/>
                <a:gd name="T6" fmla="*/ 0 w 70"/>
                <a:gd name="T7" fmla="*/ 3448 h 186"/>
                <a:gd name="T8" fmla="*/ 63 w 70"/>
                <a:gd name="T9" fmla="*/ 3528 h 186"/>
                <a:gd name="T10" fmla="*/ 188 w 70"/>
                <a:gd name="T11" fmla="*/ 3528 h 186"/>
                <a:gd name="T12" fmla="*/ 250 w 70"/>
                <a:gd name="T13" fmla="*/ 3448 h 186"/>
                <a:gd name="T14" fmla="*/ 250 w 70"/>
                <a:gd name="T15" fmla="*/ 1629 h 186"/>
                <a:gd name="T16" fmla="*/ 1083 w 70"/>
                <a:gd name="T17" fmla="*/ 205 h 186"/>
                <a:gd name="T18" fmla="*/ 1095 w 70"/>
                <a:gd name="T19" fmla="*/ 171 h 186"/>
                <a:gd name="T20" fmla="*/ 1095 w 70"/>
                <a:gd name="T21" fmla="*/ 149 h 186"/>
                <a:gd name="T22" fmla="*/ 1083 w 70"/>
                <a:gd name="T23" fmla="*/ 115 h 186"/>
                <a:gd name="T24" fmla="*/ 970 w 70"/>
                <a:gd name="T25" fmla="*/ 21 h 186"/>
                <a:gd name="T26" fmla="*/ 875 w 70"/>
                <a:gd name="T27" fmla="*/ 35 h 1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 h="186">
                  <a:moveTo>
                    <a:pt x="56" y="2"/>
                  </a:moveTo>
                  <a:cubicBezTo>
                    <a:pt x="1" y="79"/>
                    <a:pt x="1" y="79"/>
                    <a:pt x="1" y="79"/>
                  </a:cubicBezTo>
                  <a:cubicBezTo>
                    <a:pt x="0" y="79"/>
                    <a:pt x="0" y="80"/>
                    <a:pt x="0" y="81"/>
                  </a:cubicBezTo>
                  <a:cubicBezTo>
                    <a:pt x="0" y="182"/>
                    <a:pt x="0" y="182"/>
                    <a:pt x="0" y="182"/>
                  </a:cubicBezTo>
                  <a:cubicBezTo>
                    <a:pt x="0" y="184"/>
                    <a:pt x="2" y="186"/>
                    <a:pt x="4" y="186"/>
                  </a:cubicBezTo>
                  <a:cubicBezTo>
                    <a:pt x="12" y="186"/>
                    <a:pt x="12" y="186"/>
                    <a:pt x="12" y="186"/>
                  </a:cubicBezTo>
                  <a:cubicBezTo>
                    <a:pt x="14" y="186"/>
                    <a:pt x="16" y="184"/>
                    <a:pt x="16" y="182"/>
                  </a:cubicBezTo>
                  <a:cubicBezTo>
                    <a:pt x="16" y="182"/>
                    <a:pt x="16" y="88"/>
                    <a:pt x="16" y="86"/>
                  </a:cubicBezTo>
                  <a:cubicBezTo>
                    <a:pt x="18" y="84"/>
                    <a:pt x="69" y="11"/>
                    <a:pt x="69" y="11"/>
                  </a:cubicBezTo>
                  <a:cubicBezTo>
                    <a:pt x="70" y="10"/>
                    <a:pt x="70" y="10"/>
                    <a:pt x="70" y="9"/>
                  </a:cubicBezTo>
                  <a:cubicBezTo>
                    <a:pt x="70" y="9"/>
                    <a:pt x="70" y="8"/>
                    <a:pt x="70" y="8"/>
                  </a:cubicBezTo>
                  <a:cubicBezTo>
                    <a:pt x="70" y="7"/>
                    <a:pt x="69" y="6"/>
                    <a:pt x="69" y="6"/>
                  </a:cubicBezTo>
                  <a:cubicBezTo>
                    <a:pt x="62" y="1"/>
                    <a:pt x="62" y="1"/>
                    <a:pt x="62" y="1"/>
                  </a:cubicBezTo>
                  <a:cubicBezTo>
                    <a:pt x="60" y="0"/>
                    <a:pt x="58" y="0"/>
                    <a:pt x="5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 name="Freeform 1090">
              <a:extLst>
                <a:ext uri="{FF2B5EF4-FFF2-40B4-BE49-F238E27FC236}">
                  <a16:creationId xmlns:a16="http://schemas.microsoft.com/office/drawing/2014/main" id="{4B5A3552-4F6C-0803-6A04-B56BAC54CC86}"/>
                </a:ext>
              </a:extLst>
            </p:cNvPr>
            <p:cNvSpPr>
              <a:spLocks/>
            </p:cNvSpPr>
            <p:nvPr/>
          </p:nvSpPr>
          <p:spPr bwMode="auto">
            <a:xfrm>
              <a:off x="4054" y="3099"/>
              <a:ext cx="95" cy="117"/>
            </a:xfrm>
            <a:custGeom>
              <a:avLst/>
              <a:gdLst>
                <a:gd name="T0" fmla="*/ 375 w 38"/>
                <a:gd name="T1" fmla="*/ 35 h 44"/>
                <a:gd name="T2" fmla="*/ 408 w 38"/>
                <a:gd name="T3" fmla="*/ 0 h 44"/>
                <a:gd name="T4" fmla="*/ 458 w 38"/>
                <a:gd name="T5" fmla="*/ 21 h 44"/>
                <a:gd name="T6" fmla="*/ 563 w 38"/>
                <a:gd name="T7" fmla="*/ 114 h 44"/>
                <a:gd name="T8" fmla="*/ 583 w 38"/>
                <a:gd name="T9" fmla="*/ 205 h 44"/>
                <a:gd name="T10" fmla="*/ 208 w 38"/>
                <a:gd name="T11" fmla="*/ 827 h 44"/>
                <a:gd name="T12" fmla="*/ 0 w 38"/>
                <a:gd name="T13" fmla="*/ 657 h 44"/>
                <a:gd name="T14" fmla="*/ 375 w 38"/>
                <a:gd name="T15" fmla="*/ 35 h 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 h="44">
                  <a:moveTo>
                    <a:pt x="24" y="2"/>
                  </a:moveTo>
                  <a:cubicBezTo>
                    <a:pt x="24" y="1"/>
                    <a:pt x="25" y="0"/>
                    <a:pt x="26" y="0"/>
                  </a:cubicBezTo>
                  <a:cubicBezTo>
                    <a:pt x="27" y="0"/>
                    <a:pt x="28" y="0"/>
                    <a:pt x="29" y="1"/>
                  </a:cubicBezTo>
                  <a:cubicBezTo>
                    <a:pt x="36" y="6"/>
                    <a:pt x="36" y="6"/>
                    <a:pt x="36" y="6"/>
                  </a:cubicBezTo>
                  <a:cubicBezTo>
                    <a:pt x="37" y="7"/>
                    <a:pt x="38" y="9"/>
                    <a:pt x="37" y="11"/>
                  </a:cubicBezTo>
                  <a:cubicBezTo>
                    <a:pt x="13" y="44"/>
                    <a:pt x="13" y="44"/>
                    <a:pt x="13" y="44"/>
                  </a:cubicBezTo>
                  <a:cubicBezTo>
                    <a:pt x="0" y="35"/>
                    <a:pt x="0" y="35"/>
                    <a:pt x="0" y="35"/>
                  </a:cubicBezTo>
                  <a:lnTo>
                    <a:pt x="2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1" name="Freeform 1091">
              <a:extLst>
                <a:ext uri="{FF2B5EF4-FFF2-40B4-BE49-F238E27FC236}">
                  <a16:creationId xmlns:a16="http://schemas.microsoft.com/office/drawing/2014/main" id="{6A5363B0-B613-8FA5-48DA-8A98FA66B635}"/>
                </a:ext>
              </a:extLst>
            </p:cNvPr>
            <p:cNvSpPr>
              <a:spLocks/>
            </p:cNvSpPr>
            <p:nvPr/>
          </p:nvSpPr>
          <p:spPr bwMode="auto">
            <a:xfrm>
              <a:off x="4009" y="3064"/>
              <a:ext cx="92" cy="117"/>
            </a:xfrm>
            <a:custGeom>
              <a:avLst/>
              <a:gdLst>
                <a:gd name="T0" fmla="*/ 445 w 37"/>
                <a:gd name="T1" fmla="*/ 21 h 44"/>
                <a:gd name="T2" fmla="*/ 557 w 37"/>
                <a:gd name="T3" fmla="*/ 114 h 44"/>
                <a:gd name="T4" fmla="*/ 569 w 37"/>
                <a:gd name="T5" fmla="*/ 149 h 44"/>
                <a:gd name="T6" fmla="*/ 569 w 37"/>
                <a:gd name="T7" fmla="*/ 170 h 44"/>
                <a:gd name="T8" fmla="*/ 557 w 37"/>
                <a:gd name="T9" fmla="*/ 205 h 44"/>
                <a:gd name="T10" fmla="*/ 199 w 37"/>
                <a:gd name="T11" fmla="*/ 827 h 44"/>
                <a:gd name="T12" fmla="*/ 0 w 37"/>
                <a:gd name="T13" fmla="*/ 657 h 44"/>
                <a:gd name="T14" fmla="*/ 353 w 37"/>
                <a:gd name="T15" fmla="*/ 35 h 44"/>
                <a:gd name="T16" fmla="*/ 445 w 37"/>
                <a:gd name="T17" fmla="*/ 21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44">
                  <a:moveTo>
                    <a:pt x="29" y="1"/>
                  </a:moveTo>
                  <a:cubicBezTo>
                    <a:pt x="36" y="6"/>
                    <a:pt x="36" y="6"/>
                    <a:pt x="36" y="6"/>
                  </a:cubicBezTo>
                  <a:cubicBezTo>
                    <a:pt x="36" y="6"/>
                    <a:pt x="37" y="7"/>
                    <a:pt x="37" y="8"/>
                  </a:cubicBezTo>
                  <a:cubicBezTo>
                    <a:pt x="37" y="8"/>
                    <a:pt x="37" y="9"/>
                    <a:pt x="37" y="9"/>
                  </a:cubicBezTo>
                  <a:cubicBezTo>
                    <a:pt x="37" y="10"/>
                    <a:pt x="37" y="10"/>
                    <a:pt x="36" y="11"/>
                  </a:cubicBezTo>
                  <a:cubicBezTo>
                    <a:pt x="36" y="11"/>
                    <a:pt x="25" y="27"/>
                    <a:pt x="13" y="44"/>
                  </a:cubicBezTo>
                  <a:cubicBezTo>
                    <a:pt x="0" y="35"/>
                    <a:pt x="0" y="35"/>
                    <a:pt x="0" y="35"/>
                  </a:cubicBezTo>
                  <a:cubicBezTo>
                    <a:pt x="23" y="2"/>
                    <a:pt x="23" y="2"/>
                    <a:pt x="23" y="2"/>
                  </a:cubicBezTo>
                  <a:cubicBezTo>
                    <a:pt x="25" y="0"/>
                    <a:pt x="27" y="0"/>
                    <a:pt x="2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2" name="Freeform 1092">
              <a:extLst>
                <a:ext uri="{FF2B5EF4-FFF2-40B4-BE49-F238E27FC236}">
                  <a16:creationId xmlns:a16="http://schemas.microsoft.com/office/drawing/2014/main" id="{6801609C-ED82-9A70-2660-5517B42D0BD1}"/>
                </a:ext>
              </a:extLst>
            </p:cNvPr>
            <p:cNvSpPr>
              <a:spLocks/>
            </p:cNvSpPr>
            <p:nvPr/>
          </p:nvSpPr>
          <p:spPr bwMode="auto">
            <a:xfrm>
              <a:off x="3931" y="3096"/>
              <a:ext cx="125" cy="443"/>
            </a:xfrm>
            <a:custGeom>
              <a:avLst/>
              <a:gdLst>
                <a:gd name="T0" fmla="*/ 33 w 50"/>
                <a:gd name="T1" fmla="*/ 1289 h 166"/>
                <a:gd name="T2" fmla="*/ 0 w 50"/>
                <a:gd name="T3" fmla="*/ 1388 h 166"/>
                <a:gd name="T4" fmla="*/ 20 w 50"/>
                <a:gd name="T5" fmla="*/ 3154 h 166"/>
                <a:gd name="T6" fmla="*/ 20 w 50"/>
                <a:gd name="T7" fmla="*/ 3154 h 166"/>
                <a:gd name="T8" fmla="*/ 63 w 50"/>
                <a:gd name="T9" fmla="*/ 1345 h 166"/>
                <a:gd name="T10" fmla="*/ 783 w 50"/>
                <a:gd name="T11" fmla="*/ 0 h 166"/>
                <a:gd name="T12" fmla="*/ 783 w 50"/>
                <a:gd name="T13" fmla="*/ 0 h 166"/>
                <a:gd name="T14" fmla="*/ 33 w 50"/>
                <a:gd name="T15" fmla="*/ 1289 h 1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166">
                  <a:moveTo>
                    <a:pt x="2" y="68"/>
                  </a:moveTo>
                  <a:cubicBezTo>
                    <a:pt x="1" y="69"/>
                    <a:pt x="1" y="69"/>
                    <a:pt x="0" y="73"/>
                  </a:cubicBezTo>
                  <a:cubicBezTo>
                    <a:pt x="0" y="78"/>
                    <a:pt x="1" y="166"/>
                    <a:pt x="1" y="166"/>
                  </a:cubicBezTo>
                  <a:cubicBezTo>
                    <a:pt x="1" y="166"/>
                    <a:pt x="1" y="166"/>
                    <a:pt x="1" y="166"/>
                  </a:cubicBezTo>
                  <a:cubicBezTo>
                    <a:pt x="1" y="166"/>
                    <a:pt x="4" y="72"/>
                    <a:pt x="4" y="71"/>
                  </a:cubicBezTo>
                  <a:cubicBezTo>
                    <a:pt x="4" y="70"/>
                    <a:pt x="50" y="0"/>
                    <a:pt x="50" y="0"/>
                  </a:cubicBezTo>
                  <a:cubicBezTo>
                    <a:pt x="50" y="0"/>
                    <a:pt x="50" y="0"/>
                    <a:pt x="50" y="0"/>
                  </a:cubicBezTo>
                  <a:cubicBezTo>
                    <a:pt x="50" y="0"/>
                    <a:pt x="3" y="66"/>
                    <a:pt x="2"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3" name="Freeform 1093">
              <a:extLst>
                <a:ext uri="{FF2B5EF4-FFF2-40B4-BE49-F238E27FC236}">
                  <a16:creationId xmlns:a16="http://schemas.microsoft.com/office/drawing/2014/main" id="{335C50C8-CFB8-01F7-B8E7-581D38FDD1C0}"/>
                </a:ext>
              </a:extLst>
            </p:cNvPr>
            <p:cNvSpPr>
              <a:spLocks/>
            </p:cNvSpPr>
            <p:nvPr/>
          </p:nvSpPr>
          <p:spPr bwMode="auto">
            <a:xfrm>
              <a:off x="4004" y="3104"/>
              <a:ext cx="135" cy="179"/>
            </a:xfrm>
            <a:custGeom>
              <a:avLst/>
              <a:gdLst>
                <a:gd name="T0" fmla="*/ 675 w 54"/>
                <a:gd name="T1" fmla="*/ 150 h 67"/>
                <a:gd name="T2" fmla="*/ 0 w 54"/>
                <a:gd name="T3" fmla="*/ 1277 h 67"/>
                <a:gd name="T4" fmla="*/ 0 w 54"/>
                <a:gd name="T5" fmla="*/ 1277 h 67"/>
                <a:gd name="T6" fmla="*/ 688 w 54"/>
                <a:gd name="T7" fmla="*/ 56 h 67"/>
                <a:gd name="T8" fmla="*/ 750 w 54"/>
                <a:gd name="T9" fmla="*/ 21 h 67"/>
                <a:gd name="T10" fmla="*/ 845 w 54"/>
                <a:gd name="T11" fmla="*/ 115 h 67"/>
                <a:gd name="T12" fmla="*/ 675 w 54"/>
                <a:gd name="T13" fmla="*/ 150 h 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67">
                  <a:moveTo>
                    <a:pt x="43" y="8"/>
                  </a:moveTo>
                  <a:cubicBezTo>
                    <a:pt x="43" y="9"/>
                    <a:pt x="0" y="67"/>
                    <a:pt x="0" y="67"/>
                  </a:cubicBezTo>
                  <a:cubicBezTo>
                    <a:pt x="0" y="67"/>
                    <a:pt x="0" y="67"/>
                    <a:pt x="0" y="67"/>
                  </a:cubicBezTo>
                  <a:cubicBezTo>
                    <a:pt x="44" y="3"/>
                    <a:pt x="44" y="3"/>
                    <a:pt x="44" y="3"/>
                  </a:cubicBezTo>
                  <a:cubicBezTo>
                    <a:pt x="45" y="1"/>
                    <a:pt x="46" y="0"/>
                    <a:pt x="48" y="1"/>
                  </a:cubicBezTo>
                  <a:cubicBezTo>
                    <a:pt x="49" y="3"/>
                    <a:pt x="54" y="6"/>
                    <a:pt x="54" y="6"/>
                  </a:cubicBezTo>
                  <a:cubicBezTo>
                    <a:pt x="52" y="5"/>
                    <a:pt x="48" y="3"/>
                    <a:pt x="4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4" name="Freeform 1094">
              <a:extLst>
                <a:ext uri="{FF2B5EF4-FFF2-40B4-BE49-F238E27FC236}">
                  <a16:creationId xmlns:a16="http://schemas.microsoft.com/office/drawing/2014/main" id="{25326FE0-8891-8CDC-FCA0-134BE4E5697C}"/>
                </a:ext>
              </a:extLst>
            </p:cNvPr>
            <p:cNvSpPr>
              <a:spLocks/>
            </p:cNvSpPr>
            <p:nvPr/>
          </p:nvSpPr>
          <p:spPr bwMode="auto">
            <a:xfrm>
              <a:off x="3696" y="3099"/>
              <a:ext cx="165" cy="224"/>
            </a:xfrm>
            <a:custGeom>
              <a:avLst/>
              <a:gdLst>
                <a:gd name="T0" fmla="*/ 145 w 66"/>
                <a:gd name="T1" fmla="*/ 21 h 84"/>
                <a:gd name="T2" fmla="*/ 33 w 66"/>
                <a:gd name="T3" fmla="*/ 115 h 84"/>
                <a:gd name="T4" fmla="*/ 20 w 66"/>
                <a:gd name="T5" fmla="*/ 205 h 84"/>
                <a:gd name="T6" fmla="*/ 813 w 66"/>
                <a:gd name="T7" fmla="*/ 1557 h 84"/>
                <a:gd name="T8" fmla="*/ 863 w 66"/>
                <a:gd name="T9" fmla="*/ 1571 h 84"/>
                <a:gd name="T10" fmla="*/ 908 w 66"/>
                <a:gd name="T11" fmla="*/ 1571 h 84"/>
                <a:gd name="T12" fmla="*/ 1000 w 66"/>
                <a:gd name="T13" fmla="*/ 1480 h 84"/>
                <a:gd name="T14" fmla="*/ 1020 w 66"/>
                <a:gd name="T15" fmla="*/ 1387 h 84"/>
                <a:gd name="T16" fmla="*/ 220 w 66"/>
                <a:gd name="T17" fmla="*/ 35 h 84"/>
                <a:gd name="T18" fmla="*/ 188 w 66"/>
                <a:gd name="T19" fmla="*/ 0 h 84"/>
                <a:gd name="T20" fmla="*/ 145 w 66"/>
                <a:gd name="T21" fmla="*/ 21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84">
                  <a:moveTo>
                    <a:pt x="9" y="1"/>
                  </a:moveTo>
                  <a:cubicBezTo>
                    <a:pt x="2" y="6"/>
                    <a:pt x="2" y="6"/>
                    <a:pt x="2" y="6"/>
                  </a:cubicBezTo>
                  <a:cubicBezTo>
                    <a:pt x="0" y="7"/>
                    <a:pt x="0" y="9"/>
                    <a:pt x="1" y="11"/>
                  </a:cubicBezTo>
                  <a:cubicBezTo>
                    <a:pt x="52" y="82"/>
                    <a:pt x="52" y="82"/>
                    <a:pt x="52" y="82"/>
                  </a:cubicBezTo>
                  <a:cubicBezTo>
                    <a:pt x="53" y="83"/>
                    <a:pt x="54" y="83"/>
                    <a:pt x="55" y="83"/>
                  </a:cubicBezTo>
                  <a:cubicBezTo>
                    <a:pt x="56" y="84"/>
                    <a:pt x="57" y="83"/>
                    <a:pt x="58" y="83"/>
                  </a:cubicBezTo>
                  <a:cubicBezTo>
                    <a:pt x="64" y="78"/>
                    <a:pt x="64" y="78"/>
                    <a:pt x="64" y="78"/>
                  </a:cubicBezTo>
                  <a:cubicBezTo>
                    <a:pt x="66" y="77"/>
                    <a:pt x="66" y="74"/>
                    <a:pt x="65" y="73"/>
                  </a:cubicBezTo>
                  <a:cubicBezTo>
                    <a:pt x="14" y="2"/>
                    <a:pt x="14" y="2"/>
                    <a:pt x="14" y="2"/>
                  </a:cubicBezTo>
                  <a:cubicBezTo>
                    <a:pt x="14" y="1"/>
                    <a:pt x="13" y="0"/>
                    <a:pt x="12" y="0"/>
                  </a:cubicBezTo>
                  <a:cubicBezTo>
                    <a:pt x="11" y="0"/>
                    <a:pt x="10" y="0"/>
                    <a:pt x="9" y="1"/>
                  </a:cubicBezTo>
                  <a:close/>
                </a:path>
              </a:pathLst>
            </a:custGeom>
            <a:grpFill/>
            <a:ln w="7938" cap="rnd">
              <a:solidFill>
                <a:srgbClr val="58585A"/>
              </a:solidFill>
              <a:prstDash val="solid"/>
              <a:round/>
              <a:headEnd/>
              <a:tailEnd/>
            </a:ln>
          </p:spPr>
          <p:txBody>
            <a:bodyPr/>
            <a:lstStyle/>
            <a:p>
              <a:endParaRPr lang="en-US"/>
            </a:p>
          </p:txBody>
        </p:sp>
        <p:sp>
          <p:nvSpPr>
            <p:cNvPr id="1275" name="Freeform 1095">
              <a:extLst>
                <a:ext uri="{FF2B5EF4-FFF2-40B4-BE49-F238E27FC236}">
                  <a16:creationId xmlns:a16="http://schemas.microsoft.com/office/drawing/2014/main" id="{ACF03AD8-65FB-82D0-2136-2ED54C22353B}"/>
                </a:ext>
              </a:extLst>
            </p:cNvPr>
            <p:cNvSpPr>
              <a:spLocks/>
            </p:cNvSpPr>
            <p:nvPr/>
          </p:nvSpPr>
          <p:spPr bwMode="auto">
            <a:xfrm>
              <a:off x="3744" y="3064"/>
              <a:ext cx="175" cy="496"/>
            </a:xfrm>
            <a:custGeom>
              <a:avLst/>
              <a:gdLst>
                <a:gd name="T0" fmla="*/ 125 w 70"/>
                <a:gd name="T1" fmla="*/ 21 h 186"/>
                <a:gd name="T2" fmla="*/ 20 w 70"/>
                <a:gd name="T3" fmla="*/ 115 h 186"/>
                <a:gd name="T4" fmla="*/ 0 w 70"/>
                <a:gd name="T5" fmla="*/ 149 h 186"/>
                <a:gd name="T6" fmla="*/ 0 w 70"/>
                <a:gd name="T7" fmla="*/ 171 h 186"/>
                <a:gd name="T8" fmla="*/ 0 w 70"/>
                <a:gd name="T9" fmla="*/ 205 h 186"/>
                <a:gd name="T10" fmla="*/ 845 w 70"/>
                <a:gd name="T11" fmla="*/ 1629 h 186"/>
                <a:gd name="T12" fmla="*/ 845 w 70"/>
                <a:gd name="T13" fmla="*/ 3448 h 186"/>
                <a:gd name="T14" fmla="*/ 908 w 70"/>
                <a:gd name="T15" fmla="*/ 3528 h 186"/>
                <a:gd name="T16" fmla="*/ 1033 w 70"/>
                <a:gd name="T17" fmla="*/ 3528 h 186"/>
                <a:gd name="T18" fmla="*/ 1095 w 70"/>
                <a:gd name="T19" fmla="*/ 3448 h 186"/>
                <a:gd name="T20" fmla="*/ 1095 w 70"/>
                <a:gd name="T21" fmla="*/ 1536 h 186"/>
                <a:gd name="T22" fmla="*/ 1083 w 70"/>
                <a:gd name="T23" fmla="*/ 1501 h 186"/>
                <a:gd name="T24" fmla="*/ 208 w 70"/>
                <a:gd name="T25" fmla="*/ 35 h 186"/>
                <a:gd name="T26" fmla="*/ 125 w 70"/>
                <a:gd name="T27" fmla="*/ 21 h 1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 h="186">
                  <a:moveTo>
                    <a:pt x="8" y="1"/>
                  </a:moveTo>
                  <a:cubicBezTo>
                    <a:pt x="1" y="6"/>
                    <a:pt x="1" y="6"/>
                    <a:pt x="1" y="6"/>
                  </a:cubicBezTo>
                  <a:cubicBezTo>
                    <a:pt x="0" y="6"/>
                    <a:pt x="0" y="7"/>
                    <a:pt x="0" y="8"/>
                  </a:cubicBezTo>
                  <a:cubicBezTo>
                    <a:pt x="0" y="8"/>
                    <a:pt x="0" y="9"/>
                    <a:pt x="0" y="9"/>
                  </a:cubicBezTo>
                  <a:cubicBezTo>
                    <a:pt x="0" y="10"/>
                    <a:pt x="0" y="10"/>
                    <a:pt x="0" y="11"/>
                  </a:cubicBezTo>
                  <a:cubicBezTo>
                    <a:pt x="0" y="11"/>
                    <a:pt x="52" y="84"/>
                    <a:pt x="54" y="86"/>
                  </a:cubicBezTo>
                  <a:cubicBezTo>
                    <a:pt x="54" y="88"/>
                    <a:pt x="54" y="182"/>
                    <a:pt x="54" y="182"/>
                  </a:cubicBezTo>
                  <a:cubicBezTo>
                    <a:pt x="54" y="184"/>
                    <a:pt x="56" y="186"/>
                    <a:pt x="58" y="186"/>
                  </a:cubicBezTo>
                  <a:cubicBezTo>
                    <a:pt x="66" y="186"/>
                    <a:pt x="66" y="186"/>
                    <a:pt x="66" y="186"/>
                  </a:cubicBezTo>
                  <a:cubicBezTo>
                    <a:pt x="68" y="186"/>
                    <a:pt x="70" y="184"/>
                    <a:pt x="70" y="182"/>
                  </a:cubicBezTo>
                  <a:cubicBezTo>
                    <a:pt x="70" y="81"/>
                    <a:pt x="70" y="81"/>
                    <a:pt x="70" y="81"/>
                  </a:cubicBezTo>
                  <a:cubicBezTo>
                    <a:pt x="70" y="80"/>
                    <a:pt x="70" y="79"/>
                    <a:pt x="69" y="79"/>
                  </a:cubicBezTo>
                  <a:cubicBezTo>
                    <a:pt x="13" y="2"/>
                    <a:pt x="13" y="2"/>
                    <a:pt x="13" y="2"/>
                  </a:cubicBezTo>
                  <a:cubicBezTo>
                    <a:pt x="12" y="0"/>
                    <a:pt x="10" y="0"/>
                    <a:pt x="8" y="1"/>
                  </a:cubicBezTo>
                  <a:close/>
                </a:path>
              </a:pathLst>
            </a:custGeom>
            <a:grpFill/>
            <a:ln w="7938" cap="rnd">
              <a:solidFill>
                <a:srgbClr val="58585A"/>
              </a:solidFill>
              <a:prstDash val="solid"/>
              <a:round/>
              <a:headEnd/>
              <a:tailEnd/>
            </a:ln>
          </p:spPr>
          <p:txBody>
            <a:bodyPr/>
            <a:lstStyle/>
            <a:p>
              <a:endParaRPr lang="en-US"/>
            </a:p>
          </p:txBody>
        </p:sp>
        <p:sp>
          <p:nvSpPr>
            <p:cNvPr id="1276" name="Freeform 1096">
              <a:extLst>
                <a:ext uri="{FF2B5EF4-FFF2-40B4-BE49-F238E27FC236}">
                  <a16:creationId xmlns:a16="http://schemas.microsoft.com/office/drawing/2014/main" id="{E4F48F53-40A7-6315-F4F6-E40334400BDD}"/>
                </a:ext>
              </a:extLst>
            </p:cNvPr>
            <p:cNvSpPr>
              <a:spLocks/>
            </p:cNvSpPr>
            <p:nvPr/>
          </p:nvSpPr>
          <p:spPr bwMode="auto">
            <a:xfrm>
              <a:off x="3984" y="3099"/>
              <a:ext cx="165" cy="224"/>
            </a:xfrm>
            <a:custGeom>
              <a:avLst/>
              <a:gdLst>
                <a:gd name="T0" fmla="*/ 895 w 66"/>
                <a:gd name="T1" fmla="*/ 21 h 84"/>
                <a:gd name="T2" fmla="*/ 1000 w 66"/>
                <a:gd name="T3" fmla="*/ 115 h 84"/>
                <a:gd name="T4" fmla="*/ 1020 w 66"/>
                <a:gd name="T5" fmla="*/ 205 h 84"/>
                <a:gd name="T6" fmla="*/ 220 w 66"/>
                <a:gd name="T7" fmla="*/ 1557 h 84"/>
                <a:gd name="T8" fmla="*/ 175 w 66"/>
                <a:gd name="T9" fmla="*/ 1571 h 84"/>
                <a:gd name="T10" fmla="*/ 125 w 66"/>
                <a:gd name="T11" fmla="*/ 1571 h 84"/>
                <a:gd name="T12" fmla="*/ 33 w 66"/>
                <a:gd name="T13" fmla="*/ 1480 h 84"/>
                <a:gd name="T14" fmla="*/ 20 w 66"/>
                <a:gd name="T15" fmla="*/ 1387 h 84"/>
                <a:gd name="T16" fmla="*/ 813 w 66"/>
                <a:gd name="T17" fmla="*/ 35 h 84"/>
                <a:gd name="T18" fmla="*/ 845 w 66"/>
                <a:gd name="T19" fmla="*/ 0 h 84"/>
                <a:gd name="T20" fmla="*/ 895 w 66"/>
                <a:gd name="T21" fmla="*/ 21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84">
                  <a:moveTo>
                    <a:pt x="57" y="1"/>
                  </a:moveTo>
                  <a:cubicBezTo>
                    <a:pt x="64" y="6"/>
                    <a:pt x="64" y="6"/>
                    <a:pt x="64" y="6"/>
                  </a:cubicBezTo>
                  <a:cubicBezTo>
                    <a:pt x="65" y="7"/>
                    <a:pt x="66" y="9"/>
                    <a:pt x="65" y="11"/>
                  </a:cubicBezTo>
                  <a:cubicBezTo>
                    <a:pt x="14" y="82"/>
                    <a:pt x="14" y="82"/>
                    <a:pt x="14" y="82"/>
                  </a:cubicBezTo>
                  <a:cubicBezTo>
                    <a:pt x="13" y="83"/>
                    <a:pt x="12" y="83"/>
                    <a:pt x="11" y="83"/>
                  </a:cubicBezTo>
                  <a:cubicBezTo>
                    <a:pt x="10" y="84"/>
                    <a:pt x="9" y="83"/>
                    <a:pt x="8" y="83"/>
                  </a:cubicBezTo>
                  <a:cubicBezTo>
                    <a:pt x="2" y="78"/>
                    <a:pt x="2" y="78"/>
                    <a:pt x="2" y="78"/>
                  </a:cubicBezTo>
                  <a:cubicBezTo>
                    <a:pt x="0" y="77"/>
                    <a:pt x="0" y="74"/>
                    <a:pt x="1" y="73"/>
                  </a:cubicBezTo>
                  <a:cubicBezTo>
                    <a:pt x="52" y="2"/>
                    <a:pt x="52" y="2"/>
                    <a:pt x="52" y="2"/>
                  </a:cubicBezTo>
                  <a:cubicBezTo>
                    <a:pt x="52" y="1"/>
                    <a:pt x="53" y="0"/>
                    <a:pt x="54" y="0"/>
                  </a:cubicBezTo>
                  <a:cubicBezTo>
                    <a:pt x="55" y="0"/>
                    <a:pt x="56" y="0"/>
                    <a:pt x="57" y="1"/>
                  </a:cubicBezTo>
                  <a:close/>
                </a:path>
              </a:pathLst>
            </a:custGeom>
            <a:grpFill/>
            <a:ln w="7938" cap="rnd">
              <a:solidFill>
                <a:srgbClr val="58585A"/>
              </a:solidFill>
              <a:prstDash val="solid"/>
              <a:round/>
              <a:headEnd/>
              <a:tailEnd/>
            </a:ln>
          </p:spPr>
          <p:txBody>
            <a:bodyPr/>
            <a:lstStyle/>
            <a:p>
              <a:endParaRPr lang="en-US"/>
            </a:p>
          </p:txBody>
        </p:sp>
        <p:sp>
          <p:nvSpPr>
            <p:cNvPr id="1277" name="Freeform 1097">
              <a:extLst>
                <a:ext uri="{FF2B5EF4-FFF2-40B4-BE49-F238E27FC236}">
                  <a16:creationId xmlns:a16="http://schemas.microsoft.com/office/drawing/2014/main" id="{14A553A1-99FA-28F7-6150-DC6CEA53D3C8}"/>
                </a:ext>
              </a:extLst>
            </p:cNvPr>
            <p:cNvSpPr>
              <a:spLocks/>
            </p:cNvSpPr>
            <p:nvPr/>
          </p:nvSpPr>
          <p:spPr bwMode="auto">
            <a:xfrm>
              <a:off x="3926" y="3064"/>
              <a:ext cx="175" cy="496"/>
            </a:xfrm>
            <a:custGeom>
              <a:avLst/>
              <a:gdLst>
                <a:gd name="T0" fmla="*/ 875 w 70"/>
                <a:gd name="T1" fmla="*/ 35 h 186"/>
                <a:gd name="T2" fmla="*/ 20 w 70"/>
                <a:gd name="T3" fmla="*/ 1501 h 186"/>
                <a:gd name="T4" fmla="*/ 0 w 70"/>
                <a:gd name="T5" fmla="*/ 1536 h 186"/>
                <a:gd name="T6" fmla="*/ 0 w 70"/>
                <a:gd name="T7" fmla="*/ 3448 h 186"/>
                <a:gd name="T8" fmla="*/ 63 w 70"/>
                <a:gd name="T9" fmla="*/ 3528 h 186"/>
                <a:gd name="T10" fmla="*/ 188 w 70"/>
                <a:gd name="T11" fmla="*/ 3528 h 186"/>
                <a:gd name="T12" fmla="*/ 250 w 70"/>
                <a:gd name="T13" fmla="*/ 3448 h 186"/>
                <a:gd name="T14" fmla="*/ 250 w 70"/>
                <a:gd name="T15" fmla="*/ 1629 h 186"/>
                <a:gd name="T16" fmla="*/ 1083 w 70"/>
                <a:gd name="T17" fmla="*/ 205 h 186"/>
                <a:gd name="T18" fmla="*/ 1095 w 70"/>
                <a:gd name="T19" fmla="*/ 171 h 186"/>
                <a:gd name="T20" fmla="*/ 1095 w 70"/>
                <a:gd name="T21" fmla="*/ 149 h 186"/>
                <a:gd name="T22" fmla="*/ 1083 w 70"/>
                <a:gd name="T23" fmla="*/ 115 h 186"/>
                <a:gd name="T24" fmla="*/ 970 w 70"/>
                <a:gd name="T25" fmla="*/ 21 h 186"/>
                <a:gd name="T26" fmla="*/ 875 w 70"/>
                <a:gd name="T27" fmla="*/ 35 h 1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 h="186">
                  <a:moveTo>
                    <a:pt x="56" y="2"/>
                  </a:moveTo>
                  <a:cubicBezTo>
                    <a:pt x="1" y="79"/>
                    <a:pt x="1" y="79"/>
                    <a:pt x="1" y="79"/>
                  </a:cubicBezTo>
                  <a:cubicBezTo>
                    <a:pt x="0" y="79"/>
                    <a:pt x="0" y="80"/>
                    <a:pt x="0" y="81"/>
                  </a:cubicBezTo>
                  <a:cubicBezTo>
                    <a:pt x="0" y="182"/>
                    <a:pt x="0" y="182"/>
                    <a:pt x="0" y="182"/>
                  </a:cubicBezTo>
                  <a:cubicBezTo>
                    <a:pt x="0" y="184"/>
                    <a:pt x="2" y="186"/>
                    <a:pt x="4" y="186"/>
                  </a:cubicBezTo>
                  <a:cubicBezTo>
                    <a:pt x="12" y="186"/>
                    <a:pt x="12" y="186"/>
                    <a:pt x="12" y="186"/>
                  </a:cubicBezTo>
                  <a:cubicBezTo>
                    <a:pt x="14" y="186"/>
                    <a:pt x="16" y="184"/>
                    <a:pt x="16" y="182"/>
                  </a:cubicBezTo>
                  <a:cubicBezTo>
                    <a:pt x="16" y="182"/>
                    <a:pt x="16" y="88"/>
                    <a:pt x="16" y="86"/>
                  </a:cubicBezTo>
                  <a:cubicBezTo>
                    <a:pt x="18" y="84"/>
                    <a:pt x="69" y="11"/>
                    <a:pt x="69" y="11"/>
                  </a:cubicBezTo>
                  <a:cubicBezTo>
                    <a:pt x="70" y="10"/>
                    <a:pt x="70" y="10"/>
                    <a:pt x="70" y="9"/>
                  </a:cubicBezTo>
                  <a:cubicBezTo>
                    <a:pt x="70" y="9"/>
                    <a:pt x="70" y="8"/>
                    <a:pt x="70" y="8"/>
                  </a:cubicBezTo>
                  <a:cubicBezTo>
                    <a:pt x="70" y="7"/>
                    <a:pt x="69" y="6"/>
                    <a:pt x="69" y="6"/>
                  </a:cubicBezTo>
                  <a:cubicBezTo>
                    <a:pt x="62" y="1"/>
                    <a:pt x="62" y="1"/>
                    <a:pt x="62" y="1"/>
                  </a:cubicBezTo>
                  <a:cubicBezTo>
                    <a:pt x="60" y="0"/>
                    <a:pt x="58" y="0"/>
                    <a:pt x="56" y="2"/>
                  </a:cubicBezTo>
                  <a:close/>
                </a:path>
              </a:pathLst>
            </a:custGeom>
            <a:grpFill/>
            <a:ln w="7938" cap="rnd">
              <a:solidFill>
                <a:srgbClr val="58585A"/>
              </a:solidFill>
              <a:prstDash val="solid"/>
              <a:round/>
              <a:headEnd/>
              <a:tailEnd/>
            </a:ln>
          </p:spPr>
          <p:txBody>
            <a:bodyPr/>
            <a:lstStyle/>
            <a:p>
              <a:endParaRPr lang="en-US"/>
            </a:p>
          </p:txBody>
        </p:sp>
      </p:grpSp>
      <p:grpSp>
        <p:nvGrpSpPr>
          <p:cNvPr id="1211" name="Group 1081">
            <a:extLst>
              <a:ext uri="{FF2B5EF4-FFF2-40B4-BE49-F238E27FC236}">
                <a16:creationId xmlns:a16="http://schemas.microsoft.com/office/drawing/2014/main" id="{6B454F0A-7BBD-530C-6EE4-AE34C21E4FCC}"/>
              </a:ext>
            </a:extLst>
          </p:cNvPr>
          <p:cNvGrpSpPr>
            <a:grpSpLocks noChangeAspect="1"/>
          </p:cNvGrpSpPr>
          <p:nvPr/>
        </p:nvGrpSpPr>
        <p:grpSpPr bwMode="auto">
          <a:xfrm>
            <a:off x="5134327" y="1524121"/>
            <a:ext cx="505217" cy="553174"/>
            <a:chOff x="3696" y="3064"/>
            <a:chExt cx="453" cy="496"/>
          </a:xfrm>
          <a:solidFill>
            <a:schemeClr val="accent1">
              <a:lumMod val="60000"/>
              <a:lumOff val="40000"/>
            </a:schemeClr>
          </a:solidFill>
        </p:grpSpPr>
        <p:sp>
          <p:nvSpPr>
            <p:cNvPr id="1246" name="Freeform 1082">
              <a:extLst>
                <a:ext uri="{FF2B5EF4-FFF2-40B4-BE49-F238E27FC236}">
                  <a16:creationId xmlns:a16="http://schemas.microsoft.com/office/drawing/2014/main" id="{19C464C2-8CBA-41F2-8511-6157D9EE10ED}"/>
                </a:ext>
              </a:extLst>
            </p:cNvPr>
            <p:cNvSpPr>
              <a:spLocks/>
            </p:cNvSpPr>
            <p:nvPr/>
          </p:nvSpPr>
          <p:spPr bwMode="auto">
            <a:xfrm>
              <a:off x="3696" y="3099"/>
              <a:ext cx="165" cy="224"/>
            </a:xfrm>
            <a:custGeom>
              <a:avLst/>
              <a:gdLst>
                <a:gd name="T0" fmla="*/ 145 w 66"/>
                <a:gd name="T1" fmla="*/ 21 h 84"/>
                <a:gd name="T2" fmla="*/ 33 w 66"/>
                <a:gd name="T3" fmla="*/ 115 h 84"/>
                <a:gd name="T4" fmla="*/ 20 w 66"/>
                <a:gd name="T5" fmla="*/ 205 h 84"/>
                <a:gd name="T6" fmla="*/ 813 w 66"/>
                <a:gd name="T7" fmla="*/ 1557 h 84"/>
                <a:gd name="T8" fmla="*/ 863 w 66"/>
                <a:gd name="T9" fmla="*/ 1571 h 84"/>
                <a:gd name="T10" fmla="*/ 908 w 66"/>
                <a:gd name="T11" fmla="*/ 1571 h 84"/>
                <a:gd name="T12" fmla="*/ 1000 w 66"/>
                <a:gd name="T13" fmla="*/ 1480 h 84"/>
                <a:gd name="T14" fmla="*/ 1020 w 66"/>
                <a:gd name="T15" fmla="*/ 1387 h 84"/>
                <a:gd name="T16" fmla="*/ 220 w 66"/>
                <a:gd name="T17" fmla="*/ 35 h 84"/>
                <a:gd name="T18" fmla="*/ 188 w 66"/>
                <a:gd name="T19" fmla="*/ 0 h 84"/>
                <a:gd name="T20" fmla="*/ 145 w 66"/>
                <a:gd name="T21" fmla="*/ 21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84">
                  <a:moveTo>
                    <a:pt x="9" y="1"/>
                  </a:moveTo>
                  <a:cubicBezTo>
                    <a:pt x="2" y="6"/>
                    <a:pt x="2" y="6"/>
                    <a:pt x="2" y="6"/>
                  </a:cubicBezTo>
                  <a:cubicBezTo>
                    <a:pt x="0" y="7"/>
                    <a:pt x="0" y="9"/>
                    <a:pt x="1" y="11"/>
                  </a:cubicBezTo>
                  <a:cubicBezTo>
                    <a:pt x="52" y="82"/>
                    <a:pt x="52" y="82"/>
                    <a:pt x="52" y="82"/>
                  </a:cubicBezTo>
                  <a:cubicBezTo>
                    <a:pt x="53" y="83"/>
                    <a:pt x="54" y="83"/>
                    <a:pt x="55" y="83"/>
                  </a:cubicBezTo>
                  <a:cubicBezTo>
                    <a:pt x="56" y="84"/>
                    <a:pt x="57" y="83"/>
                    <a:pt x="58" y="83"/>
                  </a:cubicBezTo>
                  <a:cubicBezTo>
                    <a:pt x="64" y="78"/>
                    <a:pt x="64" y="78"/>
                    <a:pt x="64" y="78"/>
                  </a:cubicBezTo>
                  <a:cubicBezTo>
                    <a:pt x="66" y="77"/>
                    <a:pt x="66" y="74"/>
                    <a:pt x="65" y="73"/>
                  </a:cubicBezTo>
                  <a:cubicBezTo>
                    <a:pt x="14" y="2"/>
                    <a:pt x="14" y="2"/>
                    <a:pt x="14" y="2"/>
                  </a:cubicBezTo>
                  <a:cubicBezTo>
                    <a:pt x="14" y="1"/>
                    <a:pt x="13" y="0"/>
                    <a:pt x="12" y="0"/>
                  </a:cubicBezTo>
                  <a:cubicBezTo>
                    <a:pt x="11" y="0"/>
                    <a:pt x="10" y="0"/>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7" name="Freeform 1083">
              <a:extLst>
                <a:ext uri="{FF2B5EF4-FFF2-40B4-BE49-F238E27FC236}">
                  <a16:creationId xmlns:a16="http://schemas.microsoft.com/office/drawing/2014/main" id="{24EF64CB-96C9-AB7E-70D3-DCDCB19AAD8C}"/>
                </a:ext>
              </a:extLst>
            </p:cNvPr>
            <p:cNvSpPr>
              <a:spLocks/>
            </p:cNvSpPr>
            <p:nvPr/>
          </p:nvSpPr>
          <p:spPr bwMode="auto">
            <a:xfrm>
              <a:off x="3744" y="3064"/>
              <a:ext cx="175" cy="496"/>
            </a:xfrm>
            <a:custGeom>
              <a:avLst/>
              <a:gdLst>
                <a:gd name="T0" fmla="*/ 125 w 70"/>
                <a:gd name="T1" fmla="*/ 21 h 186"/>
                <a:gd name="T2" fmla="*/ 20 w 70"/>
                <a:gd name="T3" fmla="*/ 115 h 186"/>
                <a:gd name="T4" fmla="*/ 0 w 70"/>
                <a:gd name="T5" fmla="*/ 149 h 186"/>
                <a:gd name="T6" fmla="*/ 0 w 70"/>
                <a:gd name="T7" fmla="*/ 171 h 186"/>
                <a:gd name="T8" fmla="*/ 0 w 70"/>
                <a:gd name="T9" fmla="*/ 205 h 186"/>
                <a:gd name="T10" fmla="*/ 845 w 70"/>
                <a:gd name="T11" fmla="*/ 1629 h 186"/>
                <a:gd name="T12" fmla="*/ 845 w 70"/>
                <a:gd name="T13" fmla="*/ 3448 h 186"/>
                <a:gd name="T14" fmla="*/ 908 w 70"/>
                <a:gd name="T15" fmla="*/ 3528 h 186"/>
                <a:gd name="T16" fmla="*/ 1033 w 70"/>
                <a:gd name="T17" fmla="*/ 3528 h 186"/>
                <a:gd name="T18" fmla="*/ 1095 w 70"/>
                <a:gd name="T19" fmla="*/ 3448 h 186"/>
                <a:gd name="T20" fmla="*/ 1095 w 70"/>
                <a:gd name="T21" fmla="*/ 1536 h 186"/>
                <a:gd name="T22" fmla="*/ 1083 w 70"/>
                <a:gd name="T23" fmla="*/ 1501 h 186"/>
                <a:gd name="T24" fmla="*/ 208 w 70"/>
                <a:gd name="T25" fmla="*/ 35 h 186"/>
                <a:gd name="T26" fmla="*/ 125 w 70"/>
                <a:gd name="T27" fmla="*/ 21 h 1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 h="186">
                  <a:moveTo>
                    <a:pt x="8" y="1"/>
                  </a:moveTo>
                  <a:cubicBezTo>
                    <a:pt x="1" y="6"/>
                    <a:pt x="1" y="6"/>
                    <a:pt x="1" y="6"/>
                  </a:cubicBezTo>
                  <a:cubicBezTo>
                    <a:pt x="0" y="6"/>
                    <a:pt x="0" y="7"/>
                    <a:pt x="0" y="8"/>
                  </a:cubicBezTo>
                  <a:cubicBezTo>
                    <a:pt x="0" y="8"/>
                    <a:pt x="0" y="9"/>
                    <a:pt x="0" y="9"/>
                  </a:cubicBezTo>
                  <a:cubicBezTo>
                    <a:pt x="0" y="10"/>
                    <a:pt x="0" y="10"/>
                    <a:pt x="0" y="11"/>
                  </a:cubicBezTo>
                  <a:cubicBezTo>
                    <a:pt x="0" y="11"/>
                    <a:pt x="52" y="84"/>
                    <a:pt x="54" y="86"/>
                  </a:cubicBezTo>
                  <a:cubicBezTo>
                    <a:pt x="54" y="88"/>
                    <a:pt x="54" y="182"/>
                    <a:pt x="54" y="182"/>
                  </a:cubicBezTo>
                  <a:cubicBezTo>
                    <a:pt x="54" y="184"/>
                    <a:pt x="56" y="186"/>
                    <a:pt x="58" y="186"/>
                  </a:cubicBezTo>
                  <a:cubicBezTo>
                    <a:pt x="66" y="186"/>
                    <a:pt x="66" y="186"/>
                    <a:pt x="66" y="186"/>
                  </a:cubicBezTo>
                  <a:cubicBezTo>
                    <a:pt x="68" y="186"/>
                    <a:pt x="70" y="184"/>
                    <a:pt x="70" y="182"/>
                  </a:cubicBezTo>
                  <a:cubicBezTo>
                    <a:pt x="70" y="81"/>
                    <a:pt x="70" y="81"/>
                    <a:pt x="70" y="81"/>
                  </a:cubicBezTo>
                  <a:cubicBezTo>
                    <a:pt x="70" y="80"/>
                    <a:pt x="70" y="79"/>
                    <a:pt x="69" y="79"/>
                  </a:cubicBezTo>
                  <a:cubicBezTo>
                    <a:pt x="13" y="2"/>
                    <a:pt x="13" y="2"/>
                    <a:pt x="13" y="2"/>
                  </a:cubicBezTo>
                  <a:cubicBezTo>
                    <a:pt x="12" y="0"/>
                    <a:pt x="10" y="0"/>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8" name="Freeform 1084">
              <a:extLst>
                <a:ext uri="{FF2B5EF4-FFF2-40B4-BE49-F238E27FC236}">
                  <a16:creationId xmlns:a16="http://schemas.microsoft.com/office/drawing/2014/main" id="{94341201-8E86-42AD-CE4C-E53146256ED0}"/>
                </a:ext>
              </a:extLst>
            </p:cNvPr>
            <p:cNvSpPr>
              <a:spLocks/>
            </p:cNvSpPr>
            <p:nvPr/>
          </p:nvSpPr>
          <p:spPr bwMode="auto">
            <a:xfrm>
              <a:off x="3696" y="3099"/>
              <a:ext cx="95" cy="117"/>
            </a:xfrm>
            <a:custGeom>
              <a:avLst/>
              <a:gdLst>
                <a:gd name="T0" fmla="*/ 220 w 38"/>
                <a:gd name="T1" fmla="*/ 35 h 44"/>
                <a:gd name="T2" fmla="*/ 188 w 38"/>
                <a:gd name="T3" fmla="*/ 0 h 44"/>
                <a:gd name="T4" fmla="*/ 145 w 38"/>
                <a:gd name="T5" fmla="*/ 21 h 44"/>
                <a:gd name="T6" fmla="*/ 33 w 38"/>
                <a:gd name="T7" fmla="*/ 114 h 44"/>
                <a:gd name="T8" fmla="*/ 20 w 38"/>
                <a:gd name="T9" fmla="*/ 205 h 44"/>
                <a:gd name="T10" fmla="*/ 395 w 38"/>
                <a:gd name="T11" fmla="*/ 827 h 44"/>
                <a:gd name="T12" fmla="*/ 595 w 38"/>
                <a:gd name="T13" fmla="*/ 657 h 44"/>
                <a:gd name="T14" fmla="*/ 220 w 38"/>
                <a:gd name="T15" fmla="*/ 35 h 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 h="44">
                  <a:moveTo>
                    <a:pt x="14" y="2"/>
                  </a:moveTo>
                  <a:cubicBezTo>
                    <a:pt x="14" y="1"/>
                    <a:pt x="13" y="0"/>
                    <a:pt x="12" y="0"/>
                  </a:cubicBezTo>
                  <a:cubicBezTo>
                    <a:pt x="11" y="0"/>
                    <a:pt x="10" y="0"/>
                    <a:pt x="9" y="1"/>
                  </a:cubicBezTo>
                  <a:cubicBezTo>
                    <a:pt x="2" y="6"/>
                    <a:pt x="2" y="6"/>
                    <a:pt x="2" y="6"/>
                  </a:cubicBezTo>
                  <a:cubicBezTo>
                    <a:pt x="0" y="7"/>
                    <a:pt x="0" y="9"/>
                    <a:pt x="1" y="11"/>
                  </a:cubicBezTo>
                  <a:cubicBezTo>
                    <a:pt x="25" y="44"/>
                    <a:pt x="25" y="44"/>
                    <a:pt x="25" y="44"/>
                  </a:cubicBezTo>
                  <a:cubicBezTo>
                    <a:pt x="38" y="35"/>
                    <a:pt x="38" y="35"/>
                    <a:pt x="38" y="35"/>
                  </a:cubicBezTo>
                  <a:lnTo>
                    <a:pt x="1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 name="Freeform 1085">
              <a:extLst>
                <a:ext uri="{FF2B5EF4-FFF2-40B4-BE49-F238E27FC236}">
                  <a16:creationId xmlns:a16="http://schemas.microsoft.com/office/drawing/2014/main" id="{A6F8D113-C7CE-11E0-46AC-92BB0B830ADC}"/>
                </a:ext>
              </a:extLst>
            </p:cNvPr>
            <p:cNvSpPr>
              <a:spLocks/>
            </p:cNvSpPr>
            <p:nvPr/>
          </p:nvSpPr>
          <p:spPr bwMode="auto">
            <a:xfrm>
              <a:off x="3744" y="3064"/>
              <a:ext cx="92" cy="117"/>
            </a:xfrm>
            <a:custGeom>
              <a:avLst/>
              <a:gdLst>
                <a:gd name="T0" fmla="*/ 124 w 37"/>
                <a:gd name="T1" fmla="*/ 21 h 44"/>
                <a:gd name="T2" fmla="*/ 12 w 37"/>
                <a:gd name="T3" fmla="*/ 114 h 44"/>
                <a:gd name="T4" fmla="*/ 0 w 37"/>
                <a:gd name="T5" fmla="*/ 149 h 44"/>
                <a:gd name="T6" fmla="*/ 0 w 37"/>
                <a:gd name="T7" fmla="*/ 170 h 44"/>
                <a:gd name="T8" fmla="*/ 0 w 37"/>
                <a:gd name="T9" fmla="*/ 205 h 44"/>
                <a:gd name="T10" fmla="*/ 370 w 37"/>
                <a:gd name="T11" fmla="*/ 827 h 44"/>
                <a:gd name="T12" fmla="*/ 569 w 37"/>
                <a:gd name="T13" fmla="*/ 657 h 44"/>
                <a:gd name="T14" fmla="*/ 199 w 37"/>
                <a:gd name="T15" fmla="*/ 35 h 44"/>
                <a:gd name="T16" fmla="*/ 124 w 37"/>
                <a:gd name="T17" fmla="*/ 21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44">
                  <a:moveTo>
                    <a:pt x="8" y="1"/>
                  </a:moveTo>
                  <a:cubicBezTo>
                    <a:pt x="1" y="6"/>
                    <a:pt x="1" y="6"/>
                    <a:pt x="1" y="6"/>
                  </a:cubicBezTo>
                  <a:cubicBezTo>
                    <a:pt x="0" y="6"/>
                    <a:pt x="0" y="7"/>
                    <a:pt x="0" y="8"/>
                  </a:cubicBezTo>
                  <a:cubicBezTo>
                    <a:pt x="0" y="8"/>
                    <a:pt x="0" y="9"/>
                    <a:pt x="0" y="9"/>
                  </a:cubicBezTo>
                  <a:cubicBezTo>
                    <a:pt x="0" y="10"/>
                    <a:pt x="0" y="10"/>
                    <a:pt x="0" y="11"/>
                  </a:cubicBezTo>
                  <a:cubicBezTo>
                    <a:pt x="0" y="11"/>
                    <a:pt x="12" y="27"/>
                    <a:pt x="24" y="44"/>
                  </a:cubicBezTo>
                  <a:cubicBezTo>
                    <a:pt x="37" y="35"/>
                    <a:pt x="37" y="35"/>
                    <a:pt x="37" y="35"/>
                  </a:cubicBezTo>
                  <a:cubicBezTo>
                    <a:pt x="13" y="2"/>
                    <a:pt x="13" y="2"/>
                    <a:pt x="13" y="2"/>
                  </a:cubicBezTo>
                  <a:cubicBezTo>
                    <a:pt x="12" y="0"/>
                    <a:pt x="10" y="0"/>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0" name="Freeform 1086">
              <a:extLst>
                <a:ext uri="{FF2B5EF4-FFF2-40B4-BE49-F238E27FC236}">
                  <a16:creationId xmlns:a16="http://schemas.microsoft.com/office/drawing/2014/main" id="{F3B41F91-BB60-DCC2-C53D-D5489374AE35}"/>
                </a:ext>
              </a:extLst>
            </p:cNvPr>
            <p:cNvSpPr>
              <a:spLocks/>
            </p:cNvSpPr>
            <p:nvPr/>
          </p:nvSpPr>
          <p:spPr bwMode="auto">
            <a:xfrm>
              <a:off x="3776" y="3123"/>
              <a:ext cx="118" cy="413"/>
            </a:xfrm>
            <a:custGeom>
              <a:avLst/>
              <a:gdLst>
                <a:gd name="T0" fmla="*/ 713 w 47"/>
                <a:gd name="T1" fmla="*/ 1114 h 155"/>
                <a:gd name="T2" fmla="*/ 743 w 47"/>
                <a:gd name="T3" fmla="*/ 1228 h 155"/>
                <a:gd name="T4" fmla="*/ 693 w 47"/>
                <a:gd name="T5" fmla="*/ 2931 h 155"/>
                <a:gd name="T6" fmla="*/ 693 w 47"/>
                <a:gd name="T7" fmla="*/ 2931 h 155"/>
                <a:gd name="T8" fmla="*/ 680 w 47"/>
                <a:gd name="T9" fmla="*/ 1250 h 155"/>
                <a:gd name="T10" fmla="*/ 650 w 47"/>
                <a:gd name="T11" fmla="*/ 1114 h 155"/>
                <a:gd name="T12" fmla="*/ 0 w 47"/>
                <a:gd name="T13" fmla="*/ 0 h 155"/>
                <a:gd name="T14" fmla="*/ 0 w 47"/>
                <a:gd name="T15" fmla="*/ 0 h 155"/>
                <a:gd name="T16" fmla="*/ 713 w 47"/>
                <a:gd name="T17" fmla="*/ 1114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155">
                  <a:moveTo>
                    <a:pt x="45" y="59"/>
                  </a:moveTo>
                  <a:cubicBezTo>
                    <a:pt x="46" y="60"/>
                    <a:pt x="47" y="60"/>
                    <a:pt x="47" y="65"/>
                  </a:cubicBezTo>
                  <a:cubicBezTo>
                    <a:pt x="47" y="69"/>
                    <a:pt x="44" y="155"/>
                    <a:pt x="44" y="155"/>
                  </a:cubicBezTo>
                  <a:cubicBezTo>
                    <a:pt x="44" y="155"/>
                    <a:pt x="44" y="155"/>
                    <a:pt x="44" y="155"/>
                  </a:cubicBezTo>
                  <a:cubicBezTo>
                    <a:pt x="44" y="155"/>
                    <a:pt x="44" y="84"/>
                    <a:pt x="43" y="66"/>
                  </a:cubicBezTo>
                  <a:cubicBezTo>
                    <a:pt x="43" y="62"/>
                    <a:pt x="43" y="61"/>
                    <a:pt x="41" y="59"/>
                  </a:cubicBezTo>
                  <a:cubicBezTo>
                    <a:pt x="32" y="47"/>
                    <a:pt x="0" y="0"/>
                    <a:pt x="0" y="0"/>
                  </a:cubicBezTo>
                  <a:cubicBezTo>
                    <a:pt x="0" y="0"/>
                    <a:pt x="0" y="0"/>
                    <a:pt x="0" y="0"/>
                  </a:cubicBezTo>
                  <a:cubicBezTo>
                    <a:pt x="0" y="0"/>
                    <a:pt x="44" y="57"/>
                    <a:pt x="45"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1" name="Freeform 1087">
              <a:extLst>
                <a:ext uri="{FF2B5EF4-FFF2-40B4-BE49-F238E27FC236}">
                  <a16:creationId xmlns:a16="http://schemas.microsoft.com/office/drawing/2014/main" id="{A3223F2E-B0C8-86CA-0963-D38CBD26B534}"/>
                </a:ext>
              </a:extLst>
            </p:cNvPr>
            <p:cNvSpPr>
              <a:spLocks/>
            </p:cNvSpPr>
            <p:nvPr/>
          </p:nvSpPr>
          <p:spPr bwMode="auto">
            <a:xfrm>
              <a:off x="3704" y="3107"/>
              <a:ext cx="120" cy="189"/>
            </a:xfrm>
            <a:custGeom>
              <a:avLst/>
              <a:gdLst>
                <a:gd name="T0" fmla="*/ 113 w 48"/>
                <a:gd name="T1" fmla="*/ 192 h 71"/>
                <a:gd name="T2" fmla="*/ 750 w 48"/>
                <a:gd name="T3" fmla="*/ 1339 h 71"/>
                <a:gd name="T4" fmla="*/ 750 w 48"/>
                <a:gd name="T5" fmla="*/ 1339 h 71"/>
                <a:gd name="T6" fmla="*/ 33 w 48"/>
                <a:gd name="T7" fmla="*/ 149 h 71"/>
                <a:gd name="T8" fmla="*/ 33 w 48"/>
                <a:gd name="T9" fmla="*/ 77 h 71"/>
                <a:gd name="T10" fmla="*/ 125 w 48"/>
                <a:gd name="T11" fmla="*/ 0 h 71"/>
                <a:gd name="T12" fmla="*/ 113 w 48"/>
                <a:gd name="T13" fmla="*/ 192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71">
                  <a:moveTo>
                    <a:pt x="7" y="10"/>
                  </a:moveTo>
                  <a:cubicBezTo>
                    <a:pt x="7" y="11"/>
                    <a:pt x="48" y="71"/>
                    <a:pt x="48" y="71"/>
                  </a:cubicBezTo>
                  <a:cubicBezTo>
                    <a:pt x="48" y="71"/>
                    <a:pt x="48" y="71"/>
                    <a:pt x="48" y="71"/>
                  </a:cubicBezTo>
                  <a:cubicBezTo>
                    <a:pt x="2" y="8"/>
                    <a:pt x="2" y="8"/>
                    <a:pt x="2" y="8"/>
                  </a:cubicBezTo>
                  <a:cubicBezTo>
                    <a:pt x="1" y="6"/>
                    <a:pt x="0" y="5"/>
                    <a:pt x="2" y="4"/>
                  </a:cubicBezTo>
                  <a:cubicBezTo>
                    <a:pt x="3" y="3"/>
                    <a:pt x="8" y="0"/>
                    <a:pt x="8" y="0"/>
                  </a:cubicBezTo>
                  <a:cubicBezTo>
                    <a:pt x="6" y="1"/>
                    <a:pt x="3" y="5"/>
                    <a:pt x="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2" name="Freeform 1088">
              <a:extLst>
                <a:ext uri="{FF2B5EF4-FFF2-40B4-BE49-F238E27FC236}">
                  <a16:creationId xmlns:a16="http://schemas.microsoft.com/office/drawing/2014/main" id="{E0BEAC22-65D1-3AC5-EAC2-2EF7500D6F54}"/>
                </a:ext>
              </a:extLst>
            </p:cNvPr>
            <p:cNvSpPr>
              <a:spLocks/>
            </p:cNvSpPr>
            <p:nvPr/>
          </p:nvSpPr>
          <p:spPr bwMode="auto">
            <a:xfrm>
              <a:off x="3984" y="3099"/>
              <a:ext cx="165" cy="224"/>
            </a:xfrm>
            <a:custGeom>
              <a:avLst/>
              <a:gdLst>
                <a:gd name="T0" fmla="*/ 895 w 66"/>
                <a:gd name="T1" fmla="*/ 21 h 84"/>
                <a:gd name="T2" fmla="*/ 1000 w 66"/>
                <a:gd name="T3" fmla="*/ 115 h 84"/>
                <a:gd name="T4" fmla="*/ 1020 w 66"/>
                <a:gd name="T5" fmla="*/ 205 h 84"/>
                <a:gd name="T6" fmla="*/ 220 w 66"/>
                <a:gd name="T7" fmla="*/ 1557 h 84"/>
                <a:gd name="T8" fmla="*/ 175 w 66"/>
                <a:gd name="T9" fmla="*/ 1571 h 84"/>
                <a:gd name="T10" fmla="*/ 125 w 66"/>
                <a:gd name="T11" fmla="*/ 1571 h 84"/>
                <a:gd name="T12" fmla="*/ 33 w 66"/>
                <a:gd name="T13" fmla="*/ 1480 h 84"/>
                <a:gd name="T14" fmla="*/ 20 w 66"/>
                <a:gd name="T15" fmla="*/ 1387 h 84"/>
                <a:gd name="T16" fmla="*/ 813 w 66"/>
                <a:gd name="T17" fmla="*/ 35 h 84"/>
                <a:gd name="T18" fmla="*/ 845 w 66"/>
                <a:gd name="T19" fmla="*/ 0 h 84"/>
                <a:gd name="T20" fmla="*/ 895 w 66"/>
                <a:gd name="T21" fmla="*/ 21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84">
                  <a:moveTo>
                    <a:pt x="57" y="1"/>
                  </a:moveTo>
                  <a:cubicBezTo>
                    <a:pt x="64" y="6"/>
                    <a:pt x="64" y="6"/>
                    <a:pt x="64" y="6"/>
                  </a:cubicBezTo>
                  <a:cubicBezTo>
                    <a:pt x="65" y="7"/>
                    <a:pt x="66" y="9"/>
                    <a:pt x="65" y="11"/>
                  </a:cubicBezTo>
                  <a:cubicBezTo>
                    <a:pt x="14" y="82"/>
                    <a:pt x="14" y="82"/>
                    <a:pt x="14" y="82"/>
                  </a:cubicBezTo>
                  <a:cubicBezTo>
                    <a:pt x="13" y="83"/>
                    <a:pt x="12" y="83"/>
                    <a:pt x="11" y="83"/>
                  </a:cubicBezTo>
                  <a:cubicBezTo>
                    <a:pt x="10" y="84"/>
                    <a:pt x="9" y="83"/>
                    <a:pt x="8" y="83"/>
                  </a:cubicBezTo>
                  <a:cubicBezTo>
                    <a:pt x="2" y="78"/>
                    <a:pt x="2" y="78"/>
                    <a:pt x="2" y="78"/>
                  </a:cubicBezTo>
                  <a:cubicBezTo>
                    <a:pt x="0" y="77"/>
                    <a:pt x="0" y="74"/>
                    <a:pt x="1" y="73"/>
                  </a:cubicBezTo>
                  <a:cubicBezTo>
                    <a:pt x="52" y="2"/>
                    <a:pt x="52" y="2"/>
                    <a:pt x="52" y="2"/>
                  </a:cubicBezTo>
                  <a:cubicBezTo>
                    <a:pt x="52" y="1"/>
                    <a:pt x="53" y="0"/>
                    <a:pt x="54" y="0"/>
                  </a:cubicBezTo>
                  <a:cubicBezTo>
                    <a:pt x="55" y="0"/>
                    <a:pt x="56" y="0"/>
                    <a:pt x="5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3" name="Freeform 1089">
              <a:extLst>
                <a:ext uri="{FF2B5EF4-FFF2-40B4-BE49-F238E27FC236}">
                  <a16:creationId xmlns:a16="http://schemas.microsoft.com/office/drawing/2014/main" id="{292E76F0-7EEB-6228-6C3E-F659240FE534}"/>
                </a:ext>
              </a:extLst>
            </p:cNvPr>
            <p:cNvSpPr>
              <a:spLocks/>
            </p:cNvSpPr>
            <p:nvPr/>
          </p:nvSpPr>
          <p:spPr bwMode="auto">
            <a:xfrm>
              <a:off x="3926" y="3064"/>
              <a:ext cx="175" cy="496"/>
            </a:xfrm>
            <a:custGeom>
              <a:avLst/>
              <a:gdLst>
                <a:gd name="T0" fmla="*/ 875 w 70"/>
                <a:gd name="T1" fmla="*/ 35 h 186"/>
                <a:gd name="T2" fmla="*/ 20 w 70"/>
                <a:gd name="T3" fmla="*/ 1501 h 186"/>
                <a:gd name="T4" fmla="*/ 0 w 70"/>
                <a:gd name="T5" fmla="*/ 1536 h 186"/>
                <a:gd name="T6" fmla="*/ 0 w 70"/>
                <a:gd name="T7" fmla="*/ 3448 h 186"/>
                <a:gd name="T8" fmla="*/ 63 w 70"/>
                <a:gd name="T9" fmla="*/ 3528 h 186"/>
                <a:gd name="T10" fmla="*/ 188 w 70"/>
                <a:gd name="T11" fmla="*/ 3528 h 186"/>
                <a:gd name="T12" fmla="*/ 250 w 70"/>
                <a:gd name="T13" fmla="*/ 3448 h 186"/>
                <a:gd name="T14" fmla="*/ 250 w 70"/>
                <a:gd name="T15" fmla="*/ 1629 h 186"/>
                <a:gd name="T16" fmla="*/ 1083 w 70"/>
                <a:gd name="T17" fmla="*/ 205 h 186"/>
                <a:gd name="T18" fmla="*/ 1095 w 70"/>
                <a:gd name="T19" fmla="*/ 171 h 186"/>
                <a:gd name="T20" fmla="*/ 1095 w 70"/>
                <a:gd name="T21" fmla="*/ 149 h 186"/>
                <a:gd name="T22" fmla="*/ 1083 w 70"/>
                <a:gd name="T23" fmla="*/ 115 h 186"/>
                <a:gd name="T24" fmla="*/ 970 w 70"/>
                <a:gd name="T25" fmla="*/ 21 h 186"/>
                <a:gd name="T26" fmla="*/ 875 w 70"/>
                <a:gd name="T27" fmla="*/ 35 h 1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 h="186">
                  <a:moveTo>
                    <a:pt x="56" y="2"/>
                  </a:moveTo>
                  <a:cubicBezTo>
                    <a:pt x="1" y="79"/>
                    <a:pt x="1" y="79"/>
                    <a:pt x="1" y="79"/>
                  </a:cubicBezTo>
                  <a:cubicBezTo>
                    <a:pt x="0" y="79"/>
                    <a:pt x="0" y="80"/>
                    <a:pt x="0" y="81"/>
                  </a:cubicBezTo>
                  <a:cubicBezTo>
                    <a:pt x="0" y="182"/>
                    <a:pt x="0" y="182"/>
                    <a:pt x="0" y="182"/>
                  </a:cubicBezTo>
                  <a:cubicBezTo>
                    <a:pt x="0" y="184"/>
                    <a:pt x="2" y="186"/>
                    <a:pt x="4" y="186"/>
                  </a:cubicBezTo>
                  <a:cubicBezTo>
                    <a:pt x="12" y="186"/>
                    <a:pt x="12" y="186"/>
                    <a:pt x="12" y="186"/>
                  </a:cubicBezTo>
                  <a:cubicBezTo>
                    <a:pt x="14" y="186"/>
                    <a:pt x="16" y="184"/>
                    <a:pt x="16" y="182"/>
                  </a:cubicBezTo>
                  <a:cubicBezTo>
                    <a:pt x="16" y="182"/>
                    <a:pt x="16" y="88"/>
                    <a:pt x="16" y="86"/>
                  </a:cubicBezTo>
                  <a:cubicBezTo>
                    <a:pt x="18" y="84"/>
                    <a:pt x="69" y="11"/>
                    <a:pt x="69" y="11"/>
                  </a:cubicBezTo>
                  <a:cubicBezTo>
                    <a:pt x="70" y="10"/>
                    <a:pt x="70" y="10"/>
                    <a:pt x="70" y="9"/>
                  </a:cubicBezTo>
                  <a:cubicBezTo>
                    <a:pt x="70" y="9"/>
                    <a:pt x="70" y="8"/>
                    <a:pt x="70" y="8"/>
                  </a:cubicBezTo>
                  <a:cubicBezTo>
                    <a:pt x="70" y="7"/>
                    <a:pt x="69" y="6"/>
                    <a:pt x="69" y="6"/>
                  </a:cubicBezTo>
                  <a:cubicBezTo>
                    <a:pt x="62" y="1"/>
                    <a:pt x="62" y="1"/>
                    <a:pt x="62" y="1"/>
                  </a:cubicBezTo>
                  <a:cubicBezTo>
                    <a:pt x="60" y="0"/>
                    <a:pt x="58" y="0"/>
                    <a:pt x="5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4" name="Freeform 1090">
              <a:extLst>
                <a:ext uri="{FF2B5EF4-FFF2-40B4-BE49-F238E27FC236}">
                  <a16:creationId xmlns:a16="http://schemas.microsoft.com/office/drawing/2014/main" id="{8B9E276C-E81A-6087-2183-67DD013C3B7C}"/>
                </a:ext>
              </a:extLst>
            </p:cNvPr>
            <p:cNvSpPr>
              <a:spLocks/>
            </p:cNvSpPr>
            <p:nvPr/>
          </p:nvSpPr>
          <p:spPr bwMode="auto">
            <a:xfrm>
              <a:off x="4054" y="3099"/>
              <a:ext cx="95" cy="117"/>
            </a:xfrm>
            <a:custGeom>
              <a:avLst/>
              <a:gdLst>
                <a:gd name="T0" fmla="*/ 375 w 38"/>
                <a:gd name="T1" fmla="*/ 35 h 44"/>
                <a:gd name="T2" fmla="*/ 408 w 38"/>
                <a:gd name="T3" fmla="*/ 0 h 44"/>
                <a:gd name="T4" fmla="*/ 458 w 38"/>
                <a:gd name="T5" fmla="*/ 21 h 44"/>
                <a:gd name="T6" fmla="*/ 563 w 38"/>
                <a:gd name="T7" fmla="*/ 114 h 44"/>
                <a:gd name="T8" fmla="*/ 583 w 38"/>
                <a:gd name="T9" fmla="*/ 205 h 44"/>
                <a:gd name="T10" fmla="*/ 208 w 38"/>
                <a:gd name="T11" fmla="*/ 827 h 44"/>
                <a:gd name="T12" fmla="*/ 0 w 38"/>
                <a:gd name="T13" fmla="*/ 657 h 44"/>
                <a:gd name="T14" fmla="*/ 375 w 38"/>
                <a:gd name="T15" fmla="*/ 35 h 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 h="44">
                  <a:moveTo>
                    <a:pt x="24" y="2"/>
                  </a:moveTo>
                  <a:cubicBezTo>
                    <a:pt x="24" y="1"/>
                    <a:pt x="25" y="0"/>
                    <a:pt x="26" y="0"/>
                  </a:cubicBezTo>
                  <a:cubicBezTo>
                    <a:pt x="27" y="0"/>
                    <a:pt x="28" y="0"/>
                    <a:pt x="29" y="1"/>
                  </a:cubicBezTo>
                  <a:cubicBezTo>
                    <a:pt x="36" y="6"/>
                    <a:pt x="36" y="6"/>
                    <a:pt x="36" y="6"/>
                  </a:cubicBezTo>
                  <a:cubicBezTo>
                    <a:pt x="37" y="7"/>
                    <a:pt x="38" y="9"/>
                    <a:pt x="37" y="11"/>
                  </a:cubicBezTo>
                  <a:cubicBezTo>
                    <a:pt x="13" y="44"/>
                    <a:pt x="13" y="44"/>
                    <a:pt x="13" y="44"/>
                  </a:cubicBezTo>
                  <a:cubicBezTo>
                    <a:pt x="0" y="35"/>
                    <a:pt x="0" y="35"/>
                    <a:pt x="0" y="35"/>
                  </a:cubicBezTo>
                  <a:lnTo>
                    <a:pt x="2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5" name="Freeform 1091">
              <a:extLst>
                <a:ext uri="{FF2B5EF4-FFF2-40B4-BE49-F238E27FC236}">
                  <a16:creationId xmlns:a16="http://schemas.microsoft.com/office/drawing/2014/main" id="{29C2BBFC-28FE-E672-63F3-86C6462E226C}"/>
                </a:ext>
              </a:extLst>
            </p:cNvPr>
            <p:cNvSpPr>
              <a:spLocks/>
            </p:cNvSpPr>
            <p:nvPr/>
          </p:nvSpPr>
          <p:spPr bwMode="auto">
            <a:xfrm>
              <a:off x="4009" y="3064"/>
              <a:ext cx="92" cy="117"/>
            </a:xfrm>
            <a:custGeom>
              <a:avLst/>
              <a:gdLst>
                <a:gd name="T0" fmla="*/ 445 w 37"/>
                <a:gd name="T1" fmla="*/ 21 h 44"/>
                <a:gd name="T2" fmla="*/ 557 w 37"/>
                <a:gd name="T3" fmla="*/ 114 h 44"/>
                <a:gd name="T4" fmla="*/ 569 w 37"/>
                <a:gd name="T5" fmla="*/ 149 h 44"/>
                <a:gd name="T6" fmla="*/ 569 w 37"/>
                <a:gd name="T7" fmla="*/ 170 h 44"/>
                <a:gd name="T8" fmla="*/ 557 w 37"/>
                <a:gd name="T9" fmla="*/ 205 h 44"/>
                <a:gd name="T10" fmla="*/ 199 w 37"/>
                <a:gd name="T11" fmla="*/ 827 h 44"/>
                <a:gd name="T12" fmla="*/ 0 w 37"/>
                <a:gd name="T13" fmla="*/ 657 h 44"/>
                <a:gd name="T14" fmla="*/ 353 w 37"/>
                <a:gd name="T15" fmla="*/ 35 h 44"/>
                <a:gd name="T16" fmla="*/ 445 w 37"/>
                <a:gd name="T17" fmla="*/ 21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44">
                  <a:moveTo>
                    <a:pt x="29" y="1"/>
                  </a:moveTo>
                  <a:cubicBezTo>
                    <a:pt x="36" y="6"/>
                    <a:pt x="36" y="6"/>
                    <a:pt x="36" y="6"/>
                  </a:cubicBezTo>
                  <a:cubicBezTo>
                    <a:pt x="36" y="6"/>
                    <a:pt x="37" y="7"/>
                    <a:pt x="37" y="8"/>
                  </a:cubicBezTo>
                  <a:cubicBezTo>
                    <a:pt x="37" y="8"/>
                    <a:pt x="37" y="9"/>
                    <a:pt x="37" y="9"/>
                  </a:cubicBezTo>
                  <a:cubicBezTo>
                    <a:pt x="37" y="10"/>
                    <a:pt x="37" y="10"/>
                    <a:pt x="36" y="11"/>
                  </a:cubicBezTo>
                  <a:cubicBezTo>
                    <a:pt x="36" y="11"/>
                    <a:pt x="25" y="27"/>
                    <a:pt x="13" y="44"/>
                  </a:cubicBezTo>
                  <a:cubicBezTo>
                    <a:pt x="0" y="35"/>
                    <a:pt x="0" y="35"/>
                    <a:pt x="0" y="35"/>
                  </a:cubicBezTo>
                  <a:cubicBezTo>
                    <a:pt x="23" y="2"/>
                    <a:pt x="23" y="2"/>
                    <a:pt x="23" y="2"/>
                  </a:cubicBezTo>
                  <a:cubicBezTo>
                    <a:pt x="25" y="0"/>
                    <a:pt x="27" y="0"/>
                    <a:pt x="2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6" name="Freeform 1092">
              <a:extLst>
                <a:ext uri="{FF2B5EF4-FFF2-40B4-BE49-F238E27FC236}">
                  <a16:creationId xmlns:a16="http://schemas.microsoft.com/office/drawing/2014/main" id="{76ED1C0E-4655-EE14-81B5-242261C9F4CE}"/>
                </a:ext>
              </a:extLst>
            </p:cNvPr>
            <p:cNvSpPr>
              <a:spLocks/>
            </p:cNvSpPr>
            <p:nvPr/>
          </p:nvSpPr>
          <p:spPr bwMode="auto">
            <a:xfrm>
              <a:off x="3931" y="3096"/>
              <a:ext cx="125" cy="443"/>
            </a:xfrm>
            <a:custGeom>
              <a:avLst/>
              <a:gdLst>
                <a:gd name="T0" fmla="*/ 33 w 50"/>
                <a:gd name="T1" fmla="*/ 1289 h 166"/>
                <a:gd name="T2" fmla="*/ 0 w 50"/>
                <a:gd name="T3" fmla="*/ 1388 h 166"/>
                <a:gd name="T4" fmla="*/ 20 w 50"/>
                <a:gd name="T5" fmla="*/ 3154 h 166"/>
                <a:gd name="T6" fmla="*/ 20 w 50"/>
                <a:gd name="T7" fmla="*/ 3154 h 166"/>
                <a:gd name="T8" fmla="*/ 63 w 50"/>
                <a:gd name="T9" fmla="*/ 1345 h 166"/>
                <a:gd name="T10" fmla="*/ 783 w 50"/>
                <a:gd name="T11" fmla="*/ 0 h 166"/>
                <a:gd name="T12" fmla="*/ 783 w 50"/>
                <a:gd name="T13" fmla="*/ 0 h 166"/>
                <a:gd name="T14" fmla="*/ 33 w 50"/>
                <a:gd name="T15" fmla="*/ 1289 h 1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166">
                  <a:moveTo>
                    <a:pt x="2" y="68"/>
                  </a:moveTo>
                  <a:cubicBezTo>
                    <a:pt x="1" y="69"/>
                    <a:pt x="1" y="69"/>
                    <a:pt x="0" y="73"/>
                  </a:cubicBezTo>
                  <a:cubicBezTo>
                    <a:pt x="0" y="78"/>
                    <a:pt x="1" y="166"/>
                    <a:pt x="1" y="166"/>
                  </a:cubicBezTo>
                  <a:cubicBezTo>
                    <a:pt x="1" y="166"/>
                    <a:pt x="1" y="166"/>
                    <a:pt x="1" y="166"/>
                  </a:cubicBezTo>
                  <a:cubicBezTo>
                    <a:pt x="1" y="166"/>
                    <a:pt x="4" y="72"/>
                    <a:pt x="4" y="71"/>
                  </a:cubicBezTo>
                  <a:cubicBezTo>
                    <a:pt x="4" y="70"/>
                    <a:pt x="50" y="0"/>
                    <a:pt x="50" y="0"/>
                  </a:cubicBezTo>
                  <a:cubicBezTo>
                    <a:pt x="50" y="0"/>
                    <a:pt x="50" y="0"/>
                    <a:pt x="50" y="0"/>
                  </a:cubicBezTo>
                  <a:cubicBezTo>
                    <a:pt x="50" y="0"/>
                    <a:pt x="3" y="66"/>
                    <a:pt x="2"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7" name="Freeform 1093">
              <a:extLst>
                <a:ext uri="{FF2B5EF4-FFF2-40B4-BE49-F238E27FC236}">
                  <a16:creationId xmlns:a16="http://schemas.microsoft.com/office/drawing/2014/main" id="{154029FD-C75C-C77B-D87A-6926DCEA962E}"/>
                </a:ext>
              </a:extLst>
            </p:cNvPr>
            <p:cNvSpPr>
              <a:spLocks/>
            </p:cNvSpPr>
            <p:nvPr/>
          </p:nvSpPr>
          <p:spPr bwMode="auto">
            <a:xfrm>
              <a:off x="4004" y="3104"/>
              <a:ext cx="135" cy="179"/>
            </a:xfrm>
            <a:custGeom>
              <a:avLst/>
              <a:gdLst>
                <a:gd name="T0" fmla="*/ 675 w 54"/>
                <a:gd name="T1" fmla="*/ 150 h 67"/>
                <a:gd name="T2" fmla="*/ 0 w 54"/>
                <a:gd name="T3" fmla="*/ 1277 h 67"/>
                <a:gd name="T4" fmla="*/ 0 w 54"/>
                <a:gd name="T5" fmla="*/ 1277 h 67"/>
                <a:gd name="T6" fmla="*/ 688 w 54"/>
                <a:gd name="T7" fmla="*/ 56 h 67"/>
                <a:gd name="T8" fmla="*/ 750 w 54"/>
                <a:gd name="T9" fmla="*/ 21 h 67"/>
                <a:gd name="T10" fmla="*/ 845 w 54"/>
                <a:gd name="T11" fmla="*/ 115 h 67"/>
                <a:gd name="T12" fmla="*/ 675 w 54"/>
                <a:gd name="T13" fmla="*/ 150 h 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67">
                  <a:moveTo>
                    <a:pt x="43" y="8"/>
                  </a:moveTo>
                  <a:cubicBezTo>
                    <a:pt x="43" y="9"/>
                    <a:pt x="0" y="67"/>
                    <a:pt x="0" y="67"/>
                  </a:cubicBezTo>
                  <a:cubicBezTo>
                    <a:pt x="0" y="67"/>
                    <a:pt x="0" y="67"/>
                    <a:pt x="0" y="67"/>
                  </a:cubicBezTo>
                  <a:cubicBezTo>
                    <a:pt x="44" y="3"/>
                    <a:pt x="44" y="3"/>
                    <a:pt x="44" y="3"/>
                  </a:cubicBezTo>
                  <a:cubicBezTo>
                    <a:pt x="45" y="1"/>
                    <a:pt x="46" y="0"/>
                    <a:pt x="48" y="1"/>
                  </a:cubicBezTo>
                  <a:cubicBezTo>
                    <a:pt x="49" y="3"/>
                    <a:pt x="54" y="6"/>
                    <a:pt x="54" y="6"/>
                  </a:cubicBezTo>
                  <a:cubicBezTo>
                    <a:pt x="52" y="5"/>
                    <a:pt x="48" y="3"/>
                    <a:pt x="4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8" name="Freeform 1094">
              <a:extLst>
                <a:ext uri="{FF2B5EF4-FFF2-40B4-BE49-F238E27FC236}">
                  <a16:creationId xmlns:a16="http://schemas.microsoft.com/office/drawing/2014/main" id="{013E39E1-4626-375F-F625-FE0876EB7F61}"/>
                </a:ext>
              </a:extLst>
            </p:cNvPr>
            <p:cNvSpPr>
              <a:spLocks/>
            </p:cNvSpPr>
            <p:nvPr/>
          </p:nvSpPr>
          <p:spPr bwMode="auto">
            <a:xfrm>
              <a:off x="3696" y="3099"/>
              <a:ext cx="165" cy="224"/>
            </a:xfrm>
            <a:custGeom>
              <a:avLst/>
              <a:gdLst>
                <a:gd name="T0" fmla="*/ 145 w 66"/>
                <a:gd name="T1" fmla="*/ 21 h 84"/>
                <a:gd name="T2" fmla="*/ 33 w 66"/>
                <a:gd name="T3" fmla="*/ 115 h 84"/>
                <a:gd name="T4" fmla="*/ 20 w 66"/>
                <a:gd name="T5" fmla="*/ 205 h 84"/>
                <a:gd name="T6" fmla="*/ 813 w 66"/>
                <a:gd name="T7" fmla="*/ 1557 h 84"/>
                <a:gd name="T8" fmla="*/ 863 w 66"/>
                <a:gd name="T9" fmla="*/ 1571 h 84"/>
                <a:gd name="T10" fmla="*/ 908 w 66"/>
                <a:gd name="T11" fmla="*/ 1571 h 84"/>
                <a:gd name="T12" fmla="*/ 1000 w 66"/>
                <a:gd name="T13" fmla="*/ 1480 h 84"/>
                <a:gd name="T14" fmla="*/ 1020 w 66"/>
                <a:gd name="T15" fmla="*/ 1387 h 84"/>
                <a:gd name="T16" fmla="*/ 220 w 66"/>
                <a:gd name="T17" fmla="*/ 35 h 84"/>
                <a:gd name="T18" fmla="*/ 188 w 66"/>
                <a:gd name="T19" fmla="*/ 0 h 84"/>
                <a:gd name="T20" fmla="*/ 145 w 66"/>
                <a:gd name="T21" fmla="*/ 21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84">
                  <a:moveTo>
                    <a:pt x="9" y="1"/>
                  </a:moveTo>
                  <a:cubicBezTo>
                    <a:pt x="2" y="6"/>
                    <a:pt x="2" y="6"/>
                    <a:pt x="2" y="6"/>
                  </a:cubicBezTo>
                  <a:cubicBezTo>
                    <a:pt x="0" y="7"/>
                    <a:pt x="0" y="9"/>
                    <a:pt x="1" y="11"/>
                  </a:cubicBezTo>
                  <a:cubicBezTo>
                    <a:pt x="52" y="82"/>
                    <a:pt x="52" y="82"/>
                    <a:pt x="52" y="82"/>
                  </a:cubicBezTo>
                  <a:cubicBezTo>
                    <a:pt x="53" y="83"/>
                    <a:pt x="54" y="83"/>
                    <a:pt x="55" y="83"/>
                  </a:cubicBezTo>
                  <a:cubicBezTo>
                    <a:pt x="56" y="84"/>
                    <a:pt x="57" y="83"/>
                    <a:pt x="58" y="83"/>
                  </a:cubicBezTo>
                  <a:cubicBezTo>
                    <a:pt x="64" y="78"/>
                    <a:pt x="64" y="78"/>
                    <a:pt x="64" y="78"/>
                  </a:cubicBezTo>
                  <a:cubicBezTo>
                    <a:pt x="66" y="77"/>
                    <a:pt x="66" y="74"/>
                    <a:pt x="65" y="73"/>
                  </a:cubicBezTo>
                  <a:cubicBezTo>
                    <a:pt x="14" y="2"/>
                    <a:pt x="14" y="2"/>
                    <a:pt x="14" y="2"/>
                  </a:cubicBezTo>
                  <a:cubicBezTo>
                    <a:pt x="14" y="1"/>
                    <a:pt x="13" y="0"/>
                    <a:pt x="12" y="0"/>
                  </a:cubicBezTo>
                  <a:cubicBezTo>
                    <a:pt x="11" y="0"/>
                    <a:pt x="10" y="0"/>
                    <a:pt x="9" y="1"/>
                  </a:cubicBezTo>
                  <a:close/>
                </a:path>
              </a:pathLst>
            </a:custGeom>
            <a:grpFill/>
            <a:ln w="7938" cap="rnd">
              <a:solidFill>
                <a:srgbClr val="58585A"/>
              </a:solidFill>
              <a:prstDash val="solid"/>
              <a:round/>
              <a:headEnd/>
              <a:tailEnd/>
            </a:ln>
          </p:spPr>
          <p:txBody>
            <a:bodyPr/>
            <a:lstStyle/>
            <a:p>
              <a:endParaRPr lang="en-US"/>
            </a:p>
          </p:txBody>
        </p:sp>
        <p:sp>
          <p:nvSpPr>
            <p:cNvPr id="1259" name="Freeform 1095">
              <a:extLst>
                <a:ext uri="{FF2B5EF4-FFF2-40B4-BE49-F238E27FC236}">
                  <a16:creationId xmlns:a16="http://schemas.microsoft.com/office/drawing/2014/main" id="{A62CF12F-5612-336C-8E35-DDF1BFB41330}"/>
                </a:ext>
              </a:extLst>
            </p:cNvPr>
            <p:cNvSpPr>
              <a:spLocks/>
            </p:cNvSpPr>
            <p:nvPr/>
          </p:nvSpPr>
          <p:spPr bwMode="auto">
            <a:xfrm>
              <a:off x="3744" y="3064"/>
              <a:ext cx="175" cy="496"/>
            </a:xfrm>
            <a:custGeom>
              <a:avLst/>
              <a:gdLst>
                <a:gd name="T0" fmla="*/ 125 w 70"/>
                <a:gd name="T1" fmla="*/ 21 h 186"/>
                <a:gd name="T2" fmla="*/ 20 w 70"/>
                <a:gd name="T3" fmla="*/ 115 h 186"/>
                <a:gd name="T4" fmla="*/ 0 w 70"/>
                <a:gd name="T5" fmla="*/ 149 h 186"/>
                <a:gd name="T6" fmla="*/ 0 w 70"/>
                <a:gd name="T7" fmla="*/ 171 h 186"/>
                <a:gd name="T8" fmla="*/ 0 w 70"/>
                <a:gd name="T9" fmla="*/ 205 h 186"/>
                <a:gd name="T10" fmla="*/ 845 w 70"/>
                <a:gd name="T11" fmla="*/ 1629 h 186"/>
                <a:gd name="T12" fmla="*/ 845 w 70"/>
                <a:gd name="T13" fmla="*/ 3448 h 186"/>
                <a:gd name="T14" fmla="*/ 908 w 70"/>
                <a:gd name="T15" fmla="*/ 3528 h 186"/>
                <a:gd name="T16" fmla="*/ 1033 w 70"/>
                <a:gd name="T17" fmla="*/ 3528 h 186"/>
                <a:gd name="T18" fmla="*/ 1095 w 70"/>
                <a:gd name="T19" fmla="*/ 3448 h 186"/>
                <a:gd name="T20" fmla="*/ 1095 w 70"/>
                <a:gd name="T21" fmla="*/ 1536 h 186"/>
                <a:gd name="T22" fmla="*/ 1083 w 70"/>
                <a:gd name="T23" fmla="*/ 1501 h 186"/>
                <a:gd name="T24" fmla="*/ 208 w 70"/>
                <a:gd name="T25" fmla="*/ 35 h 186"/>
                <a:gd name="T26" fmla="*/ 125 w 70"/>
                <a:gd name="T27" fmla="*/ 21 h 1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 h="186">
                  <a:moveTo>
                    <a:pt x="8" y="1"/>
                  </a:moveTo>
                  <a:cubicBezTo>
                    <a:pt x="1" y="6"/>
                    <a:pt x="1" y="6"/>
                    <a:pt x="1" y="6"/>
                  </a:cubicBezTo>
                  <a:cubicBezTo>
                    <a:pt x="0" y="6"/>
                    <a:pt x="0" y="7"/>
                    <a:pt x="0" y="8"/>
                  </a:cubicBezTo>
                  <a:cubicBezTo>
                    <a:pt x="0" y="8"/>
                    <a:pt x="0" y="9"/>
                    <a:pt x="0" y="9"/>
                  </a:cubicBezTo>
                  <a:cubicBezTo>
                    <a:pt x="0" y="10"/>
                    <a:pt x="0" y="10"/>
                    <a:pt x="0" y="11"/>
                  </a:cubicBezTo>
                  <a:cubicBezTo>
                    <a:pt x="0" y="11"/>
                    <a:pt x="52" y="84"/>
                    <a:pt x="54" y="86"/>
                  </a:cubicBezTo>
                  <a:cubicBezTo>
                    <a:pt x="54" y="88"/>
                    <a:pt x="54" y="182"/>
                    <a:pt x="54" y="182"/>
                  </a:cubicBezTo>
                  <a:cubicBezTo>
                    <a:pt x="54" y="184"/>
                    <a:pt x="56" y="186"/>
                    <a:pt x="58" y="186"/>
                  </a:cubicBezTo>
                  <a:cubicBezTo>
                    <a:pt x="66" y="186"/>
                    <a:pt x="66" y="186"/>
                    <a:pt x="66" y="186"/>
                  </a:cubicBezTo>
                  <a:cubicBezTo>
                    <a:pt x="68" y="186"/>
                    <a:pt x="70" y="184"/>
                    <a:pt x="70" y="182"/>
                  </a:cubicBezTo>
                  <a:cubicBezTo>
                    <a:pt x="70" y="81"/>
                    <a:pt x="70" y="81"/>
                    <a:pt x="70" y="81"/>
                  </a:cubicBezTo>
                  <a:cubicBezTo>
                    <a:pt x="70" y="80"/>
                    <a:pt x="70" y="79"/>
                    <a:pt x="69" y="79"/>
                  </a:cubicBezTo>
                  <a:cubicBezTo>
                    <a:pt x="13" y="2"/>
                    <a:pt x="13" y="2"/>
                    <a:pt x="13" y="2"/>
                  </a:cubicBezTo>
                  <a:cubicBezTo>
                    <a:pt x="12" y="0"/>
                    <a:pt x="10" y="0"/>
                    <a:pt x="8" y="1"/>
                  </a:cubicBezTo>
                  <a:close/>
                </a:path>
              </a:pathLst>
            </a:custGeom>
            <a:grpFill/>
            <a:ln w="7938" cap="rnd">
              <a:solidFill>
                <a:srgbClr val="58585A"/>
              </a:solidFill>
              <a:prstDash val="solid"/>
              <a:round/>
              <a:headEnd/>
              <a:tailEnd/>
            </a:ln>
          </p:spPr>
          <p:txBody>
            <a:bodyPr/>
            <a:lstStyle/>
            <a:p>
              <a:endParaRPr lang="en-US"/>
            </a:p>
          </p:txBody>
        </p:sp>
        <p:sp>
          <p:nvSpPr>
            <p:cNvPr id="1260" name="Freeform 1096">
              <a:extLst>
                <a:ext uri="{FF2B5EF4-FFF2-40B4-BE49-F238E27FC236}">
                  <a16:creationId xmlns:a16="http://schemas.microsoft.com/office/drawing/2014/main" id="{8AA4856E-169B-E655-EA31-D383A3642153}"/>
                </a:ext>
              </a:extLst>
            </p:cNvPr>
            <p:cNvSpPr>
              <a:spLocks/>
            </p:cNvSpPr>
            <p:nvPr/>
          </p:nvSpPr>
          <p:spPr bwMode="auto">
            <a:xfrm>
              <a:off x="3984" y="3099"/>
              <a:ext cx="165" cy="224"/>
            </a:xfrm>
            <a:custGeom>
              <a:avLst/>
              <a:gdLst>
                <a:gd name="T0" fmla="*/ 895 w 66"/>
                <a:gd name="T1" fmla="*/ 21 h 84"/>
                <a:gd name="T2" fmla="*/ 1000 w 66"/>
                <a:gd name="T3" fmla="*/ 115 h 84"/>
                <a:gd name="T4" fmla="*/ 1020 w 66"/>
                <a:gd name="T5" fmla="*/ 205 h 84"/>
                <a:gd name="T6" fmla="*/ 220 w 66"/>
                <a:gd name="T7" fmla="*/ 1557 h 84"/>
                <a:gd name="T8" fmla="*/ 175 w 66"/>
                <a:gd name="T9" fmla="*/ 1571 h 84"/>
                <a:gd name="T10" fmla="*/ 125 w 66"/>
                <a:gd name="T11" fmla="*/ 1571 h 84"/>
                <a:gd name="T12" fmla="*/ 33 w 66"/>
                <a:gd name="T13" fmla="*/ 1480 h 84"/>
                <a:gd name="T14" fmla="*/ 20 w 66"/>
                <a:gd name="T15" fmla="*/ 1387 h 84"/>
                <a:gd name="T16" fmla="*/ 813 w 66"/>
                <a:gd name="T17" fmla="*/ 35 h 84"/>
                <a:gd name="T18" fmla="*/ 845 w 66"/>
                <a:gd name="T19" fmla="*/ 0 h 84"/>
                <a:gd name="T20" fmla="*/ 895 w 66"/>
                <a:gd name="T21" fmla="*/ 21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84">
                  <a:moveTo>
                    <a:pt x="57" y="1"/>
                  </a:moveTo>
                  <a:cubicBezTo>
                    <a:pt x="64" y="6"/>
                    <a:pt x="64" y="6"/>
                    <a:pt x="64" y="6"/>
                  </a:cubicBezTo>
                  <a:cubicBezTo>
                    <a:pt x="65" y="7"/>
                    <a:pt x="66" y="9"/>
                    <a:pt x="65" y="11"/>
                  </a:cubicBezTo>
                  <a:cubicBezTo>
                    <a:pt x="14" y="82"/>
                    <a:pt x="14" y="82"/>
                    <a:pt x="14" y="82"/>
                  </a:cubicBezTo>
                  <a:cubicBezTo>
                    <a:pt x="13" y="83"/>
                    <a:pt x="12" y="83"/>
                    <a:pt x="11" y="83"/>
                  </a:cubicBezTo>
                  <a:cubicBezTo>
                    <a:pt x="10" y="84"/>
                    <a:pt x="9" y="83"/>
                    <a:pt x="8" y="83"/>
                  </a:cubicBezTo>
                  <a:cubicBezTo>
                    <a:pt x="2" y="78"/>
                    <a:pt x="2" y="78"/>
                    <a:pt x="2" y="78"/>
                  </a:cubicBezTo>
                  <a:cubicBezTo>
                    <a:pt x="0" y="77"/>
                    <a:pt x="0" y="74"/>
                    <a:pt x="1" y="73"/>
                  </a:cubicBezTo>
                  <a:cubicBezTo>
                    <a:pt x="52" y="2"/>
                    <a:pt x="52" y="2"/>
                    <a:pt x="52" y="2"/>
                  </a:cubicBezTo>
                  <a:cubicBezTo>
                    <a:pt x="52" y="1"/>
                    <a:pt x="53" y="0"/>
                    <a:pt x="54" y="0"/>
                  </a:cubicBezTo>
                  <a:cubicBezTo>
                    <a:pt x="55" y="0"/>
                    <a:pt x="56" y="0"/>
                    <a:pt x="57" y="1"/>
                  </a:cubicBezTo>
                  <a:close/>
                </a:path>
              </a:pathLst>
            </a:custGeom>
            <a:grpFill/>
            <a:ln w="7938" cap="rnd">
              <a:solidFill>
                <a:srgbClr val="58585A"/>
              </a:solidFill>
              <a:prstDash val="solid"/>
              <a:round/>
              <a:headEnd/>
              <a:tailEnd/>
            </a:ln>
          </p:spPr>
          <p:txBody>
            <a:bodyPr/>
            <a:lstStyle/>
            <a:p>
              <a:endParaRPr lang="en-US"/>
            </a:p>
          </p:txBody>
        </p:sp>
        <p:sp>
          <p:nvSpPr>
            <p:cNvPr id="1261" name="Freeform 1097">
              <a:extLst>
                <a:ext uri="{FF2B5EF4-FFF2-40B4-BE49-F238E27FC236}">
                  <a16:creationId xmlns:a16="http://schemas.microsoft.com/office/drawing/2014/main" id="{32CEEDFD-259E-37E8-58D8-7BE05831F1A9}"/>
                </a:ext>
              </a:extLst>
            </p:cNvPr>
            <p:cNvSpPr>
              <a:spLocks/>
            </p:cNvSpPr>
            <p:nvPr/>
          </p:nvSpPr>
          <p:spPr bwMode="auto">
            <a:xfrm>
              <a:off x="3926" y="3064"/>
              <a:ext cx="175" cy="496"/>
            </a:xfrm>
            <a:custGeom>
              <a:avLst/>
              <a:gdLst>
                <a:gd name="T0" fmla="*/ 875 w 70"/>
                <a:gd name="T1" fmla="*/ 35 h 186"/>
                <a:gd name="T2" fmla="*/ 20 w 70"/>
                <a:gd name="T3" fmla="*/ 1501 h 186"/>
                <a:gd name="T4" fmla="*/ 0 w 70"/>
                <a:gd name="T5" fmla="*/ 1536 h 186"/>
                <a:gd name="T6" fmla="*/ 0 w 70"/>
                <a:gd name="T7" fmla="*/ 3448 h 186"/>
                <a:gd name="T8" fmla="*/ 63 w 70"/>
                <a:gd name="T9" fmla="*/ 3528 h 186"/>
                <a:gd name="T10" fmla="*/ 188 w 70"/>
                <a:gd name="T11" fmla="*/ 3528 h 186"/>
                <a:gd name="T12" fmla="*/ 250 w 70"/>
                <a:gd name="T13" fmla="*/ 3448 h 186"/>
                <a:gd name="T14" fmla="*/ 250 w 70"/>
                <a:gd name="T15" fmla="*/ 1629 h 186"/>
                <a:gd name="T16" fmla="*/ 1083 w 70"/>
                <a:gd name="T17" fmla="*/ 205 h 186"/>
                <a:gd name="T18" fmla="*/ 1095 w 70"/>
                <a:gd name="T19" fmla="*/ 171 h 186"/>
                <a:gd name="T20" fmla="*/ 1095 w 70"/>
                <a:gd name="T21" fmla="*/ 149 h 186"/>
                <a:gd name="T22" fmla="*/ 1083 w 70"/>
                <a:gd name="T23" fmla="*/ 115 h 186"/>
                <a:gd name="T24" fmla="*/ 970 w 70"/>
                <a:gd name="T25" fmla="*/ 21 h 186"/>
                <a:gd name="T26" fmla="*/ 875 w 70"/>
                <a:gd name="T27" fmla="*/ 35 h 1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 h="186">
                  <a:moveTo>
                    <a:pt x="56" y="2"/>
                  </a:moveTo>
                  <a:cubicBezTo>
                    <a:pt x="1" y="79"/>
                    <a:pt x="1" y="79"/>
                    <a:pt x="1" y="79"/>
                  </a:cubicBezTo>
                  <a:cubicBezTo>
                    <a:pt x="0" y="79"/>
                    <a:pt x="0" y="80"/>
                    <a:pt x="0" y="81"/>
                  </a:cubicBezTo>
                  <a:cubicBezTo>
                    <a:pt x="0" y="182"/>
                    <a:pt x="0" y="182"/>
                    <a:pt x="0" y="182"/>
                  </a:cubicBezTo>
                  <a:cubicBezTo>
                    <a:pt x="0" y="184"/>
                    <a:pt x="2" y="186"/>
                    <a:pt x="4" y="186"/>
                  </a:cubicBezTo>
                  <a:cubicBezTo>
                    <a:pt x="12" y="186"/>
                    <a:pt x="12" y="186"/>
                    <a:pt x="12" y="186"/>
                  </a:cubicBezTo>
                  <a:cubicBezTo>
                    <a:pt x="14" y="186"/>
                    <a:pt x="16" y="184"/>
                    <a:pt x="16" y="182"/>
                  </a:cubicBezTo>
                  <a:cubicBezTo>
                    <a:pt x="16" y="182"/>
                    <a:pt x="16" y="88"/>
                    <a:pt x="16" y="86"/>
                  </a:cubicBezTo>
                  <a:cubicBezTo>
                    <a:pt x="18" y="84"/>
                    <a:pt x="69" y="11"/>
                    <a:pt x="69" y="11"/>
                  </a:cubicBezTo>
                  <a:cubicBezTo>
                    <a:pt x="70" y="10"/>
                    <a:pt x="70" y="10"/>
                    <a:pt x="70" y="9"/>
                  </a:cubicBezTo>
                  <a:cubicBezTo>
                    <a:pt x="70" y="9"/>
                    <a:pt x="70" y="8"/>
                    <a:pt x="70" y="8"/>
                  </a:cubicBezTo>
                  <a:cubicBezTo>
                    <a:pt x="70" y="7"/>
                    <a:pt x="69" y="6"/>
                    <a:pt x="69" y="6"/>
                  </a:cubicBezTo>
                  <a:cubicBezTo>
                    <a:pt x="62" y="1"/>
                    <a:pt x="62" y="1"/>
                    <a:pt x="62" y="1"/>
                  </a:cubicBezTo>
                  <a:cubicBezTo>
                    <a:pt x="60" y="0"/>
                    <a:pt x="58" y="0"/>
                    <a:pt x="56" y="2"/>
                  </a:cubicBezTo>
                  <a:close/>
                </a:path>
              </a:pathLst>
            </a:custGeom>
            <a:grpFill/>
            <a:ln w="7938" cap="rnd">
              <a:solidFill>
                <a:srgbClr val="58585A"/>
              </a:solidFill>
              <a:prstDash val="solid"/>
              <a:round/>
              <a:headEnd/>
              <a:tailEnd/>
            </a:ln>
          </p:spPr>
          <p:txBody>
            <a:bodyPr/>
            <a:lstStyle/>
            <a:p>
              <a:endParaRPr lang="en-US"/>
            </a:p>
          </p:txBody>
        </p:sp>
      </p:grpSp>
      <p:grpSp>
        <p:nvGrpSpPr>
          <p:cNvPr id="1212" name="Group 1099">
            <a:extLst>
              <a:ext uri="{FF2B5EF4-FFF2-40B4-BE49-F238E27FC236}">
                <a16:creationId xmlns:a16="http://schemas.microsoft.com/office/drawing/2014/main" id="{5B60BA60-BB3A-B5E4-47F0-E250F4751128}"/>
              </a:ext>
            </a:extLst>
          </p:cNvPr>
          <p:cNvGrpSpPr>
            <a:grpSpLocks noChangeAspect="1"/>
          </p:cNvGrpSpPr>
          <p:nvPr/>
        </p:nvGrpSpPr>
        <p:grpSpPr bwMode="auto">
          <a:xfrm>
            <a:off x="5588439" y="1184636"/>
            <a:ext cx="306059" cy="553174"/>
            <a:chOff x="4707" y="3072"/>
            <a:chExt cx="270" cy="488"/>
          </a:xfrm>
          <a:solidFill>
            <a:schemeClr val="accent2">
              <a:lumMod val="60000"/>
              <a:lumOff val="40000"/>
            </a:schemeClr>
          </a:solidFill>
        </p:grpSpPr>
        <p:sp>
          <p:nvSpPr>
            <p:cNvPr id="1230" name="Freeform 1100">
              <a:extLst>
                <a:ext uri="{FF2B5EF4-FFF2-40B4-BE49-F238E27FC236}">
                  <a16:creationId xmlns:a16="http://schemas.microsoft.com/office/drawing/2014/main" id="{395058DD-7779-0AB4-D1FE-567309A2442C}"/>
                </a:ext>
              </a:extLst>
            </p:cNvPr>
            <p:cNvSpPr>
              <a:spLocks/>
            </p:cNvSpPr>
            <p:nvPr/>
          </p:nvSpPr>
          <p:spPr bwMode="auto">
            <a:xfrm>
              <a:off x="4707" y="3109"/>
              <a:ext cx="75" cy="144"/>
            </a:xfrm>
            <a:custGeom>
              <a:avLst/>
              <a:gdLst>
                <a:gd name="T0" fmla="*/ 95 w 30"/>
                <a:gd name="T1" fmla="*/ 0 h 54"/>
                <a:gd name="T2" fmla="*/ 20 w 30"/>
                <a:gd name="T3" fmla="*/ 35 h 54"/>
                <a:gd name="T4" fmla="*/ 0 w 30"/>
                <a:gd name="T5" fmla="*/ 93 h 54"/>
                <a:gd name="T6" fmla="*/ 333 w 30"/>
                <a:gd name="T7" fmla="*/ 1003 h 54"/>
                <a:gd name="T8" fmla="*/ 345 w 30"/>
                <a:gd name="T9" fmla="*/ 1024 h 54"/>
                <a:gd name="T10" fmla="*/ 375 w 30"/>
                <a:gd name="T11" fmla="*/ 1024 h 54"/>
                <a:gd name="T12" fmla="*/ 438 w 30"/>
                <a:gd name="T13" fmla="*/ 989 h 54"/>
                <a:gd name="T14" fmla="*/ 458 w 30"/>
                <a:gd name="T15" fmla="*/ 931 h 54"/>
                <a:gd name="T16" fmla="*/ 145 w 30"/>
                <a:gd name="T17" fmla="*/ 21 h 54"/>
                <a:gd name="T18" fmla="*/ 125 w 30"/>
                <a:gd name="T19" fmla="*/ 0 h 54"/>
                <a:gd name="T20" fmla="*/ 95 w 30"/>
                <a:gd name="T21" fmla="*/ 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54">
                  <a:moveTo>
                    <a:pt x="6" y="0"/>
                  </a:moveTo>
                  <a:cubicBezTo>
                    <a:pt x="1" y="2"/>
                    <a:pt x="1" y="2"/>
                    <a:pt x="1" y="2"/>
                  </a:cubicBezTo>
                  <a:cubicBezTo>
                    <a:pt x="0" y="3"/>
                    <a:pt x="0" y="4"/>
                    <a:pt x="0" y="5"/>
                  </a:cubicBezTo>
                  <a:cubicBezTo>
                    <a:pt x="21" y="53"/>
                    <a:pt x="21" y="53"/>
                    <a:pt x="21" y="53"/>
                  </a:cubicBezTo>
                  <a:cubicBezTo>
                    <a:pt x="21" y="53"/>
                    <a:pt x="21" y="54"/>
                    <a:pt x="22" y="54"/>
                  </a:cubicBezTo>
                  <a:cubicBezTo>
                    <a:pt x="22" y="54"/>
                    <a:pt x="23" y="54"/>
                    <a:pt x="24" y="54"/>
                  </a:cubicBezTo>
                  <a:cubicBezTo>
                    <a:pt x="28" y="52"/>
                    <a:pt x="28" y="52"/>
                    <a:pt x="28" y="52"/>
                  </a:cubicBezTo>
                  <a:cubicBezTo>
                    <a:pt x="29" y="51"/>
                    <a:pt x="30" y="50"/>
                    <a:pt x="29" y="49"/>
                  </a:cubicBezTo>
                  <a:cubicBezTo>
                    <a:pt x="9" y="1"/>
                    <a:pt x="9" y="1"/>
                    <a:pt x="9" y="1"/>
                  </a:cubicBezTo>
                  <a:cubicBezTo>
                    <a:pt x="9" y="1"/>
                    <a:pt x="8" y="0"/>
                    <a:pt x="8" y="0"/>
                  </a:cubicBezTo>
                  <a:cubicBezTo>
                    <a:pt x="7" y="0"/>
                    <a:pt x="6"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 name="Freeform 1101">
              <a:extLst>
                <a:ext uri="{FF2B5EF4-FFF2-40B4-BE49-F238E27FC236}">
                  <a16:creationId xmlns:a16="http://schemas.microsoft.com/office/drawing/2014/main" id="{C03BCD07-D95A-D7B0-726C-2F0FA44F2265}"/>
                </a:ext>
              </a:extLst>
            </p:cNvPr>
            <p:cNvSpPr>
              <a:spLocks/>
            </p:cNvSpPr>
            <p:nvPr/>
          </p:nvSpPr>
          <p:spPr bwMode="auto">
            <a:xfrm>
              <a:off x="4707" y="3109"/>
              <a:ext cx="52" cy="88"/>
            </a:xfrm>
            <a:custGeom>
              <a:avLst/>
              <a:gdLst>
                <a:gd name="T0" fmla="*/ 319 w 21"/>
                <a:gd name="T1" fmla="*/ 547 h 33"/>
                <a:gd name="T2" fmla="*/ 134 w 21"/>
                <a:gd name="T3" fmla="*/ 21 h 33"/>
                <a:gd name="T4" fmla="*/ 124 w 21"/>
                <a:gd name="T5" fmla="*/ 0 h 33"/>
                <a:gd name="T6" fmla="*/ 92 w 21"/>
                <a:gd name="T7" fmla="*/ 0 h 33"/>
                <a:gd name="T8" fmla="*/ 12 w 21"/>
                <a:gd name="T9" fmla="*/ 35 h 33"/>
                <a:gd name="T10" fmla="*/ 0 w 21"/>
                <a:gd name="T11" fmla="*/ 93 h 33"/>
                <a:gd name="T12" fmla="*/ 183 w 21"/>
                <a:gd name="T13" fmla="*/ 627 h 33"/>
                <a:gd name="T14" fmla="*/ 319 w 21"/>
                <a:gd name="T15" fmla="*/ 547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 h="33">
                  <a:moveTo>
                    <a:pt x="21" y="29"/>
                  </a:moveTo>
                  <a:cubicBezTo>
                    <a:pt x="9" y="1"/>
                    <a:pt x="9" y="1"/>
                    <a:pt x="9" y="1"/>
                  </a:cubicBezTo>
                  <a:cubicBezTo>
                    <a:pt x="9" y="1"/>
                    <a:pt x="8" y="0"/>
                    <a:pt x="8" y="0"/>
                  </a:cubicBezTo>
                  <a:cubicBezTo>
                    <a:pt x="7" y="0"/>
                    <a:pt x="6" y="0"/>
                    <a:pt x="6" y="0"/>
                  </a:cubicBezTo>
                  <a:cubicBezTo>
                    <a:pt x="1" y="2"/>
                    <a:pt x="1" y="2"/>
                    <a:pt x="1" y="2"/>
                  </a:cubicBezTo>
                  <a:cubicBezTo>
                    <a:pt x="0" y="3"/>
                    <a:pt x="0" y="4"/>
                    <a:pt x="0" y="5"/>
                  </a:cubicBezTo>
                  <a:cubicBezTo>
                    <a:pt x="12" y="33"/>
                    <a:pt x="12" y="33"/>
                    <a:pt x="12" y="33"/>
                  </a:cubicBezTo>
                  <a:lnTo>
                    <a:pt x="21"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 name="Freeform 1102">
              <a:extLst>
                <a:ext uri="{FF2B5EF4-FFF2-40B4-BE49-F238E27FC236}">
                  <a16:creationId xmlns:a16="http://schemas.microsoft.com/office/drawing/2014/main" id="{1BE9E4C1-CECA-E5D5-5A04-F1ADEE2E6BA0}"/>
                </a:ext>
              </a:extLst>
            </p:cNvPr>
            <p:cNvSpPr>
              <a:spLocks/>
            </p:cNvSpPr>
            <p:nvPr/>
          </p:nvSpPr>
          <p:spPr bwMode="auto">
            <a:xfrm>
              <a:off x="4732" y="3072"/>
              <a:ext cx="102" cy="488"/>
            </a:xfrm>
            <a:custGeom>
              <a:avLst/>
              <a:gdLst>
                <a:gd name="T0" fmla="*/ 104 w 41"/>
                <a:gd name="T1" fmla="*/ 21 h 183"/>
                <a:gd name="T2" fmla="*/ 30 w 41"/>
                <a:gd name="T3" fmla="*/ 56 h 183"/>
                <a:gd name="T4" fmla="*/ 0 w 41"/>
                <a:gd name="T5" fmla="*/ 93 h 183"/>
                <a:gd name="T6" fmla="*/ 0 w 41"/>
                <a:gd name="T7" fmla="*/ 93 h 183"/>
                <a:gd name="T8" fmla="*/ 0 w 41"/>
                <a:gd name="T9" fmla="*/ 136 h 183"/>
                <a:gd name="T10" fmla="*/ 403 w 41"/>
                <a:gd name="T11" fmla="*/ 1309 h 183"/>
                <a:gd name="T12" fmla="*/ 433 w 41"/>
                <a:gd name="T13" fmla="*/ 1557 h 183"/>
                <a:gd name="T14" fmla="*/ 433 w 41"/>
                <a:gd name="T15" fmla="*/ 3413 h 183"/>
                <a:gd name="T16" fmla="*/ 495 w 41"/>
                <a:gd name="T17" fmla="*/ 3469 h 183"/>
                <a:gd name="T18" fmla="*/ 587 w 41"/>
                <a:gd name="T19" fmla="*/ 3469 h 183"/>
                <a:gd name="T20" fmla="*/ 632 w 41"/>
                <a:gd name="T21" fmla="*/ 3413 h 183"/>
                <a:gd name="T22" fmla="*/ 632 w 41"/>
                <a:gd name="T23" fmla="*/ 1459 h 183"/>
                <a:gd name="T24" fmla="*/ 619 w 41"/>
                <a:gd name="T25" fmla="*/ 1288 h 183"/>
                <a:gd name="T26" fmla="*/ 187 w 41"/>
                <a:gd name="T27" fmla="*/ 35 h 183"/>
                <a:gd name="T28" fmla="*/ 104 w 41"/>
                <a:gd name="T29" fmla="*/ 21 h 1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1" h="183">
                  <a:moveTo>
                    <a:pt x="7" y="1"/>
                  </a:moveTo>
                  <a:cubicBezTo>
                    <a:pt x="2" y="3"/>
                    <a:pt x="2" y="3"/>
                    <a:pt x="2" y="3"/>
                  </a:cubicBezTo>
                  <a:cubicBezTo>
                    <a:pt x="1" y="4"/>
                    <a:pt x="0" y="4"/>
                    <a:pt x="0" y="5"/>
                  </a:cubicBezTo>
                  <a:cubicBezTo>
                    <a:pt x="0" y="5"/>
                    <a:pt x="0" y="5"/>
                    <a:pt x="0" y="5"/>
                  </a:cubicBezTo>
                  <a:cubicBezTo>
                    <a:pt x="0" y="6"/>
                    <a:pt x="0" y="7"/>
                    <a:pt x="0" y="7"/>
                  </a:cubicBezTo>
                  <a:cubicBezTo>
                    <a:pt x="0" y="7"/>
                    <a:pt x="19" y="53"/>
                    <a:pt x="26" y="69"/>
                  </a:cubicBezTo>
                  <a:cubicBezTo>
                    <a:pt x="27" y="72"/>
                    <a:pt x="28" y="75"/>
                    <a:pt x="28" y="82"/>
                  </a:cubicBezTo>
                  <a:cubicBezTo>
                    <a:pt x="28" y="107"/>
                    <a:pt x="28" y="180"/>
                    <a:pt x="28" y="180"/>
                  </a:cubicBezTo>
                  <a:cubicBezTo>
                    <a:pt x="28" y="182"/>
                    <a:pt x="30" y="183"/>
                    <a:pt x="32" y="183"/>
                  </a:cubicBezTo>
                  <a:cubicBezTo>
                    <a:pt x="38" y="183"/>
                    <a:pt x="38" y="183"/>
                    <a:pt x="38" y="183"/>
                  </a:cubicBezTo>
                  <a:cubicBezTo>
                    <a:pt x="39" y="183"/>
                    <a:pt x="41" y="182"/>
                    <a:pt x="41" y="180"/>
                  </a:cubicBezTo>
                  <a:cubicBezTo>
                    <a:pt x="41" y="180"/>
                    <a:pt x="41" y="81"/>
                    <a:pt x="41" y="77"/>
                  </a:cubicBezTo>
                  <a:cubicBezTo>
                    <a:pt x="41" y="73"/>
                    <a:pt x="41" y="70"/>
                    <a:pt x="40" y="68"/>
                  </a:cubicBezTo>
                  <a:cubicBezTo>
                    <a:pt x="39" y="66"/>
                    <a:pt x="12" y="2"/>
                    <a:pt x="12" y="2"/>
                  </a:cubicBezTo>
                  <a:cubicBezTo>
                    <a:pt x="11" y="1"/>
                    <a:pt x="9"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3" name="Freeform 1103">
              <a:extLst>
                <a:ext uri="{FF2B5EF4-FFF2-40B4-BE49-F238E27FC236}">
                  <a16:creationId xmlns:a16="http://schemas.microsoft.com/office/drawing/2014/main" id="{93D988E9-FAB7-C211-8893-2D09D69902FF}"/>
                </a:ext>
              </a:extLst>
            </p:cNvPr>
            <p:cNvSpPr>
              <a:spLocks/>
            </p:cNvSpPr>
            <p:nvPr/>
          </p:nvSpPr>
          <p:spPr bwMode="auto">
            <a:xfrm>
              <a:off x="4732" y="3072"/>
              <a:ext cx="67" cy="112"/>
            </a:xfrm>
            <a:custGeom>
              <a:avLst/>
              <a:gdLst>
                <a:gd name="T0" fmla="*/ 184 w 27"/>
                <a:gd name="T1" fmla="*/ 35 h 42"/>
                <a:gd name="T2" fmla="*/ 104 w 27"/>
                <a:gd name="T3" fmla="*/ 21 h 42"/>
                <a:gd name="T4" fmla="*/ 30 w 27"/>
                <a:gd name="T5" fmla="*/ 56 h 42"/>
                <a:gd name="T6" fmla="*/ 0 w 27"/>
                <a:gd name="T7" fmla="*/ 93 h 42"/>
                <a:gd name="T8" fmla="*/ 0 w 27"/>
                <a:gd name="T9" fmla="*/ 93 h 42"/>
                <a:gd name="T10" fmla="*/ 0 w 27"/>
                <a:gd name="T11" fmla="*/ 136 h 42"/>
                <a:gd name="T12" fmla="*/ 228 w 27"/>
                <a:gd name="T13" fmla="*/ 797 h 42"/>
                <a:gd name="T14" fmla="*/ 412 w 27"/>
                <a:gd name="T15" fmla="*/ 704 h 42"/>
                <a:gd name="T16" fmla="*/ 184 w 27"/>
                <a:gd name="T17" fmla="*/ 35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42">
                  <a:moveTo>
                    <a:pt x="12" y="2"/>
                  </a:moveTo>
                  <a:cubicBezTo>
                    <a:pt x="11" y="1"/>
                    <a:pt x="9" y="0"/>
                    <a:pt x="7" y="1"/>
                  </a:cubicBezTo>
                  <a:cubicBezTo>
                    <a:pt x="2" y="3"/>
                    <a:pt x="2" y="3"/>
                    <a:pt x="2" y="3"/>
                  </a:cubicBezTo>
                  <a:cubicBezTo>
                    <a:pt x="1" y="4"/>
                    <a:pt x="0" y="4"/>
                    <a:pt x="0" y="5"/>
                  </a:cubicBezTo>
                  <a:cubicBezTo>
                    <a:pt x="0" y="5"/>
                    <a:pt x="0" y="5"/>
                    <a:pt x="0" y="5"/>
                  </a:cubicBezTo>
                  <a:cubicBezTo>
                    <a:pt x="0" y="6"/>
                    <a:pt x="0" y="7"/>
                    <a:pt x="0" y="7"/>
                  </a:cubicBezTo>
                  <a:cubicBezTo>
                    <a:pt x="0" y="7"/>
                    <a:pt x="7" y="25"/>
                    <a:pt x="15" y="42"/>
                  </a:cubicBezTo>
                  <a:cubicBezTo>
                    <a:pt x="27" y="37"/>
                    <a:pt x="27" y="37"/>
                    <a:pt x="27" y="37"/>
                  </a:cubicBezTo>
                  <a:cubicBezTo>
                    <a:pt x="19" y="20"/>
                    <a:pt x="12" y="2"/>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4" name="Freeform 1104">
              <a:extLst>
                <a:ext uri="{FF2B5EF4-FFF2-40B4-BE49-F238E27FC236}">
                  <a16:creationId xmlns:a16="http://schemas.microsoft.com/office/drawing/2014/main" id="{8129F366-699F-4921-E181-4F7C9B3215B0}"/>
                </a:ext>
              </a:extLst>
            </p:cNvPr>
            <p:cNvSpPr>
              <a:spLocks/>
            </p:cNvSpPr>
            <p:nvPr/>
          </p:nvSpPr>
          <p:spPr bwMode="auto">
            <a:xfrm>
              <a:off x="4752" y="3123"/>
              <a:ext cx="62" cy="424"/>
            </a:xfrm>
            <a:custGeom>
              <a:avLst/>
              <a:gdLst>
                <a:gd name="T0" fmla="*/ 370 w 25"/>
                <a:gd name="T1" fmla="*/ 989 h 159"/>
                <a:gd name="T2" fmla="*/ 382 w 25"/>
                <a:gd name="T3" fmla="*/ 1080 h 159"/>
                <a:gd name="T4" fmla="*/ 350 w 25"/>
                <a:gd name="T5" fmla="*/ 3016 h 159"/>
                <a:gd name="T6" fmla="*/ 350 w 25"/>
                <a:gd name="T7" fmla="*/ 3016 h 159"/>
                <a:gd name="T8" fmla="*/ 337 w 25"/>
                <a:gd name="T9" fmla="*/ 1117 h 159"/>
                <a:gd name="T10" fmla="*/ 320 w 25"/>
                <a:gd name="T11" fmla="*/ 989 h 159"/>
                <a:gd name="T12" fmla="*/ 0 w 25"/>
                <a:gd name="T13" fmla="*/ 0 h 159"/>
                <a:gd name="T14" fmla="*/ 0 w 25"/>
                <a:gd name="T15" fmla="*/ 0 h 159"/>
                <a:gd name="T16" fmla="*/ 370 w 25"/>
                <a:gd name="T17" fmla="*/ 989 h 1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159">
                  <a:moveTo>
                    <a:pt x="24" y="52"/>
                  </a:moveTo>
                  <a:cubicBezTo>
                    <a:pt x="25" y="54"/>
                    <a:pt x="25" y="54"/>
                    <a:pt x="25" y="57"/>
                  </a:cubicBezTo>
                  <a:cubicBezTo>
                    <a:pt x="25" y="61"/>
                    <a:pt x="23" y="159"/>
                    <a:pt x="23" y="159"/>
                  </a:cubicBezTo>
                  <a:cubicBezTo>
                    <a:pt x="23" y="159"/>
                    <a:pt x="23" y="159"/>
                    <a:pt x="23" y="159"/>
                  </a:cubicBezTo>
                  <a:cubicBezTo>
                    <a:pt x="23" y="159"/>
                    <a:pt x="23" y="72"/>
                    <a:pt x="22" y="59"/>
                  </a:cubicBezTo>
                  <a:cubicBezTo>
                    <a:pt x="22" y="56"/>
                    <a:pt x="22" y="54"/>
                    <a:pt x="21" y="52"/>
                  </a:cubicBezTo>
                  <a:cubicBezTo>
                    <a:pt x="17" y="41"/>
                    <a:pt x="0" y="0"/>
                    <a:pt x="0" y="0"/>
                  </a:cubicBezTo>
                  <a:cubicBezTo>
                    <a:pt x="0" y="0"/>
                    <a:pt x="0" y="0"/>
                    <a:pt x="0" y="0"/>
                  </a:cubicBezTo>
                  <a:cubicBezTo>
                    <a:pt x="0" y="0"/>
                    <a:pt x="24" y="51"/>
                    <a:pt x="24"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5" name="Freeform 1105">
              <a:extLst>
                <a:ext uri="{FF2B5EF4-FFF2-40B4-BE49-F238E27FC236}">
                  <a16:creationId xmlns:a16="http://schemas.microsoft.com/office/drawing/2014/main" id="{11B50DDB-E477-EAE0-0F22-C1C74D85C41E}"/>
                </a:ext>
              </a:extLst>
            </p:cNvPr>
            <p:cNvSpPr>
              <a:spLocks/>
            </p:cNvSpPr>
            <p:nvPr/>
          </p:nvSpPr>
          <p:spPr bwMode="auto">
            <a:xfrm>
              <a:off x="4709" y="3115"/>
              <a:ext cx="50" cy="122"/>
            </a:xfrm>
            <a:custGeom>
              <a:avLst/>
              <a:gdLst>
                <a:gd name="T0" fmla="*/ 63 w 20"/>
                <a:gd name="T1" fmla="*/ 90 h 46"/>
                <a:gd name="T2" fmla="*/ 313 w 20"/>
                <a:gd name="T3" fmla="*/ 859 h 46"/>
                <a:gd name="T4" fmla="*/ 313 w 20"/>
                <a:gd name="T5" fmla="*/ 859 h 46"/>
                <a:gd name="T6" fmla="*/ 20 w 20"/>
                <a:gd name="T7" fmla="*/ 56 h 46"/>
                <a:gd name="T8" fmla="*/ 33 w 20"/>
                <a:gd name="T9" fmla="*/ 21 h 46"/>
                <a:gd name="T10" fmla="*/ 95 w 20"/>
                <a:gd name="T11" fmla="*/ 0 h 46"/>
                <a:gd name="T12" fmla="*/ 63 w 20"/>
                <a:gd name="T13" fmla="*/ 90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46">
                  <a:moveTo>
                    <a:pt x="4" y="5"/>
                  </a:moveTo>
                  <a:cubicBezTo>
                    <a:pt x="4" y="6"/>
                    <a:pt x="20" y="46"/>
                    <a:pt x="20" y="46"/>
                  </a:cubicBezTo>
                  <a:cubicBezTo>
                    <a:pt x="20" y="46"/>
                    <a:pt x="20" y="46"/>
                    <a:pt x="20" y="46"/>
                  </a:cubicBezTo>
                  <a:cubicBezTo>
                    <a:pt x="1" y="3"/>
                    <a:pt x="1" y="3"/>
                    <a:pt x="1" y="3"/>
                  </a:cubicBezTo>
                  <a:cubicBezTo>
                    <a:pt x="1" y="2"/>
                    <a:pt x="0" y="2"/>
                    <a:pt x="2" y="1"/>
                  </a:cubicBezTo>
                  <a:cubicBezTo>
                    <a:pt x="3" y="1"/>
                    <a:pt x="6" y="0"/>
                    <a:pt x="6" y="0"/>
                  </a:cubicBezTo>
                  <a:cubicBezTo>
                    <a:pt x="5" y="0"/>
                    <a:pt x="2" y="2"/>
                    <a:pt x="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6" name="Freeform 1106">
              <a:extLst>
                <a:ext uri="{FF2B5EF4-FFF2-40B4-BE49-F238E27FC236}">
                  <a16:creationId xmlns:a16="http://schemas.microsoft.com/office/drawing/2014/main" id="{92000738-7BF0-CCBE-C981-067F131EF998}"/>
                </a:ext>
              </a:extLst>
            </p:cNvPr>
            <p:cNvSpPr>
              <a:spLocks/>
            </p:cNvSpPr>
            <p:nvPr/>
          </p:nvSpPr>
          <p:spPr bwMode="auto">
            <a:xfrm>
              <a:off x="4902" y="3109"/>
              <a:ext cx="75" cy="144"/>
            </a:xfrm>
            <a:custGeom>
              <a:avLst/>
              <a:gdLst>
                <a:gd name="T0" fmla="*/ 375 w 30"/>
                <a:gd name="T1" fmla="*/ 0 h 54"/>
                <a:gd name="T2" fmla="*/ 458 w 30"/>
                <a:gd name="T3" fmla="*/ 35 h 54"/>
                <a:gd name="T4" fmla="*/ 470 w 30"/>
                <a:gd name="T5" fmla="*/ 93 h 54"/>
                <a:gd name="T6" fmla="*/ 145 w 30"/>
                <a:gd name="T7" fmla="*/ 1003 h 54"/>
                <a:gd name="T8" fmla="*/ 125 w 30"/>
                <a:gd name="T9" fmla="*/ 1024 h 54"/>
                <a:gd name="T10" fmla="*/ 95 w 30"/>
                <a:gd name="T11" fmla="*/ 1024 h 54"/>
                <a:gd name="T12" fmla="*/ 33 w 30"/>
                <a:gd name="T13" fmla="*/ 989 h 54"/>
                <a:gd name="T14" fmla="*/ 20 w 30"/>
                <a:gd name="T15" fmla="*/ 931 h 54"/>
                <a:gd name="T16" fmla="*/ 333 w 30"/>
                <a:gd name="T17" fmla="*/ 21 h 54"/>
                <a:gd name="T18" fmla="*/ 345 w 30"/>
                <a:gd name="T19" fmla="*/ 0 h 54"/>
                <a:gd name="T20" fmla="*/ 375 w 30"/>
                <a:gd name="T21" fmla="*/ 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54">
                  <a:moveTo>
                    <a:pt x="24" y="0"/>
                  </a:moveTo>
                  <a:cubicBezTo>
                    <a:pt x="29" y="2"/>
                    <a:pt x="29" y="2"/>
                    <a:pt x="29" y="2"/>
                  </a:cubicBezTo>
                  <a:cubicBezTo>
                    <a:pt x="30" y="3"/>
                    <a:pt x="30" y="4"/>
                    <a:pt x="30" y="5"/>
                  </a:cubicBezTo>
                  <a:cubicBezTo>
                    <a:pt x="9" y="53"/>
                    <a:pt x="9" y="53"/>
                    <a:pt x="9" y="53"/>
                  </a:cubicBezTo>
                  <a:cubicBezTo>
                    <a:pt x="9" y="53"/>
                    <a:pt x="9" y="54"/>
                    <a:pt x="8" y="54"/>
                  </a:cubicBezTo>
                  <a:cubicBezTo>
                    <a:pt x="8" y="54"/>
                    <a:pt x="7" y="54"/>
                    <a:pt x="6" y="54"/>
                  </a:cubicBezTo>
                  <a:cubicBezTo>
                    <a:pt x="2" y="52"/>
                    <a:pt x="2" y="52"/>
                    <a:pt x="2" y="52"/>
                  </a:cubicBezTo>
                  <a:cubicBezTo>
                    <a:pt x="1" y="51"/>
                    <a:pt x="0" y="50"/>
                    <a:pt x="1" y="49"/>
                  </a:cubicBezTo>
                  <a:cubicBezTo>
                    <a:pt x="21" y="1"/>
                    <a:pt x="21" y="1"/>
                    <a:pt x="21" y="1"/>
                  </a:cubicBezTo>
                  <a:cubicBezTo>
                    <a:pt x="21" y="1"/>
                    <a:pt x="22" y="0"/>
                    <a:pt x="22" y="0"/>
                  </a:cubicBezTo>
                  <a:cubicBezTo>
                    <a:pt x="23" y="0"/>
                    <a:pt x="24"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7" name="Freeform 1107">
              <a:extLst>
                <a:ext uri="{FF2B5EF4-FFF2-40B4-BE49-F238E27FC236}">
                  <a16:creationId xmlns:a16="http://schemas.microsoft.com/office/drawing/2014/main" id="{81403DD7-D726-DF2E-16C3-2690B397D5B5}"/>
                </a:ext>
              </a:extLst>
            </p:cNvPr>
            <p:cNvSpPr>
              <a:spLocks/>
            </p:cNvSpPr>
            <p:nvPr/>
          </p:nvSpPr>
          <p:spPr bwMode="auto">
            <a:xfrm>
              <a:off x="4924" y="3109"/>
              <a:ext cx="53" cy="88"/>
            </a:xfrm>
            <a:custGeom>
              <a:avLst/>
              <a:gdLst>
                <a:gd name="T0" fmla="*/ 0 w 21"/>
                <a:gd name="T1" fmla="*/ 547 h 33"/>
                <a:gd name="T2" fmla="*/ 192 w 21"/>
                <a:gd name="T3" fmla="*/ 21 h 33"/>
                <a:gd name="T4" fmla="*/ 209 w 21"/>
                <a:gd name="T5" fmla="*/ 0 h 33"/>
                <a:gd name="T6" fmla="*/ 242 w 21"/>
                <a:gd name="T7" fmla="*/ 0 h 33"/>
                <a:gd name="T8" fmla="*/ 318 w 21"/>
                <a:gd name="T9" fmla="*/ 35 h 33"/>
                <a:gd name="T10" fmla="*/ 338 w 21"/>
                <a:gd name="T11" fmla="*/ 93 h 33"/>
                <a:gd name="T12" fmla="*/ 146 w 21"/>
                <a:gd name="T13" fmla="*/ 627 h 33"/>
                <a:gd name="T14" fmla="*/ 0 w 21"/>
                <a:gd name="T15" fmla="*/ 547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 h="33">
                  <a:moveTo>
                    <a:pt x="0" y="29"/>
                  </a:moveTo>
                  <a:cubicBezTo>
                    <a:pt x="12" y="1"/>
                    <a:pt x="12" y="1"/>
                    <a:pt x="12" y="1"/>
                  </a:cubicBezTo>
                  <a:cubicBezTo>
                    <a:pt x="12" y="1"/>
                    <a:pt x="13" y="0"/>
                    <a:pt x="13" y="0"/>
                  </a:cubicBezTo>
                  <a:cubicBezTo>
                    <a:pt x="14" y="0"/>
                    <a:pt x="15" y="0"/>
                    <a:pt x="15" y="0"/>
                  </a:cubicBezTo>
                  <a:cubicBezTo>
                    <a:pt x="20" y="2"/>
                    <a:pt x="20" y="2"/>
                    <a:pt x="20" y="2"/>
                  </a:cubicBezTo>
                  <a:cubicBezTo>
                    <a:pt x="21" y="3"/>
                    <a:pt x="21" y="4"/>
                    <a:pt x="21" y="5"/>
                  </a:cubicBezTo>
                  <a:cubicBezTo>
                    <a:pt x="9" y="33"/>
                    <a:pt x="9" y="33"/>
                    <a:pt x="9" y="33"/>
                  </a:cubicBez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8" name="Freeform 1108">
              <a:extLst>
                <a:ext uri="{FF2B5EF4-FFF2-40B4-BE49-F238E27FC236}">
                  <a16:creationId xmlns:a16="http://schemas.microsoft.com/office/drawing/2014/main" id="{E3F26025-3E5F-7C90-A7F0-73D41EAFFBE6}"/>
                </a:ext>
              </a:extLst>
            </p:cNvPr>
            <p:cNvSpPr>
              <a:spLocks/>
            </p:cNvSpPr>
            <p:nvPr/>
          </p:nvSpPr>
          <p:spPr bwMode="auto">
            <a:xfrm>
              <a:off x="4849" y="3072"/>
              <a:ext cx="103" cy="488"/>
            </a:xfrm>
            <a:custGeom>
              <a:avLst/>
              <a:gdLst>
                <a:gd name="T0" fmla="*/ 460 w 41"/>
                <a:gd name="T1" fmla="*/ 35 h 183"/>
                <a:gd name="T2" fmla="*/ 20 w 41"/>
                <a:gd name="T3" fmla="*/ 1288 h 183"/>
                <a:gd name="T4" fmla="*/ 0 w 41"/>
                <a:gd name="T5" fmla="*/ 1459 h 183"/>
                <a:gd name="T6" fmla="*/ 0 w 41"/>
                <a:gd name="T7" fmla="*/ 3413 h 183"/>
                <a:gd name="T8" fmla="*/ 50 w 41"/>
                <a:gd name="T9" fmla="*/ 3469 h 183"/>
                <a:gd name="T10" fmla="*/ 146 w 41"/>
                <a:gd name="T11" fmla="*/ 3469 h 183"/>
                <a:gd name="T12" fmla="*/ 209 w 41"/>
                <a:gd name="T13" fmla="*/ 3413 h 183"/>
                <a:gd name="T14" fmla="*/ 209 w 41"/>
                <a:gd name="T15" fmla="*/ 1557 h 183"/>
                <a:gd name="T16" fmla="*/ 239 w 41"/>
                <a:gd name="T17" fmla="*/ 1309 h 183"/>
                <a:gd name="T18" fmla="*/ 651 w 41"/>
                <a:gd name="T19" fmla="*/ 136 h 183"/>
                <a:gd name="T20" fmla="*/ 651 w 41"/>
                <a:gd name="T21" fmla="*/ 93 h 183"/>
                <a:gd name="T22" fmla="*/ 651 w 41"/>
                <a:gd name="T23" fmla="*/ 93 h 183"/>
                <a:gd name="T24" fmla="*/ 618 w 41"/>
                <a:gd name="T25" fmla="*/ 56 h 183"/>
                <a:gd name="T26" fmla="*/ 538 w 41"/>
                <a:gd name="T27" fmla="*/ 21 h 183"/>
                <a:gd name="T28" fmla="*/ 460 w 41"/>
                <a:gd name="T29" fmla="*/ 35 h 1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1" h="183">
                  <a:moveTo>
                    <a:pt x="29" y="2"/>
                  </a:moveTo>
                  <a:cubicBezTo>
                    <a:pt x="29" y="2"/>
                    <a:pt x="2" y="66"/>
                    <a:pt x="1" y="68"/>
                  </a:cubicBezTo>
                  <a:cubicBezTo>
                    <a:pt x="0" y="70"/>
                    <a:pt x="0" y="73"/>
                    <a:pt x="0" y="77"/>
                  </a:cubicBezTo>
                  <a:cubicBezTo>
                    <a:pt x="0" y="81"/>
                    <a:pt x="0" y="180"/>
                    <a:pt x="0" y="180"/>
                  </a:cubicBezTo>
                  <a:cubicBezTo>
                    <a:pt x="0" y="182"/>
                    <a:pt x="2" y="183"/>
                    <a:pt x="3" y="183"/>
                  </a:cubicBezTo>
                  <a:cubicBezTo>
                    <a:pt x="9" y="183"/>
                    <a:pt x="9" y="183"/>
                    <a:pt x="9" y="183"/>
                  </a:cubicBezTo>
                  <a:cubicBezTo>
                    <a:pt x="11" y="183"/>
                    <a:pt x="13" y="182"/>
                    <a:pt x="13" y="180"/>
                  </a:cubicBezTo>
                  <a:cubicBezTo>
                    <a:pt x="13" y="180"/>
                    <a:pt x="13" y="107"/>
                    <a:pt x="13" y="82"/>
                  </a:cubicBezTo>
                  <a:cubicBezTo>
                    <a:pt x="13" y="75"/>
                    <a:pt x="14" y="72"/>
                    <a:pt x="15" y="69"/>
                  </a:cubicBezTo>
                  <a:cubicBezTo>
                    <a:pt x="22" y="53"/>
                    <a:pt x="41" y="7"/>
                    <a:pt x="41" y="7"/>
                  </a:cubicBezTo>
                  <a:cubicBezTo>
                    <a:pt x="41" y="7"/>
                    <a:pt x="41" y="6"/>
                    <a:pt x="41" y="5"/>
                  </a:cubicBezTo>
                  <a:cubicBezTo>
                    <a:pt x="41" y="5"/>
                    <a:pt x="41" y="5"/>
                    <a:pt x="41" y="5"/>
                  </a:cubicBezTo>
                  <a:cubicBezTo>
                    <a:pt x="41" y="4"/>
                    <a:pt x="40" y="4"/>
                    <a:pt x="39" y="3"/>
                  </a:cubicBezTo>
                  <a:cubicBezTo>
                    <a:pt x="34" y="1"/>
                    <a:pt x="34" y="1"/>
                    <a:pt x="34" y="1"/>
                  </a:cubicBezTo>
                  <a:cubicBezTo>
                    <a:pt x="32" y="0"/>
                    <a:pt x="30" y="1"/>
                    <a:pt x="2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 name="Freeform 1109">
              <a:extLst>
                <a:ext uri="{FF2B5EF4-FFF2-40B4-BE49-F238E27FC236}">
                  <a16:creationId xmlns:a16="http://schemas.microsoft.com/office/drawing/2014/main" id="{CE3D6364-D6F9-FF99-6929-00A6977FFD67}"/>
                </a:ext>
              </a:extLst>
            </p:cNvPr>
            <p:cNvSpPr>
              <a:spLocks/>
            </p:cNvSpPr>
            <p:nvPr/>
          </p:nvSpPr>
          <p:spPr bwMode="auto">
            <a:xfrm>
              <a:off x="4884" y="3072"/>
              <a:ext cx="68" cy="112"/>
            </a:xfrm>
            <a:custGeom>
              <a:avLst/>
              <a:gdLst>
                <a:gd name="T0" fmla="*/ 242 w 27"/>
                <a:gd name="T1" fmla="*/ 35 h 42"/>
                <a:gd name="T2" fmla="*/ 317 w 27"/>
                <a:gd name="T3" fmla="*/ 21 h 42"/>
                <a:gd name="T4" fmla="*/ 400 w 27"/>
                <a:gd name="T5" fmla="*/ 56 h 42"/>
                <a:gd name="T6" fmla="*/ 431 w 27"/>
                <a:gd name="T7" fmla="*/ 93 h 42"/>
                <a:gd name="T8" fmla="*/ 431 w 27"/>
                <a:gd name="T9" fmla="*/ 93 h 42"/>
                <a:gd name="T10" fmla="*/ 431 w 27"/>
                <a:gd name="T11" fmla="*/ 136 h 42"/>
                <a:gd name="T12" fmla="*/ 191 w 27"/>
                <a:gd name="T13" fmla="*/ 797 h 42"/>
                <a:gd name="T14" fmla="*/ 0 w 27"/>
                <a:gd name="T15" fmla="*/ 704 h 42"/>
                <a:gd name="T16" fmla="*/ 242 w 27"/>
                <a:gd name="T17" fmla="*/ 35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42">
                  <a:moveTo>
                    <a:pt x="15" y="2"/>
                  </a:moveTo>
                  <a:cubicBezTo>
                    <a:pt x="16" y="1"/>
                    <a:pt x="18" y="0"/>
                    <a:pt x="20" y="1"/>
                  </a:cubicBezTo>
                  <a:cubicBezTo>
                    <a:pt x="25" y="3"/>
                    <a:pt x="25" y="3"/>
                    <a:pt x="25" y="3"/>
                  </a:cubicBezTo>
                  <a:cubicBezTo>
                    <a:pt x="26" y="4"/>
                    <a:pt x="27" y="4"/>
                    <a:pt x="27" y="5"/>
                  </a:cubicBezTo>
                  <a:cubicBezTo>
                    <a:pt x="27" y="5"/>
                    <a:pt x="27" y="5"/>
                    <a:pt x="27" y="5"/>
                  </a:cubicBezTo>
                  <a:cubicBezTo>
                    <a:pt x="27" y="6"/>
                    <a:pt x="27" y="7"/>
                    <a:pt x="27" y="7"/>
                  </a:cubicBezTo>
                  <a:cubicBezTo>
                    <a:pt x="27" y="7"/>
                    <a:pt x="20" y="25"/>
                    <a:pt x="12" y="42"/>
                  </a:cubicBezTo>
                  <a:cubicBezTo>
                    <a:pt x="0" y="37"/>
                    <a:pt x="0" y="37"/>
                    <a:pt x="0" y="37"/>
                  </a:cubicBezTo>
                  <a:cubicBezTo>
                    <a:pt x="8" y="20"/>
                    <a:pt x="15" y="2"/>
                    <a:pt x="1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 name="Freeform 1110">
              <a:extLst>
                <a:ext uri="{FF2B5EF4-FFF2-40B4-BE49-F238E27FC236}">
                  <a16:creationId xmlns:a16="http://schemas.microsoft.com/office/drawing/2014/main" id="{4C8D7433-33C6-47E4-CB5C-CA0975FE3037}"/>
                </a:ext>
              </a:extLst>
            </p:cNvPr>
            <p:cNvSpPr>
              <a:spLocks/>
            </p:cNvSpPr>
            <p:nvPr/>
          </p:nvSpPr>
          <p:spPr bwMode="auto">
            <a:xfrm>
              <a:off x="4854" y="3107"/>
              <a:ext cx="63" cy="442"/>
            </a:xfrm>
            <a:custGeom>
              <a:avLst/>
              <a:gdLst>
                <a:gd name="T0" fmla="*/ 20 w 25"/>
                <a:gd name="T1" fmla="*/ 1078 h 166"/>
                <a:gd name="T2" fmla="*/ 0 w 25"/>
                <a:gd name="T3" fmla="*/ 1206 h 166"/>
                <a:gd name="T4" fmla="*/ 0 w 25"/>
                <a:gd name="T5" fmla="*/ 3134 h 166"/>
                <a:gd name="T6" fmla="*/ 0 w 25"/>
                <a:gd name="T7" fmla="*/ 3134 h 166"/>
                <a:gd name="T8" fmla="*/ 50 w 25"/>
                <a:gd name="T9" fmla="*/ 1227 h 166"/>
                <a:gd name="T10" fmla="*/ 63 w 25"/>
                <a:gd name="T11" fmla="*/ 1057 h 166"/>
                <a:gd name="T12" fmla="*/ 401 w 25"/>
                <a:gd name="T13" fmla="*/ 0 h 166"/>
                <a:gd name="T14" fmla="*/ 401 w 25"/>
                <a:gd name="T15" fmla="*/ 0 h 166"/>
                <a:gd name="T16" fmla="*/ 20 w 25"/>
                <a:gd name="T17" fmla="*/ 1078 h 1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166">
                  <a:moveTo>
                    <a:pt x="1" y="57"/>
                  </a:moveTo>
                  <a:cubicBezTo>
                    <a:pt x="1" y="58"/>
                    <a:pt x="0" y="60"/>
                    <a:pt x="0" y="64"/>
                  </a:cubicBezTo>
                  <a:cubicBezTo>
                    <a:pt x="0" y="67"/>
                    <a:pt x="0" y="166"/>
                    <a:pt x="0" y="166"/>
                  </a:cubicBezTo>
                  <a:cubicBezTo>
                    <a:pt x="0" y="166"/>
                    <a:pt x="0" y="166"/>
                    <a:pt x="0" y="166"/>
                  </a:cubicBezTo>
                  <a:cubicBezTo>
                    <a:pt x="0" y="166"/>
                    <a:pt x="3" y="79"/>
                    <a:pt x="3" y="65"/>
                  </a:cubicBezTo>
                  <a:cubicBezTo>
                    <a:pt x="3" y="62"/>
                    <a:pt x="4" y="58"/>
                    <a:pt x="4" y="56"/>
                  </a:cubicBezTo>
                  <a:cubicBezTo>
                    <a:pt x="9" y="45"/>
                    <a:pt x="25" y="0"/>
                    <a:pt x="25" y="0"/>
                  </a:cubicBezTo>
                  <a:cubicBezTo>
                    <a:pt x="25" y="0"/>
                    <a:pt x="25" y="0"/>
                    <a:pt x="25" y="0"/>
                  </a:cubicBezTo>
                  <a:cubicBezTo>
                    <a:pt x="25" y="0"/>
                    <a:pt x="2" y="56"/>
                    <a:pt x="1"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1" name="Freeform 1111">
              <a:extLst>
                <a:ext uri="{FF2B5EF4-FFF2-40B4-BE49-F238E27FC236}">
                  <a16:creationId xmlns:a16="http://schemas.microsoft.com/office/drawing/2014/main" id="{0C14AED5-70CB-62BD-49B1-2B54F45F37A1}"/>
                </a:ext>
              </a:extLst>
            </p:cNvPr>
            <p:cNvSpPr>
              <a:spLocks/>
            </p:cNvSpPr>
            <p:nvPr/>
          </p:nvSpPr>
          <p:spPr bwMode="auto">
            <a:xfrm>
              <a:off x="4912" y="3115"/>
              <a:ext cx="60" cy="117"/>
            </a:xfrm>
            <a:custGeom>
              <a:avLst/>
              <a:gdLst>
                <a:gd name="T0" fmla="*/ 283 w 24"/>
                <a:gd name="T1" fmla="*/ 93 h 44"/>
                <a:gd name="T2" fmla="*/ 0 w 24"/>
                <a:gd name="T3" fmla="*/ 827 h 44"/>
                <a:gd name="T4" fmla="*/ 0 w 24"/>
                <a:gd name="T5" fmla="*/ 827 h 44"/>
                <a:gd name="T6" fmla="*/ 283 w 24"/>
                <a:gd name="T7" fmla="*/ 21 h 44"/>
                <a:gd name="T8" fmla="*/ 313 w 24"/>
                <a:gd name="T9" fmla="*/ 0 h 44"/>
                <a:gd name="T10" fmla="*/ 375 w 24"/>
                <a:gd name="T11" fmla="*/ 35 h 44"/>
                <a:gd name="T12" fmla="*/ 283 w 24"/>
                <a:gd name="T13" fmla="*/ 93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44">
                  <a:moveTo>
                    <a:pt x="18" y="5"/>
                  </a:moveTo>
                  <a:cubicBezTo>
                    <a:pt x="18" y="5"/>
                    <a:pt x="0" y="44"/>
                    <a:pt x="0" y="44"/>
                  </a:cubicBezTo>
                  <a:cubicBezTo>
                    <a:pt x="0" y="44"/>
                    <a:pt x="0" y="44"/>
                    <a:pt x="0" y="44"/>
                  </a:cubicBezTo>
                  <a:cubicBezTo>
                    <a:pt x="18" y="1"/>
                    <a:pt x="18" y="1"/>
                    <a:pt x="18" y="1"/>
                  </a:cubicBezTo>
                  <a:cubicBezTo>
                    <a:pt x="19" y="0"/>
                    <a:pt x="19" y="0"/>
                    <a:pt x="20" y="0"/>
                  </a:cubicBezTo>
                  <a:cubicBezTo>
                    <a:pt x="21" y="1"/>
                    <a:pt x="24" y="2"/>
                    <a:pt x="24" y="2"/>
                  </a:cubicBezTo>
                  <a:cubicBezTo>
                    <a:pt x="23" y="2"/>
                    <a:pt x="20" y="1"/>
                    <a:pt x="1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2" name="Freeform 1112">
              <a:extLst>
                <a:ext uri="{FF2B5EF4-FFF2-40B4-BE49-F238E27FC236}">
                  <a16:creationId xmlns:a16="http://schemas.microsoft.com/office/drawing/2014/main" id="{7A8D6AEE-42FE-18F7-EDB3-36715E53E9C3}"/>
                </a:ext>
              </a:extLst>
            </p:cNvPr>
            <p:cNvSpPr>
              <a:spLocks/>
            </p:cNvSpPr>
            <p:nvPr/>
          </p:nvSpPr>
          <p:spPr bwMode="auto">
            <a:xfrm>
              <a:off x="4707" y="3109"/>
              <a:ext cx="75" cy="144"/>
            </a:xfrm>
            <a:custGeom>
              <a:avLst/>
              <a:gdLst>
                <a:gd name="T0" fmla="*/ 95 w 30"/>
                <a:gd name="T1" fmla="*/ 0 h 54"/>
                <a:gd name="T2" fmla="*/ 20 w 30"/>
                <a:gd name="T3" fmla="*/ 35 h 54"/>
                <a:gd name="T4" fmla="*/ 0 w 30"/>
                <a:gd name="T5" fmla="*/ 93 h 54"/>
                <a:gd name="T6" fmla="*/ 333 w 30"/>
                <a:gd name="T7" fmla="*/ 1003 h 54"/>
                <a:gd name="T8" fmla="*/ 345 w 30"/>
                <a:gd name="T9" fmla="*/ 1024 h 54"/>
                <a:gd name="T10" fmla="*/ 375 w 30"/>
                <a:gd name="T11" fmla="*/ 1024 h 54"/>
                <a:gd name="T12" fmla="*/ 438 w 30"/>
                <a:gd name="T13" fmla="*/ 989 h 54"/>
                <a:gd name="T14" fmla="*/ 458 w 30"/>
                <a:gd name="T15" fmla="*/ 931 h 54"/>
                <a:gd name="T16" fmla="*/ 145 w 30"/>
                <a:gd name="T17" fmla="*/ 21 h 54"/>
                <a:gd name="T18" fmla="*/ 125 w 30"/>
                <a:gd name="T19" fmla="*/ 0 h 54"/>
                <a:gd name="T20" fmla="*/ 95 w 30"/>
                <a:gd name="T21" fmla="*/ 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54">
                  <a:moveTo>
                    <a:pt x="6" y="0"/>
                  </a:moveTo>
                  <a:cubicBezTo>
                    <a:pt x="1" y="2"/>
                    <a:pt x="1" y="2"/>
                    <a:pt x="1" y="2"/>
                  </a:cubicBezTo>
                  <a:cubicBezTo>
                    <a:pt x="0" y="3"/>
                    <a:pt x="0" y="4"/>
                    <a:pt x="0" y="5"/>
                  </a:cubicBezTo>
                  <a:cubicBezTo>
                    <a:pt x="21" y="53"/>
                    <a:pt x="21" y="53"/>
                    <a:pt x="21" y="53"/>
                  </a:cubicBezTo>
                  <a:cubicBezTo>
                    <a:pt x="21" y="53"/>
                    <a:pt x="21" y="54"/>
                    <a:pt x="22" y="54"/>
                  </a:cubicBezTo>
                  <a:cubicBezTo>
                    <a:pt x="22" y="54"/>
                    <a:pt x="23" y="54"/>
                    <a:pt x="24" y="54"/>
                  </a:cubicBezTo>
                  <a:cubicBezTo>
                    <a:pt x="28" y="52"/>
                    <a:pt x="28" y="52"/>
                    <a:pt x="28" y="52"/>
                  </a:cubicBezTo>
                  <a:cubicBezTo>
                    <a:pt x="29" y="51"/>
                    <a:pt x="30" y="50"/>
                    <a:pt x="29" y="49"/>
                  </a:cubicBezTo>
                  <a:cubicBezTo>
                    <a:pt x="9" y="1"/>
                    <a:pt x="9" y="1"/>
                    <a:pt x="9" y="1"/>
                  </a:cubicBezTo>
                  <a:cubicBezTo>
                    <a:pt x="9" y="1"/>
                    <a:pt x="8" y="0"/>
                    <a:pt x="8" y="0"/>
                  </a:cubicBezTo>
                  <a:cubicBezTo>
                    <a:pt x="7" y="0"/>
                    <a:pt x="6" y="0"/>
                    <a:pt x="6" y="0"/>
                  </a:cubicBezTo>
                  <a:close/>
                </a:path>
              </a:pathLst>
            </a:custGeom>
            <a:grpFill/>
            <a:ln w="7938" cap="rnd">
              <a:solidFill>
                <a:srgbClr val="58585A"/>
              </a:solidFill>
              <a:prstDash val="solid"/>
              <a:round/>
              <a:headEnd/>
              <a:tailEnd/>
            </a:ln>
          </p:spPr>
          <p:txBody>
            <a:bodyPr/>
            <a:lstStyle/>
            <a:p>
              <a:endParaRPr lang="en-US"/>
            </a:p>
          </p:txBody>
        </p:sp>
        <p:sp>
          <p:nvSpPr>
            <p:cNvPr id="1243" name="Freeform 1113">
              <a:extLst>
                <a:ext uri="{FF2B5EF4-FFF2-40B4-BE49-F238E27FC236}">
                  <a16:creationId xmlns:a16="http://schemas.microsoft.com/office/drawing/2014/main" id="{B67C45B7-A362-E3EA-38E5-0AE8CFAF43EE}"/>
                </a:ext>
              </a:extLst>
            </p:cNvPr>
            <p:cNvSpPr>
              <a:spLocks/>
            </p:cNvSpPr>
            <p:nvPr/>
          </p:nvSpPr>
          <p:spPr bwMode="auto">
            <a:xfrm>
              <a:off x="4732" y="3072"/>
              <a:ext cx="102" cy="488"/>
            </a:xfrm>
            <a:custGeom>
              <a:avLst/>
              <a:gdLst>
                <a:gd name="T0" fmla="*/ 104 w 41"/>
                <a:gd name="T1" fmla="*/ 21 h 183"/>
                <a:gd name="T2" fmla="*/ 30 w 41"/>
                <a:gd name="T3" fmla="*/ 56 h 183"/>
                <a:gd name="T4" fmla="*/ 0 w 41"/>
                <a:gd name="T5" fmla="*/ 93 h 183"/>
                <a:gd name="T6" fmla="*/ 0 w 41"/>
                <a:gd name="T7" fmla="*/ 93 h 183"/>
                <a:gd name="T8" fmla="*/ 0 w 41"/>
                <a:gd name="T9" fmla="*/ 136 h 183"/>
                <a:gd name="T10" fmla="*/ 403 w 41"/>
                <a:gd name="T11" fmla="*/ 1309 h 183"/>
                <a:gd name="T12" fmla="*/ 433 w 41"/>
                <a:gd name="T13" fmla="*/ 1557 h 183"/>
                <a:gd name="T14" fmla="*/ 433 w 41"/>
                <a:gd name="T15" fmla="*/ 3413 h 183"/>
                <a:gd name="T16" fmla="*/ 495 w 41"/>
                <a:gd name="T17" fmla="*/ 3469 h 183"/>
                <a:gd name="T18" fmla="*/ 587 w 41"/>
                <a:gd name="T19" fmla="*/ 3469 h 183"/>
                <a:gd name="T20" fmla="*/ 632 w 41"/>
                <a:gd name="T21" fmla="*/ 3413 h 183"/>
                <a:gd name="T22" fmla="*/ 632 w 41"/>
                <a:gd name="T23" fmla="*/ 1459 h 183"/>
                <a:gd name="T24" fmla="*/ 619 w 41"/>
                <a:gd name="T25" fmla="*/ 1288 h 183"/>
                <a:gd name="T26" fmla="*/ 187 w 41"/>
                <a:gd name="T27" fmla="*/ 35 h 183"/>
                <a:gd name="T28" fmla="*/ 104 w 41"/>
                <a:gd name="T29" fmla="*/ 21 h 1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1" h="183">
                  <a:moveTo>
                    <a:pt x="7" y="1"/>
                  </a:moveTo>
                  <a:cubicBezTo>
                    <a:pt x="2" y="3"/>
                    <a:pt x="2" y="3"/>
                    <a:pt x="2" y="3"/>
                  </a:cubicBezTo>
                  <a:cubicBezTo>
                    <a:pt x="1" y="4"/>
                    <a:pt x="0" y="4"/>
                    <a:pt x="0" y="5"/>
                  </a:cubicBezTo>
                  <a:cubicBezTo>
                    <a:pt x="0" y="5"/>
                    <a:pt x="0" y="5"/>
                    <a:pt x="0" y="5"/>
                  </a:cubicBezTo>
                  <a:cubicBezTo>
                    <a:pt x="0" y="6"/>
                    <a:pt x="0" y="7"/>
                    <a:pt x="0" y="7"/>
                  </a:cubicBezTo>
                  <a:cubicBezTo>
                    <a:pt x="0" y="7"/>
                    <a:pt x="19" y="53"/>
                    <a:pt x="26" y="69"/>
                  </a:cubicBezTo>
                  <a:cubicBezTo>
                    <a:pt x="27" y="72"/>
                    <a:pt x="28" y="75"/>
                    <a:pt x="28" y="82"/>
                  </a:cubicBezTo>
                  <a:cubicBezTo>
                    <a:pt x="28" y="107"/>
                    <a:pt x="28" y="180"/>
                    <a:pt x="28" y="180"/>
                  </a:cubicBezTo>
                  <a:cubicBezTo>
                    <a:pt x="28" y="182"/>
                    <a:pt x="30" y="183"/>
                    <a:pt x="32" y="183"/>
                  </a:cubicBezTo>
                  <a:cubicBezTo>
                    <a:pt x="38" y="183"/>
                    <a:pt x="38" y="183"/>
                    <a:pt x="38" y="183"/>
                  </a:cubicBezTo>
                  <a:cubicBezTo>
                    <a:pt x="39" y="183"/>
                    <a:pt x="41" y="182"/>
                    <a:pt x="41" y="180"/>
                  </a:cubicBezTo>
                  <a:cubicBezTo>
                    <a:pt x="41" y="180"/>
                    <a:pt x="41" y="81"/>
                    <a:pt x="41" y="77"/>
                  </a:cubicBezTo>
                  <a:cubicBezTo>
                    <a:pt x="41" y="73"/>
                    <a:pt x="41" y="70"/>
                    <a:pt x="40" y="68"/>
                  </a:cubicBezTo>
                  <a:cubicBezTo>
                    <a:pt x="39" y="66"/>
                    <a:pt x="12" y="2"/>
                    <a:pt x="12" y="2"/>
                  </a:cubicBezTo>
                  <a:cubicBezTo>
                    <a:pt x="11" y="1"/>
                    <a:pt x="9" y="0"/>
                    <a:pt x="7" y="1"/>
                  </a:cubicBezTo>
                  <a:close/>
                </a:path>
              </a:pathLst>
            </a:custGeom>
            <a:grpFill/>
            <a:ln w="7938" cap="rnd">
              <a:solidFill>
                <a:srgbClr val="58585A"/>
              </a:solidFill>
              <a:prstDash val="solid"/>
              <a:round/>
              <a:headEnd/>
              <a:tailEnd/>
            </a:ln>
          </p:spPr>
          <p:txBody>
            <a:bodyPr/>
            <a:lstStyle/>
            <a:p>
              <a:endParaRPr lang="en-US"/>
            </a:p>
          </p:txBody>
        </p:sp>
        <p:sp>
          <p:nvSpPr>
            <p:cNvPr id="1244" name="Freeform 1114">
              <a:extLst>
                <a:ext uri="{FF2B5EF4-FFF2-40B4-BE49-F238E27FC236}">
                  <a16:creationId xmlns:a16="http://schemas.microsoft.com/office/drawing/2014/main" id="{F291DC39-D677-9618-F4C9-797D7B36E04E}"/>
                </a:ext>
              </a:extLst>
            </p:cNvPr>
            <p:cNvSpPr>
              <a:spLocks/>
            </p:cNvSpPr>
            <p:nvPr/>
          </p:nvSpPr>
          <p:spPr bwMode="auto">
            <a:xfrm>
              <a:off x="4902" y="3109"/>
              <a:ext cx="75" cy="144"/>
            </a:xfrm>
            <a:custGeom>
              <a:avLst/>
              <a:gdLst>
                <a:gd name="T0" fmla="*/ 375 w 30"/>
                <a:gd name="T1" fmla="*/ 0 h 54"/>
                <a:gd name="T2" fmla="*/ 458 w 30"/>
                <a:gd name="T3" fmla="*/ 35 h 54"/>
                <a:gd name="T4" fmla="*/ 470 w 30"/>
                <a:gd name="T5" fmla="*/ 93 h 54"/>
                <a:gd name="T6" fmla="*/ 145 w 30"/>
                <a:gd name="T7" fmla="*/ 1003 h 54"/>
                <a:gd name="T8" fmla="*/ 125 w 30"/>
                <a:gd name="T9" fmla="*/ 1024 h 54"/>
                <a:gd name="T10" fmla="*/ 95 w 30"/>
                <a:gd name="T11" fmla="*/ 1024 h 54"/>
                <a:gd name="T12" fmla="*/ 33 w 30"/>
                <a:gd name="T13" fmla="*/ 989 h 54"/>
                <a:gd name="T14" fmla="*/ 20 w 30"/>
                <a:gd name="T15" fmla="*/ 931 h 54"/>
                <a:gd name="T16" fmla="*/ 333 w 30"/>
                <a:gd name="T17" fmla="*/ 21 h 54"/>
                <a:gd name="T18" fmla="*/ 345 w 30"/>
                <a:gd name="T19" fmla="*/ 0 h 54"/>
                <a:gd name="T20" fmla="*/ 375 w 30"/>
                <a:gd name="T21" fmla="*/ 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54">
                  <a:moveTo>
                    <a:pt x="24" y="0"/>
                  </a:moveTo>
                  <a:cubicBezTo>
                    <a:pt x="29" y="2"/>
                    <a:pt x="29" y="2"/>
                    <a:pt x="29" y="2"/>
                  </a:cubicBezTo>
                  <a:cubicBezTo>
                    <a:pt x="30" y="3"/>
                    <a:pt x="30" y="4"/>
                    <a:pt x="30" y="5"/>
                  </a:cubicBezTo>
                  <a:cubicBezTo>
                    <a:pt x="9" y="53"/>
                    <a:pt x="9" y="53"/>
                    <a:pt x="9" y="53"/>
                  </a:cubicBezTo>
                  <a:cubicBezTo>
                    <a:pt x="9" y="53"/>
                    <a:pt x="9" y="54"/>
                    <a:pt x="8" y="54"/>
                  </a:cubicBezTo>
                  <a:cubicBezTo>
                    <a:pt x="8" y="54"/>
                    <a:pt x="7" y="54"/>
                    <a:pt x="6" y="54"/>
                  </a:cubicBezTo>
                  <a:cubicBezTo>
                    <a:pt x="2" y="52"/>
                    <a:pt x="2" y="52"/>
                    <a:pt x="2" y="52"/>
                  </a:cubicBezTo>
                  <a:cubicBezTo>
                    <a:pt x="1" y="51"/>
                    <a:pt x="0" y="50"/>
                    <a:pt x="1" y="49"/>
                  </a:cubicBezTo>
                  <a:cubicBezTo>
                    <a:pt x="21" y="1"/>
                    <a:pt x="21" y="1"/>
                    <a:pt x="21" y="1"/>
                  </a:cubicBezTo>
                  <a:cubicBezTo>
                    <a:pt x="21" y="1"/>
                    <a:pt x="22" y="0"/>
                    <a:pt x="22" y="0"/>
                  </a:cubicBezTo>
                  <a:cubicBezTo>
                    <a:pt x="23" y="0"/>
                    <a:pt x="24" y="0"/>
                    <a:pt x="24" y="0"/>
                  </a:cubicBezTo>
                  <a:close/>
                </a:path>
              </a:pathLst>
            </a:custGeom>
            <a:grpFill/>
            <a:ln w="7938" cap="rnd">
              <a:solidFill>
                <a:srgbClr val="58585A"/>
              </a:solidFill>
              <a:prstDash val="solid"/>
              <a:round/>
              <a:headEnd/>
              <a:tailEnd/>
            </a:ln>
          </p:spPr>
          <p:txBody>
            <a:bodyPr/>
            <a:lstStyle/>
            <a:p>
              <a:endParaRPr lang="en-US"/>
            </a:p>
          </p:txBody>
        </p:sp>
        <p:sp>
          <p:nvSpPr>
            <p:cNvPr id="1245" name="Freeform 1115">
              <a:extLst>
                <a:ext uri="{FF2B5EF4-FFF2-40B4-BE49-F238E27FC236}">
                  <a16:creationId xmlns:a16="http://schemas.microsoft.com/office/drawing/2014/main" id="{AB25ED02-DC97-88A7-FBC9-1913DD221FD8}"/>
                </a:ext>
              </a:extLst>
            </p:cNvPr>
            <p:cNvSpPr>
              <a:spLocks/>
            </p:cNvSpPr>
            <p:nvPr/>
          </p:nvSpPr>
          <p:spPr bwMode="auto">
            <a:xfrm>
              <a:off x="4849" y="3072"/>
              <a:ext cx="103" cy="488"/>
            </a:xfrm>
            <a:custGeom>
              <a:avLst/>
              <a:gdLst>
                <a:gd name="T0" fmla="*/ 460 w 41"/>
                <a:gd name="T1" fmla="*/ 35 h 183"/>
                <a:gd name="T2" fmla="*/ 20 w 41"/>
                <a:gd name="T3" fmla="*/ 1288 h 183"/>
                <a:gd name="T4" fmla="*/ 0 w 41"/>
                <a:gd name="T5" fmla="*/ 1459 h 183"/>
                <a:gd name="T6" fmla="*/ 0 w 41"/>
                <a:gd name="T7" fmla="*/ 3413 h 183"/>
                <a:gd name="T8" fmla="*/ 50 w 41"/>
                <a:gd name="T9" fmla="*/ 3469 h 183"/>
                <a:gd name="T10" fmla="*/ 146 w 41"/>
                <a:gd name="T11" fmla="*/ 3469 h 183"/>
                <a:gd name="T12" fmla="*/ 209 w 41"/>
                <a:gd name="T13" fmla="*/ 3413 h 183"/>
                <a:gd name="T14" fmla="*/ 209 w 41"/>
                <a:gd name="T15" fmla="*/ 1557 h 183"/>
                <a:gd name="T16" fmla="*/ 239 w 41"/>
                <a:gd name="T17" fmla="*/ 1309 h 183"/>
                <a:gd name="T18" fmla="*/ 651 w 41"/>
                <a:gd name="T19" fmla="*/ 136 h 183"/>
                <a:gd name="T20" fmla="*/ 651 w 41"/>
                <a:gd name="T21" fmla="*/ 93 h 183"/>
                <a:gd name="T22" fmla="*/ 651 w 41"/>
                <a:gd name="T23" fmla="*/ 93 h 183"/>
                <a:gd name="T24" fmla="*/ 618 w 41"/>
                <a:gd name="T25" fmla="*/ 56 h 183"/>
                <a:gd name="T26" fmla="*/ 538 w 41"/>
                <a:gd name="T27" fmla="*/ 21 h 183"/>
                <a:gd name="T28" fmla="*/ 460 w 41"/>
                <a:gd name="T29" fmla="*/ 35 h 1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1" h="183">
                  <a:moveTo>
                    <a:pt x="29" y="2"/>
                  </a:moveTo>
                  <a:cubicBezTo>
                    <a:pt x="29" y="2"/>
                    <a:pt x="2" y="66"/>
                    <a:pt x="1" y="68"/>
                  </a:cubicBezTo>
                  <a:cubicBezTo>
                    <a:pt x="0" y="70"/>
                    <a:pt x="0" y="73"/>
                    <a:pt x="0" y="77"/>
                  </a:cubicBezTo>
                  <a:cubicBezTo>
                    <a:pt x="0" y="81"/>
                    <a:pt x="0" y="180"/>
                    <a:pt x="0" y="180"/>
                  </a:cubicBezTo>
                  <a:cubicBezTo>
                    <a:pt x="0" y="182"/>
                    <a:pt x="2" y="183"/>
                    <a:pt x="3" y="183"/>
                  </a:cubicBezTo>
                  <a:cubicBezTo>
                    <a:pt x="9" y="183"/>
                    <a:pt x="9" y="183"/>
                    <a:pt x="9" y="183"/>
                  </a:cubicBezTo>
                  <a:cubicBezTo>
                    <a:pt x="11" y="183"/>
                    <a:pt x="13" y="182"/>
                    <a:pt x="13" y="180"/>
                  </a:cubicBezTo>
                  <a:cubicBezTo>
                    <a:pt x="13" y="180"/>
                    <a:pt x="13" y="107"/>
                    <a:pt x="13" y="82"/>
                  </a:cubicBezTo>
                  <a:cubicBezTo>
                    <a:pt x="13" y="75"/>
                    <a:pt x="14" y="72"/>
                    <a:pt x="15" y="69"/>
                  </a:cubicBezTo>
                  <a:cubicBezTo>
                    <a:pt x="22" y="53"/>
                    <a:pt x="41" y="7"/>
                    <a:pt x="41" y="7"/>
                  </a:cubicBezTo>
                  <a:cubicBezTo>
                    <a:pt x="41" y="7"/>
                    <a:pt x="41" y="6"/>
                    <a:pt x="41" y="5"/>
                  </a:cubicBezTo>
                  <a:cubicBezTo>
                    <a:pt x="41" y="5"/>
                    <a:pt x="41" y="5"/>
                    <a:pt x="41" y="5"/>
                  </a:cubicBezTo>
                  <a:cubicBezTo>
                    <a:pt x="41" y="4"/>
                    <a:pt x="40" y="4"/>
                    <a:pt x="39" y="3"/>
                  </a:cubicBezTo>
                  <a:cubicBezTo>
                    <a:pt x="34" y="1"/>
                    <a:pt x="34" y="1"/>
                    <a:pt x="34" y="1"/>
                  </a:cubicBezTo>
                  <a:cubicBezTo>
                    <a:pt x="32" y="0"/>
                    <a:pt x="30" y="1"/>
                    <a:pt x="29" y="2"/>
                  </a:cubicBezTo>
                  <a:close/>
                </a:path>
              </a:pathLst>
            </a:custGeom>
            <a:grpFill/>
            <a:ln w="7938" cap="rnd">
              <a:solidFill>
                <a:srgbClr val="58585A"/>
              </a:solidFill>
              <a:prstDash val="solid"/>
              <a:round/>
              <a:headEnd/>
              <a:tailEnd/>
            </a:ln>
          </p:spPr>
          <p:txBody>
            <a:bodyPr/>
            <a:lstStyle/>
            <a:p>
              <a:endParaRPr lang="en-US"/>
            </a:p>
          </p:txBody>
        </p:sp>
      </p:grpSp>
      <p:grpSp>
        <p:nvGrpSpPr>
          <p:cNvPr id="1213" name="Group 1099">
            <a:extLst>
              <a:ext uri="{FF2B5EF4-FFF2-40B4-BE49-F238E27FC236}">
                <a16:creationId xmlns:a16="http://schemas.microsoft.com/office/drawing/2014/main" id="{3E9F29EA-DA4A-C3EB-E187-5347A1D88CF2}"/>
              </a:ext>
            </a:extLst>
          </p:cNvPr>
          <p:cNvGrpSpPr>
            <a:grpSpLocks noChangeAspect="1"/>
          </p:cNvGrpSpPr>
          <p:nvPr/>
        </p:nvGrpSpPr>
        <p:grpSpPr bwMode="auto">
          <a:xfrm>
            <a:off x="6297503" y="1184635"/>
            <a:ext cx="306059" cy="553174"/>
            <a:chOff x="4707" y="3072"/>
            <a:chExt cx="270" cy="488"/>
          </a:xfrm>
          <a:solidFill>
            <a:schemeClr val="accent2">
              <a:lumMod val="60000"/>
              <a:lumOff val="40000"/>
            </a:schemeClr>
          </a:solidFill>
        </p:grpSpPr>
        <p:sp>
          <p:nvSpPr>
            <p:cNvPr id="1214" name="Freeform 1100">
              <a:extLst>
                <a:ext uri="{FF2B5EF4-FFF2-40B4-BE49-F238E27FC236}">
                  <a16:creationId xmlns:a16="http://schemas.microsoft.com/office/drawing/2014/main" id="{695FED26-30F8-BF57-6E9F-9DF924A8561A}"/>
                </a:ext>
              </a:extLst>
            </p:cNvPr>
            <p:cNvSpPr>
              <a:spLocks/>
            </p:cNvSpPr>
            <p:nvPr/>
          </p:nvSpPr>
          <p:spPr bwMode="auto">
            <a:xfrm>
              <a:off x="4707" y="3109"/>
              <a:ext cx="75" cy="144"/>
            </a:xfrm>
            <a:custGeom>
              <a:avLst/>
              <a:gdLst>
                <a:gd name="T0" fmla="*/ 95 w 30"/>
                <a:gd name="T1" fmla="*/ 0 h 54"/>
                <a:gd name="T2" fmla="*/ 20 w 30"/>
                <a:gd name="T3" fmla="*/ 35 h 54"/>
                <a:gd name="T4" fmla="*/ 0 w 30"/>
                <a:gd name="T5" fmla="*/ 93 h 54"/>
                <a:gd name="T6" fmla="*/ 333 w 30"/>
                <a:gd name="T7" fmla="*/ 1003 h 54"/>
                <a:gd name="T8" fmla="*/ 345 w 30"/>
                <a:gd name="T9" fmla="*/ 1024 h 54"/>
                <a:gd name="T10" fmla="*/ 375 w 30"/>
                <a:gd name="T11" fmla="*/ 1024 h 54"/>
                <a:gd name="T12" fmla="*/ 438 w 30"/>
                <a:gd name="T13" fmla="*/ 989 h 54"/>
                <a:gd name="T14" fmla="*/ 458 w 30"/>
                <a:gd name="T15" fmla="*/ 931 h 54"/>
                <a:gd name="T16" fmla="*/ 145 w 30"/>
                <a:gd name="T17" fmla="*/ 21 h 54"/>
                <a:gd name="T18" fmla="*/ 125 w 30"/>
                <a:gd name="T19" fmla="*/ 0 h 54"/>
                <a:gd name="T20" fmla="*/ 95 w 30"/>
                <a:gd name="T21" fmla="*/ 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54">
                  <a:moveTo>
                    <a:pt x="6" y="0"/>
                  </a:moveTo>
                  <a:cubicBezTo>
                    <a:pt x="1" y="2"/>
                    <a:pt x="1" y="2"/>
                    <a:pt x="1" y="2"/>
                  </a:cubicBezTo>
                  <a:cubicBezTo>
                    <a:pt x="0" y="3"/>
                    <a:pt x="0" y="4"/>
                    <a:pt x="0" y="5"/>
                  </a:cubicBezTo>
                  <a:cubicBezTo>
                    <a:pt x="21" y="53"/>
                    <a:pt x="21" y="53"/>
                    <a:pt x="21" y="53"/>
                  </a:cubicBezTo>
                  <a:cubicBezTo>
                    <a:pt x="21" y="53"/>
                    <a:pt x="21" y="54"/>
                    <a:pt x="22" y="54"/>
                  </a:cubicBezTo>
                  <a:cubicBezTo>
                    <a:pt x="22" y="54"/>
                    <a:pt x="23" y="54"/>
                    <a:pt x="24" y="54"/>
                  </a:cubicBezTo>
                  <a:cubicBezTo>
                    <a:pt x="28" y="52"/>
                    <a:pt x="28" y="52"/>
                    <a:pt x="28" y="52"/>
                  </a:cubicBezTo>
                  <a:cubicBezTo>
                    <a:pt x="29" y="51"/>
                    <a:pt x="30" y="50"/>
                    <a:pt x="29" y="49"/>
                  </a:cubicBezTo>
                  <a:cubicBezTo>
                    <a:pt x="9" y="1"/>
                    <a:pt x="9" y="1"/>
                    <a:pt x="9" y="1"/>
                  </a:cubicBezTo>
                  <a:cubicBezTo>
                    <a:pt x="9" y="1"/>
                    <a:pt x="8" y="0"/>
                    <a:pt x="8" y="0"/>
                  </a:cubicBezTo>
                  <a:cubicBezTo>
                    <a:pt x="7" y="0"/>
                    <a:pt x="6"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5" name="Freeform 1101">
              <a:extLst>
                <a:ext uri="{FF2B5EF4-FFF2-40B4-BE49-F238E27FC236}">
                  <a16:creationId xmlns:a16="http://schemas.microsoft.com/office/drawing/2014/main" id="{2A207B4C-20C7-22B5-FF23-0D3F944C80C5}"/>
                </a:ext>
              </a:extLst>
            </p:cNvPr>
            <p:cNvSpPr>
              <a:spLocks/>
            </p:cNvSpPr>
            <p:nvPr/>
          </p:nvSpPr>
          <p:spPr bwMode="auto">
            <a:xfrm>
              <a:off x="4707" y="3109"/>
              <a:ext cx="52" cy="88"/>
            </a:xfrm>
            <a:custGeom>
              <a:avLst/>
              <a:gdLst>
                <a:gd name="T0" fmla="*/ 319 w 21"/>
                <a:gd name="T1" fmla="*/ 547 h 33"/>
                <a:gd name="T2" fmla="*/ 134 w 21"/>
                <a:gd name="T3" fmla="*/ 21 h 33"/>
                <a:gd name="T4" fmla="*/ 124 w 21"/>
                <a:gd name="T5" fmla="*/ 0 h 33"/>
                <a:gd name="T6" fmla="*/ 92 w 21"/>
                <a:gd name="T7" fmla="*/ 0 h 33"/>
                <a:gd name="T8" fmla="*/ 12 w 21"/>
                <a:gd name="T9" fmla="*/ 35 h 33"/>
                <a:gd name="T10" fmla="*/ 0 w 21"/>
                <a:gd name="T11" fmla="*/ 93 h 33"/>
                <a:gd name="T12" fmla="*/ 183 w 21"/>
                <a:gd name="T13" fmla="*/ 627 h 33"/>
                <a:gd name="T14" fmla="*/ 319 w 21"/>
                <a:gd name="T15" fmla="*/ 547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 h="33">
                  <a:moveTo>
                    <a:pt x="21" y="29"/>
                  </a:moveTo>
                  <a:cubicBezTo>
                    <a:pt x="9" y="1"/>
                    <a:pt x="9" y="1"/>
                    <a:pt x="9" y="1"/>
                  </a:cubicBezTo>
                  <a:cubicBezTo>
                    <a:pt x="9" y="1"/>
                    <a:pt x="8" y="0"/>
                    <a:pt x="8" y="0"/>
                  </a:cubicBezTo>
                  <a:cubicBezTo>
                    <a:pt x="7" y="0"/>
                    <a:pt x="6" y="0"/>
                    <a:pt x="6" y="0"/>
                  </a:cubicBezTo>
                  <a:cubicBezTo>
                    <a:pt x="1" y="2"/>
                    <a:pt x="1" y="2"/>
                    <a:pt x="1" y="2"/>
                  </a:cubicBezTo>
                  <a:cubicBezTo>
                    <a:pt x="0" y="3"/>
                    <a:pt x="0" y="4"/>
                    <a:pt x="0" y="5"/>
                  </a:cubicBezTo>
                  <a:cubicBezTo>
                    <a:pt x="12" y="33"/>
                    <a:pt x="12" y="33"/>
                    <a:pt x="12" y="33"/>
                  </a:cubicBezTo>
                  <a:lnTo>
                    <a:pt x="21"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6" name="Freeform 1102">
              <a:extLst>
                <a:ext uri="{FF2B5EF4-FFF2-40B4-BE49-F238E27FC236}">
                  <a16:creationId xmlns:a16="http://schemas.microsoft.com/office/drawing/2014/main" id="{9229D9EE-2CE7-41F3-FB26-F11B35CCD4DD}"/>
                </a:ext>
              </a:extLst>
            </p:cNvPr>
            <p:cNvSpPr>
              <a:spLocks/>
            </p:cNvSpPr>
            <p:nvPr/>
          </p:nvSpPr>
          <p:spPr bwMode="auto">
            <a:xfrm>
              <a:off x="4732" y="3072"/>
              <a:ext cx="102" cy="488"/>
            </a:xfrm>
            <a:custGeom>
              <a:avLst/>
              <a:gdLst>
                <a:gd name="T0" fmla="*/ 104 w 41"/>
                <a:gd name="T1" fmla="*/ 21 h 183"/>
                <a:gd name="T2" fmla="*/ 30 w 41"/>
                <a:gd name="T3" fmla="*/ 56 h 183"/>
                <a:gd name="T4" fmla="*/ 0 w 41"/>
                <a:gd name="T5" fmla="*/ 93 h 183"/>
                <a:gd name="T6" fmla="*/ 0 w 41"/>
                <a:gd name="T7" fmla="*/ 93 h 183"/>
                <a:gd name="T8" fmla="*/ 0 w 41"/>
                <a:gd name="T9" fmla="*/ 136 h 183"/>
                <a:gd name="T10" fmla="*/ 403 w 41"/>
                <a:gd name="T11" fmla="*/ 1309 h 183"/>
                <a:gd name="T12" fmla="*/ 433 w 41"/>
                <a:gd name="T13" fmla="*/ 1557 h 183"/>
                <a:gd name="T14" fmla="*/ 433 w 41"/>
                <a:gd name="T15" fmla="*/ 3413 h 183"/>
                <a:gd name="T16" fmla="*/ 495 w 41"/>
                <a:gd name="T17" fmla="*/ 3469 h 183"/>
                <a:gd name="T18" fmla="*/ 587 w 41"/>
                <a:gd name="T19" fmla="*/ 3469 h 183"/>
                <a:gd name="T20" fmla="*/ 632 w 41"/>
                <a:gd name="T21" fmla="*/ 3413 h 183"/>
                <a:gd name="T22" fmla="*/ 632 w 41"/>
                <a:gd name="T23" fmla="*/ 1459 h 183"/>
                <a:gd name="T24" fmla="*/ 619 w 41"/>
                <a:gd name="T25" fmla="*/ 1288 h 183"/>
                <a:gd name="T26" fmla="*/ 187 w 41"/>
                <a:gd name="T27" fmla="*/ 35 h 183"/>
                <a:gd name="T28" fmla="*/ 104 w 41"/>
                <a:gd name="T29" fmla="*/ 21 h 1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1" h="183">
                  <a:moveTo>
                    <a:pt x="7" y="1"/>
                  </a:moveTo>
                  <a:cubicBezTo>
                    <a:pt x="2" y="3"/>
                    <a:pt x="2" y="3"/>
                    <a:pt x="2" y="3"/>
                  </a:cubicBezTo>
                  <a:cubicBezTo>
                    <a:pt x="1" y="4"/>
                    <a:pt x="0" y="4"/>
                    <a:pt x="0" y="5"/>
                  </a:cubicBezTo>
                  <a:cubicBezTo>
                    <a:pt x="0" y="5"/>
                    <a:pt x="0" y="5"/>
                    <a:pt x="0" y="5"/>
                  </a:cubicBezTo>
                  <a:cubicBezTo>
                    <a:pt x="0" y="6"/>
                    <a:pt x="0" y="7"/>
                    <a:pt x="0" y="7"/>
                  </a:cubicBezTo>
                  <a:cubicBezTo>
                    <a:pt x="0" y="7"/>
                    <a:pt x="19" y="53"/>
                    <a:pt x="26" y="69"/>
                  </a:cubicBezTo>
                  <a:cubicBezTo>
                    <a:pt x="27" y="72"/>
                    <a:pt x="28" y="75"/>
                    <a:pt x="28" y="82"/>
                  </a:cubicBezTo>
                  <a:cubicBezTo>
                    <a:pt x="28" y="107"/>
                    <a:pt x="28" y="180"/>
                    <a:pt x="28" y="180"/>
                  </a:cubicBezTo>
                  <a:cubicBezTo>
                    <a:pt x="28" y="182"/>
                    <a:pt x="30" y="183"/>
                    <a:pt x="32" y="183"/>
                  </a:cubicBezTo>
                  <a:cubicBezTo>
                    <a:pt x="38" y="183"/>
                    <a:pt x="38" y="183"/>
                    <a:pt x="38" y="183"/>
                  </a:cubicBezTo>
                  <a:cubicBezTo>
                    <a:pt x="39" y="183"/>
                    <a:pt x="41" y="182"/>
                    <a:pt x="41" y="180"/>
                  </a:cubicBezTo>
                  <a:cubicBezTo>
                    <a:pt x="41" y="180"/>
                    <a:pt x="41" y="81"/>
                    <a:pt x="41" y="77"/>
                  </a:cubicBezTo>
                  <a:cubicBezTo>
                    <a:pt x="41" y="73"/>
                    <a:pt x="41" y="70"/>
                    <a:pt x="40" y="68"/>
                  </a:cubicBezTo>
                  <a:cubicBezTo>
                    <a:pt x="39" y="66"/>
                    <a:pt x="12" y="2"/>
                    <a:pt x="12" y="2"/>
                  </a:cubicBezTo>
                  <a:cubicBezTo>
                    <a:pt x="11" y="1"/>
                    <a:pt x="9"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7" name="Freeform 1103">
              <a:extLst>
                <a:ext uri="{FF2B5EF4-FFF2-40B4-BE49-F238E27FC236}">
                  <a16:creationId xmlns:a16="http://schemas.microsoft.com/office/drawing/2014/main" id="{A4F80C6B-DFFF-1298-0A07-775406038B5F}"/>
                </a:ext>
              </a:extLst>
            </p:cNvPr>
            <p:cNvSpPr>
              <a:spLocks/>
            </p:cNvSpPr>
            <p:nvPr/>
          </p:nvSpPr>
          <p:spPr bwMode="auto">
            <a:xfrm>
              <a:off x="4732" y="3072"/>
              <a:ext cx="67" cy="112"/>
            </a:xfrm>
            <a:custGeom>
              <a:avLst/>
              <a:gdLst>
                <a:gd name="T0" fmla="*/ 184 w 27"/>
                <a:gd name="T1" fmla="*/ 35 h 42"/>
                <a:gd name="T2" fmla="*/ 104 w 27"/>
                <a:gd name="T3" fmla="*/ 21 h 42"/>
                <a:gd name="T4" fmla="*/ 30 w 27"/>
                <a:gd name="T5" fmla="*/ 56 h 42"/>
                <a:gd name="T6" fmla="*/ 0 w 27"/>
                <a:gd name="T7" fmla="*/ 93 h 42"/>
                <a:gd name="T8" fmla="*/ 0 w 27"/>
                <a:gd name="T9" fmla="*/ 93 h 42"/>
                <a:gd name="T10" fmla="*/ 0 w 27"/>
                <a:gd name="T11" fmla="*/ 136 h 42"/>
                <a:gd name="T12" fmla="*/ 228 w 27"/>
                <a:gd name="T13" fmla="*/ 797 h 42"/>
                <a:gd name="T14" fmla="*/ 412 w 27"/>
                <a:gd name="T15" fmla="*/ 704 h 42"/>
                <a:gd name="T16" fmla="*/ 184 w 27"/>
                <a:gd name="T17" fmla="*/ 35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42">
                  <a:moveTo>
                    <a:pt x="12" y="2"/>
                  </a:moveTo>
                  <a:cubicBezTo>
                    <a:pt x="11" y="1"/>
                    <a:pt x="9" y="0"/>
                    <a:pt x="7" y="1"/>
                  </a:cubicBezTo>
                  <a:cubicBezTo>
                    <a:pt x="2" y="3"/>
                    <a:pt x="2" y="3"/>
                    <a:pt x="2" y="3"/>
                  </a:cubicBezTo>
                  <a:cubicBezTo>
                    <a:pt x="1" y="4"/>
                    <a:pt x="0" y="4"/>
                    <a:pt x="0" y="5"/>
                  </a:cubicBezTo>
                  <a:cubicBezTo>
                    <a:pt x="0" y="5"/>
                    <a:pt x="0" y="5"/>
                    <a:pt x="0" y="5"/>
                  </a:cubicBezTo>
                  <a:cubicBezTo>
                    <a:pt x="0" y="6"/>
                    <a:pt x="0" y="7"/>
                    <a:pt x="0" y="7"/>
                  </a:cubicBezTo>
                  <a:cubicBezTo>
                    <a:pt x="0" y="7"/>
                    <a:pt x="7" y="25"/>
                    <a:pt x="15" y="42"/>
                  </a:cubicBezTo>
                  <a:cubicBezTo>
                    <a:pt x="27" y="37"/>
                    <a:pt x="27" y="37"/>
                    <a:pt x="27" y="37"/>
                  </a:cubicBezTo>
                  <a:cubicBezTo>
                    <a:pt x="19" y="20"/>
                    <a:pt x="12" y="2"/>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8" name="Freeform 1104">
              <a:extLst>
                <a:ext uri="{FF2B5EF4-FFF2-40B4-BE49-F238E27FC236}">
                  <a16:creationId xmlns:a16="http://schemas.microsoft.com/office/drawing/2014/main" id="{A3C449DC-6499-994F-6BB0-46A160AB0B6B}"/>
                </a:ext>
              </a:extLst>
            </p:cNvPr>
            <p:cNvSpPr>
              <a:spLocks/>
            </p:cNvSpPr>
            <p:nvPr/>
          </p:nvSpPr>
          <p:spPr bwMode="auto">
            <a:xfrm>
              <a:off x="4752" y="3123"/>
              <a:ext cx="62" cy="424"/>
            </a:xfrm>
            <a:custGeom>
              <a:avLst/>
              <a:gdLst>
                <a:gd name="T0" fmla="*/ 370 w 25"/>
                <a:gd name="T1" fmla="*/ 989 h 159"/>
                <a:gd name="T2" fmla="*/ 382 w 25"/>
                <a:gd name="T3" fmla="*/ 1080 h 159"/>
                <a:gd name="T4" fmla="*/ 350 w 25"/>
                <a:gd name="T5" fmla="*/ 3016 h 159"/>
                <a:gd name="T6" fmla="*/ 350 w 25"/>
                <a:gd name="T7" fmla="*/ 3016 h 159"/>
                <a:gd name="T8" fmla="*/ 337 w 25"/>
                <a:gd name="T9" fmla="*/ 1117 h 159"/>
                <a:gd name="T10" fmla="*/ 320 w 25"/>
                <a:gd name="T11" fmla="*/ 989 h 159"/>
                <a:gd name="T12" fmla="*/ 0 w 25"/>
                <a:gd name="T13" fmla="*/ 0 h 159"/>
                <a:gd name="T14" fmla="*/ 0 w 25"/>
                <a:gd name="T15" fmla="*/ 0 h 159"/>
                <a:gd name="T16" fmla="*/ 370 w 25"/>
                <a:gd name="T17" fmla="*/ 989 h 1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159">
                  <a:moveTo>
                    <a:pt x="24" y="52"/>
                  </a:moveTo>
                  <a:cubicBezTo>
                    <a:pt x="25" y="54"/>
                    <a:pt x="25" y="54"/>
                    <a:pt x="25" y="57"/>
                  </a:cubicBezTo>
                  <a:cubicBezTo>
                    <a:pt x="25" y="61"/>
                    <a:pt x="23" y="159"/>
                    <a:pt x="23" y="159"/>
                  </a:cubicBezTo>
                  <a:cubicBezTo>
                    <a:pt x="23" y="159"/>
                    <a:pt x="23" y="159"/>
                    <a:pt x="23" y="159"/>
                  </a:cubicBezTo>
                  <a:cubicBezTo>
                    <a:pt x="23" y="159"/>
                    <a:pt x="23" y="72"/>
                    <a:pt x="22" y="59"/>
                  </a:cubicBezTo>
                  <a:cubicBezTo>
                    <a:pt x="22" y="56"/>
                    <a:pt x="22" y="54"/>
                    <a:pt x="21" y="52"/>
                  </a:cubicBezTo>
                  <a:cubicBezTo>
                    <a:pt x="17" y="41"/>
                    <a:pt x="0" y="0"/>
                    <a:pt x="0" y="0"/>
                  </a:cubicBezTo>
                  <a:cubicBezTo>
                    <a:pt x="0" y="0"/>
                    <a:pt x="0" y="0"/>
                    <a:pt x="0" y="0"/>
                  </a:cubicBezTo>
                  <a:cubicBezTo>
                    <a:pt x="0" y="0"/>
                    <a:pt x="24" y="51"/>
                    <a:pt x="24"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9" name="Freeform 1105">
              <a:extLst>
                <a:ext uri="{FF2B5EF4-FFF2-40B4-BE49-F238E27FC236}">
                  <a16:creationId xmlns:a16="http://schemas.microsoft.com/office/drawing/2014/main" id="{348EC4FC-1341-504C-ACF3-2AAFC20065D6}"/>
                </a:ext>
              </a:extLst>
            </p:cNvPr>
            <p:cNvSpPr>
              <a:spLocks/>
            </p:cNvSpPr>
            <p:nvPr/>
          </p:nvSpPr>
          <p:spPr bwMode="auto">
            <a:xfrm>
              <a:off x="4709" y="3115"/>
              <a:ext cx="50" cy="122"/>
            </a:xfrm>
            <a:custGeom>
              <a:avLst/>
              <a:gdLst>
                <a:gd name="T0" fmla="*/ 63 w 20"/>
                <a:gd name="T1" fmla="*/ 90 h 46"/>
                <a:gd name="T2" fmla="*/ 313 w 20"/>
                <a:gd name="T3" fmla="*/ 859 h 46"/>
                <a:gd name="T4" fmla="*/ 313 w 20"/>
                <a:gd name="T5" fmla="*/ 859 h 46"/>
                <a:gd name="T6" fmla="*/ 20 w 20"/>
                <a:gd name="T7" fmla="*/ 56 h 46"/>
                <a:gd name="T8" fmla="*/ 33 w 20"/>
                <a:gd name="T9" fmla="*/ 21 h 46"/>
                <a:gd name="T10" fmla="*/ 95 w 20"/>
                <a:gd name="T11" fmla="*/ 0 h 46"/>
                <a:gd name="T12" fmla="*/ 63 w 20"/>
                <a:gd name="T13" fmla="*/ 90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46">
                  <a:moveTo>
                    <a:pt x="4" y="5"/>
                  </a:moveTo>
                  <a:cubicBezTo>
                    <a:pt x="4" y="6"/>
                    <a:pt x="20" y="46"/>
                    <a:pt x="20" y="46"/>
                  </a:cubicBezTo>
                  <a:cubicBezTo>
                    <a:pt x="20" y="46"/>
                    <a:pt x="20" y="46"/>
                    <a:pt x="20" y="46"/>
                  </a:cubicBezTo>
                  <a:cubicBezTo>
                    <a:pt x="1" y="3"/>
                    <a:pt x="1" y="3"/>
                    <a:pt x="1" y="3"/>
                  </a:cubicBezTo>
                  <a:cubicBezTo>
                    <a:pt x="1" y="2"/>
                    <a:pt x="0" y="2"/>
                    <a:pt x="2" y="1"/>
                  </a:cubicBezTo>
                  <a:cubicBezTo>
                    <a:pt x="3" y="1"/>
                    <a:pt x="6" y="0"/>
                    <a:pt x="6" y="0"/>
                  </a:cubicBezTo>
                  <a:cubicBezTo>
                    <a:pt x="5" y="0"/>
                    <a:pt x="2" y="2"/>
                    <a:pt x="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0" name="Freeform 1106">
              <a:extLst>
                <a:ext uri="{FF2B5EF4-FFF2-40B4-BE49-F238E27FC236}">
                  <a16:creationId xmlns:a16="http://schemas.microsoft.com/office/drawing/2014/main" id="{47BEB075-8C94-C337-5209-EFE58DAD2264}"/>
                </a:ext>
              </a:extLst>
            </p:cNvPr>
            <p:cNvSpPr>
              <a:spLocks/>
            </p:cNvSpPr>
            <p:nvPr/>
          </p:nvSpPr>
          <p:spPr bwMode="auto">
            <a:xfrm>
              <a:off x="4902" y="3109"/>
              <a:ext cx="75" cy="144"/>
            </a:xfrm>
            <a:custGeom>
              <a:avLst/>
              <a:gdLst>
                <a:gd name="T0" fmla="*/ 375 w 30"/>
                <a:gd name="T1" fmla="*/ 0 h 54"/>
                <a:gd name="T2" fmla="*/ 458 w 30"/>
                <a:gd name="T3" fmla="*/ 35 h 54"/>
                <a:gd name="T4" fmla="*/ 470 w 30"/>
                <a:gd name="T5" fmla="*/ 93 h 54"/>
                <a:gd name="T6" fmla="*/ 145 w 30"/>
                <a:gd name="T7" fmla="*/ 1003 h 54"/>
                <a:gd name="T8" fmla="*/ 125 w 30"/>
                <a:gd name="T9" fmla="*/ 1024 h 54"/>
                <a:gd name="T10" fmla="*/ 95 w 30"/>
                <a:gd name="T11" fmla="*/ 1024 h 54"/>
                <a:gd name="T12" fmla="*/ 33 w 30"/>
                <a:gd name="T13" fmla="*/ 989 h 54"/>
                <a:gd name="T14" fmla="*/ 20 w 30"/>
                <a:gd name="T15" fmla="*/ 931 h 54"/>
                <a:gd name="T16" fmla="*/ 333 w 30"/>
                <a:gd name="T17" fmla="*/ 21 h 54"/>
                <a:gd name="T18" fmla="*/ 345 w 30"/>
                <a:gd name="T19" fmla="*/ 0 h 54"/>
                <a:gd name="T20" fmla="*/ 375 w 30"/>
                <a:gd name="T21" fmla="*/ 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54">
                  <a:moveTo>
                    <a:pt x="24" y="0"/>
                  </a:moveTo>
                  <a:cubicBezTo>
                    <a:pt x="29" y="2"/>
                    <a:pt x="29" y="2"/>
                    <a:pt x="29" y="2"/>
                  </a:cubicBezTo>
                  <a:cubicBezTo>
                    <a:pt x="30" y="3"/>
                    <a:pt x="30" y="4"/>
                    <a:pt x="30" y="5"/>
                  </a:cubicBezTo>
                  <a:cubicBezTo>
                    <a:pt x="9" y="53"/>
                    <a:pt x="9" y="53"/>
                    <a:pt x="9" y="53"/>
                  </a:cubicBezTo>
                  <a:cubicBezTo>
                    <a:pt x="9" y="53"/>
                    <a:pt x="9" y="54"/>
                    <a:pt x="8" y="54"/>
                  </a:cubicBezTo>
                  <a:cubicBezTo>
                    <a:pt x="8" y="54"/>
                    <a:pt x="7" y="54"/>
                    <a:pt x="6" y="54"/>
                  </a:cubicBezTo>
                  <a:cubicBezTo>
                    <a:pt x="2" y="52"/>
                    <a:pt x="2" y="52"/>
                    <a:pt x="2" y="52"/>
                  </a:cubicBezTo>
                  <a:cubicBezTo>
                    <a:pt x="1" y="51"/>
                    <a:pt x="0" y="50"/>
                    <a:pt x="1" y="49"/>
                  </a:cubicBezTo>
                  <a:cubicBezTo>
                    <a:pt x="21" y="1"/>
                    <a:pt x="21" y="1"/>
                    <a:pt x="21" y="1"/>
                  </a:cubicBezTo>
                  <a:cubicBezTo>
                    <a:pt x="21" y="1"/>
                    <a:pt x="22" y="0"/>
                    <a:pt x="22" y="0"/>
                  </a:cubicBezTo>
                  <a:cubicBezTo>
                    <a:pt x="23" y="0"/>
                    <a:pt x="24"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1" name="Freeform 1107">
              <a:extLst>
                <a:ext uri="{FF2B5EF4-FFF2-40B4-BE49-F238E27FC236}">
                  <a16:creationId xmlns:a16="http://schemas.microsoft.com/office/drawing/2014/main" id="{CEACF50C-9A96-D7D5-4489-EFE2A578A27F}"/>
                </a:ext>
              </a:extLst>
            </p:cNvPr>
            <p:cNvSpPr>
              <a:spLocks/>
            </p:cNvSpPr>
            <p:nvPr/>
          </p:nvSpPr>
          <p:spPr bwMode="auto">
            <a:xfrm>
              <a:off x="4924" y="3109"/>
              <a:ext cx="53" cy="88"/>
            </a:xfrm>
            <a:custGeom>
              <a:avLst/>
              <a:gdLst>
                <a:gd name="T0" fmla="*/ 0 w 21"/>
                <a:gd name="T1" fmla="*/ 547 h 33"/>
                <a:gd name="T2" fmla="*/ 192 w 21"/>
                <a:gd name="T3" fmla="*/ 21 h 33"/>
                <a:gd name="T4" fmla="*/ 209 w 21"/>
                <a:gd name="T5" fmla="*/ 0 h 33"/>
                <a:gd name="T6" fmla="*/ 242 w 21"/>
                <a:gd name="T7" fmla="*/ 0 h 33"/>
                <a:gd name="T8" fmla="*/ 318 w 21"/>
                <a:gd name="T9" fmla="*/ 35 h 33"/>
                <a:gd name="T10" fmla="*/ 338 w 21"/>
                <a:gd name="T11" fmla="*/ 93 h 33"/>
                <a:gd name="T12" fmla="*/ 146 w 21"/>
                <a:gd name="T13" fmla="*/ 627 h 33"/>
                <a:gd name="T14" fmla="*/ 0 w 21"/>
                <a:gd name="T15" fmla="*/ 547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 h="33">
                  <a:moveTo>
                    <a:pt x="0" y="29"/>
                  </a:moveTo>
                  <a:cubicBezTo>
                    <a:pt x="12" y="1"/>
                    <a:pt x="12" y="1"/>
                    <a:pt x="12" y="1"/>
                  </a:cubicBezTo>
                  <a:cubicBezTo>
                    <a:pt x="12" y="1"/>
                    <a:pt x="13" y="0"/>
                    <a:pt x="13" y="0"/>
                  </a:cubicBezTo>
                  <a:cubicBezTo>
                    <a:pt x="14" y="0"/>
                    <a:pt x="15" y="0"/>
                    <a:pt x="15" y="0"/>
                  </a:cubicBezTo>
                  <a:cubicBezTo>
                    <a:pt x="20" y="2"/>
                    <a:pt x="20" y="2"/>
                    <a:pt x="20" y="2"/>
                  </a:cubicBezTo>
                  <a:cubicBezTo>
                    <a:pt x="21" y="3"/>
                    <a:pt x="21" y="4"/>
                    <a:pt x="21" y="5"/>
                  </a:cubicBezTo>
                  <a:cubicBezTo>
                    <a:pt x="9" y="33"/>
                    <a:pt x="9" y="33"/>
                    <a:pt x="9" y="33"/>
                  </a:cubicBez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2" name="Freeform 1108">
              <a:extLst>
                <a:ext uri="{FF2B5EF4-FFF2-40B4-BE49-F238E27FC236}">
                  <a16:creationId xmlns:a16="http://schemas.microsoft.com/office/drawing/2014/main" id="{D591104A-EADC-5A98-171D-53DFED9ABC16}"/>
                </a:ext>
              </a:extLst>
            </p:cNvPr>
            <p:cNvSpPr>
              <a:spLocks/>
            </p:cNvSpPr>
            <p:nvPr/>
          </p:nvSpPr>
          <p:spPr bwMode="auto">
            <a:xfrm>
              <a:off x="4849" y="3072"/>
              <a:ext cx="103" cy="488"/>
            </a:xfrm>
            <a:custGeom>
              <a:avLst/>
              <a:gdLst>
                <a:gd name="T0" fmla="*/ 460 w 41"/>
                <a:gd name="T1" fmla="*/ 35 h 183"/>
                <a:gd name="T2" fmla="*/ 20 w 41"/>
                <a:gd name="T3" fmla="*/ 1288 h 183"/>
                <a:gd name="T4" fmla="*/ 0 w 41"/>
                <a:gd name="T5" fmla="*/ 1459 h 183"/>
                <a:gd name="T6" fmla="*/ 0 w 41"/>
                <a:gd name="T7" fmla="*/ 3413 h 183"/>
                <a:gd name="T8" fmla="*/ 50 w 41"/>
                <a:gd name="T9" fmla="*/ 3469 h 183"/>
                <a:gd name="T10" fmla="*/ 146 w 41"/>
                <a:gd name="T11" fmla="*/ 3469 h 183"/>
                <a:gd name="T12" fmla="*/ 209 w 41"/>
                <a:gd name="T13" fmla="*/ 3413 h 183"/>
                <a:gd name="T14" fmla="*/ 209 w 41"/>
                <a:gd name="T15" fmla="*/ 1557 h 183"/>
                <a:gd name="T16" fmla="*/ 239 w 41"/>
                <a:gd name="T17" fmla="*/ 1309 h 183"/>
                <a:gd name="T18" fmla="*/ 651 w 41"/>
                <a:gd name="T19" fmla="*/ 136 h 183"/>
                <a:gd name="T20" fmla="*/ 651 w 41"/>
                <a:gd name="T21" fmla="*/ 93 h 183"/>
                <a:gd name="T22" fmla="*/ 651 w 41"/>
                <a:gd name="T23" fmla="*/ 93 h 183"/>
                <a:gd name="T24" fmla="*/ 618 w 41"/>
                <a:gd name="T25" fmla="*/ 56 h 183"/>
                <a:gd name="T26" fmla="*/ 538 w 41"/>
                <a:gd name="T27" fmla="*/ 21 h 183"/>
                <a:gd name="T28" fmla="*/ 460 w 41"/>
                <a:gd name="T29" fmla="*/ 35 h 1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1" h="183">
                  <a:moveTo>
                    <a:pt x="29" y="2"/>
                  </a:moveTo>
                  <a:cubicBezTo>
                    <a:pt x="29" y="2"/>
                    <a:pt x="2" y="66"/>
                    <a:pt x="1" y="68"/>
                  </a:cubicBezTo>
                  <a:cubicBezTo>
                    <a:pt x="0" y="70"/>
                    <a:pt x="0" y="73"/>
                    <a:pt x="0" y="77"/>
                  </a:cubicBezTo>
                  <a:cubicBezTo>
                    <a:pt x="0" y="81"/>
                    <a:pt x="0" y="180"/>
                    <a:pt x="0" y="180"/>
                  </a:cubicBezTo>
                  <a:cubicBezTo>
                    <a:pt x="0" y="182"/>
                    <a:pt x="2" y="183"/>
                    <a:pt x="3" y="183"/>
                  </a:cubicBezTo>
                  <a:cubicBezTo>
                    <a:pt x="9" y="183"/>
                    <a:pt x="9" y="183"/>
                    <a:pt x="9" y="183"/>
                  </a:cubicBezTo>
                  <a:cubicBezTo>
                    <a:pt x="11" y="183"/>
                    <a:pt x="13" y="182"/>
                    <a:pt x="13" y="180"/>
                  </a:cubicBezTo>
                  <a:cubicBezTo>
                    <a:pt x="13" y="180"/>
                    <a:pt x="13" y="107"/>
                    <a:pt x="13" y="82"/>
                  </a:cubicBezTo>
                  <a:cubicBezTo>
                    <a:pt x="13" y="75"/>
                    <a:pt x="14" y="72"/>
                    <a:pt x="15" y="69"/>
                  </a:cubicBezTo>
                  <a:cubicBezTo>
                    <a:pt x="22" y="53"/>
                    <a:pt x="41" y="7"/>
                    <a:pt x="41" y="7"/>
                  </a:cubicBezTo>
                  <a:cubicBezTo>
                    <a:pt x="41" y="7"/>
                    <a:pt x="41" y="6"/>
                    <a:pt x="41" y="5"/>
                  </a:cubicBezTo>
                  <a:cubicBezTo>
                    <a:pt x="41" y="5"/>
                    <a:pt x="41" y="5"/>
                    <a:pt x="41" y="5"/>
                  </a:cubicBezTo>
                  <a:cubicBezTo>
                    <a:pt x="41" y="4"/>
                    <a:pt x="40" y="4"/>
                    <a:pt x="39" y="3"/>
                  </a:cubicBezTo>
                  <a:cubicBezTo>
                    <a:pt x="34" y="1"/>
                    <a:pt x="34" y="1"/>
                    <a:pt x="34" y="1"/>
                  </a:cubicBezTo>
                  <a:cubicBezTo>
                    <a:pt x="32" y="0"/>
                    <a:pt x="30" y="1"/>
                    <a:pt x="2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3" name="Freeform 1109">
              <a:extLst>
                <a:ext uri="{FF2B5EF4-FFF2-40B4-BE49-F238E27FC236}">
                  <a16:creationId xmlns:a16="http://schemas.microsoft.com/office/drawing/2014/main" id="{6161A6AB-24EF-C05D-AE30-3BC176E54AA1}"/>
                </a:ext>
              </a:extLst>
            </p:cNvPr>
            <p:cNvSpPr>
              <a:spLocks/>
            </p:cNvSpPr>
            <p:nvPr/>
          </p:nvSpPr>
          <p:spPr bwMode="auto">
            <a:xfrm>
              <a:off x="4884" y="3072"/>
              <a:ext cx="68" cy="112"/>
            </a:xfrm>
            <a:custGeom>
              <a:avLst/>
              <a:gdLst>
                <a:gd name="T0" fmla="*/ 242 w 27"/>
                <a:gd name="T1" fmla="*/ 35 h 42"/>
                <a:gd name="T2" fmla="*/ 317 w 27"/>
                <a:gd name="T3" fmla="*/ 21 h 42"/>
                <a:gd name="T4" fmla="*/ 400 w 27"/>
                <a:gd name="T5" fmla="*/ 56 h 42"/>
                <a:gd name="T6" fmla="*/ 431 w 27"/>
                <a:gd name="T7" fmla="*/ 93 h 42"/>
                <a:gd name="T8" fmla="*/ 431 w 27"/>
                <a:gd name="T9" fmla="*/ 93 h 42"/>
                <a:gd name="T10" fmla="*/ 431 w 27"/>
                <a:gd name="T11" fmla="*/ 136 h 42"/>
                <a:gd name="T12" fmla="*/ 191 w 27"/>
                <a:gd name="T13" fmla="*/ 797 h 42"/>
                <a:gd name="T14" fmla="*/ 0 w 27"/>
                <a:gd name="T15" fmla="*/ 704 h 42"/>
                <a:gd name="T16" fmla="*/ 242 w 27"/>
                <a:gd name="T17" fmla="*/ 35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42">
                  <a:moveTo>
                    <a:pt x="15" y="2"/>
                  </a:moveTo>
                  <a:cubicBezTo>
                    <a:pt x="16" y="1"/>
                    <a:pt x="18" y="0"/>
                    <a:pt x="20" y="1"/>
                  </a:cubicBezTo>
                  <a:cubicBezTo>
                    <a:pt x="25" y="3"/>
                    <a:pt x="25" y="3"/>
                    <a:pt x="25" y="3"/>
                  </a:cubicBezTo>
                  <a:cubicBezTo>
                    <a:pt x="26" y="4"/>
                    <a:pt x="27" y="4"/>
                    <a:pt x="27" y="5"/>
                  </a:cubicBezTo>
                  <a:cubicBezTo>
                    <a:pt x="27" y="5"/>
                    <a:pt x="27" y="5"/>
                    <a:pt x="27" y="5"/>
                  </a:cubicBezTo>
                  <a:cubicBezTo>
                    <a:pt x="27" y="6"/>
                    <a:pt x="27" y="7"/>
                    <a:pt x="27" y="7"/>
                  </a:cubicBezTo>
                  <a:cubicBezTo>
                    <a:pt x="27" y="7"/>
                    <a:pt x="20" y="25"/>
                    <a:pt x="12" y="42"/>
                  </a:cubicBezTo>
                  <a:cubicBezTo>
                    <a:pt x="0" y="37"/>
                    <a:pt x="0" y="37"/>
                    <a:pt x="0" y="37"/>
                  </a:cubicBezTo>
                  <a:cubicBezTo>
                    <a:pt x="8" y="20"/>
                    <a:pt x="15" y="2"/>
                    <a:pt x="1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4" name="Freeform 1110">
              <a:extLst>
                <a:ext uri="{FF2B5EF4-FFF2-40B4-BE49-F238E27FC236}">
                  <a16:creationId xmlns:a16="http://schemas.microsoft.com/office/drawing/2014/main" id="{31B60708-0F1F-B7DF-6133-1FC3BCD43E0A}"/>
                </a:ext>
              </a:extLst>
            </p:cNvPr>
            <p:cNvSpPr>
              <a:spLocks/>
            </p:cNvSpPr>
            <p:nvPr/>
          </p:nvSpPr>
          <p:spPr bwMode="auto">
            <a:xfrm>
              <a:off x="4854" y="3107"/>
              <a:ext cx="63" cy="442"/>
            </a:xfrm>
            <a:custGeom>
              <a:avLst/>
              <a:gdLst>
                <a:gd name="T0" fmla="*/ 20 w 25"/>
                <a:gd name="T1" fmla="*/ 1078 h 166"/>
                <a:gd name="T2" fmla="*/ 0 w 25"/>
                <a:gd name="T3" fmla="*/ 1206 h 166"/>
                <a:gd name="T4" fmla="*/ 0 w 25"/>
                <a:gd name="T5" fmla="*/ 3134 h 166"/>
                <a:gd name="T6" fmla="*/ 0 w 25"/>
                <a:gd name="T7" fmla="*/ 3134 h 166"/>
                <a:gd name="T8" fmla="*/ 50 w 25"/>
                <a:gd name="T9" fmla="*/ 1227 h 166"/>
                <a:gd name="T10" fmla="*/ 63 w 25"/>
                <a:gd name="T11" fmla="*/ 1057 h 166"/>
                <a:gd name="T12" fmla="*/ 401 w 25"/>
                <a:gd name="T13" fmla="*/ 0 h 166"/>
                <a:gd name="T14" fmla="*/ 401 w 25"/>
                <a:gd name="T15" fmla="*/ 0 h 166"/>
                <a:gd name="T16" fmla="*/ 20 w 25"/>
                <a:gd name="T17" fmla="*/ 1078 h 1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166">
                  <a:moveTo>
                    <a:pt x="1" y="57"/>
                  </a:moveTo>
                  <a:cubicBezTo>
                    <a:pt x="1" y="58"/>
                    <a:pt x="0" y="60"/>
                    <a:pt x="0" y="64"/>
                  </a:cubicBezTo>
                  <a:cubicBezTo>
                    <a:pt x="0" y="67"/>
                    <a:pt x="0" y="166"/>
                    <a:pt x="0" y="166"/>
                  </a:cubicBezTo>
                  <a:cubicBezTo>
                    <a:pt x="0" y="166"/>
                    <a:pt x="0" y="166"/>
                    <a:pt x="0" y="166"/>
                  </a:cubicBezTo>
                  <a:cubicBezTo>
                    <a:pt x="0" y="166"/>
                    <a:pt x="3" y="79"/>
                    <a:pt x="3" y="65"/>
                  </a:cubicBezTo>
                  <a:cubicBezTo>
                    <a:pt x="3" y="62"/>
                    <a:pt x="4" y="58"/>
                    <a:pt x="4" y="56"/>
                  </a:cubicBezTo>
                  <a:cubicBezTo>
                    <a:pt x="9" y="45"/>
                    <a:pt x="25" y="0"/>
                    <a:pt x="25" y="0"/>
                  </a:cubicBezTo>
                  <a:cubicBezTo>
                    <a:pt x="25" y="0"/>
                    <a:pt x="25" y="0"/>
                    <a:pt x="25" y="0"/>
                  </a:cubicBezTo>
                  <a:cubicBezTo>
                    <a:pt x="25" y="0"/>
                    <a:pt x="2" y="56"/>
                    <a:pt x="1"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5" name="Freeform 1111">
              <a:extLst>
                <a:ext uri="{FF2B5EF4-FFF2-40B4-BE49-F238E27FC236}">
                  <a16:creationId xmlns:a16="http://schemas.microsoft.com/office/drawing/2014/main" id="{ECF1E997-7F33-26E6-D542-B581B6106DD7}"/>
                </a:ext>
              </a:extLst>
            </p:cNvPr>
            <p:cNvSpPr>
              <a:spLocks/>
            </p:cNvSpPr>
            <p:nvPr/>
          </p:nvSpPr>
          <p:spPr bwMode="auto">
            <a:xfrm>
              <a:off x="4912" y="3115"/>
              <a:ext cx="60" cy="117"/>
            </a:xfrm>
            <a:custGeom>
              <a:avLst/>
              <a:gdLst>
                <a:gd name="T0" fmla="*/ 283 w 24"/>
                <a:gd name="T1" fmla="*/ 93 h 44"/>
                <a:gd name="T2" fmla="*/ 0 w 24"/>
                <a:gd name="T3" fmla="*/ 827 h 44"/>
                <a:gd name="T4" fmla="*/ 0 w 24"/>
                <a:gd name="T5" fmla="*/ 827 h 44"/>
                <a:gd name="T6" fmla="*/ 283 w 24"/>
                <a:gd name="T7" fmla="*/ 21 h 44"/>
                <a:gd name="T8" fmla="*/ 313 w 24"/>
                <a:gd name="T9" fmla="*/ 0 h 44"/>
                <a:gd name="T10" fmla="*/ 375 w 24"/>
                <a:gd name="T11" fmla="*/ 35 h 44"/>
                <a:gd name="T12" fmla="*/ 283 w 24"/>
                <a:gd name="T13" fmla="*/ 93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44">
                  <a:moveTo>
                    <a:pt x="18" y="5"/>
                  </a:moveTo>
                  <a:cubicBezTo>
                    <a:pt x="18" y="5"/>
                    <a:pt x="0" y="44"/>
                    <a:pt x="0" y="44"/>
                  </a:cubicBezTo>
                  <a:cubicBezTo>
                    <a:pt x="0" y="44"/>
                    <a:pt x="0" y="44"/>
                    <a:pt x="0" y="44"/>
                  </a:cubicBezTo>
                  <a:cubicBezTo>
                    <a:pt x="18" y="1"/>
                    <a:pt x="18" y="1"/>
                    <a:pt x="18" y="1"/>
                  </a:cubicBezTo>
                  <a:cubicBezTo>
                    <a:pt x="19" y="0"/>
                    <a:pt x="19" y="0"/>
                    <a:pt x="20" y="0"/>
                  </a:cubicBezTo>
                  <a:cubicBezTo>
                    <a:pt x="21" y="1"/>
                    <a:pt x="24" y="2"/>
                    <a:pt x="24" y="2"/>
                  </a:cubicBezTo>
                  <a:cubicBezTo>
                    <a:pt x="23" y="2"/>
                    <a:pt x="20" y="1"/>
                    <a:pt x="1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6" name="Freeform 1112">
              <a:extLst>
                <a:ext uri="{FF2B5EF4-FFF2-40B4-BE49-F238E27FC236}">
                  <a16:creationId xmlns:a16="http://schemas.microsoft.com/office/drawing/2014/main" id="{CD2A8996-A363-58AD-E6A4-5DDB1420C355}"/>
                </a:ext>
              </a:extLst>
            </p:cNvPr>
            <p:cNvSpPr>
              <a:spLocks/>
            </p:cNvSpPr>
            <p:nvPr/>
          </p:nvSpPr>
          <p:spPr bwMode="auto">
            <a:xfrm>
              <a:off x="4707" y="3109"/>
              <a:ext cx="75" cy="144"/>
            </a:xfrm>
            <a:custGeom>
              <a:avLst/>
              <a:gdLst>
                <a:gd name="T0" fmla="*/ 95 w 30"/>
                <a:gd name="T1" fmla="*/ 0 h 54"/>
                <a:gd name="T2" fmla="*/ 20 w 30"/>
                <a:gd name="T3" fmla="*/ 35 h 54"/>
                <a:gd name="T4" fmla="*/ 0 w 30"/>
                <a:gd name="T5" fmla="*/ 93 h 54"/>
                <a:gd name="T6" fmla="*/ 333 w 30"/>
                <a:gd name="T7" fmla="*/ 1003 h 54"/>
                <a:gd name="T8" fmla="*/ 345 w 30"/>
                <a:gd name="T9" fmla="*/ 1024 h 54"/>
                <a:gd name="T10" fmla="*/ 375 w 30"/>
                <a:gd name="T11" fmla="*/ 1024 h 54"/>
                <a:gd name="T12" fmla="*/ 438 w 30"/>
                <a:gd name="T13" fmla="*/ 989 h 54"/>
                <a:gd name="T14" fmla="*/ 458 w 30"/>
                <a:gd name="T15" fmla="*/ 931 h 54"/>
                <a:gd name="T16" fmla="*/ 145 w 30"/>
                <a:gd name="T17" fmla="*/ 21 h 54"/>
                <a:gd name="T18" fmla="*/ 125 w 30"/>
                <a:gd name="T19" fmla="*/ 0 h 54"/>
                <a:gd name="T20" fmla="*/ 95 w 30"/>
                <a:gd name="T21" fmla="*/ 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54">
                  <a:moveTo>
                    <a:pt x="6" y="0"/>
                  </a:moveTo>
                  <a:cubicBezTo>
                    <a:pt x="1" y="2"/>
                    <a:pt x="1" y="2"/>
                    <a:pt x="1" y="2"/>
                  </a:cubicBezTo>
                  <a:cubicBezTo>
                    <a:pt x="0" y="3"/>
                    <a:pt x="0" y="4"/>
                    <a:pt x="0" y="5"/>
                  </a:cubicBezTo>
                  <a:cubicBezTo>
                    <a:pt x="21" y="53"/>
                    <a:pt x="21" y="53"/>
                    <a:pt x="21" y="53"/>
                  </a:cubicBezTo>
                  <a:cubicBezTo>
                    <a:pt x="21" y="53"/>
                    <a:pt x="21" y="54"/>
                    <a:pt x="22" y="54"/>
                  </a:cubicBezTo>
                  <a:cubicBezTo>
                    <a:pt x="22" y="54"/>
                    <a:pt x="23" y="54"/>
                    <a:pt x="24" y="54"/>
                  </a:cubicBezTo>
                  <a:cubicBezTo>
                    <a:pt x="28" y="52"/>
                    <a:pt x="28" y="52"/>
                    <a:pt x="28" y="52"/>
                  </a:cubicBezTo>
                  <a:cubicBezTo>
                    <a:pt x="29" y="51"/>
                    <a:pt x="30" y="50"/>
                    <a:pt x="29" y="49"/>
                  </a:cubicBezTo>
                  <a:cubicBezTo>
                    <a:pt x="9" y="1"/>
                    <a:pt x="9" y="1"/>
                    <a:pt x="9" y="1"/>
                  </a:cubicBezTo>
                  <a:cubicBezTo>
                    <a:pt x="9" y="1"/>
                    <a:pt x="8" y="0"/>
                    <a:pt x="8" y="0"/>
                  </a:cubicBezTo>
                  <a:cubicBezTo>
                    <a:pt x="7" y="0"/>
                    <a:pt x="6" y="0"/>
                    <a:pt x="6" y="0"/>
                  </a:cubicBezTo>
                  <a:close/>
                </a:path>
              </a:pathLst>
            </a:custGeom>
            <a:grpFill/>
            <a:ln w="7938" cap="rnd">
              <a:solidFill>
                <a:srgbClr val="58585A"/>
              </a:solidFill>
              <a:prstDash val="solid"/>
              <a:round/>
              <a:headEnd/>
              <a:tailEnd/>
            </a:ln>
          </p:spPr>
          <p:txBody>
            <a:bodyPr/>
            <a:lstStyle/>
            <a:p>
              <a:endParaRPr lang="en-US"/>
            </a:p>
          </p:txBody>
        </p:sp>
        <p:sp>
          <p:nvSpPr>
            <p:cNvPr id="1227" name="Freeform 1113">
              <a:extLst>
                <a:ext uri="{FF2B5EF4-FFF2-40B4-BE49-F238E27FC236}">
                  <a16:creationId xmlns:a16="http://schemas.microsoft.com/office/drawing/2014/main" id="{721A2328-8DF1-7FD5-A4E2-FE2544184BDC}"/>
                </a:ext>
              </a:extLst>
            </p:cNvPr>
            <p:cNvSpPr>
              <a:spLocks/>
            </p:cNvSpPr>
            <p:nvPr/>
          </p:nvSpPr>
          <p:spPr bwMode="auto">
            <a:xfrm>
              <a:off x="4732" y="3072"/>
              <a:ext cx="102" cy="488"/>
            </a:xfrm>
            <a:custGeom>
              <a:avLst/>
              <a:gdLst>
                <a:gd name="T0" fmla="*/ 104 w 41"/>
                <a:gd name="T1" fmla="*/ 21 h 183"/>
                <a:gd name="T2" fmla="*/ 30 w 41"/>
                <a:gd name="T3" fmla="*/ 56 h 183"/>
                <a:gd name="T4" fmla="*/ 0 w 41"/>
                <a:gd name="T5" fmla="*/ 93 h 183"/>
                <a:gd name="T6" fmla="*/ 0 w 41"/>
                <a:gd name="T7" fmla="*/ 93 h 183"/>
                <a:gd name="T8" fmla="*/ 0 w 41"/>
                <a:gd name="T9" fmla="*/ 136 h 183"/>
                <a:gd name="T10" fmla="*/ 403 w 41"/>
                <a:gd name="T11" fmla="*/ 1309 h 183"/>
                <a:gd name="T12" fmla="*/ 433 w 41"/>
                <a:gd name="T13" fmla="*/ 1557 h 183"/>
                <a:gd name="T14" fmla="*/ 433 w 41"/>
                <a:gd name="T15" fmla="*/ 3413 h 183"/>
                <a:gd name="T16" fmla="*/ 495 w 41"/>
                <a:gd name="T17" fmla="*/ 3469 h 183"/>
                <a:gd name="T18" fmla="*/ 587 w 41"/>
                <a:gd name="T19" fmla="*/ 3469 h 183"/>
                <a:gd name="T20" fmla="*/ 632 w 41"/>
                <a:gd name="T21" fmla="*/ 3413 h 183"/>
                <a:gd name="T22" fmla="*/ 632 w 41"/>
                <a:gd name="T23" fmla="*/ 1459 h 183"/>
                <a:gd name="T24" fmla="*/ 619 w 41"/>
                <a:gd name="T25" fmla="*/ 1288 h 183"/>
                <a:gd name="T26" fmla="*/ 187 w 41"/>
                <a:gd name="T27" fmla="*/ 35 h 183"/>
                <a:gd name="T28" fmla="*/ 104 w 41"/>
                <a:gd name="T29" fmla="*/ 21 h 1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1" h="183">
                  <a:moveTo>
                    <a:pt x="7" y="1"/>
                  </a:moveTo>
                  <a:cubicBezTo>
                    <a:pt x="2" y="3"/>
                    <a:pt x="2" y="3"/>
                    <a:pt x="2" y="3"/>
                  </a:cubicBezTo>
                  <a:cubicBezTo>
                    <a:pt x="1" y="4"/>
                    <a:pt x="0" y="4"/>
                    <a:pt x="0" y="5"/>
                  </a:cubicBezTo>
                  <a:cubicBezTo>
                    <a:pt x="0" y="5"/>
                    <a:pt x="0" y="5"/>
                    <a:pt x="0" y="5"/>
                  </a:cubicBezTo>
                  <a:cubicBezTo>
                    <a:pt x="0" y="6"/>
                    <a:pt x="0" y="7"/>
                    <a:pt x="0" y="7"/>
                  </a:cubicBezTo>
                  <a:cubicBezTo>
                    <a:pt x="0" y="7"/>
                    <a:pt x="19" y="53"/>
                    <a:pt x="26" y="69"/>
                  </a:cubicBezTo>
                  <a:cubicBezTo>
                    <a:pt x="27" y="72"/>
                    <a:pt x="28" y="75"/>
                    <a:pt x="28" y="82"/>
                  </a:cubicBezTo>
                  <a:cubicBezTo>
                    <a:pt x="28" y="107"/>
                    <a:pt x="28" y="180"/>
                    <a:pt x="28" y="180"/>
                  </a:cubicBezTo>
                  <a:cubicBezTo>
                    <a:pt x="28" y="182"/>
                    <a:pt x="30" y="183"/>
                    <a:pt x="32" y="183"/>
                  </a:cubicBezTo>
                  <a:cubicBezTo>
                    <a:pt x="38" y="183"/>
                    <a:pt x="38" y="183"/>
                    <a:pt x="38" y="183"/>
                  </a:cubicBezTo>
                  <a:cubicBezTo>
                    <a:pt x="39" y="183"/>
                    <a:pt x="41" y="182"/>
                    <a:pt x="41" y="180"/>
                  </a:cubicBezTo>
                  <a:cubicBezTo>
                    <a:pt x="41" y="180"/>
                    <a:pt x="41" y="81"/>
                    <a:pt x="41" y="77"/>
                  </a:cubicBezTo>
                  <a:cubicBezTo>
                    <a:pt x="41" y="73"/>
                    <a:pt x="41" y="70"/>
                    <a:pt x="40" y="68"/>
                  </a:cubicBezTo>
                  <a:cubicBezTo>
                    <a:pt x="39" y="66"/>
                    <a:pt x="12" y="2"/>
                    <a:pt x="12" y="2"/>
                  </a:cubicBezTo>
                  <a:cubicBezTo>
                    <a:pt x="11" y="1"/>
                    <a:pt x="9" y="0"/>
                    <a:pt x="7" y="1"/>
                  </a:cubicBezTo>
                  <a:close/>
                </a:path>
              </a:pathLst>
            </a:custGeom>
            <a:grpFill/>
            <a:ln w="7938" cap="rnd">
              <a:solidFill>
                <a:srgbClr val="58585A"/>
              </a:solidFill>
              <a:prstDash val="solid"/>
              <a:round/>
              <a:headEnd/>
              <a:tailEnd/>
            </a:ln>
          </p:spPr>
          <p:txBody>
            <a:bodyPr/>
            <a:lstStyle/>
            <a:p>
              <a:endParaRPr lang="en-US"/>
            </a:p>
          </p:txBody>
        </p:sp>
        <p:sp>
          <p:nvSpPr>
            <p:cNvPr id="1228" name="Freeform 1114">
              <a:extLst>
                <a:ext uri="{FF2B5EF4-FFF2-40B4-BE49-F238E27FC236}">
                  <a16:creationId xmlns:a16="http://schemas.microsoft.com/office/drawing/2014/main" id="{03AD1A3D-F4D5-00D6-A466-6A905652718B}"/>
                </a:ext>
              </a:extLst>
            </p:cNvPr>
            <p:cNvSpPr>
              <a:spLocks/>
            </p:cNvSpPr>
            <p:nvPr/>
          </p:nvSpPr>
          <p:spPr bwMode="auto">
            <a:xfrm>
              <a:off x="4902" y="3109"/>
              <a:ext cx="75" cy="144"/>
            </a:xfrm>
            <a:custGeom>
              <a:avLst/>
              <a:gdLst>
                <a:gd name="T0" fmla="*/ 375 w 30"/>
                <a:gd name="T1" fmla="*/ 0 h 54"/>
                <a:gd name="T2" fmla="*/ 458 w 30"/>
                <a:gd name="T3" fmla="*/ 35 h 54"/>
                <a:gd name="T4" fmla="*/ 470 w 30"/>
                <a:gd name="T5" fmla="*/ 93 h 54"/>
                <a:gd name="T6" fmla="*/ 145 w 30"/>
                <a:gd name="T7" fmla="*/ 1003 h 54"/>
                <a:gd name="T8" fmla="*/ 125 w 30"/>
                <a:gd name="T9" fmla="*/ 1024 h 54"/>
                <a:gd name="T10" fmla="*/ 95 w 30"/>
                <a:gd name="T11" fmla="*/ 1024 h 54"/>
                <a:gd name="T12" fmla="*/ 33 w 30"/>
                <a:gd name="T13" fmla="*/ 989 h 54"/>
                <a:gd name="T14" fmla="*/ 20 w 30"/>
                <a:gd name="T15" fmla="*/ 931 h 54"/>
                <a:gd name="T16" fmla="*/ 333 w 30"/>
                <a:gd name="T17" fmla="*/ 21 h 54"/>
                <a:gd name="T18" fmla="*/ 345 w 30"/>
                <a:gd name="T19" fmla="*/ 0 h 54"/>
                <a:gd name="T20" fmla="*/ 375 w 30"/>
                <a:gd name="T21" fmla="*/ 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54">
                  <a:moveTo>
                    <a:pt x="24" y="0"/>
                  </a:moveTo>
                  <a:cubicBezTo>
                    <a:pt x="29" y="2"/>
                    <a:pt x="29" y="2"/>
                    <a:pt x="29" y="2"/>
                  </a:cubicBezTo>
                  <a:cubicBezTo>
                    <a:pt x="30" y="3"/>
                    <a:pt x="30" y="4"/>
                    <a:pt x="30" y="5"/>
                  </a:cubicBezTo>
                  <a:cubicBezTo>
                    <a:pt x="9" y="53"/>
                    <a:pt x="9" y="53"/>
                    <a:pt x="9" y="53"/>
                  </a:cubicBezTo>
                  <a:cubicBezTo>
                    <a:pt x="9" y="53"/>
                    <a:pt x="9" y="54"/>
                    <a:pt x="8" y="54"/>
                  </a:cubicBezTo>
                  <a:cubicBezTo>
                    <a:pt x="8" y="54"/>
                    <a:pt x="7" y="54"/>
                    <a:pt x="6" y="54"/>
                  </a:cubicBezTo>
                  <a:cubicBezTo>
                    <a:pt x="2" y="52"/>
                    <a:pt x="2" y="52"/>
                    <a:pt x="2" y="52"/>
                  </a:cubicBezTo>
                  <a:cubicBezTo>
                    <a:pt x="1" y="51"/>
                    <a:pt x="0" y="50"/>
                    <a:pt x="1" y="49"/>
                  </a:cubicBezTo>
                  <a:cubicBezTo>
                    <a:pt x="21" y="1"/>
                    <a:pt x="21" y="1"/>
                    <a:pt x="21" y="1"/>
                  </a:cubicBezTo>
                  <a:cubicBezTo>
                    <a:pt x="21" y="1"/>
                    <a:pt x="22" y="0"/>
                    <a:pt x="22" y="0"/>
                  </a:cubicBezTo>
                  <a:cubicBezTo>
                    <a:pt x="23" y="0"/>
                    <a:pt x="24" y="0"/>
                    <a:pt x="24" y="0"/>
                  </a:cubicBezTo>
                  <a:close/>
                </a:path>
              </a:pathLst>
            </a:custGeom>
            <a:grpFill/>
            <a:ln w="7938" cap="rnd">
              <a:solidFill>
                <a:srgbClr val="58585A"/>
              </a:solidFill>
              <a:prstDash val="solid"/>
              <a:round/>
              <a:headEnd/>
              <a:tailEnd/>
            </a:ln>
          </p:spPr>
          <p:txBody>
            <a:bodyPr/>
            <a:lstStyle/>
            <a:p>
              <a:endParaRPr lang="en-US"/>
            </a:p>
          </p:txBody>
        </p:sp>
        <p:sp>
          <p:nvSpPr>
            <p:cNvPr id="1229" name="Freeform 1115">
              <a:extLst>
                <a:ext uri="{FF2B5EF4-FFF2-40B4-BE49-F238E27FC236}">
                  <a16:creationId xmlns:a16="http://schemas.microsoft.com/office/drawing/2014/main" id="{ECB31F96-A985-7CDF-DF1A-73BC40241D49}"/>
                </a:ext>
              </a:extLst>
            </p:cNvPr>
            <p:cNvSpPr>
              <a:spLocks/>
            </p:cNvSpPr>
            <p:nvPr/>
          </p:nvSpPr>
          <p:spPr bwMode="auto">
            <a:xfrm>
              <a:off x="4849" y="3072"/>
              <a:ext cx="103" cy="488"/>
            </a:xfrm>
            <a:custGeom>
              <a:avLst/>
              <a:gdLst>
                <a:gd name="T0" fmla="*/ 460 w 41"/>
                <a:gd name="T1" fmla="*/ 35 h 183"/>
                <a:gd name="T2" fmla="*/ 20 w 41"/>
                <a:gd name="T3" fmla="*/ 1288 h 183"/>
                <a:gd name="T4" fmla="*/ 0 w 41"/>
                <a:gd name="T5" fmla="*/ 1459 h 183"/>
                <a:gd name="T6" fmla="*/ 0 w 41"/>
                <a:gd name="T7" fmla="*/ 3413 h 183"/>
                <a:gd name="T8" fmla="*/ 50 w 41"/>
                <a:gd name="T9" fmla="*/ 3469 h 183"/>
                <a:gd name="T10" fmla="*/ 146 w 41"/>
                <a:gd name="T11" fmla="*/ 3469 h 183"/>
                <a:gd name="T12" fmla="*/ 209 w 41"/>
                <a:gd name="T13" fmla="*/ 3413 h 183"/>
                <a:gd name="T14" fmla="*/ 209 w 41"/>
                <a:gd name="T15" fmla="*/ 1557 h 183"/>
                <a:gd name="T16" fmla="*/ 239 w 41"/>
                <a:gd name="T17" fmla="*/ 1309 h 183"/>
                <a:gd name="T18" fmla="*/ 651 w 41"/>
                <a:gd name="T19" fmla="*/ 136 h 183"/>
                <a:gd name="T20" fmla="*/ 651 w 41"/>
                <a:gd name="T21" fmla="*/ 93 h 183"/>
                <a:gd name="T22" fmla="*/ 651 w 41"/>
                <a:gd name="T23" fmla="*/ 93 h 183"/>
                <a:gd name="T24" fmla="*/ 618 w 41"/>
                <a:gd name="T25" fmla="*/ 56 h 183"/>
                <a:gd name="T26" fmla="*/ 538 w 41"/>
                <a:gd name="T27" fmla="*/ 21 h 183"/>
                <a:gd name="T28" fmla="*/ 460 w 41"/>
                <a:gd name="T29" fmla="*/ 35 h 1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1" h="183">
                  <a:moveTo>
                    <a:pt x="29" y="2"/>
                  </a:moveTo>
                  <a:cubicBezTo>
                    <a:pt x="29" y="2"/>
                    <a:pt x="2" y="66"/>
                    <a:pt x="1" y="68"/>
                  </a:cubicBezTo>
                  <a:cubicBezTo>
                    <a:pt x="0" y="70"/>
                    <a:pt x="0" y="73"/>
                    <a:pt x="0" y="77"/>
                  </a:cubicBezTo>
                  <a:cubicBezTo>
                    <a:pt x="0" y="81"/>
                    <a:pt x="0" y="180"/>
                    <a:pt x="0" y="180"/>
                  </a:cubicBezTo>
                  <a:cubicBezTo>
                    <a:pt x="0" y="182"/>
                    <a:pt x="2" y="183"/>
                    <a:pt x="3" y="183"/>
                  </a:cubicBezTo>
                  <a:cubicBezTo>
                    <a:pt x="9" y="183"/>
                    <a:pt x="9" y="183"/>
                    <a:pt x="9" y="183"/>
                  </a:cubicBezTo>
                  <a:cubicBezTo>
                    <a:pt x="11" y="183"/>
                    <a:pt x="13" y="182"/>
                    <a:pt x="13" y="180"/>
                  </a:cubicBezTo>
                  <a:cubicBezTo>
                    <a:pt x="13" y="180"/>
                    <a:pt x="13" y="107"/>
                    <a:pt x="13" y="82"/>
                  </a:cubicBezTo>
                  <a:cubicBezTo>
                    <a:pt x="13" y="75"/>
                    <a:pt x="14" y="72"/>
                    <a:pt x="15" y="69"/>
                  </a:cubicBezTo>
                  <a:cubicBezTo>
                    <a:pt x="22" y="53"/>
                    <a:pt x="41" y="7"/>
                    <a:pt x="41" y="7"/>
                  </a:cubicBezTo>
                  <a:cubicBezTo>
                    <a:pt x="41" y="7"/>
                    <a:pt x="41" y="6"/>
                    <a:pt x="41" y="5"/>
                  </a:cubicBezTo>
                  <a:cubicBezTo>
                    <a:pt x="41" y="5"/>
                    <a:pt x="41" y="5"/>
                    <a:pt x="41" y="5"/>
                  </a:cubicBezTo>
                  <a:cubicBezTo>
                    <a:pt x="41" y="4"/>
                    <a:pt x="40" y="4"/>
                    <a:pt x="39" y="3"/>
                  </a:cubicBezTo>
                  <a:cubicBezTo>
                    <a:pt x="34" y="1"/>
                    <a:pt x="34" y="1"/>
                    <a:pt x="34" y="1"/>
                  </a:cubicBezTo>
                  <a:cubicBezTo>
                    <a:pt x="32" y="0"/>
                    <a:pt x="30" y="1"/>
                    <a:pt x="29" y="2"/>
                  </a:cubicBezTo>
                  <a:close/>
                </a:path>
              </a:pathLst>
            </a:custGeom>
            <a:grpFill/>
            <a:ln w="7938" cap="rnd">
              <a:solidFill>
                <a:srgbClr val="58585A"/>
              </a:solidFill>
              <a:prstDash val="solid"/>
              <a:round/>
              <a:headEnd/>
              <a:tailEnd/>
            </a:ln>
          </p:spPr>
          <p:txBody>
            <a:bodyPr/>
            <a:lstStyle/>
            <a:p>
              <a:endParaRPr lang="en-US"/>
            </a:p>
          </p:txBody>
        </p:sp>
      </p:grpSp>
      <p:sp>
        <p:nvSpPr>
          <p:cNvPr id="23" name="TextBox 22">
            <a:extLst>
              <a:ext uri="{FF2B5EF4-FFF2-40B4-BE49-F238E27FC236}">
                <a16:creationId xmlns:a16="http://schemas.microsoft.com/office/drawing/2014/main" id="{65C2B33E-E7F7-6365-0E27-47F41FF319C9}"/>
              </a:ext>
            </a:extLst>
          </p:cNvPr>
          <p:cNvSpPr txBox="1"/>
          <p:nvPr/>
        </p:nvSpPr>
        <p:spPr>
          <a:xfrm>
            <a:off x="4267200" y="6598934"/>
            <a:ext cx="3657600" cy="246221"/>
          </a:xfrm>
          <a:prstGeom prst="rect">
            <a:avLst/>
          </a:prstGeom>
          <a:noFill/>
        </p:spPr>
        <p:txBody>
          <a:bodyPr wrap="square" anchor="ctr">
            <a:spAutoFit/>
          </a:bodyPr>
          <a:lstStyle/>
          <a:p>
            <a:pPr algn="ctr" eaLnBrk="1" hangingPunct="1">
              <a:defRPr/>
            </a:pPr>
            <a:r>
              <a:rPr lang="en-US" sz="1000" dirty="0">
                <a:latin typeface="Arial" panose="020B0604020202020204" pitchFamily="34" charset="0"/>
                <a:ea typeface="Century Gothic" charset="0"/>
                <a:cs typeface="Arial" panose="020B0604020202020204" pitchFamily="34" charset="0"/>
              </a:rPr>
              <a:t>(Parts of figure adapted from Servier Medical Art)</a:t>
            </a:r>
          </a:p>
        </p:txBody>
      </p:sp>
      <p:sp>
        <p:nvSpPr>
          <p:cNvPr id="2" name="Rectangle 1">
            <a:extLst>
              <a:ext uri="{FF2B5EF4-FFF2-40B4-BE49-F238E27FC236}">
                <a16:creationId xmlns:a16="http://schemas.microsoft.com/office/drawing/2014/main" id="{AC2E64D0-01B0-F741-20E4-2D7A37A565F2}"/>
              </a:ext>
            </a:extLst>
          </p:cNvPr>
          <p:cNvSpPr/>
          <p:nvPr/>
        </p:nvSpPr>
        <p:spPr>
          <a:xfrm>
            <a:off x="5822659" y="3831230"/>
            <a:ext cx="5590621" cy="457200"/>
          </a:xfrm>
          <a:prstGeom prst="rect">
            <a:avLst/>
          </a:prstGeom>
          <a:solidFill>
            <a:schemeClr val="bg1">
              <a:lumMod val="8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US" sz="1800" dirty="0">
                <a:solidFill>
                  <a:schemeClr val="tx1"/>
                </a:solidFill>
              </a:rPr>
              <a:t>Islet Autoantibody Characteristics</a:t>
            </a:r>
            <a:endParaRPr lang="en-US" sz="1200" dirty="0">
              <a:solidFill>
                <a:schemeClr val="tx1"/>
              </a:solidFill>
            </a:endParaRPr>
          </a:p>
        </p:txBody>
      </p:sp>
      <p:grpSp>
        <p:nvGrpSpPr>
          <p:cNvPr id="170" name="Group 169">
            <a:extLst>
              <a:ext uri="{FF2B5EF4-FFF2-40B4-BE49-F238E27FC236}">
                <a16:creationId xmlns:a16="http://schemas.microsoft.com/office/drawing/2014/main" id="{304C1A81-8B98-1439-57E2-1C8141289214}"/>
              </a:ext>
            </a:extLst>
          </p:cNvPr>
          <p:cNvGrpSpPr/>
          <p:nvPr/>
        </p:nvGrpSpPr>
        <p:grpSpPr>
          <a:xfrm>
            <a:off x="958255" y="3826867"/>
            <a:ext cx="2746164" cy="2446360"/>
            <a:chOff x="423756" y="3828465"/>
            <a:chExt cx="2746164" cy="2446360"/>
          </a:xfrm>
        </p:grpSpPr>
        <p:sp>
          <p:nvSpPr>
            <p:cNvPr id="5" name="Rectangle 4">
              <a:extLst>
                <a:ext uri="{FF2B5EF4-FFF2-40B4-BE49-F238E27FC236}">
                  <a16:creationId xmlns:a16="http://schemas.microsoft.com/office/drawing/2014/main" id="{35DDF9BA-A9C5-1EE3-C8EB-FA515E5AC83D}"/>
                </a:ext>
              </a:extLst>
            </p:cNvPr>
            <p:cNvSpPr/>
            <p:nvPr/>
          </p:nvSpPr>
          <p:spPr>
            <a:xfrm>
              <a:off x="426720" y="3828465"/>
              <a:ext cx="2743200" cy="457200"/>
            </a:xfrm>
            <a:prstGeom prst="rect">
              <a:avLst/>
            </a:prstGeom>
            <a:solidFill>
              <a:schemeClr val="bg1">
                <a:lumMod val="8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US" sz="1800" dirty="0">
                  <a:solidFill>
                    <a:schemeClr val="tx1"/>
                  </a:solidFill>
                </a:rPr>
                <a:t>T1DM Risk Assessment</a:t>
              </a:r>
              <a:endParaRPr lang="en-US" sz="1200" dirty="0">
                <a:solidFill>
                  <a:schemeClr val="tx1"/>
                </a:solidFill>
              </a:endParaRPr>
            </a:p>
          </p:txBody>
        </p:sp>
        <p:sp>
          <p:nvSpPr>
            <p:cNvPr id="26" name="Rectangle 25">
              <a:extLst>
                <a:ext uri="{FF2B5EF4-FFF2-40B4-BE49-F238E27FC236}">
                  <a16:creationId xmlns:a16="http://schemas.microsoft.com/office/drawing/2014/main" id="{2DD80728-8EEA-F2B5-FE2F-F598D5E92E7C}"/>
                </a:ext>
              </a:extLst>
            </p:cNvPr>
            <p:cNvSpPr/>
            <p:nvPr/>
          </p:nvSpPr>
          <p:spPr>
            <a:xfrm>
              <a:off x="423756" y="4446025"/>
              <a:ext cx="2743199"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pPr algn="ctr">
                <a:lnSpc>
                  <a:spcPct val="150000"/>
                </a:lnSpc>
              </a:pPr>
              <a:r>
                <a:rPr lang="en-US" sz="1600" dirty="0">
                  <a:solidFill>
                    <a:schemeClr val="tx1"/>
                  </a:solidFill>
                </a:rPr>
                <a:t>Binary assessment of islet autoantibody presence</a:t>
              </a:r>
              <a:endParaRPr lang="en-US" sz="1600" dirty="0">
                <a:solidFill>
                  <a:srgbClr val="00B050"/>
                </a:solidFill>
              </a:endParaRPr>
            </a:p>
          </p:txBody>
        </p:sp>
        <p:sp>
          <p:nvSpPr>
            <p:cNvPr id="11" name="TextBox 10">
              <a:extLst>
                <a:ext uri="{FF2B5EF4-FFF2-40B4-BE49-F238E27FC236}">
                  <a16:creationId xmlns:a16="http://schemas.microsoft.com/office/drawing/2014/main" id="{E539B3A0-F290-F39D-468D-E694351E07A3}"/>
                </a:ext>
              </a:extLst>
            </p:cNvPr>
            <p:cNvSpPr txBox="1"/>
            <p:nvPr/>
          </p:nvSpPr>
          <p:spPr>
            <a:xfrm>
              <a:off x="423756" y="6043993"/>
              <a:ext cx="2743199" cy="230832"/>
            </a:xfrm>
            <a:prstGeom prst="rect">
              <a:avLst/>
            </a:prstGeom>
            <a:noFill/>
          </p:spPr>
          <p:txBody>
            <a:bodyPr wrap="square">
              <a:spAutoFit/>
            </a:bodyPr>
            <a:lstStyle/>
            <a:p>
              <a:pPr algn="r"/>
              <a:r>
                <a:rPr lang="en-US" sz="900" dirty="0">
                  <a:solidFill>
                    <a:schemeClr val="tx1"/>
                  </a:solidFill>
                </a:rPr>
                <a:t>(Insel et al., </a:t>
              </a:r>
              <a:r>
                <a:rPr lang="en-US" sz="900" i="1" dirty="0">
                  <a:solidFill>
                    <a:schemeClr val="tx1"/>
                  </a:solidFill>
                </a:rPr>
                <a:t>Diabetes Care</a:t>
              </a:r>
              <a:r>
                <a:rPr lang="en-US" sz="900" dirty="0">
                  <a:solidFill>
                    <a:schemeClr val="tx1"/>
                  </a:solidFill>
                </a:rPr>
                <a:t>, 2015)</a:t>
              </a:r>
            </a:p>
          </p:txBody>
        </p:sp>
      </p:grpSp>
      <p:sp>
        <p:nvSpPr>
          <p:cNvPr id="12" name="TextBox 11">
            <a:extLst>
              <a:ext uri="{FF2B5EF4-FFF2-40B4-BE49-F238E27FC236}">
                <a16:creationId xmlns:a16="http://schemas.microsoft.com/office/drawing/2014/main" id="{99FBE41B-8DB3-AEB6-ED75-5F0C4509DCED}"/>
              </a:ext>
            </a:extLst>
          </p:cNvPr>
          <p:cNvSpPr txBox="1"/>
          <p:nvPr/>
        </p:nvSpPr>
        <p:spPr>
          <a:xfrm>
            <a:off x="5184733" y="6011289"/>
            <a:ext cx="1988943" cy="369332"/>
          </a:xfrm>
          <a:prstGeom prst="rect">
            <a:avLst/>
          </a:prstGeom>
          <a:noFill/>
        </p:spPr>
        <p:txBody>
          <a:bodyPr wrap="square">
            <a:spAutoFit/>
          </a:bodyPr>
          <a:lstStyle/>
          <a:p>
            <a:pPr algn="r"/>
            <a:r>
              <a:rPr lang="en-US" sz="900" dirty="0">
                <a:solidFill>
                  <a:schemeClr val="tx1"/>
                </a:solidFill>
              </a:rPr>
              <a:t>(Ziegler et al., </a:t>
            </a:r>
            <a:r>
              <a:rPr lang="en-US" sz="900" i="1" dirty="0">
                <a:solidFill>
                  <a:schemeClr val="tx1"/>
                </a:solidFill>
              </a:rPr>
              <a:t>JAMA</a:t>
            </a:r>
            <a:r>
              <a:rPr lang="en-US" sz="900" dirty="0">
                <a:solidFill>
                  <a:schemeClr val="tx1"/>
                </a:solidFill>
              </a:rPr>
              <a:t>, 2013;</a:t>
            </a:r>
          </a:p>
          <a:p>
            <a:pPr algn="r"/>
            <a:r>
              <a:rPr lang="en-US" sz="900" dirty="0" err="1"/>
              <a:t>Steck</a:t>
            </a:r>
            <a:r>
              <a:rPr lang="en-US" sz="900" dirty="0"/>
              <a:t> et al, </a:t>
            </a:r>
            <a:r>
              <a:rPr lang="en-US" sz="900" i="1" dirty="0"/>
              <a:t>Diabetes Care</a:t>
            </a:r>
            <a:r>
              <a:rPr lang="en-US" sz="900" dirty="0"/>
              <a:t>, 2015</a:t>
            </a:r>
            <a:r>
              <a:rPr lang="en-US" sz="900" dirty="0">
                <a:solidFill>
                  <a:schemeClr val="tx1"/>
                </a:solidFill>
              </a:rPr>
              <a:t>)</a:t>
            </a:r>
          </a:p>
        </p:txBody>
      </p:sp>
      <p:sp>
        <p:nvSpPr>
          <p:cNvPr id="13" name="TextBox 12">
            <a:extLst>
              <a:ext uri="{FF2B5EF4-FFF2-40B4-BE49-F238E27FC236}">
                <a16:creationId xmlns:a16="http://schemas.microsoft.com/office/drawing/2014/main" id="{7631476B-1B0A-3497-14C7-DD13AE0542A8}"/>
              </a:ext>
            </a:extLst>
          </p:cNvPr>
          <p:cNvSpPr txBox="1"/>
          <p:nvPr/>
        </p:nvSpPr>
        <p:spPr>
          <a:xfrm>
            <a:off x="7750420" y="6011289"/>
            <a:ext cx="1988943" cy="369332"/>
          </a:xfrm>
          <a:prstGeom prst="rect">
            <a:avLst/>
          </a:prstGeom>
          <a:noFill/>
        </p:spPr>
        <p:txBody>
          <a:bodyPr wrap="square">
            <a:spAutoFit/>
          </a:bodyPr>
          <a:lstStyle/>
          <a:p>
            <a:pPr algn="r"/>
            <a:r>
              <a:rPr lang="en-US" sz="900" dirty="0">
                <a:solidFill>
                  <a:schemeClr val="tx1"/>
                </a:solidFill>
              </a:rPr>
              <a:t>(Achenbach et al, </a:t>
            </a:r>
            <a:r>
              <a:rPr lang="en-US" sz="900" i="1" dirty="0">
                <a:solidFill>
                  <a:schemeClr val="tx1"/>
                </a:solidFill>
              </a:rPr>
              <a:t>Diabetes</a:t>
            </a:r>
            <a:r>
              <a:rPr lang="en-US" sz="900" dirty="0">
                <a:solidFill>
                  <a:schemeClr val="tx1"/>
                </a:solidFill>
              </a:rPr>
              <a:t>, 2014;</a:t>
            </a:r>
          </a:p>
          <a:p>
            <a:pPr algn="r"/>
            <a:r>
              <a:rPr lang="en-US" sz="900" dirty="0"/>
              <a:t>Barker et al., </a:t>
            </a:r>
            <a:r>
              <a:rPr lang="en-US" sz="900" i="1" dirty="0"/>
              <a:t>JCEM</a:t>
            </a:r>
            <a:r>
              <a:rPr lang="en-US" sz="900" dirty="0"/>
              <a:t>, 2004</a:t>
            </a:r>
            <a:r>
              <a:rPr lang="en-US" sz="900" dirty="0">
                <a:solidFill>
                  <a:schemeClr val="tx1"/>
                </a:solidFill>
              </a:rPr>
              <a:t>)</a:t>
            </a:r>
          </a:p>
        </p:txBody>
      </p:sp>
      <p:sp>
        <p:nvSpPr>
          <p:cNvPr id="14" name="TextBox 13">
            <a:extLst>
              <a:ext uri="{FF2B5EF4-FFF2-40B4-BE49-F238E27FC236}">
                <a16:creationId xmlns:a16="http://schemas.microsoft.com/office/drawing/2014/main" id="{A41AEEBF-CD96-CEE7-76B6-C005220B85F3}"/>
              </a:ext>
            </a:extLst>
          </p:cNvPr>
          <p:cNvSpPr txBox="1"/>
          <p:nvPr/>
        </p:nvSpPr>
        <p:spPr>
          <a:xfrm>
            <a:off x="9703563" y="6011289"/>
            <a:ext cx="1988943" cy="369332"/>
          </a:xfrm>
          <a:prstGeom prst="rect">
            <a:avLst/>
          </a:prstGeom>
          <a:noFill/>
        </p:spPr>
        <p:txBody>
          <a:bodyPr wrap="square">
            <a:spAutoFit/>
          </a:bodyPr>
          <a:lstStyle/>
          <a:p>
            <a:pPr algn="r"/>
            <a:r>
              <a:rPr lang="en-US" sz="900" dirty="0">
                <a:solidFill>
                  <a:schemeClr val="tx1"/>
                </a:solidFill>
              </a:rPr>
              <a:t>(</a:t>
            </a:r>
            <a:r>
              <a:rPr lang="en-US" sz="900" dirty="0" err="1">
                <a:solidFill>
                  <a:schemeClr val="tx1"/>
                </a:solidFill>
              </a:rPr>
              <a:t>Parikka</a:t>
            </a:r>
            <a:r>
              <a:rPr lang="en-US" sz="900" dirty="0">
                <a:solidFill>
                  <a:schemeClr val="tx1"/>
                </a:solidFill>
              </a:rPr>
              <a:t> et al., </a:t>
            </a:r>
            <a:r>
              <a:rPr lang="en-US" sz="900" i="1" dirty="0">
                <a:solidFill>
                  <a:schemeClr val="tx1"/>
                </a:solidFill>
              </a:rPr>
              <a:t>Diabetologia</a:t>
            </a:r>
            <a:r>
              <a:rPr lang="en-US" sz="900" dirty="0">
                <a:solidFill>
                  <a:schemeClr val="tx1"/>
                </a:solidFill>
              </a:rPr>
              <a:t>, 2012;</a:t>
            </a:r>
          </a:p>
          <a:p>
            <a:pPr algn="r"/>
            <a:r>
              <a:rPr lang="en-US" sz="900" dirty="0" err="1"/>
              <a:t>Steck</a:t>
            </a:r>
            <a:r>
              <a:rPr lang="en-US" sz="900" dirty="0"/>
              <a:t> et al., </a:t>
            </a:r>
            <a:r>
              <a:rPr lang="en-US" sz="900" i="1" dirty="0"/>
              <a:t>Diabetes Care</a:t>
            </a:r>
            <a:r>
              <a:rPr lang="en-US" sz="900" dirty="0"/>
              <a:t>, 2011</a:t>
            </a:r>
            <a:r>
              <a:rPr lang="en-US" sz="900" dirty="0">
                <a:solidFill>
                  <a:schemeClr val="tx1"/>
                </a:solidFill>
              </a:rPr>
              <a:t>)</a:t>
            </a:r>
          </a:p>
        </p:txBody>
      </p:sp>
      <p:grpSp>
        <p:nvGrpSpPr>
          <p:cNvPr id="16" name="Group 15">
            <a:extLst>
              <a:ext uri="{FF2B5EF4-FFF2-40B4-BE49-F238E27FC236}">
                <a16:creationId xmlns:a16="http://schemas.microsoft.com/office/drawing/2014/main" id="{14BE539E-8F87-2BFC-A4D4-982F71E93E1E}"/>
              </a:ext>
            </a:extLst>
          </p:cNvPr>
          <p:cNvGrpSpPr/>
          <p:nvPr/>
        </p:nvGrpSpPr>
        <p:grpSpPr>
          <a:xfrm>
            <a:off x="5822660" y="4452384"/>
            <a:ext cx="1351016" cy="1277724"/>
            <a:chOff x="6618487" y="1011583"/>
            <a:chExt cx="1213577" cy="1147741"/>
          </a:xfrm>
        </p:grpSpPr>
        <p:sp>
          <p:nvSpPr>
            <p:cNvPr id="164" name="Round Same Side Corner Rectangle 163">
              <a:extLst>
                <a:ext uri="{FF2B5EF4-FFF2-40B4-BE49-F238E27FC236}">
                  <a16:creationId xmlns:a16="http://schemas.microsoft.com/office/drawing/2014/main" id="{9F289546-9378-9BB2-C19F-E02FF0B5F3D2}"/>
                </a:ext>
              </a:extLst>
            </p:cNvPr>
            <p:cNvSpPr/>
            <p:nvPr/>
          </p:nvSpPr>
          <p:spPr>
            <a:xfrm>
              <a:off x="6618487" y="1011583"/>
              <a:ext cx="1213577" cy="365760"/>
            </a:xfrm>
            <a:prstGeom prst="round2SameRect">
              <a:avLst>
                <a:gd name="adj1" fmla="val 0"/>
                <a:gd name="adj2" fmla="val 0"/>
              </a:avLst>
            </a:prstGeom>
            <a:solidFill>
              <a:srgbClr val="CADAE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Arial" panose="020B0604020202020204" pitchFamily="34" charset="0"/>
                  <a:cs typeface="Arial" panose="020B0604020202020204" pitchFamily="34" charset="0"/>
                </a:rPr>
                <a:t>Timing</a:t>
              </a:r>
            </a:p>
          </p:txBody>
        </p:sp>
        <p:grpSp>
          <p:nvGrpSpPr>
            <p:cNvPr id="165" name="Graphic 210" descr="Daily calendar with solid fill">
              <a:extLst>
                <a:ext uri="{FF2B5EF4-FFF2-40B4-BE49-F238E27FC236}">
                  <a16:creationId xmlns:a16="http://schemas.microsoft.com/office/drawing/2014/main" id="{88201417-56D1-7317-10DA-3FF54C77B009}"/>
                </a:ext>
              </a:extLst>
            </p:cNvPr>
            <p:cNvGrpSpPr>
              <a:grpSpLocks noChangeAspect="1"/>
            </p:cNvGrpSpPr>
            <p:nvPr/>
          </p:nvGrpSpPr>
          <p:grpSpPr>
            <a:xfrm>
              <a:off x="6859515" y="1427804"/>
              <a:ext cx="731520" cy="731520"/>
              <a:chOff x="1361022" y="1258886"/>
              <a:chExt cx="777240" cy="777240"/>
            </a:xfrm>
            <a:solidFill>
              <a:srgbClr val="4C5988"/>
            </a:solidFill>
          </p:grpSpPr>
          <p:sp>
            <p:nvSpPr>
              <p:cNvPr id="166" name="Freeform 165">
                <a:extLst>
                  <a:ext uri="{FF2B5EF4-FFF2-40B4-BE49-F238E27FC236}">
                    <a16:creationId xmlns:a16="http://schemas.microsoft.com/office/drawing/2014/main" id="{88F673E8-4C16-C6BF-B860-790C99681747}"/>
                  </a:ext>
                </a:extLst>
              </p:cNvPr>
              <p:cNvSpPr/>
              <p:nvPr/>
            </p:nvSpPr>
            <p:spPr>
              <a:xfrm>
                <a:off x="1498182" y="1258886"/>
                <a:ext cx="68580" cy="137160"/>
              </a:xfrm>
              <a:custGeom>
                <a:avLst/>
                <a:gdLst>
                  <a:gd name="connsiteX0" fmla="*/ 34290 w 68580"/>
                  <a:gd name="connsiteY0" fmla="*/ 137160 h 137160"/>
                  <a:gd name="connsiteX1" fmla="*/ 68580 w 68580"/>
                  <a:gd name="connsiteY1" fmla="*/ 102870 h 137160"/>
                  <a:gd name="connsiteX2" fmla="*/ 68580 w 68580"/>
                  <a:gd name="connsiteY2" fmla="*/ 34290 h 137160"/>
                  <a:gd name="connsiteX3" fmla="*/ 34290 w 68580"/>
                  <a:gd name="connsiteY3" fmla="*/ 0 h 137160"/>
                  <a:gd name="connsiteX4" fmla="*/ 0 w 68580"/>
                  <a:gd name="connsiteY4" fmla="*/ 34290 h 137160"/>
                  <a:gd name="connsiteX5" fmla="*/ 0 w 68580"/>
                  <a:gd name="connsiteY5" fmla="*/ 102870 h 137160"/>
                  <a:gd name="connsiteX6" fmla="*/ 34290 w 68580"/>
                  <a:gd name="connsiteY6" fmla="*/ 137160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 h="137160">
                    <a:moveTo>
                      <a:pt x="34290" y="137160"/>
                    </a:moveTo>
                    <a:cubicBezTo>
                      <a:pt x="53721" y="137160"/>
                      <a:pt x="68580" y="122301"/>
                      <a:pt x="68580" y="102870"/>
                    </a:cubicBezTo>
                    <a:lnTo>
                      <a:pt x="68580" y="34290"/>
                    </a:lnTo>
                    <a:cubicBezTo>
                      <a:pt x="68580" y="14859"/>
                      <a:pt x="53721" y="0"/>
                      <a:pt x="34290" y="0"/>
                    </a:cubicBezTo>
                    <a:cubicBezTo>
                      <a:pt x="14859" y="0"/>
                      <a:pt x="0" y="14859"/>
                      <a:pt x="0" y="34290"/>
                    </a:cubicBezTo>
                    <a:lnTo>
                      <a:pt x="0" y="102870"/>
                    </a:lnTo>
                    <a:cubicBezTo>
                      <a:pt x="0" y="122301"/>
                      <a:pt x="14859" y="137160"/>
                      <a:pt x="34290" y="137160"/>
                    </a:cubicBezTo>
                    <a:close/>
                  </a:path>
                </a:pathLst>
              </a:custGeom>
              <a:solidFill>
                <a:srgbClr val="4C5988"/>
              </a:solidFill>
              <a:ln w="11410" cap="flat">
                <a:noFill/>
                <a:prstDash val="solid"/>
                <a:miter/>
              </a:ln>
            </p:spPr>
            <p:txBody>
              <a:bodyPr rtlCol="0" anchor="ctr"/>
              <a:lstStyle/>
              <a:p>
                <a:endParaRPr lang="en-US" sz="1800"/>
              </a:p>
            </p:txBody>
          </p:sp>
          <p:sp>
            <p:nvSpPr>
              <p:cNvPr id="167" name="Freeform 166">
                <a:extLst>
                  <a:ext uri="{FF2B5EF4-FFF2-40B4-BE49-F238E27FC236}">
                    <a16:creationId xmlns:a16="http://schemas.microsoft.com/office/drawing/2014/main" id="{9E9CE64A-51A7-24C0-E48B-4BAF0B570B42}"/>
                  </a:ext>
                </a:extLst>
              </p:cNvPr>
              <p:cNvSpPr/>
              <p:nvPr/>
            </p:nvSpPr>
            <p:spPr>
              <a:xfrm>
                <a:off x="1361022" y="1533206"/>
                <a:ext cx="777240" cy="502920"/>
              </a:xfrm>
              <a:custGeom>
                <a:avLst/>
                <a:gdLst>
                  <a:gd name="connsiteX0" fmla="*/ 68580 w 777240"/>
                  <a:gd name="connsiteY0" fmla="*/ 342900 h 502920"/>
                  <a:gd name="connsiteX1" fmla="*/ 251460 w 777240"/>
                  <a:gd name="connsiteY1" fmla="*/ 342900 h 502920"/>
                  <a:gd name="connsiteX2" fmla="*/ 251460 w 777240"/>
                  <a:gd name="connsiteY2" fmla="*/ 434340 h 502920"/>
                  <a:gd name="connsiteX3" fmla="*/ 68580 w 777240"/>
                  <a:gd name="connsiteY3" fmla="*/ 434340 h 502920"/>
                  <a:gd name="connsiteX4" fmla="*/ 68580 w 777240"/>
                  <a:gd name="connsiteY4" fmla="*/ 342900 h 502920"/>
                  <a:gd name="connsiteX5" fmla="*/ 68580 w 777240"/>
                  <a:gd name="connsiteY5" fmla="*/ 205740 h 502920"/>
                  <a:gd name="connsiteX6" fmla="*/ 251460 w 777240"/>
                  <a:gd name="connsiteY6" fmla="*/ 205740 h 502920"/>
                  <a:gd name="connsiteX7" fmla="*/ 251460 w 777240"/>
                  <a:gd name="connsiteY7" fmla="*/ 297180 h 502920"/>
                  <a:gd name="connsiteX8" fmla="*/ 68580 w 777240"/>
                  <a:gd name="connsiteY8" fmla="*/ 297180 h 502920"/>
                  <a:gd name="connsiteX9" fmla="*/ 68580 w 777240"/>
                  <a:gd name="connsiteY9" fmla="*/ 205740 h 502920"/>
                  <a:gd name="connsiteX10" fmla="*/ 68580 w 777240"/>
                  <a:gd name="connsiteY10" fmla="*/ 68580 h 502920"/>
                  <a:gd name="connsiteX11" fmla="*/ 251460 w 777240"/>
                  <a:gd name="connsiteY11" fmla="*/ 68580 h 502920"/>
                  <a:gd name="connsiteX12" fmla="*/ 251460 w 777240"/>
                  <a:gd name="connsiteY12" fmla="*/ 160020 h 502920"/>
                  <a:gd name="connsiteX13" fmla="*/ 68580 w 777240"/>
                  <a:gd name="connsiteY13" fmla="*/ 160020 h 502920"/>
                  <a:gd name="connsiteX14" fmla="*/ 68580 w 777240"/>
                  <a:gd name="connsiteY14" fmla="*/ 68580 h 502920"/>
                  <a:gd name="connsiteX15" fmla="*/ 480060 w 777240"/>
                  <a:gd name="connsiteY15" fmla="*/ 68580 h 502920"/>
                  <a:gd name="connsiteX16" fmla="*/ 480060 w 777240"/>
                  <a:gd name="connsiteY16" fmla="*/ 160020 h 502920"/>
                  <a:gd name="connsiteX17" fmla="*/ 297180 w 777240"/>
                  <a:gd name="connsiteY17" fmla="*/ 160020 h 502920"/>
                  <a:gd name="connsiteX18" fmla="*/ 297180 w 777240"/>
                  <a:gd name="connsiteY18" fmla="*/ 68580 h 502920"/>
                  <a:gd name="connsiteX19" fmla="*/ 480060 w 777240"/>
                  <a:gd name="connsiteY19" fmla="*/ 68580 h 502920"/>
                  <a:gd name="connsiteX20" fmla="*/ 708660 w 777240"/>
                  <a:gd name="connsiteY20" fmla="*/ 68580 h 502920"/>
                  <a:gd name="connsiteX21" fmla="*/ 708660 w 777240"/>
                  <a:gd name="connsiteY21" fmla="*/ 160020 h 502920"/>
                  <a:gd name="connsiteX22" fmla="*/ 525780 w 777240"/>
                  <a:gd name="connsiteY22" fmla="*/ 160020 h 502920"/>
                  <a:gd name="connsiteX23" fmla="*/ 525780 w 777240"/>
                  <a:gd name="connsiteY23" fmla="*/ 68580 h 502920"/>
                  <a:gd name="connsiteX24" fmla="*/ 708660 w 777240"/>
                  <a:gd name="connsiteY24" fmla="*/ 68580 h 502920"/>
                  <a:gd name="connsiteX25" fmla="*/ 708660 w 777240"/>
                  <a:gd name="connsiteY25" fmla="*/ 297180 h 502920"/>
                  <a:gd name="connsiteX26" fmla="*/ 525780 w 777240"/>
                  <a:gd name="connsiteY26" fmla="*/ 297180 h 502920"/>
                  <a:gd name="connsiteX27" fmla="*/ 525780 w 777240"/>
                  <a:gd name="connsiteY27" fmla="*/ 205740 h 502920"/>
                  <a:gd name="connsiteX28" fmla="*/ 708660 w 777240"/>
                  <a:gd name="connsiteY28" fmla="*/ 205740 h 502920"/>
                  <a:gd name="connsiteX29" fmla="*/ 708660 w 777240"/>
                  <a:gd name="connsiteY29" fmla="*/ 297180 h 502920"/>
                  <a:gd name="connsiteX30" fmla="*/ 708660 w 777240"/>
                  <a:gd name="connsiteY30" fmla="*/ 434340 h 502920"/>
                  <a:gd name="connsiteX31" fmla="*/ 525780 w 777240"/>
                  <a:gd name="connsiteY31" fmla="*/ 434340 h 502920"/>
                  <a:gd name="connsiteX32" fmla="*/ 525780 w 777240"/>
                  <a:gd name="connsiteY32" fmla="*/ 342900 h 502920"/>
                  <a:gd name="connsiteX33" fmla="*/ 708660 w 777240"/>
                  <a:gd name="connsiteY33" fmla="*/ 342900 h 502920"/>
                  <a:gd name="connsiteX34" fmla="*/ 708660 w 777240"/>
                  <a:gd name="connsiteY34" fmla="*/ 434340 h 502920"/>
                  <a:gd name="connsiteX35" fmla="*/ 297180 w 777240"/>
                  <a:gd name="connsiteY35" fmla="*/ 297180 h 502920"/>
                  <a:gd name="connsiteX36" fmla="*/ 297180 w 777240"/>
                  <a:gd name="connsiteY36" fmla="*/ 205740 h 502920"/>
                  <a:gd name="connsiteX37" fmla="*/ 480060 w 777240"/>
                  <a:gd name="connsiteY37" fmla="*/ 205740 h 502920"/>
                  <a:gd name="connsiteX38" fmla="*/ 480060 w 777240"/>
                  <a:gd name="connsiteY38" fmla="*/ 297180 h 502920"/>
                  <a:gd name="connsiteX39" fmla="*/ 297180 w 777240"/>
                  <a:gd name="connsiteY39" fmla="*/ 297180 h 502920"/>
                  <a:gd name="connsiteX40" fmla="*/ 297180 w 777240"/>
                  <a:gd name="connsiteY40" fmla="*/ 434340 h 502920"/>
                  <a:gd name="connsiteX41" fmla="*/ 297180 w 777240"/>
                  <a:gd name="connsiteY41" fmla="*/ 342900 h 502920"/>
                  <a:gd name="connsiteX42" fmla="*/ 480060 w 777240"/>
                  <a:gd name="connsiteY42" fmla="*/ 342900 h 502920"/>
                  <a:gd name="connsiteX43" fmla="*/ 480060 w 777240"/>
                  <a:gd name="connsiteY43" fmla="*/ 434340 h 502920"/>
                  <a:gd name="connsiteX44" fmla="*/ 297180 w 777240"/>
                  <a:gd name="connsiteY44" fmla="*/ 434340 h 502920"/>
                  <a:gd name="connsiteX45" fmla="*/ 0 w 777240"/>
                  <a:gd name="connsiteY45" fmla="*/ 502920 h 502920"/>
                  <a:gd name="connsiteX46" fmla="*/ 777240 w 777240"/>
                  <a:gd name="connsiteY46" fmla="*/ 502920 h 502920"/>
                  <a:gd name="connsiteX47" fmla="*/ 777240 w 777240"/>
                  <a:gd name="connsiteY47" fmla="*/ 0 h 502920"/>
                  <a:gd name="connsiteX48" fmla="*/ 0 w 777240"/>
                  <a:gd name="connsiteY48" fmla="*/ 0 h 502920"/>
                  <a:gd name="connsiteX49" fmla="*/ 0 w 777240"/>
                  <a:gd name="connsiteY49" fmla="*/ 502920 h 502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77240" h="502920">
                    <a:moveTo>
                      <a:pt x="68580" y="342900"/>
                    </a:moveTo>
                    <a:lnTo>
                      <a:pt x="251460" y="342900"/>
                    </a:lnTo>
                    <a:lnTo>
                      <a:pt x="251460" y="434340"/>
                    </a:lnTo>
                    <a:lnTo>
                      <a:pt x="68580" y="434340"/>
                    </a:lnTo>
                    <a:lnTo>
                      <a:pt x="68580" y="342900"/>
                    </a:lnTo>
                    <a:close/>
                    <a:moveTo>
                      <a:pt x="68580" y="205740"/>
                    </a:moveTo>
                    <a:lnTo>
                      <a:pt x="251460" y="205740"/>
                    </a:lnTo>
                    <a:lnTo>
                      <a:pt x="251460" y="297180"/>
                    </a:lnTo>
                    <a:lnTo>
                      <a:pt x="68580" y="297180"/>
                    </a:lnTo>
                    <a:lnTo>
                      <a:pt x="68580" y="205740"/>
                    </a:lnTo>
                    <a:close/>
                    <a:moveTo>
                      <a:pt x="68580" y="68580"/>
                    </a:moveTo>
                    <a:lnTo>
                      <a:pt x="251460" y="68580"/>
                    </a:lnTo>
                    <a:lnTo>
                      <a:pt x="251460" y="160020"/>
                    </a:lnTo>
                    <a:lnTo>
                      <a:pt x="68580" y="160020"/>
                    </a:lnTo>
                    <a:lnTo>
                      <a:pt x="68580" y="68580"/>
                    </a:lnTo>
                    <a:close/>
                    <a:moveTo>
                      <a:pt x="480060" y="68580"/>
                    </a:moveTo>
                    <a:lnTo>
                      <a:pt x="480060" y="160020"/>
                    </a:lnTo>
                    <a:lnTo>
                      <a:pt x="297180" y="160020"/>
                    </a:lnTo>
                    <a:lnTo>
                      <a:pt x="297180" y="68580"/>
                    </a:lnTo>
                    <a:lnTo>
                      <a:pt x="480060" y="68580"/>
                    </a:lnTo>
                    <a:close/>
                    <a:moveTo>
                      <a:pt x="708660" y="68580"/>
                    </a:moveTo>
                    <a:lnTo>
                      <a:pt x="708660" y="160020"/>
                    </a:lnTo>
                    <a:lnTo>
                      <a:pt x="525780" y="160020"/>
                    </a:lnTo>
                    <a:lnTo>
                      <a:pt x="525780" y="68580"/>
                    </a:lnTo>
                    <a:lnTo>
                      <a:pt x="708660" y="68580"/>
                    </a:lnTo>
                    <a:close/>
                    <a:moveTo>
                      <a:pt x="708660" y="297180"/>
                    </a:moveTo>
                    <a:lnTo>
                      <a:pt x="525780" y="297180"/>
                    </a:lnTo>
                    <a:lnTo>
                      <a:pt x="525780" y="205740"/>
                    </a:lnTo>
                    <a:lnTo>
                      <a:pt x="708660" y="205740"/>
                    </a:lnTo>
                    <a:lnTo>
                      <a:pt x="708660" y="297180"/>
                    </a:lnTo>
                    <a:close/>
                    <a:moveTo>
                      <a:pt x="708660" y="434340"/>
                    </a:moveTo>
                    <a:lnTo>
                      <a:pt x="525780" y="434340"/>
                    </a:lnTo>
                    <a:lnTo>
                      <a:pt x="525780" y="342900"/>
                    </a:lnTo>
                    <a:lnTo>
                      <a:pt x="708660" y="342900"/>
                    </a:lnTo>
                    <a:lnTo>
                      <a:pt x="708660" y="434340"/>
                    </a:lnTo>
                    <a:close/>
                    <a:moveTo>
                      <a:pt x="297180" y="297180"/>
                    </a:moveTo>
                    <a:lnTo>
                      <a:pt x="297180" y="205740"/>
                    </a:lnTo>
                    <a:lnTo>
                      <a:pt x="480060" y="205740"/>
                    </a:lnTo>
                    <a:lnTo>
                      <a:pt x="480060" y="297180"/>
                    </a:lnTo>
                    <a:lnTo>
                      <a:pt x="297180" y="297180"/>
                    </a:lnTo>
                    <a:close/>
                    <a:moveTo>
                      <a:pt x="297180" y="434340"/>
                    </a:moveTo>
                    <a:lnTo>
                      <a:pt x="297180" y="342900"/>
                    </a:lnTo>
                    <a:lnTo>
                      <a:pt x="480060" y="342900"/>
                    </a:lnTo>
                    <a:lnTo>
                      <a:pt x="480060" y="434340"/>
                    </a:lnTo>
                    <a:lnTo>
                      <a:pt x="297180" y="434340"/>
                    </a:lnTo>
                    <a:close/>
                    <a:moveTo>
                      <a:pt x="0" y="502920"/>
                    </a:moveTo>
                    <a:lnTo>
                      <a:pt x="777240" y="502920"/>
                    </a:lnTo>
                    <a:lnTo>
                      <a:pt x="777240" y="0"/>
                    </a:lnTo>
                    <a:lnTo>
                      <a:pt x="0" y="0"/>
                    </a:lnTo>
                    <a:lnTo>
                      <a:pt x="0" y="502920"/>
                    </a:lnTo>
                    <a:close/>
                  </a:path>
                </a:pathLst>
              </a:custGeom>
              <a:solidFill>
                <a:srgbClr val="4C5988"/>
              </a:solidFill>
              <a:ln w="11410" cap="flat">
                <a:noFill/>
                <a:prstDash val="solid"/>
                <a:miter/>
              </a:ln>
            </p:spPr>
            <p:txBody>
              <a:bodyPr rtlCol="0" anchor="ctr"/>
              <a:lstStyle/>
              <a:p>
                <a:endParaRPr lang="en-US" sz="1800"/>
              </a:p>
            </p:txBody>
          </p:sp>
          <p:sp>
            <p:nvSpPr>
              <p:cNvPr id="168" name="Freeform 167">
                <a:extLst>
                  <a:ext uri="{FF2B5EF4-FFF2-40B4-BE49-F238E27FC236}">
                    <a16:creationId xmlns:a16="http://schemas.microsoft.com/office/drawing/2014/main" id="{84389F2C-B0C2-346F-8D77-5E028E9FF648}"/>
                  </a:ext>
                </a:extLst>
              </p:cNvPr>
              <p:cNvSpPr/>
              <p:nvPr/>
            </p:nvSpPr>
            <p:spPr>
              <a:xfrm>
                <a:off x="1932522" y="1258886"/>
                <a:ext cx="68580" cy="137160"/>
              </a:xfrm>
              <a:custGeom>
                <a:avLst/>
                <a:gdLst>
                  <a:gd name="connsiteX0" fmla="*/ 34290 w 68580"/>
                  <a:gd name="connsiteY0" fmla="*/ 137160 h 137160"/>
                  <a:gd name="connsiteX1" fmla="*/ 68580 w 68580"/>
                  <a:gd name="connsiteY1" fmla="*/ 102870 h 137160"/>
                  <a:gd name="connsiteX2" fmla="*/ 68580 w 68580"/>
                  <a:gd name="connsiteY2" fmla="*/ 34290 h 137160"/>
                  <a:gd name="connsiteX3" fmla="*/ 34290 w 68580"/>
                  <a:gd name="connsiteY3" fmla="*/ 0 h 137160"/>
                  <a:gd name="connsiteX4" fmla="*/ 0 w 68580"/>
                  <a:gd name="connsiteY4" fmla="*/ 34290 h 137160"/>
                  <a:gd name="connsiteX5" fmla="*/ 0 w 68580"/>
                  <a:gd name="connsiteY5" fmla="*/ 102870 h 137160"/>
                  <a:gd name="connsiteX6" fmla="*/ 34290 w 68580"/>
                  <a:gd name="connsiteY6" fmla="*/ 137160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 h="137160">
                    <a:moveTo>
                      <a:pt x="34290" y="137160"/>
                    </a:moveTo>
                    <a:cubicBezTo>
                      <a:pt x="53721" y="137160"/>
                      <a:pt x="68580" y="122301"/>
                      <a:pt x="68580" y="102870"/>
                    </a:cubicBezTo>
                    <a:lnTo>
                      <a:pt x="68580" y="34290"/>
                    </a:lnTo>
                    <a:cubicBezTo>
                      <a:pt x="68580" y="14859"/>
                      <a:pt x="53721" y="0"/>
                      <a:pt x="34290" y="0"/>
                    </a:cubicBezTo>
                    <a:cubicBezTo>
                      <a:pt x="14859" y="0"/>
                      <a:pt x="0" y="14859"/>
                      <a:pt x="0" y="34290"/>
                    </a:cubicBezTo>
                    <a:lnTo>
                      <a:pt x="0" y="102870"/>
                    </a:lnTo>
                    <a:cubicBezTo>
                      <a:pt x="0" y="122301"/>
                      <a:pt x="14859" y="137160"/>
                      <a:pt x="34290" y="137160"/>
                    </a:cubicBezTo>
                    <a:close/>
                  </a:path>
                </a:pathLst>
              </a:custGeom>
              <a:solidFill>
                <a:srgbClr val="4C5988"/>
              </a:solidFill>
              <a:ln w="11410" cap="flat">
                <a:noFill/>
                <a:prstDash val="solid"/>
                <a:miter/>
              </a:ln>
            </p:spPr>
            <p:txBody>
              <a:bodyPr rtlCol="0" anchor="ctr"/>
              <a:lstStyle/>
              <a:p>
                <a:endParaRPr lang="en-US" sz="1800"/>
              </a:p>
            </p:txBody>
          </p:sp>
          <p:sp>
            <p:nvSpPr>
              <p:cNvPr id="169" name="Freeform 168">
                <a:extLst>
                  <a:ext uri="{FF2B5EF4-FFF2-40B4-BE49-F238E27FC236}">
                    <a16:creationId xmlns:a16="http://schemas.microsoft.com/office/drawing/2014/main" id="{A8EB632E-68D9-83F5-329D-2EF030E7D2E9}"/>
                  </a:ext>
                </a:extLst>
              </p:cNvPr>
              <p:cNvSpPr/>
              <p:nvPr/>
            </p:nvSpPr>
            <p:spPr>
              <a:xfrm>
                <a:off x="1361022" y="1327466"/>
                <a:ext cx="777240" cy="160020"/>
              </a:xfrm>
              <a:custGeom>
                <a:avLst/>
                <a:gdLst>
                  <a:gd name="connsiteX0" fmla="*/ 685800 w 777240"/>
                  <a:gd name="connsiteY0" fmla="*/ 0 h 160020"/>
                  <a:gd name="connsiteX1" fmla="*/ 685800 w 777240"/>
                  <a:gd name="connsiteY1" fmla="*/ 34290 h 160020"/>
                  <a:gd name="connsiteX2" fmla="*/ 605790 w 777240"/>
                  <a:gd name="connsiteY2" fmla="*/ 114300 h 160020"/>
                  <a:gd name="connsiteX3" fmla="*/ 525780 w 777240"/>
                  <a:gd name="connsiteY3" fmla="*/ 34290 h 160020"/>
                  <a:gd name="connsiteX4" fmla="*/ 525780 w 777240"/>
                  <a:gd name="connsiteY4" fmla="*/ 0 h 160020"/>
                  <a:gd name="connsiteX5" fmla="*/ 251460 w 777240"/>
                  <a:gd name="connsiteY5" fmla="*/ 0 h 160020"/>
                  <a:gd name="connsiteX6" fmla="*/ 251460 w 777240"/>
                  <a:gd name="connsiteY6" fmla="*/ 34290 h 160020"/>
                  <a:gd name="connsiteX7" fmla="*/ 171450 w 777240"/>
                  <a:gd name="connsiteY7" fmla="*/ 114300 h 160020"/>
                  <a:gd name="connsiteX8" fmla="*/ 91440 w 777240"/>
                  <a:gd name="connsiteY8" fmla="*/ 34290 h 160020"/>
                  <a:gd name="connsiteX9" fmla="*/ 91440 w 777240"/>
                  <a:gd name="connsiteY9" fmla="*/ 0 h 160020"/>
                  <a:gd name="connsiteX10" fmla="*/ 0 w 777240"/>
                  <a:gd name="connsiteY10" fmla="*/ 0 h 160020"/>
                  <a:gd name="connsiteX11" fmla="*/ 0 w 777240"/>
                  <a:gd name="connsiteY11" fmla="*/ 160020 h 160020"/>
                  <a:gd name="connsiteX12" fmla="*/ 777240 w 777240"/>
                  <a:gd name="connsiteY12" fmla="*/ 160020 h 160020"/>
                  <a:gd name="connsiteX13" fmla="*/ 777240 w 777240"/>
                  <a:gd name="connsiteY13" fmla="*/ 0 h 160020"/>
                  <a:gd name="connsiteX14" fmla="*/ 685800 w 777240"/>
                  <a:gd name="connsiteY14" fmla="*/ 0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7240" h="160020">
                    <a:moveTo>
                      <a:pt x="685800" y="0"/>
                    </a:moveTo>
                    <a:lnTo>
                      <a:pt x="685800" y="34290"/>
                    </a:lnTo>
                    <a:cubicBezTo>
                      <a:pt x="685800" y="78867"/>
                      <a:pt x="650367" y="114300"/>
                      <a:pt x="605790" y="114300"/>
                    </a:cubicBezTo>
                    <a:cubicBezTo>
                      <a:pt x="561213" y="114300"/>
                      <a:pt x="525780" y="78867"/>
                      <a:pt x="525780" y="34290"/>
                    </a:cubicBezTo>
                    <a:lnTo>
                      <a:pt x="525780" y="0"/>
                    </a:lnTo>
                    <a:lnTo>
                      <a:pt x="251460" y="0"/>
                    </a:lnTo>
                    <a:lnTo>
                      <a:pt x="251460" y="34290"/>
                    </a:lnTo>
                    <a:cubicBezTo>
                      <a:pt x="251460" y="78867"/>
                      <a:pt x="216027" y="114300"/>
                      <a:pt x="171450" y="114300"/>
                    </a:cubicBezTo>
                    <a:cubicBezTo>
                      <a:pt x="126873" y="114300"/>
                      <a:pt x="91440" y="78867"/>
                      <a:pt x="91440" y="34290"/>
                    </a:cubicBezTo>
                    <a:lnTo>
                      <a:pt x="91440" y="0"/>
                    </a:lnTo>
                    <a:lnTo>
                      <a:pt x="0" y="0"/>
                    </a:lnTo>
                    <a:lnTo>
                      <a:pt x="0" y="160020"/>
                    </a:lnTo>
                    <a:lnTo>
                      <a:pt x="777240" y="160020"/>
                    </a:lnTo>
                    <a:lnTo>
                      <a:pt x="777240" y="0"/>
                    </a:lnTo>
                    <a:lnTo>
                      <a:pt x="685800" y="0"/>
                    </a:lnTo>
                    <a:close/>
                  </a:path>
                </a:pathLst>
              </a:custGeom>
              <a:solidFill>
                <a:srgbClr val="4C5988"/>
              </a:solidFill>
              <a:ln w="11410" cap="flat">
                <a:noFill/>
                <a:prstDash val="solid"/>
                <a:miter/>
              </a:ln>
            </p:spPr>
            <p:txBody>
              <a:bodyPr rtlCol="0" anchor="ctr"/>
              <a:lstStyle/>
              <a:p>
                <a:endParaRPr lang="en-US" sz="1800"/>
              </a:p>
            </p:txBody>
          </p:sp>
        </p:grpSp>
      </p:grpSp>
      <p:grpSp>
        <p:nvGrpSpPr>
          <p:cNvPr id="17" name="Group 16">
            <a:extLst>
              <a:ext uri="{FF2B5EF4-FFF2-40B4-BE49-F238E27FC236}">
                <a16:creationId xmlns:a16="http://schemas.microsoft.com/office/drawing/2014/main" id="{E1ACBE41-D11F-93CB-E745-DCF02E54898B}"/>
              </a:ext>
            </a:extLst>
          </p:cNvPr>
          <p:cNvGrpSpPr/>
          <p:nvPr/>
        </p:nvGrpSpPr>
        <p:grpSpPr>
          <a:xfrm>
            <a:off x="7508382" y="4453254"/>
            <a:ext cx="2230981" cy="1308319"/>
            <a:chOff x="8132720" y="1012364"/>
            <a:chExt cx="2004023" cy="1175223"/>
          </a:xfrm>
        </p:grpSpPr>
        <p:sp>
          <p:nvSpPr>
            <p:cNvPr id="28" name="Round Same Side Corner Rectangle 27">
              <a:extLst>
                <a:ext uri="{FF2B5EF4-FFF2-40B4-BE49-F238E27FC236}">
                  <a16:creationId xmlns:a16="http://schemas.microsoft.com/office/drawing/2014/main" id="{44D30548-8148-4EC3-6D8D-DCFC7D1DAE44}"/>
                </a:ext>
              </a:extLst>
            </p:cNvPr>
            <p:cNvSpPr/>
            <p:nvPr/>
          </p:nvSpPr>
          <p:spPr>
            <a:xfrm>
              <a:off x="8132720" y="1012364"/>
              <a:ext cx="2004023" cy="366078"/>
            </a:xfrm>
            <a:prstGeom prst="round2SameRect">
              <a:avLst>
                <a:gd name="adj1" fmla="val 0"/>
                <a:gd name="adj2" fmla="val 0"/>
              </a:avLst>
            </a:prstGeom>
            <a:solidFill>
              <a:srgbClr val="E2EAB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Arial" panose="020B0604020202020204" pitchFamily="34" charset="0"/>
                  <a:cs typeface="Arial" panose="020B0604020202020204" pitchFamily="34" charset="0"/>
                </a:rPr>
                <a:t>Type</a:t>
              </a:r>
            </a:p>
          </p:txBody>
        </p:sp>
        <p:grpSp>
          <p:nvGrpSpPr>
            <p:cNvPr id="29" name="Group 28">
              <a:extLst>
                <a:ext uri="{FF2B5EF4-FFF2-40B4-BE49-F238E27FC236}">
                  <a16:creationId xmlns:a16="http://schemas.microsoft.com/office/drawing/2014/main" id="{6C07A7B1-5DA5-EA99-7784-B90F423F658B}"/>
                </a:ext>
              </a:extLst>
            </p:cNvPr>
            <p:cNvGrpSpPr>
              <a:grpSpLocks noChangeAspect="1"/>
            </p:cNvGrpSpPr>
            <p:nvPr/>
          </p:nvGrpSpPr>
          <p:grpSpPr>
            <a:xfrm>
              <a:off x="8391423" y="1427802"/>
              <a:ext cx="1504878" cy="759785"/>
              <a:chOff x="3847576" y="4092256"/>
              <a:chExt cx="1904363" cy="961479"/>
            </a:xfrm>
          </p:grpSpPr>
          <p:grpSp>
            <p:nvGrpSpPr>
              <p:cNvPr id="30" name="Group 29">
                <a:extLst>
                  <a:ext uri="{FF2B5EF4-FFF2-40B4-BE49-F238E27FC236}">
                    <a16:creationId xmlns:a16="http://schemas.microsoft.com/office/drawing/2014/main" id="{AE67C8EC-6BEC-7EA4-558D-BC2FEC7268BF}"/>
                  </a:ext>
                </a:extLst>
              </p:cNvPr>
              <p:cNvGrpSpPr>
                <a:grpSpLocks noChangeAspect="1"/>
              </p:cNvGrpSpPr>
              <p:nvPr/>
            </p:nvGrpSpPr>
            <p:grpSpPr>
              <a:xfrm>
                <a:off x="3847576" y="4092257"/>
                <a:ext cx="665458" cy="961478"/>
                <a:chOff x="5517469" y="1291771"/>
                <a:chExt cx="405709" cy="586182"/>
              </a:xfrm>
            </p:grpSpPr>
            <p:grpSp>
              <p:nvGrpSpPr>
                <p:cNvPr id="141" name="Group 140">
                  <a:extLst>
                    <a:ext uri="{FF2B5EF4-FFF2-40B4-BE49-F238E27FC236}">
                      <a16:creationId xmlns:a16="http://schemas.microsoft.com/office/drawing/2014/main" id="{F01D1DC1-843A-0DE6-EAE8-ECB02957BB76}"/>
                    </a:ext>
                  </a:extLst>
                </p:cNvPr>
                <p:cNvGrpSpPr/>
                <p:nvPr/>
              </p:nvGrpSpPr>
              <p:grpSpPr>
                <a:xfrm>
                  <a:off x="5576086" y="1291771"/>
                  <a:ext cx="288476" cy="404880"/>
                  <a:chOff x="1280485" y="2441563"/>
                  <a:chExt cx="958934" cy="1344713"/>
                </a:xfrm>
                <a:solidFill>
                  <a:srgbClr val="637A62"/>
                </a:solidFill>
              </p:grpSpPr>
              <p:grpSp>
                <p:nvGrpSpPr>
                  <p:cNvPr id="143" name="Group 142">
                    <a:extLst>
                      <a:ext uri="{FF2B5EF4-FFF2-40B4-BE49-F238E27FC236}">
                        <a16:creationId xmlns:a16="http://schemas.microsoft.com/office/drawing/2014/main" id="{777E5BA1-4131-91DF-DABA-ECE3EE9104DD}"/>
                      </a:ext>
                    </a:extLst>
                  </p:cNvPr>
                  <p:cNvGrpSpPr/>
                  <p:nvPr/>
                </p:nvGrpSpPr>
                <p:grpSpPr>
                  <a:xfrm>
                    <a:off x="1280485" y="2441563"/>
                    <a:ext cx="464017" cy="1344713"/>
                    <a:chOff x="1280485" y="2441563"/>
                    <a:chExt cx="464017" cy="1344713"/>
                  </a:xfrm>
                  <a:grpFill/>
                </p:grpSpPr>
                <p:sp>
                  <p:nvSpPr>
                    <p:cNvPr id="154" name="Rectangle 153">
                      <a:extLst>
                        <a:ext uri="{FF2B5EF4-FFF2-40B4-BE49-F238E27FC236}">
                          <a16:creationId xmlns:a16="http://schemas.microsoft.com/office/drawing/2014/main" id="{DDDAD5FA-9341-D837-7C20-83FDB52B7F59}"/>
                        </a:ext>
                      </a:extLst>
                    </p:cNvPr>
                    <p:cNvSpPr/>
                    <p:nvPr/>
                  </p:nvSpPr>
                  <p:spPr>
                    <a:xfrm rot="5400000">
                      <a:off x="1572188" y="2918267"/>
                      <a:ext cx="227262" cy="45719"/>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55" name="Group 154">
                      <a:extLst>
                        <a:ext uri="{FF2B5EF4-FFF2-40B4-BE49-F238E27FC236}">
                          <a16:creationId xmlns:a16="http://schemas.microsoft.com/office/drawing/2014/main" id="{96281313-14E8-951A-9B3E-A6BB70BD9A52}"/>
                        </a:ext>
                      </a:extLst>
                    </p:cNvPr>
                    <p:cNvGrpSpPr/>
                    <p:nvPr/>
                  </p:nvGrpSpPr>
                  <p:grpSpPr>
                    <a:xfrm rot="18900000" flipH="1">
                      <a:off x="1280485" y="2441563"/>
                      <a:ext cx="296179" cy="595719"/>
                      <a:chOff x="1497362" y="2441324"/>
                      <a:chExt cx="296179" cy="595719"/>
                    </a:xfrm>
                    <a:grpFill/>
                  </p:grpSpPr>
                  <p:grpSp>
                    <p:nvGrpSpPr>
                      <p:cNvPr id="157" name="Group 156">
                        <a:extLst>
                          <a:ext uri="{FF2B5EF4-FFF2-40B4-BE49-F238E27FC236}">
                            <a16:creationId xmlns:a16="http://schemas.microsoft.com/office/drawing/2014/main" id="{A621B3F3-76D4-8A41-C2F1-B914F068BC55}"/>
                          </a:ext>
                        </a:extLst>
                      </p:cNvPr>
                      <p:cNvGrpSpPr/>
                      <p:nvPr/>
                    </p:nvGrpSpPr>
                    <p:grpSpPr>
                      <a:xfrm>
                        <a:off x="1497362" y="2441324"/>
                        <a:ext cx="137160" cy="595719"/>
                        <a:chOff x="1497362" y="2441995"/>
                        <a:chExt cx="182880" cy="600031"/>
                      </a:xfrm>
                      <a:grpFill/>
                    </p:grpSpPr>
                    <p:sp>
                      <p:nvSpPr>
                        <p:cNvPr id="161" name="Rounded Rectangle 160">
                          <a:extLst>
                            <a:ext uri="{FF2B5EF4-FFF2-40B4-BE49-F238E27FC236}">
                              <a16:creationId xmlns:a16="http://schemas.microsoft.com/office/drawing/2014/main" id="{F05C8728-0514-3518-3680-689C3EFF1B9F}"/>
                            </a:ext>
                          </a:extLst>
                        </p:cNvPr>
                        <p:cNvSpPr/>
                        <p:nvPr/>
                      </p:nvSpPr>
                      <p:spPr>
                        <a:xfrm flipH="1">
                          <a:off x="1497362" y="2441995"/>
                          <a:ext cx="182880" cy="276306"/>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2" name="Rounded Rectangle 161">
                          <a:extLst>
                            <a:ext uri="{FF2B5EF4-FFF2-40B4-BE49-F238E27FC236}">
                              <a16:creationId xmlns:a16="http://schemas.microsoft.com/office/drawing/2014/main" id="{14D3B481-0622-42F7-FF7E-7296888F06B0}"/>
                            </a:ext>
                          </a:extLst>
                        </p:cNvPr>
                        <p:cNvSpPr/>
                        <p:nvPr/>
                      </p:nvSpPr>
                      <p:spPr>
                        <a:xfrm flipH="1">
                          <a:off x="1497362" y="2719669"/>
                          <a:ext cx="182880" cy="322357"/>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58" name="Group 157">
                        <a:extLst>
                          <a:ext uri="{FF2B5EF4-FFF2-40B4-BE49-F238E27FC236}">
                            <a16:creationId xmlns:a16="http://schemas.microsoft.com/office/drawing/2014/main" id="{91439F42-C268-BEBE-AC25-3F99C1B4AFC8}"/>
                          </a:ext>
                        </a:extLst>
                      </p:cNvPr>
                      <p:cNvGrpSpPr/>
                      <p:nvPr/>
                    </p:nvGrpSpPr>
                    <p:grpSpPr>
                      <a:xfrm>
                        <a:off x="1656381" y="2441324"/>
                        <a:ext cx="137160" cy="595719"/>
                        <a:chOff x="1497362" y="2441995"/>
                        <a:chExt cx="182880" cy="600031"/>
                      </a:xfrm>
                      <a:grpFill/>
                    </p:grpSpPr>
                    <p:sp>
                      <p:nvSpPr>
                        <p:cNvPr id="159" name="Rounded Rectangle 158">
                          <a:extLst>
                            <a:ext uri="{FF2B5EF4-FFF2-40B4-BE49-F238E27FC236}">
                              <a16:creationId xmlns:a16="http://schemas.microsoft.com/office/drawing/2014/main" id="{366E1412-A5FE-C645-ED0E-1E8CEC3B5A9C}"/>
                            </a:ext>
                          </a:extLst>
                        </p:cNvPr>
                        <p:cNvSpPr/>
                        <p:nvPr/>
                      </p:nvSpPr>
                      <p:spPr>
                        <a:xfrm flipH="1">
                          <a:off x="1497362" y="2441995"/>
                          <a:ext cx="182880" cy="276306"/>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0" name="Rounded Rectangle 159">
                          <a:extLst>
                            <a:ext uri="{FF2B5EF4-FFF2-40B4-BE49-F238E27FC236}">
                              <a16:creationId xmlns:a16="http://schemas.microsoft.com/office/drawing/2014/main" id="{4BBFBFDB-5BE4-9DE3-B2A6-A1203E107D7A}"/>
                            </a:ext>
                          </a:extLst>
                        </p:cNvPr>
                        <p:cNvSpPr/>
                        <p:nvPr/>
                      </p:nvSpPr>
                      <p:spPr>
                        <a:xfrm flipH="1">
                          <a:off x="1497362" y="2719669"/>
                          <a:ext cx="182880" cy="322357"/>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sp>
                  <p:nvSpPr>
                    <p:cNvPr id="156" name="Rounded Rectangle 155">
                      <a:extLst>
                        <a:ext uri="{FF2B5EF4-FFF2-40B4-BE49-F238E27FC236}">
                          <a16:creationId xmlns:a16="http://schemas.microsoft.com/office/drawing/2014/main" id="{97820975-9DC2-F35C-FB57-3687E2540A88}"/>
                        </a:ext>
                      </a:extLst>
                    </p:cNvPr>
                    <p:cNvSpPr/>
                    <p:nvPr/>
                  </p:nvSpPr>
                  <p:spPr>
                    <a:xfrm>
                      <a:off x="1607342" y="3054756"/>
                      <a:ext cx="137160" cy="731520"/>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44" name="Group 143">
                    <a:extLst>
                      <a:ext uri="{FF2B5EF4-FFF2-40B4-BE49-F238E27FC236}">
                        <a16:creationId xmlns:a16="http://schemas.microsoft.com/office/drawing/2014/main" id="{22F9AD9E-E4E8-96C5-E771-5827D284A5CA}"/>
                      </a:ext>
                    </a:extLst>
                  </p:cNvPr>
                  <p:cNvGrpSpPr/>
                  <p:nvPr/>
                </p:nvGrpSpPr>
                <p:grpSpPr>
                  <a:xfrm flipH="1">
                    <a:off x="1775402" y="2441563"/>
                    <a:ext cx="464017" cy="1344713"/>
                    <a:chOff x="1280485" y="2441563"/>
                    <a:chExt cx="464017" cy="1344713"/>
                  </a:xfrm>
                  <a:grpFill/>
                </p:grpSpPr>
                <p:sp>
                  <p:nvSpPr>
                    <p:cNvPr id="145" name="Rectangle 144">
                      <a:extLst>
                        <a:ext uri="{FF2B5EF4-FFF2-40B4-BE49-F238E27FC236}">
                          <a16:creationId xmlns:a16="http://schemas.microsoft.com/office/drawing/2014/main" id="{D42FA0EA-4974-9BBA-CE9E-E8BC0372591A}"/>
                        </a:ext>
                      </a:extLst>
                    </p:cNvPr>
                    <p:cNvSpPr/>
                    <p:nvPr/>
                  </p:nvSpPr>
                  <p:spPr>
                    <a:xfrm rot="5400000">
                      <a:off x="1572188" y="2918267"/>
                      <a:ext cx="227262" cy="45719"/>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46" name="Group 145">
                      <a:extLst>
                        <a:ext uri="{FF2B5EF4-FFF2-40B4-BE49-F238E27FC236}">
                          <a16:creationId xmlns:a16="http://schemas.microsoft.com/office/drawing/2014/main" id="{6DE58EDB-57E2-6297-6B2E-4BCD1D2CAC84}"/>
                        </a:ext>
                      </a:extLst>
                    </p:cNvPr>
                    <p:cNvGrpSpPr/>
                    <p:nvPr/>
                  </p:nvGrpSpPr>
                  <p:grpSpPr>
                    <a:xfrm rot="18900000" flipH="1">
                      <a:off x="1280485" y="2441563"/>
                      <a:ext cx="296179" cy="595719"/>
                      <a:chOff x="1497362" y="2441324"/>
                      <a:chExt cx="296179" cy="595719"/>
                    </a:xfrm>
                    <a:grpFill/>
                  </p:grpSpPr>
                  <p:grpSp>
                    <p:nvGrpSpPr>
                      <p:cNvPr id="148" name="Group 147">
                        <a:extLst>
                          <a:ext uri="{FF2B5EF4-FFF2-40B4-BE49-F238E27FC236}">
                            <a16:creationId xmlns:a16="http://schemas.microsoft.com/office/drawing/2014/main" id="{6986A88A-BB14-D1B5-DD5E-823DEF718282}"/>
                          </a:ext>
                        </a:extLst>
                      </p:cNvPr>
                      <p:cNvGrpSpPr/>
                      <p:nvPr/>
                    </p:nvGrpSpPr>
                    <p:grpSpPr>
                      <a:xfrm>
                        <a:off x="1497362" y="2441324"/>
                        <a:ext cx="137160" cy="595719"/>
                        <a:chOff x="1497362" y="2441995"/>
                        <a:chExt cx="182880" cy="600031"/>
                      </a:xfrm>
                      <a:grpFill/>
                    </p:grpSpPr>
                    <p:sp>
                      <p:nvSpPr>
                        <p:cNvPr id="152" name="Rounded Rectangle 151">
                          <a:extLst>
                            <a:ext uri="{FF2B5EF4-FFF2-40B4-BE49-F238E27FC236}">
                              <a16:creationId xmlns:a16="http://schemas.microsoft.com/office/drawing/2014/main" id="{435354FE-AEAA-7255-8672-8955988BAEE3}"/>
                            </a:ext>
                          </a:extLst>
                        </p:cNvPr>
                        <p:cNvSpPr/>
                        <p:nvPr/>
                      </p:nvSpPr>
                      <p:spPr>
                        <a:xfrm flipH="1">
                          <a:off x="1497362" y="2441995"/>
                          <a:ext cx="182880" cy="276306"/>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3" name="Rounded Rectangle 152">
                          <a:extLst>
                            <a:ext uri="{FF2B5EF4-FFF2-40B4-BE49-F238E27FC236}">
                              <a16:creationId xmlns:a16="http://schemas.microsoft.com/office/drawing/2014/main" id="{3548144D-E42D-C3B9-632F-3EDFAA0C0B4C}"/>
                            </a:ext>
                          </a:extLst>
                        </p:cNvPr>
                        <p:cNvSpPr/>
                        <p:nvPr/>
                      </p:nvSpPr>
                      <p:spPr>
                        <a:xfrm flipH="1">
                          <a:off x="1497362" y="2719669"/>
                          <a:ext cx="182880" cy="322357"/>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49" name="Group 148">
                        <a:extLst>
                          <a:ext uri="{FF2B5EF4-FFF2-40B4-BE49-F238E27FC236}">
                            <a16:creationId xmlns:a16="http://schemas.microsoft.com/office/drawing/2014/main" id="{F13C9351-1411-54F5-76DE-55CA9C19244C}"/>
                          </a:ext>
                        </a:extLst>
                      </p:cNvPr>
                      <p:cNvGrpSpPr/>
                      <p:nvPr/>
                    </p:nvGrpSpPr>
                    <p:grpSpPr>
                      <a:xfrm>
                        <a:off x="1656381" y="2441324"/>
                        <a:ext cx="137160" cy="595719"/>
                        <a:chOff x="1497362" y="2441995"/>
                        <a:chExt cx="182880" cy="600031"/>
                      </a:xfrm>
                      <a:grpFill/>
                    </p:grpSpPr>
                    <p:sp>
                      <p:nvSpPr>
                        <p:cNvPr id="150" name="Rounded Rectangle 149">
                          <a:extLst>
                            <a:ext uri="{FF2B5EF4-FFF2-40B4-BE49-F238E27FC236}">
                              <a16:creationId xmlns:a16="http://schemas.microsoft.com/office/drawing/2014/main" id="{14709D42-EF3B-C3DB-87E8-C952B862FEB0}"/>
                            </a:ext>
                          </a:extLst>
                        </p:cNvPr>
                        <p:cNvSpPr/>
                        <p:nvPr/>
                      </p:nvSpPr>
                      <p:spPr>
                        <a:xfrm flipH="1">
                          <a:off x="1497362" y="2441995"/>
                          <a:ext cx="182880" cy="276306"/>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1" name="Rounded Rectangle 150">
                          <a:extLst>
                            <a:ext uri="{FF2B5EF4-FFF2-40B4-BE49-F238E27FC236}">
                              <a16:creationId xmlns:a16="http://schemas.microsoft.com/office/drawing/2014/main" id="{6C81DAA3-6D31-30B8-8A5D-DC255349802F}"/>
                            </a:ext>
                          </a:extLst>
                        </p:cNvPr>
                        <p:cNvSpPr/>
                        <p:nvPr/>
                      </p:nvSpPr>
                      <p:spPr>
                        <a:xfrm flipH="1">
                          <a:off x="1497362" y="2719669"/>
                          <a:ext cx="182880" cy="322357"/>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sp>
                  <p:nvSpPr>
                    <p:cNvPr id="147" name="Rounded Rectangle 146">
                      <a:extLst>
                        <a:ext uri="{FF2B5EF4-FFF2-40B4-BE49-F238E27FC236}">
                          <a16:creationId xmlns:a16="http://schemas.microsoft.com/office/drawing/2014/main" id="{0A7A4CDF-CE70-FCBA-AAE0-400FAB56D5C8}"/>
                        </a:ext>
                      </a:extLst>
                    </p:cNvPr>
                    <p:cNvSpPr/>
                    <p:nvPr/>
                  </p:nvSpPr>
                  <p:spPr>
                    <a:xfrm>
                      <a:off x="1607342" y="3054756"/>
                      <a:ext cx="137160" cy="731520"/>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sp>
              <p:nvSpPr>
                <p:cNvPr id="142" name="TextBox 141">
                  <a:extLst>
                    <a:ext uri="{FF2B5EF4-FFF2-40B4-BE49-F238E27FC236}">
                      <a16:creationId xmlns:a16="http://schemas.microsoft.com/office/drawing/2014/main" id="{70732C03-C697-CAC7-1055-598573142D7E}"/>
                    </a:ext>
                  </a:extLst>
                </p:cNvPr>
                <p:cNvSpPr txBox="1"/>
                <p:nvPr/>
              </p:nvSpPr>
              <p:spPr>
                <a:xfrm>
                  <a:off x="5517469" y="1696651"/>
                  <a:ext cx="405709" cy="181302"/>
                </a:xfrm>
                <a:prstGeom prst="rect">
                  <a:avLst/>
                </a:prstGeom>
                <a:noFill/>
                <a:ln w="12700">
                  <a:noFill/>
                </a:ln>
              </p:spPr>
              <p:txBody>
                <a:bodyPr wrap="none" rtlCol="0">
                  <a:spAutoFit/>
                </a:bodyPr>
                <a:lstStyle/>
                <a:p>
                  <a:pPr algn="ctr"/>
                  <a:r>
                    <a:rPr lang="en-US" sz="1100" dirty="0">
                      <a:latin typeface="Arial" panose="020B0604020202020204" pitchFamily="34" charset="0"/>
                      <a:cs typeface="Arial" panose="020B0604020202020204" pitchFamily="34" charset="0"/>
                    </a:rPr>
                    <a:t>GADA</a:t>
                  </a:r>
                </a:p>
              </p:txBody>
            </p:sp>
          </p:grpSp>
          <p:grpSp>
            <p:nvGrpSpPr>
              <p:cNvPr id="31" name="Group 30">
                <a:extLst>
                  <a:ext uri="{FF2B5EF4-FFF2-40B4-BE49-F238E27FC236}">
                    <a16:creationId xmlns:a16="http://schemas.microsoft.com/office/drawing/2014/main" id="{AD18EF94-2FC9-DF99-2ABF-D8D167879A28}"/>
                  </a:ext>
                </a:extLst>
              </p:cNvPr>
              <p:cNvGrpSpPr>
                <a:grpSpLocks noChangeAspect="1"/>
              </p:cNvGrpSpPr>
              <p:nvPr/>
            </p:nvGrpSpPr>
            <p:grpSpPr>
              <a:xfrm>
                <a:off x="5141146" y="4092256"/>
                <a:ext cx="610793" cy="961479"/>
                <a:chOff x="5947170" y="1082040"/>
                <a:chExt cx="372382" cy="586184"/>
              </a:xfrm>
            </p:grpSpPr>
            <p:grpSp>
              <p:nvGrpSpPr>
                <p:cNvPr id="55" name="Group 54">
                  <a:extLst>
                    <a:ext uri="{FF2B5EF4-FFF2-40B4-BE49-F238E27FC236}">
                      <a16:creationId xmlns:a16="http://schemas.microsoft.com/office/drawing/2014/main" id="{43675F26-B07C-3C5B-6B9C-7F6DA6BCC753}"/>
                    </a:ext>
                  </a:extLst>
                </p:cNvPr>
                <p:cNvGrpSpPr/>
                <p:nvPr/>
              </p:nvGrpSpPr>
              <p:grpSpPr>
                <a:xfrm>
                  <a:off x="5989123" y="1082040"/>
                  <a:ext cx="288476" cy="404881"/>
                  <a:chOff x="1280485" y="2441563"/>
                  <a:chExt cx="958934" cy="1344713"/>
                </a:xfrm>
                <a:solidFill>
                  <a:srgbClr val="637A62"/>
                </a:solidFill>
              </p:grpSpPr>
              <p:grpSp>
                <p:nvGrpSpPr>
                  <p:cNvPr id="57" name="Group 56">
                    <a:extLst>
                      <a:ext uri="{FF2B5EF4-FFF2-40B4-BE49-F238E27FC236}">
                        <a16:creationId xmlns:a16="http://schemas.microsoft.com/office/drawing/2014/main" id="{230454E4-D716-08C3-F00A-BAA8871651D9}"/>
                      </a:ext>
                    </a:extLst>
                  </p:cNvPr>
                  <p:cNvGrpSpPr/>
                  <p:nvPr/>
                </p:nvGrpSpPr>
                <p:grpSpPr>
                  <a:xfrm>
                    <a:off x="1280485" y="2441563"/>
                    <a:ext cx="464017" cy="1344713"/>
                    <a:chOff x="1280485" y="2441563"/>
                    <a:chExt cx="464017" cy="1344713"/>
                  </a:xfrm>
                  <a:grpFill/>
                </p:grpSpPr>
                <p:sp>
                  <p:nvSpPr>
                    <p:cNvPr id="132" name="Rectangle 131">
                      <a:extLst>
                        <a:ext uri="{FF2B5EF4-FFF2-40B4-BE49-F238E27FC236}">
                          <a16:creationId xmlns:a16="http://schemas.microsoft.com/office/drawing/2014/main" id="{111F36C7-67DC-529A-4C5D-87E52858F5C4}"/>
                        </a:ext>
                      </a:extLst>
                    </p:cNvPr>
                    <p:cNvSpPr/>
                    <p:nvPr/>
                  </p:nvSpPr>
                  <p:spPr>
                    <a:xfrm rot="5400000">
                      <a:off x="1572188" y="2918267"/>
                      <a:ext cx="227262" cy="45719"/>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33" name="Group 132">
                      <a:extLst>
                        <a:ext uri="{FF2B5EF4-FFF2-40B4-BE49-F238E27FC236}">
                          <a16:creationId xmlns:a16="http://schemas.microsoft.com/office/drawing/2014/main" id="{87DAA3D3-B169-21DB-71B1-44D0FE2D09D0}"/>
                        </a:ext>
                      </a:extLst>
                    </p:cNvPr>
                    <p:cNvGrpSpPr/>
                    <p:nvPr/>
                  </p:nvGrpSpPr>
                  <p:grpSpPr>
                    <a:xfrm rot="18900000" flipH="1">
                      <a:off x="1280485" y="2441563"/>
                      <a:ext cx="296179" cy="595719"/>
                      <a:chOff x="1497362" y="2441324"/>
                      <a:chExt cx="296179" cy="595719"/>
                    </a:xfrm>
                    <a:grpFill/>
                  </p:grpSpPr>
                  <p:grpSp>
                    <p:nvGrpSpPr>
                      <p:cNvPr id="135" name="Group 134">
                        <a:extLst>
                          <a:ext uri="{FF2B5EF4-FFF2-40B4-BE49-F238E27FC236}">
                            <a16:creationId xmlns:a16="http://schemas.microsoft.com/office/drawing/2014/main" id="{D26B9B22-106F-8B1C-26BC-07A6924163BF}"/>
                          </a:ext>
                        </a:extLst>
                      </p:cNvPr>
                      <p:cNvGrpSpPr/>
                      <p:nvPr/>
                    </p:nvGrpSpPr>
                    <p:grpSpPr>
                      <a:xfrm>
                        <a:off x="1497362" y="2441324"/>
                        <a:ext cx="137160" cy="595719"/>
                        <a:chOff x="1497362" y="2441995"/>
                        <a:chExt cx="182880" cy="600031"/>
                      </a:xfrm>
                      <a:grpFill/>
                    </p:grpSpPr>
                    <p:sp>
                      <p:nvSpPr>
                        <p:cNvPr id="139" name="Rounded Rectangle 138">
                          <a:extLst>
                            <a:ext uri="{FF2B5EF4-FFF2-40B4-BE49-F238E27FC236}">
                              <a16:creationId xmlns:a16="http://schemas.microsoft.com/office/drawing/2014/main" id="{5B1E5493-40B4-76B5-7CAE-0A7D6D6F186B}"/>
                            </a:ext>
                          </a:extLst>
                        </p:cNvPr>
                        <p:cNvSpPr/>
                        <p:nvPr/>
                      </p:nvSpPr>
                      <p:spPr>
                        <a:xfrm flipH="1">
                          <a:off x="1497362" y="2441995"/>
                          <a:ext cx="182880" cy="276306"/>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0" name="Rounded Rectangle 139">
                          <a:extLst>
                            <a:ext uri="{FF2B5EF4-FFF2-40B4-BE49-F238E27FC236}">
                              <a16:creationId xmlns:a16="http://schemas.microsoft.com/office/drawing/2014/main" id="{69AD9635-A940-C8AA-3DC8-631BD30ACE68}"/>
                            </a:ext>
                          </a:extLst>
                        </p:cNvPr>
                        <p:cNvSpPr/>
                        <p:nvPr/>
                      </p:nvSpPr>
                      <p:spPr>
                        <a:xfrm flipH="1">
                          <a:off x="1497362" y="2719669"/>
                          <a:ext cx="182880" cy="322357"/>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36" name="Group 135">
                        <a:extLst>
                          <a:ext uri="{FF2B5EF4-FFF2-40B4-BE49-F238E27FC236}">
                            <a16:creationId xmlns:a16="http://schemas.microsoft.com/office/drawing/2014/main" id="{4E3DF48A-AF68-E7D7-826F-AAAF9E7309E8}"/>
                          </a:ext>
                        </a:extLst>
                      </p:cNvPr>
                      <p:cNvGrpSpPr/>
                      <p:nvPr/>
                    </p:nvGrpSpPr>
                    <p:grpSpPr>
                      <a:xfrm>
                        <a:off x="1656381" y="2441324"/>
                        <a:ext cx="137160" cy="595719"/>
                        <a:chOff x="1497362" y="2441995"/>
                        <a:chExt cx="182880" cy="600031"/>
                      </a:xfrm>
                      <a:grpFill/>
                    </p:grpSpPr>
                    <p:sp>
                      <p:nvSpPr>
                        <p:cNvPr id="137" name="Rounded Rectangle 136">
                          <a:extLst>
                            <a:ext uri="{FF2B5EF4-FFF2-40B4-BE49-F238E27FC236}">
                              <a16:creationId xmlns:a16="http://schemas.microsoft.com/office/drawing/2014/main" id="{DD12A206-6AA3-D4AF-D628-794C6CCC646C}"/>
                            </a:ext>
                          </a:extLst>
                        </p:cNvPr>
                        <p:cNvSpPr/>
                        <p:nvPr/>
                      </p:nvSpPr>
                      <p:spPr>
                        <a:xfrm flipH="1">
                          <a:off x="1497362" y="2441995"/>
                          <a:ext cx="182880" cy="276306"/>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8" name="Rounded Rectangle 137">
                          <a:extLst>
                            <a:ext uri="{FF2B5EF4-FFF2-40B4-BE49-F238E27FC236}">
                              <a16:creationId xmlns:a16="http://schemas.microsoft.com/office/drawing/2014/main" id="{7D576F32-3D03-C7AE-B8B5-B62AF63302C2}"/>
                            </a:ext>
                          </a:extLst>
                        </p:cNvPr>
                        <p:cNvSpPr/>
                        <p:nvPr/>
                      </p:nvSpPr>
                      <p:spPr>
                        <a:xfrm flipH="1">
                          <a:off x="1497362" y="2719669"/>
                          <a:ext cx="182880" cy="322357"/>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sp>
                  <p:nvSpPr>
                    <p:cNvPr id="134" name="Rounded Rectangle 133">
                      <a:extLst>
                        <a:ext uri="{FF2B5EF4-FFF2-40B4-BE49-F238E27FC236}">
                          <a16:creationId xmlns:a16="http://schemas.microsoft.com/office/drawing/2014/main" id="{01C4FBA0-13BA-55A8-ED64-45981A392C8C}"/>
                        </a:ext>
                      </a:extLst>
                    </p:cNvPr>
                    <p:cNvSpPr/>
                    <p:nvPr/>
                  </p:nvSpPr>
                  <p:spPr>
                    <a:xfrm>
                      <a:off x="1607342" y="3054756"/>
                      <a:ext cx="137160" cy="731520"/>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58" name="Group 57">
                    <a:extLst>
                      <a:ext uri="{FF2B5EF4-FFF2-40B4-BE49-F238E27FC236}">
                        <a16:creationId xmlns:a16="http://schemas.microsoft.com/office/drawing/2014/main" id="{613FF0A2-1385-FD7B-147E-E2328CBA19B8}"/>
                      </a:ext>
                    </a:extLst>
                  </p:cNvPr>
                  <p:cNvGrpSpPr/>
                  <p:nvPr/>
                </p:nvGrpSpPr>
                <p:grpSpPr>
                  <a:xfrm flipH="1">
                    <a:off x="1775402" y="2441563"/>
                    <a:ext cx="464017" cy="1344713"/>
                    <a:chOff x="1280485" y="2441563"/>
                    <a:chExt cx="464017" cy="1344713"/>
                  </a:xfrm>
                  <a:grpFill/>
                </p:grpSpPr>
                <p:sp>
                  <p:nvSpPr>
                    <p:cNvPr id="59" name="Rectangle 58">
                      <a:extLst>
                        <a:ext uri="{FF2B5EF4-FFF2-40B4-BE49-F238E27FC236}">
                          <a16:creationId xmlns:a16="http://schemas.microsoft.com/office/drawing/2014/main" id="{40977F75-2A27-7719-647F-458D6FA121B6}"/>
                        </a:ext>
                      </a:extLst>
                    </p:cNvPr>
                    <p:cNvSpPr/>
                    <p:nvPr/>
                  </p:nvSpPr>
                  <p:spPr>
                    <a:xfrm rot="5400000">
                      <a:off x="1572188" y="2918267"/>
                      <a:ext cx="227262" cy="45719"/>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60" name="Group 59">
                      <a:extLst>
                        <a:ext uri="{FF2B5EF4-FFF2-40B4-BE49-F238E27FC236}">
                          <a16:creationId xmlns:a16="http://schemas.microsoft.com/office/drawing/2014/main" id="{E9167B60-6D01-2C10-0BAB-B73CF9211C97}"/>
                        </a:ext>
                      </a:extLst>
                    </p:cNvPr>
                    <p:cNvGrpSpPr/>
                    <p:nvPr/>
                  </p:nvGrpSpPr>
                  <p:grpSpPr>
                    <a:xfrm rot="18900000" flipH="1">
                      <a:off x="1280485" y="2441563"/>
                      <a:ext cx="296179" cy="595719"/>
                      <a:chOff x="1497362" y="2441324"/>
                      <a:chExt cx="296179" cy="595719"/>
                    </a:xfrm>
                    <a:grpFill/>
                  </p:grpSpPr>
                  <p:grpSp>
                    <p:nvGrpSpPr>
                      <p:cNvPr id="62" name="Group 61">
                        <a:extLst>
                          <a:ext uri="{FF2B5EF4-FFF2-40B4-BE49-F238E27FC236}">
                            <a16:creationId xmlns:a16="http://schemas.microsoft.com/office/drawing/2014/main" id="{B32DA805-D125-EF81-EA12-7129C3BBADBA}"/>
                          </a:ext>
                        </a:extLst>
                      </p:cNvPr>
                      <p:cNvGrpSpPr/>
                      <p:nvPr/>
                    </p:nvGrpSpPr>
                    <p:grpSpPr>
                      <a:xfrm>
                        <a:off x="1497362" y="2441324"/>
                        <a:ext cx="137160" cy="595719"/>
                        <a:chOff x="1497362" y="2441995"/>
                        <a:chExt cx="182880" cy="600031"/>
                      </a:xfrm>
                      <a:grpFill/>
                    </p:grpSpPr>
                    <p:sp>
                      <p:nvSpPr>
                        <p:cNvPr id="130" name="Rounded Rectangle 129">
                          <a:extLst>
                            <a:ext uri="{FF2B5EF4-FFF2-40B4-BE49-F238E27FC236}">
                              <a16:creationId xmlns:a16="http://schemas.microsoft.com/office/drawing/2014/main" id="{F87E9D5F-3F53-F343-5FEC-7A20930BCC1E}"/>
                            </a:ext>
                          </a:extLst>
                        </p:cNvPr>
                        <p:cNvSpPr/>
                        <p:nvPr/>
                      </p:nvSpPr>
                      <p:spPr>
                        <a:xfrm flipH="1">
                          <a:off x="1497362" y="2441995"/>
                          <a:ext cx="182880" cy="276306"/>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1" name="Rounded Rectangle 130">
                          <a:extLst>
                            <a:ext uri="{FF2B5EF4-FFF2-40B4-BE49-F238E27FC236}">
                              <a16:creationId xmlns:a16="http://schemas.microsoft.com/office/drawing/2014/main" id="{B847E138-AEA7-C0CA-4DED-811F5988FBCF}"/>
                            </a:ext>
                          </a:extLst>
                        </p:cNvPr>
                        <p:cNvSpPr/>
                        <p:nvPr/>
                      </p:nvSpPr>
                      <p:spPr>
                        <a:xfrm flipH="1">
                          <a:off x="1497362" y="2719669"/>
                          <a:ext cx="182880" cy="322357"/>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63" name="Group 62">
                        <a:extLst>
                          <a:ext uri="{FF2B5EF4-FFF2-40B4-BE49-F238E27FC236}">
                            <a16:creationId xmlns:a16="http://schemas.microsoft.com/office/drawing/2014/main" id="{4AB1AFD5-CD3B-E5A3-7132-007F614F3E9F}"/>
                          </a:ext>
                        </a:extLst>
                      </p:cNvPr>
                      <p:cNvGrpSpPr/>
                      <p:nvPr/>
                    </p:nvGrpSpPr>
                    <p:grpSpPr>
                      <a:xfrm>
                        <a:off x="1656381" y="2441324"/>
                        <a:ext cx="137160" cy="595719"/>
                        <a:chOff x="1497362" y="2441995"/>
                        <a:chExt cx="182880" cy="600031"/>
                      </a:xfrm>
                      <a:grpFill/>
                    </p:grpSpPr>
                    <p:sp>
                      <p:nvSpPr>
                        <p:cNvPr id="128" name="Rounded Rectangle 127">
                          <a:extLst>
                            <a:ext uri="{FF2B5EF4-FFF2-40B4-BE49-F238E27FC236}">
                              <a16:creationId xmlns:a16="http://schemas.microsoft.com/office/drawing/2014/main" id="{C2FF53D4-BC47-9B19-585B-A5AC34CC4061}"/>
                            </a:ext>
                          </a:extLst>
                        </p:cNvPr>
                        <p:cNvSpPr/>
                        <p:nvPr/>
                      </p:nvSpPr>
                      <p:spPr>
                        <a:xfrm flipH="1">
                          <a:off x="1497362" y="2441995"/>
                          <a:ext cx="182880" cy="276306"/>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9" name="Rounded Rectangle 128">
                          <a:extLst>
                            <a:ext uri="{FF2B5EF4-FFF2-40B4-BE49-F238E27FC236}">
                              <a16:creationId xmlns:a16="http://schemas.microsoft.com/office/drawing/2014/main" id="{19FAD39B-7F3C-2DC7-6C78-DAB2F2B11564}"/>
                            </a:ext>
                          </a:extLst>
                        </p:cNvPr>
                        <p:cNvSpPr/>
                        <p:nvPr/>
                      </p:nvSpPr>
                      <p:spPr>
                        <a:xfrm flipH="1">
                          <a:off x="1497362" y="2719669"/>
                          <a:ext cx="182880" cy="322357"/>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sp>
                  <p:nvSpPr>
                    <p:cNvPr id="61" name="Rounded Rectangle 60">
                      <a:extLst>
                        <a:ext uri="{FF2B5EF4-FFF2-40B4-BE49-F238E27FC236}">
                          <a16:creationId xmlns:a16="http://schemas.microsoft.com/office/drawing/2014/main" id="{EBFBE76E-5506-5F44-3B77-F02A5EBBF3D7}"/>
                        </a:ext>
                      </a:extLst>
                    </p:cNvPr>
                    <p:cNvSpPr/>
                    <p:nvPr/>
                  </p:nvSpPr>
                  <p:spPr>
                    <a:xfrm>
                      <a:off x="1607342" y="3054756"/>
                      <a:ext cx="137160" cy="731520"/>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sp>
              <p:nvSpPr>
                <p:cNvPr id="56" name="TextBox 55">
                  <a:extLst>
                    <a:ext uri="{FF2B5EF4-FFF2-40B4-BE49-F238E27FC236}">
                      <a16:creationId xmlns:a16="http://schemas.microsoft.com/office/drawing/2014/main" id="{E8877E0F-BE5F-E266-3063-181E949EB171}"/>
                    </a:ext>
                  </a:extLst>
                </p:cNvPr>
                <p:cNvSpPr txBox="1"/>
                <p:nvPr/>
              </p:nvSpPr>
              <p:spPr>
                <a:xfrm>
                  <a:off x="5947170" y="1486921"/>
                  <a:ext cx="372382" cy="181303"/>
                </a:xfrm>
                <a:prstGeom prst="rect">
                  <a:avLst/>
                </a:prstGeom>
                <a:noFill/>
                <a:ln w="12700">
                  <a:noFill/>
                </a:ln>
              </p:spPr>
              <p:txBody>
                <a:bodyPr wrap="none" rtlCol="0">
                  <a:spAutoFit/>
                </a:bodyPr>
                <a:lstStyle/>
                <a:p>
                  <a:pPr algn="ctr"/>
                  <a:r>
                    <a:rPr lang="en-US" sz="1100" dirty="0">
                      <a:latin typeface="Arial" panose="020B0604020202020204" pitchFamily="34" charset="0"/>
                      <a:cs typeface="Arial" panose="020B0604020202020204" pitchFamily="34" charset="0"/>
                    </a:rPr>
                    <a:t>IA-2A</a:t>
                  </a:r>
                </a:p>
              </p:txBody>
            </p:sp>
          </p:grpSp>
          <p:grpSp>
            <p:nvGrpSpPr>
              <p:cNvPr id="32" name="Group 31">
                <a:extLst>
                  <a:ext uri="{FF2B5EF4-FFF2-40B4-BE49-F238E27FC236}">
                    <a16:creationId xmlns:a16="http://schemas.microsoft.com/office/drawing/2014/main" id="{307C3874-8AF8-1BE0-7A44-230858609D30}"/>
                  </a:ext>
                </a:extLst>
              </p:cNvPr>
              <p:cNvGrpSpPr>
                <a:grpSpLocks noChangeAspect="1"/>
              </p:cNvGrpSpPr>
              <p:nvPr/>
            </p:nvGrpSpPr>
            <p:grpSpPr>
              <a:xfrm>
                <a:off x="4573642" y="4092257"/>
                <a:ext cx="473170" cy="961478"/>
                <a:chOff x="6401706" y="1291771"/>
                <a:chExt cx="288476" cy="586182"/>
              </a:xfrm>
            </p:grpSpPr>
            <p:grpSp>
              <p:nvGrpSpPr>
                <p:cNvPr id="33" name="Group 32">
                  <a:extLst>
                    <a:ext uri="{FF2B5EF4-FFF2-40B4-BE49-F238E27FC236}">
                      <a16:creationId xmlns:a16="http://schemas.microsoft.com/office/drawing/2014/main" id="{5A173113-4A74-A5A7-B24F-3441CA2E9670}"/>
                    </a:ext>
                  </a:extLst>
                </p:cNvPr>
                <p:cNvGrpSpPr/>
                <p:nvPr/>
              </p:nvGrpSpPr>
              <p:grpSpPr>
                <a:xfrm>
                  <a:off x="6401706" y="1291771"/>
                  <a:ext cx="288476" cy="404880"/>
                  <a:chOff x="1280485" y="2441563"/>
                  <a:chExt cx="958934" cy="1344713"/>
                </a:xfrm>
                <a:solidFill>
                  <a:srgbClr val="637A62"/>
                </a:solidFill>
              </p:grpSpPr>
              <p:grpSp>
                <p:nvGrpSpPr>
                  <p:cNvPr id="35" name="Group 34">
                    <a:extLst>
                      <a:ext uri="{FF2B5EF4-FFF2-40B4-BE49-F238E27FC236}">
                        <a16:creationId xmlns:a16="http://schemas.microsoft.com/office/drawing/2014/main" id="{E01A51EA-9934-28A8-4C68-C42BE4198999}"/>
                      </a:ext>
                    </a:extLst>
                  </p:cNvPr>
                  <p:cNvGrpSpPr/>
                  <p:nvPr/>
                </p:nvGrpSpPr>
                <p:grpSpPr>
                  <a:xfrm>
                    <a:off x="1280485" y="2441563"/>
                    <a:ext cx="464017" cy="1344713"/>
                    <a:chOff x="1280485" y="2441563"/>
                    <a:chExt cx="464017" cy="1344713"/>
                  </a:xfrm>
                  <a:grpFill/>
                </p:grpSpPr>
                <p:sp>
                  <p:nvSpPr>
                    <p:cNvPr id="46" name="Rectangle 45">
                      <a:extLst>
                        <a:ext uri="{FF2B5EF4-FFF2-40B4-BE49-F238E27FC236}">
                          <a16:creationId xmlns:a16="http://schemas.microsoft.com/office/drawing/2014/main" id="{1CC2C86A-AA8B-98B8-EE94-563E06E561F9}"/>
                        </a:ext>
                      </a:extLst>
                    </p:cNvPr>
                    <p:cNvSpPr/>
                    <p:nvPr/>
                  </p:nvSpPr>
                  <p:spPr>
                    <a:xfrm rot="5400000">
                      <a:off x="1572188" y="2918267"/>
                      <a:ext cx="227262" cy="45719"/>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47" name="Group 46">
                      <a:extLst>
                        <a:ext uri="{FF2B5EF4-FFF2-40B4-BE49-F238E27FC236}">
                          <a16:creationId xmlns:a16="http://schemas.microsoft.com/office/drawing/2014/main" id="{A0DB0FD0-D00B-CC5F-C3A6-B8FC76C7540B}"/>
                        </a:ext>
                      </a:extLst>
                    </p:cNvPr>
                    <p:cNvGrpSpPr/>
                    <p:nvPr/>
                  </p:nvGrpSpPr>
                  <p:grpSpPr>
                    <a:xfrm rot="18900000" flipH="1">
                      <a:off x="1280485" y="2441563"/>
                      <a:ext cx="296179" cy="595719"/>
                      <a:chOff x="1497362" y="2441324"/>
                      <a:chExt cx="296179" cy="595719"/>
                    </a:xfrm>
                    <a:grpFill/>
                  </p:grpSpPr>
                  <p:grpSp>
                    <p:nvGrpSpPr>
                      <p:cNvPr id="49" name="Group 48">
                        <a:extLst>
                          <a:ext uri="{FF2B5EF4-FFF2-40B4-BE49-F238E27FC236}">
                            <a16:creationId xmlns:a16="http://schemas.microsoft.com/office/drawing/2014/main" id="{7DEF9A20-35A6-DE6B-77F0-D295EC4C6F92}"/>
                          </a:ext>
                        </a:extLst>
                      </p:cNvPr>
                      <p:cNvGrpSpPr/>
                      <p:nvPr/>
                    </p:nvGrpSpPr>
                    <p:grpSpPr>
                      <a:xfrm>
                        <a:off x="1497362" y="2441324"/>
                        <a:ext cx="137160" cy="595719"/>
                        <a:chOff x="1497362" y="2441995"/>
                        <a:chExt cx="182880" cy="600031"/>
                      </a:xfrm>
                      <a:grpFill/>
                    </p:grpSpPr>
                    <p:sp>
                      <p:nvSpPr>
                        <p:cNvPr id="53" name="Rounded Rectangle 52">
                          <a:extLst>
                            <a:ext uri="{FF2B5EF4-FFF2-40B4-BE49-F238E27FC236}">
                              <a16:creationId xmlns:a16="http://schemas.microsoft.com/office/drawing/2014/main" id="{B5E79E32-59C2-3A2F-BA5F-E26E5C1554B5}"/>
                            </a:ext>
                          </a:extLst>
                        </p:cNvPr>
                        <p:cNvSpPr/>
                        <p:nvPr/>
                      </p:nvSpPr>
                      <p:spPr>
                        <a:xfrm flipH="1">
                          <a:off x="1497362" y="2441995"/>
                          <a:ext cx="182880" cy="276306"/>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4" name="Rounded Rectangle 53">
                          <a:extLst>
                            <a:ext uri="{FF2B5EF4-FFF2-40B4-BE49-F238E27FC236}">
                              <a16:creationId xmlns:a16="http://schemas.microsoft.com/office/drawing/2014/main" id="{741F0C39-08BB-F115-161A-ADCCDF36026C}"/>
                            </a:ext>
                          </a:extLst>
                        </p:cNvPr>
                        <p:cNvSpPr/>
                        <p:nvPr/>
                      </p:nvSpPr>
                      <p:spPr>
                        <a:xfrm flipH="1">
                          <a:off x="1497362" y="2719669"/>
                          <a:ext cx="182880" cy="322357"/>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50" name="Group 49">
                        <a:extLst>
                          <a:ext uri="{FF2B5EF4-FFF2-40B4-BE49-F238E27FC236}">
                            <a16:creationId xmlns:a16="http://schemas.microsoft.com/office/drawing/2014/main" id="{B2595B2E-C63C-D200-ACBE-39D8B233BBE4}"/>
                          </a:ext>
                        </a:extLst>
                      </p:cNvPr>
                      <p:cNvGrpSpPr/>
                      <p:nvPr/>
                    </p:nvGrpSpPr>
                    <p:grpSpPr>
                      <a:xfrm>
                        <a:off x="1656381" y="2441324"/>
                        <a:ext cx="137160" cy="595719"/>
                        <a:chOff x="1497362" y="2441995"/>
                        <a:chExt cx="182880" cy="600031"/>
                      </a:xfrm>
                      <a:grpFill/>
                    </p:grpSpPr>
                    <p:sp>
                      <p:nvSpPr>
                        <p:cNvPr id="51" name="Rounded Rectangle 50">
                          <a:extLst>
                            <a:ext uri="{FF2B5EF4-FFF2-40B4-BE49-F238E27FC236}">
                              <a16:creationId xmlns:a16="http://schemas.microsoft.com/office/drawing/2014/main" id="{0C5705FE-CB28-D5A6-117B-98C27303C6FB}"/>
                            </a:ext>
                          </a:extLst>
                        </p:cNvPr>
                        <p:cNvSpPr/>
                        <p:nvPr/>
                      </p:nvSpPr>
                      <p:spPr>
                        <a:xfrm flipH="1">
                          <a:off x="1497362" y="2441995"/>
                          <a:ext cx="182880" cy="276306"/>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2" name="Rounded Rectangle 51">
                          <a:extLst>
                            <a:ext uri="{FF2B5EF4-FFF2-40B4-BE49-F238E27FC236}">
                              <a16:creationId xmlns:a16="http://schemas.microsoft.com/office/drawing/2014/main" id="{FA90456D-DEED-C4E4-7A6E-FD3B35F7B6A4}"/>
                            </a:ext>
                          </a:extLst>
                        </p:cNvPr>
                        <p:cNvSpPr/>
                        <p:nvPr/>
                      </p:nvSpPr>
                      <p:spPr>
                        <a:xfrm flipH="1">
                          <a:off x="1497362" y="2719669"/>
                          <a:ext cx="182880" cy="322357"/>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sp>
                  <p:nvSpPr>
                    <p:cNvPr id="48" name="Rounded Rectangle 47">
                      <a:extLst>
                        <a:ext uri="{FF2B5EF4-FFF2-40B4-BE49-F238E27FC236}">
                          <a16:creationId xmlns:a16="http://schemas.microsoft.com/office/drawing/2014/main" id="{1491CBCB-E993-A05B-355F-8CC5B9743626}"/>
                        </a:ext>
                      </a:extLst>
                    </p:cNvPr>
                    <p:cNvSpPr/>
                    <p:nvPr/>
                  </p:nvSpPr>
                  <p:spPr>
                    <a:xfrm>
                      <a:off x="1607342" y="3054756"/>
                      <a:ext cx="137160" cy="731520"/>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36" name="Group 35">
                    <a:extLst>
                      <a:ext uri="{FF2B5EF4-FFF2-40B4-BE49-F238E27FC236}">
                        <a16:creationId xmlns:a16="http://schemas.microsoft.com/office/drawing/2014/main" id="{DC5C23F8-1B10-D5B7-3381-79839CBEDB32}"/>
                      </a:ext>
                    </a:extLst>
                  </p:cNvPr>
                  <p:cNvGrpSpPr/>
                  <p:nvPr/>
                </p:nvGrpSpPr>
                <p:grpSpPr>
                  <a:xfrm flipH="1">
                    <a:off x="1775402" y="2441563"/>
                    <a:ext cx="464017" cy="1344713"/>
                    <a:chOff x="1280485" y="2441563"/>
                    <a:chExt cx="464017" cy="1344713"/>
                  </a:xfrm>
                  <a:grpFill/>
                </p:grpSpPr>
                <p:sp>
                  <p:nvSpPr>
                    <p:cNvPr id="37" name="Rectangle 36">
                      <a:extLst>
                        <a:ext uri="{FF2B5EF4-FFF2-40B4-BE49-F238E27FC236}">
                          <a16:creationId xmlns:a16="http://schemas.microsoft.com/office/drawing/2014/main" id="{AA4654F4-154D-7580-7A53-27819FE91B8F}"/>
                        </a:ext>
                      </a:extLst>
                    </p:cNvPr>
                    <p:cNvSpPr/>
                    <p:nvPr/>
                  </p:nvSpPr>
                  <p:spPr>
                    <a:xfrm rot="5400000">
                      <a:off x="1572188" y="2918267"/>
                      <a:ext cx="227262" cy="45719"/>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8" name="Group 37">
                      <a:extLst>
                        <a:ext uri="{FF2B5EF4-FFF2-40B4-BE49-F238E27FC236}">
                          <a16:creationId xmlns:a16="http://schemas.microsoft.com/office/drawing/2014/main" id="{D3654540-3030-3D50-D87B-2631D3A2FDFE}"/>
                        </a:ext>
                      </a:extLst>
                    </p:cNvPr>
                    <p:cNvGrpSpPr/>
                    <p:nvPr/>
                  </p:nvGrpSpPr>
                  <p:grpSpPr>
                    <a:xfrm rot="18900000" flipH="1">
                      <a:off x="1280485" y="2441563"/>
                      <a:ext cx="296179" cy="595719"/>
                      <a:chOff x="1497362" y="2441324"/>
                      <a:chExt cx="296179" cy="595719"/>
                    </a:xfrm>
                    <a:grpFill/>
                  </p:grpSpPr>
                  <p:grpSp>
                    <p:nvGrpSpPr>
                      <p:cNvPr id="40" name="Group 39">
                        <a:extLst>
                          <a:ext uri="{FF2B5EF4-FFF2-40B4-BE49-F238E27FC236}">
                            <a16:creationId xmlns:a16="http://schemas.microsoft.com/office/drawing/2014/main" id="{B5BBB146-E1F2-5DED-3090-4D450D1B8797}"/>
                          </a:ext>
                        </a:extLst>
                      </p:cNvPr>
                      <p:cNvGrpSpPr/>
                      <p:nvPr/>
                    </p:nvGrpSpPr>
                    <p:grpSpPr>
                      <a:xfrm>
                        <a:off x="1497362" y="2441324"/>
                        <a:ext cx="137160" cy="595719"/>
                        <a:chOff x="1497362" y="2441995"/>
                        <a:chExt cx="182880" cy="600031"/>
                      </a:xfrm>
                      <a:grpFill/>
                    </p:grpSpPr>
                    <p:sp>
                      <p:nvSpPr>
                        <p:cNvPr id="44" name="Rounded Rectangle 43">
                          <a:extLst>
                            <a:ext uri="{FF2B5EF4-FFF2-40B4-BE49-F238E27FC236}">
                              <a16:creationId xmlns:a16="http://schemas.microsoft.com/office/drawing/2014/main" id="{8C034D54-DCC8-2EC3-A659-D1BD81C66063}"/>
                            </a:ext>
                          </a:extLst>
                        </p:cNvPr>
                        <p:cNvSpPr/>
                        <p:nvPr/>
                      </p:nvSpPr>
                      <p:spPr>
                        <a:xfrm flipH="1">
                          <a:off x="1497362" y="2441995"/>
                          <a:ext cx="182880" cy="276306"/>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5" name="Rounded Rectangle 44">
                          <a:extLst>
                            <a:ext uri="{FF2B5EF4-FFF2-40B4-BE49-F238E27FC236}">
                              <a16:creationId xmlns:a16="http://schemas.microsoft.com/office/drawing/2014/main" id="{48CD326C-9710-DC09-40C4-C48477961DDE}"/>
                            </a:ext>
                          </a:extLst>
                        </p:cNvPr>
                        <p:cNvSpPr/>
                        <p:nvPr/>
                      </p:nvSpPr>
                      <p:spPr>
                        <a:xfrm flipH="1">
                          <a:off x="1497362" y="2719669"/>
                          <a:ext cx="182880" cy="322357"/>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41" name="Group 40">
                        <a:extLst>
                          <a:ext uri="{FF2B5EF4-FFF2-40B4-BE49-F238E27FC236}">
                            <a16:creationId xmlns:a16="http://schemas.microsoft.com/office/drawing/2014/main" id="{6515D36F-64CB-B07C-D323-063ED91B98C8}"/>
                          </a:ext>
                        </a:extLst>
                      </p:cNvPr>
                      <p:cNvGrpSpPr/>
                      <p:nvPr/>
                    </p:nvGrpSpPr>
                    <p:grpSpPr>
                      <a:xfrm>
                        <a:off x="1656381" y="2441324"/>
                        <a:ext cx="137160" cy="595719"/>
                        <a:chOff x="1497362" y="2441995"/>
                        <a:chExt cx="182880" cy="600031"/>
                      </a:xfrm>
                      <a:grpFill/>
                    </p:grpSpPr>
                    <p:sp>
                      <p:nvSpPr>
                        <p:cNvPr id="42" name="Rounded Rectangle 41">
                          <a:extLst>
                            <a:ext uri="{FF2B5EF4-FFF2-40B4-BE49-F238E27FC236}">
                              <a16:creationId xmlns:a16="http://schemas.microsoft.com/office/drawing/2014/main" id="{F26F75FE-B111-3CD3-F29C-1956B82A498B}"/>
                            </a:ext>
                          </a:extLst>
                        </p:cNvPr>
                        <p:cNvSpPr/>
                        <p:nvPr/>
                      </p:nvSpPr>
                      <p:spPr>
                        <a:xfrm flipH="1">
                          <a:off x="1497362" y="2441995"/>
                          <a:ext cx="182880" cy="276306"/>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 name="Rounded Rectangle 42">
                          <a:extLst>
                            <a:ext uri="{FF2B5EF4-FFF2-40B4-BE49-F238E27FC236}">
                              <a16:creationId xmlns:a16="http://schemas.microsoft.com/office/drawing/2014/main" id="{32919762-DECE-ADF1-AAB1-57039D488201}"/>
                            </a:ext>
                          </a:extLst>
                        </p:cNvPr>
                        <p:cNvSpPr/>
                        <p:nvPr/>
                      </p:nvSpPr>
                      <p:spPr>
                        <a:xfrm flipH="1">
                          <a:off x="1497362" y="2719669"/>
                          <a:ext cx="182880" cy="322357"/>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sp>
                  <p:nvSpPr>
                    <p:cNvPr id="39" name="Rounded Rectangle 38">
                      <a:extLst>
                        <a:ext uri="{FF2B5EF4-FFF2-40B4-BE49-F238E27FC236}">
                          <a16:creationId xmlns:a16="http://schemas.microsoft.com/office/drawing/2014/main" id="{2D429040-C4F3-2C1B-FC0E-6B9AEF7C5D1F}"/>
                        </a:ext>
                      </a:extLst>
                    </p:cNvPr>
                    <p:cNvSpPr/>
                    <p:nvPr/>
                  </p:nvSpPr>
                  <p:spPr>
                    <a:xfrm>
                      <a:off x="1607342" y="3054756"/>
                      <a:ext cx="137160" cy="731520"/>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sp>
              <p:nvSpPr>
                <p:cNvPr id="34" name="TextBox 33">
                  <a:extLst>
                    <a:ext uri="{FF2B5EF4-FFF2-40B4-BE49-F238E27FC236}">
                      <a16:creationId xmlns:a16="http://schemas.microsoft.com/office/drawing/2014/main" id="{CC462FE0-FE25-B17C-8341-ABEE29B21022}"/>
                    </a:ext>
                  </a:extLst>
                </p:cNvPr>
                <p:cNvSpPr txBox="1"/>
                <p:nvPr/>
              </p:nvSpPr>
              <p:spPr>
                <a:xfrm>
                  <a:off x="6403078" y="1696651"/>
                  <a:ext cx="285728" cy="181302"/>
                </a:xfrm>
                <a:prstGeom prst="rect">
                  <a:avLst/>
                </a:prstGeom>
                <a:noFill/>
                <a:ln w="12700">
                  <a:noFill/>
                </a:ln>
              </p:spPr>
              <p:txBody>
                <a:bodyPr wrap="none" rtlCol="0">
                  <a:spAutoFit/>
                </a:bodyPr>
                <a:lstStyle/>
                <a:p>
                  <a:pPr algn="ctr"/>
                  <a:r>
                    <a:rPr lang="en-US" sz="1100" dirty="0">
                      <a:latin typeface="Arial" panose="020B0604020202020204" pitchFamily="34" charset="0"/>
                      <a:cs typeface="Arial" panose="020B0604020202020204" pitchFamily="34" charset="0"/>
                    </a:rPr>
                    <a:t>IAA</a:t>
                  </a:r>
                </a:p>
              </p:txBody>
            </p:sp>
          </p:grpSp>
        </p:grpSp>
      </p:grpSp>
      <p:grpSp>
        <p:nvGrpSpPr>
          <p:cNvPr id="19" name="Group 18">
            <a:extLst>
              <a:ext uri="{FF2B5EF4-FFF2-40B4-BE49-F238E27FC236}">
                <a16:creationId xmlns:a16="http://schemas.microsoft.com/office/drawing/2014/main" id="{93695EC3-A155-F744-3BAD-D273A80BC483}"/>
              </a:ext>
            </a:extLst>
          </p:cNvPr>
          <p:cNvGrpSpPr/>
          <p:nvPr/>
        </p:nvGrpSpPr>
        <p:grpSpPr>
          <a:xfrm>
            <a:off x="10074827" y="4452383"/>
            <a:ext cx="1349495" cy="1277724"/>
            <a:chOff x="10438082" y="1011583"/>
            <a:chExt cx="1212211" cy="1147741"/>
          </a:xfrm>
        </p:grpSpPr>
        <p:sp>
          <p:nvSpPr>
            <p:cNvPr id="21" name="Round Same Side Corner Rectangle 20">
              <a:extLst>
                <a:ext uri="{FF2B5EF4-FFF2-40B4-BE49-F238E27FC236}">
                  <a16:creationId xmlns:a16="http://schemas.microsoft.com/office/drawing/2014/main" id="{A4308A6F-864F-1564-E85E-86DBE6250125}"/>
                </a:ext>
              </a:extLst>
            </p:cNvPr>
            <p:cNvSpPr/>
            <p:nvPr/>
          </p:nvSpPr>
          <p:spPr>
            <a:xfrm>
              <a:off x="10438082" y="1011583"/>
              <a:ext cx="1212211" cy="365760"/>
            </a:xfrm>
            <a:prstGeom prst="round2SameRect">
              <a:avLst>
                <a:gd name="adj1" fmla="val 0"/>
                <a:gd name="adj2" fmla="val 0"/>
              </a:avLst>
            </a:prstGeom>
            <a:solidFill>
              <a:srgbClr val="F4B8B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Arial" panose="020B0604020202020204" pitchFamily="34" charset="0"/>
                  <a:cs typeface="Arial" panose="020B0604020202020204" pitchFamily="34" charset="0"/>
                </a:rPr>
                <a:t>Titers</a:t>
              </a:r>
            </a:p>
          </p:txBody>
        </p:sp>
        <p:sp>
          <p:nvSpPr>
            <p:cNvPr id="22" name="Graphic 84" descr="Test tubes with solid fill">
              <a:extLst>
                <a:ext uri="{FF2B5EF4-FFF2-40B4-BE49-F238E27FC236}">
                  <a16:creationId xmlns:a16="http://schemas.microsoft.com/office/drawing/2014/main" id="{26520D61-CCAB-3FC9-C22A-BCB5E819F57B}"/>
                </a:ext>
              </a:extLst>
            </p:cNvPr>
            <p:cNvSpPr>
              <a:spLocks noChangeAspect="1"/>
            </p:cNvSpPr>
            <p:nvPr/>
          </p:nvSpPr>
          <p:spPr>
            <a:xfrm>
              <a:off x="10609274" y="1427804"/>
              <a:ext cx="869828" cy="731520"/>
            </a:xfrm>
            <a:custGeom>
              <a:avLst/>
              <a:gdLst>
                <a:gd name="connsiteX0" fmla="*/ 1440180 w 1508760"/>
                <a:gd name="connsiteY0" fmla="*/ 1165990 h 1268860"/>
                <a:gd name="connsiteX1" fmla="*/ 1440180 w 1508760"/>
                <a:gd name="connsiteY1" fmla="*/ 205870 h 1268860"/>
                <a:gd name="connsiteX2" fmla="*/ 1371600 w 1508760"/>
                <a:gd name="connsiteY2" fmla="*/ 205870 h 1268860"/>
                <a:gd name="connsiteX3" fmla="*/ 1371600 w 1508760"/>
                <a:gd name="connsiteY3" fmla="*/ 360175 h 1268860"/>
                <a:gd name="connsiteX4" fmla="*/ 1268730 w 1508760"/>
                <a:gd name="connsiteY4" fmla="*/ 360175 h 1268860"/>
                <a:gd name="connsiteX5" fmla="*/ 1268730 w 1508760"/>
                <a:gd name="connsiteY5" fmla="*/ 120145 h 1268860"/>
                <a:gd name="connsiteX6" fmla="*/ 1277303 w 1508760"/>
                <a:gd name="connsiteY6" fmla="*/ 66996 h 1268860"/>
                <a:gd name="connsiteX7" fmla="*/ 1303020 w 1508760"/>
                <a:gd name="connsiteY7" fmla="*/ 32706 h 1268860"/>
                <a:gd name="connsiteX8" fmla="*/ 1268730 w 1508760"/>
                <a:gd name="connsiteY8" fmla="*/ 130 h 1268860"/>
                <a:gd name="connsiteX9" fmla="*/ 1268730 w 1508760"/>
                <a:gd name="connsiteY9" fmla="*/ 130 h 1268860"/>
                <a:gd name="connsiteX10" fmla="*/ 996125 w 1508760"/>
                <a:gd name="connsiteY10" fmla="*/ 130 h 1268860"/>
                <a:gd name="connsiteX11" fmla="*/ 960120 w 1508760"/>
                <a:gd name="connsiteY11" fmla="*/ 32706 h 1268860"/>
                <a:gd name="connsiteX12" fmla="*/ 985838 w 1508760"/>
                <a:gd name="connsiteY12" fmla="*/ 66996 h 1268860"/>
                <a:gd name="connsiteX13" fmla="*/ 994410 w 1508760"/>
                <a:gd name="connsiteY13" fmla="*/ 120145 h 1268860"/>
                <a:gd name="connsiteX14" fmla="*/ 994410 w 1508760"/>
                <a:gd name="connsiteY14" fmla="*/ 360175 h 1268860"/>
                <a:gd name="connsiteX15" fmla="*/ 891540 w 1508760"/>
                <a:gd name="connsiteY15" fmla="*/ 360175 h 1268860"/>
                <a:gd name="connsiteX16" fmla="*/ 891540 w 1508760"/>
                <a:gd name="connsiteY16" fmla="*/ 120145 h 1268860"/>
                <a:gd name="connsiteX17" fmla="*/ 900113 w 1508760"/>
                <a:gd name="connsiteY17" fmla="*/ 66996 h 1268860"/>
                <a:gd name="connsiteX18" fmla="*/ 925830 w 1508760"/>
                <a:gd name="connsiteY18" fmla="*/ 32706 h 1268860"/>
                <a:gd name="connsiteX19" fmla="*/ 891540 w 1508760"/>
                <a:gd name="connsiteY19" fmla="*/ 130 h 1268860"/>
                <a:gd name="connsiteX20" fmla="*/ 891540 w 1508760"/>
                <a:gd name="connsiteY20" fmla="*/ 130 h 1268860"/>
                <a:gd name="connsiteX21" fmla="*/ 618935 w 1508760"/>
                <a:gd name="connsiteY21" fmla="*/ 130 h 1268860"/>
                <a:gd name="connsiteX22" fmla="*/ 582930 w 1508760"/>
                <a:gd name="connsiteY22" fmla="*/ 32706 h 1268860"/>
                <a:gd name="connsiteX23" fmla="*/ 608648 w 1508760"/>
                <a:gd name="connsiteY23" fmla="*/ 66996 h 1268860"/>
                <a:gd name="connsiteX24" fmla="*/ 617220 w 1508760"/>
                <a:gd name="connsiteY24" fmla="*/ 120145 h 1268860"/>
                <a:gd name="connsiteX25" fmla="*/ 617220 w 1508760"/>
                <a:gd name="connsiteY25" fmla="*/ 360175 h 1268860"/>
                <a:gd name="connsiteX26" fmla="*/ 514350 w 1508760"/>
                <a:gd name="connsiteY26" fmla="*/ 360175 h 1268860"/>
                <a:gd name="connsiteX27" fmla="*/ 514350 w 1508760"/>
                <a:gd name="connsiteY27" fmla="*/ 120145 h 1268860"/>
                <a:gd name="connsiteX28" fmla="*/ 522923 w 1508760"/>
                <a:gd name="connsiteY28" fmla="*/ 66996 h 1268860"/>
                <a:gd name="connsiteX29" fmla="*/ 548640 w 1508760"/>
                <a:gd name="connsiteY29" fmla="*/ 32706 h 1268860"/>
                <a:gd name="connsiteX30" fmla="*/ 514350 w 1508760"/>
                <a:gd name="connsiteY30" fmla="*/ 130 h 1268860"/>
                <a:gd name="connsiteX31" fmla="*/ 514350 w 1508760"/>
                <a:gd name="connsiteY31" fmla="*/ 130 h 1268860"/>
                <a:gd name="connsiteX32" fmla="*/ 241745 w 1508760"/>
                <a:gd name="connsiteY32" fmla="*/ 130 h 1268860"/>
                <a:gd name="connsiteX33" fmla="*/ 205740 w 1508760"/>
                <a:gd name="connsiteY33" fmla="*/ 32706 h 1268860"/>
                <a:gd name="connsiteX34" fmla="*/ 231458 w 1508760"/>
                <a:gd name="connsiteY34" fmla="*/ 66996 h 1268860"/>
                <a:gd name="connsiteX35" fmla="*/ 240030 w 1508760"/>
                <a:gd name="connsiteY35" fmla="*/ 120145 h 1268860"/>
                <a:gd name="connsiteX36" fmla="*/ 240030 w 1508760"/>
                <a:gd name="connsiteY36" fmla="*/ 360175 h 1268860"/>
                <a:gd name="connsiteX37" fmla="*/ 137160 w 1508760"/>
                <a:gd name="connsiteY37" fmla="*/ 360175 h 1268860"/>
                <a:gd name="connsiteX38" fmla="*/ 137160 w 1508760"/>
                <a:gd name="connsiteY38" fmla="*/ 205870 h 1268860"/>
                <a:gd name="connsiteX39" fmla="*/ 68580 w 1508760"/>
                <a:gd name="connsiteY39" fmla="*/ 205870 h 1268860"/>
                <a:gd name="connsiteX40" fmla="*/ 68580 w 1508760"/>
                <a:gd name="connsiteY40" fmla="*/ 1165990 h 1268860"/>
                <a:gd name="connsiteX41" fmla="*/ 0 w 1508760"/>
                <a:gd name="connsiteY41" fmla="*/ 1165990 h 1268860"/>
                <a:gd name="connsiteX42" fmla="*/ 0 w 1508760"/>
                <a:gd name="connsiteY42" fmla="*/ 1268860 h 1268860"/>
                <a:gd name="connsiteX43" fmla="*/ 1508760 w 1508760"/>
                <a:gd name="connsiteY43" fmla="*/ 1268860 h 1268860"/>
                <a:gd name="connsiteX44" fmla="*/ 1508760 w 1508760"/>
                <a:gd name="connsiteY44" fmla="*/ 1165990 h 1268860"/>
                <a:gd name="connsiteX45" fmla="*/ 1440180 w 1508760"/>
                <a:gd name="connsiteY45" fmla="*/ 1165990 h 1268860"/>
                <a:gd name="connsiteX46" fmla="*/ 1205294 w 1508760"/>
                <a:gd name="connsiteY46" fmla="*/ 68710 h 1268860"/>
                <a:gd name="connsiteX47" fmla="*/ 1200150 w 1508760"/>
                <a:gd name="connsiteY47" fmla="*/ 120145 h 1268860"/>
                <a:gd name="connsiteX48" fmla="*/ 1200150 w 1508760"/>
                <a:gd name="connsiteY48" fmla="*/ 274450 h 1268860"/>
                <a:gd name="connsiteX49" fmla="*/ 1131570 w 1508760"/>
                <a:gd name="connsiteY49" fmla="*/ 257305 h 1268860"/>
                <a:gd name="connsiteX50" fmla="*/ 1062990 w 1508760"/>
                <a:gd name="connsiteY50" fmla="*/ 274450 h 1268860"/>
                <a:gd name="connsiteX51" fmla="*/ 1062990 w 1508760"/>
                <a:gd name="connsiteY51" fmla="*/ 120145 h 1268860"/>
                <a:gd name="connsiteX52" fmla="*/ 1057847 w 1508760"/>
                <a:gd name="connsiteY52" fmla="*/ 68710 h 1268860"/>
                <a:gd name="connsiteX53" fmla="*/ 1205294 w 1508760"/>
                <a:gd name="connsiteY53" fmla="*/ 68710 h 1268860"/>
                <a:gd name="connsiteX54" fmla="*/ 828104 w 1508760"/>
                <a:gd name="connsiteY54" fmla="*/ 68710 h 1268860"/>
                <a:gd name="connsiteX55" fmla="*/ 822960 w 1508760"/>
                <a:gd name="connsiteY55" fmla="*/ 120145 h 1268860"/>
                <a:gd name="connsiteX56" fmla="*/ 822960 w 1508760"/>
                <a:gd name="connsiteY56" fmla="*/ 274450 h 1268860"/>
                <a:gd name="connsiteX57" fmla="*/ 754380 w 1508760"/>
                <a:gd name="connsiteY57" fmla="*/ 257305 h 1268860"/>
                <a:gd name="connsiteX58" fmla="*/ 685800 w 1508760"/>
                <a:gd name="connsiteY58" fmla="*/ 274450 h 1268860"/>
                <a:gd name="connsiteX59" fmla="*/ 685800 w 1508760"/>
                <a:gd name="connsiteY59" fmla="*/ 120145 h 1268860"/>
                <a:gd name="connsiteX60" fmla="*/ 680657 w 1508760"/>
                <a:gd name="connsiteY60" fmla="*/ 68710 h 1268860"/>
                <a:gd name="connsiteX61" fmla="*/ 828104 w 1508760"/>
                <a:gd name="connsiteY61" fmla="*/ 68710 h 1268860"/>
                <a:gd name="connsiteX62" fmla="*/ 450914 w 1508760"/>
                <a:gd name="connsiteY62" fmla="*/ 68710 h 1268860"/>
                <a:gd name="connsiteX63" fmla="*/ 445770 w 1508760"/>
                <a:gd name="connsiteY63" fmla="*/ 120145 h 1268860"/>
                <a:gd name="connsiteX64" fmla="*/ 445770 w 1508760"/>
                <a:gd name="connsiteY64" fmla="*/ 274450 h 1268860"/>
                <a:gd name="connsiteX65" fmla="*/ 377190 w 1508760"/>
                <a:gd name="connsiteY65" fmla="*/ 257305 h 1268860"/>
                <a:gd name="connsiteX66" fmla="*/ 308610 w 1508760"/>
                <a:gd name="connsiteY66" fmla="*/ 274450 h 1268860"/>
                <a:gd name="connsiteX67" fmla="*/ 308610 w 1508760"/>
                <a:gd name="connsiteY67" fmla="*/ 120145 h 1268860"/>
                <a:gd name="connsiteX68" fmla="*/ 303467 w 1508760"/>
                <a:gd name="connsiteY68" fmla="*/ 68710 h 1268860"/>
                <a:gd name="connsiteX69" fmla="*/ 450914 w 1508760"/>
                <a:gd name="connsiteY69" fmla="*/ 68710 h 1268860"/>
                <a:gd name="connsiteX70" fmla="*/ 1371600 w 1508760"/>
                <a:gd name="connsiteY70" fmla="*/ 1165990 h 1268860"/>
                <a:gd name="connsiteX71" fmla="*/ 137160 w 1508760"/>
                <a:gd name="connsiteY71" fmla="*/ 1165990 h 1268860"/>
                <a:gd name="connsiteX72" fmla="*/ 137160 w 1508760"/>
                <a:gd name="connsiteY72" fmla="*/ 428755 h 1268860"/>
                <a:gd name="connsiteX73" fmla="*/ 240030 w 1508760"/>
                <a:gd name="connsiteY73" fmla="*/ 428755 h 1268860"/>
                <a:gd name="connsiteX74" fmla="*/ 240030 w 1508760"/>
                <a:gd name="connsiteY74" fmla="*/ 960250 h 1268860"/>
                <a:gd name="connsiteX75" fmla="*/ 377190 w 1508760"/>
                <a:gd name="connsiteY75" fmla="*/ 1097410 h 1268860"/>
                <a:gd name="connsiteX76" fmla="*/ 514350 w 1508760"/>
                <a:gd name="connsiteY76" fmla="*/ 960250 h 1268860"/>
                <a:gd name="connsiteX77" fmla="*/ 514350 w 1508760"/>
                <a:gd name="connsiteY77" fmla="*/ 428755 h 1268860"/>
                <a:gd name="connsiteX78" fmla="*/ 617220 w 1508760"/>
                <a:gd name="connsiteY78" fmla="*/ 428755 h 1268860"/>
                <a:gd name="connsiteX79" fmla="*/ 617220 w 1508760"/>
                <a:gd name="connsiteY79" fmla="*/ 960250 h 1268860"/>
                <a:gd name="connsiteX80" fmla="*/ 754380 w 1508760"/>
                <a:gd name="connsiteY80" fmla="*/ 1097410 h 1268860"/>
                <a:gd name="connsiteX81" fmla="*/ 891540 w 1508760"/>
                <a:gd name="connsiteY81" fmla="*/ 960250 h 1268860"/>
                <a:gd name="connsiteX82" fmla="*/ 891540 w 1508760"/>
                <a:gd name="connsiteY82" fmla="*/ 428755 h 1268860"/>
                <a:gd name="connsiteX83" fmla="*/ 994410 w 1508760"/>
                <a:gd name="connsiteY83" fmla="*/ 428755 h 1268860"/>
                <a:gd name="connsiteX84" fmla="*/ 994410 w 1508760"/>
                <a:gd name="connsiteY84" fmla="*/ 960250 h 1268860"/>
                <a:gd name="connsiteX85" fmla="*/ 1131570 w 1508760"/>
                <a:gd name="connsiteY85" fmla="*/ 1097410 h 1268860"/>
                <a:gd name="connsiteX86" fmla="*/ 1268730 w 1508760"/>
                <a:gd name="connsiteY86" fmla="*/ 960250 h 1268860"/>
                <a:gd name="connsiteX87" fmla="*/ 1268730 w 1508760"/>
                <a:gd name="connsiteY87" fmla="*/ 428755 h 1268860"/>
                <a:gd name="connsiteX88" fmla="*/ 1371600 w 1508760"/>
                <a:gd name="connsiteY88" fmla="*/ 428755 h 1268860"/>
                <a:gd name="connsiteX89" fmla="*/ 1371600 w 1508760"/>
                <a:gd name="connsiteY89" fmla="*/ 1165990 h 1268860"/>
                <a:gd name="connsiteX0" fmla="*/ 1440180 w 1508760"/>
                <a:gd name="connsiteY0" fmla="*/ 1165990 h 1268860"/>
                <a:gd name="connsiteX1" fmla="*/ 1440180 w 1508760"/>
                <a:gd name="connsiteY1" fmla="*/ 205870 h 1268860"/>
                <a:gd name="connsiteX2" fmla="*/ 1371600 w 1508760"/>
                <a:gd name="connsiteY2" fmla="*/ 205870 h 1268860"/>
                <a:gd name="connsiteX3" fmla="*/ 1371600 w 1508760"/>
                <a:gd name="connsiteY3" fmla="*/ 360175 h 1268860"/>
                <a:gd name="connsiteX4" fmla="*/ 1268730 w 1508760"/>
                <a:gd name="connsiteY4" fmla="*/ 360175 h 1268860"/>
                <a:gd name="connsiteX5" fmla="*/ 1268730 w 1508760"/>
                <a:gd name="connsiteY5" fmla="*/ 120145 h 1268860"/>
                <a:gd name="connsiteX6" fmla="*/ 1277303 w 1508760"/>
                <a:gd name="connsiteY6" fmla="*/ 66996 h 1268860"/>
                <a:gd name="connsiteX7" fmla="*/ 1303020 w 1508760"/>
                <a:gd name="connsiteY7" fmla="*/ 32706 h 1268860"/>
                <a:gd name="connsiteX8" fmla="*/ 1268730 w 1508760"/>
                <a:gd name="connsiteY8" fmla="*/ 130 h 1268860"/>
                <a:gd name="connsiteX9" fmla="*/ 1268730 w 1508760"/>
                <a:gd name="connsiteY9" fmla="*/ 130 h 1268860"/>
                <a:gd name="connsiteX10" fmla="*/ 996125 w 1508760"/>
                <a:gd name="connsiteY10" fmla="*/ 130 h 1268860"/>
                <a:gd name="connsiteX11" fmla="*/ 960120 w 1508760"/>
                <a:gd name="connsiteY11" fmla="*/ 32706 h 1268860"/>
                <a:gd name="connsiteX12" fmla="*/ 985838 w 1508760"/>
                <a:gd name="connsiteY12" fmla="*/ 66996 h 1268860"/>
                <a:gd name="connsiteX13" fmla="*/ 994410 w 1508760"/>
                <a:gd name="connsiteY13" fmla="*/ 120145 h 1268860"/>
                <a:gd name="connsiteX14" fmla="*/ 994410 w 1508760"/>
                <a:gd name="connsiteY14" fmla="*/ 360175 h 1268860"/>
                <a:gd name="connsiteX15" fmla="*/ 891540 w 1508760"/>
                <a:gd name="connsiteY15" fmla="*/ 360175 h 1268860"/>
                <a:gd name="connsiteX16" fmla="*/ 891540 w 1508760"/>
                <a:gd name="connsiteY16" fmla="*/ 120145 h 1268860"/>
                <a:gd name="connsiteX17" fmla="*/ 900113 w 1508760"/>
                <a:gd name="connsiteY17" fmla="*/ 66996 h 1268860"/>
                <a:gd name="connsiteX18" fmla="*/ 925830 w 1508760"/>
                <a:gd name="connsiteY18" fmla="*/ 32706 h 1268860"/>
                <a:gd name="connsiteX19" fmla="*/ 891540 w 1508760"/>
                <a:gd name="connsiteY19" fmla="*/ 130 h 1268860"/>
                <a:gd name="connsiteX20" fmla="*/ 891540 w 1508760"/>
                <a:gd name="connsiteY20" fmla="*/ 130 h 1268860"/>
                <a:gd name="connsiteX21" fmla="*/ 618935 w 1508760"/>
                <a:gd name="connsiteY21" fmla="*/ 130 h 1268860"/>
                <a:gd name="connsiteX22" fmla="*/ 582930 w 1508760"/>
                <a:gd name="connsiteY22" fmla="*/ 32706 h 1268860"/>
                <a:gd name="connsiteX23" fmla="*/ 608648 w 1508760"/>
                <a:gd name="connsiteY23" fmla="*/ 66996 h 1268860"/>
                <a:gd name="connsiteX24" fmla="*/ 617220 w 1508760"/>
                <a:gd name="connsiteY24" fmla="*/ 120145 h 1268860"/>
                <a:gd name="connsiteX25" fmla="*/ 617220 w 1508760"/>
                <a:gd name="connsiteY25" fmla="*/ 360175 h 1268860"/>
                <a:gd name="connsiteX26" fmla="*/ 514350 w 1508760"/>
                <a:gd name="connsiteY26" fmla="*/ 360175 h 1268860"/>
                <a:gd name="connsiteX27" fmla="*/ 514350 w 1508760"/>
                <a:gd name="connsiteY27" fmla="*/ 120145 h 1268860"/>
                <a:gd name="connsiteX28" fmla="*/ 522923 w 1508760"/>
                <a:gd name="connsiteY28" fmla="*/ 66996 h 1268860"/>
                <a:gd name="connsiteX29" fmla="*/ 548640 w 1508760"/>
                <a:gd name="connsiteY29" fmla="*/ 32706 h 1268860"/>
                <a:gd name="connsiteX30" fmla="*/ 514350 w 1508760"/>
                <a:gd name="connsiteY30" fmla="*/ 130 h 1268860"/>
                <a:gd name="connsiteX31" fmla="*/ 514350 w 1508760"/>
                <a:gd name="connsiteY31" fmla="*/ 130 h 1268860"/>
                <a:gd name="connsiteX32" fmla="*/ 241745 w 1508760"/>
                <a:gd name="connsiteY32" fmla="*/ 130 h 1268860"/>
                <a:gd name="connsiteX33" fmla="*/ 205740 w 1508760"/>
                <a:gd name="connsiteY33" fmla="*/ 32706 h 1268860"/>
                <a:gd name="connsiteX34" fmla="*/ 231458 w 1508760"/>
                <a:gd name="connsiteY34" fmla="*/ 66996 h 1268860"/>
                <a:gd name="connsiteX35" fmla="*/ 240030 w 1508760"/>
                <a:gd name="connsiteY35" fmla="*/ 120145 h 1268860"/>
                <a:gd name="connsiteX36" fmla="*/ 240030 w 1508760"/>
                <a:gd name="connsiteY36" fmla="*/ 360175 h 1268860"/>
                <a:gd name="connsiteX37" fmla="*/ 137160 w 1508760"/>
                <a:gd name="connsiteY37" fmla="*/ 360175 h 1268860"/>
                <a:gd name="connsiteX38" fmla="*/ 137160 w 1508760"/>
                <a:gd name="connsiteY38" fmla="*/ 205870 h 1268860"/>
                <a:gd name="connsiteX39" fmla="*/ 68580 w 1508760"/>
                <a:gd name="connsiteY39" fmla="*/ 205870 h 1268860"/>
                <a:gd name="connsiteX40" fmla="*/ 68580 w 1508760"/>
                <a:gd name="connsiteY40" fmla="*/ 1165990 h 1268860"/>
                <a:gd name="connsiteX41" fmla="*/ 0 w 1508760"/>
                <a:gd name="connsiteY41" fmla="*/ 1165990 h 1268860"/>
                <a:gd name="connsiteX42" fmla="*/ 0 w 1508760"/>
                <a:gd name="connsiteY42" fmla="*/ 1268860 h 1268860"/>
                <a:gd name="connsiteX43" fmla="*/ 1508760 w 1508760"/>
                <a:gd name="connsiteY43" fmla="*/ 1268860 h 1268860"/>
                <a:gd name="connsiteX44" fmla="*/ 1508760 w 1508760"/>
                <a:gd name="connsiteY44" fmla="*/ 1165990 h 1268860"/>
                <a:gd name="connsiteX45" fmla="*/ 1440180 w 1508760"/>
                <a:gd name="connsiteY45" fmla="*/ 1165990 h 1268860"/>
                <a:gd name="connsiteX46" fmla="*/ 1205294 w 1508760"/>
                <a:gd name="connsiteY46" fmla="*/ 68710 h 1268860"/>
                <a:gd name="connsiteX47" fmla="*/ 1200150 w 1508760"/>
                <a:gd name="connsiteY47" fmla="*/ 120145 h 1268860"/>
                <a:gd name="connsiteX48" fmla="*/ 1200150 w 1508760"/>
                <a:gd name="connsiteY48" fmla="*/ 274450 h 1268860"/>
                <a:gd name="connsiteX49" fmla="*/ 1131570 w 1508760"/>
                <a:gd name="connsiteY49" fmla="*/ 257305 h 1268860"/>
                <a:gd name="connsiteX50" fmla="*/ 1062990 w 1508760"/>
                <a:gd name="connsiteY50" fmla="*/ 274450 h 1268860"/>
                <a:gd name="connsiteX51" fmla="*/ 1062990 w 1508760"/>
                <a:gd name="connsiteY51" fmla="*/ 120145 h 1268860"/>
                <a:gd name="connsiteX52" fmla="*/ 1057847 w 1508760"/>
                <a:gd name="connsiteY52" fmla="*/ 68710 h 1268860"/>
                <a:gd name="connsiteX53" fmla="*/ 1205294 w 1508760"/>
                <a:gd name="connsiteY53" fmla="*/ 68710 h 1268860"/>
                <a:gd name="connsiteX54" fmla="*/ 828104 w 1508760"/>
                <a:gd name="connsiteY54" fmla="*/ 68710 h 1268860"/>
                <a:gd name="connsiteX55" fmla="*/ 822960 w 1508760"/>
                <a:gd name="connsiteY55" fmla="*/ 120145 h 1268860"/>
                <a:gd name="connsiteX56" fmla="*/ 822960 w 1508760"/>
                <a:gd name="connsiteY56" fmla="*/ 274450 h 1268860"/>
                <a:gd name="connsiteX57" fmla="*/ 754380 w 1508760"/>
                <a:gd name="connsiteY57" fmla="*/ 257305 h 1268860"/>
                <a:gd name="connsiteX58" fmla="*/ 685800 w 1508760"/>
                <a:gd name="connsiteY58" fmla="*/ 274450 h 1268860"/>
                <a:gd name="connsiteX59" fmla="*/ 685800 w 1508760"/>
                <a:gd name="connsiteY59" fmla="*/ 120145 h 1268860"/>
                <a:gd name="connsiteX60" fmla="*/ 680657 w 1508760"/>
                <a:gd name="connsiteY60" fmla="*/ 68710 h 1268860"/>
                <a:gd name="connsiteX61" fmla="*/ 828104 w 1508760"/>
                <a:gd name="connsiteY61" fmla="*/ 68710 h 1268860"/>
                <a:gd name="connsiteX62" fmla="*/ 450914 w 1508760"/>
                <a:gd name="connsiteY62" fmla="*/ 68710 h 1268860"/>
                <a:gd name="connsiteX63" fmla="*/ 445770 w 1508760"/>
                <a:gd name="connsiteY63" fmla="*/ 120145 h 1268860"/>
                <a:gd name="connsiteX64" fmla="*/ 445770 w 1508760"/>
                <a:gd name="connsiteY64" fmla="*/ 274450 h 1268860"/>
                <a:gd name="connsiteX65" fmla="*/ 377190 w 1508760"/>
                <a:gd name="connsiteY65" fmla="*/ 257305 h 1268860"/>
                <a:gd name="connsiteX66" fmla="*/ 311068 w 1508760"/>
                <a:gd name="connsiteY66" fmla="*/ 837350 h 1268860"/>
                <a:gd name="connsiteX67" fmla="*/ 308610 w 1508760"/>
                <a:gd name="connsiteY67" fmla="*/ 120145 h 1268860"/>
                <a:gd name="connsiteX68" fmla="*/ 303467 w 1508760"/>
                <a:gd name="connsiteY68" fmla="*/ 68710 h 1268860"/>
                <a:gd name="connsiteX69" fmla="*/ 450914 w 1508760"/>
                <a:gd name="connsiteY69" fmla="*/ 68710 h 1268860"/>
                <a:gd name="connsiteX70" fmla="*/ 1371600 w 1508760"/>
                <a:gd name="connsiteY70" fmla="*/ 1165990 h 1268860"/>
                <a:gd name="connsiteX71" fmla="*/ 137160 w 1508760"/>
                <a:gd name="connsiteY71" fmla="*/ 1165990 h 1268860"/>
                <a:gd name="connsiteX72" fmla="*/ 137160 w 1508760"/>
                <a:gd name="connsiteY72" fmla="*/ 428755 h 1268860"/>
                <a:gd name="connsiteX73" fmla="*/ 240030 w 1508760"/>
                <a:gd name="connsiteY73" fmla="*/ 428755 h 1268860"/>
                <a:gd name="connsiteX74" fmla="*/ 240030 w 1508760"/>
                <a:gd name="connsiteY74" fmla="*/ 960250 h 1268860"/>
                <a:gd name="connsiteX75" fmla="*/ 377190 w 1508760"/>
                <a:gd name="connsiteY75" fmla="*/ 1097410 h 1268860"/>
                <a:gd name="connsiteX76" fmla="*/ 514350 w 1508760"/>
                <a:gd name="connsiteY76" fmla="*/ 960250 h 1268860"/>
                <a:gd name="connsiteX77" fmla="*/ 514350 w 1508760"/>
                <a:gd name="connsiteY77" fmla="*/ 428755 h 1268860"/>
                <a:gd name="connsiteX78" fmla="*/ 617220 w 1508760"/>
                <a:gd name="connsiteY78" fmla="*/ 428755 h 1268860"/>
                <a:gd name="connsiteX79" fmla="*/ 617220 w 1508760"/>
                <a:gd name="connsiteY79" fmla="*/ 960250 h 1268860"/>
                <a:gd name="connsiteX80" fmla="*/ 754380 w 1508760"/>
                <a:gd name="connsiteY80" fmla="*/ 1097410 h 1268860"/>
                <a:gd name="connsiteX81" fmla="*/ 891540 w 1508760"/>
                <a:gd name="connsiteY81" fmla="*/ 960250 h 1268860"/>
                <a:gd name="connsiteX82" fmla="*/ 891540 w 1508760"/>
                <a:gd name="connsiteY82" fmla="*/ 428755 h 1268860"/>
                <a:gd name="connsiteX83" fmla="*/ 994410 w 1508760"/>
                <a:gd name="connsiteY83" fmla="*/ 428755 h 1268860"/>
                <a:gd name="connsiteX84" fmla="*/ 994410 w 1508760"/>
                <a:gd name="connsiteY84" fmla="*/ 960250 h 1268860"/>
                <a:gd name="connsiteX85" fmla="*/ 1131570 w 1508760"/>
                <a:gd name="connsiteY85" fmla="*/ 1097410 h 1268860"/>
                <a:gd name="connsiteX86" fmla="*/ 1268730 w 1508760"/>
                <a:gd name="connsiteY86" fmla="*/ 960250 h 1268860"/>
                <a:gd name="connsiteX87" fmla="*/ 1268730 w 1508760"/>
                <a:gd name="connsiteY87" fmla="*/ 428755 h 1268860"/>
                <a:gd name="connsiteX88" fmla="*/ 1371600 w 1508760"/>
                <a:gd name="connsiteY88" fmla="*/ 428755 h 1268860"/>
                <a:gd name="connsiteX89" fmla="*/ 1371600 w 1508760"/>
                <a:gd name="connsiteY89" fmla="*/ 1165990 h 1268860"/>
                <a:gd name="connsiteX0" fmla="*/ 1440180 w 1508760"/>
                <a:gd name="connsiteY0" fmla="*/ 1165990 h 1268860"/>
                <a:gd name="connsiteX1" fmla="*/ 1440180 w 1508760"/>
                <a:gd name="connsiteY1" fmla="*/ 205870 h 1268860"/>
                <a:gd name="connsiteX2" fmla="*/ 1371600 w 1508760"/>
                <a:gd name="connsiteY2" fmla="*/ 205870 h 1268860"/>
                <a:gd name="connsiteX3" fmla="*/ 1371600 w 1508760"/>
                <a:gd name="connsiteY3" fmla="*/ 360175 h 1268860"/>
                <a:gd name="connsiteX4" fmla="*/ 1268730 w 1508760"/>
                <a:gd name="connsiteY4" fmla="*/ 360175 h 1268860"/>
                <a:gd name="connsiteX5" fmla="*/ 1268730 w 1508760"/>
                <a:gd name="connsiteY5" fmla="*/ 120145 h 1268860"/>
                <a:gd name="connsiteX6" fmla="*/ 1277303 w 1508760"/>
                <a:gd name="connsiteY6" fmla="*/ 66996 h 1268860"/>
                <a:gd name="connsiteX7" fmla="*/ 1303020 w 1508760"/>
                <a:gd name="connsiteY7" fmla="*/ 32706 h 1268860"/>
                <a:gd name="connsiteX8" fmla="*/ 1268730 w 1508760"/>
                <a:gd name="connsiteY8" fmla="*/ 130 h 1268860"/>
                <a:gd name="connsiteX9" fmla="*/ 1268730 w 1508760"/>
                <a:gd name="connsiteY9" fmla="*/ 130 h 1268860"/>
                <a:gd name="connsiteX10" fmla="*/ 996125 w 1508760"/>
                <a:gd name="connsiteY10" fmla="*/ 130 h 1268860"/>
                <a:gd name="connsiteX11" fmla="*/ 960120 w 1508760"/>
                <a:gd name="connsiteY11" fmla="*/ 32706 h 1268860"/>
                <a:gd name="connsiteX12" fmla="*/ 985838 w 1508760"/>
                <a:gd name="connsiteY12" fmla="*/ 66996 h 1268860"/>
                <a:gd name="connsiteX13" fmla="*/ 994410 w 1508760"/>
                <a:gd name="connsiteY13" fmla="*/ 120145 h 1268860"/>
                <a:gd name="connsiteX14" fmla="*/ 994410 w 1508760"/>
                <a:gd name="connsiteY14" fmla="*/ 360175 h 1268860"/>
                <a:gd name="connsiteX15" fmla="*/ 891540 w 1508760"/>
                <a:gd name="connsiteY15" fmla="*/ 360175 h 1268860"/>
                <a:gd name="connsiteX16" fmla="*/ 891540 w 1508760"/>
                <a:gd name="connsiteY16" fmla="*/ 120145 h 1268860"/>
                <a:gd name="connsiteX17" fmla="*/ 900113 w 1508760"/>
                <a:gd name="connsiteY17" fmla="*/ 66996 h 1268860"/>
                <a:gd name="connsiteX18" fmla="*/ 925830 w 1508760"/>
                <a:gd name="connsiteY18" fmla="*/ 32706 h 1268860"/>
                <a:gd name="connsiteX19" fmla="*/ 891540 w 1508760"/>
                <a:gd name="connsiteY19" fmla="*/ 130 h 1268860"/>
                <a:gd name="connsiteX20" fmla="*/ 891540 w 1508760"/>
                <a:gd name="connsiteY20" fmla="*/ 130 h 1268860"/>
                <a:gd name="connsiteX21" fmla="*/ 618935 w 1508760"/>
                <a:gd name="connsiteY21" fmla="*/ 130 h 1268860"/>
                <a:gd name="connsiteX22" fmla="*/ 582930 w 1508760"/>
                <a:gd name="connsiteY22" fmla="*/ 32706 h 1268860"/>
                <a:gd name="connsiteX23" fmla="*/ 608648 w 1508760"/>
                <a:gd name="connsiteY23" fmla="*/ 66996 h 1268860"/>
                <a:gd name="connsiteX24" fmla="*/ 617220 w 1508760"/>
                <a:gd name="connsiteY24" fmla="*/ 120145 h 1268860"/>
                <a:gd name="connsiteX25" fmla="*/ 617220 w 1508760"/>
                <a:gd name="connsiteY25" fmla="*/ 360175 h 1268860"/>
                <a:gd name="connsiteX26" fmla="*/ 514350 w 1508760"/>
                <a:gd name="connsiteY26" fmla="*/ 360175 h 1268860"/>
                <a:gd name="connsiteX27" fmla="*/ 514350 w 1508760"/>
                <a:gd name="connsiteY27" fmla="*/ 120145 h 1268860"/>
                <a:gd name="connsiteX28" fmla="*/ 522923 w 1508760"/>
                <a:gd name="connsiteY28" fmla="*/ 66996 h 1268860"/>
                <a:gd name="connsiteX29" fmla="*/ 548640 w 1508760"/>
                <a:gd name="connsiteY29" fmla="*/ 32706 h 1268860"/>
                <a:gd name="connsiteX30" fmla="*/ 514350 w 1508760"/>
                <a:gd name="connsiteY30" fmla="*/ 130 h 1268860"/>
                <a:gd name="connsiteX31" fmla="*/ 514350 w 1508760"/>
                <a:gd name="connsiteY31" fmla="*/ 130 h 1268860"/>
                <a:gd name="connsiteX32" fmla="*/ 241745 w 1508760"/>
                <a:gd name="connsiteY32" fmla="*/ 130 h 1268860"/>
                <a:gd name="connsiteX33" fmla="*/ 205740 w 1508760"/>
                <a:gd name="connsiteY33" fmla="*/ 32706 h 1268860"/>
                <a:gd name="connsiteX34" fmla="*/ 231458 w 1508760"/>
                <a:gd name="connsiteY34" fmla="*/ 66996 h 1268860"/>
                <a:gd name="connsiteX35" fmla="*/ 240030 w 1508760"/>
                <a:gd name="connsiteY35" fmla="*/ 120145 h 1268860"/>
                <a:gd name="connsiteX36" fmla="*/ 240030 w 1508760"/>
                <a:gd name="connsiteY36" fmla="*/ 360175 h 1268860"/>
                <a:gd name="connsiteX37" fmla="*/ 137160 w 1508760"/>
                <a:gd name="connsiteY37" fmla="*/ 360175 h 1268860"/>
                <a:gd name="connsiteX38" fmla="*/ 137160 w 1508760"/>
                <a:gd name="connsiteY38" fmla="*/ 205870 h 1268860"/>
                <a:gd name="connsiteX39" fmla="*/ 68580 w 1508760"/>
                <a:gd name="connsiteY39" fmla="*/ 205870 h 1268860"/>
                <a:gd name="connsiteX40" fmla="*/ 68580 w 1508760"/>
                <a:gd name="connsiteY40" fmla="*/ 1165990 h 1268860"/>
                <a:gd name="connsiteX41" fmla="*/ 0 w 1508760"/>
                <a:gd name="connsiteY41" fmla="*/ 1165990 h 1268860"/>
                <a:gd name="connsiteX42" fmla="*/ 0 w 1508760"/>
                <a:gd name="connsiteY42" fmla="*/ 1268860 h 1268860"/>
                <a:gd name="connsiteX43" fmla="*/ 1508760 w 1508760"/>
                <a:gd name="connsiteY43" fmla="*/ 1268860 h 1268860"/>
                <a:gd name="connsiteX44" fmla="*/ 1508760 w 1508760"/>
                <a:gd name="connsiteY44" fmla="*/ 1165990 h 1268860"/>
                <a:gd name="connsiteX45" fmla="*/ 1440180 w 1508760"/>
                <a:gd name="connsiteY45" fmla="*/ 1165990 h 1268860"/>
                <a:gd name="connsiteX46" fmla="*/ 1205294 w 1508760"/>
                <a:gd name="connsiteY46" fmla="*/ 68710 h 1268860"/>
                <a:gd name="connsiteX47" fmla="*/ 1200150 w 1508760"/>
                <a:gd name="connsiteY47" fmla="*/ 120145 h 1268860"/>
                <a:gd name="connsiteX48" fmla="*/ 1200150 w 1508760"/>
                <a:gd name="connsiteY48" fmla="*/ 274450 h 1268860"/>
                <a:gd name="connsiteX49" fmla="*/ 1131570 w 1508760"/>
                <a:gd name="connsiteY49" fmla="*/ 257305 h 1268860"/>
                <a:gd name="connsiteX50" fmla="*/ 1062990 w 1508760"/>
                <a:gd name="connsiteY50" fmla="*/ 274450 h 1268860"/>
                <a:gd name="connsiteX51" fmla="*/ 1062990 w 1508760"/>
                <a:gd name="connsiteY51" fmla="*/ 120145 h 1268860"/>
                <a:gd name="connsiteX52" fmla="*/ 1057847 w 1508760"/>
                <a:gd name="connsiteY52" fmla="*/ 68710 h 1268860"/>
                <a:gd name="connsiteX53" fmla="*/ 1205294 w 1508760"/>
                <a:gd name="connsiteY53" fmla="*/ 68710 h 1268860"/>
                <a:gd name="connsiteX54" fmla="*/ 828104 w 1508760"/>
                <a:gd name="connsiteY54" fmla="*/ 68710 h 1268860"/>
                <a:gd name="connsiteX55" fmla="*/ 822960 w 1508760"/>
                <a:gd name="connsiteY55" fmla="*/ 120145 h 1268860"/>
                <a:gd name="connsiteX56" fmla="*/ 822960 w 1508760"/>
                <a:gd name="connsiteY56" fmla="*/ 274450 h 1268860"/>
                <a:gd name="connsiteX57" fmla="*/ 754380 w 1508760"/>
                <a:gd name="connsiteY57" fmla="*/ 257305 h 1268860"/>
                <a:gd name="connsiteX58" fmla="*/ 685800 w 1508760"/>
                <a:gd name="connsiteY58" fmla="*/ 274450 h 1268860"/>
                <a:gd name="connsiteX59" fmla="*/ 685800 w 1508760"/>
                <a:gd name="connsiteY59" fmla="*/ 120145 h 1268860"/>
                <a:gd name="connsiteX60" fmla="*/ 680657 w 1508760"/>
                <a:gd name="connsiteY60" fmla="*/ 68710 h 1268860"/>
                <a:gd name="connsiteX61" fmla="*/ 828104 w 1508760"/>
                <a:gd name="connsiteY61" fmla="*/ 68710 h 1268860"/>
                <a:gd name="connsiteX62" fmla="*/ 450914 w 1508760"/>
                <a:gd name="connsiteY62" fmla="*/ 68710 h 1268860"/>
                <a:gd name="connsiteX63" fmla="*/ 445770 w 1508760"/>
                <a:gd name="connsiteY63" fmla="*/ 120145 h 1268860"/>
                <a:gd name="connsiteX64" fmla="*/ 443312 w 1508760"/>
                <a:gd name="connsiteY64" fmla="*/ 837350 h 1268860"/>
                <a:gd name="connsiteX65" fmla="*/ 377190 w 1508760"/>
                <a:gd name="connsiteY65" fmla="*/ 257305 h 1268860"/>
                <a:gd name="connsiteX66" fmla="*/ 311068 w 1508760"/>
                <a:gd name="connsiteY66" fmla="*/ 837350 h 1268860"/>
                <a:gd name="connsiteX67" fmla="*/ 308610 w 1508760"/>
                <a:gd name="connsiteY67" fmla="*/ 120145 h 1268860"/>
                <a:gd name="connsiteX68" fmla="*/ 303467 w 1508760"/>
                <a:gd name="connsiteY68" fmla="*/ 68710 h 1268860"/>
                <a:gd name="connsiteX69" fmla="*/ 450914 w 1508760"/>
                <a:gd name="connsiteY69" fmla="*/ 68710 h 1268860"/>
                <a:gd name="connsiteX70" fmla="*/ 1371600 w 1508760"/>
                <a:gd name="connsiteY70" fmla="*/ 1165990 h 1268860"/>
                <a:gd name="connsiteX71" fmla="*/ 137160 w 1508760"/>
                <a:gd name="connsiteY71" fmla="*/ 1165990 h 1268860"/>
                <a:gd name="connsiteX72" fmla="*/ 137160 w 1508760"/>
                <a:gd name="connsiteY72" fmla="*/ 428755 h 1268860"/>
                <a:gd name="connsiteX73" fmla="*/ 240030 w 1508760"/>
                <a:gd name="connsiteY73" fmla="*/ 428755 h 1268860"/>
                <a:gd name="connsiteX74" fmla="*/ 240030 w 1508760"/>
                <a:gd name="connsiteY74" fmla="*/ 960250 h 1268860"/>
                <a:gd name="connsiteX75" fmla="*/ 377190 w 1508760"/>
                <a:gd name="connsiteY75" fmla="*/ 1097410 h 1268860"/>
                <a:gd name="connsiteX76" fmla="*/ 514350 w 1508760"/>
                <a:gd name="connsiteY76" fmla="*/ 960250 h 1268860"/>
                <a:gd name="connsiteX77" fmla="*/ 514350 w 1508760"/>
                <a:gd name="connsiteY77" fmla="*/ 428755 h 1268860"/>
                <a:gd name="connsiteX78" fmla="*/ 617220 w 1508760"/>
                <a:gd name="connsiteY78" fmla="*/ 428755 h 1268860"/>
                <a:gd name="connsiteX79" fmla="*/ 617220 w 1508760"/>
                <a:gd name="connsiteY79" fmla="*/ 960250 h 1268860"/>
                <a:gd name="connsiteX80" fmla="*/ 754380 w 1508760"/>
                <a:gd name="connsiteY80" fmla="*/ 1097410 h 1268860"/>
                <a:gd name="connsiteX81" fmla="*/ 891540 w 1508760"/>
                <a:gd name="connsiteY81" fmla="*/ 960250 h 1268860"/>
                <a:gd name="connsiteX82" fmla="*/ 891540 w 1508760"/>
                <a:gd name="connsiteY82" fmla="*/ 428755 h 1268860"/>
                <a:gd name="connsiteX83" fmla="*/ 994410 w 1508760"/>
                <a:gd name="connsiteY83" fmla="*/ 428755 h 1268860"/>
                <a:gd name="connsiteX84" fmla="*/ 994410 w 1508760"/>
                <a:gd name="connsiteY84" fmla="*/ 960250 h 1268860"/>
                <a:gd name="connsiteX85" fmla="*/ 1131570 w 1508760"/>
                <a:gd name="connsiteY85" fmla="*/ 1097410 h 1268860"/>
                <a:gd name="connsiteX86" fmla="*/ 1268730 w 1508760"/>
                <a:gd name="connsiteY86" fmla="*/ 960250 h 1268860"/>
                <a:gd name="connsiteX87" fmla="*/ 1268730 w 1508760"/>
                <a:gd name="connsiteY87" fmla="*/ 428755 h 1268860"/>
                <a:gd name="connsiteX88" fmla="*/ 1371600 w 1508760"/>
                <a:gd name="connsiteY88" fmla="*/ 428755 h 1268860"/>
                <a:gd name="connsiteX89" fmla="*/ 1371600 w 1508760"/>
                <a:gd name="connsiteY89" fmla="*/ 1165990 h 1268860"/>
                <a:gd name="connsiteX0" fmla="*/ 1440180 w 1508760"/>
                <a:gd name="connsiteY0" fmla="*/ 1165990 h 1268860"/>
                <a:gd name="connsiteX1" fmla="*/ 1440180 w 1508760"/>
                <a:gd name="connsiteY1" fmla="*/ 205870 h 1268860"/>
                <a:gd name="connsiteX2" fmla="*/ 1371600 w 1508760"/>
                <a:gd name="connsiteY2" fmla="*/ 205870 h 1268860"/>
                <a:gd name="connsiteX3" fmla="*/ 1371600 w 1508760"/>
                <a:gd name="connsiteY3" fmla="*/ 360175 h 1268860"/>
                <a:gd name="connsiteX4" fmla="*/ 1268730 w 1508760"/>
                <a:gd name="connsiteY4" fmla="*/ 360175 h 1268860"/>
                <a:gd name="connsiteX5" fmla="*/ 1268730 w 1508760"/>
                <a:gd name="connsiteY5" fmla="*/ 120145 h 1268860"/>
                <a:gd name="connsiteX6" fmla="*/ 1277303 w 1508760"/>
                <a:gd name="connsiteY6" fmla="*/ 66996 h 1268860"/>
                <a:gd name="connsiteX7" fmla="*/ 1303020 w 1508760"/>
                <a:gd name="connsiteY7" fmla="*/ 32706 h 1268860"/>
                <a:gd name="connsiteX8" fmla="*/ 1268730 w 1508760"/>
                <a:gd name="connsiteY8" fmla="*/ 130 h 1268860"/>
                <a:gd name="connsiteX9" fmla="*/ 1268730 w 1508760"/>
                <a:gd name="connsiteY9" fmla="*/ 130 h 1268860"/>
                <a:gd name="connsiteX10" fmla="*/ 996125 w 1508760"/>
                <a:gd name="connsiteY10" fmla="*/ 130 h 1268860"/>
                <a:gd name="connsiteX11" fmla="*/ 960120 w 1508760"/>
                <a:gd name="connsiteY11" fmla="*/ 32706 h 1268860"/>
                <a:gd name="connsiteX12" fmla="*/ 985838 w 1508760"/>
                <a:gd name="connsiteY12" fmla="*/ 66996 h 1268860"/>
                <a:gd name="connsiteX13" fmla="*/ 994410 w 1508760"/>
                <a:gd name="connsiteY13" fmla="*/ 120145 h 1268860"/>
                <a:gd name="connsiteX14" fmla="*/ 994410 w 1508760"/>
                <a:gd name="connsiteY14" fmla="*/ 360175 h 1268860"/>
                <a:gd name="connsiteX15" fmla="*/ 891540 w 1508760"/>
                <a:gd name="connsiteY15" fmla="*/ 360175 h 1268860"/>
                <a:gd name="connsiteX16" fmla="*/ 891540 w 1508760"/>
                <a:gd name="connsiteY16" fmla="*/ 120145 h 1268860"/>
                <a:gd name="connsiteX17" fmla="*/ 900113 w 1508760"/>
                <a:gd name="connsiteY17" fmla="*/ 66996 h 1268860"/>
                <a:gd name="connsiteX18" fmla="*/ 925830 w 1508760"/>
                <a:gd name="connsiteY18" fmla="*/ 32706 h 1268860"/>
                <a:gd name="connsiteX19" fmla="*/ 891540 w 1508760"/>
                <a:gd name="connsiteY19" fmla="*/ 130 h 1268860"/>
                <a:gd name="connsiteX20" fmla="*/ 891540 w 1508760"/>
                <a:gd name="connsiteY20" fmla="*/ 130 h 1268860"/>
                <a:gd name="connsiteX21" fmla="*/ 618935 w 1508760"/>
                <a:gd name="connsiteY21" fmla="*/ 130 h 1268860"/>
                <a:gd name="connsiteX22" fmla="*/ 582930 w 1508760"/>
                <a:gd name="connsiteY22" fmla="*/ 32706 h 1268860"/>
                <a:gd name="connsiteX23" fmla="*/ 608648 w 1508760"/>
                <a:gd name="connsiteY23" fmla="*/ 66996 h 1268860"/>
                <a:gd name="connsiteX24" fmla="*/ 617220 w 1508760"/>
                <a:gd name="connsiteY24" fmla="*/ 120145 h 1268860"/>
                <a:gd name="connsiteX25" fmla="*/ 617220 w 1508760"/>
                <a:gd name="connsiteY25" fmla="*/ 360175 h 1268860"/>
                <a:gd name="connsiteX26" fmla="*/ 514350 w 1508760"/>
                <a:gd name="connsiteY26" fmla="*/ 360175 h 1268860"/>
                <a:gd name="connsiteX27" fmla="*/ 514350 w 1508760"/>
                <a:gd name="connsiteY27" fmla="*/ 120145 h 1268860"/>
                <a:gd name="connsiteX28" fmla="*/ 522923 w 1508760"/>
                <a:gd name="connsiteY28" fmla="*/ 66996 h 1268860"/>
                <a:gd name="connsiteX29" fmla="*/ 548640 w 1508760"/>
                <a:gd name="connsiteY29" fmla="*/ 32706 h 1268860"/>
                <a:gd name="connsiteX30" fmla="*/ 514350 w 1508760"/>
                <a:gd name="connsiteY30" fmla="*/ 130 h 1268860"/>
                <a:gd name="connsiteX31" fmla="*/ 514350 w 1508760"/>
                <a:gd name="connsiteY31" fmla="*/ 130 h 1268860"/>
                <a:gd name="connsiteX32" fmla="*/ 241745 w 1508760"/>
                <a:gd name="connsiteY32" fmla="*/ 130 h 1268860"/>
                <a:gd name="connsiteX33" fmla="*/ 205740 w 1508760"/>
                <a:gd name="connsiteY33" fmla="*/ 32706 h 1268860"/>
                <a:gd name="connsiteX34" fmla="*/ 231458 w 1508760"/>
                <a:gd name="connsiteY34" fmla="*/ 66996 h 1268860"/>
                <a:gd name="connsiteX35" fmla="*/ 240030 w 1508760"/>
                <a:gd name="connsiteY35" fmla="*/ 120145 h 1268860"/>
                <a:gd name="connsiteX36" fmla="*/ 240030 w 1508760"/>
                <a:gd name="connsiteY36" fmla="*/ 360175 h 1268860"/>
                <a:gd name="connsiteX37" fmla="*/ 137160 w 1508760"/>
                <a:gd name="connsiteY37" fmla="*/ 360175 h 1268860"/>
                <a:gd name="connsiteX38" fmla="*/ 137160 w 1508760"/>
                <a:gd name="connsiteY38" fmla="*/ 205870 h 1268860"/>
                <a:gd name="connsiteX39" fmla="*/ 68580 w 1508760"/>
                <a:gd name="connsiteY39" fmla="*/ 205870 h 1268860"/>
                <a:gd name="connsiteX40" fmla="*/ 68580 w 1508760"/>
                <a:gd name="connsiteY40" fmla="*/ 1165990 h 1268860"/>
                <a:gd name="connsiteX41" fmla="*/ 0 w 1508760"/>
                <a:gd name="connsiteY41" fmla="*/ 1165990 h 1268860"/>
                <a:gd name="connsiteX42" fmla="*/ 0 w 1508760"/>
                <a:gd name="connsiteY42" fmla="*/ 1268860 h 1268860"/>
                <a:gd name="connsiteX43" fmla="*/ 1508760 w 1508760"/>
                <a:gd name="connsiteY43" fmla="*/ 1268860 h 1268860"/>
                <a:gd name="connsiteX44" fmla="*/ 1508760 w 1508760"/>
                <a:gd name="connsiteY44" fmla="*/ 1165990 h 1268860"/>
                <a:gd name="connsiteX45" fmla="*/ 1440180 w 1508760"/>
                <a:gd name="connsiteY45" fmla="*/ 1165990 h 1268860"/>
                <a:gd name="connsiteX46" fmla="*/ 1205294 w 1508760"/>
                <a:gd name="connsiteY46" fmla="*/ 68710 h 1268860"/>
                <a:gd name="connsiteX47" fmla="*/ 1200150 w 1508760"/>
                <a:gd name="connsiteY47" fmla="*/ 120145 h 1268860"/>
                <a:gd name="connsiteX48" fmla="*/ 1200150 w 1508760"/>
                <a:gd name="connsiteY48" fmla="*/ 274450 h 1268860"/>
                <a:gd name="connsiteX49" fmla="*/ 1131570 w 1508760"/>
                <a:gd name="connsiteY49" fmla="*/ 257305 h 1268860"/>
                <a:gd name="connsiteX50" fmla="*/ 1062990 w 1508760"/>
                <a:gd name="connsiteY50" fmla="*/ 274450 h 1268860"/>
                <a:gd name="connsiteX51" fmla="*/ 1062990 w 1508760"/>
                <a:gd name="connsiteY51" fmla="*/ 120145 h 1268860"/>
                <a:gd name="connsiteX52" fmla="*/ 1057847 w 1508760"/>
                <a:gd name="connsiteY52" fmla="*/ 68710 h 1268860"/>
                <a:gd name="connsiteX53" fmla="*/ 1205294 w 1508760"/>
                <a:gd name="connsiteY53" fmla="*/ 68710 h 1268860"/>
                <a:gd name="connsiteX54" fmla="*/ 828104 w 1508760"/>
                <a:gd name="connsiteY54" fmla="*/ 68710 h 1268860"/>
                <a:gd name="connsiteX55" fmla="*/ 822960 w 1508760"/>
                <a:gd name="connsiteY55" fmla="*/ 120145 h 1268860"/>
                <a:gd name="connsiteX56" fmla="*/ 822960 w 1508760"/>
                <a:gd name="connsiteY56" fmla="*/ 274450 h 1268860"/>
                <a:gd name="connsiteX57" fmla="*/ 754380 w 1508760"/>
                <a:gd name="connsiteY57" fmla="*/ 257305 h 1268860"/>
                <a:gd name="connsiteX58" fmla="*/ 685800 w 1508760"/>
                <a:gd name="connsiteY58" fmla="*/ 274450 h 1268860"/>
                <a:gd name="connsiteX59" fmla="*/ 685800 w 1508760"/>
                <a:gd name="connsiteY59" fmla="*/ 120145 h 1268860"/>
                <a:gd name="connsiteX60" fmla="*/ 680657 w 1508760"/>
                <a:gd name="connsiteY60" fmla="*/ 68710 h 1268860"/>
                <a:gd name="connsiteX61" fmla="*/ 828104 w 1508760"/>
                <a:gd name="connsiteY61" fmla="*/ 68710 h 1268860"/>
                <a:gd name="connsiteX62" fmla="*/ 450914 w 1508760"/>
                <a:gd name="connsiteY62" fmla="*/ 68710 h 1268860"/>
                <a:gd name="connsiteX63" fmla="*/ 445770 w 1508760"/>
                <a:gd name="connsiteY63" fmla="*/ 120145 h 1268860"/>
                <a:gd name="connsiteX64" fmla="*/ 443312 w 1508760"/>
                <a:gd name="connsiteY64" fmla="*/ 837350 h 1268860"/>
                <a:gd name="connsiteX65" fmla="*/ 364900 w 1508760"/>
                <a:gd name="connsiteY65" fmla="*/ 825121 h 1268860"/>
                <a:gd name="connsiteX66" fmla="*/ 311068 w 1508760"/>
                <a:gd name="connsiteY66" fmla="*/ 837350 h 1268860"/>
                <a:gd name="connsiteX67" fmla="*/ 308610 w 1508760"/>
                <a:gd name="connsiteY67" fmla="*/ 120145 h 1268860"/>
                <a:gd name="connsiteX68" fmla="*/ 303467 w 1508760"/>
                <a:gd name="connsiteY68" fmla="*/ 68710 h 1268860"/>
                <a:gd name="connsiteX69" fmla="*/ 450914 w 1508760"/>
                <a:gd name="connsiteY69" fmla="*/ 68710 h 1268860"/>
                <a:gd name="connsiteX70" fmla="*/ 1371600 w 1508760"/>
                <a:gd name="connsiteY70" fmla="*/ 1165990 h 1268860"/>
                <a:gd name="connsiteX71" fmla="*/ 137160 w 1508760"/>
                <a:gd name="connsiteY71" fmla="*/ 1165990 h 1268860"/>
                <a:gd name="connsiteX72" fmla="*/ 137160 w 1508760"/>
                <a:gd name="connsiteY72" fmla="*/ 428755 h 1268860"/>
                <a:gd name="connsiteX73" fmla="*/ 240030 w 1508760"/>
                <a:gd name="connsiteY73" fmla="*/ 428755 h 1268860"/>
                <a:gd name="connsiteX74" fmla="*/ 240030 w 1508760"/>
                <a:gd name="connsiteY74" fmla="*/ 960250 h 1268860"/>
                <a:gd name="connsiteX75" fmla="*/ 377190 w 1508760"/>
                <a:gd name="connsiteY75" fmla="*/ 1097410 h 1268860"/>
                <a:gd name="connsiteX76" fmla="*/ 514350 w 1508760"/>
                <a:gd name="connsiteY76" fmla="*/ 960250 h 1268860"/>
                <a:gd name="connsiteX77" fmla="*/ 514350 w 1508760"/>
                <a:gd name="connsiteY77" fmla="*/ 428755 h 1268860"/>
                <a:gd name="connsiteX78" fmla="*/ 617220 w 1508760"/>
                <a:gd name="connsiteY78" fmla="*/ 428755 h 1268860"/>
                <a:gd name="connsiteX79" fmla="*/ 617220 w 1508760"/>
                <a:gd name="connsiteY79" fmla="*/ 960250 h 1268860"/>
                <a:gd name="connsiteX80" fmla="*/ 754380 w 1508760"/>
                <a:gd name="connsiteY80" fmla="*/ 1097410 h 1268860"/>
                <a:gd name="connsiteX81" fmla="*/ 891540 w 1508760"/>
                <a:gd name="connsiteY81" fmla="*/ 960250 h 1268860"/>
                <a:gd name="connsiteX82" fmla="*/ 891540 w 1508760"/>
                <a:gd name="connsiteY82" fmla="*/ 428755 h 1268860"/>
                <a:gd name="connsiteX83" fmla="*/ 994410 w 1508760"/>
                <a:gd name="connsiteY83" fmla="*/ 428755 h 1268860"/>
                <a:gd name="connsiteX84" fmla="*/ 994410 w 1508760"/>
                <a:gd name="connsiteY84" fmla="*/ 960250 h 1268860"/>
                <a:gd name="connsiteX85" fmla="*/ 1131570 w 1508760"/>
                <a:gd name="connsiteY85" fmla="*/ 1097410 h 1268860"/>
                <a:gd name="connsiteX86" fmla="*/ 1268730 w 1508760"/>
                <a:gd name="connsiteY86" fmla="*/ 960250 h 1268860"/>
                <a:gd name="connsiteX87" fmla="*/ 1268730 w 1508760"/>
                <a:gd name="connsiteY87" fmla="*/ 428755 h 1268860"/>
                <a:gd name="connsiteX88" fmla="*/ 1371600 w 1508760"/>
                <a:gd name="connsiteY88" fmla="*/ 428755 h 1268860"/>
                <a:gd name="connsiteX89" fmla="*/ 1371600 w 1508760"/>
                <a:gd name="connsiteY89" fmla="*/ 1165990 h 1268860"/>
                <a:gd name="connsiteX0" fmla="*/ 1440180 w 1508760"/>
                <a:gd name="connsiteY0" fmla="*/ 1165990 h 1268860"/>
                <a:gd name="connsiteX1" fmla="*/ 1440180 w 1508760"/>
                <a:gd name="connsiteY1" fmla="*/ 205870 h 1268860"/>
                <a:gd name="connsiteX2" fmla="*/ 1371600 w 1508760"/>
                <a:gd name="connsiteY2" fmla="*/ 205870 h 1268860"/>
                <a:gd name="connsiteX3" fmla="*/ 1371600 w 1508760"/>
                <a:gd name="connsiteY3" fmla="*/ 360175 h 1268860"/>
                <a:gd name="connsiteX4" fmla="*/ 1268730 w 1508760"/>
                <a:gd name="connsiteY4" fmla="*/ 360175 h 1268860"/>
                <a:gd name="connsiteX5" fmla="*/ 1268730 w 1508760"/>
                <a:gd name="connsiteY5" fmla="*/ 120145 h 1268860"/>
                <a:gd name="connsiteX6" fmla="*/ 1277303 w 1508760"/>
                <a:gd name="connsiteY6" fmla="*/ 66996 h 1268860"/>
                <a:gd name="connsiteX7" fmla="*/ 1303020 w 1508760"/>
                <a:gd name="connsiteY7" fmla="*/ 32706 h 1268860"/>
                <a:gd name="connsiteX8" fmla="*/ 1268730 w 1508760"/>
                <a:gd name="connsiteY8" fmla="*/ 130 h 1268860"/>
                <a:gd name="connsiteX9" fmla="*/ 1268730 w 1508760"/>
                <a:gd name="connsiteY9" fmla="*/ 130 h 1268860"/>
                <a:gd name="connsiteX10" fmla="*/ 996125 w 1508760"/>
                <a:gd name="connsiteY10" fmla="*/ 130 h 1268860"/>
                <a:gd name="connsiteX11" fmla="*/ 960120 w 1508760"/>
                <a:gd name="connsiteY11" fmla="*/ 32706 h 1268860"/>
                <a:gd name="connsiteX12" fmla="*/ 985838 w 1508760"/>
                <a:gd name="connsiteY12" fmla="*/ 66996 h 1268860"/>
                <a:gd name="connsiteX13" fmla="*/ 994410 w 1508760"/>
                <a:gd name="connsiteY13" fmla="*/ 120145 h 1268860"/>
                <a:gd name="connsiteX14" fmla="*/ 994410 w 1508760"/>
                <a:gd name="connsiteY14" fmla="*/ 360175 h 1268860"/>
                <a:gd name="connsiteX15" fmla="*/ 891540 w 1508760"/>
                <a:gd name="connsiteY15" fmla="*/ 360175 h 1268860"/>
                <a:gd name="connsiteX16" fmla="*/ 891540 w 1508760"/>
                <a:gd name="connsiteY16" fmla="*/ 120145 h 1268860"/>
                <a:gd name="connsiteX17" fmla="*/ 900113 w 1508760"/>
                <a:gd name="connsiteY17" fmla="*/ 66996 h 1268860"/>
                <a:gd name="connsiteX18" fmla="*/ 925830 w 1508760"/>
                <a:gd name="connsiteY18" fmla="*/ 32706 h 1268860"/>
                <a:gd name="connsiteX19" fmla="*/ 891540 w 1508760"/>
                <a:gd name="connsiteY19" fmla="*/ 130 h 1268860"/>
                <a:gd name="connsiteX20" fmla="*/ 891540 w 1508760"/>
                <a:gd name="connsiteY20" fmla="*/ 130 h 1268860"/>
                <a:gd name="connsiteX21" fmla="*/ 618935 w 1508760"/>
                <a:gd name="connsiteY21" fmla="*/ 130 h 1268860"/>
                <a:gd name="connsiteX22" fmla="*/ 582930 w 1508760"/>
                <a:gd name="connsiteY22" fmla="*/ 32706 h 1268860"/>
                <a:gd name="connsiteX23" fmla="*/ 608648 w 1508760"/>
                <a:gd name="connsiteY23" fmla="*/ 66996 h 1268860"/>
                <a:gd name="connsiteX24" fmla="*/ 617220 w 1508760"/>
                <a:gd name="connsiteY24" fmla="*/ 120145 h 1268860"/>
                <a:gd name="connsiteX25" fmla="*/ 617220 w 1508760"/>
                <a:gd name="connsiteY25" fmla="*/ 360175 h 1268860"/>
                <a:gd name="connsiteX26" fmla="*/ 514350 w 1508760"/>
                <a:gd name="connsiteY26" fmla="*/ 360175 h 1268860"/>
                <a:gd name="connsiteX27" fmla="*/ 514350 w 1508760"/>
                <a:gd name="connsiteY27" fmla="*/ 120145 h 1268860"/>
                <a:gd name="connsiteX28" fmla="*/ 522923 w 1508760"/>
                <a:gd name="connsiteY28" fmla="*/ 66996 h 1268860"/>
                <a:gd name="connsiteX29" fmla="*/ 548640 w 1508760"/>
                <a:gd name="connsiteY29" fmla="*/ 32706 h 1268860"/>
                <a:gd name="connsiteX30" fmla="*/ 514350 w 1508760"/>
                <a:gd name="connsiteY30" fmla="*/ 130 h 1268860"/>
                <a:gd name="connsiteX31" fmla="*/ 514350 w 1508760"/>
                <a:gd name="connsiteY31" fmla="*/ 130 h 1268860"/>
                <a:gd name="connsiteX32" fmla="*/ 241745 w 1508760"/>
                <a:gd name="connsiteY32" fmla="*/ 130 h 1268860"/>
                <a:gd name="connsiteX33" fmla="*/ 205740 w 1508760"/>
                <a:gd name="connsiteY33" fmla="*/ 32706 h 1268860"/>
                <a:gd name="connsiteX34" fmla="*/ 231458 w 1508760"/>
                <a:gd name="connsiteY34" fmla="*/ 66996 h 1268860"/>
                <a:gd name="connsiteX35" fmla="*/ 240030 w 1508760"/>
                <a:gd name="connsiteY35" fmla="*/ 120145 h 1268860"/>
                <a:gd name="connsiteX36" fmla="*/ 240030 w 1508760"/>
                <a:gd name="connsiteY36" fmla="*/ 360175 h 1268860"/>
                <a:gd name="connsiteX37" fmla="*/ 137160 w 1508760"/>
                <a:gd name="connsiteY37" fmla="*/ 360175 h 1268860"/>
                <a:gd name="connsiteX38" fmla="*/ 137160 w 1508760"/>
                <a:gd name="connsiteY38" fmla="*/ 205870 h 1268860"/>
                <a:gd name="connsiteX39" fmla="*/ 68580 w 1508760"/>
                <a:gd name="connsiteY39" fmla="*/ 205870 h 1268860"/>
                <a:gd name="connsiteX40" fmla="*/ 68580 w 1508760"/>
                <a:gd name="connsiteY40" fmla="*/ 1165990 h 1268860"/>
                <a:gd name="connsiteX41" fmla="*/ 0 w 1508760"/>
                <a:gd name="connsiteY41" fmla="*/ 1165990 h 1268860"/>
                <a:gd name="connsiteX42" fmla="*/ 0 w 1508760"/>
                <a:gd name="connsiteY42" fmla="*/ 1268860 h 1268860"/>
                <a:gd name="connsiteX43" fmla="*/ 1508760 w 1508760"/>
                <a:gd name="connsiteY43" fmla="*/ 1268860 h 1268860"/>
                <a:gd name="connsiteX44" fmla="*/ 1508760 w 1508760"/>
                <a:gd name="connsiteY44" fmla="*/ 1165990 h 1268860"/>
                <a:gd name="connsiteX45" fmla="*/ 1440180 w 1508760"/>
                <a:gd name="connsiteY45" fmla="*/ 1165990 h 1268860"/>
                <a:gd name="connsiteX46" fmla="*/ 1205294 w 1508760"/>
                <a:gd name="connsiteY46" fmla="*/ 68710 h 1268860"/>
                <a:gd name="connsiteX47" fmla="*/ 1200150 w 1508760"/>
                <a:gd name="connsiteY47" fmla="*/ 120145 h 1268860"/>
                <a:gd name="connsiteX48" fmla="*/ 1200150 w 1508760"/>
                <a:gd name="connsiteY48" fmla="*/ 274450 h 1268860"/>
                <a:gd name="connsiteX49" fmla="*/ 1131570 w 1508760"/>
                <a:gd name="connsiteY49" fmla="*/ 257305 h 1268860"/>
                <a:gd name="connsiteX50" fmla="*/ 1060532 w 1508760"/>
                <a:gd name="connsiteY50" fmla="*/ 635787 h 1268860"/>
                <a:gd name="connsiteX51" fmla="*/ 1062990 w 1508760"/>
                <a:gd name="connsiteY51" fmla="*/ 120145 h 1268860"/>
                <a:gd name="connsiteX52" fmla="*/ 1057847 w 1508760"/>
                <a:gd name="connsiteY52" fmla="*/ 68710 h 1268860"/>
                <a:gd name="connsiteX53" fmla="*/ 1205294 w 1508760"/>
                <a:gd name="connsiteY53" fmla="*/ 68710 h 1268860"/>
                <a:gd name="connsiteX54" fmla="*/ 828104 w 1508760"/>
                <a:gd name="connsiteY54" fmla="*/ 68710 h 1268860"/>
                <a:gd name="connsiteX55" fmla="*/ 822960 w 1508760"/>
                <a:gd name="connsiteY55" fmla="*/ 120145 h 1268860"/>
                <a:gd name="connsiteX56" fmla="*/ 822960 w 1508760"/>
                <a:gd name="connsiteY56" fmla="*/ 274450 h 1268860"/>
                <a:gd name="connsiteX57" fmla="*/ 754380 w 1508760"/>
                <a:gd name="connsiteY57" fmla="*/ 257305 h 1268860"/>
                <a:gd name="connsiteX58" fmla="*/ 685800 w 1508760"/>
                <a:gd name="connsiteY58" fmla="*/ 274450 h 1268860"/>
                <a:gd name="connsiteX59" fmla="*/ 685800 w 1508760"/>
                <a:gd name="connsiteY59" fmla="*/ 120145 h 1268860"/>
                <a:gd name="connsiteX60" fmla="*/ 680657 w 1508760"/>
                <a:gd name="connsiteY60" fmla="*/ 68710 h 1268860"/>
                <a:gd name="connsiteX61" fmla="*/ 828104 w 1508760"/>
                <a:gd name="connsiteY61" fmla="*/ 68710 h 1268860"/>
                <a:gd name="connsiteX62" fmla="*/ 450914 w 1508760"/>
                <a:gd name="connsiteY62" fmla="*/ 68710 h 1268860"/>
                <a:gd name="connsiteX63" fmla="*/ 445770 w 1508760"/>
                <a:gd name="connsiteY63" fmla="*/ 120145 h 1268860"/>
                <a:gd name="connsiteX64" fmla="*/ 443312 w 1508760"/>
                <a:gd name="connsiteY64" fmla="*/ 837350 h 1268860"/>
                <a:gd name="connsiteX65" fmla="*/ 364900 w 1508760"/>
                <a:gd name="connsiteY65" fmla="*/ 825121 h 1268860"/>
                <a:gd name="connsiteX66" fmla="*/ 311068 w 1508760"/>
                <a:gd name="connsiteY66" fmla="*/ 837350 h 1268860"/>
                <a:gd name="connsiteX67" fmla="*/ 308610 w 1508760"/>
                <a:gd name="connsiteY67" fmla="*/ 120145 h 1268860"/>
                <a:gd name="connsiteX68" fmla="*/ 303467 w 1508760"/>
                <a:gd name="connsiteY68" fmla="*/ 68710 h 1268860"/>
                <a:gd name="connsiteX69" fmla="*/ 450914 w 1508760"/>
                <a:gd name="connsiteY69" fmla="*/ 68710 h 1268860"/>
                <a:gd name="connsiteX70" fmla="*/ 1371600 w 1508760"/>
                <a:gd name="connsiteY70" fmla="*/ 1165990 h 1268860"/>
                <a:gd name="connsiteX71" fmla="*/ 137160 w 1508760"/>
                <a:gd name="connsiteY71" fmla="*/ 1165990 h 1268860"/>
                <a:gd name="connsiteX72" fmla="*/ 137160 w 1508760"/>
                <a:gd name="connsiteY72" fmla="*/ 428755 h 1268860"/>
                <a:gd name="connsiteX73" fmla="*/ 240030 w 1508760"/>
                <a:gd name="connsiteY73" fmla="*/ 428755 h 1268860"/>
                <a:gd name="connsiteX74" fmla="*/ 240030 w 1508760"/>
                <a:gd name="connsiteY74" fmla="*/ 960250 h 1268860"/>
                <a:gd name="connsiteX75" fmla="*/ 377190 w 1508760"/>
                <a:gd name="connsiteY75" fmla="*/ 1097410 h 1268860"/>
                <a:gd name="connsiteX76" fmla="*/ 514350 w 1508760"/>
                <a:gd name="connsiteY76" fmla="*/ 960250 h 1268860"/>
                <a:gd name="connsiteX77" fmla="*/ 514350 w 1508760"/>
                <a:gd name="connsiteY77" fmla="*/ 428755 h 1268860"/>
                <a:gd name="connsiteX78" fmla="*/ 617220 w 1508760"/>
                <a:gd name="connsiteY78" fmla="*/ 428755 h 1268860"/>
                <a:gd name="connsiteX79" fmla="*/ 617220 w 1508760"/>
                <a:gd name="connsiteY79" fmla="*/ 960250 h 1268860"/>
                <a:gd name="connsiteX80" fmla="*/ 754380 w 1508760"/>
                <a:gd name="connsiteY80" fmla="*/ 1097410 h 1268860"/>
                <a:gd name="connsiteX81" fmla="*/ 891540 w 1508760"/>
                <a:gd name="connsiteY81" fmla="*/ 960250 h 1268860"/>
                <a:gd name="connsiteX82" fmla="*/ 891540 w 1508760"/>
                <a:gd name="connsiteY82" fmla="*/ 428755 h 1268860"/>
                <a:gd name="connsiteX83" fmla="*/ 994410 w 1508760"/>
                <a:gd name="connsiteY83" fmla="*/ 428755 h 1268860"/>
                <a:gd name="connsiteX84" fmla="*/ 994410 w 1508760"/>
                <a:gd name="connsiteY84" fmla="*/ 960250 h 1268860"/>
                <a:gd name="connsiteX85" fmla="*/ 1131570 w 1508760"/>
                <a:gd name="connsiteY85" fmla="*/ 1097410 h 1268860"/>
                <a:gd name="connsiteX86" fmla="*/ 1268730 w 1508760"/>
                <a:gd name="connsiteY86" fmla="*/ 960250 h 1268860"/>
                <a:gd name="connsiteX87" fmla="*/ 1268730 w 1508760"/>
                <a:gd name="connsiteY87" fmla="*/ 428755 h 1268860"/>
                <a:gd name="connsiteX88" fmla="*/ 1371600 w 1508760"/>
                <a:gd name="connsiteY88" fmla="*/ 428755 h 1268860"/>
                <a:gd name="connsiteX89" fmla="*/ 1371600 w 1508760"/>
                <a:gd name="connsiteY89" fmla="*/ 1165990 h 1268860"/>
                <a:gd name="connsiteX0" fmla="*/ 1440180 w 1508760"/>
                <a:gd name="connsiteY0" fmla="*/ 1165990 h 1268860"/>
                <a:gd name="connsiteX1" fmla="*/ 1440180 w 1508760"/>
                <a:gd name="connsiteY1" fmla="*/ 205870 h 1268860"/>
                <a:gd name="connsiteX2" fmla="*/ 1371600 w 1508760"/>
                <a:gd name="connsiteY2" fmla="*/ 205870 h 1268860"/>
                <a:gd name="connsiteX3" fmla="*/ 1371600 w 1508760"/>
                <a:gd name="connsiteY3" fmla="*/ 360175 h 1268860"/>
                <a:gd name="connsiteX4" fmla="*/ 1268730 w 1508760"/>
                <a:gd name="connsiteY4" fmla="*/ 360175 h 1268860"/>
                <a:gd name="connsiteX5" fmla="*/ 1268730 w 1508760"/>
                <a:gd name="connsiteY5" fmla="*/ 120145 h 1268860"/>
                <a:gd name="connsiteX6" fmla="*/ 1277303 w 1508760"/>
                <a:gd name="connsiteY6" fmla="*/ 66996 h 1268860"/>
                <a:gd name="connsiteX7" fmla="*/ 1303020 w 1508760"/>
                <a:gd name="connsiteY7" fmla="*/ 32706 h 1268860"/>
                <a:gd name="connsiteX8" fmla="*/ 1268730 w 1508760"/>
                <a:gd name="connsiteY8" fmla="*/ 130 h 1268860"/>
                <a:gd name="connsiteX9" fmla="*/ 1268730 w 1508760"/>
                <a:gd name="connsiteY9" fmla="*/ 130 h 1268860"/>
                <a:gd name="connsiteX10" fmla="*/ 996125 w 1508760"/>
                <a:gd name="connsiteY10" fmla="*/ 130 h 1268860"/>
                <a:gd name="connsiteX11" fmla="*/ 960120 w 1508760"/>
                <a:gd name="connsiteY11" fmla="*/ 32706 h 1268860"/>
                <a:gd name="connsiteX12" fmla="*/ 985838 w 1508760"/>
                <a:gd name="connsiteY12" fmla="*/ 66996 h 1268860"/>
                <a:gd name="connsiteX13" fmla="*/ 994410 w 1508760"/>
                <a:gd name="connsiteY13" fmla="*/ 120145 h 1268860"/>
                <a:gd name="connsiteX14" fmla="*/ 994410 w 1508760"/>
                <a:gd name="connsiteY14" fmla="*/ 360175 h 1268860"/>
                <a:gd name="connsiteX15" fmla="*/ 891540 w 1508760"/>
                <a:gd name="connsiteY15" fmla="*/ 360175 h 1268860"/>
                <a:gd name="connsiteX16" fmla="*/ 891540 w 1508760"/>
                <a:gd name="connsiteY16" fmla="*/ 120145 h 1268860"/>
                <a:gd name="connsiteX17" fmla="*/ 900113 w 1508760"/>
                <a:gd name="connsiteY17" fmla="*/ 66996 h 1268860"/>
                <a:gd name="connsiteX18" fmla="*/ 925830 w 1508760"/>
                <a:gd name="connsiteY18" fmla="*/ 32706 h 1268860"/>
                <a:gd name="connsiteX19" fmla="*/ 891540 w 1508760"/>
                <a:gd name="connsiteY19" fmla="*/ 130 h 1268860"/>
                <a:gd name="connsiteX20" fmla="*/ 891540 w 1508760"/>
                <a:gd name="connsiteY20" fmla="*/ 130 h 1268860"/>
                <a:gd name="connsiteX21" fmla="*/ 618935 w 1508760"/>
                <a:gd name="connsiteY21" fmla="*/ 130 h 1268860"/>
                <a:gd name="connsiteX22" fmla="*/ 582930 w 1508760"/>
                <a:gd name="connsiteY22" fmla="*/ 32706 h 1268860"/>
                <a:gd name="connsiteX23" fmla="*/ 608648 w 1508760"/>
                <a:gd name="connsiteY23" fmla="*/ 66996 h 1268860"/>
                <a:gd name="connsiteX24" fmla="*/ 617220 w 1508760"/>
                <a:gd name="connsiteY24" fmla="*/ 120145 h 1268860"/>
                <a:gd name="connsiteX25" fmla="*/ 617220 w 1508760"/>
                <a:gd name="connsiteY25" fmla="*/ 360175 h 1268860"/>
                <a:gd name="connsiteX26" fmla="*/ 514350 w 1508760"/>
                <a:gd name="connsiteY26" fmla="*/ 360175 h 1268860"/>
                <a:gd name="connsiteX27" fmla="*/ 514350 w 1508760"/>
                <a:gd name="connsiteY27" fmla="*/ 120145 h 1268860"/>
                <a:gd name="connsiteX28" fmla="*/ 522923 w 1508760"/>
                <a:gd name="connsiteY28" fmla="*/ 66996 h 1268860"/>
                <a:gd name="connsiteX29" fmla="*/ 548640 w 1508760"/>
                <a:gd name="connsiteY29" fmla="*/ 32706 h 1268860"/>
                <a:gd name="connsiteX30" fmla="*/ 514350 w 1508760"/>
                <a:gd name="connsiteY30" fmla="*/ 130 h 1268860"/>
                <a:gd name="connsiteX31" fmla="*/ 514350 w 1508760"/>
                <a:gd name="connsiteY31" fmla="*/ 130 h 1268860"/>
                <a:gd name="connsiteX32" fmla="*/ 241745 w 1508760"/>
                <a:gd name="connsiteY32" fmla="*/ 130 h 1268860"/>
                <a:gd name="connsiteX33" fmla="*/ 205740 w 1508760"/>
                <a:gd name="connsiteY33" fmla="*/ 32706 h 1268860"/>
                <a:gd name="connsiteX34" fmla="*/ 231458 w 1508760"/>
                <a:gd name="connsiteY34" fmla="*/ 66996 h 1268860"/>
                <a:gd name="connsiteX35" fmla="*/ 240030 w 1508760"/>
                <a:gd name="connsiteY35" fmla="*/ 120145 h 1268860"/>
                <a:gd name="connsiteX36" fmla="*/ 240030 w 1508760"/>
                <a:gd name="connsiteY36" fmla="*/ 360175 h 1268860"/>
                <a:gd name="connsiteX37" fmla="*/ 137160 w 1508760"/>
                <a:gd name="connsiteY37" fmla="*/ 360175 h 1268860"/>
                <a:gd name="connsiteX38" fmla="*/ 137160 w 1508760"/>
                <a:gd name="connsiteY38" fmla="*/ 205870 h 1268860"/>
                <a:gd name="connsiteX39" fmla="*/ 68580 w 1508760"/>
                <a:gd name="connsiteY39" fmla="*/ 205870 h 1268860"/>
                <a:gd name="connsiteX40" fmla="*/ 68580 w 1508760"/>
                <a:gd name="connsiteY40" fmla="*/ 1165990 h 1268860"/>
                <a:gd name="connsiteX41" fmla="*/ 0 w 1508760"/>
                <a:gd name="connsiteY41" fmla="*/ 1165990 h 1268860"/>
                <a:gd name="connsiteX42" fmla="*/ 0 w 1508760"/>
                <a:gd name="connsiteY42" fmla="*/ 1268860 h 1268860"/>
                <a:gd name="connsiteX43" fmla="*/ 1508760 w 1508760"/>
                <a:gd name="connsiteY43" fmla="*/ 1268860 h 1268860"/>
                <a:gd name="connsiteX44" fmla="*/ 1508760 w 1508760"/>
                <a:gd name="connsiteY44" fmla="*/ 1165990 h 1268860"/>
                <a:gd name="connsiteX45" fmla="*/ 1440180 w 1508760"/>
                <a:gd name="connsiteY45" fmla="*/ 1165990 h 1268860"/>
                <a:gd name="connsiteX46" fmla="*/ 1205294 w 1508760"/>
                <a:gd name="connsiteY46" fmla="*/ 68710 h 1268860"/>
                <a:gd name="connsiteX47" fmla="*/ 1200150 w 1508760"/>
                <a:gd name="connsiteY47" fmla="*/ 120145 h 1268860"/>
                <a:gd name="connsiteX48" fmla="*/ 1197692 w 1508760"/>
                <a:gd name="connsiteY48" fmla="*/ 643161 h 1268860"/>
                <a:gd name="connsiteX49" fmla="*/ 1131570 w 1508760"/>
                <a:gd name="connsiteY49" fmla="*/ 257305 h 1268860"/>
                <a:gd name="connsiteX50" fmla="*/ 1060532 w 1508760"/>
                <a:gd name="connsiteY50" fmla="*/ 635787 h 1268860"/>
                <a:gd name="connsiteX51" fmla="*/ 1062990 w 1508760"/>
                <a:gd name="connsiteY51" fmla="*/ 120145 h 1268860"/>
                <a:gd name="connsiteX52" fmla="*/ 1057847 w 1508760"/>
                <a:gd name="connsiteY52" fmla="*/ 68710 h 1268860"/>
                <a:gd name="connsiteX53" fmla="*/ 1205294 w 1508760"/>
                <a:gd name="connsiteY53" fmla="*/ 68710 h 1268860"/>
                <a:gd name="connsiteX54" fmla="*/ 828104 w 1508760"/>
                <a:gd name="connsiteY54" fmla="*/ 68710 h 1268860"/>
                <a:gd name="connsiteX55" fmla="*/ 822960 w 1508760"/>
                <a:gd name="connsiteY55" fmla="*/ 120145 h 1268860"/>
                <a:gd name="connsiteX56" fmla="*/ 822960 w 1508760"/>
                <a:gd name="connsiteY56" fmla="*/ 274450 h 1268860"/>
                <a:gd name="connsiteX57" fmla="*/ 754380 w 1508760"/>
                <a:gd name="connsiteY57" fmla="*/ 257305 h 1268860"/>
                <a:gd name="connsiteX58" fmla="*/ 685800 w 1508760"/>
                <a:gd name="connsiteY58" fmla="*/ 274450 h 1268860"/>
                <a:gd name="connsiteX59" fmla="*/ 685800 w 1508760"/>
                <a:gd name="connsiteY59" fmla="*/ 120145 h 1268860"/>
                <a:gd name="connsiteX60" fmla="*/ 680657 w 1508760"/>
                <a:gd name="connsiteY60" fmla="*/ 68710 h 1268860"/>
                <a:gd name="connsiteX61" fmla="*/ 828104 w 1508760"/>
                <a:gd name="connsiteY61" fmla="*/ 68710 h 1268860"/>
                <a:gd name="connsiteX62" fmla="*/ 450914 w 1508760"/>
                <a:gd name="connsiteY62" fmla="*/ 68710 h 1268860"/>
                <a:gd name="connsiteX63" fmla="*/ 445770 w 1508760"/>
                <a:gd name="connsiteY63" fmla="*/ 120145 h 1268860"/>
                <a:gd name="connsiteX64" fmla="*/ 443312 w 1508760"/>
                <a:gd name="connsiteY64" fmla="*/ 837350 h 1268860"/>
                <a:gd name="connsiteX65" fmla="*/ 364900 w 1508760"/>
                <a:gd name="connsiteY65" fmla="*/ 825121 h 1268860"/>
                <a:gd name="connsiteX66" fmla="*/ 311068 w 1508760"/>
                <a:gd name="connsiteY66" fmla="*/ 837350 h 1268860"/>
                <a:gd name="connsiteX67" fmla="*/ 308610 w 1508760"/>
                <a:gd name="connsiteY67" fmla="*/ 120145 h 1268860"/>
                <a:gd name="connsiteX68" fmla="*/ 303467 w 1508760"/>
                <a:gd name="connsiteY68" fmla="*/ 68710 h 1268860"/>
                <a:gd name="connsiteX69" fmla="*/ 450914 w 1508760"/>
                <a:gd name="connsiteY69" fmla="*/ 68710 h 1268860"/>
                <a:gd name="connsiteX70" fmla="*/ 1371600 w 1508760"/>
                <a:gd name="connsiteY70" fmla="*/ 1165990 h 1268860"/>
                <a:gd name="connsiteX71" fmla="*/ 137160 w 1508760"/>
                <a:gd name="connsiteY71" fmla="*/ 1165990 h 1268860"/>
                <a:gd name="connsiteX72" fmla="*/ 137160 w 1508760"/>
                <a:gd name="connsiteY72" fmla="*/ 428755 h 1268860"/>
                <a:gd name="connsiteX73" fmla="*/ 240030 w 1508760"/>
                <a:gd name="connsiteY73" fmla="*/ 428755 h 1268860"/>
                <a:gd name="connsiteX74" fmla="*/ 240030 w 1508760"/>
                <a:gd name="connsiteY74" fmla="*/ 960250 h 1268860"/>
                <a:gd name="connsiteX75" fmla="*/ 377190 w 1508760"/>
                <a:gd name="connsiteY75" fmla="*/ 1097410 h 1268860"/>
                <a:gd name="connsiteX76" fmla="*/ 514350 w 1508760"/>
                <a:gd name="connsiteY76" fmla="*/ 960250 h 1268860"/>
                <a:gd name="connsiteX77" fmla="*/ 514350 w 1508760"/>
                <a:gd name="connsiteY77" fmla="*/ 428755 h 1268860"/>
                <a:gd name="connsiteX78" fmla="*/ 617220 w 1508760"/>
                <a:gd name="connsiteY78" fmla="*/ 428755 h 1268860"/>
                <a:gd name="connsiteX79" fmla="*/ 617220 w 1508760"/>
                <a:gd name="connsiteY79" fmla="*/ 960250 h 1268860"/>
                <a:gd name="connsiteX80" fmla="*/ 754380 w 1508760"/>
                <a:gd name="connsiteY80" fmla="*/ 1097410 h 1268860"/>
                <a:gd name="connsiteX81" fmla="*/ 891540 w 1508760"/>
                <a:gd name="connsiteY81" fmla="*/ 960250 h 1268860"/>
                <a:gd name="connsiteX82" fmla="*/ 891540 w 1508760"/>
                <a:gd name="connsiteY82" fmla="*/ 428755 h 1268860"/>
                <a:gd name="connsiteX83" fmla="*/ 994410 w 1508760"/>
                <a:gd name="connsiteY83" fmla="*/ 428755 h 1268860"/>
                <a:gd name="connsiteX84" fmla="*/ 994410 w 1508760"/>
                <a:gd name="connsiteY84" fmla="*/ 960250 h 1268860"/>
                <a:gd name="connsiteX85" fmla="*/ 1131570 w 1508760"/>
                <a:gd name="connsiteY85" fmla="*/ 1097410 h 1268860"/>
                <a:gd name="connsiteX86" fmla="*/ 1268730 w 1508760"/>
                <a:gd name="connsiteY86" fmla="*/ 960250 h 1268860"/>
                <a:gd name="connsiteX87" fmla="*/ 1268730 w 1508760"/>
                <a:gd name="connsiteY87" fmla="*/ 428755 h 1268860"/>
                <a:gd name="connsiteX88" fmla="*/ 1371600 w 1508760"/>
                <a:gd name="connsiteY88" fmla="*/ 428755 h 1268860"/>
                <a:gd name="connsiteX89" fmla="*/ 1371600 w 1508760"/>
                <a:gd name="connsiteY89" fmla="*/ 1165990 h 1268860"/>
                <a:gd name="connsiteX0" fmla="*/ 1440180 w 1508760"/>
                <a:gd name="connsiteY0" fmla="*/ 1165990 h 1268860"/>
                <a:gd name="connsiteX1" fmla="*/ 1440180 w 1508760"/>
                <a:gd name="connsiteY1" fmla="*/ 205870 h 1268860"/>
                <a:gd name="connsiteX2" fmla="*/ 1371600 w 1508760"/>
                <a:gd name="connsiteY2" fmla="*/ 205870 h 1268860"/>
                <a:gd name="connsiteX3" fmla="*/ 1371600 w 1508760"/>
                <a:gd name="connsiteY3" fmla="*/ 360175 h 1268860"/>
                <a:gd name="connsiteX4" fmla="*/ 1268730 w 1508760"/>
                <a:gd name="connsiteY4" fmla="*/ 360175 h 1268860"/>
                <a:gd name="connsiteX5" fmla="*/ 1268730 w 1508760"/>
                <a:gd name="connsiteY5" fmla="*/ 120145 h 1268860"/>
                <a:gd name="connsiteX6" fmla="*/ 1277303 w 1508760"/>
                <a:gd name="connsiteY6" fmla="*/ 66996 h 1268860"/>
                <a:gd name="connsiteX7" fmla="*/ 1303020 w 1508760"/>
                <a:gd name="connsiteY7" fmla="*/ 32706 h 1268860"/>
                <a:gd name="connsiteX8" fmla="*/ 1268730 w 1508760"/>
                <a:gd name="connsiteY8" fmla="*/ 130 h 1268860"/>
                <a:gd name="connsiteX9" fmla="*/ 1268730 w 1508760"/>
                <a:gd name="connsiteY9" fmla="*/ 130 h 1268860"/>
                <a:gd name="connsiteX10" fmla="*/ 996125 w 1508760"/>
                <a:gd name="connsiteY10" fmla="*/ 130 h 1268860"/>
                <a:gd name="connsiteX11" fmla="*/ 960120 w 1508760"/>
                <a:gd name="connsiteY11" fmla="*/ 32706 h 1268860"/>
                <a:gd name="connsiteX12" fmla="*/ 985838 w 1508760"/>
                <a:gd name="connsiteY12" fmla="*/ 66996 h 1268860"/>
                <a:gd name="connsiteX13" fmla="*/ 994410 w 1508760"/>
                <a:gd name="connsiteY13" fmla="*/ 120145 h 1268860"/>
                <a:gd name="connsiteX14" fmla="*/ 994410 w 1508760"/>
                <a:gd name="connsiteY14" fmla="*/ 360175 h 1268860"/>
                <a:gd name="connsiteX15" fmla="*/ 891540 w 1508760"/>
                <a:gd name="connsiteY15" fmla="*/ 360175 h 1268860"/>
                <a:gd name="connsiteX16" fmla="*/ 891540 w 1508760"/>
                <a:gd name="connsiteY16" fmla="*/ 120145 h 1268860"/>
                <a:gd name="connsiteX17" fmla="*/ 900113 w 1508760"/>
                <a:gd name="connsiteY17" fmla="*/ 66996 h 1268860"/>
                <a:gd name="connsiteX18" fmla="*/ 925830 w 1508760"/>
                <a:gd name="connsiteY18" fmla="*/ 32706 h 1268860"/>
                <a:gd name="connsiteX19" fmla="*/ 891540 w 1508760"/>
                <a:gd name="connsiteY19" fmla="*/ 130 h 1268860"/>
                <a:gd name="connsiteX20" fmla="*/ 891540 w 1508760"/>
                <a:gd name="connsiteY20" fmla="*/ 130 h 1268860"/>
                <a:gd name="connsiteX21" fmla="*/ 618935 w 1508760"/>
                <a:gd name="connsiteY21" fmla="*/ 130 h 1268860"/>
                <a:gd name="connsiteX22" fmla="*/ 582930 w 1508760"/>
                <a:gd name="connsiteY22" fmla="*/ 32706 h 1268860"/>
                <a:gd name="connsiteX23" fmla="*/ 608648 w 1508760"/>
                <a:gd name="connsiteY23" fmla="*/ 66996 h 1268860"/>
                <a:gd name="connsiteX24" fmla="*/ 617220 w 1508760"/>
                <a:gd name="connsiteY24" fmla="*/ 120145 h 1268860"/>
                <a:gd name="connsiteX25" fmla="*/ 617220 w 1508760"/>
                <a:gd name="connsiteY25" fmla="*/ 360175 h 1268860"/>
                <a:gd name="connsiteX26" fmla="*/ 514350 w 1508760"/>
                <a:gd name="connsiteY26" fmla="*/ 360175 h 1268860"/>
                <a:gd name="connsiteX27" fmla="*/ 514350 w 1508760"/>
                <a:gd name="connsiteY27" fmla="*/ 120145 h 1268860"/>
                <a:gd name="connsiteX28" fmla="*/ 522923 w 1508760"/>
                <a:gd name="connsiteY28" fmla="*/ 66996 h 1268860"/>
                <a:gd name="connsiteX29" fmla="*/ 548640 w 1508760"/>
                <a:gd name="connsiteY29" fmla="*/ 32706 h 1268860"/>
                <a:gd name="connsiteX30" fmla="*/ 514350 w 1508760"/>
                <a:gd name="connsiteY30" fmla="*/ 130 h 1268860"/>
                <a:gd name="connsiteX31" fmla="*/ 514350 w 1508760"/>
                <a:gd name="connsiteY31" fmla="*/ 130 h 1268860"/>
                <a:gd name="connsiteX32" fmla="*/ 241745 w 1508760"/>
                <a:gd name="connsiteY32" fmla="*/ 130 h 1268860"/>
                <a:gd name="connsiteX33" fmla="*/ 205740 w 1508760"/>
                <a:gd name="connsiteY33" fmla="*/ 32706 h 1268860"/>
                <a:gd name="connsiteX34" fmla="*/ 231458 w 1508760"/>
                <a:gd name="connsiteY34" fmla="*/ 66996 h 1268860"/>
                <a:gd name="connsiteX35" fmla="*/ 240030 w 1508760"/>
                <a:gd name="connsiteY35" fmla="*/ 120145 h 1268860"/>
                <a:gd name="connsiteX36" fmla="*/ 240030 w 1508760"/>
                <a:gd name="connsiteY36" fmla="*/ 360175 h 1268860"/>
                <a:gd name="connsiteX37" fmla="*/ 137160 w 1508760"/>
                <a:gd name="connsiteY37" fmla="*/ 360175 h 1268860"/>
                <a:gd name="connsiteX38" fmla="*/ 137160 w 1508760"/>
                <a:gd name="connsiteY38" fmla="*/ 205870 h 1268860"/>
                <a:gd name="connsiteX39" fmla="*/ 68580 w 1508760"/>
                <a:gd name="connsiteY39" fmla="*/ 205870 h 1268860"/>
                <a:gd name="connsiteX40" fmla="*/ 68580 w 1508760"/>
                <a:gd name="connsiteY40" fmla="*/ 1165990 h 1268860"/>
                <a:gd name="connsiteX41" fmla="*/ 0 w 1508760"/>
                <a:gd name="connsiteY41" fmla="*/ 1165990 h 1268860"/>
                <a:gd name="connsiteX42" fmla="*/ 0 w 1508760"/>
                <a:gd name="connsiteY42" fmla="*/ 1268860 h 1268860"/>
                <a:gd name="connsiteX43" fmla="*/ 1508760 w 1508760"/>
                <a:gd name="connsiteY43" fmla="*/ 1268860 h 1268860"/>
                <a:gd name="connsiteX44" fmla="*/ 1508760 w 1508760"/>
                <a:gd name="connsiteY44" fmla="*/ 1165990 h 1268860"/>
                <a:gd name="connsiteX45" fmla="*/ 1440180 w 1508760"/>
                <a:gd name="connsiteY45" fmla="*/ 1165990 h 1268860"/>
                <a:gd name="connsiteX46" fmla="*/ 1205294 w 1508760"/>
                <a:gd name="connsiteY46" fmla="*/ 68710 h 1268860"/>
                <a:gd name="connsiteX47" fmla="*/ 1200150 w 1508760"/>
                <a:gd name="connsiteY47" fmla="*/ 120145 h 1268860"/>
                <a:gd name="connsiteX48" fmla="*/ 1197692 w 1508760"/>
                <a:gd name="connsiteY48" fmla="*/ 643161 h 1268860"/>
                <a:gd name="connsiteX49" fmla="*/ 1129112 w 1508760"/>
                <a:gd name="connsiteY49" fmla="*/ 623559 h 1268860"/>
                <a:gd name="connsiteX50" fmla="*/ 1060532 w 1508760"/>
                <a:gd name="connsiteY50" fmla="*/ 635787 h 1268860"/>
                <a:gd name="connsiteX51" fmla="*/ 1062990 w 1508760"/>
                <a:gd name="connsiteY51" fmla="*/ 120145 h 1268860"/>
                <a:gd name="connsiteX52" fmla="*/ 1057847 w 1508760"/>
                <a:gd name="connsiteY52" fmla="*/ 68710 h 1268860"/>
                <a:gd name="connsiteX53" fmla="*/ 1205294 w 1508760"/>
                <a:gd name="connsiteY53" fmla="*/ 68710 h 1268860"/>
                <a:gd name="connsiteX54" fmla="*/ 828104 w 1508760"/>
                <a:gd name="connsiteY54" fmla="*/ 68710 h 1268860"/>
                <a:gd name="connsiteX55" fmla="*/ 822960 w 1508760"/>
                <a:gd name="connsiteY55" fmla="*/ 120145 h 1268860"/>
                <a:gd name="connsiteX56" fmla="*/ 822960 w 1508760"/>
                <a:gd name="connsiteY56" fmla="*/ 274450 h 1268860"/>
                <a:gd name="connsiteX57" fmla="*/ 754380 w 1508760"/>
                <a:gd name="connsiteY57" fmla="*/ 257305 h 1268860"/>
                <a:gd name="connsiteX58" fmla="*/ 685800 w 1508760"/>
                <a:gd name="connsiteY58" fmla="*/ 274450 h 1268860"/>
                <a:gd name="connsiteX59" fmla="*/ 685800 w 1508760"/>
                <a:gd name="connsiteY59" fmla="*/ 120145 h 1268860"/>
                <a:gd name="connsiteX60" fmla="*/ 680657 w 1508760"/>
                <a:gd name="connsiteY60" fmla="*/ 68710 h 1268860"/>
                <a:gd name="connsiteX61" fmla="*/ 828104 w 1508760"/>
                <a:gd name="connsiteY61" fmla="*/ 68710 h 1268860"/>
                <a:gd name="connsiteX62" fmla="*/ 450914 w 1508760"/>
                <a:gd name="connsiteY62" fmla="*/ 68710 h 1268860"/>
                <a:gd name="connsiteX63" fmla="*/ 445770 w 1508760"/>
                <a:gd name="connsiteY63" fmla="*/ 120145 h 1268860"/>
                <a:gd name="connsiteX64" fmla="*/ 443312 w 1508760"/>
                <a:gd name="connsiteY64" fmla="*/ 837350 h 1268860"/>
                <a:gd name="connsiteX65" fmla="*/ 364900 w 1508760"/>
                <a:gd name="connsiteY65" fmla="*/ 825121 h 1268860"/>
                <a:gd name="connsiteX66" fmla="*/ 311068 w 1508760"/>
                <a:gd name="connsiteY66" fmla="*/ 837350 h 1268860"/>
                <a:gd name="connsiteX67" fmla="*/ 308610 w 1508760"/>
                <a:gd name="connsiteY67" fmla="*/ 120145 h 1268860"/>
                <a:gd name="connsiteX68" fmla="*/ 303467 w 1508760"/>
                <a:gd name="connsiteY68" fmla="*/ 68710 h 1268860"/>
                <a:gd name="connsiteX69" fmla="*/ 450914 w 1508760"/>
                <a:gd name="connsiteY69" fmla="*/ 68710 h 1268860"/>
                <a:gd name="connsiteX70" fmla="*/ 1371600 w 1508760"/>
                <a:gd name="connsiteY70" fmla="*/ 1165990 h 1268860"/>
                <a:gd name="connsiteX71" fmla="*/ 137160 w 1508760"/>
                <a:gd name="connsiteY71" fmla="*/ 1165990 h 1268860"/>
                <a:gd name="connsiteX72" fmla="*/ 137160 w 1508760"/>
                <a:gd name="connsiteY72" fmla="*/ 428755 h 1268860"/>
                <a:gd name="connsiteX73" fmla="*/ 240030 w 1508760"/>
                <a:gd name="connsiteY73" fmla="*/ 428755 h 1268860"/>
                <a:gd name="connsiteX74" fmla="*/ 240030 w 1508760"/>
                <a:gd name="connsiteY74" fmla="*/ 960250 h 1268860"/>
                <a:gd name="connsiteX75" fmla="*/ 377190 w 1508760"/>
                <a:gd name="connsiteY75" fmla="*/ 1097410 h 1268860"/>
                <a:gd name="connsiteX76" fmla="*/ 514350 w 1508760"/>
                <a:gd name="connsiteY76" fmla="*/ 960250 h 1268860"/>
                <a:gd name="connsiteX77" fmla="*/ 514350 w 1508760"/>
                <a:gd name="connsiteY77" fmla="*/ 428755 h 1268860"/>
                <a:gd name="connsiteX78" fmla="*/ 617220 w 1508760"/>
                <a:gd name="connsiteY78" fmla="*/ 428755 h 1268860"/>
                <a:gd name="connsiteX79" fmla="*/ 617220 w 1508760"/>
                <a:gd name="connsiteY79" fmla="*/ 960250 h 1268860"/>
                <a:gd name="connsiteX80" fmla="*/ 754380 w 1508760"/>
                <a:gd name="connsiteY80" fmla="*/ 1097410 h 1268860"/>
                <a:gd name="connsiteX81" fmla="*/ 891540 w 1508760"/>
                <a:gd name="connsiteY81" fmla="*/ 960250 h 1268860"/>
                <a:gd name="connsiteX82" fmla="*/ 891540 w 1508760"/>
                <a:gd name="connsiteY82" fmla="*/ 428755 h 1268860"/>
                <a:gd name="connsiteX83" fmla="*/ 994410 w 1508760"/>
                <a:gd name="connsiteY83" fmla="*/ 428755 h 1268860"/>
                <a:gd name="connsiteX84" fmla="*/ 994410 w 1508760"/>
                <a:gd name="connsiteY84" fmla="*/ 960250 h 1268860"/>
                <a:gd name="connsiteX85" fmla="*/ 1131570 w 1508760"/>
                <a:gd name="connsiteY85" fmla="*/ 1097410 h 1268860"/>
                <a:gd name="connsiteX86" fmla="*/ 1268730 w 1508760"/>
                <a:gd name="connsiteY86" fmla="*/ 960250 h 1268860"/>
                <a:gd name="connsiteX87" fmla="*/ 1268730 w 1508760"/>
                <a:gd name="connsiteY87" fmla="*/ 428755 h 1268860"/>
                <a:gd name="connsiteX88" fmla="*/ 1371600 w 1508760"/>
                <a:gd name="connsiteY88" fmla="*/ 428755 h 1268860"/>
                <a:gd name="connsiteX89" fmla="*/ 1371600 w 1508760"/>
                <a:gd name="connsiteY89" fmla="*/ 1165990 h 126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508760" h="1268860">
                  <a:moveTo>
                    <a:pt x="1440180" y="1165990"/>
                  </a:moveTo>
                  <a:lnTo>
                    <a:pt x="1440180" y="205870"/>
                  </a:lnTo>
                  <a:lnTo>
                    <a:pt x="1371600" y="205870"/>
                  </a:lnTo>
                  <a:lnTo>
                    <a:pt x="1371600" y="360175"/>
                  </a:lnTo>
                  <a:lnTo>
                    <a:pt x="1268730" y="360175"/>
                  </a:lnTo>
                  <a:lnTo>
                    <a:pt x="1268730" y="120145"/>
                  </a:lnTo>
                  <a:cubicBezTo>
                    <a:pt x="1268730" y="84141"/>
                    <a:pt x="1275588" y="70425"/>
                    <a:pt x="1277303" y="66996"/>
                  </a:cubicBezTo>
                  <a:cubicBezTo>
                    <a:pt x="1292733" y="63567"/>
                    <a:pt x="1303020" y="49851"/>
                    <a:pt x="1303020" y="32706"/>
                  </a:cubicBezTo>
                  <a:cubicBezTo>
                    <a:pt x="1303020" y="13846"/>
                    <a:pt x="1287590" y="-1584"/>
                    <a:pt x="1268730" y="130"/>
                  </a:cubicBezTo>
                  <a:lnTo>
                    <a:pt x="1268730" y="130"/>
                  </a:lnTo>
                  <a:lnTo>
                    <a:pt x="996125" y="130"/>
                  </a:lnTo>
                  <a:cubicBezTo>
                    <a:pt x="977265" y="-1584"/>
                    <a:pt x="961835" y="13846"/>
                    <a:pt x="960120" y="32706"/>
                  </a:cubicBezTo>
                  <a:cubicBezTo>
                    <a:pt x="960120" y="48136"/>
                    <a:pt x="970407" y="61852"/>
                    <a:pt x="985838" y="66996"/>
                  </a:cubicBezTo>
                  <a:cubicBezTo>
                    <a:pt x="987552" y="70425"/>
                    <a:pt x="994410" y="84141"/>
                    <a:pt x="994410" y="120145"/>
                  </a:cubicBezTo>
                  <a:lnTo>
                    <a:pt x="994410" y="360175"/>
                  </a:lnTo>
                  <a:lnTo>
                    <a:pt x="891540" y="360175"/>
                  </a:lnTo>
                  <a:lnTo>
                    <a:pt x="891540" y="120145"/>
                  </a:lnTo>
                  <a:cubicBezTo>
                    <a:pt x="891540" y="84141"/>
                    <a:pt x="898398" y="70425"/>
                    <a:pt x="900113" y="66996"/>
                  </a:cubicBezTo>
                  <a:cubicBezTo>
                    <a:pt x="915543" y="63567"/>
                    <a:pt x="925830" y="49851"/>
                    <a:pt x="925830" y="32706"/>
                  </a:cubicBezTo>
                  <a:cubicBezTo>
                    <a:pt x="925830" y="13846"/>
                    <a:pt x="910400" y="-1584"/>
                    <a:pt x="891540" y="130"/>
                  </a:cubicBezTo>
                  <a:lnTo>
                    <a:pt x="891540" y="130"/>
                  </a:lnTo>
                  <a:lnTo>
                    <a:pt x="618935" y="130"/>
                  </a:lnTo>
                  <a:cubicBezTo>
                    <a:pt x="600075" y="-1584"/>
                    <a:pt x="584645" y="13846"/>
                    <a:pt x="582930" y="32706"/>
                  </a:cubicBezTo>
                  <a:cubicBezTo>
                    <a:pt x="582930" y="48136"/>
                    <a:pt x="593217" y="61852"/>
                    <a:pt x="608648" y="66996"/>
                  </a:cubicBezTo>
                  <a:cubicBezTo>
                    <a:pt x="610362" y="70425"/>
                    <a:pt x="617220" y="84141"/>
                    <a:pt x="617220" y="120145"/>
                  </a:cubicBezTo>
                  <a:lnTo>
                    <a:pt x="617220" y="360175"/>
                  </a:lnTo>
                  <a:lnTo>
                    <a:pt x="514350" y="360175"/>
                  </a:lnTo>
                  <a:lnTo>
                    <a:pt x="514350" y="120145"/>
                  </a:lnTo>
                  <a:cubicBezTo>
                    <a:pt x="514350" y="84141"/>
                    <a:pt x="521208" y="70425"/>
                    <a:pt x="522923" y="66996"/>
                  </a:cubicBezTo>
                  <a:cubicBezTo>
                    <a:pt x="538353" y="63567"/>
                    <a:pt x="548640" y="49851"/>
                    <a:pt x="548640" y="32706"/>
                  </a:cubicBezTo>
                  <a:cubicBezTo>
                    <a:pt x="548640" y="13846"/>
                    <a:pt x="533210" y="-1584"/>
                    <a:pt x="514350" y="130"/>
                  </a:cubicBezTo>
                  <a:lnTo>
                    <a:pt x="514350" y="130"/>
                  </a:lnTo>
                  <a:lnTo>
                    <a:pt x="241745" y="130"/>
                  </a:lnTo>
                  <a:cubicBezTo>
                    <a:pt x="222885" y="-1584"/>
                    <a:pt x="207455" y="13846"/>
                    <a:pt x="205740" y="32706"/>
                  </a:cubicBezTo>
                  <a:cubicBezTo>
                    <a:pt x="205740" y="48136"/>
                    <a:pt x="216027" y="61852"/>
                    <a:pt x="231458" y="66996"/>
                  </a:cubicBezTo>
                  <a:cubicBezTo>
                    <a:pt x="233172" y="70425"/>
                    <a:pt x="240030" y="84141"/>
                    <a:pt x="240030" y="120145"/>
                  </a:cubicBezTo>
                  <a:lnTo>
                    <a:pt x="240030" y="360175"/>
                  </a:lnTo>
                  <a:lnTo>
                    <a:pt x="137160" y="360175"/>
                  </a:lnTo>
                  <a:lnTo>
                    <a:pt x="137160" y="205870"/>
                  </a:lnTo>
                  <a:lnTo>
                    <a:pt x="68580" y="205870"/>
                  </a:lnTo>
                  <a:lnTo>
                    <a:pt x="68580" y="1165990"/>
                  </a:lnTo>
                  <a:lnTo>
                    <a:pt x="0" y="1165990"/>
                  </a:lnTo>
                  <a:lnTo>
                    <a:pt x="0" y="1268860"/>
                  </a:lnTo>
                  <a:lnTo>
                    <a:pt x="1508760" y="1268860"/>
                  </a:lnTo>
                  <a:lnTo>
                    <a:pt x="1508760" y="1165990"/>
                  </a:lnTo>
                  <a:lnTo>
                    <a:pt x="1440180" y="1165990"/>
                  </a:lnTo>
                  <a:close/>
                  <a:moveTo>
                    <a:pt x="1205294" y="68710"/>
                  </a:moveTo>
                  <a:cubicBezTo>
                    <a:pt x="1201865" y="82426"/>
                    <a:pt x="1200150" y="99571"/>
                    <a:pt x="1200150" y="120145"/>
                  </a:cubicBezTo>
                  <a:cubicBezTo>
                    <a:pt x="1199331" y="294484"/>
                    <a:pt x="1198511" y="468822"/>
                    <a:pt x="1197692" y="643161"/>
                  </a:cubicBezTo>
                  <a:cubicBezTo>
                    <a:pt x="1197692" y="643161"/>
                    <a:pt x="1151972" y="624788"/>
                    <a:pt x="1129112" y="623559"/>
                  </a:cubicBezTo>
                  <a:cubicBezTo>
                    <a:pt x="1106252" y="622330"/>
                    <a:pt x="1060532" y="635787"/>
                    <a:pt x="1060532" y="635787"/>
                  </a:cubicBezTo>
                  <a:cubicBezTo>
                    <a:pt x="1061351" y="463906"/>
                    <a:pt x="1062171" y="292026"/>
                    <a:pt x="1062990" y="120145"/>
                  </a:cubicBezTo>
                  <a:cubicBezTo>
                    <a:pt x="1062990" y="99571"/>
                    <a:pt x="1061276" y="82426"/>
                    <a:pt x="1057847" y="68710"/>
                  </a:cubicBezTo>
                  <a:lnTo>
                    <a:pt x="1205294" y="68710"/>
                  </a:lnTo>
                  <a:close/>
                  <a:moveTo>
                    <a:pt x="828104" y="68710"/>
                  </a:moveTo>
                  <a:cubicBezTo>
                    <a:pt x="824675" y="82426"/>
                    <a:pt x="822960" y="99571"/>
                    <a:pt x="822960" y="120145"/>
                  </a:cubicBezTo>
                  <a:lnTo>
                    <a:pt x="822960" y="274450"/>
                  </a:lnTo>
                  <a:cubicBezTo>
                    <a:pt x="822960" y="274450"/>
                    <a:pt x="788670" y="257305"/>
                    <a:pt x="754380" y="257305"/>
                  </a:cubicBezTo>
                  <a:cubicBezTo>
                    <a:pt x="720090" y="257305"/>
                    <a:pt x="685800" y="274450"/>
                    <a:pt x="685800" y="274450"/>
                  </a:cubicBezTo>
                  <a:lnTo>
                    <a:pt x="685800" y="120145"/>
                  </a:lnTo>
                  <a:cubicBezTo>
                    <a:pt x="685800" y="99571"/>
                    <a:pt x="684086" y="82426"/>
                    <a:pt x="680657" y="68710"/>
                  </a:cubicBezTo>
                  <a:lnTo>
                    <a:pt x="828104" y="68710"/>
                  </a:lnTo>
                  <a:close/>
                  <a:moveTo>
                    <a:pt x="450914" y="68710"/>
                  </a:moveTo>
                  <a:cubicBezTo>
                    <a:pt x="447485" y="82426"/>
                    <a:pt x="445770" y="99571"/>
                    <a:pt x="445770" y="120145"/>
                  </a:cubicBezTo>
                  <a:cubicBezTo>
                    <a:pt x="444951" y="359213"/>
                    <a:pt x="444131" y="598282"/>
                    <a:pt x="443312" y="837350"/>
                  </a:cubicBezTo>
                  <a:cubicBezTo>
                    <a:pt x="443312" y="837350"/>
                    <a:pt x="386941" y="825121"/>
                    <a:pt x="364900" y="825121"/>
                  </a:cubicBezTo>
                  <a:cubicBezTo>
                    <a:pt x="342859" y="825121"/>
                    <a:pt x="311068" y="837350"/>
                    <a:pt x="311068" y="837350"/>
                  </a:cubicBezTo>
                  <a:cubicBezTo>
                    <a:pt x="311068" y="785915"/>
                    <a:pt x="308610" y="171580"/>
                    <a:pt x="308610" y="120145"/>
                  </a:cubicBezTo>
                  <a:cubicBezTo>
                    <a:pt x="308610" y="99571"/>
                    <a:pt x="306896" y="82426"/>
                    <a:pt x="303467" y="68710"/>
                  </a:cubicBezTo>
                  <a:lnTo>
                    <a:pt x="450914" y="68710"/>
                  </a:lnTo>
                  <a:close/>
                  <a:moveTo>
                    <a:pt x="1371600" y="1165990"/>
                  </a:moveTo>
                  <a:lnTo>
                    <a:pt x="137160" y="1165990"/>
                  </a:lnTo>
                  <a:lnTo>
                    <a:pt x="137160" y="428755"/>
                  </a:lnTo>
                  <a:lnTo>
                    <a:pt x="240030" y="428755"/>
                  </a:lnTo>
                  <a:lnTo>
                    <a:pt x="240030" y="960250"/>
                  </a:lnTo>
                  <a:cubicBezTo>
                    <a:pt x="240030" y="1035688"/>
                    <a:pt x="301752" y="1097410"/>
                    <a:pt x="377190" y="1097410"/>
                  </a:cubicBezTo>
                  <a:cubicBezTo>
                    <a:pt x="452628" y="1097410"/>
                    <a:pt x="514350" y="1035688"/>
                    <a:pt x="514350" y="960250"/>
                  </a:cubicBezTo>
                  <a:lnTo>
                    <a:pt x="514350" y="428755"/>
                  </a:lnTo>
                  <a:lnTo>
                    <a:pt x="617220" y="428755"/>
                  </a:lnTo>
                  <a:lnTo>
                    <a:pt x="617220" y="960250"/>
                  </a:lnTo>
                  <a:cubicBezTo>
                    <a:pt x="617220" y="1035688"/>
                    <a:pt x="678942" y="1097410"/>
                    <a:pt x="754380" y="1097410"/>
                  </a:cubicBezTo>
                  <a:cubicBezTo>
                    <a:pt x="829818" y="1097410"/>
                    <a:pt x="891540" y="1035688"/>
                    <a:pt x="891540" y="960250"/>
                  </a:cubicBezTo>
                  <a:lnTo>
                    <a:pt x="891540" y="428755"/>
                  </a:lnTo>
                  <a:lnTo>
                    <a:pt x="994410" y="428755"/>
                  </a:lnTo>
                  <a:lnTo>
                    <a:pt x="994410" y="960250"/>
                  </a:lnTo>
                  <a:cubicBezTo>
                    <a:pt x="994410" y="1035688"/>
                    <a:pt x="1056132" y="1097410"/>
                    <a:pt x="1131570" y="1097410"/>
                  </a:cubicBezTo>
                  <a:cubicBezTo>
                    <a:pt x="1207008" y="1097410"/>
                    <a:pt x="1268730" y="1035688"/>
                    <a:pt x="1268730" y="960250"/>
                  </a:cubicBezTo>
                  <a:lnTo>
                    <a:pt x="1268730" y="428755"/>
                  </a:lnTo>
                  <a:lnTo>
                    <a:pt x="1371600" y="428755"/>
                  </a:lnTo>
                  <a:lnTo>
                    <a:pt x="1371600" y="1165990"/>
                  </a:lnTo>
                  <a:close/>
                </a:path>
              </a:pathLst>
            </a:custGeom>
            <a:solidFill>
              <a:srgbClr val="C65944"/>
            </a:solidFill>
            <a:ln w="12700" cap="flat">
              <a:noFill/>
              <a:prstDash val="solid"/>
              <a:miter/>
            </a:ln>
          </p:spPr>
          <p:txBody>
            <a:bodyPr rtlCol="0" anchor="ctr"/>
            <a:lstStyle/>
            <a:p>
              <a:endParaRPr lang="en-US" sz="1800" dirty="0"/>
            </a:p>
          </p:txBody>
        </p:sp>
      </p:grpSp>
    </p:spTree>
    <p:extLst>
      <p:ext uri="{BB962C8B-B14F-4D97-AF65-F5344CB8AC3E}">
        <p14:creationId xmlns:p14="http://schemas.microsoft.com/office/powerpoint/2010/main" val="346038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0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0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 grpId="0"/>
      <p:bldP spid="2" grpId="0" animBg="1"/>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860756-7AE3-89B9-B785-416B7687B70E}"/>
              </a:ext>
            </a:extLst>
          </p:cNvPr>
          <p:cNvSpPr>
            <a:spLocks noGrp="1"/>
          </p:cNvSpPr>
          <p:nvPr>
            <p:ph type="sldNum" sz="quarter" idx="11"/>
          </p:nvPr>
        </p:nvSpPr>
        <p:spPr/>
        <p:txBody>
          <a:bodyPr/>
          <a:lstStyle/>
          <a:p>
            <a:fld id="{2A2752FC-5FDF-7A42-A4BA-F42577D57800}" type="slidenum">
              <a:rPr lang="en-US" smtClean="0"/>
              <a:t>3</a:t>
            </a:fld>
            <a:endParaRPr lang="en-US"/>
          </a:p>
        </p:txBody>
      </p:sp>
      <p:sp>
        <p:nvSpPr>
          <p:cNvPr id="7" name="Rectangle 6">
            <a:extLst>
              <a:ext uri="{FF2B5EF4-FFF2-40B4-BE49-F238E27FC236}">
                <a16:creationId xmlns:a16="http://schemas.microsoft.com/office/drawing/2014/main" id="{E57032CC-8375-2DBA-7388-3B532BC40BB4}"/>
              </a:ext>
            </a:extLst>
          </p:cNvPr>
          <p:cNvSpPr/>
          <p:nvPr/>
        </p:nvSpPr>
        <p:spPr>
          <a:xfrm>
            <a:off x="426720" y="0"/>
            <a:ext cx="11338560" cy="73152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tx1"/>
                </a:solidFill>
              </a:rPr>
              <a:t>Stratifying risk for onset of T1DM using islet autoantibody trajectory clustering</a:t>
            </a:r>
          </a:p>
        </p:txBody>
      </p:sp>
      <p:cxnSp>
        <p:nvCxnSpPr>
          <p:cNvPr id="10" name="Straight Connector 9">
            <a:extLst>
              <a:ext uri="{FF2B5EF4-FFF2-40B4-BE49-F238E27FC236}">
                <a16:creationId xmlns:a16="http://schemas.microsoft.com/office/drawing/2014/main" id="{9624FB02-4055-719F-1F2F-2BE2C4D91D7E}"/>
              </a:ext>
            </a:extLst>
          </p:cNvPr>
          <p:cNvCxnSpPr>
            <a:cxnSpLocks/>
          </p:cNvCxnSpPr>
          <p:nvPr/>
        </p:nvCxnSpPr>
        <p:spPr>
          <a:xfrm>
            <a:off x="243840" y="6547115"/>
            <a:ext cx="11704320" cy="0"/>
          </a:xfrm>
          <a:prstGeom prst="line">
            <a:avLst/>
          </a:prstGeom>
          <a:ln w="19050" cmpd="sng">
            <a:solidFill>
              <a:srgbClr val="AC162C"/>
            </a:solidFill>
          </a:ln>
          <a:effectLst/>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D1302B2D-4D1C-37A7-309E-819897195F91}"/>
              </a:ext>
            </a:extLst>
          </p:cNvPr>
          <p:cNvSpPr/>
          <p:nvPr/>
        </p:nvSpPr>
        <p:spPr>
          <a:xfrm>
            <a:off x="426721" y="731520"/>
            <a:ext cx="11196074" cy="114551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algn="ctr">
              <a:lnSpc>
                <a:spcPct val="150000"/>
              </a:lnSpc>
            </a:pPr>
            <a:r>
              <a:rPr lang="en-US" sz="2000" b="1" dirty="0">
                <a:solidFill>
                  <a:srgbClr val="AC162C"/>
                </a:solidFill>
              </a:rPr>
              <a:t>Determine if a data-driven model incorporating islet autoantibody timing, type, and titer </a:t>
            </a:r>
          </a:p>
          <a:p>
            <a:pPr algn="ctr">
              <a:lnSpc>
                <a:spcPct val="150000"/>
              </a:lnSpc>
            </a:pPr>
            <a:r>
              <a:rPr lang="en-US" sz="2000" b="1" dirty="0">
                <a:solidFill>
                  <a:srgbClr val="AC162C"/>
                </a:solidFill>
              </a:rPr>
              <a:t>could stratify risk for T1DM in children with high-risk HLA genotypes. </a:t>
            </a:r>
          </a:p>
          <a:p>
            <a:pPr algn="ctr">
              <a:lnSpc>
                <a:spcPct val="150000"/>
              </a:lnSpc>
            </a:pPr>
            <a:endParaRPr lang="en-US" sz="2000" b="1" dirty="0"/>
          </a:p>
        </p:txBody>
      </p:sp>
    </p:spTree>
    <p:extLst>
      <p:ext uri="{BB962C8B-B14F-4D97-AF65-F5344CB8AC3E}">
        <p14:creationId xmlns:p14="http://schemas.microsoft.com/office/powerpoint/2010/main" val="420459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860756-7AE3-89B9-B785-416B7687B70E}"/>
              </a:ext>
            </a:extLst>
          </p:cNvPr>
          <p:cNvSpPr>
            <a:spLocks noGrp="1"/>
          </p:cNvSpPr>
          <p:nvPr>
            <p:ph type="sldNum" sz="quarter" idx="11"/>
          </p:nvPr>
        </p:nvSpPr>
        <p:spPr/>
        <p:txBody>
          <a:bodyPr/>
          <a:lstStyle/>
          <a:p>
            <a:fld id="{2A2752FC-5FDF-7A42-A4BA-F42577D57800}" type="slidenum">
              <a:rPr lang="en-US" smtClean="0"/>
              <a:t>4</a:t>
            </a:fld>
            <a:endParaRPr lang="en-US"/>
          </a:p>
        </p:txBody>
      </p:sp>
      <p:sp>
        <p:nvSpPr>
          <p:cNvPr id="7" name="Rectangle 6">
            <a:extLst>
              <a:ext uri="{FF2B5EF4-FFF2-40B4-BE49-F238E27FC236}">
                <a16:creationId xmlns:a16="http://schemas.microsoft.com/office/drawing/2014/main" id="{E57032CC-8375-2DBA-7388-3B532BC40BB4}"/>
              </a:ext>
            </a:extLst>
          </p:cNvPr>
          <p:cNvSpPr/>
          <p:nvPr/>
        </p:nvSpPr>
        <p:spPr>
          <a:xfrm>
            <a:off x="426720" y="0"/>
            <a:ext cx="11338560" cy="73152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tx1"/>
                </a:solidFill>
              </a:rPr>
              <a:t>Study design and research methods</a:t>
            </a:r>
          </a:p>
        </p:txBody>
      </p:sp>
      <p:cxnSp>
        <p:nvCxnSpPr>
          <p:cNvPr id="10" name="Straight Connector 9">
            <a:extLst>
              <a:ext uri="{FF2B5EF4-FFF2-40B4-BE49-F238E27FC236}">
                <a16:creationId xmlns:a16="http://schemas.microsoft.com/office/drawing/2014/main" id="{9624FB02-4055-719F-1F2F-2BE2C4D91D7E}"/>
              </a:ext>
            </a:extLst>
          </p:cNvPr>
          <p:cNvCxnSpPr>
            <a:cxnSpLocks/>
          </p:cNvCxnSpPr>
          <p:nvPr/>
        </p:nvCxnSpPr>
        <p:spPr>
          <a:xfrm>
            <a:off x="243840" y="6547115"/>
            <a:ext cx="11704320" cy="0"/>
          </a:xfrm>
          <a:prstGeom prst="line">
            <a:avLst/>
          </a:prstGeom>
          <a:ln w="19050" cmpd="sng">
            <a:solidFill>
              <a:srgbClr val="AC162C"/>
            </a:solidFill>
          </a:ln>
          <a:effectLst/>
        </p:spPr>
        <p:style>
          <a:lnRef idx="2">
            <a:schemeClr val="accent1"/>
          </a:lnRef>
          <a:fillRef idx="0">
            <a:schemeClr val="accent1"/>
          </a:fillRef>
          <a:effectRef idx="1">
            <a:schemeClr val="accent1"/>
          </a:effectRef>
          <a:fontRef idx="minor">
            <a:schemeClr val="tx1"/>
          </a:fontRef>
        </p:style>
      </p:cxnSp>
      <p:sp>
        <p:nvSpPr>
          <p:cNvPr id="12" name="Round Same Side Corner Rectangle 11">
            <a:extLst>
              <a:ext uri="{FF2B5EF4-FFF2-40B4-BE49-F238E27FC236}">
                <a16:creationId xmlns:a16="http://schemas.microsoft.com/office/drawing/2014/main" id="{6FA27545-F592-6153-7704-0D5598149CF6}"/>
              </a:ext>
            </a:extLst>
          </p:cNvPr>
          <p:cNvSpPr/>
          <p:nvPr/>
        </p:nvSpPr>
        <p:spPr>
          <a:xfrm>
            <a:off x="7193280" y="726954"/>
            <a:ext cx="4572000" cy="548640"/>
          </a:xfrm>
          <a:prstGeom prst="round2SameRect">
            <a:avLst>
              <a:gd name="adj1" fmla="val 0"/>
              <a:gd name="adj2" fmla="val 0"/>
            </a:avLst>
          </a:prstGeom>
          <a:solidFill>
            <a:schemeClr val="bg1">
              <a:lumMod val="8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Arial" panose="020B0604020202020204" pitchFamily="34" charset="0"/>
                <a:cs typeface="Arial" panose="020B0604020202020204" pitchFamily="34" charset="0"/>
              </a:rPr>
              <a:t>Unsupervised Machine Learning</a:t>
            </a:r>
          </a:p>
        </p:txBody>
      </p:sp>
      <p:sp>
        <p:nvSpPr>
          <p:cNvPr id="155" name="Rectangle 154">
            <a:extLst>
              <a:ext uri="{FF2B5EF4-FFF2-40B4-BE49-F238E27FC236}">
                <a16:creationId xmlns:a16="http://schemas.microsoft.com/office/drawing/2014/main" id="{F84404AB-4BF7-80A9-59A9-E3B21A56D71C}"/>
              </a:ext>
            </a:extLst>
          </p:cNvPr>
          <p:cNvSpPr/>
          <p:nvPr/>
        </p:nvSpPr>
        <p:spPr>
          <a:xfrm>
            <a:off x="426719" y="726954"/>
            <a:ext cx="3017520" cy="552681"/>
          </a:xfrm>
          <a:prstGeom prst="rect">
            <a:avLst/>
          </a:prstGeom>
          <a:solidFill>
            <a:schemeClr val="bg1">
              <a:lumMod val="8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US" sz="1800" b="1" dirty="0">
                <a:solidFill>
                  <a:schemeClr val="tx1"/>
                </a:solidFill>
              </a:rPr>
              <a:t>Repository Request</a:t>
            </a:r>
            <a:endParaRPr lang="en-US" sz="1200" b="1" dirty="0">
              <a:solidFill>
                <a:schemeClr val="tx1"/>
              </a:solidFill>
            </a:endParaRPr>
          </a:p>
        </p:txBody>
      </p:sp>
      <p:grpSp>
        <p:nvGrpSpPr>
          <p:cNvPr id="392" name="Group 391">
            <a:extLst>
              <a:ext uri="{FF2B5EF4-FFF2-40B4-BE49-F238E27FC236}">
                <a16:creationId xmlns:a16="http://schemas.microsoft.com/office/drawing/2014/main" id="{6157E6D4-8A81-7FF8-E2D6-4EA426BB3EAE}"/>
              </a:ext>
            </a:extLst>
          </p:cNvPr>
          <p:cNvGrpSpPr/>
          <p:nvPr/>
        </p:nvGrpSpPr>
        <p:grpSpPr>
          <a:xfrm>
            <a:off x="3718560" y="1494819"/>
            <a:ext cx="3200400" cy="1463040"/>
            <a:chOff x="608621" y="3616729"/>
            <a:chExt cx="3200400" cy="1463040"/>
          </a:xfrm>
        </p:grpSpPr>
        <p:grpSp>
          <p:nvGrpSpPr>
            <p:cNvPr id="9" name="Group 8">
              <a:extLst>
                <a:ext uri="{FF2B5EF4-FFF2-40B4-BE49-F238E27FC236}">
                  <a16:creationId xmlns:a16="http://schemas.microsoft.com/office/drawing/2014/main" id="{8C997ACA-0956-6843-B5A9-31FAC53B54F4}"/>
                </a:ext>
              </a:extLst>
            </p:cNvPr>
            <p:cNvGrpSpPr/>
            <p:nvPr/>
          </p:nvGrpSpPr>
          <p:grpSpPr>
            <a:xfrm>
              <a:off x="608621" y="3616729"/>
              <a:ext cx="3200400" cy="1463040"/>
              <a:chOff x="609600" y="545005"/>
              <a:chExt cx="3200400" cy="1463040"/>
            </a:xfrm>
          </p:grpSpPr>
          <p:sp>
            <p:nvSpPr>
              <p:cNvPr id="162" name="Rounded Rectangle 161">
                <a:extLst>
                  <a:ext uri="{FF2B5EF4-FFF2-40B4-BE49-F238E27FC236}">
                    <a16:creationId xmlns:a16="http://schemas.microsoft.com/office/drawing/2014/main" id="{1AFEAC1C-09AE-0416-CFFF-E73481DE9447}"/>
                  </a:ext>
                </a:extLst>
              </p:cNvPr>
              <p:cNvSpPr/>
              <p:nvPr/>
            </p:nvSpPr>
            <p:spPr>
              <a:xfrm>
                <a:off x="609600" y="545005"/>
                <a:ext cx="3200400" cy="1463040"/>
              </a:xfrm>
              <a:prstGeom prst="roundRect">
                <a:avLst>
                  <a:gd name="adj" fmla="val 10058"/>
                </a:avLst>
              </a:prstGeom>
              <a:solidFill>
                <a:schemeClr val="bg1"/>
              </a:solidFill>
              <a:ln w="12700">
                <a:solidFill>
                  <a:srgbClr val="CADA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389" name="Round Same Side Corner Rectangle 388">
                <a:extLst>
                  <a:ext uri="{FF2B5EF4-FFF2-40B4-BE49-F238E27FC236}">
                    <a16:creationId xmlns:a16="http://schemas.microsoft.com/office/drawing/2014/main" id="{A679DDD8-AA81-8252-037F-ECE42059E8DE}"/>
                  </a:ext>
                </a:extLst>
              </p:cNvPr>
              <p:cNvSpPr/>
              <p:nvPr/>
            </p:nvSpPr>
            <p:spPr>
              <a:xfrm>
                <a:off x="609600" y="545005"/>
                <a:ext cx="3200400" cy="365760"/>
              </a:xfrm>
              <a:prstGeom prst="round2SameRect">
                <a:avLst>
                  <a:gd name="adj1" fmla="val 50000"/>
                  <a:gd name="adj2" fmla="val 0"/>
                </a:avLst>
              </a:prstGeom>
              <a:solidFill>
                <a:srgbClr val="CADAE8"/>
              </a:solidFill>
              <a:ln w="12700">
                <a:solidFill>
                  <a:srgbClr val="CADA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Timing</a:t>
                </a:r>
              </a:p>
            </p:txBody>
          </p:sp>
        </p:grpSp>
        <p:grpSp>
          <p:nvGrpSpPr>
            <p:cNvPr id="11" name="Graphic 210" descr="Daily calendar with solid fill">
              <a:extLst>
                <a:ext uri="{FF2B5EF4-FFF2-40B4-BE49-F238E27FC236}">
                  <a16:creationId xmlns:a16="http://schemas.microsoft.com/office/drawing/2014/main" id="{4841BD52-D616-7C3E-5271-7A571B11991A}"/>
                </a:ext>
              </a:extLst>
            </p:cNvPr>
            <p:cNvGrpSpPr>
              <a:grpSpLocks noChangeAspect="1"/>
            </p:cNvGrpSpPr>
            <p:nvPr/>
          </p:nvGrpSpPr>
          <p:grpSpPr>
            <a:xfrm>
              <a:off x="750970" y="4080708"/>
              <a:ext cx="914400" cy="914400"/>
              <a:chOff x="1361022" y="1258886"/>
              <a:chExt cx="777240" cy="777240"/>
            </a:xfrm>
            <a:solidFill>
              <a:srgbClr val="4C5988"/>
            </a:solidFill>
          </p:grpSpPr>
          <p:sp>
            <p:nvSpPr>
              <p:cNvPr id="158" name="Freeform 157">
                <a:extLst>
                  <a:ext uri="{FF2B5EF4-FFF2-40B4-BE49-F238E27FC236}">
                    <a16:creationId xmlns:a16="http://schemas.microsoft.com/office/drawing/2014/main" id="{3B8C7974-C29A-A779-72B7-A91A01BD5112}"/>
                  </a:ext>
                </a:extLst>
              </p:cNvPr>
              <p:cNvSpPr/>
              <p:nvPr/>
            </p:nvSpPr>
            <p:spPr>
              <a:xfrm>
                <a:off x="1498182" y="1258886"/>
                <a:ext cx="68580" cy="137160"/>
              </a:xfrm>
              <a:custGeom>
                <a:avLst/>
                <a:gdLst>
                  <a:gd name="connsiteX0" fmla="*/ 34290 w 68580"/>
                  <a:gd name="connsiteY0" fmla="*/ 137160 h 137160"/>
                  <a:gd name="connsiteX1" fmla="*/ 68580 w 68580"/>
                  <a:gd name="connsiteY1" fmla="*/ 102870 h 137160"/>
                  <a:gd name="connsiteX2" fmla="*/ 68580 w 68580"/>
                  <a:gd name="connsiteY2" fmla="*/ 34290 h 137160"/>
                  <a:gd name="connsiteX3" fmla="*/ 34290 w 68580"/>
                  <a:gd name="connsiteY3" fmla="*/ 0 h 137160"/>
                  <a:gd name="connsiteX4" fmla="*/ 0 w 68580"/>
                  <a:gd name="connsiteY4" fmla="*/ 34290 h 137160"/>
                  <a:gd name="connsiteX5" fmla="*/ 0 w 68580"/>
                  <a:gd name="connsiteY5" fmla="*/ 102870 h 137160"/>
                  <a:gd name="connsiteX6" fmla="*/ 34290 w 68580"/>
                  <a:gd name="connsiteY6" fmla="*/ 137160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 h="137160">
                    <a:moveTo>
                      <a:pt x="34290" y="137160"/>
                    </a:moveTo>
                    <a:cubicBezTo>
                      <a:pt x="53721" y="137160"/>
                      <a:pt x="68580" y="122301"/>
                      <a:pt x="68580" y="102870"/>
                    </a:cubicBezTo>
                    <a:lnTo>
                      <a:pt x="68580" y="34290"/>
                    </a:lnTo>
                    <a:cubicBezTo>
                      <a:pt x="68580" y="14859"/>
                      <a:pt x="53721" y="0"/>
                      <a:pt x="34290" y="0"/>
                    </a:cubicBezTo>
                    <a:cubicBezTo>
                      <a:pt x="14859" y="0"/>
                      <a:pt x="0" y="14859"/>
                      <a:pt x="0" y="34290"/>
                    </a:cubicBezTo>
                    <a:lnTo>
                      <a:pt x="0" y="102870"/>
                    </a:lnTo>
                    <a:cubicBezTo>
                      <a:pt x="0" y="122301"/>
                      <a:pt x="14859" y="137160"/>
                      <a:pt x="34290" y="137160"/>
                    </a:cubicBezTo>
                    <a:close/>
                  </a:path>
                </a:pathLst>
              </a:custGeom>
              <a:solidFill>
                <a:srgbClr val="4C5988"/>
              </a:solidFill>
              <a:ln w="11410"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94106EFB-C3CE-90D3-FA12-720D4CDCF594}"/>
                  </a:ext>
                </a:extLst>
              </p:cNvPr>
              <p:cNvSpPr/>
              <p:nvPr/>
            </p:nvSpPr>
            <p:spPr>
              <a:xfrm>
                <a:off x="1361022" y="1533206"/>
                <a:ext cx="777240" cy="502920"/>
              </a:xfrm>
              <a:custGeom>
                <a:avLst/>
                <a:gdLst>
                  <a:gd name="connsiteX0" fmla="*/ 68580 w 777240"/>
                  <a:gd name="connsiteY0" fmla="*/ 342900 h 502920"/>
                  <a:gd name="connsiteX1" fmla="*/ 251460 w 777240"/>
                  <a:gd name="connsiteY1" fmla="*/ 342900 h 502920"/>
                  <a:gd name="connsiteX2" fmla="*/ 251460 w 777240"/>
                  <a:gd name="connsiteY2" fmla="*/ 434340 h 502920"/>
                  <a:gd name="connsiteX3" fmla="*/ 68580 w 777240"/>
                  <a:gd name="connsiteY3" fmla="*/ 434340 h 502920"/>
                  <a:gd name="connsiteX4" fmla="*/ 68580 w 777240"/>
                  <a:gd name="connsiteY4" fmla="*/ 342900 h 502920"/>
                  <a:gd name="connsiteX5" fmla="*/ 68580 w 777240"/>
                  <a:gd name="connsiteY5" fmla="*/ 205740 h 502920"/>
                  <a:gd name="connsiteX6" fmla="*/ 251460 w 777240"/>
                  <a:gd name="connsiteY6" fmla="*/ 205740 h 502920"/>
                  <a:gd name="connsiteX7" fmla="*/ 251460 w 777240"/>
                  <a:gd name="connsiteY7" fmla="*/ 297180 h 502920"/>
                  <a:gd name="connsiteX8" fmla="*/ 68580 w 777240"/>
                  <a:gd name="connsiteY8" fmla="*/ 297180 h 502920"/>
                  <a:gd name="connsiteX9" fmla="*/ 68580 w 777240"/>
                  <a:gd name="connsiteY9" fmla="*/ 205740 h 502920"/>
                  <a:gd name="connsiteX10" fmla="*/ 68580 w 777240"/>
                  <a:gd name="connsiteY10" fmla="*/ 68580 h 502920"/>
                  <a:gd name="connsiteX11" fmla="*/ 251460 w 777240"/>
                  <a:gd name="connsiteY11" fmla="*/ 68580 h 502920"/>
                  <a:gd name="connsiteX12" fmla="*/ 251460 w 777240"/>
                  <a:gd name="connsiteY12" fmla="*/ 160020 h 502920"/>
                  <a:gd name="connsiteX13" fmla="*/ 68580 w 777240"/>
                  <a:gd name="connsiteY13" fmla="*/ 160020 h 502920"/>
                  <a:gd name="connsiteX14" fmla="*/ 68580 w 777240"/>
                  <a:gd name="connsiteY14" fmla="*/ 68580 h 502920"/>
                  <a:gd name="connsiteX15" fmla="*/ 480060 w 777240"/>
                  <a:gd name="connsiteY15" fmla="*/ 68580 h 502920"/>
                  <a:gd name="connsiteX16" fmla="*/ 480060 w 777240"/>
                  <a:gd name="connsiteY16" fmla="*/ 160020 h 502920"/>
                  <a:gd name="connsiteX17" fmla="*/ 297180 w 777240"/>
                  <a:gd name="connsiteY17" fmla="*/ 160020 h 502920"/>
                  <a:gd name="connsiteX18" fmla="*/ 297180 w 777240"/>
                  <a:gd name="connsiteY18" fmla="*/ 68580 h 502920"/>
                  <a:gd name="connsiteX19" fmla="*/ 480060 w 777240"/>
                  <a:gd name="connsiteY19" fmla="*/ 68580 h 502920"/>
                  <a:gd name="connsiteX20" fmla="*/ 708660 w 777240"/>
                  <a:gd name="connsiteY20" fmla="*/ 68580 h 502920"/>
                  <a:gd name="connsiteX21" fmla="*/ 708660 w 777240"/>
                  <a:gd name="connsiteY21" fmla="*/ 160020 h 502920"/>
                  <a:gd name="connsiteX22" fmla="*/ 525780 w 777240"/>
                  <a:gd name="connsiteY22" fmla="*/ 160020 h 502920"/>
                  <a:gd name="connsiteX23" fmla="*/ 525780 w 777240"/>
                  <a:gd name="connsiteY23" fmla="*/ 68580 h 502920"/>
                  <a:gd name="connsiteX24" fmla="*/ 708660 w 777240"/>
                  <a:gd name="connsiteY24" fmla="*/ 68580 h 502920"/>
                  <a:gd name="connsiteX25" fmla="*/ 708660 w 777240"/>
                  <a:gd name="connsiteY25" fmla="*/ 297180 h 502920"/>
                  <a:gd name="connsiteX26" fmla="*/ 525780 w 777240"/>
                  <a:gd name="connsiteY26" fmla="*/ 297180 h 502920"/>
                  <a:gd name="connsiteX27" fmla="*/ 525780 w 777240"/>
                  <a:gd name="connsiteY27" fmla="*/ 205740 h 502920"/>
                  <a:gd name="connsiteX28" fmla="*/ 708660 w 777240"/>
                  <a:gd name="connsiteY28" fmla="*/ 205740 h 502920"/>
                  <a:gd name="connsiteX29" fmla="*/ 708660 w 777240"/>
                  <a:gd name="connsiteY29" fmla="*/ 297180 h 502920"/>
                  <a:gd name="connsiteX30" fmla="*/ 708660 w 777240"/>
                  <a:gd name="connsiteY30" fmla="*/ 434340 h 502920"/>
                  <a:gd name="connsiteX31" fmla="*/ 525780 w 777240"/>
                  <a:gd name="connsiteY31" fmla="*/ 434340 h 502920"/>
                  <a:gd name="connsiteX32" fmla="*/ 525780 w 777240"/>
                  <a:gd name="connsiteY32" fmla="*/ 342900 h 502920"/>
                  <a:gd name="connsiteX33" fmla="*/ 708660 w 777240"/>
                  <a:gd name="connsiteY33" fmla="*/ 342900 h 502920"/>
                  <a:gd name="connsiteX34" fmla="*/ 708660 w 777240"/>
                  <a:gd name="connsiteY34" fmla="*/ 434340 h 502920"/>
                  <a:gd name="connsiteX35" fmla="*/ 297180 w 777240"/>
                  <a:gd name="connsiteY35" fmla="*/ 297180 h 502920"/>
                  <a:gd name="connsiteX36" fmla="*/ 297180 w 777240"/>
                  <a:gd name="connsiteY36" fmla="*/ 205740 h 502920"/>
                  <a:gd name="connsiteX37" fmla="*/ 480060 w 777240"/>
                  <a:gd name="connsiteY37" fmla="*/ 205740 h 502920"/>
                  <a:gd name="connsiteX38" fmla="*/ 480060 w 777240"/>
                  <a:gd name="connsiteY38" fmla="*/ 297180 h 502920"/>
                  <a:gd name="connsiteX39" fmla="*/ 297180 w 777240"/>
                  <a:gd name="connsiteY39" fmla="*/ 297180 h 502920"/>
                  <a:gd name="connsiteX40" fmla="*/ 297180 w 777240"/>
                  <a:gd name="connsiteY40" fmla="*/ 434340 h 502920"/>
                  <a:gd name="connsiteX41" fmla="*/ 297180 w 777240"/>
                  <a:gd name="connsiteY41" fmla="*/ 342900 h 502920"/>
                  <a:gd name="connsiteX42" fmla="*/ 480060 w 777240"/>
                  <a:gd name="connsiteY42" fmla="*/ 342900 h 502920"/>
                  <a:gd name="connsiteX43" fmla="*/ 480060 w 777240"/>
                  <a:gd name="connsiteY43" fmla="*/ 434340 h 502920"/>
                  <a:gd name="connsiteX44" fmla="*/ 297180 w 777240"/>
                  <a:gd name="connsiteY44" fmla="*/ 434340 h 502920"/>
                  <a:gd name="connsiteX45" fmla="*/ 0 w 777240"/>
                  <a:gd name="connsiteY45" fmla="*/ 502920 h 502920"/>
                  <a:gd name="connsiteX46" fmla="*/ 777240 w 777240"/>
                  <a:gd name="connsiteY46" fmla="*/ 502920 h 502920"/>
                  <a:gd name="connsiteX47" fmla="*/ 777240 w 777240"/>
                  <a:gd name="connsiteY47" fmla="*/ 0 h 502920"/>
                  <a:gd name="connsiteX48" fmla="*/ 0 w 777240"/>
                  <a:gd name="connsiteY48" fmla="*/ 0 h 502920"/>
                  <a:gd name="connsiteX49" fmla="*/ 0 w 777240"/>
                  <a:gd name="connsiteY49" fmla="*/ 502920 h 502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77240" h="502920">
                    <a:moveTo>
                      <a:pt x="68580" y="342900"/>
                    </a:moveTo>
                    <a:lnTo>
                      <a:pt x="251460" y="342900"/>
                    </a:lnTo>
                    <a:lnTo>
                      <a:pt x="251460" y="434340"/>
                    </a:lnTo>
                    <a:lnTo>
                      <a:pt x="68580" y="434340"/>
                    </a:lnTo>
                    <a:lnTo>
                      <a:pt x="68580" y="342900"/>
                    </a:lnTo>
                    <a:close/>
                    <a:moveTo>
                      <a:pt x="68580" y="205740"/>
                    </a:moveTo>
                    <a:lnTo>
                      <a:pt x="251460" y="205740"/>
                    </a:lnTo>
                    <a:lnTo>
                      <a:pt x="251460" y="297180"/>
                    </a:lnTo>
                    <a:lnTo>
                      <a:pt x="68580" y="297180"/>
                    </a:lnTo>
                    <a:lnTo>
                      <a:pt x="68580" y="205740"/>
                    </a:lnTo>
                    <a:close/>
                    <a:moveTo>
                      <a:pt x="68580" y="68580"/>
                    </a:moveTo>
                    <a:lnTo>
                      <a:pt x="251460" y="68580"/>
                    </a:lnTo>
                    <a:lnTo>
                      <a:pt x="251460" y="160020"/>
                    </a:lnTo>
                    <a:lnTo>
                      <a:pt x="68580" y="160020"/>
                    </a:lnTo>
                    <a:lnTo>
                      <a:pt x="68580" y="68580"/>
                    </a:lnTo>
                    <a:close/>
                    <a:moveTo>
                      <a:pt x="480060" y="68580"/>
                    </a:moveTo>
                    <a:lnTo>
                      <a:pt x="480060" y="160020"/>
                    </a:lnTo>
                    <a:lnTo>
                      <a:pt x="297180" y="160020"/>
                    </a:lnTo>
                    <a:lnTo>
                      <a:pt x="297180" y="68580"/>
                    </a:lnTo>
                    <a:lnTo>
                      <a:pt x="480060" y="68580"/>
                    </a:lnTo>
                    <a:close/>
                    <a:moveTo>
                      <a:pt x="708660" y="68580"/>
                    </a:moveTo>
                    <a:lnTo>
                      <a:pt x="708660" y="160020"/>
                    </a:lnTo>
                    <a:lnTo>
                      <a:pt x="525780" y="160020"/>
                    </a:lnTo>
                    <a:lnTo>
                      <a:pt x="525780" y="68580"/>
                    </a:lnTo>
                    <a:lnTo>
                      <a:pt x="708660" y="68580"/>
                    </a:lnTo>
                    <a:close/>
                    <a:moveTo>
                      <a:pt x="708660" y="297180"/>
                    </a:moveTo>
                    <a:lnTo>
                      <a:pt x="525780" y="297180"/>
                    </a:lnTo>
                    <a:lnTo>
                      <a:pt x="525780" y="205740"/>
                    </a:lnTo>
                    <a:lnTo>
                      <a:pt x="708660" y="205740"/>
                    </a:lnTo>
                    <a:lnTo>
                      <a:pt x="708660" y="297180"/>
                    </a:lnTo>
                    <a:close/>
                    <a:moveTo>
                      <a:pt x="708660" y="434340"/>
                    </a:moveTo>
                    <a:lnTo>
                      <a:pt x="525780" y="434340"/>
                    </a:lnTo>
                    <a:lnTo>
                      <a:pt x="525780" y="342900"/>
                    </a:lnTo>
                    <a:lnTo>
                      <a:pt x="708660" y="342900"/>
                    </a:lnTo>
                    <a:lnTo>
                      <a:pt x="708660" y="434340"/>
                    </a:lnTo>
                    <a:close/>
                    <a:moveTo>
                      <a:pt x="297180" y="297180"/>
                    </a:moveTo>
                    <a:lnTo>
                      <a:pt x="297180" y="205740"/>
                    </a:lnTo>
                    <a:lnTo>
                      <a:pt x="480060" y="205740"/>
                    </a:lnTo>
                    <a:lnTo>
                      <a:pt x="480060" y="297180"/>
                    </a:lnTo>
                    <a:lnTo>
                      <a:pt x="297180" y="297180"/>
                    </a:lnTo>
                    <a:close/>
                    <a:moveTo>
                      <a:pt x="297180" y="434340"/>
                    </a:moveTo>
                    <a:lnTo>
                      <a:pt x="297180" y="342900"/>
                    </a:lnTo>
                    <a:lnTo>
                      <a:pt x="480060" y="342900"/>
                    </a:lnTo>
                    <a:lnTo>
                      <a:pt x="480060" y="434340"/>
                    </a:lnTo>
                    <a:lnTo>
                      <a:pt x="297180" y="434340"/>
                    </a:lnTo>
                    <a:close/>
                    <a:moveTo>
                      <a:pt x="0" y="502920"/>
                    </a:moveTo>
                    <a:lnTo>
                      <a:pt x="777240" y="502920"/>
                    </a:lnTo>
                    <a:lnTo>
                      <a:pt x="777240" y="0"/>
                    </a:lnTo>
                    <a:lnTo>
                      <a:pt x="0" y="0"/>
                    </a:lnTo>
                    <a:lnTo>
                      <a:pt x="0" y="502920"/>
                    </a:lnTo>
                    <a:close/>
                  </a:path>
                </a:pathLst>
              </a:custGeom>
              <a:solidFill>
                <a:srgbClr val="4C5988"/>
              </a:solidFill>
              <a:ln w="11410"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BFE0E9CF-34C7-70D5-8189-F795379BA329}"/>
                  </a:ext>
                </a:extLst>
              </p:cNvPr>
              <p:cNvSpPr/>
              <p:nvPr/>
            </p:nvSpPr>
            <p:spPr>
              <a:xfrm>
                <a:off x="1932522" y="1258886"/>
                <a:ext cx="68580" cy="137160"/>
              </a:xfrm>
              <a:custGeom>
                <a:avLst/>
                <a:gdLst>
                  <a:gd name="connsiteX0" fmla="*/ 34290 w 68580"/>
                  <a:gd name="connsiteY0" fmla="*/ 137160 h 137160"/>
                  <a:gd name="connsiteX1" fmla="*/ 68580 w 68580"/>
                  <a:gd name="connsiteY1" fmla="*/ 102870 h 137160"/>
                  <a:gd name="connsiteX2" fmla="*/ 68580 w 68580"/>
                  <a:gd name="connsiteY2" fmla="*/ 34290 h 137160"/>
                  <a:gd name="connsiteX3" fmla="*/ 34290 w 68580"/>
                  <a:gd name="connsiteY3" fmla="*/ 0 h 137160"/>
                  <a:gd name="connsiteX4" fmla="*/ 0 w 68580"/>
                  <a:gd name="connsiteY4" fmla="*/ 34290 h 137160"/>
                  <a:gd name="connsiteX5" fmla="*/ 0 w 68580"/>
                  <a:gd name="connsiteY5" fmla="*/ 102870 h 137160"/>
                  <a:gd name="connsiteX6" fmla="*/ 34290 w 68580"/>
                  <a:gd name="connsiteY6" fmla="*/ 137160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 h="137160">
                    <a:moveTo>
                      <a:pt x="34290" y="137160"/>
                    </a:moveTo>
                    <a:cubicBezTo>
                      <a:pt x="53721" y="137160"/>
                      <a:pt x="68580" y="122301"/>
                      <a:pt x="68580" y="102870"/>
                    </a:cubicBezTo>
                    <a:lnTo>
                      <a:pt x="68580" y="34290"/>
                    </a:lnTo>
                    <a:cubicBezTo>
                      <a:pt x="68580" y="14859"/>
                      <a:pt x="53721" y="0"/>
                      <a:pt x="34290" y="0"/>
                    </a:cubicBezTo>
                    <a:cubicBezTo>
                      <a:pt x="14859" y="0"/>
                      <a:pt x="0" y="14859"/>
                      <a:pt x="0" y="34290"/>
                    </a:cubicBezTo>
                    <a:lnTo>
                      <a:pt x="0" y="102870"/>
                    </a:lnTo>
                    <a:cubicBezTo>
                      <a:pt x="0" y="122301"/>
                      <a:pt x="14859" y="137160"/>
                      <a:pt x="34290" y="137160"/>
                    </a:cubicBezTo>
                    <a:close/>
                  </a:path>
                </a:pathLst>
              </a:custGeom>
              <a:solidFill>
                <a:srgbClr val="4C5988"/>
              </a:solidFill>
              <a:ln w="11410"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C8452D53-FA6C-C81D-E264-DCC6158DBBC5}"/>
                  </a:ext>
                </a:extLst>
              </p:cNvPr>
              <p:cNvSpPr/>
              <p:nvPr/>
            </p:nvSpPr>
            <p:spPr>
              <a:xfrm>
                <a:off x="1361022" y="1327466"/>
                <a:ext cx="777240" cy="160020"/>
              </a:xfrm>
              <a:custGeom>
                <a:avLst/>
                <a:gdLst>
                  <a:gd name="connsiteX0" fmla="*/ 685800 w 777240"/>
                  <a:gd name="connsiteY0" fmla="*/ 0 h 160020"/>
                  <a:gd name="connsiteX1" fmla="*/ 685800 w 777240"/>
                  <a:gd name="connsiteY1" fmla="*/ 34290 h 160020"/>
                  <a:gd name="connsiteX2" fmla="*/ 605790 w 777240"/>
                  <a:gd name="connsiteY2" fmla="*/ 114300 h 160020"/>
                  <a:gd name="connsiteX3" fmla="*/ 525780 w 777240"/>
                  <a:gd name="connsiteY3" fmla="*/ 34290 h 160020"/>
                  <a:gd name="connsiteX4" fmla="*/ 525780 w 777240"/>
                  <a:gd name="connsiteY4" fmla="*/ 0 h 160020"/>
                  <a:gd name="connsiteX5" fmla="*/ 251460 w 777240"/>
                  <a:gd name="connsiteY5" fmla="*/ 0 h 160020"/>
                  <a:gd name="connsiteX6" fmla="*/ 251460 w 777240"/>
                  <a:gd name="connsiteY6" fmla="*/ 34290 h 160020"/>
                  <a:gd name="connsiteX7" fmla="*/ 171450 w 777240"/>
                  <a:gd name="connsiteY7" fmla="*/ 114300 h 160020"/>
                  <a:gd name="connsiteX8" fmla="*/ 91440 w 777240"/>
                  <a:gd name="connsiteY8" fmla="*/ 34290 h 160020"/>
                  <a:gd name="connsiteX9" fmla="*/ 91440 w 777240"/>
                  <a:gd name="connsiteY9" fmla="*/ 0 h 160020"/>
                  <a:gd name="connsiteX10" fmla="*/ 0 w 777240"/>
                  <a:gd name="connsiteY10" fmla="*/ 0 h 160020"/>
                  <a:gd name="connsiteX11" fmla="*/ 0 w 777240"/>
                  <a:gd name="connsiteY11" fmla="*/ 160020 h 160020"/>
                  <a:gd name="connsiteX12" fmla="*/ 777240 w 777240"/>
                  <a:gd name="connsiteY12" fmla="*/ 160020 h 160020"/>
                  <a:gd name="connsiteX13" fmla="*/ 777240 w 777240"/>
                  <a:gd name="connsiteY13" fmla="*/ 0 h 160020"/>
                  <a:gd name="connsiteX14" fmla="*/ 685800 w 777240"/>
                  <a:gd name="connsiteY14" fmla="*/ 0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7240" h="160020">
                    <a:moveTo>
                      <a:pt x="685800" y="0"/>
                    </a:moveTo>
                    <a:lnTo>
                      <a:pt x="685800" y="34290"/>
                    </a:lnTo>
                    <a:cubicBezTo>
                      <a:pt x="685800" y="78867"/>
                      <a:pt x="650367" y="114300"/>
                      <a:pt x="605790" y="114300"/>
                    </a:cubicBezTo>
                    <a:cubicBezTo>
                      <a:pt x="561213" y="114300"/>
                      <a:pt x="525780" y="78867"/>
                      <a:pt x="525780" y="34290"/>
                    </a:cubicBezTo>
                    <a:lnTo>
                      <a:pt x="525780" y="0"/>
                    </a:lnTo>
                    <a:lnTo>
                      <a:pt x="251460" y="0"/>
                    </a:lnTo>
                    <a:lnTo>
                      <a:pt x="251460" y="34290"/>
                    </a:lnTo>
                    <a:cubicBezTo>
                      <a:pt x="251460" y="78867"/>
                      <a:pt x="216027" y="114300"/>
                      <a:pt x="171450" y="114300"/>
                    </a:cubicBezTo>
                    <a:cubicBezTo>
                      <a:pt x="126873" y="114300"/>
                      <a:pt x="91440" y="78867"/>
                      <a:pt x="91440" y="34290"/>
                    </a:cubicBezTo>
                    <a:lnTo>
                      <a:pt x="91440" y="0"/>
                    </a:lnTo>
                    <a:lnTo>
                      <a:pt x="0" y="0"/>
                    </a:lnTo>
                    <a:lnTo>
                      <a:pt x="0" y="160020"/>
                    </a:lnTo>
                    <a:lnTo>
                      <a:pt x="777240" y="160020"/>
                    </a:lnTo>
                    <a:lnTo>
                      <a:pt x="777240" y="0"/>
                    </a:lnTo>
                    <a:lnTo>
                      <a:pt x="685800" y="0"/>
                    </a:lnTo>
                    <a:close/>
                  </a:path>
                </a:pathLst>
              </a:custGeom>
              <a:solidFill>
                <a:srgbClr val="4C5988"/>
              </a:solidFill>
              <a:ln w="11410" cap="flat">
                <a:noFill/>
                <a:prstDash val="solid"/>
                <a:miter/>
              </a:ln>
            </p:spPr>
            <p:txBody>
              <a:bodyPr rtlCol="0" anchor="ctr"/>
              <a:lstStyle/>
              <a:p>
                <a:endParaRPr lang="en-US"/>
              </a:p>
            </p:txBody>
          </p:sp>
        </p:grpSp>
        <p:sp>
          <p:nvSpPr>
            <p:cNvPr id="14" name="Rounded Rectangle 13">
              <a:extLst>
                <a:ext uri="{FF2B5EF4-FFF2-40B4-BE49-F238E27FC236}">
                  <a16:creationId xmlns:a16="http://schemas.microsoft.com/office/drawing/2014/main" id="{F7A7CD03-4C36-7219-2C20-70DA1BC25D3C}"/>
                </a:ext>
              </a:extLst>
            </p:cNvPr>
            <p:cNvSpPr/>
            <p:nvPr/>
          </p:nvSpPr>
          <p:spPr>
            <a:xfrm>
              <a:off x="1802471" y="4095948"/>
              <a:ext cx="1850522" cy="914400"/>
            </a:xfrm>
            <a:prstGeom prst="roundRect">
              <a:avLst>
                <a:gd name="adj" fmla="val 10058"/>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en-US" sz="1200" dirty="0">
                  <a:solidFill>
                    <a:schemeClr val="tx1"/>
                  </a:solidFill>
                  <a:latin typeface="Arial" panose="020B0604020202020204" pitchFamily="34" charset="0"/>
                  <a:cs typeface="Arial" panose="020B0604020202020204" pitchFamily="34" charset="0"/>
                </a:rPr>
                <a:t>Year 1</a:t>
              </a:r>
            </a:p>
            <a:p>
              <a:pPr algn="ctr"/>
              <a:r>
                <a:rPr lang="en-US" sz="1200" dirty="0">
                  <a:solidFill>
                    <a:schemeClr val="tx1"/>
                  </a:solidFill>
                  <a:latin typeface="Arial" panose="020B0604020202020204" pitchFamily="34" charset="0"/>
                  <a:cs typeface="Arial" panose="020B0604020202020204" pitchFamily="34" charset="0"/>
                </a:rPr>
                <a:t>Year 2</a:t>
              </a:r>
            </a:p>
            <a:p>
              <a:pPr algn="ctr"/>
              <a:r>
                <a:rPr lang="en-US" sz="1200" dirty="0">
                  <a:solidFill>
                    <a:schemeClr val="tx1"/>
                  </a:solidFill>
                  <a:latin typeface="Arial" panose="020B0604020202020204" pitchFamily="34" charset="0"/>
                  <a:cs typeface="Arial" panose="020B0604020202020204" pitchFamily="34" charset="0"/>
                </a:rPr>
                <a:t>Year 3</a:t>
              </a:r>
            </a:p>
            <a:p>
              <a:pPr algn="ctr"/>
              <a:r>
                <a:rPr lang="en-US" sz="1200" dirty="0">
                  <a:solidFill>
                    <a:schemeClr val="tx1"/>
                  </a:solidFill>
                  <a:latin typeface="Arial" panose="020B0604020202020204" pitchFamily="34" charset="0"/>
                  <a:cs typeface="Arial" panose="020B0604020202020204" pitchFamily="34" charset="0"/>
                </a:rPr>
                <a:t>Year 4</a:t>
              </a:r>
            </a:p>
            <a:p>
              <a:pPr algn="ctr"/>
              <a:r>
                <a:rPr lang="en-US" sz="1200" dirty="0">
                  <a:solidFill>
                    <a:schemeClr val="tx1"/>
                  </a:solidFill>
                  <a:latin typeface="Arial" panose="020B0604020202020204" pitchFamily="34" charset="0"/>
                  <a:cs typeface="Arial" panose="020B0604020202020204" pitchFamily="34" charset="0"/>
                </a:rPr>
                <a:t>Year 5</a:t>
              </a:r>
            </a:p>
            <a:p>
              <a:pPr algn="ctr"/>
              <a:r>
                <a:rPr lang="en-US" sz="1200" dirty="0">
                  <a:solidFill>
                    <a:schemeClr val="tx1"/>
                  </a:solidFill>
                  <a:latin typeface="Arial" panose="020B0604020202020204" pitchFamily="34" charset="0"/>
                  <a:cs typeface="Arial" panose="020B0604020202020204" pitchFamily="34" charset="0"/>
                </a:rPr>
                <a:t>Year 6</a:t>
              </a:r>
            </a:p>
            <a:p>
              <a:pPr algn="ctr"/>
              <a:r>
                <a:rPr lang="en-US" sz="1200" dirty="0">
                  <a:solidFill>
                    <a:schemeClr val="tx1"/>
                  </a:solidFill>
                  <a:latin typeface="Arial" panose="020B0604020202020204" pitchFamily="34" charset="0"/>
                  <a:cs typeface="Arial" panose="020B0604020202020204" pitchFamily="34" charset="0"/>
                </a:rPr>
                <a:t>Year 7</a:t>
              </a:r>
            </a:p>
            <a:p>
              <a:pPr algn="ctr"/>
              <a:r>
                <a:rPr lang="en-US" sz="1200" dirty="0">
                  <a:solidFill>
                    <a:schemeClr val="tx1"/>
                  </a:solidFill>
                  <a:latin typeface="Arial" panose="020B0604020202020204" pitchFamily="34" charset="0"/>
                  <a:cs typeface="Arial" panose="020B0604020202020204" pitchFamily="34" charset="0"/>
                </a:rPr>
                <a:t>Year 8</a:t>
              </a:r>
            </a:p>
            <a:p>
              <a:pPr algn="ctr"/>
              <a:r>
                <a:rPr lang="en-US" sz="1200" dirty="0">
                  <a:solidFill>
                    <a:schemeClr val="tx1"/>
                  </a:solidFill>
                  <a:latin typeface="Arial" panose="020B0604020202020204" pitchFamily="34" charset="0"/>
                  <a:cs typeface="Arial" panose="020B0604020202020204" pitchFamily="34" charset="0"/>
                </a:rPr>
                <a:t>Year 9</a:t>
              </a:r>
            </a:p>
            <a:p>
              <a:pPr algn="ctr"/>
              <a:r>
                <a:rPr lang="en-US" sz="1200" dirty="0">
                  <a:solidFill>
                    <a:schemeClr val="tx1"/>
                  </a:solidFill>
                  <a:latin typeface="Arial" panose="020B0604020202020204" pitchFamily="34" charset="0"/>
                  <a:cs typeface="Arial" panose="020B0604020202020204" pitchFamily="34" charset="0"/>
                </a:rPr>
                <a:t>Year 10</a:t>
              </a:r>
            </a:p>
            <a:p>
              <a:pPr algn="ctr"/>
              <a:r>
                <a:rPr lang="en-US" sz="1200" dirty="0">
                  <a:solidFill>
                    <a:schemeClr val="tx1"/>
                  </a:solidFill>
                  <a:latin typeface="Arial" panose="020B0604020202020204" pitchFamily="34" charset="0"/>
                  <a:cs typeface="Arial" panose="020B0604020202020204" pitchFamily="34" charset="0"/>
                </a:rPr>
                <a:t>Year 11</a:t>
              </a:r>
            </a:p>
            <a:p>
              <a:pPr algn="ctr"/>
              <a:r>
                <a:rPr lang="en-US" sz="1200" dirty="0">
                  <a:solidFill>
                    <a:schemeClr val="tx1"/>
                  </a:solidFill>
                  <a:latin typeface="Arial" panose="020B0604020202020204" pitchFamily="34" charset="0"/>
                  <a:cs typeface="Arial" panose="020B0604020202020204" pitchFamily="34" charset="0"/>
                </a:rPr>
                <a:t>Year 12</a:t>
              </a:r>
            </a:p>
          </p:txBody>
        </p:sp>
      </p:grpSp>
      <p:grpSp>
        <p:nvGrpSpPr>
          <p:cNvPr id="15" name="Group 14">
            <a:extLst>
              <a:ext uri="{FF2B5EF4-FFF2-40B4-BE49-F238E27FC236}">
                <a16:creationId xmlns:a16="http://schemas.microsoft.com/office/drawing/2014/main" id="{ACC55499-44BD-8D2E-44A6-2CB128ECDC25}"/>
              </a:ext>
            </a:extLst>
          </p:cNvPr>
          <p:cNvGrpSpPr/>
          <p:nvPr/>
        </p:nvGrpSpPr>
        <p:grpSpPr>
          <a:xfrm>
            <a:off x="3718560" y="3173043"/>
            <a:ext cx="3200400" cy="1463040"/>
            <a:chOff x="4495800" y="563880"/>
            <a:chExt cx="3200400" cy="1463040"/>
          </a:xfrm>
        </p:grpSpPr>
        <p:grpSp>
          <p:nvGrpSpPr>
            <p:cNvPr id="18" name="Group 17">
              <a:extLst>
                <a:ext uri="{FF2B5EF4-FFF2-40B4-BE49-F238E27FC236}">
                  <a16:creationId xmlns:a16="http://schemas.microsoft.com/office/drawing/2014/main" id="{ACE79B90-1DBA-A8E1-FB8A-02FB016C186F}"/>
                </a:ext>
              </a:extLst>
            </p:cNvPr>
            <p:cNvGrpSpPr/>
            <p:nvPr/>
          </p:nvGrpSpPr>
          <p:grpSpPr>
            <a:xfrm>
              <a:off x="4495800" y="563880"/>
              <a:ext cx="3200400" cy="1463040"/>
              <a:chOff x="4495800" y="566928"/>
              <a:chExt cx="3200400" cy="1463040"/>
            </a:xfrm>
          </p:grpSpPr>
          <p:sp>
            <p:nvSpPr>
              <p:cNvPr id="156" name="Rounded Rectangle 155">
                <a:extLst>
                  <a:ext uri="{FF2B5EF4-FFF2-40B4-BE49-F238E27FC236}">
                    <a16:creationId xmlns:a16="http://schemas.microsoft.com/office/drawing/2014/main" id="{A463404B-8C61-2C89-C922-9AC00C5E9A2A}"/>
                  </a:ext>
                </a:extLst>
              </p:cNvPr>
              <p:cNvSpPr/>
              <p:nvPr/>
            </p:nvSpPr>
            <p:spPr>
              <a:xfrm>
                <a:off x="4495800" y="566928"/>
                <a:ext cx="3200400" cy="1463040"/>
              </a:xfrm>
              <a:prstGeom prst="roundRect">
                <a:avLst>
                  <a:gd name="adj" fmla="val 10058"/>
                </a:avLst>
              </a:prstGeom>
              <a:solidFill>
                <a:schemeClr val="bg1"/>
              </a:solidFill>
              <a:ln w="12700">
                <a:solidFill>
                  <a:srgbClr val="E2E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157" name="Round Same Side Corner Rectangle 156">
                <a:extLst>
                  <a:ext uri="{FF2B5EF4-FFF2-40B4-BE49-F238E27FC236}">
                    <a16:creationId xmlns:a16="http://schemas.microsoft.com/office/drawing/2014/main" id="{39233A75-B895-5268-C6E4-E335570B7500}"/>
                  </a:ext>
                </a:extLst>
              </p:cNvPr>
              <p:cNvSpPr/>
              <p:nvPr/>
            </p:nvSpPr>
            <p:spPr>
              <a:xfrm>
                <a:off x="4495800" y="566928"/>
                <a:ext cx="3200400" cy="366078"/>
              </a:xfrm>
              <a:prstGeom prst="round2SameRect">
                <a:avLst>
                  <a:gd name="adj1" fmla="val 50000"/>
                  <a:gd name="adj2" fmla="val 0"/>
                </a:avLst>
              </a:prstGeom>
              <a:solidFill>
                <a:srgbClr val="E2EAB4"/>
              </a:solidFill>
              <a:ln w="12700">
                <a:solidFill>
                  <a:srgbClr val="E2E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Type</a:t>
                </a:r>
              </a:p>
            </p:txBody>
          </p:sp>
        </p:grpSp>
        <p:grpSp>
          <p:nvGrpSpPr>
            <p:cNvPr id="19" name="Group 18">
              <a:extLst>
                <a:ext uri="{FF2B5EF4-FFF2-40B4-BE49-F238E27FC236}">
                  <a16:creationId xmlns:a16="http://schemas.microsoft.com/office/drawing/2014/main" id="{85CB0574-89FD-D85C-234F-5DC3D98F8B16}"/>
                </a:ext>
              </a:extLst>
            </p:cNvPr>
            <p:cNvGrpSpPr>
              <a:grpSpLocks noChangeAspect="1"/>
            </p:cNvGrpSpPr>
            <p:nvPr/>
          </p:nvGrpSpPr>
          <p:grpSpPr>
            <a:xfrm>
              <a:off x="4613410" y="1021080"/>
              <a:ext cx="770382" cy="1005840"/>
              <a:chOff x="5485485" y="1291771"/>
              <a:chExt cx="469678" cy="613229"/>
            </a:xfrm>
          </p:grpSpPr>
          <p:grpSp>
            <p:nvGrpSpPr>
              <p:cNvPr id="130" name="Group 129">
                <a:extLst>
                  <a:ext uri="{FF2B5EF4-FFF2-40B4-BE49-F238E27FC236}">
                    <a16:creationId xmlns:a16="http://schemas.microsoft.com/office/drawing/2014/main" id="{F77F5F5D-417A-EE13-6334-D8E6AE73A77E}"/>
                  </a:ext>
                </a:extLst>
              </p:cNvPr>
              <p:cNvGrpSpPr/>
              <p:nvPr/>
            </p:nvGrpSpPr>
            <p:grpSpPr>
              <a:xfrm>
                <a:off x="5576086" y="1291771"/>
                <a:ext cx="288476" cy="404880"/>
                <a:chOff x="1280485" y="2441563"/>
                <a:chExt cx="958934" cy="1344713"/>
              </a:xfrm>
              <a:solidFill>
                <a:srgbClr val="637A62"/>
              </a:solidFill>
            </p:grpSpPr>
            <p:grpSp>
              <p:nvGrpSpPr>
                <p:cNvPr id="132" name="Group 131">
                  <a:extLst>
                    <a:ext uri="{FF2B5EF4-FFF2-40B4-BE49-F238E27FC236}">
                      <a16:creationId xmlns:a16="http://schemas.microsoft.com/office/drawing/2014/main" id="{88330CC0-7CD6-BDE4-984A-11F36FBC3755}"/>
                    </a:ext>
                  </a:extLst>
                </p:cNvPr>
                <p:cNvGrpSpPr/>
                <p:nvPr/>
              </p:nvGrpSpPr>
              <p:grpSpPr>
                <a:xfrm>
                  <a:off x="1280485" y="2441563"/>
                  <a:ext cx="464017" cy="1344713"/>
                  <a:chOff x="1280485" y="2441563"/>
                  <a:chExt cx="464017" cy="1344713"/>
                </a:xfrm>
                <a:grpFill/>
              </p:grpSpPr>
              <p:sp>
                <p:nvSpPr>
                  <p:cNvPr id="143" name="Rectangle 142">
                    <a:extLst>
                      <a:ext uri="{FF2B5EF4-FFF2-40B4-BE49-F238E27FC236}">
                        <a16:creationId xmlns:a16="http://schemas.microsoft.com/office/drawing/2014/main" id="{71379F9F-41C5-6669-D303-82D27F783B76}"/>
                      </a:ext>
                    </a:extLst>
                  </p:cNvPr>
                  <p:cNvSpPr/>
                  <p:nvPr/>
                </p:nvSpPr>
                <p:spPr>
                  <a:xfrm rot="5400000">
                    <a:off x="1572188" y="2918267"/>
                    <a:ext cx="227262" cy="45719"/>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144" name="Group 143">
                    <a:extLst>
                      <a:ext uri="{FF2B5EF4-FFF2-40B4-BE49-F238E27FC236}">
                        <a16:creationId xmlns:a16="http://schemas.microsoft.com/office/drawing/2014/main" id="{DC23D569-9704-9B32-FF35-70A618FDD384}"/>
                      </a:ext>
                    </a:extLst>
                  </p:cNvPr>
                  <p:cNvGrpSpPr/>
                  <p:nvPr/>
                </p:nvGrpSpPr>
                <p:grpSpPr>
                  <a:xfrm rot="18900000" flipH="1">
                    <a:off x="1280485" y="2441563"/>
                    <a:ext cx="296179" cy="595719"/>
                    <a:chOff x="1497362" y="2441324"/>
                    <a:chExt cx="296179" cy="595719"/>
                  </a:xfrm>
                  <a:grpFill/>
                </p:grpSpPr>
                <p:grpSp>
                  <p:nvGrpSpPr>
                    <p:cNvPr id="146" name="Group 145">
                      <a:extLst>
                        <a:ext uri="{FF2B5EF4-FFF2-40B4-BE49-F238E27FC236}">
                          <a16:creationId xmlns:a16="http://schemas.microsoft.com/office/drawing/2014/main" id="{C14E1DFE-0FCF-B7BA-E439-383B45CF2C85}"/>
                        </a:ext>
                      </a:extLst>
                    </p:cNvPr>
                    <p:cNvGrpSpPr/>
                    <p:nvPr/>
                  </p:nvGrpSpPr>
                  <p:grpSpPr>
                    <a:xfrm>
                      <a:off x="1497362" y="2441324"/>
                      <a:ext cx="137160" cy="595719"/>
                      <a:chOff x="1497362" y="2441995"/>
                      <a:chExt cx="182880" cy="600031"/>
                    </a:xfrm>
                    <a:grpFill/>
                  </p:grpSpPr>
                  <p:sp>
                    <p:nvSpPr>
                      <p:cNvPr id="150" name="Rounded Rectangle 149">
                        <a:extLst>
                          <a:ext uri="{FF2B5EF4-FFF2-40B4-BE49-F238E27FC236}">
                            <a16:creationId xmlns:a16="http://schemas.microsoft.com/office/drawing/2014/main" id="{4D5F7FFE-AA82-DF9C-CFFA-8B2AA43ECE40}"/>
                          </a:ext>
                        </a:extLst>
                      </p:cNvPr>
                      <p:cNvSpPr/>
                      <p:nvPr/>
                    </p:nvSpPr>
                    <p:spPr>
                      <a:xfrm flipH="1">
                        <a:off x="1497362" y="2441995"/>
                        <a:ext cx="182880" cy="276306"/>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1" name="Rounded Rectangle 150">
                        <a:extLst>
                          <a:ext uri="{FF2B5EF4-FFF2-40B4-BE49-F238E27FC236}">
                            <a16:creationId xmlns:a16="http://schemas.microsoft.com/office/drawing/2014/main" id="{3B9A35BF-A0E7-ABC1-6411-E13646126531}"/>
                          </a:ext>
                        </a:extLst>
                      </p:cNvPr>
                      <p:cNvSpPr/>
                      <p:nvPr/>
                    </p:nvSpPr>
                    <p:spPr>
                      <a:xfrm flipH="1">
                        <a:off x="1497362" y="2719669"/>
                        <a:ext cx="182880" cy="322357"/>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147" name="Group 146">
                      <a:extLst>
                        <a:ext uri="{FF2B5EF4-FFF2-40B4-BE49-F238E27FC236}">
                          <a16:creationId xmlns:a16="http://schemas.microsoft.com/office/drawing/2014/main" id="{1B891DA9-FDB4-5905-BC07-B1FBD5075CFB}"/>
                        </a:ext>
                      </a:extLst>
                    </p:cNvPr>
                    <p:cNvGrpSpPr/>
                    <p:nvPr/>
                  </p:nvGrpSpPr>
                  <p:grpSpPr>
                    <a:xfrm>
                      <a:off x="1656381" y="2441324"/>
                      <a:ext cx="137160" cy="595719"/>
                      <a:chOff x="1497362" y="2441995"/>
                      <a:chExt cx="182880" cy="600031"/>
                    </a:xfrm>
                    <a:grpFill/>
                  </p:grpSpPr>
                  <p:sp>
                    <p:nvSpPr>
                      <p:cNvPr id="148" name="Rounded Rectangle 147">
                        <a:extLst>
                          <a:ext uri="{FF2B5EF4-FFF2-40B4-BE49-F238E27FC236}">
                            <a16:creationId xmlns:a16="http://schemas.microsoft.com/office/drawing/2014/main" id="{246F1F38-A319-2CAF-9FD9-D14841107C5E}"/>
                          </a:ext>
                        </a:extLst>
                      </p:cNvPr>
                      <p:cNvSpPr/>
                      <p:nvPr/>
                    </p:nvSpPr>
                    <p:spPr>
                      <a:xfrm flipH="1">
                        <a:off x="1497362" y="2441995"/>
                        <a:ext cx="182880" cy="276306"/>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9" name="Rounded Rectangle 148">
                        <a:extLst>
                          <a:ext uri="{FF2B5EF4-FFF2-40B4-BE49-F238E27FC236}">
                            <a16:creationId xmlns:a16="http://schemas.microsoft.com/office/drawing/2014/main" id="{FD2003F4-5E51-F155-1C47-DCF8B09811C9}"/>
                          </a:ext>
                        </a:extLst>
                      </p:cNvPr>
                      <p:cNvSpPr/>
                      <p:nvPr/>
                    </p:nvSpPr>
                    <p:spPr>
                      <a:xfrm flipH="1">
                        <a:off x="1497362" y="2719669"/>
                        <a:ext cx="182880" cy="322357"/>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sp>
                <p:nvSpPr>
                  <p:cNvPr id="145" name="Rounded Rectangle 144">
                    <a:extLst>
                      <a:ext uri="{FF2B5EF4-FFF2-40B4-BE49-F238E27FC236}">
                        <a16:creationId xmlns:a16="http://schemas.microsoft.com/office/drawing/2014/main" id="{AE79B504-6A8B-307C-AC42-481D134A376F}"/>
                      </a:ext>
                    </a:extLst>
                  </p:cNvPr>
                  <p:cNvSpPr/>
                  <p:nvPr/>
                </p:nvSpPr>
                <p:spPr>
                  <a:xfrm>
                    <a:off x="1607342" y="3054756"/>
                    <a:ext cx="137160" cy="731520"/>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133" name="Group 132">
                  <a:extLst>
                    <a:ext uri="{FF2B5EF4-FFF2-40B4-BE49-F238E27FC236}">
                      <a16:creationId xmlns:a16="http://schemas.microsoft.com/office/drawing/2014/main" id="{BEF19DFA-85A2-BE32-9BC9-528FD44B9016}"/>
                    </a:ext>
                  </a:extLst>
                </p:cNvPr>
                <p:cNvGrpSpPr/>
                <p:nvPr/>
              </p:nvGrpSpPr>
              <p:grpSpPr>
                <a:xfrm flipH="1">
                  <a:off x="1775402" y="2441563"/>
                  <a:ext cx="464017" cy="1344713"/>
                  <a:chOff x="1280485" y="2441563"/>
                  <a:chExt cx="464017" cy="1344713"/>
                </a:xfrm>
                <a:grpFill/>
              </p:grpSpPr>
              <p:sp>
                <p:nvSpPr>
                  <p:cNvPr id="134" name="Rectangle 133">
                    <a:extLst>
                      <a:ext uri="{FF2B5EF4-FFF2-40B4-BE49-F238E27FC236}">
                        <a16:creationId xmlns:a16="http://schemas.microsoft.com/office/drawing/2014/main" id="{1B35686F-EA9E-4528-C37D-CCD81832D935}"/>
                      </a:ext>
                    </a:extLst>
                  </p:cNvPr>
                  <p:cNvSpPr/>
                  <p:nvPr/>
                </p:nvSpPr>
                <p:spPr>
                  <a:xfrm rot="5400000">
                    <a:off x="1572188" y="2918267"/>
                    <a:ext cx="227262" cy="45719"/>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135" name="Group 134">
                    <a:extLst>
                      <a:ext uri="{FF2B5EF4-FFF2-40B4-BE49-F238E27FC236}">
                        <a16:creationId xmlns:a16="http://schemas.microsoft.com/office/drawing/2014/main" id="{2844AA8E-C4F3-DED2-A871-CBA1EB91F3FC}"/>
                      </a:ext>
                    </a:extLst>
                  </p:cNvPr>
                  <p:cNvGrpSpPr/>
                  <p:nvPr/>
                </p:nvGrpSpPr>
                <p:grpSpPr>
                  <a:xfrm rot="18900000" flipH="1">
                    <a:off x="1280485" y="2441563"/>
                    <a:ext cx="296179" cy="595719"/>
                    <a:chOff x="1497362" y="2441324"/>
                    <a:chExt cx="296179" cy="595719"/>
                  </a:xfrm>
                  <a:grpFill/>
                </p:grpSpPr>
                <p:grpSp>
                  <p:nvGrpSpPr>
                    <p:cNvPr id="137" name="Group 136">
                      <a:extLst>
                        <a:ext uri="{FF2B5EF4-FFF2-40B4-BE49-F238E27FC236}">
                          <a16:creationId xmlns:a16="http://schemas.microsoft.com/office/drawing/2014/main" id="{E5B8B476-1CC9-0651-7446-C429F1C2BFB1}"/>
                        </a:ext>
                      </a:extLst>
                    </p:cNvPr>
                    <p:cNvGrpSpPr/>
                    <p:nvPr/>
                  </p:nvGrpSpPr>
                  <p:grpSpPr>
                    <a:xfrm>
                      <a:off x="1497362" y="2441324"/>
                      <a:ext cx="137160" cy="595719"/>
                      <a:chOff x="1497362" y="2441995"/>
                      <a:chExt cx="182880" cy="600031"/>
                    </a:xfrm>
                    <a:grpFill/>
                  </p:grpSpPr>
                  <p:sp>
                    <p:nvSpPr>
                      <p:cNvPr id="141" name="Rounded Rectangle 140">
                        <a:extLst>
                          <a:ext uri="{FF2B5EF4-FFF2-40B4-BE49-F238E27FC236}">
                            <a16:creationId xmlns:a16="http://schemas.microsoft.com/office/drawing/2014/main" id="{82AF2D2C-F3CE-75E8-B765-FB9744D53F63}"/>
                          </a:ext>
                        </a:extLst>
                      </p:cNvPr>
                      <p:cNvSpPr/>
                      <p:nvPr/>
                    </p:nvSpPr>
                    <p:spPr>
                      <a:xfrm flipH="1">
                        <a:off x="1497362" y="2441995"/>
                        <a:ext cx="182880" cy="276306"/>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2" name="Rounded Rectangle 141">
                        <a:extLst>
                          <a:ext uri="{FF2B5EF4-FFF2-40B4-BE49-F238E27FC236}">
                            <a16:creationId xmlns:a16="http://schemas.microsoft.com/office/drawing/2014/main" id="{42CF0DB4-B2FD-26C6-51F5-873DAE69115B}"/>
                          </a:ext>
                        </a:extLst>
                      </p:cNvPr>
                      <p:cNvSpPr/>
                      <p:nvPr/>
                    </p:nvSpPr>
                    <p:spPr>
                      <a:xfrm flipH="1">
                        <a:off x="1497362" y="2719669"/>
                        <a:ext cx="182880" cy="322357"/>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138" name="Group 137">
                      <a:extLst>
                        <a:ext uri="{FF2B5EF4-FFF2-40B4-BE49-F238E27FC236}">
                          <a16:creationId xmlns:a16="http://schemas.microsoft.com/office/drawing/2014/main" id="{D08E13F7-BF17-4CEB-7D06-DFA039CE98D7}"/>
                        </a:ext>
                      </a:extLst>
                    </p:cNvPr>
                    <p:cNvGrpSpPr/>
                    <p:nvPr/>
                  </p:nvGrpSpPr>
                  <p:grpSpPr>
                    <a:xfrm>
                      <a:off x="1656381" y="2441324"/>
                      <a:ext cx="137160" cy="595719"/>
                      <a:chOff x="1497362" y="2441995"/>
                      <a:chExt cx="182880" cy="600031"/>
                    </a:xfrm>
                    <a:grpFill/>
                  </p:grpSpPr>
                  <p:sp>
                    <p:nvSpPr>
                      <p:cNvPr id="139" name="Rounded Rectangle 138">
                        <a:extLst>
                          <a:ext uri="{FF2B5EF4-FFF2-40B4-BE49-F238E27FC236}">
                            <a16:creationId xmlns:a16="http://schemas.microsoft.com/office/drawing/2014/main" id="{9CCC8D19-F7C3-E716-524C-D8E659DC912B}"/>
                          </a:ext>
                        </a:extLst>
                      </p:cNvPr>
                      <p:cNvSpPr/>
                      <p:nvPr/>
                    </p:nvSpPr>
                    <p:spPr>
                      <a:xfrm flipH="1">
                        <a:off x="1497362" y="2441995"/>
                        <a:ext cx="182880" cy="276306"/>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0" name="Rounded Rectangle 139">
                        <a:extLst>
                          <a:ext uri="{FF2B5EF4-FFF2-40B4-BE49-F238E27FC236}">
                            <a16:creationId xmlns:a16="http://schemas.microsoft.com/office/drawing/2014/main" id="{E23A7782-AC62-C093-50F0-B2A512BEFDD6}"/>
                          </a:ext>
                        </a:extLst>
                      </p:cNvPr>
                      <p:cNvSpPr/>
                      <p:nvPr/>
                    </p:nvSpPr>
                    <p:spPr>
                      <a:xfrm flipH="1">
                        <a:off x="1497362" y="2719669"/>
                        <a:ext cx="182880" cy="322357"/>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sp>
                <p:nvSpPr>
                  <p:cNvPr id="136" name="Rounded Rectangle 135">
                    <a:extLst>
                      <a:ext uri="{FF2B5EF4-FFF2-40B4-BE49-F238E27FC236}">
                        <a16:creationId xmlns:a16="http://schemas.microsoft.com/office/drawing/2014/main" id="{F2122F5D-1A6D-B376-47D9-94F54E86E816}"/>
                      </a:ext>
                    </a:extLst>
                  </p:cNvPr>
                  <p:cNvSpPr/>
                  <p:nvPr/>
                </p:nvSpPr>
                <p:spPr>
                  <a:xfrm>
                    <a:off x="1607342" y="3054756"/>
                    <a:ext cx="137160" cy="731520"/>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sp>
            <p:nvSpPr>
              <p:cNvPr id="131" name="TextBox 130">
                <a:extLst>
                  <a:ext uri="{FF2B5EF4-FFF2-40B4-BE49-F238E27FC236}">
                    <a16:creationId xmlns:a16="http://schemas.microsoft.com/office/drawing/2014/main" id="{15DB3382-6F65-A40E-7AE0-5E9EF4C8F1F0}"/>
                  </a:ext>
                </a:extLst>
              </p:cNvPr>
              <p:cNvSpPr txBox="1"/>
              <p:nvPr/>
            </p:nvSpPr>
            <p:spPr>
              <a:xfrm>
                <a:off x="5485485" y="1696651"/>
                <a:ext cx="469678" cy="208349"/>
              </a:xfrm>
              <a:prstGeom prst="rect">
                <a:avLst/>
              </a:prstGeom>
              <a:noFill/>
              <a:ln w="12700">
                <a:noFill/>
              </a:ln>
            </p:spPr>
            <p:txBody>
              <a:bodyPr wrap="none" rtlCol="0">
                <a:spAutoFit/>
              </a:bodyPr>
              <a:lstStyle/>
              <a:p>
                <a:pPr algn="ctr"/>
                <a:r>
                  <a:rPr lang="en-US" sz="1400" dirty="0">
                    <a:latin typeface="Arial" panose="020B0604020202020204" pitchFamily="34" charset="0"/>
                    <a:cs typeface="Arial" panose="020B0604020202020204" pitchFamily="34" charset="0"/>
                  </a:rPr>
                  <a:t>GADA</a:t>
                </a:r>
              </a:p>
            </p:txBody>
          </p:sp>
        </p:grpSp>
        <p:grpSp>
          <p:nvGrpSpPr>
            <p:cNvPr id="20" name="Group 19">
              <a:extLst>
                <a:ext uri="{FF2B5EF4-FFF2-40B4-BE49-F238E27FC236}">
                  <a16:creationId xmlns:a16="http://schemas.microsoft.com/office/drawing/2014/main" id="{B7FC2F00-F5BF-30BC-5F00-09B38AFC4E46}"/>
                </a:ext>
              </a:extLst>
            </p:cNvPr>
            <p:cNvGrpSpPr>
              <a:grpSpLocks noChangeAspect="1"/>
            </p:cNvGrpSpPr>
            <p:nvPr/>
          </p:nvGrpSpPr>
          <p:grpSpPr>
            <a:xfrm>
              <a:off x="5863273" y="1021080"/>
              <a:ext cx="702805" cy="1005840"/>
              <a:chOff x="5919122" y="1082040"/>
              <a:chExt cx="428479" cy="613230"/>
            </a:xfrm>
          </p:grpSpPr>
          <p:grpSp>
            <p:nvGrpSpPr>
              <p:cNvPr id="44" name="Group 43">
                <a:extLst>
                  <a:ext uri="{FF2B5EF4-FFF2-40B4-BE49-F238E27FC236}">
                    <a16:creationId xmlns:a16="http://schemas.microsoft.com/office/drawing/2014/main" id="{C20F150A-E49B-E8AE-E306-6F0AA186D62B}"/>
                  </a:ext>
                </a:extLst>
              </p:cNvPr>
              <p:cNvGrpSpPr/>
              <p:nvPr/>
            </p:nvGrpSpPr>
            <p:grpSpPr>
              <a:xfrm>
                <a:off x="5989123" y="1082040"/>
                <a:ext cx="288476" cy="404881"/>
                <a:chOff x="1280485" y="2441563"/>
                <a:chExt cx="958934" cy="1344713"/>
              </a:xfrm>
              <a:solidFill>
                <a:srgbClr val="637A62"/>
              </a:solidFill>
            </p:grpSpPr>
            <p:grpSp>
              <p:nvGrpSpPr>
                <p:cNvPr id="46" name="Group 45">
                  <a:extLst>
                    <a:ext uri="{FF2B5EF4-FFF2-40B4-BE49-F238E27FC236}">
                      <a16:creationId xmlns:a16="http://schemas.microsoft.com/office/drawing/2014/main" id="{073EFD81-070A-EFC3-013A-50F39A496BBF}"/>
                    </a:ext>
                  </a:extLst>
                </p:cNvPr>
                <p:cNvGrpSpPr/>
                <p:nvPr/>
              </p:nvGrpSpPr>
              <p:grpSpPr>
                <a:xfrm>
                  <a:off x="1280485" y="2441563"/>
                  <a:ext cx="464017" cy="1344713"/>
                  <a:chOff x="1280485" y="2441563"/>
                  <a:chExt cx="464017" cy="1344713"/>
                </a:xfrm>
                <a:grpFill/>
              </p:grpSpPr>
              <p:sp>
                <p:nvSpPr>
                  <p:cNvPr id="57" name="Rectangle 56">
                    <a:extLst>
                      <a:ext uri="{FF2B5EF4-FFF2-40B4-BE49-F238E27FC236}">
                        <a16:creationId xmlns:a16="http://schemas.microsoft.com/office/drawing/2014/main" id="{3347D189-33E2-20C5-3F6D-B1093E0CF8E3}"/>
                      </a:ext>
                    </a:extLst>
                  </p:cNvPr>
                  <p:cNvSpPr/>
                  <p:nvPr/>
                </p:nvSpPr>
                <p:spPr>
                  <a:xfrm rot="5400000">
                    <a:off x="1572188" y="2918267"/>
                    <a:ext cx="227262" cy="45719"/>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58" name="Group 57">
                    <a:extLst>
                      <a:ext uri="{FF2B5EF4-FFF2-40B4-BE49-F238E27FC236}">
                        <a16:creationId xmlns:a16="http://schemas.microsoft.com/office/drawing/2014/main" id="{3939CEDD-57AF-A4EA-217B-E667173224D7}"/>
                      </a:ext>
                    </a:extLst>
                  </p:cNvPr>
                  <p:cNvGrpSpPr/>
                  <p:nvPr/>
                </p:nvGrpSpPr>
                <p:grpSpPr>
                  <a:xfrm rot="18900000" flipH="1">
                    <a:off x="1280485" y="2441563"/>
                    <a:ext cx="296179" cy="595719"/>
                    <a:chOff x="1497362" y="2441324"/>
                    <a:chExt cx="296179" cy="595719"/>
                  </a:xfrm>
                  <a:grpFill/>
                </p:grpSpPr>
                <p:grpSp>
                  <p:nvGrpSpPr>
                    <p:cNvPr id="60" name="Group 59">
                      <a:extLst>
                        <a:ext uri="{FF2B5EF4-FFF2-40B4-BE49-F238E27FC236}">
                          <a16:creationId xmlns:a16="http://schemas.microsoft.com/office/drawing/2014/main" id="{7B00A4F5-42CE-5527-FC20-BA98B4CD17EB}"/>
                        </a:ext>
                      </a:extLst>
                    </p:cNvPr>
                    <p:cNvGrpSpPr/>
                    <p:nvPr/>
                  </p:nvGrpSpPr>
                  <p:grpSpPr>
                    <a:xfrm>
                      <a:off x="1497362" y="2441324"/>
                      <a:ext cx="137160" cy="595719"/>
                      <a:chOff x="1497362" y="2441995"/>
                      <a:chExt cx="182880" cy="600031"/>
                    </a:xfrm>
                    <a:grpFill/>
                  </p:grpSpPr>
                  <p:sp>
                    <p:nvSpPr>
                      <p:cNvPr id="128" name="Rounded Rectangle 127">
                        <a:extLst>
                          <a:ext uri="{FF2B5EF4-FFF2-40B4-BE49-F238E27FC236}">
                            <a16:creationId xmlns:a16="http://schemas.microsoft.com/office/drawing/2014/main" id="{983D039F-4775-AD38-2ECB-1D24F1BD4A6A}"/>
                          </a:ext>
                        </a:extLst>
                      </p:cNvPr>
                      <p:cNvSpPr/>
                      <p:nvPr/>
                    </p:nvSpPr>
                    <p:spPr>
                      <a:xfrm flipH="1">
                        <a:off x="1497362" y="2441995"/>
                        <a:ext cx="182880" cy="276306"/>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9" name="Rounded Rectangle 128">
                        <a:extLst>
                          <a:ext uri="{FF2B5EF4-FFF2-40B4-BE49-F238E27FC236}">
                            <a16:creationId xmlns:a16="http://schemas.microsoft.com/office/drawing/2014/main" id="{E2C65EB0-4CEB-8FB0-DCEC-A4833C19E7DE}"/>
                          </a:ext>
                        </a:extLst>
                      </p:cNvPr>
                      <p:cNvSpPr/>
                      <p:nvPr/>
                    </p:nvSpPr>
                    <p:spPr>
                      <a:xfrm flipH="1">
                        <a:off x="1497362" y="2719669"/>
                        <a:ext cx="182880" cy="322357"/>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61" name="Group 60">
                      <a:extLst>
                        <a:ext uri="{FF2B5EF4-FFF2-40B4-BE49-F238E27FC236}">
                          <a16:creationId xmlns:a16="http://schemas.microsoft.com/office/drawing/2014/main" id="{9E878827-55F0-CCDD-9150-670F475EABFB}"/>
                        </a:ext>
                      </a:extLst>
                    </p:cNvPr>
                    <p:cNvGrpSpPr/>
                    <p:nvPr/>
                  </p:nvGrpSpPr>
                  <p:grpSpPr>
                    <a:xfrm>
                      <a:off x="1656381" y="2441324"/>
                      <a:ext cx="137160" cy="595719"/>
                      <a:chOff x="1497362" y="2441995"/>
                      <a:chExt cx="182880" cy="600031"/>
                    </a:xfrm>
                    <a:grpFill/>
                  </p:grpSpPr>
                  <p:sp>
                    <p:nvSpPr>
                      <p:cNvPr id="62" name="Rounded Rectangle 61">
                        <a:extLst>
                          <a:ext uri="{FF2B5EF4-FFF2-40B4-BE49-F238E27FC236}">
                            <a16:creationId xmlns:a16="http://schemas.microsoft.com/office/drawing/2014/main" id="{EBF149B7-1FC0-7396-E7E4-2D68E045E827}"/>
                          </a:ext>
                        </a:extLst>
                      </p:cNvPr>
                      <p:cNvSpPr/>
                      <p:nvPr/>
                    </p:nvSpPr>
                    <p:spPr>
                      <a:xfrm flipH="1">
                        <a:off x="1497362" y="2441995"/>
                        <a:ext cx="182880" cy="276306"/>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3" name="Rounded Rectangle 62">
                        <a:extLst>
                          <a:ext uri="{FF2B5EF4-FFF2-40B4-BE49-F238E27FC236}">
                            <a16:creationId xmlns:a16="http://schemas.microsoft.com/office/drawing/2014/main" id="{9FFCDA58-A51A-0CF8-F649-1A50B934E1D3}"/>
                          </a:ext>
                        </a:extLst>
                      </p:cNvPr>
                      <p:cNvSpPr/>
                      <p:nvPr/>
                    </p:nvSpPr>
                    <p:spPr>
                      <a:xfrm flipH="1">
                        <a:off x="1497362" y="2719669"/>
                        <a:ext cx="182880" cy="322357"/>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sp>
                <p:nvSpPr>
                  <p:cNvPr id="59" name="Rounded Rectangle 58">
                    <a:extLst>
                      <a:ext uri="{FF2B5EF4-FFF2-40B4-BE49-F238E27FC236}">
                        <a16:creationId xmlns:a16="http://schemas.microsoft.com/office/drawing/2014/main" id="{4B0AC200-C2DB-3B58-3AB4-C9B96D1DC4DB}"/>
                      </a:ext>
                    </a:extLst>
                  </p:cNvPr>
                  <p:cNvSpPr/>
                  <p:nvPr/>
                </p:nvSpPr>
                <p:spPr>
                  <a:xfrm>
                    <a:off x="1607342" y="3054756"/>
                    <a:ext cx="137160" cy="731520"/>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47" name="Group 46">
                  <a:extLst>
                    <a:ext uri="{FF2B5EF4-FFF2-40B4-BE49-F238E27FC236}">
                      <a16:creationId xmlns:a16="http://schemas.microsoft.com/office/drawing/2014/main" id="{0F6DE637-58C7-8B59-655E-8A5ED70347A0}"/>
                    </a:ext>
                  </a:extLst>
                </p:cNvPr>
                <p:cNvGrpSpPr/>
                <p:nvPr/>
              </p:nvGrpSpPr>
              <p:grpSpPr>
                <a:xfrm flipH="1">
                  <a:off x="1775402" y="2441563"/>
                  <a:ext cx="464017" cy="1344713"/>
                  <a:chOff x="1280485" y="2441563"/>
                  <a:chExt cx="464017" cy="1344713"/>
                </a:xfrm>
                <a:grpFill/>
              </p:grpSpPr>
              <p:sp>
                <p:nvSpPr>
                  <p:cNvPr id="48" name="Rectangle 47">
                    <a:extLst>
                      <a:ext uri="{FF2B5EF4-FFF2-40B4-BE49-F238E27FC236}">
                        <a16:creationId xmlns:a16="http://schemas.microsoft.com/office/drawing/2014/main" id="{2884EF6C-C60C-84FA-21CE-8739FBBBB043}"/>
                      </a:ext>
                    </a:extLst>
                  </p:cNvPr>
                  <p:cNvSpPr/>
                  <p:nvPr/>
                </p:nvSpPr>
                <p:spPr>
                  <a:xfrm rot="5400000">
                    <a:off x="1572188" y="2918267"/>
                    <a:ext cx="227262" cy="45719"/>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49" name="Group 48">
                    <a:extLst>
                      <a:ext uri="{FF2B5EF4-FFF2-40B4-BE49-F238E27FC236}">
                        <a16:creationId xmlns:a16="http://schemas.microsoft.com/office/drawing/2014/main" id="{F3F45771-19F4-8D42-0E76-AE48B28BE6E0}"/>
                      </a:ext>
                    </a:extLst>
                  </p:cNvPr>
                  <p:cNvGrpSpPr/>
                  <p:nvPr/>
                </p:nvGrpSpPr>
                <p:grpSpPr>
                  <a:xfrm rot="18900000" flipH="1">
                    <a:off x="1280485" y="2441563"/>
                    <a:ext cx="296179" cy="595719"/>
                    <a:chOff x="1497362" y="2441324"/>
                    <a:chExt cx="296179" cy="595719"/>
                  </a:xfrm>
                  <a:grpFill/>
                </p:grpSpPr>
                <p:grpSp>
                  <p:nvGrpSpPr>
                    <p:cNvPr id="51" name="Group 50">
                      <a:extLst>
                        <a:ext uri="{FF2B5EF4-FFF2-40B4-BE49-F238E27FC236}">
                          <a16:creationId xmlns:a16="http://schemas.microsoft.com/office/drawing/2014/main" id="{81546AFB-F5A2-A3D9-1481-548D1F9D1FFF}"/>
                        </a:ext>
                      </a:extLst>
                    </p:cNvPr>
                    <p:cNvGrpSpPr/>
                    <p:nvPr/>
                  </p:nvGrpSpPr>
                  <p:grpSpPr>
                    <a:xfrm>
                      <a:off x="1497362" y="2441324"/>
                      <a:ext cx="137160" cy="595719"/>
                      <a:chOff x="1497362" y="2441995"/>
                      <a:chExt cx="182880" cy="600031"/>
                    </a:xfrm>
                    <a:grpFill/>
                  </p:grpSpPr>
                  <p:sp>
                    <p:nvSpPr>
                      <p:cNvPr id="55" name="Rounded Rectangle 54">
                        <a:extLst>
                          <a:ext uri="{FF2B5EF4-FFF2-40B4-BE49-F238E27FC236}">
                            <a16:creationId xmlns:a16="http://schemas.microsoft.com/office/drawing/2014/main" id="{3D6E4453-FF09-494C-5292-0D112B65D5D8}"/>
                          </a:ext>
                        </a:extLst>
                      </p:cNvPr>
                      <p:cNvSpPr/>
                      <p:nvPr/>
                    </p:nvSpPr>
                    <p:spPr>
                      <a:xfrm flipH="1">
                        <a:off x="1497362" y="2441995"/>
                        <a:ext cx="182880" cy="276306"/>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6" name="Rounded Rectangle 55">
                        <a:extLst>
                          <a:ext uri="{FF2B5EF4-FFF2-40B4-BE49-F238E27FC236}">
                            <a16:creationId xmlns:a16="http://schemas.microsoft.com/office/drawing/2014/main" id="{56FF0F42-8658-5F86-76DF-CE654EC535D9}"/>
                          </a:ext>
                        </a:extLst>
                      </p:cNvPr>
                      <p:cNvSpPr/>
                      <p:nvPr/>
                    </p:nvSpPr>
                    <p:spPr>
                      <a:xfrm flipH="1">
                        <a:off x="1497362" y="2719669"/>
                        <a:ext cx="182880" cy="322357"/>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52" name="Group 51">
                      <a:extLst>
                        <a:ext uri="{FF2B5EF4-FFF2-40B4-BE49-F238E27FC236}">
                          <a16:creationId xmlns:a16="http://schemas.microsoft.com/office/drawing/2014/main" id="{6731EF30-B551-AEC6-2553-AE19DC2099B3}"/>
                        </a:ext>
                      </a:extLst>
                    </p:cNvPr>
                    <p:cNvGrpSpPr/>
                    <p:nvPr/>
                  </p:nvGrpSpPr>
                  <p:grpSpPr>
                    <a:xfrm>
                      <a:off x="1656381" y="2441324"/>
                      <a:ext cx="137160" cy="595719"/>
                      <a:chOff x="1497362" y="2441995"/>
                      <a:chExt cx="182880" cy="600031"/>
                    </a:xfrm>
                    <a:grpFill/>
                  </p:grpSpPr>
                  <p:sp>
                    <p:nvSpPr>
                      <p:cNvPr id="53" name="Rounded Rectangle 52">
                        <a:extLst>
                          <a:ext uri="{FF2B5EF4-FFF2-40B4-BE49-F238E27FC236}">
                            <a16:creationId xmlns:a16="http://schemas.microsoft.com/office/drawing/2014/main" id="{DF4967DA-C0C8-B3C0-6AFD-1F3E7E5597D7}"/>
                          </a:ext>
                        </a:extLst>
                      </p:cNvPr>
                      <p:cNvSpPr/>
                      <p:nvPr/>
                    </p:nvSpPr>
                    <p:spPr>
                      <a:xfrm flipH="1">
                        <a:off x="1497362" y="2441995"/>
                        <a:ext cx="182880" cy="276306"/>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4" name="Rounded Rectangle 53">
                        <a:extLst>
                          <a:ext uri="{FF2B5EF4-FFF2-40B4-BE49-F238E27FC236}">
                            <a16:creationId xmlns:a16="http://schemas.microsoft.com/office/drawing/2014/main" id="{4FFBE409-5383-288F-A22E-438D0F93B140}"/>
                          </a:ext>
                        </a:extLst>
                      </p:cNvPr>
                      <p:cNvSpPr/>
                      <p:nvPr/>
                    </p:nvSpPr>
                    <p:spPr>
                      <a:xfrm flipH="1">
                        <a:off x="1497362" y="2719669"/>
                        <a:ext cx="182880" cy="322357"/>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sp>
                <p:nvSpPr>
                  <p:cNvPr id="50" name="Rounded Rectangle 49">
                    <a:extLst>
                      <a:ext uri="{FF2B5EF4-FFF2-40B4-BE49-F238E27FC236}">
                        <a16:creationId xmlns:a16="http://schemas.microsoft.com/office/drawing/2014/main" id="{C053185A-B15F-6C2C-947D-9A01566DC1FD}"/>
                      </a:ext>
                    </a:extLst>
                  </p:cNvPr>
                  <p:cNvSpPr/>
                  <p:nvPr/>
                </p:nvSpPr>
                <p:spPr>
                  <a:xfrm>
                    <a:off x="1607342" y="3054756"/>
                    <a:ext cx="137160" cy="731520"/>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sp>
            <p:nvSpPr>
              <p:cNvPr id="45" name="TextBox 44">
                <a:extLst>
                  <a:ext uri="{FF2B5EF4-FFF2-40B4-BE49-F238E27FC236}">
                    <a16:creationId xmlns:a16="http://schemas.microsoft.com/office/drawing/2014/main" id="{EF13D8CB-B47B-D70E-3788-9B6B4EF6D859}"/>
                  </a:ext>
                </a:extLst>
              </p:cNvPr>
              <p:cNvSpPr txBox="1"/>
              <p:nvPr/>
            </p:nvSpPr>
            <p:spPr>
              <a:xfrm>
                <a:off x="5919122" y="1486921"/>
                <a:ext cx="428479" cy="208349"/>
              </a:xfrm>
              <a:prstGeom prst="rect">
                <a:avLst/>
              </a:prstGeom>
              <a:noFill/>
              <a:ln w="12700">
                <a:noFill/>
              </a:ln>
            </p:spPr>
            <p:txBody>
              <a:bodyPr wrap="none" rtlCol="0">
                <a:spAutoFit/>
              </a:bodyPr>
              <a:lstStyle/>
              <a:p>
                <a:pPr algn="ctr"/>
                <a:r>
                  <a:rPr lang="en-US" sz="1400" dirty="0">
                    <a:latin typeface="Arial" panose="020B0604020202020204" pitchFamily="34" charset="0"/>
                    <a:cs typeface="Arial" panose="020B0604020202020204" pitchFamily="34" charset="0"/>
                  </a:rPr>
                  <a:t>IA-2A</a:t>
                </a:r>
              </a:p>
            </p:txBody>
          </p:sp>
        </p:grpSp>
        <p:grpSp>
          <p:nvGrpSpPr>
            <p:cNvPr id="21" name="Group 20">
              <a:extLst>
                <a:ext uri="{FF2B5EF4-FFF2-40B4-BE49-F238E27FC236}">
                  <a16:creationId xmlns:a16="http://schemas.microsoft.com/office/drawing/2014/main" id="{D1D9B7ED-70B3-64D9-AA87-400C486E2576}"/>
                </a:ext>
              </a:extLst>
            </p:cNvPr>
            <p:cNvGrpSpPr>
              <a:grpSpLocks noChangeAspect="1"/>
            </p:cNvGrpSpPr>
            <p:nvPr/>
          </p:nvGrpSpPr>
          <p:grpSpPr>
            <a:xfrm>
              <a:off x="7045559" y="1021080"/>
              <a:ext cx="526749" cy="1005840"/>
              <a:chOff x="6385373" y="1291771"/>
              <a:chExt cx="321142" cy="613229"/>
            </a:xfrm>
          </p:grpSpPr>
          <p:grpSp>
            <p:nvGrpSpPr>
              <p:cNvPr id="22" name="Group 21">
                <a:extLst>
                  <a:ext uri="{FF2B5EF4-FFF2-40B4-BE49-F238E27FC236}">
                    <a16:creationId xmlns:a16="http://schemas.microsoft.com/office/drawing/2014/main" id="{63C9DAD3-2C42-ED12-6899-1BA1DABD19D2}"/>
                  </a:ext>
                </a:extLst>
              </p:cNvPr>
              <p:cNvGrpSpPr/>
              <p:nvPr/>
            </p:nvGrpSpPr>
            <p:grpSpPr>
              <a:xfrm>
                <a:off x="6401706" y="1291771"/>
                <a:ext cx="288476" cy="404880"/>
                <a:chOff x="1280485" y="2441563"/>
                <a:chExt cx="958934" cy="1344713"/>
              </a:xfrm>
              <a:solidFill>
                <a:srgbClr val="637A62"/>
              </a:solidFill>
            </p:grpSpPr>
            <p:grpSp>
              <p:nvGrpSpPr>
                <p:cNvPr id="24" name="Group 23">
                  <a:extLst>
                    <a:ext uri="{FF2B5EF4-FFF2-40B4-BE49-F238E27FC236}">
                      <a16:creationId xmlns:a16="http://schemas.microsoft.com/office/drawing/2014/main" id="{80A78558-7ACF-F30E-2099-286E3BFE9E6B}"/>
                    </a:ext>
                  </a:extLst>
                </p:cNvPr>
                <p:cNvGrpSpPr/>
                <p:nvPr/>
              </p:nvGrpSpPr>
              <p:grpSpPr>
                <a:xfrm>
                  <a:off x="1280485" y="2441563"/>
                  <a:ext cx="464017" cy="1344713"/>
                  <a:chOff x="1280485" y="2441563"/>
                  <a:chExt cx="464017" cy="1344713"/>
                </a:xfrm>
                <a:grpFill/>
              </p:grpSpPr>
              <p:sp>
                <p:nvSpPr>
                  <p:cNvPr id="35" name="Rectangle 34">
                    <a:extLst>
                      <a:ext uri="{FF2B5EF4-FFF2-40B4-BE49-F238E27FC236}">
                        <a16:creationId xmlns:a16="http://schemas.microsoft.com/office/drawing/2014/main" id="{EF888732-8133-1804-3A2F-9F7E048BF0F2}"/>
                      </a:ext>
                    </a:extLst>
                  </p:cNvPr>
                  <p:cNvSpPr/>
                  <p:nvPr/>
                </p:nvSpPr>
                <p:spPr>
                  <a:xfrm rot="5400000">
                    <a:off x="1572188" y="2918267"/>
                    <a:ext cx="227262" cy="45719"/>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36" name="Group 35">
                    <a:extLst>
                      <a:ext uri="{FF2B5EF4-FFF2-40B4-BE49-F238E27FC236}">
                        <a16:creationId xmlns:a16="http://schemas.microsoft.com/office/drawing/2014/main" id="{4C011E00-831F-C05E-33CF-FCDFBEA56D9F}"/>
                      </a:ext>
                    </a:extLst>
                  </p:cNvPr>
                  <p:cNvGrpSpPr/>
                  <p:nvPr/>
                </p:nvGrpSpPr>
                <p:grpSpPr>
                  <a:xfrm rot="18900000" flipH="1">
                    <a:off x="1280485" y="2441563"/>
                    <a:ext cx="296179" cy="595719"/>
                    <a:chOff x="1497362" y="2441324"/>
                    <a:chExt cx="296179" cy="595719"/>
                  </a:xfrm>
                  <a:grpFill/>
                </p:grpSpPr>
                <p:grpSp>
                  <p:nvGrpSpPr>
                    <p:cNvPr id="38" name="Group 37">
                      <a:extLst>
                        <a:ext uri="{FF2B5EF4-FFF2-40B4-BE49-F238E27FC236}">
                          <a16:creationId xmlns:a16="http://schemas.microsoft.com/office/drawing/2014/main" id="{2E1C8133-9F08-2CFC-2E9E-04839C19223B}"/>
                        </a:ext>
                      </a:extLst>
                    </p:cNvPr>
                    <p:cNvGrpSpPr/>
                    <p:nvPr/>
                  </p:nvGrpSpPr>
                  <p:grpSpPr>
                    <a:xfrm>
                      <a:off x="1497362" y="2441324"/>
                      <a:ext cx="137160" cy="595719"/>
                      <a:chOff x="1497362" y="2441995"/>
                      <a:chExt cx="182880" cy="600031"/>
                    </a:xfrm>
                    <a:grpFill/>
                  </p:grpSpPr>
                  <p:sp>
                    <p:nvSpPr>
                      <p:cNvPr id="42" name="Rounded Rectangle 41">
                        <a:extLst>
                          <a:ext uri="{FF2B5EF4-FFF2-40B4-BE49-F238E27FC236}">
                            <a16:creationId xmlns:a16="http://schemas.microsoft.com/office/drawing/2014/main" id="{68639801-539E-C0E9-1B83-C09FD8783264}"/>
                          </a:ext>
                        </a:extLst>
                      </p:cNvPr>
                      <p:cNvSpPr/>
                      <p:nvPr/>
                    </p:nvSpPr>
                    <p:spPr>
                      <a:xfrm flipH="1">
                        <a:off x="1497362" y="2441995"/>
                        <a:ext cx="182880" cy="276306"/>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3" name="Rounded Rectangle 42">
                        <a:extLst>
                          <a:ext uri="{FF2B5EF4-FFF2-40B4-BE49-F238E27FC236}">
                            <a16:creationId xmlns:a16="http://schemas.microsoft.com/office/drawing/2014/main" id="{241E6544-1C2E-9ECE-5AE8-DF7D04E70C23}"/>
                          </a:ext>
                        </a:extLst>
                      </p:cNvPr>
                      <p:cNvSpPr/>
                      <p:nvPr/>
                    </p:nvSpPr>
                    <p:spPr>
                      <a:xfrm flipH="1">
                        <a:off x="1497362" y="2719669"/>
                        <a:ext cx="182880" cy="322357"/>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39" name="Group 38">
                      <a:extLst>
                        <a:ext uri="{FF2B5EF4-FFF2-40B4-BE49-F238E27FC236}">
                          <a16:creationId xmlns:a16="http://schemas.microsoft.com/office/drawing/2014/main" id="{FD8DDEBB-7F25-4F90-1534-91F2E7F74B45}"/>
                        </a:ext>
                      </a:extLst>
                    </p:cNvPr>
                    <p:cNvGrpSpPr/>
                    <p:nvPr/>
                  </p:nvGrpSpPr>
                  <p:grpSpPr>
                    <a:xfrm>
                      <a:off x="1656381" y="2441324"/>
                      <a:ext cx="137160" cy="595719"/>
                      <a:chOff x="1497362" y="2441995"/>
                      <a:chExt cx="182880" cy="600031"/>
                    </a:xfrm>
                    <a:grpFill/>
                  </p:grpSpPr>
                  <p:sp>
                    <p:nvSpPr>
                      <p:cNvPr id="40" name="Rounded Rectangle 39">
                        <a:extLst>
                          <a:ext uri="{FF2B5EF4-FFF2-40B4-BE49-F238E27FC236}">
                            <a16:creationId xmlns:a16="http://schemas.microsoft.com/office/drawing/2014/main" id="{B36228AF-D1B1-DF95-7C17-45D8E4F865A6}"/>
                          </a:ext>
                        </a:extLst>
                      </p:cNvPr>
                      <p:cNvSpPr/>
                      <p:nvPr/>
                    </p:nvSpPr>
                    <p:spPr>
                      <a:xfrm flipH="1">
                        <a:off x="1497362" y="2441995"/>
                        <a:ext cx="182880" cy="276306"/>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Rounded Rectangle 40">
                        <a:extLst>
                          <a:ext uri="{FF2B5EF4-FFF2-40B4-BE49-F238E27FC236}">
                            <a16:creationId xmlns:a16="http://schemas.microsoft.com/office/drawing/2014/main" id="{CCB7D096-4E20-7A23-AB77-DC3C599EF65B}"/>
                          </a:ext>
                        </a:extLst>
                      </p:cNvPr>
                      <p:cNvSpPr/>
                      <p:nvPr/>
                    </p:nvSpPr>
                    <p:spPr>
                      <a:xfrm flipH="1">
                        <a:off x="1497362" y="2719669"/>
                        <a:ext cx="182880" cy="322357"/>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sp>
                <p:nvSpPr>
                  <p:cNvPr id="37" name="Rounded Rectangle 36">
                    <a:extLst>
                      <a:ext uri="{FF2B5EF4-FFF2-40B4-BE49-F238E27FC236}">
                        <a16:creationId xmlns:a16="http://schemas.microsoft.com/office/drawing/2014/main" id="{412AF833-F620-C12C-CDED-F616EB86DB54}"/>
                      </a:ext>
                    </a:extLst>
                  </p:cNvPr>
                  <p:cNvSpPr/>
                  <p:nvPr/>
                </p:nvSpPr>
                <p:spPr>
                  <a:xfrm>
                    <a:off x="1607342" y="3054756"/>
                    <a:ext cx="137160" cy="731520"/>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25" name="Group 24">
                  <a:extLst>
                    <a:ext uri="{FF2B5EF4-FFF2-40B4-BE49-F238E27FC236}">
                      <a16:creationId xmlns:a16="http://schemas.microsoft.com/office/drawing/2014/main" id="{43C9C47F-2B11-0D87-E557-65F71941E74A}"/>
                    </a:ext>
                  </a:extLst>
                </p:cNvPr>
                <p:cNvGrpSpPr/>
                <p:nvPr/>
              </p:nvGrpSpPr>
              <p:grpSpPr>
                <a:xfrm flipH="1">
                  <a:off x="1775402" y="2441563"/>
                  <a:ext cx="464017" cy="1344713"/>
                  <a:chOff x="1280485" y="2441563"/>
                  <a:chExt cx="464017" cy="1344713"/>
                </a:xfrm>
                <a:grpFill/>
              </p:grpSpPr>
              <p:sp>
                <p:nvSpPr>
                  <p:cNvPr id="26" name="Rectangle 25">
                    <a:extLst>
                      <a:ext uri="{FF2B5EF4-FFF2-40B4-BE49-F238E27FC236}">
                        <a16:creationId xmlns:a16="http://schemas.microsoft.com/office/drawing/2014/main" id="{29555E5D-2946-42C1-9597-00714031DA93}"/>
                      </a:ext>
                    </a:extLst>
                  </p:cNvPr>
                  <p:cNvSpPr/>
                  <p:nvPr/>
                </p:nvSpPr>
                <p:spPr>
                  <a:xfrm rot="5400000">
                    <a:off x="1572188" y="2918267"/>
                    <a:ext cx="227262" cy="45719"/>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27" name="Group 26">
                    <a:extLst>
                      <a:ext uri="{FF2B5EF4-FFF2-40B4-BE49-F238E27FC236}">
                        <a16:creationId xmlns:a16="http://schemas.microsoft.com/office/drawing/2014/main" id="{8E8EE904-BF21-1917-3072-BA249559493C}"/>
                      </a:ext>
                    </a:extLst>
                  </p:cNvPr>
                  <p:cNvGrpSpPr/>
                  <p:nvPr/>
                </p:nvGrpSpPr>
                <p:grpSpPr>
                  <a:xfrm rot="18900000" flipH="1">
                    <a:off x="1280485" y="2441563"/>
                    <a:ext cx="296179" cy="595719"/>
                    <a:chOff x="1497362" y="2441324"/>
                    <a:chExt cx="296179" cy="595719"/>
                  </a:xfrm>
                  <a:grpFill/>
                </p:grpSpPr>
                <p:grpSp>
                  <p:nvGrpSpPr>
                    <p:cNvPr id="29" name="Group 28">
                      <a:extLst>
                        <a:ext uri="{FF2B5EF4-FFF2-40B4-BE49-F238E27FC236}">
                          <a16:creationId xmlns:a16="http://schemas.microsoft.com/office/drawing/2014/main" id="{11D77B38-5AFF-093B-96F5-AA625FCBA3F5}"/>
                        </a:ext>
                      </a:extLst>
                    </p:cNvPr>
                    <p:cNvGrpSpPr/>
                    <p:nvPr/>
                  </p:nvGrpSpPr>
                  <p:grpSpPr>
                    <a:xfrm>
                      <a:off x="1497362" y="2441324"/>
                      <a:ext cx="137160" cy="595719"/>
                      <a:chOff x="1497362" y="2441995"/>
                      <a:chExt cx="182880" cy="600031"/>
                    </a:xfrm>
                    <a:grpFill/>
                  </p:grpSpPr>
                  <p:sp>
                    <p:nvSpPr>
                      <p:cNvPr id="33" name="Rounded Rectangle 32">
                        <a:extLst>
                          <a:ext uri="{FF2B5EF4-FFF2-40B4-BE49-F238E27FC236}">
                            <a16:creationId xmlns:a16="http://schemas.microsoft.com/office/drawing/2014/main" id="{6B6CC743-8F57-F245-0089-46D781A21E1C}"/>
                          </a:ext>
                        </a:extLst>
                      </p:cNvPr>
                      <p:cNvSpPr/>
                      <p:nvPr/>
                    </p:nvSpPr>
                    <p:spPr>
                      <a:xfrm flipH="1">
                        <a:off x="1497362" y="2441995"/>
                        <a:ext cx="182880" cy="276306"/>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4" name="Rounded Rectangle 33">
                        <a:extLst>
                          <a:ext uri="{FF2B5EF4-FFF2-40B4-BE49-F238E27FC236}">
                            <a16:creationId xmlns:a16="http://schemas.microsoft.com/office/drawing/2014/main" id="{C6CF7689-230F-7ED5-3FE5-812004CCBD05}"/>
                          </a:ext>
                        </a:extLst>
                      </p:cNvPr>
                      <p:cNvSpPr/>
                      <p:nvPr/>
                    </p:nvSpPr>
                    <p:spPr>
                      <a:xfrm flipH="1">
                        <a:off x="1497362" y="2719669"/>
                        <a:ext cx="182880" cy="322357"/>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30" name="Group 29">
                      <a:extLst>
                        <a:ext uri="{FF2B5EF4-FFF2-40B4-BE49-F238E27FC236}">
                          <a16:creationId xmlns:a16="http://schemas.microsoft.com/office/drawing/2014/main" id="{92A73DAA-8FB3-5687-96E8-DD46FE010AF7}"/>
                        </a:ext>
                      </a:extLst>
                    </p:cNvPr>
                    <p:cNvGrpSpPr/>
                    <p:nvPr/>
                  </p:nvGrpSpPr>
                  <p:grpSpPr>
                    <a:xfrm>
                      <a:off x="1656381" y="2441324"/>
                      <a:ext cx="137160" cy="595719"/>
                      <a:chOff x="1497362" y="2441995"/>
                      <a:chExt cx="182880" cy="600031"/>
                    </a:xfrm>
                    <a:grpFill/>
                  </p:grpSpPr>
                  <p:sp>
                    <p:nvSpPr>
                      <p:cNvPr id="31" name="Rounded Rectangle 30">
                        <a:extLst>
                          <a:ext uri="{FF2B5EF4-FFF2-40B4-BE49-F238E27FC236}">
                            <a16:creationId xmlns:a16="http://schemas.microsoft.com/office/drawing/2014/main" id="{89DFB422-C8B0-BE44-DE0E-DB5F0C27BDE0}"/>
                          </a:ext>
                        </a:extLst>
                      </p:cNvPr>
                      <p:cNvSpPr/>
                      <p:nvPr/>
                    </p:nvSpPr>
                    <p:spPr>
                      <a:xfrm flipH="1">
                        <a:off x="1497362" y="2441995"/>
                        <a:ext cx="182880" cy="276306"/>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2" name="Rounded Rectangle 31">
                        <a:extLst>
                          <a:ext uri="{FF2B5EF4-FFF2-40B4-BE49-F238E27FC236}">
                            <a16:creationId xmlns:a16="http://schemas.microsoft.com/office/drawing/2014/main" id="{06D1F255-B433-8AB6-6F47-DC015CD83580}"/>
                          </a:ext>
                        </a:extLst>
                      </p:cNvPr>
                      <p:cNvSpPr/>
                      <p:nvPr/>
                    </p:nvSpPr>
                    <p:spPr>
                      <a:xfrm flipH="1">
                        <a:off x="1497362" y="2719669"/>
                        <a:ext cx="182880" cy="322357"/>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sp>
                <p:nvSpPr>
                  <p:cNvPr id="28" name="Rounded Rectangle 27">
                    <a:extLst>
                      <a:ext uri="{FF2B5EF4-FFF2-40B4-BE49-F238E27FC236}">
                        <a16:creationId xmlns:a16="http://schemas.microsoft.com/office/drawing/2014/main" id="{4E1DB90C-DFA3-3F17-8BF0-E6C2CD0E41B8}"/>
                      </a:ext>
                    </a:extLst>
                  </p:cNvPr>
                  <p:cNvSpPr/>
                  <p:nvPr/>
                </p:nvSpPr>
                <p:spPr>
                  <a:xfrm>
                    <a:off x="1607342" y="3054756"/>
                    <a:ext cx="137160" cy="731520"/>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sp>
            <p:nvSpPr>
              <p:cNvPr id="23" name="TextBox 22">
                <a:extLst>
                  <a:ext uri="{FF2B5EF4-FFF2-40B4-BE49-F238E27FC236}">
                    <a16:creationId xmlns:a16="http://schemas.microsoft.com/office/drawing/2014/main" id="{87DF74A5-FE3B-9749-C453-F42CDDCD8794}"/>
                  </a:ext>
                </a:extLst>
              </p:cNvPr>
              <p:cNvSpPr txBox="1"/>
              <p:nvPr/>
            </p:nvSpPr>
            <p:spPr>
              <a:xfrm>
                <a:off x="6385373" y="1696651"/>
                <a:ext cx="321142" cy="208349"/>
              </a:xfrm>
              <a:prstGeom prst="rect">
                <a:avLst/>
              </a:prstGeom>
              <a:noFill/>
              <a:ln w="12700">
                <a:noFill/>
              </a:ln>
            </p:spPr>
            <p:txBody>
              <a:bodyPr wrap="none" rtlCol="0">
                <a:spAutoFit/>
              </a:bodyPr>
              <a:lstStyle/>
              <a:p>
                <a:pPr algn="ctr"/>
                <a:r>
                  <a:rPr lang="en-US" sz="1400" dirty="0">
                    <a:latin typeface="Arial" panose="020B0604020202020204" pitchFamily="34" charset="0"/>
                    <a:cs typeface="Arial" panose="020B0604020202020204" pitchFamily="34" charset="0"/>
                  </a:rPr>
                  <a:t>IAA</a:t>
                </a:r>
              </a:p>
            </p:txBody>
          </p:sp>
        </p:grpSp>
      </p:grpSp>
      <p:grpSp>
        <p:nvGrpSpPr>
          <p:cNvPr id="393" name="Group 392">
            <a:extLst>
              <a:ext uri="{FF2B5EF4-FFF2-40B4-BE49-F238E27FC236}">
                <a16:creationId xmlns:a16="http://schemas.microsoft.com/office/drawing/2014/main" id="{FBDCC8D9-011E-04D5-3E1C-780E99260F33}"/>
              </a:ext>
            </a:extLst>
          </p:cNvPr>
          <p:cNvGrpSpPr/>
          <p:nvPr/>
        </p:nvGrpSpPr>
        <p:grpSpPr>
          <a:xfrm>
            <a:off x="3718560" y="4851268"/>
            <a:ext cx="3200400" cy="1463040"/>
            <a:chOff x="8381021" y="3616729"/>
            <a:chExt cx="3200400" cy="1463040"/>
          </a:xfrm>
        </p:grpSpPr>
        <p:grpSp>
          <p:nvGrpSpPr>
            <p:cNvPr id="8" name="Group 7">
              <a:extLst>
                <a:ext uri="{FF2B5EF4-FFF2-40B4-BE49-F238E27FC236}">
                  <a16:creationId xmlns:a16="http://schemas.microsoft.com/office/drawing/2014/main" id="{0C15A8B0-2A12-EF42-AE53-6BC498199C8E}"/>
                </a:ext>
              </a:extLst>
            </p:cNvPr>
            <p:cNvGrpSpPr/>
            <p:nvPr/>
          </p:nvGrpSpPr>
          <p:grpSpPr>
            <a:xfrm>
              <a:off x="8381021" y="3616729"/>
              <a:ext cx="3200400" cy="1463040"/>
              <a:chOff x="8382000" y="563880"/>
              <a:chExt cx="3200400" cy="1463040"/>
            </a:xfrm>
          </p:grpSpPr>
          <p:sp>
            <p:nvSpPr>
              <p:cNvPr id="390" name="Rounded Rectangle 389">
                <a:extLst>
                  <a:ext uri="{FF2B5EF4-FFF2-40B4-BE49-F238E27FC236}">
                    <a16:creationId xmlns:a16="http://schemas.microsoft.com/office/drawing/2014/main" id="{1CFB660B-CEA7-156E-39F4-29BB186866C9}"/>
                  </a:ext>
                </a:extLst>
              </p:cNvPr>
              <p:cNvSpPr/>
              <p:nvPr/>
            </p:nvSpPr>
            <p:spPr>
              <a:xfrm>
                <a:off x="8382000" y="563880"/>
                <a:ext cx="3200400" cy="1463040"/>
              </a:xfrm>
              <a:prstGeom prst="roundRect">
                <a:avLst>
                  <a:gd name="adj" fmla="val 10058"/>
                </a:avLst>
              </a:prstGeom>
              <a:solidFill>
                <a:schemeClr val="bg1"/>
              </a:solidFill>
              <a:ln w="12700">
                <a:solidFill>
                  <a:srgbClr val="F4B8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391" name="Round Same Side Corner Rectangle 390">
                <a:extLst>
                  <a:ext uri="{FF2B5EF4-FFF2-40B4-BE49-F238E27FC236}">
                    <a16:creationId xmlns:a16="http://schemas.microsoft.com/office/drawing/2014/main" id="{AB49A2C1-3D5B-575B-1B3D-5B07F0663A8A}"/>
                  </a:ext>
                </a:extLst>
              </p:cNvPr>
              <p:cNvSpPr/>
              <p:nvPr/>
            </p:nvSpPr>
            <p:spPr>
              <a:xfrm>
                <a:off x="8382000" y="563880"/>
                <a:ext cx="3200400" cy="365760"/>
              </a:xfrm>
              <a:prstGeom prst="round2SameRect">
                <a:avLst>
                  <a:gd name="adj1" fmla="val 50000"/>
                  <a:gd name="adj2" fmla="val 0"/>
                </a:avLst>
              </a:prstGeom>
              <a:solidFill>
                <a:srgbClr val="F4B8B0"/>
              </a:solidFill>
              <a:ln w="12700">
                <a:solidFill>
                  <a:srgbClr val="F4B8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Titers</a:t>
                </a:r>
              </a:p>
            </p:txBody>
          </p:sp>
        </p:grpSp>
        <p:sp>
          <p:nvSpPr>
            <p:cNvPr id="16" name="Graphic 84" descr="Test tubes with solid fill">
              <a:extLst>
                <a:ext uri="{FF2B5EF4-FFF2-40B4-BE49-F238E27FC236}">
                  <a16:creationId xmlns:a16="http://schemas.microsoft.com/office/drawing/2014/main" id="{66F1B6A3-9245-8077-1F30-DC59F88690ED}"/>
                </a:ext>
              </a:extLst>
            </p:cNvPr>
            <p:cNvSpPr>
              <a:spLocks noChangeAspect="1"/>
            </p:cNvSpPr>
            <p:nvPr/>
          </p:nvSpPr>
          <p:spPr>
            <a:xfrm>
              <a:off x="10369210" y="4080708"/>
              <a:ext cx="1087285" cy="914400"/>
            </a:xfrm>
            <a:custGeom>
              <a:avLst/>
              <a:gdLst>
                <a:gd name="connsiteX0" fmla="*/ 1440180 w 1508760"/>
                <a:gd name="connsiteY0" fmla="*/ 1165990 h 1268860"/>
                <a:gd name="connsiteX1" fmla="*/ 1440180 w 1508760"/>
                <a:gd name="connsiteY1" fmla="*/ 205870 h 1268860"/>
                <a:gd name="connsiteX2" fmla="*/ 1371600 w 1508760"/>
                <a:gd name="connsiteY2" fmla="*/ 205870 h 1268860"/>
                <a:gd name="connsiteX3" fmla="*/ 1371600 w 1508760"/>
                <a:gd name="connsiteY3" fmla="*/ 360175 h 1268860"/>
                <a:gd name="connsiteX4" fmla="*/ 1268730 w 1508760"/>
                <a:gd name="connsiteY4" fmla="*/ 360175 h 1268860"/>
                <a:gd name="connsiteX5" fmla="*/ 1268730 w 1508760"/>
                <a:gd name="connsiteY5" fmla="*/ 120145 h 1268860"/>
                <a:gd name="connsiteX6" fmla="*/ 1277303 w 1508760"/>
                <a:gd name="connsiteY6" fmla="*/ 66996 h 1268860"/>
                <a:gd name="connsiteX7" fmla="*/ 1303020 w 1508760"/>
                <a:gd name="connsiteY7" fmla="*/ 32706 h 1268860"/>
                <a:gd name="connsiteX8" fmla="*/ 1268730 w 1508760"/>
                <a:gd name="connsiteY8" fmla="*/ 130 h 1268860"/>
                <a:gd name="connsiteX9" fmla="*/ 1268730 w 1508760"/>
                <a:gd name="connsiteY9" fmla="*/ 130 h 1268860"/>
                <a:gd name="connsiteX10" fmla="*/ 996125 w 1508760"/>
                <a:gd name="connsiteY10" fmla="*/ 130 h 1268860"/>
                <a:gd name="connsiteX11" fmla="*/ 960120 w 1508760"/>
                <a:gd name="connsiteY11" fmla="*/ 32706 h 1268860"/>
                <a:gd name="connsiteX12" fmla="*/ 985838 w 1508760"/>
                <a:gd name="connsiteY12" fmla="*/ 66996 h 1268860"/>
                <a:gd name="connsiteX13" fmla="*/ 994410 w 1508760"/>
                <a:gd name="connsiteY13" fmla="*/ 120145 h 1268860"/>
                <a:gd name="connsiteX14" fmla="*/ 994410 w 1508760"/>
                <a:gd name="connsiteY14" fmla="*/ 360175 h 1268860"/>
                <a:gd name="connsiteX15" fmla="*/ 891540 w 1508760"/>
                <a:gd name="connsiteY15" fmla="*/ 360175 h 1268860"/>
                <a:gd name="connsiteX16" fmla="*/ 891540 w 1508760"/>
                <a:gd name="connsiteY16" fmla="*/ 120145 h 1268860"/>
                <a:gd name="connsiteX17" fmla="*/ 900113 w 1508760"/>
                <a:gd name="connsiteY17" fmla="*/ 66996 h 1268860"/>
                <a:gd name="connsiteX18" fmla="*/ 925830 w 1508760"/>
                <a:gd name="connsiteY18" fmla="*/ 32706 h 1268860"/>
                <a:gd name="connsiteX19" fmla="*/ 891540 w 1508760"/>
                <a:gd name="connsiteY19" fmla="*/ 130 h 1268860"/>
                <a:gd name="connsiteX20" fmla="*/ 891540 w 1508760"/>
                <a:gd name="connsiteY20" fmla="*/ 130 h 1268860"/>
                <a:gd name="connsiteX21" fmla="*/ 618935 w 1508760"/>
                <a:gd name="connsiteY21" fmla="*/ 130 h 1268860"/>
                <a:gd name="connsiteX22" fmla="*/ 582930 w 1508760"/>
                <a:gd name="connsiteY22" fmla="*/ 32706 h 1268860"/>
                <a:gd name="connsiteX23" fmla="*/ 608648 w 1508760"/>
                <a:gd name="connsiteY23" fmla="*/ 66996 h 1268860"/>
                <a:gd name="connsiteX24" fmla="*/ 617220 w 1508760"/>
                <a:gd name="connsiteY24" fmla="*/ 120145 h 1268860"/>
                <a:gd name="connsiteX25" fmla="*/ 617220 w 1508760"/>
                <a:gd name="connsiteY25" fmla="*/ 360175 h 1268860"/>
                <a:gd name="connsiteX26" fmla="*/ 514350 w 1508760"/>
                <a:gd name="connsiteY26" fmla="*/ 360175 h 1268860"/>
                <a:gd name="connsiteX27" fmla="*/ 514350 w 1508760"/>
                <a:gd name="connsiteY27" fmla="*/ 120145 h 1268860"/>
                <a:gd name="connsiteX28" fmla="*/ 522923 w 1508760"/>
                <a:gd name="connsiteY28" fmla="*/ 66996 h 1268860"/>
                <a:gd name="connsiteX29" fmla="*/ 548640 w 1508760"/>
                <a:gd name="connsiteY29" fmla="*/ 32706 h 1268860"/>
                <a:gd name="connsiteX30" fmla="*/ 514350 w 1508760"/>
                <a:gd name="connsiteY30" fmla="*/ 130 h 1268860"/>
                <a:gd name="connsiteX31" fmla="*/ 514350 w 1508760"/>
                <a:gd name="connsiteY31" fmla="*/ 130 h 1268860"/>
                <a:gd name="connsiteX32" fmla="*/ 241745 w 1508760"/>
                <a:gd name="connsiteY32" fmla="*/ 130 h 1268860"/>
                <a:gd name="connsiteX33" fmla="*/ 205740 w 1508760"/>
                <a:gd name="connsiteY33" fmla="*/ 32706 h 1268860"/>
                <a:gd name="connsiteX34" fmla="*/ 231458 w 1508760"/>
                <a:gd name="connsiteY34" fmla="*/ 66996 h 1268860"/>
                <a:gd name="connsiteX35" fmla="*/ 240030 w 1508760"/>
                <a:gd name="connsiteY35" fmla="*/ 120145 h 1268860"/>
                <a:gd name="connsiteX36" fmla="*/ 240030 w 1508760"/>
                <a:gd name="connsiteY36" fmla="*/ 360175 h 1268860"/>
                <a:gd name="connsiteX37" fmla="*/ 137160 w 1508760"/>
                <a:gd name="connsiteY37" fmla="*/ 360175 h 1268860"/>
                <a:gd name="connsiteX38" fmla="*/ 137160 w 1508760"/>
                <a:gd name="connsiteY38" fmla="*/ 205870 h 1268860"/>
                <a:gd name="connsiteX39" fmla="*/ 68580 w 1508760"/>
                <a:gd name="connsiteY39" fmla="*/ 205870 h 1268860"/>
                <a:gd name="connsiteX40" fmla="*/ 68580 w 1508760"/>
                <a:gd name="connsiteY40" fmla="*/ 1165990 h 1268860"/>
                <a:gd name="connsiteX41" fmla="*/ 0 w 1508760"/>
                <a:gd name="connsiteY41" fmla="*/ 1165990 h 1268860"/>
                <a:gd name="connsiteX42" fmla="*/ 0 w 1508760"/>
                <a:gd name="connsiteY42" fmla="*/ 1268860 h 1268860"/>
                <a:gd name="connsiteX43" fmla="*/ 1508760 w 1508760"/>
                <a:gd name="connsiteY43" fmla="*/ 1268860 h 1268860"/>
                <a:gd name="connsiteX44" fmla="*/ 1508760 w 1508760"/>
                <a:gd name="connsiteY44" fmla="*/ 1165990 h 1268860"/>
                <a:gd name="connsiteX45" fmla="*/ 1440180 w 1508760"/>
                <a:gd name="connsiteY45" fmla="*/ 1165990 h 1268860"/>
                <a:gd name="connsiteX46" fmla="*/ 1205294 w 1508760"/>
                <a:gd name="connsiteY46" fmla="*/ 68710 h 1268860"/>
                <a:gd name="connsiteX47" fmla="*/ 1200150 w 1508760"/>
                <a:gd name="connsiteY47" fmla="*/ 120145 h 1268860"/>
                <a:gd name="connsiteX48" fmla="*/ 1200150 w 1508760"/>
                <a:gd name="connsiteY48" fmla="*/ 274450 h 1268860"/>
                <a:gd name="connsiteX49" fmla="*/ 1131570 w 1508760"/>
                <a:gd name="connsiteY49" fmla="*/ 257305 h 1268860"/>
                <a:gd name="connsiteX50" fmla="*/ 1062990 w 1508760"/>
                <a:gd name="connsiteY50" fmla="*/ 274450 h 1268860"/>
                <a:gd name="connsiteX51" fmla="*/ 1062990 w 1508760"/>
                <a:gd name="connsiteY51" fmla="*/ 120145 h 1268860"/>
                <a:gd name="connsiteX52" fmla="*/ 1057847 w 1508760"/>
                <a:gd name="connsiteY52" fmla="*/ 68710 h 1268860"/>
                <a:gd name="connsiteX53" fmla="*/ 1205294 w 1508760"/>
                <a:gd name="connsiteY53" fmla="*/ 68710 h 1268860"/>
                <a:gd name="connsiteX54" fmla="*/ 828104 w 1508760"/>
                <a:gd name="connsiteY54" fmla="*/ 68710 h 1268860"/>
                <a:gd name="connsiteX55" fmla="*/ 822960 w 1508760"/>
                <a:gd name="connsiteY55" fmla="*/ 120145 h 1268860"/>
                <a:gd name="connsiteX56" fmla="*/ 822960 w 1508760"/>
                <a:gd name="connsiteY56" fmla="*/ 274450 h 1268860"/>
                <a:gd name="connsiteX57" fmla="*/ 754380 w 1508760"/>
                <a:gd name="connsiteY57" fmla="*/ 257305 h 1268860"/>
                <a:gd name="connsiteX58" fmla="*/ 685800 w 1508760"/>
                <a:gd name="connsiteY58" fmla="*/ 274450 h 1268860"/>
                <a:gd name="connsiteX59" fmla="*/ 685800 w 1508760"/>
                <a:gd name="connsiteY59" fmla="*/ 120145 h 1268860"/>
                <a:gd name="connsiteX60" fmla="*/ 680657 w 1508760"/>
                <a:gd name="connsiteY60" fmla="*/ 68710 h 1268860"/>
                <a:gd name="connsiteX61" fmla="*/ 828104 w 1508760"/>
                <a:gd name="connsiteY61" fmla="*/ 68710 h 1268860"/>
                <a:gd name="connsiteX62" fmla="*/ 450914 w 1508760"/>
                <a:gd name="connsiteY62" fmla="*/ 68710 h 1268860"/>
                <a:gd name="connsiteX63" fmla="*/ 445770 w 1508760"/>
                <a:gd name="connsiteY63" fmla="*/ 120145 h 1268860"/>
                <a:gd name="connsiteX64" fmla="*/ 445770 w 1508760"/>
                <a:gd name="connsiteY64" fmla="*/ 274450 h 1268860"/>
                <a:gd name="connsiteX65" fmla="*/ 377190 w 1508760"/>
                <a:gd name="connsiteY65" fmla="*/ 257305 h 1268860"/>
                <a:gd name="connsiteX66" fmla="*/ 308610 w 1508760"/>
                <a:gd name="connsiteY66" fmla="*/ 274450 h 1268860"/>
                <a:gd name="connsiteX67" fmla="*/ 308610 w 1508760"/>
                <a:gd name="connsiteY67" fmla="*/ 120145 h 1268860"/>
                <a:gd name="connsiteX68" fmla="*/ 303467 w 1508760"/>
                <a:gd name="connsiteY68" fmla="*/ 68710 h 1268860"/>
                <a:gd name="connsiteX69" fmla="*/ 450914 w 1508760"/>
                <a:gd name="connsiteY69" fmla="*/ 68710 h 1268860"/>
                <a:gd name="connsiteX70" fmla="*/ 1371600 w 1508760"/>
                <a:gd name="connsiteY70" fmla="*/ 1165990 h 1268860"/>
                <a:gd name="connsiteX71" fmla="*/ 137160 w 1508760"/>
                <a:gd name="connsiteY71" fmla="*/ 1165990 h 1268860"/>
                <a:gd name="connsiteX72" fmla="*/ 137160 w 1508760"/>
                <a:gd name="connsiteY72" fmla="*/ 428755 h 1268860"/>
                <a:gd name="connsiteX73" fmla="*/ 240030 w 1508760"/>
                <a:gd name="connsiteY73" fmla="*/ 428755 h 1268860"/>
                <a:gd name="connsiteX74" fmla="*/ 240030 w 1508760"/>
                <a:gd name="connsiteY74" fmla="*/ 960250 h 1268860"/>
                <a:gd name="connsiteX75" fmla="*/ 377190 w 1508760"/>
                <a:gd name="connsiteY75" fmla="*/ 1097410 h 1268860"/>
                <a:gd name="connsiteX76" fmla="*/ 514350 w 1508760"/>
                <a:gd name="connsiteY76" fmla="*/ 960250 h 1268860"/>
                <a:gd name="connsiteX77" fmla="*/ 514350 w 1508760"/>
                <a:gd name="connsiteY77" fmla="*/ 428755 h 1268860"/>
                <a:gd name="connsiteX78" fmla="*/ 617220 w 1508760"/>
                <a:gd name="connsiteY78" fmla="*/ 428755 h 1268860"/>
                <a:gd name="connsiteX79" fmla="*/ 617220 w 1508760"/>
                <a:gd name="connsiteY79" fmla="*/ 960250 h 1268860"/>
                <a:gd name="connsiteX80" fmla="*/ 754380 w 1508760"/>
                <a:gd name="connsiteY80" fmla="*/ 1097410 h 1268860"/>
                <a:gd name="connsiteX81" fmla="*/ 891540 w 1508760"/>
                <a:gd name="connsiteY81" fmla="*/ 960250 h 1268860"/>
                <a:gd name="connsiteX82" fmla="*/ 891540 w 1508760"/>
                <a:gd name="connsiteY82" fmla="*/ 428755 h 1268860"/>
                <a:gd name="connsiteX83" fmla="*/ 994410 w 1508760"/>
                <a:gd name="connsiteY83" fmla="*/ 428755 h 1268860"/>
                <a:gd name="connsiteX84" fmla="*/ 994410 w 1508760"/>
                <a:gd name="connsiteY84" fmla="*/ 960250 h 1268860"/>
                <a:gd name="connsiteX85" fmla="*/ 1131570 w 1508760"/>
                <a:gd name="connsiteY85" fmla="*/ 1097410 h 1268860"/>
                <a:gd name="connsiteX86" fmla="*/ 1268730 w 1508760"/>
                <a:gd name="connsiteY86" fmla="*/ 960250 h 1268860"/>
                <a:gd name="connsiteX87" fmla="*/ 1268730 w 1508760"/>
                <a:gd name="connsiteY87" fmla="*/ 428755 h 1268860"/>
                <a:gd name="connsiteX88" fmla="*/ 1371600 w 1508760"/>
                <a:gd name="connsiteY88" fmla="*/ 428755 h 1268860"/>
                <a:gd name="connsiteX89" fmla="*/ 1371600 w 1508760"/>
                <a:gd name="connsiteY89" fmla="*/ 1165990 h 1268860"/>
                <a:gd name="connsiteX0" fmla="*/ 1440180 w 1508760"/>
                <a:gd name="connsiteY0" fmla="*/ 1165990 h 1268860"/>
                <a:gd name="connsiteX1" fmla="*/ 1440180 w 1508760"/>
                <a:gd name="connsiteY1" fmla="*/ 205870 h 1268860"/>
                <a:gd name="connsiteX2" fmla="*/ 1371600 w 1508760"/>
                <a:gd name="connsiteY2" fmla="*/ 205870 h 1268860"/>
                <a:gd name="connsiteX3" fmla="*/ 1371600 w 1508760"/>
                <a:gd name="connsiteY3" fmla="*/ 360175 h 1268860"/>
                <a:gd name="connsiteX4" fmla="*/ 1268730 w 1508760"/>
                <a:gd name="connsiteY4" fmla="*/ 360175 h 1268860"/>
                <a:gd name="connsiteX5" fmla="*/ 1268730 w 1508760"/>
                <a:gd name="connsiteY5" fmla="*/ 120145 h 1268860"/>
                <a:gd name="connsiteX6" fmla="*/ 1277303 w 1508760"/>
                <a:gd name="connsiteY6" fmla="*/ 66996 h 1268860"/>
                <a:gd name="connsiteX7" fmla="*/ 1303020 w 1508760"/>
                <a:gd name="connsiteY7" fmla="*/ 32706 h 1268860"/>
                <a:gd name="connsiteX8" fmla="*/ 1268730 w 1508760"/>
                <a:gd name="connsiteY8" fmla="*/ 130 h 1268860"/>
                <a:gd name="connsiteX9" fmla="*/ 1268730 w 1508760"/>
                <a:gd name="connsiteY9" fmla="*/ 130 h 1268860"/>
                <a:gd name="connsiteX10" fmla="*/ 996125 w 1508760"/>
                <a:gd name="connsiteY10" fmla="*/ 130 h 1268860"/>
                <a:gd name="connsiteX11" fmla="*/ 960120 w 1508760"/>
                <a:gd name="connsiteY11" fmla="*/ 32706 h 1268860"/>
                <a:gd name="connsiteX12" fmla="*/ 985838 w 1508760"/>
                <a:gd name="connsiteY12" fmla="*/ 66996 h 1268860"/>
                <a:gd name="connsiteX13" fmla="*/ 994410 w 1508760"/>
                <a:gd name="connsiteY13" fmla="*/ 120145 h 1268860"/>
                <a:gd name="connsiteX14" fmla="*/ 994410 w 1508760"/>
                <a:gd name="connsiteY14" fmla="*/ 360175 h 1268860"/>
                <a:gd name="connsiteX15" fmla="*/ 891540 w 1508760"/>
                <a:gd name="connsiteY15" fmla="*/ 360175 h 1268860"/>
                <a:gd name="connsiteX16" fmla="*/ 891540 w 1508760"/>
                <a:gd name="connsiteY16" fmla="*/ 120145 h 1268860"/>
                <a:gd name="connsiteX17" fmla="*/ 900113 w 1508760"/>
                <a:gd name="connsiteY17" fmla="*/ 66996 h 1268860"/>
                <a:gd name="connsiteX18" fmla="*/ 925830 w 1508760"/>
                <a:gd name="connsiteY18" fmla="*/ 32706 h 1268860"/>
                <a:gd name="connsiteX19" fmla="*/ 891540 w 1508760"/>
                <a:gd name="connsiteY19" fmla="*/ 130 h 1268860"/>
                <a:gd name="connsiteX20" fmla="*/ 891540 w 1508760"/>
                <a:gd name="connsiteY20" fmla="*/ 130 h 1268860"/>
                <a:gd name="connsiteX21" fmla="*/ 618935 w 1508760"/>
                <a:gd name="connsiteY21" fmla="*/ 130 h 1268860"/>
                <a:gd name="connsiteX22" fmla="*/ 582930 w 1508760"/>
                <a:gd name="connsiteY22" fmla="*/ 32706 h 1268860"/>
                <a:gd name="connsiteX23" fmla="*/ 608648 w 1508760"/>
                <a:gd name="connsiteY23" fmla="*/ 66996 h 1268860"/>
                <a:gd name="connsiteX24" fmla="*/ 617220 w 1508760"/>
                <a:gd name="connsiteY24" fmla="*/ 120145 h 1268860"/>
                <a:gd name="connsiteX25" fmla="*/ 617220 w 1508760"/>
                <a:gd name="connsiteY25" fmla="*/ 360175 h 1268860"/>
                <a:gd name="connsiteX26" fmla="*/ 514350 w 1508760"/>
                <a:gd name="connsiteY26" fmla="*/ 360175 h 1268860"/>
                <a:gd name="connsiteX27" fmla="*/ 514350 w 1508760"/>
                <a:gd name="connsiteY27" fmla="*/ 120145 h 1268860"/>
                <a:gd name="connsiteX28" fmla="*/ 522923 w 1508760"/>
                <a:gd name="connsiteY28" fmla="*/ 66996 h 1268860"/>
                <a:gd name="connsiteX29" fmla="*/ 548640 w 1508760"/>
                <a:gd name="connsiteY29" fmla="*/ 32706 h 1268860"/>
                <a:gd name="connsiteX30" fmla="*/ 514350 w 1508760"/>
                <a:gd name="connsiteY30" fmla="*/ 130 h 1268860"/>
                <a:gd name="connsiteX31" fmla="*/ 514350 w 1508760"/>
                <a:gd name="connsiteY31" fmla="*/ 130 h 1268860"/>
                <a:gd name="connsiteX32" fmla="*/ 241745 w 1508760"/>
                <a:gd name="connsiteY32" fmla="*/ 130 h 1268860"/>
                <a:gd name="connsiteX33" fmla="*/ 205740 w 1508760"/>
                <a:gd name="connsiteY33" fmla="*/ 32706 h 1268860"/>
                <a:gd name="connsiteX34" fmla="*/ 231458 w 1508760"/>
                <a:gd name="connsiteY34" fmla="*/ 66996 h 1268860"/>
                <a:gd name="connsiteX35" fmla="*/ 240030 w 1508760"/>
                <a:gd name="connsiteY35" fmla="*/ 120145 h 1268860"/>
                <a:gd name="connsiteX36" fmla="*/ 240030 w 1508760"/>
                <a:gd name="connsiteY36" fmla="*/ 360175 h 1268860"/>
                <a:gd name="connsiteX37" fmla="*/ 137160 w 1508760"/>
                <a:gd name="connsiteY37" fmla="*/ 360175 h 1268860"/>
                <a:gd name="connsiteX38" fmla="*/ 137160 w 1508760"/>
                <a:gd name="connsiteY38" fmla="*/ 205870 h 1268860"/>
                <a:gd name="connsiteX39" fmla="*/ 68580 w 1508760"/>
                <a:gd name="connsiteY39" fmla="*/ 205870 h 1268860"/>
                <a:gd name="connsiteX40" fmla="*/ 68580 w 1508760"/>
                <a:gd name="connsiteY40" fmla="*/ 1165990 h 1268860"/>
                <a:gd name="connsiteX41" fmla="*/ 0 w 1508760"/>
                <a:gd name="connsiteY41" fmla="*/ 1165990 h 1268860"/>
                <a:gd name="connsiteX42" fmla="*/ 0 w 1508760"/>
                <a:gd name="connsiteY42" fmla="*/ 1268860 h 1268860"/>
                <a:gd name="connsiteX43" fmla="*/ 1508760 w 1508760"/>
                <a:gd name="connsiteY43" fmla="*/ 1268860 h 1268860"/>
                <a:gd name="connsiteX44" fmla="*/ 1508760 w 1508760"/>
                <a:gd name="connsiteY44" fmla="*/ 1165990 h 1268860"/>
                <a:gd name="connsiteX45" fmla="*/ 1440180 w 1508760"/>
                <a:gd name="connsiteY45" fmla="*/ 1165990 h 1268860"/>
                <a:gd name="connsiteX46" fmla="*/ 1205294 w 1508760"/>
                <a:gd name="connsiteY46" fmla="*/ 68710 h 1268860"/>
                <a:gd name="connsiteX47" fmla="*/ 1200150 w 1508760"/>
                <a:gd name="connsiteY47" fmla="*/ 120145 h 1268860"/>
                <a:gd name="connsiteX48" fmla="*/ 1200150 w 1508760"/>
                <a:gd name="connsiteY48" fmla="*/ 274450 h 1268860"/>
                <a:gd name="connsiteX49" fmla="*/ 1131570 w 1508760"/>
                <a:gd name="connsiteY49" fmla="*/ 257305 h 1268860"/>
                <a:gd name="connsiteX50" fmla="*/ 1062990 w 1508760"/>
                <a:gd name="connsiteY50" fmla="*/ 274450 h 1268860"/>
                <a:gd name="connsiteX51" fmla="*/ 1062990 w 1508760"/>
                <a:gd name="connsiteY51" fmla="*/ 120145 h 1268860"/>
                <a:gd name="connsiteX52" fmla="*/ 1057847 w 1508760"/>
                <a:gd name="connsiteY52" fmla="*/ 68710 h 1268860"/>
                <a:gd name="connsiteX53" fmla="*/ 1205294 w 1508760"/>
                <a:gd name="connsiteY53" fmla="*/ 68710 h 1268860"/>
                <a:gd name="connsiteX54" fmla="*/ 828104 w 1508760"/>
                <a:gd name="connsiteY54" fmla="*/ 68710 h 1268860"/>
                <a:gd name="connsiteX55" fmla="*/ 822960 w 1508760"/>
                <a:gd name="connsiteY55" fmla="*/ 120145 h 1268860"/>
                <a:gd name="connsiteX56" fmla="*/ 822960 w 1508760"/>
                <a:gd name="connsiteY56" fmla="*/ 274450 h 1268860"/>
                <a:gd name="connsiteX57" fmla="*/ 754380 w 1508760"/>
                <a:gd name="connsiteY57" fmla="*/ 257305 h 1268860"/>
                <a:gd name="connsiteX58" fmla="*/ 685800 w 1508760"/>
                <a:gd name="connsiteY58" fmla="*/ 274450 h 1268860"/>
                <a:gd name="connsiteX59" fmla="*/ 685800 w 1508760"/>
                <a:gd name="connsiteY59" fmla="*/ 120145 h 1268860"/>
                <a:gd name="connsiteX60" fmla="*/ 680657 w 1508760"/>
                <a:gd name="connsiteY60" fmla="*/ 68710 h 1268860"/>
                <a:gd name="connsiteX61" fmla="*/ 828104 w 1508760"/>
                <a:gd name="connsiteY61" fmla="*/ 68710 h 1268860"/>
                <a:gd name="connsiteX62" fmla="*/ 450914 w 1508760"/>
                <a:gd name="connsiteY62" fmla="*/ 68710 h 1268860"/>
                <a:gd name="connsiteX63" fmla="*/ 445770 w 1508760"/>
                <a:gd name="connsiteY63" fmla="*/ 120145 h 1268860"/>
                <a:gd name="connsiteX64" fmla="*/ 445770 w 1508760"/>
                <a:gd name="connsiteY64" fmla="*/ 274450 h 1268860"/>
                <a:gd name="connsiteX65" fmla="*/ 377190 w 1508760"/>
                <a:gd name="connsiteY65" fmla="*/ 257305 h 1268860"/>
                <a:gd name="connsiteX66" fmla="*/ 311068 w 1508760"/>
                <a:gd name="connsiteY66" fmla="*/ 837350 h 1268860"/>
                <a:gd name="connsiteX67" fmla="*/ 308610 w 1508760"/>
                <a:gd name="connsiteY67" fmla="*/ 120145 h 1268860"/>
                <a:gd name="connsiteX68" fmla="*/ 303467 w 1508760"/>
                <a:gd name="connsiteY68" fmla="*/ 68710 h 1268860"/>
                <a:gd name="connsiteX69" fmla="*/ 450914 w 1508760"/>
                <a:gd name="connsiteY69" fmla="*/ 68710 h 1268860"/>
                <a:gd name="connsiteX70" fmla="*/ 1371600 w 1508760"/>
                <a:gd name="connsiteY70" fmla="*/ 1165990 h 1268860"/>
                <a:gd name="connsiteX71" fmla="*/ 137160 w 1508760"/>
                <a:gd name="connsiteY71" fmla="*/ 1165990 h 1268860"/>
                <a:gd name="connsiteX72" fmla="*/ 137160 w 1508760"/>
                <a:gd name="connsiteY72" fmla="*/ 428755 h 1268860"/>
                <a:gd name="connsiteX73" fmla="*/ 240030 w 1508760"/>
                <a:gd name="connsiteY73" fmla="*/ 428755 h 1268860"/>
                <a:gd name="connsiteX74" fmla="*/ 240030 w 1508760"/>
                <a:gd name="connsiteY74" fmla="*/ 960250 h 1268860"/>
                <a:gd name="connsiteX75" fmla="*/ 377190 w 1508760"/>
                <a:gd name="connsiteY75" fmla="*/ 1097410 h 1268860"/>
                <a:gd name="connsiteX76" fmla="*/ 514350 w 1508760"/>
                <a:gd name="connsiteY76" fmla="*/ 960250 h 1268860"/>
                <a:gd name="connsiteX77" fmla="*/ 514350 w 1508760"/>
                <a:gd name="connsiteY77" fmla="*/ 428755 h 1268860"/>
                <a:gd name="connsiteX78" fmla="*/ 617220 w 1508760"/>
                <a:gd name="connsiteY78" fmla="*/ 428755 h 1268860"/>
                <a:gd name="connsiteX79" fmla="*/ 617220 w 1508760"/>
                <a:gd name="connsiteY79" fmla="*/ 960250 h 1268860"/>
                <a:gd name="connsiteX80" fmla="*/ 754380 w 1508760"/>
                <a:gd name="connsiteY80" fmla="*/ 1097410 h 1268860"/>
                <a:gd name="connsiteX81" fmla="*/ 891540 w 1508760"/>
                <a:gd name="connsiteY81" fmla="*/ 960250 h 1268860"/>
                <a:gd name="connsiteX82" fmla="*/ 891540 w 1508760"/>
                <a:gd name="connsiteY82" fmla="*/ 428755 h 1268860"/>
                <a:gd name="connsiteX83" fmla="*/ 994410 w 1508760"/>
                <a:gd name="connsiteY83" fmla="*/ 428755 h 1268860"/>
                <a:gd name="connsiteX84" fmla="*/ 994410 w 1508760"/>
                <a:gd name="connsiteY84" fmla="*/ 960250 h 1268860"/>
                <a:gd name="connsiteX85" fmla="*/ 1131570 w 1508760"/>
                <a:gd name="connsiteY85" fmla="*/ 1097410 h 1268860"/>
                <a:gd name="connsiteX86" fmla="*/ 1268730 w 1508760"/>
                <a:gd name="connsiteY86" fmla="*/ 960250 h 1268860"/>
                <a:gd name="connsiteX87" fmla="*/ 1268730 w 1508760"/>
                <a:gd name="connsiteY87" fmla="*/ 428755 h 1268860"/>
                <a:gd name="connsiteX88" fmla="*/ 1371600 w 1508760"/>
                <a:gd name="connsiteY88" fmla="*/ 428755 h 1268860"/>
                <a:gd name="connsiteX89" fmla="*/ 1371600 w 1508760"/>
                <a:gd name="connsiteY89" fmla="*/ 1165990 h 1268860"/>
                <a:gd name="connsiteX0" fmla="*/ 1440180 w 1508760"/>
                <a:gd name="connsiteY0" fmla="*/ 1165990 h 1268860"/>
                <a:gd name="connsiteX1" fmla="*/ 1440180 w 1508760"/>
                <a:gd name="connsiteY1" fmla="*/ 205870 h 1268860"/>
                <a:gd name="connsiteX2" fmla="*/ 1371600 w 1508760"/>
                <a:gd name="connsiteY2" fmla="*/ 205870 h 1268860"/>
                <a:gd name="connsiteX3" fmla="*/ 1371600 w 1508760"/>
                <a:gd name="connsiteY3" fmla="*/ 360175 h 1268860"/>
                <a:gd name="connsiteX4" fmla="*/ 1268730 w 1508760"/>
                <a:gd name="connsiteY4" fmla="*/ 360175 h 1268860"/>
                <a:gd name="connsiteX5" fmla="*/ 1268730 w 1508760"/>
                <a:gd name="connsiteY5" fmla="*/ 120145 h 1268860"/>
                <a:gd name="connsiteX6" fmla="*/ 1277303 w 1508760"/>
                <a:gd name="connsiteY6" fmla="*/ 66996 h 1268860"/>
                <a:gd name="connsiteX7" fmla="*/ 1303020 w 1508760"/>
                <a:gd name="connsiteY7" fmla="*/ 32706 h 1268860"/>
                <a:gd name="connsiteX8" fmla="*/ 1268730 w 1508760"/>
                <a:gd name="connsiteY8" fmla="*/ 130 h 1268860"/>
                <a:gd name="connsiteX9" fmla="*/ 1268730 w 1508760"/>
                <a:gd name="connsiteY9" fmla="*/ 130 h 1268860"/>
                <a:gd name="connsiteX10" fmla="*/ 996125 w 1508760"/>
                <a:gd name="connsiteY10" fmla="*/ 130 h 1268860"/>
                <a:gd name="connsiteX11" fmla="*/ 960120 w 1508760"/>
                <a:gd name="connsiteY11" fmla="*/ 32706 h 1268860"/>
                <a:gd name="connsiteX12" fmla="*/ 985838 w 1508760"/>
                <a:gd name="connsiteY12" fmla="*/ 66996 h 1268860"/>
                <a:gd name="connsiteX13" fmla="*/ 994410 w 1508760"/>
                <a:gd name="connsiteY13" fmla="*/ 120145 h 1268860"/>
                <a:gd name="connsiteX14" fmla="*/ 994410 w 1508760"/>
                <a:gd name="connsiteY14" fmla="*/ 360175 h 1268860"/>
                <a:gd name="connsiteX15" fmla="*/ 891540 w 1508760"/>
                <a:gd name="connsiteY15" fmla="*/ 360175 h 1268860"/>
                <a:gd name="connsiteX16" fmla="*/ 891540 w 1508760"/>
                <a:gd name="connsiteY16" fmla="*/ 120145 h 1268860"/>
                <a:gd name="connsiteX17" fmla="*/ 900113 w 1508760"/>
                <a:gd name="connsiteY17" fmla="*/ 66996 h 1268860"/>
                <a:gd name="connsiteX18" fmla="*/ 925830 w 1508760"/>
                <a:gd name="connsiteY18" fmla="*/ 32706 h 1268860"/>
                <a:gd name="connsiteX19" fmla="*/ 891540 w 1508760"/>
                <a:gd name="connsiteY19" fmla="*/ 130 h 1268860"/>
                <a:gd name="connsiteX20" fmla="*/ 891540 w 1508760"/>
                <a:gd name="connsiteY20" fmla="*/ 130 h 1268860"/>
                <a:gd name="connsiteX21" fmla="*/ 618935 w 1508760"/>
                <a:gd name="connsiteY21" fmla="*/ 130 h 1268860"/>
                <a:gd name="connsiteX22" fmla="*/ 582930 w 1508760"/>
                <a:gd name="connsiteY22" fmla="*/ 32706 h 1268860"/>
                <a:gd name="connsiteX23" fmla="*/ 608648 w 1508760"/>
                <a:gd name="connsiteY23" fmla="*/ 66996 h 1268860"/>
                <a:gd name="connsiteX24" fmla="*/ 617220 w 1508760"/>
                <a:gd name="connsiteY24" fmla="*/ 120145 h 1268860"/>
                <a:gd name="connsiteX25" fmla="*/ 617220 w 1508760"/>
                <a:gd name="connsiteY25" fmla="*/ 360175 h 1268860"/>
                <a:gd name="connsiteX26" fmla="*/ 514350 w 1508760"/>
                <a:gd name="connsiteY26" fmla="*/ 360175 h 1268860"/>
                <a:gd name="connsiteX27" fmla="*/ 514350 w 1508760"/>
                <a:gd name="connsiteY27" fmla="*/ 120145 h 1268860"/>
                <a:gd name="connsiteX28" fmla="*/ 522923 w 1508760"/>
                <a:gd name="connsiteY28" fmla="*/ 66996 h 1268860"/>
                <a:gd name="connsiteX29" fmla="*/ 548640 w 1508760"/>
                <a:gd name="connsiteY29" fmla="*/ 32706 h 1268860"/>
                <a:gd name="connsiteX30" fmla="*/ 514350 w 1508760"/>
                <a:gd name="connsiteY30" fmla="*/ 130 h 1268860"/>
                <a:gd name="connsiteX31" fmla="*/ 514350 w 1508760"/>
                <a:gd name="connsiteY31" fmla="*/ 130 h 1268860"/>
                <a:gd name="connsiteX32" fmla="*/ 241745 w 1508760"/>
                <a:gd name="connsiteY32" fmla="*/ 130 h 1268860"/>
                <a:gd name="connsiteX33" fmla="*/ 205740 w 1508760"/>
                <a:gd name="connsiteY33" fmla="*/ 32706 h 1268860"/>
                <a:gd name="connsiteX34" fmla="*/ 231458 w 1508760"/>
                <a:gd name="connsiteY34" fmla="*/ 66996 h 1268860"/>
                <a:gd name="connsiteX35" fmla="*/ 240030 w 1508760"/>
                <a:gd name="connsiteY35" fmla="*/ 120145 h 1268860"/>
                <a:gd name="connsiteX36" fmla="*/ 240030 w 1508760"/>
                <a:gd name="connsiteY36" fmla="*/ 360175 h 1268860"/>
                <a:gd name="connsiteX37" fmla="*/ 137160 w 1508760"/>
                <a:gd name="connsiteY37" fmla="*/ 360175 h 1268860"/>
                <a:gd name="connsiteX38" fmla="*/ 137160 w 1508760"/>
                <a:gd name="connsiteY38" fmla="*/ 205870 h 1268860"/>
                <a:gd name="connsiteX39" fmla="*/ 68580 w 1508760"/>
                <a:gd name="connsiteY39" fmla="*/ 205870 h 1268860"/>
                <a:gd name="connsiteX40" fmla="*/ 68580 w 1508760"/>
                <a:gd name="connsiteY40" fmla="*/ 1165990 h 1268860"/>
                <a:gd name="connsiteX41" fmla="*/ 0 w 1508760"/>
                <a:gd name="connsiteY41" fmla="*/ 1165990 h 1268860"/>
                <a:gd name="connsiteX42" fmla="*/ 0 w 1508760"/>
                <a:gd name="connsiteY42" fmla="*/ 1268860 h 1268860"/>
                <a:gd name="connsiteX43" fmla="*/ 1508760 w 1508760"/>
                <a:gd name="connsiteY43" fmla="*/ 1268860 h 1268860"/>
                <a:gd name="connsiteX44" fmla="*/ 1508760 w 1508760"/>
                <a:gd name="connsiteY44" fmla="*/ 1165990 h 1268860"/>
                <a:gd name="connsiteX45" fmla="*/ 1440180 w 1508760"/>
                <a:gd name="connsiteY45" fmla="*/ 1165990 h 1268860"/>
                <a:gd name="connsiteX46" fmla="*/ 1205294 w 1508760"/>
                <a:gd name="connsiteY46" fmla="*/ 68710 h 1268860"/>
                <a:gd name="connsiteX47" fmla="*/ 1200150 w 1508760"/>
                <a:gd name="connsiteY47" fmla="*/ 120145 h 1268860"/>
                <a:gd name="connsiteX48" fmla="*/ 1200150 w 1508760"/>
                <a:gd name="connsiteY48" fmla="*/ 274450 h 1268860"/>
                <a:gd name="connsiteX49" fmla="*/ 1131570 w 1508760"/>
                <a:gd name="connsiteY49" fmla="*/ 257305 h 1268860"/>
                <a:gd name="connsiteX50" fmla="*/ 1062990 w 1508760"/>
                <a:gd name="connsiteY50" fmla="*/ 274450 h 1268860"/>
                <a:gd name="connsiteX51" fmla="*/ 1062990 w 1508760"/>
                <a:gd name="connsiteY51" fmla="*/ 120145 h 1268860"/>
                <a:gd name="connsiteX52" fmla="*/ 1057847 w 1508760"/>
                <a:gd name="connsiteY52" fmla="*/ 68710 h 1268860"/>
                <a:gd name="connsiteX53" fmla="*/ 1205294 w 1508760"/>
                <a:gd name="connsiteY53" fmla="*/ 68710 h 1268860"/>
                <a:gd name="connsiteX54" fmla="*/ 828104 w 1508760"/>
                <a:gd name="connsiteY54" fmla="*/ 68710 h 1268860"/>
                <a:gd name="connsiteX55" fmla="*/ 822960 w 1508760"/>
                <a:gd name="connsiteY55" fmla="*/ 120145 h 1268860"/>
                <a:gd name="connsiteX56" fmla="*/ 822960 w 1508760"/>
                <a:gd name="connsiteY56" fmla="*/ 274450 h 1268860"/>
                <a:gd name="connsiteX57" fmla="*/ 754380 w 1508760"/>
                <a:gd name="connsiteY57" fmla="*/ 257305 h 1268860"/>
                <a:gd name="connsiteX58" fmla="*/ 685800 w 1508760"/>
                <a:gd name="connsiteY58" fmla="*/ 274450 h 1268860"/>
                <a:gd name="connsiteX59" fmla="*/ 685800 w 1508760"/>
                <a:gd name="connsiteY59" fmla="*/ 120145 h 1268860"/>
                <a:gd name="connsiteX60" fmla="*/ 680657 w 1508760"/>
                <a:gd name="connsiteY60" fmla="*/ 68710 h 1268860"/>
                <a:gd name="connsiteX61" fmla="*/ 828104 w 1508760"/>
                <a:gd name="connsiteY61" fmla="*/ 68710 h 1268860"/>
                <a:gd name="connsiteX62" fmla="*/ 450914 w 1508760"/>
                <a:gd name="connsiteY62" fmla="*/ 68710 h 1268860"/>
                <a:gd name="connsiteX63" fmla="*/ 445770 w 1508760"/>
                <a:gd name="connsiteY63" fmla="*/ 120145 h 1268860"/>
                <a:gd name="connsiteX64" fmla="*/ 443312 w 1508760"/>
                <a:gd name="connsiteY64" fmla="*/ 837350 h 1268860"/>
                <a:gd name="connsiteX65" fmla="*/ 377190 w 1508760"/>
                <a:gd name="connsiteY65" fmla="*/ 257305 h 1268860"/>
                <a:gd name="connsiteX66" fmla="*/ 311068 w 1508760"/>
                <a:gd name="connsiteY66" fmla="*/ 837350 h 1268860"/>
                <a:gd name="connsiteX67" fmla="*/ 308610 w 1508760"/>
                <a:gd name="connsiteY67" fmla="*/ 120145 h 1268860"/>
                <a:gd name="connsiteX68" fmla="*/ 303467 w 1508760"/>
                <a:gd name="connsiteY68" fmla="*/ 68710 h 1268860"/>
                <a:gd name="connsiteX69" fmla="*/ 450914 w 1508760"/>
                <a:gd name="connsiteY69" fmla="*/ 68710 h 1268860"/>
                <a:gd name="connsiteX70" fmla="*/ 1371600 w 1508760"/>
                <a:gd name="connsiteY70" fmla="*/ 1165990 h 1268860"/>
                <a:gd name="connsiteX71" fmla="*/ 137160 w 1508760"/>
                <a:gd name="connsiteY71" fmla="*/ 1165990 h 1268860"/>
                <a:gd name="connsiteX72" fmla="*/ 137160 w 1508760"/>
                <a:gd name="connsiteY72" fmla="*/ 428755 h 1268860"/>
                <a:gd name="connsiteX73" fmla="*/ 240030 w 1508760"/>
                <a:gd name="connsiteY73" fmla="*/ 428755 h 1268860"/>
                <a:gd name="connsiteX74" fmla="*/ 240030 w 1508760"/>
                <a:gd name="connsiteY74" fmla="*/ 960250 h 1268860"/>
                <a:gd name="connsiteX75" fmla="*/ 377190 w 1508760"/>
                <a:gd name="connsiteY75" fmla="*/ 1097410 h 1268860"/>
                <a:gd name="connsiteX76" fmla="*/ 514350 w 1508760"/>
                <a:gd name="connsiteY76" fmla="*/ 960250 h 1268860"/>
                <a:gd name="connsiteX77" fmla="*/ 514350 w 1508760"/>
                <a:gd name="connsiteY77" fmla="*/ 428755 h 1268860"/>
                <a:gd name="connsiteX78" fmla="*/ 617220 w 1508760"/>
                <a:gd name="connsiteY78" fmla="*/ 428755 h 1268860"/>
                <a:gd name="connsiteX79" fmla="*/ 617220 w 1508760"/>
                <a:gd name="connsiteY79" fmla="*/ 960250 h 1268860"/>
                <a:gd name="connsiteX80" fmla="*/ 754380 w 1508760"/>
                <a:gd name="connsiteY80" fmla="*/ 1097410 h 1268860"/>
                <a:gd name="connsiteX81" fmla="*/ 891540 w 1508760"/>
                <a:gd name="connsiteY81" fmla="*/ 960250 h 1268860"/>
                <a:gd name="connsiteX82" fmla="*/ 891540 w 1508760"/>
                <a:gd name="connsiteY82" fmla="*/ 428755 h 1268860"/>
                <a:gd name="connsiteX83" fmla="*/ 994410 w 1508760"/>
                <a:gd name="connsiteY83" fmla="*/ 428755 h 1268860"/>
                <a:gd name="connsiteX84" fmla="*/ 994410 w 1508760"/>
                <a:gd name="connsiteY84" fmla="*/ 960250 h 1268860"/>
                <a:gd name="connsiteX85" fmla="*/ 1131570 w 1508760"/>
                <a:gd name="connsiteY85" fmla="*/ 1097410 h 1268860"/>
                <a:gd name="connsiteX86" fmla="*/ 1268730 w 1508760"/>
                <a:gd name="connsiteY86" fmla="*/ 960250 h 1268860"/>
                <a:gd name="connsiteX87" fmla="*/ 1268730 w 1508760"/>
                <a:gd name="connsiteY87" fmla="*/ 428755 h 1268860"/>
                <a:gd name="connsiteX88" fmla="*/ 1371600 w 1508760"/>
                <a:gd name="connsiteY88" fmla="*/ 428755 h 1268860"/>
                <a:gd name="connsiteX89" fmla="*/ 1371600 w 1508760"/>
                <a:gd name="connsiteY89" fmla="*/ 1165990 h 1268860"/>
                <a:gd name="connsiteX0" fmla="*/ 1440180 w 1508760"/>
                <a:gd name="connsiteY0" fmla="*/ 1165990 h 1268860"/>
                <a:gd name="connsiteX1" fmla="*/ 1440180 w 1508760"/>
                <a:gd name="connsiteY1" fmla="*/ 205870 h 1268860"/>
                <a:gd name="connsiteX2" fmla="*/ 1371600 w 1508760"/>
                <a:gd name="connsiteY2" fmla="*/ 205870 h 1268860"/>
                <a:gd name="connsiteX3" fmla="*/ 1371600 w 1508760"/>
                <a:gd name="connsiteY3" fmla="*/ 360175 h 1268860"/>
                <a:gd name="connsiteX4" fmla="*/ 1268730 w 1508760"/>
                <a:gd name="connsiteY4" fmla="*/ 360175 h 1268860"/>
                <a:gd name="connsiteX5" fmla="*/ 1268730 w 1508760"/>
                <a:gd name="connsiteY5" fmla="*/ 120145 h 1268860"/>
                <a:gd name="connsiteX6" fmla="*/ 1277303 w 1508760"/>
                <a:gd name="connsiteY6" fmla="*/ 66996 h 1268860"/>
                <a:gd name="connsiteX7" fmla="*/ 1303020 w 1508760"/>
                <a:gd name="connsiteY7" fmla="*/ 32706 h 1268860"/>
                <a:gd name="connsiteX8" fmla="*/ 1268730 w 1508760"/>
                <a:gd name="connsiteY8" fmla="*/ 130 h 1268860"/>
                <a:gd name="connsiteX9" fmla="*/ 1268730 w 1508760"/>
                <a:gd name="connsiteY9" fmla="*/ 130 h 1268860"/>
                <a:gd name="connsiteX10" fmla="*/ 996125 w 1508760"/>
                <a:gd name="connsiteY10" fmla="*/ 130 h 1268860"/>
                <a:gd name="connsiteX11" fmla="*/ 960120 w 1508760"/>
                <a:gd name="connsiteY11" fmla="*/ 32706 h 1268860"/>
                <a:gd name="connsiteX12" fmla="*/ 985838 w 1508760"/>
                <a:gd name="connsiteY12" fmla="*/ 66996 h 1268860"/>
                <a:gd name="connsiteX13" fmla="*/ 994410 w 1508760"/>
                <a:gd name="connsiteY13" fmla="*/ 120145 h 1268860"/>
                <a:gd name="connsiteX14" fmla="*/ 994410 w 1508760"/>
                <a:gd name="connsiteY14" fmla="*/ 360175 h 1268860"/>
                <a:gd name="connsiteX15" fmla="*/ 891540 w 1508760"/>
                <a:gd name="connsiteY15" fmla="*/ 360175 h 1268860"/>
                <a:gd name="connsiteX16" fmla="*/ 891540 w 1508760"/>
                <a:gd name="connsiteY16" fmla="*/ 120145 h 1268860"/>
                <a:gd name="connsiteX17" fmla="*/ 900113 w 1508760"/>
                <a:gd name="connsiteY17" fmla="*/ 66996 h 1268860"/>
                <a:gd name="connsiteX18" fmla="*/ 925830 w 1508760"/>
                <a:gd name="connsiteY18" fmla="*/ 32706 h 1268860"/>
                <a:gd name="connsiteX19" fmla="*/ 891540 w 1508760"/>
                <a:gd name="connsiteY19" fmla="*/ 130 h 1268860"/>
                <a:gd name="connsiteX20" fmla="*/ 891540 w 1508760"/>
                <a:gd name="connsiteY20" fmla="*/ 130 h 1268860"/>
                <a:gd name="connsiteX21" fmla="*/ 618935 w 1508760"/>
                <a:gd name="connsiteY21" fmla="*/ 130 h 1268860"/>
                <a:gd name="connsiteX22" fmla="*/ 582930 w 1508760"/>
                <a:gd name="connsiteY22" fmla="*/ 32706 h 1268860"/>
                <a:gd name="connsiteX23" fmla="*/ 608648 w 1508760"/>
                <a:gd name="connsiteY23" fmla="*/ 66996 h 1268860"/>
                <a:gd name="connsiteX24" fmla="*/ 617220 w 1508760"/>
                <a:gd name="connsiteY24" fmla="*/ 120145 h 1268860"/>
                <a:gd name="connsiteX25" fmla="*/ 617220 w 1508760"/>
                <a:gd name="connsiteY25" fmla="*/ 360175 h 1268860"/>
                <a:gd name="connsiteX26" fmla="*/ 514350 w 1508760"/>
                <a:gd name="connsiteY26" fmla="*/ 360175 h 1268860"/>
                <a:gd name="connsiteX27" fmla="*/ 514350 w 1508760"/>
                <a:gd name="connsiteY27" fmla="*/ 120145 h 1268860"/>
                <a:gd name="connsiteX28" fmla="*/ 522923 w 1508760"/>
                <a:gd name="connsiteY28" fmla="*/ 66996 h 1268860"/>
                <a:gd name="connsiteX29" fmla="*/ 548640 w 1508760"/>
                <a:gd name="connsiteY29" fmla="*/ 32706 h 1268860"/>
                <a:gd name="connsiteX30" fmla="*/ 514350 w 1508760"/>
                <a:gd name="connsiteY30" fmla="*/ 130 h 1268860"/>
                <a:gd name="connsiteX31" fmla="*/ 514350 w 1508760"/>
                <a:gd name="connsiteY31" fmla="*/ 130 h 1268860"/>
                <a:gd name="connsiteX32" fmla="*/ 241745 w 1508760"/>
                <a:gd name="connsiteY32" fmla="*/ 130 h 1268860"/>
                <a:gd name="connsiteX33" fmla="*/ 205740 w 1508760"/>
                <a:gd name="connsiteY33" fmla="*/ 32706 h 1268860"/>
                <a:gd name="connsiteX34" fmla="*/ 231458 w 1508760"/>
                <a:gd name="connsiteY34" fmla="*/ 66996 h 1268860"/>
                <a:gd name="connsiteX35" fmla="*/ 240030 w 1508760"/>
                <a:gd name="connsiteY35" fmla="*/ 120145 h 1268860"/>
                <a:gd name="connsiteX36" fmla="*/ 240030 w 1508760"/>
                <a:gd name="connsiteY36" fmla="*/ 360175 h 1268860"/>
                <a:gd name="connsiteX37" fmla="*/ 137160 w 1508760"/>
                <a:gd name="connsiteY37" fmla="*/ 360175 h 1268860"/>
                <a:gd name="connsiteX38" fmla="*/ 137160 w 1508760"/>
                <a:gd name="connsiteY38" fmla="*/ 205870 h 1268860"/>
                <a:gd name="connsiteX39" fmla="*/ 68580 w 1508760"/>
                <a:gd name="connsiteY39" fmla="*/ 205870 h 1268860"/>
                <a:gd name="connsiteX40" fmla="*/ 68580 w 1508760"/>
                <a:gd name="connsiteY40" fmla="*/ 1165990 h 1268860"/>
                <a:gd name="connsiteX41" fmla="*/ 0 w 1508760"/>
                <a:gd name="connsiteY41" fmla="*/ 1165990 h 1268860"/>
                <a:gd name="connsiteX42" fmla="*/ 0 w 1508760"/>
                <a:gd name="connsiteY42" fmla="*/ 1268860 h 1268860"/>
                <a:gd name="connsiteX43" fmla="*/ 1508760 w 1508760"/>
                <a:gd name="connsiteY43" fmla="*/ 1268860 h 1268860"/>
                <a:gd name="connsiteX44" fmla="*/ 1508760 w 1508760"/>
                <a:gd name="connsiteY44" fmla="*/ 1165990 h 1268860"/>
                <a:gd name="connsiteX45" fmla="*/ 1440180 w 1508760"/>
                <a:gd name="connsiteY45" fmla="*/ 1165990 h 1268860"/>
                <a:gd name="connsiteX46" fmla="*/ 1205294 w 1508760"/>
                <a:gd name="connsiteY46" fmla="*/ 68710 h 1268860"/>
                <a:gd name="connsiteX47" fmla="*/ 1200150 w 1508760"/>
                <a:gd name="connsiteY47" fmla="*/ 120145 h 1268860"/>
                <a:gd name="connsiteX48" fmla="*/ 1200150 w 1508760"/>
                <a:gd name="connsiteY48" fmla="*/ 274450 h 1268860"/>
                <a:gd name="connsiteX49" fmla="*/ 1131570 w 1508760"/>
                <a:gd name="connsiteY49" fmla="*/ 257305 h 1268860"/>
                <a:gd name="connsiteX50" fmla="*/ 1062990 w 1508760"/>
                <a:gd name="connsiteY50" fmla="*/ 274450 h 1268860"/>
                <a:gd name="connsiteX51" fmla="*/ 1062990 w 1508760"/>
                <a:gd name="connsiteY51" fmla="*/ 120145 h 1268860"/>
                <a:gd name="connsiteX52" fmla="*/ 1057847 w 1508760"/>
                <a:gd name="connsiteY52" fmla="*/ 68710 h 1268860"/>
                <a:gd name="connsiteX53" fmla="*/ 1205294 w 1508760"/>
                <a:gd name="connsiteY53" fmla="*/ 68710 h 1268860"/>
                <a:gd name="connsiteX54" fmla="*/ 828104 w 1508760"/>
                <a:gd name="connsiteY54" fmla="*/ 68710 h 1268860"/>
                <a:gd name="connsiteX55" fmla="*/ 822960 w 1508760"/>
                <a:gd name="connsiteY55" fmla="*/ 120145 h 1268860"/>
                <a:gd name="connsiteX56" fmla="*/ 822960 w 1508760"/>
                <a:gd name="connsiteY56" fmla="*/ 274450 h 1268860"/>
                <a:gd name="connsiteX57" fmla="*/ 754380 w 1508760"/>
                <a:gd name="connsiteY57" fmla="*/ 257305 h 1268860"/>
                <a:gd name="connsiteX58" fmla="*/ 685800 w 1508760"/>
                <a:gd name="connsiteY58" fmla="*/ 274450 h 1268860"/>
                <a:gd name="connsiteX59" fmla="*/ 685800 w 1508760"/>
                <a:gd name="connsiteY59" fmla="*/ 120145 h 1268860"/>
                <a:gd name="connsiteX60" fmla="*/ 680657 w 1508760"/>
                <a:gd name="connsiteY60" fmla="*/ 68710 h 1268860"/>
                <a:gd name="connsiteX61" fmla="*/ 828104 w 1508760"/>
                <a:gd name="connsiteY61" fmla="*/ 68710 h 1268860"/>
                <a:gd name="connsiteX62" fmla="*/ 450914 w 1508760"/>
                <a:gd name="connsiteY62" fmla="*/ 68710 h 1268860"/>
                <a:gd name="connsiteX63" fmla="*/ 445770 w 1508760"/>
                <a:gd name="connsiteY63" fmla="*/ 120145 h 1268860"/>
                <a:gd name="connsiteX64" fmla="*/ 443312 w 1508760"/>
                <a:gd name="connsiteY64" fmla="*/ 837350 h 1268860"/>
                <a:gd name="connsiteX65" fmla="*/ 364900 w 1508760"/>
                <a:gd name="connsiteY65" fmla="*/ 825121 h 1268860"/>
                <a:gd name="connsiteX66" fmla="*/ 311068 w 1508760"/>
                <a:gd name="connsiteY66" fmla="*/ 837350 h 1268860"/>
                <a:gd name="connsiteX67" fmla="*/ 308610 w 1508760"/>
                <a:gd name="connsiteY67" fmla="*/ 120145 h 1268860"/>
                <a:gd name="connsiteX68" fmla="*/ 303467 w 1508760"/>
                <a:gd name="connsiteY68" fmla="*/ 68710 h 1268860"/>
                <a:gd name="connsiteX69" fmla="*/ 450914 w 1508760"/>
                <a:gd name="connsiteY69" fmla="*/ 68710 h 1268860"/>
                <a:gd name="connsiteX70" fmla="*/ 1371600 w 1508760"/>
                <a:gd name="connsiteY70" fmla="*/ 1165990 h 1268860"/>
                <a:gd name="connsiteX71" fmla="*/ 137160 w 1508760"/>
                <a:gd name="connsiteY71" fmla="*/ 1165990 h 1268860"/>
                <a:gd name="connsiteX72" fmla="*/ 137160 w 1508760"/>
                <a:gd name="connsiteY72" fmla="*/ 428755 h 1268860"/>
                <a:gd name="connsiteX73" fmla="*/ 240030 w 1508760"/>
                <a:gd name="connsiteY73" fmla="*/ 428755 h 1268860"/>
                <a:gd name="connsiteX74" fmla="*/ 240030 w 1508760"/>
                <a:gd name="connsiteY74" fmla="*/ 960250 h 1268860"/>
                <a:gd name="connsiteX75" fmla="*/ 377190 w 1508760"/>
                <a:gd name="connsiteY75" fmla="*/ 1097410 h 1268860"/>
                <a:gd name="connsiteX76" fmla="*/ 514350 w 1508760"/>
                <a:gd name="connsiteY76" fmla="*/ 960250 h 1268860"/>
                <a:gd name="connsiteX77" fmla="*/ 514350 w 1508760"/>
                <a:gd name="connsiteY77" fmla="*/ 428755 h 1268860"/>
                <a:gd name="connsiteX78" fmla="*/ 617220 w 1508760"/>
                <a:gd name="connsiteY78" fmla="*/ 428755 h 1268860"/>
                <a:gd name="connsiteX79" fmla="*/ 617220 w 1508760"/>
                <a:gd name="connsiteY79" fmla="*/ 960250 h 1268860"/>
                <a:gd name="connsiteX80" fmla="*/ 754380 w 1508760"/>
                <a:gd name="connsiteY80" fmla="*/ 1097410 h 1268860"/>
                <a:gd name="connsiteX81" fmla="*/ 891540 w 1508760"/>
                <a:gd name="connsiteY81" fmla="*/ 960250 h 1268860"/>
                <a:gd name="connsiteX82" fmla="*/ 891540 w 1508760"/>
                <a:gd name="connsiteY82" fmla="*/ 428755 h 1268860"/>
                <a:gd name="connsiteX83" fmla="*/ 994410 w 1508760"/>
                <a:gd name="connsiteY83" fmla="*/ 428755 h 1268860"/>
                <a:gd name="connsiteX84" fmla="*/ 994410 w 1508760"/>
                <a:gd name="connsiteY84" fmla="*/ 960250 h 1268860"/>
                <a:gd name="connsiteX85" fmla="*/ 1131570 w 1508760"/>
                <a:gd name="connsiteY85" fmla="*/ 1097410 h 1268860"/>
                <a:gd name="connsiteX86" fmla="*/ 1268730 w 1508760"/>
                <a:gd name="connsiteY86" fmla="*/ 960250 h 1268860"/>
                <a:gd name="connsiteX87" fmla="*/ 1268730 w 1508760"/>
                <a:gd name="connsiteY87" fmla="*/ 428755 h 1268860"/>
                <a:gd name="connsiteX88" fmla="*/ 1371600 w 1508760"/>
                <a:gd name="connsiteY88" fmla="*/ 428755 h 1268860"/>
                <a:gd name="connsiteX89" fmla="*/ 1371600 w 1508760"/>
                <a:gd name="connsiteY89" fmla="*/ 1165990 h 1268860"/>
                <a:gd name="connsiteX0" fmla="*/ 1440180 w 1508760"/>
                <a:gd name="connsiteY0" fmla="*/ 1165990 h 1268860"/>
                <a:gd name="connsiteX1" fmla="*/ 1440180 w 1508760"/>
                <a:gd name="connsiteY1" fmla="*/ 205870 h 1268860"/>
                <a:gd name="connsiteX2" fmla="*/ 1371600 w 1508760"/>
                <a:gd name="connsiteY2" fmla="*/ 205870 h 1268860"/>
                <a:gd name="connsiteX3" fmla="*/ 1371600 w 1508760"/>
                <a:gd name="connsiteY3" fmla="*/ 360175 h 1268860"/>
                <a:gd name="connsiteX4" fmla="*/ 1268730 w 1508760"/>
                <a:gd name="connsiteY4" fmla="*/ 360175 h 1268860"/>
                <a:gd name="connsiteX5" fmla="*/ 1268730 w 1508760"/>
                <a:gd name="connsiteY5" fmla="*/ 120145 h 1268860"/>
                <a:gd name="connsiteX6" fmla="*/ 1277303 w 1508760"/>
                <a:gd name="connsiteY6" fmla="*/ 66996 h 1268860"/>
                <a:gd name="connsiteX7" fmla="*/ 1303020 w 1508760"/>
                <a:gd name="connsiteY7" fmla="*/ 32706 h 1268860"/>
                <a:gd name="connsiteX8" fmla="*/ 1268730 w 1508760"/>
                <a:gd name="connsiteY8" fmla="*/ 130 h 1268860"/>
                <a:gd name="connsiteX9" fmla="*/ 1268730 w 1508760"/>
                <a:gd name="connsiteY9" fmla="*/ 130 h 1268860"/>
                <a:gd name="connsiteX10" fmla="*/ 996125 w 1508760"/>
                <a:gd name="connsiteY10" fmla="*/ 130 h 1268860"/>
                <a:gd name="connsiteX11" fmla="*/ 960120 w 1508760"/>
                <a:gd name="connsiteY11" fmla="*/ 32706 h 1268860"/>
                <a:gd name="connsiteX12" fmla="*/ 985838 w 1508760"/>
                <a:gd name="connsiteY12" fmla="*/ 66996 h 1268860"/>
                <a:gd name="connsiteX13" fmla="*/ 994410 w 1508760"/>
                <a:gd name="connsiteY13" fmla="*/ 120145 h 1268860"/>
                <a:gd name="connsiteX14" fmla="*/ 994410 w 1508760"/>
                <a:gd name="connsiteY14" fmla="*/ 360175 h 1268860"/>
                <a:gd name="connsiteX15" fmla="*/ 891540 w 1508760"/>
                <a:gd name="connsiteY15" fmla="*/ 360175 h 1268860"/>
                <a:gd name="connsiteX16" fmla="*/ 891540 w 1508760"/>
                <a:gd name="connsiteY16" fmla="*/ 120145 h 1268860"/>
                <a:gd name="connsiteX17" fmla="*/ 900113 w 1508760"/>
                <a:gd name="connsiteY17" fmla="*/ 66996 h 1268860"/>
                <a:gd name="connsiteX18" fmla="*/ 925830 w 1508760"/>
                <a:gd name="connsiteY18" fmla="*/ 32706 h 1268860"/>
                <a:gd name="connsiteX19" fmla="*/ 891540 w 1508760"/>
                <a:gd name="connsiteY19" fmla="*/ 130 h 1268860"/>
                <a:gd name="connsiteX20" fmla="*/ 891540 w 1508760"/>
                <a:gd name="connsiteY20" fmla="*/ 130 h 1268860"/>
                <a:gd name="connsiteX21" fmla="*/ 618935 w 1508760"/>
                <a:gd name="connsiteY21" fmla="*/ 130 h 1268860"/>
                <a:gd name="connsiteX22" fmla="*/ 582930 w 1508760"/>
                <a:gd name="connsiteY22" fmla="*/ 32706 h 1268860"/>
                <a:gd name="connsiteX23" fmla="*/ 608648 w 1508760"/>
                <a:gd name="connsiteY23" fmla="*/ 66996 h 1268860"/>
                <a:gd name="connsiteX24" fmla="*/ 617220 w 1508760"/>
                <a:gd name="connsiteY24" fmla="*/ 120145 h 1268860"/>
                <a:gd name="connsiteX25" fmla="*/ 617220 w 1508760"/>
                <a:gd name="connsiteY25" fmla="*/ 360175 h 1268860"/>
                <a:gd name="connsiteX26" fmla="*/ 514350 w 1508760"/>
                <a:gd name="connsiteY26" fmla="*/ 360175 h 1268860"/>
                <a:gd name="connsiteX27" fmla="*/ 514350 w 1508760"/>
                <a:gd name="connsiteY27" fmla="*/ 120145 h 1268860"/>
                <a:gd name="connsiteX28" fmla="*/ 522923 w 1508760"/>
                <a:gd name="connsiteY28" fmla="*/ 66996 h 1268860"/>
                <a:gd name="connsiteX29" fmla="*/ 548640 w 1508760"/>
                <a:gd name="connsiteY29" fmla="*/ 32706 h 1268860"/>
                <a:gd name="connsiteX30" fmla="*/ 514350 w 1508760"/>
                <a:gd name="connsiteY30" fmla="*/ 130 h 1268860"/>
                <a:gd name="connsiteX31" fmla="*/ 514350 w 1508760"/>
                <a:gd name="connsiteY31" fmla="*/ 130 h 1268860"/>
                <a:gd name="connsiteX32" fmla="*/ 241745 w 1508760"/>
                <a:gd name="connsiteY32" fmla="*/ 130 h 1268860"/>
                <a:gd name="connsiteX33" fmla="*/ 205740 w 1508760"/>
                <a:gd name="connsiteY33" fmla="*/ 32706 h 1268860"/>
                <a:gd name="connsiteX34" fmla="*/ 231458 w 1508760"/>
                <a:gd name="connsiteY34" fmla="*/ 66996 h 1268860"/>
                <a:gd name="connsiteX35" fmla="*/ 240030 w 1508760"/>
                <a:gd name="connsiteY35" fmla="*/ 120145 h 1268860"/>
                <a:gd name="connsiteX36" fmla="*/ 240030 w 1508760"/>
                <a:gd name="connsiteY36" fmla="*/ 360175 h 1268860"/>
                <a:gd name="connsiteX37" fmla="*/ 137160 w 1508760"/>
                <a:gd name="connsiteY37" fmla="*/ 360175 h 1268860"/>
                <a:gd name="connsiteX38" fmla="*/ 137160 w 1508760"/>
                <a:gd name="connsiteY38" fmla="*/ 205870 h 1268860"/>
                <a:gd name="connsiteX39" fmla="*/ 68580 w 1508760"/>
                <a:gd name="connsiteY39" fmla="*/ 205870 h 1268860"/>
                <a:gd name="connsiteX40" fmla="*/ 68580 w 1508760"/>
                <a:gd name="connsiteY40" fmla="*/ 1165990 h 1268860"/>
                <a:gd name="connsiteX41" fmla="*/ 0 w 1508760"/>
                <a:gd name="connsiteY41" fmla="*/ 1165990 h 1268860"/>
                <a:gd name="connsiteX42" fmla="*/ 0 w 1508760"/>
                <a:gd name="connsiteY42" fmla="*/ 1268860 h 1268860"/>
                <a:gd name="connsiteX43" fmla="*/ 1508760 w 1508760"/>
                <a:gd name="connsiteY43" fmla="*/ 1268860 h 1268860"/>
                <a:gd name="connsiteX44" fmla="*/ 1508760 w 1508760"/>
                <a:gd name="connsiteY44" fmla="*/ 1165990 h 1268860"/>
                <a:gd name="connsiteX45" fmla="*/ 1440180 w 1508760"/>
                <a:gd name="connsiteY45" fmla="*/ 1165990 h 1268860"/>
                <a:gd name="connsiteX46" fmla="*/ 1205294 w 1508760"/>
                <a:gd name="connsiteY46" fmla="*/ 68710 h 1268860"/>
                <a:gd name="connsiteX47" fmla="*/ 1200150 w 1508760"/>
                <a:gd name="connsiteY47" fmla="*/ 120145 h 1268860"/>
                <a:gd name="connsiteX48" fmla="*/ 1200150 w 1508760"/>
                <a:gd name="connsiteY48" fmla="*/ 274450 h 1268860"/>
                <a:gd name="connsiteX49" fmla="*/ 1131570 w 1508760"/>
                <a:gd name="connsiteY49" fmla="*/ 257305 h 1268860"/>
                <a:gd name="connsiteX50" fmla="*/ 1060532 w 1508760"/>
                <a:gd name="connsiteY50" fmla="*/ 635787 h 1268860"/>
                <a:gd name="connsiteX51" fmla="*/ 1062990 w 1508760"/>
                <a:gd name="connsiteY51" fmla="*/ 120145 h 1268860"/>
                <a:gd name="connsiteX52" fmla="*/ 1057847 w 1508760"/>
                <a:gd name="connsiteY52" fmla="*/ 68710 h 1268860"/>
                <a:gd name="connsiteX53" fmla="*/ 1205294 w 1508760"/>
                <a:gd name="connsiteY53" fmla="*/ 68710 h 1268860"/>
                <a:gd name="connsiteX54" fmla="*/ 828104 w 1508760"/>
                <a:gd name="connsiteY54" fmla="*/ 68710 h 1268860"/>
                <a:gd name="connsiteX55" fmla="*/ 822960 w 1508760"/>
                <a:gd name="connsiteY55" fmla="*/ 120145 h 1268860"/>
                <a:gd name="connsiteX56" fmla="*/ 822960 w 1508760"/>
                <a:gd name="connsiteY56" fmla="*/ 274450 h 1268860"/>
                <a:gd name="connsiteX57" fmla="*/ 754380 w 1508760"/>
                <a:gd name="connsiteY57" fmla="*/ 257305 h 1268860"/>
                <a:gd name="connsiteX58" fmla="*/ 685800 w 1508760"/>
                <a:gd name="connsiteY58" fmla="*/ 274450 h 1268860"/>
                <a:gd name="connsiteX59" fmla="*/ 685800 w 1508760"/>
                <a:gd name="connsiteY59" fmla="*/ 120145 h 1268860"/>
                <a:gd name="connsiteX60" fmla="*/ 680657 w 1508760"/>
                <a:gd name="connsiteY60" fmla="*/ 68710 h 1268860"/>
                <a:gd name="connsiteX61" fmla="*/ 828104 w 1508760"/>
                <a:gd name="connsiteY61" fmla="*/ 68710 h 1268860"/>
                <a:gd name="connsiteX62" fmla="*/ 450914 w 1508760"/>
                <a:gd name="connsiteY62" fmla="*/ 68710 h 1268860"/>
                <a:gd name="connsiteX63" fmla="*/ 445770 w 1508760"/>
                <a:gd name="connsiteY63" fmla="*/ 120145 h 1268860"/>
                <a:gd name="connsiteX64" fmla="*/ 443312 w 1508760"/>
                <a:gd name="connsiteY64" fmla="*/ 837350 h 1268860"/>
                <a:gd name="connsiteX65" fmla="*/ 364900 w 1508760"/>
                <a:gd name="connsiteY65" fmla="*/ 825121 h 1268860"/>
                <a:gd name="connsiteX66" fmla="*/ 311068 w 1508760"/>
                <a:gd name="connsiteY66" fmla="*/ 837350 h 1268860"/>
                <a:gd name="connsiteX67" fmla="*/ 308610 w 1508760"/>
                <a:gd name="connsiteY67" fmla="*/ 120145 h 1268860"/>
                <a:gd name="connsiteX68" fmla="*/ 303467 w 1508760"/>
                <a:gd name="connsiteY68" fmla="*/ 68710 h 1268860"/>
                <a:gd name="connsiteX69" fmla="*/ 450914 w 1508760"/>
                <a:gd name="connsiteY69" fmla="*/ 68710 h 1268860"/>
                <a:gd name="connsiteX70" fmla="*/ 1371600 w 1508760"/>
                <a:gd name="connsiteY70" fmla="*/ 1165990 h 1268860"/>
                <a:gd name="connsiteX71" fmla="*/ 137160 w 1508760"/>
                <a:gd name="connsiteY71" fmla="*/ 1165990 h 1268860"/>
                <a:gd name="connsiteX72" fmla="*/ 137160 w 1508760"/>
                <a:gd name="connsiteY72" fmla="*/ 428755 h 1268860"/>
                <a:gd name="connsiteX73" fmla="*/ 240030 w 1508760"/>
                <a:gd name="connsiteY73" fmla="*/ 428755 h 1268860"/>
                <a:gd name="connsiteX74" fmla="*/ 240030 w 1508760"/>
                <a:gd name="connsiteY74" fmla="*/ 960250 h 1268860"/>
                <a:gd name="connsiteX75" fmla="*/ 377190 w 1508760"/>
                <a:gd name="connsiteY75" fmla="*/ 1097410 h 1268860"/>
                <a:gd name="connsiteX76" fmla="*/ 514350 w 1508760"/>
                <a:gd name="connsiteY76" fmla="*/ 960250 h 1268860"/>
                <a:gd name="connsiteX77" fmla="*/ 514350 w 1508760"/>
                <a:gd name="connsiteY77" fmla="*/ 428755 h 1268860"/>
                <a:gd name="connsiteX78" fmla="*/ 617220 w 1508760"/>
                <a:gd name="connsiteY78" fmla="*/ 428755 h 1268860"/>
                <a:gd name="connsiteX79" fmla="*/ 617220 w 1508760"/>
                <a:gd name="connsiteY79" fmla="*/ 960250 h 1268860"/>
                <a:gd name="connsiteX80" fmla="*/ 754380 w 1508760"/>
                <a:gd name="connsiteY80" fmla="*/ 1097410 h 1268860"/>
                <a:gd name="connsiteX81" fmla="*/ 891540 w 1508760"/>
                <a:gd name="connsiteY81" fmla="*/ 960250 h 1268860"/>
                <a:gd name="connsiteX82" fmla="*/ 891540 w 1508760"/>
                <a:gd name="connsiteY82" fmla="*/ 428755 h 1268860"/>
                <a:gd name="connsiteX83" fmla="*/ 994410 w 1508760"/>
                <a:gd name="connsiteY83" fmla="*/ 428755 h 1268860"/>
                <a:gd name="connsiteX84" fmla="*/ 994410 w 1508760"/>
                <a:gd name="connsiteY84" fmla="*/ 960250 h 1268860"/>
                <a:gd name="connsiteX85" fmla="*/ 1131570 w 1508760"/>
                <a:gd name="connsiteY85" fmla="*/ 1097410 h 1268860"/>
                <a:gd name="connsiteX86" fmla="*/ 1268730 w 1508760"/>
                <a:gd name="connsiteY86" fmla="*/ 960250 h 1268860"/>
                <a:gd name="connsiteX87" fmla="*/ 1268730 w 1508760"/>
                <a:gd name="connsiteY87" fmla="*/ 428755 h 1268860"/>
                <a:gd name="connsiteX88" fmla="*/ 1371600 w 1508760"/>
                <a:gd name="connsiteY88" fmla="*/ 428755 h 1268860"/>
                <a:gd name="connsiteX89" fmla="*/ 1371600 w 1508760"/>
                <a:gd name="connsiteY89" fmla="*/ 1165990 h 1268860"/>
                <a:gd name="connsiteX0" fmla="*/ 1440180 w 1508760"/>
                <a:gd name="connsiteY0" fmla="*/ 1165990 h 1268860"/>
                <a:gd name="connsiteX1" fmla="*/ 1440180 w 1508760"/>
                <a:gd name="connsiteY1" fmla="*/ 205870 h 1268860"/>
                <a:gd name="connsiteX2" fmla="*/ 1371600 w 1508760"/>
                <a:gd name="connsiteY2" fmla="*/ 205870 h 1268860"/>
                <a:gd name="connsiteX3" fmla="*/ 1371600 w 1508760"/>
                <a:gd name="connsiteY3" fmla="*/ 360175 h 1268860"/>
                <a:gd name="connsiteX4" fmla="*/ 1268730 w 1508760"/>
                <a:gd name="connsiteY4" fmla="*/ 360175 h 1268860"/>
                <a:gd name="connsiteX5" fmla="*/ 1268730 w 1508760"/>
                <a:gd name="connsiteY5" fmla="*/ 120145 h 1268860"/>
                <a:gd name="connsiteX6" fmla="*/ 1277303 w 1508760"/>
                <a:gd name="connsiteY6" fmla="*/ 66996 h 1268860"/>
                <a:gd name="connsiteX7" fmla="*/ 1303020 w 1508760"/>
                <a:gd name="connsiteY7" fmla="*/ 32706 h 1268860"/>
                <a:gd name="connsiteX8" fmla="*/ 1268730 w 1508760"/>
                <a:gd name="connsiteY8" fmla="*/ 130 h 1268860"/>
                <a:gd name="connsiteX9" fmla="*/ 1268730 w 1508760"/>
                <a:gd name="connsiteY9" fmla="*/ 130 h 1268860"/>
                <a:gd name="connsiteX10" fmla="*/ 996125 w 1508760"/>
                <a:gd name="connsiteY10" fmla="*/ 130 h 1268860"/>
                <a:gd name="connsiteX11" fmla="*/ 960120 w 1508760"/>
                <a:gd name="connsiteY11" fmla="*/ 32706 h 1268860"/>
                <a:gd name="connsiteX12" fmla="*/ 985838 w 1508760"/>
                <a:gd name="connsiteY12" fmla="*/ 66996 h 1268860"/>
                <a:gd name="connsiteX13" fmla="*/ 994410 w 1508760"/>
                <a:gd name="connsiteY13" fmla="*/ 120145 h 1268860"/>
                <a:gd name="connsiteX14" fmla="*/ 994410 w 1508760"/>
                <a:gd name="connsiteY14" fmla="*/ 360175 h 1268860"/>
                <a:gd name="connsiteX15" fmla="*/ 891540 w 1508760"/>
                <a:gd name="connsiteY15" fmla="*/ 360175 h 1268860"/>
                <a:gd name="connsiteX16" fmla="*/ 891540 w 1508760"/>
                <a:gd name="connsiteY16" fmla="*/ 120145 h 1268860"/>
                <a:gd name="connsiteX17" fmla="*/ 900113 w 1508760"/>
                <a:gd name="connsiteY17" fmla="*/ 66996 h 1268860"/>
                <a:gd name="connsiteX18" fmla="*/ 925830 w 1508760"/>
                <a:gd name="connsiteY18" fmla="*/ 32706 h 1268860"/>
                <a:gd name="connsiteX19" fmla="*/ 891540 w 1508760"/>
                <a:gd name="connsiteY19" fmla="*/ 130 h 1268860"/>
                <a:gd name="connsiteX20" fmla="*/ 891540 w 1508760"/>
                <a:gd name="connsiteY20" fmla="*/ 130 h 1268860"/>
                <a:gd name="connsiteX21" fmla="*/ 618935 w 1508760"/>
                <a:gd name="connsiteY21" fmla="*/ 130 h 1268860"/>
                <a:gd name="connsiteX22" fmla="*/ 582930 w 1508760"/>
                <a:gd name="connsiteY22" fmla="*/ 32706 h 1268860"/>
                <a:gd name="connsiteX23" fmla="*/ 608648 w 1508760"/>
                <a:gd name="connsiteY23" fmla="*/ 66996 h 1268860"/>
                <a:gd name="connsiteX24" fmla="*/ 617220 w 1508760"/>
                <a:gd name="connsiteY24" fmla="*/ 120145 h 1268860"/>
                <a:gd name="connsiteX25" fmla="*/ 617220 w 1508760"/>
                <a:gd name="connsiteY25" fmla="*/ 360175 h 1268860"/>
                <a:gd name="connsiteX26" fmla="*/ 514350 w 1508760"/>
                <a:gd name="connsiteY26" fmla="*/ 360175 h 1268860"/>
                <a:gd name="connsiteX27" fmla="*/ 514350 w 1508760"/>
                <a:gd name="connsiteY27" fmla="*/ 120145 h 1268860"/>
                <a:gd name="connsiteX28" fmla="*/ 522923 w 1508760"/>
                <a:gd name="connsiteY28" fmla="*/ 66996 h 1268860"/>
                <a:gd name="connsiteX29" fmla="*/ 548640 w 1508760"/>
                <a:gd name="connsiteY29" fmla="*/ 32706 h 1268860"/>
                <a:gd name="connsiteX30" fmla="*/ 514350 w 1508760"/>
                <a:gd name="connsiteY30" fmla="*/ 130 h 1268860"/>
                <a:gd name="connsiteX31" fmla="*/ 514350 w 1508760"/>
                <a:gd name="connsiteY31" fmla="*/ 130 h 1268860"/>
                <a:gd name="connsiteX32" fmla="*/ 241745 w 1508760"/>
                <a:gd name="connsiteY32" fmla="*/ 130 h 1268860"/>
                <a:gd name="connsiteX33" fmla="*/ 205740 w 1508760"/>
                <a:gd name="connsiteY33" fmla="*/ 32706 h 1268860"/>
                <a:gd name="connsiteX34" fmla="*/ 231458 w 1508760"/>
                <a:gd name="connsiteY34" fmla="*/ 66996 h 1268860"/>
                <a:gd name="connsiteX35" fmla="*/ 240030 w 1508760"/>
                <a:gd name="connsiteY35" fmla="*/ 120145 h 1268860"/>
                <a:gd name="connsiteX36" fmla="*/ 240030 w 1508760"/>
                <a:gd name="connsiteY36" fmla="*/ 360175 h 1268860"/>
                <a:gd name="connsiteX37" fmla="*/ 137160 w 1508760"/>
                <a:gd name="connsiteY37" fmla="*/ 360175 h 1268860"/>
                <a:gd name="connsiteX38" fmla="*/ 137160 w 1508760"/>
                <a:gd name="connsiteY38" fmla="*/ 205870 h 1268860"/>
                <a:gd name="connsiteX39" fmla="*/ 68580 w 1508760"/>
                <a:gd name="connsiteY39" fmla="*/ 205870 h 1268860"/>
                <a:gd name="connsiteX40" fmla="*/ 68580 w 1508760"/>
                <a:gd name="connsiteY40" fmla="*/ 1165990 h 1268860"/>
                <a:gd name="connsiteX41" fmla="*/ 0 w 1508760"/>
                <a:gd name="connsiteY41" fmla="*/ 1165990 h 1268860"/>
                <a:gd name="connsiteX42" fmla="*/ 0 w 1508760"/>
                <a:gd name="connsiteY42" fmla="*/ 1268860 h 1268860"/>
                <a:gd name="connsiteX43" fmla="*/ 1508760 w 1508760"/>
                <a:gd name="connsiteY43" fmla="*/ 1268860 h 1268860"/>
                <a:gd name="connsiteX44" fmla="*/ 1508760 w 1508760"/>
                <a:gd name="connsiteY44" fmla="*/ 1165990 h 1268860"/>
                <a:gd name="connsiteX45" fmla="*/ 1440180 w 1508760"/>
                <a:gd name="connsiteY45" fmla="*/ 1165990 h 1268860"/>
                <a:gd name="connsiteX46" fmla="*/ 1205294 w 1508760"/>
                <a:gd name="connsiteY46" fmla="*/ 68710 h 1268860"/>
                <a:gd name="connsiteX47" fmla="*/ 1200150 w 1508760"/>
                <a:gd name="connsiteY47" fmla="*/ 120145 h 1268860"/>
                <a:gd name="connsiteX48" fmla="*/ 1197692 w 1508760"/>
                <a:gd name="connsiteY48" fmla="*/ 643161 h 1268860"/>
                <a:gd name="connsiteX49" fmla="*/ 1131570 w 1508760"/>
                <a:gd name="connsiteY49" fmla="*/ 257305 h 1268860"/>
                <a:gd name="connsiteX50" fmla="*/ 1060532 w 1508760"/>
                <a:gd name="connsiteY50" fmla="*/ 635787 h 1268860"/>
                <a:gd name="connsiteX51" fmla="*/ 1062990 w 1508760"/>
                <a:gd name="connsiteY51" fmla="*/ 120145 h 1268860"/>
                <a:gd name="connsiteX52" fmla="*/ 1057847 w 1508760"/>
                <a:gd name="connsiteY52" fmla="*/ 68710 h 1268860"/>
                <a:gd name="connsiteX53" fmla="*/ 1205294 w 1508760"/>
                <a:gd name="connsiteY53" fmla="*/ 68710 h 1268860"/>
                <a:gd name="connsiteX54" fmla="*/ 828104 w 1508760"/>
                <a:gd name="connsiteY54" fmla="*/ 68710 h 1268860"/>
                <a:gd name="connsiteX55" fmla="*/ 822960 w 1508760"/>
                <a:gd name="connsiteY55" fmla="*/ 120145 h 1268860"/>
                <a:gd name="connsiteX56" fmla="*/ 822960 w 1508760"/>
                <a:gd name="connsiteY56" fmla="*/ 274450 h 1268860"/>
                <a:gd name="connsiteX57" fmla="*/ 754380 w 1508760"/>
                <a:gd name="connsiteY57" fmla="*/ 257305 h 1268860"/>
                <a:gd name="connsiteX58" fmla="*/ 685800 w 1508760"/>
                <a:gd name="connsiteY58" fmla="*/ 274450 h 1268860"/>
                <a:gd name="connsiteX59" fmla="*/ 685800 w 1508760"/>
                <a:gd name="connsiteY59" fmla="*/ 120145 h 1268860"/>
                <a:gd name="connsiteX60" fmla="*/ 680657 w 1508760"/>
                <a:gd name="connsiteY60" fmla="*/ 68710 h 1268860"/>
                <a:gd name="connsiteX61" fmla="*/ 828104 w 1508760"/>
                <a:gd name="connsiteY61" fmla="*/ 68710 h 1268860"/>
                <a:gd name="connsiteX62" fmla="*/ 450914 w 1508760"/>
                <a:gd name="connsiteY62" fmla="*/ 68710 h 1268860"/>
                <a:gd name="connsiteX63" fmla="*/ 445770 w 1508760"/>
                <a:gd name="connsiteY63" fmla="*/ 120145 h 1268860"/>
                <a:gd name="connsiteX64" fmla="*/ 443312 w 1508760"/>
                <a:gd name="connsiteY64" fmla="*/ 837350 h 1268860"/>
                <a:gd name="connsiteX65" fmla="*/ 364900 w 1508760"/>
                <a:gd name="connsiteY65" fmla="*/ 825121 h 1268860"/>
                <a:gd name="connsiteX66" fmla="*/ 311068 w 1508760"/>
                <a:gd name="connsiteY66" fmla="*/ 837350 h 1268860"/>
                <a:gd name="connsiteX67" fmla="*/ 308610 w 1508760"/>
                <a:gd name="connsiteY67" fmla="*/ 120145 h 1268860"/>
                <a:gd name="connsiteX68" fmla="*/ 303467 w 1508760"/>
                <a:gd name="connsiteY68" fmla="*/ 68710 h 1268860"/>
                <a:gd name="connsiteX69" fmla="*/ 450914 w 1508760"/>
                <a:gd name="connsiteY69" fmla="*/ 68710 h 1268860"/>
                <a:gd name="connsiteX70" fmla="*/ 1371600 w 1508760"/>
                <a:gd name="connsiteY70" fmla="*/ 1165990 h 1268860"/>
                <a:gd name="connsiteX71" fmla="*/ 137160 w 1508760"/>
                <a:gd name="connsiteY71" fmla="*/ 1165990 h 1268860"/>
                <a:gd name="connsiteX72" fmla="*/ 137160 w 1508760"/>
                <a:gd name="connsiteY72" fmla="*/ 428755 h 1268860"/>
                <a:gd name="connsiteX73" fmla="*/ 240030 w 1508760"/>
                <a:gd name="connsiteY73" fmla="*/ 428755 h 1268860"/>
                <a:gd name="connsiteX74" fmla="*/ 240030 w 1508760"/>
                <a:gd name="connsiteY74" fmla="*/ 960250 h 1268860"/>
                <a:gd name="connsiteX75" fmla="*/ 377190 w 1508760"/>
                <a:gd name="connsiteY75" fmla="*/ 1097410 h 1268860"/>
                <a:gd name="connsiteX76" fmla="*/ 514350 w 1508760"/>
                <a:gd name="connsiteY76" fmla="*/ 960250 h 1268860"/>
                <a:gd name="connsiteX77" fmla="*/ 514350 w 1508760"/>
                <a:gd name="connsiteY77" fmla="*/ 428755 h 1268860"/>
                <a:gd name="connsiteX78" fmla="*/ 617220 w 1508760"/>
                <a:gd name="connsiteY78" fmla="*/ 428755 h 1268860"/>
                <a:gd name="connsiteX79" fmla="*/ 617220 w 1508760"/>
                <a:gd name="connsiteY79" fmla="*/ 960250 h 1268860"/>
                <a:gd name="connsiteX80" fmla="*/ 754380 w 1508760"/>
                <a:gd name="connsiteY80" fmla="*/ 1097410 h 1268860"/>
                <a:gd name="connsiteX81" fmla="*/ 891540 w 1508760"/>
                <a:gd name="connsiteY81" fmla="*/ 960250 h 1268860"/>
                <a:gd name="connsiteX82" fmla="*/ 891540 w 1508760"/>
                <a:gd name="connsiteY82" fmla="*/ 428755 h 1268860"/>
                <a:gd name="connsiteX83" fmla="*/ 994410 w 1508760"/>
                <a:gd name="connsiteY83" fmla="*/ 428755 h 1268860"/>
                <a:gd name="connsiteX84" fmla="*/ 994410 w 1508760"/>
                <a:gd name="connsiteY84" fmla="*/ 960250 h 1268860"/>
                <a:gd name="connsiteX85" fmla="*/ 1131570 w 1508760"/>
                <a:gd name="connsiteY85" fmla="*/ 1097410 h 1268860"/>
                <a:gd name="connsiteX86" fmla="*/ 1268730 w 1508760"/>
                <a:gd name="connsiteY86" fmla="*/ 960250 h 1268860"/>
                <a:gd name="connsiteX87" fmla="*/ 1268730 w 1508760"/>
                <a:gd name="connsiteY87" fmla="*/ 428755 h 1268860"/>
                <a:gd name="connsiteX88" fmla="*/ 1371600 w 1508760"/>
                <a:gd name="connsiteY88" fmla="*/ 428755 h 1268860"/>
                <a:gd name="connsiteX89" fmla="*/ 1371600 w 1508760"/>
                <a:gd name="connsiteY89" fmla="*/ 1165990 h 1268860"/>
                <a:gd name="connsiteX0" fmla="*/ 1440180 w 1508760"/>
                <a:gd name="connsiteY0" fmla="*/ 1165990 h 1268860"/>
                <a:gd name="connsiteX1" fmla="*/ 1440180 w 1508760"/>
                <a:gd name="connsiteY1" fmla="*/ 205870 h 1268860"/>
                <a:gd name="connsiteX2" fmla="*/ 1371600 w 1508760"/>
                <a:gd name="connsiteY2" fmla="*/ 205870 h 1268860"/>
                <a:gd name="connsiteX3" fmla="*/ 1371600 w 1508760"/>
                <a:gd name="connsiteY3" fmla="*/ 360175 h 1268860"/>
                <a:gd name="connsiteX4" fmla="*/ 1268730 w 1508760"/>
                <a:gd name="connsiteY4" fmla="*/ 360175 h 1268860"/>
                <a:gd name="connsiteX5" fmla="*/ 1268730 w 1508760"/>
                <a:gd name="connsiteY5" fmla="*/ 120145 h 1268860"/>
                <a:gd name="connsiteX6" fmla="*/ 1277303 w 1508760"/>
                <a:gd name="connsiteY6" fmla="*/ 66996 h 1268860"/>
                <a:gd name="connsiteX7" fmla="*/ 1303020 w 1508760"/>
                <a:gd name="connsiteY7" fmla="*/ 32706 h 1268860"/>
                <a:gd name="connsiteX8" fmla="*/ 1268730 w 1508760"/>
                <a:gd name="connsiteY8" fmla="*/ 130 h 1268860"/>
                <a:gd name="connsiteX9" fmla="*/ 1268730 w 1508760"/>
                <a:gd name="connsiteY9" fmla="*/ 130 h 1268860"/>
                <a:gd name="connsiteX10" fmla="*/ 996125 w 1508760"/>
                <a:gd name="connsiteY10" fmla="*/ 130 h 1268860"/>
                <a:gd name="connsiteX11" fmla="*/ 960120 w 1508760"/>
                <a:gd name="connsiteY11" fmla="*/ 32706 h 1268860"/>
                <a:gd name="connsiteX12" fmla="*/ 985838 w 1508760"/>
                <a:gd name="connsiteY12" fmla="*/ 66996 h 1268860"/>
                <a:gd name="connsiteX13" fmla="*/ 994410 w 1508760"/>
                <a:gd name="connsiteY13" fmla="*/ 120145 h 1268860"/>
                <a:gd name="connsiteX14" fmla="*/ 994410 w 1508760"/>
                <a:gd name="connsiteY14" fmla="*/ 360175 h 1268860"/>
                <a:gd name="connsiteX15" fmla="*/ 891540 w 1508760"/>
                <a:gd name="connsiteY15" fmla="*/ 360175 h 1268860"/>
                <a:gd name="connsiteX16" fmla="*/ 891540 w 1508760"/>
                <a:gd name="connsiteY16" fmla="*/ 120145 h 1268860"/>
                <a:gd name="connsiteX17" fmla="*/ 900113 w 1508760"/>
                <a:gd name="connsiteY17" fmla="*/ 66996 h 1268860"/>
                <a:gd name="connsiteX18" fmla="*/ 925830 w 1508760"/>
                <a:gd name="connsiteY18" fmla="*/ 32706 h 1268860"/>
                <a:gd name="connsiteX19" fmla="*/ 891540 w 1508760"/>
                <a:gd name="connsiteY19" fmla="*/ 130 h 1268860"/>
                <a:gd name="connsiteX20" fmla="*/ 891540 w 1508760"/>
                <a:gd name="connsiteY20" fmla="*/ 130 h 1268860"/>
                <a:gd name="connsiteX21" fmla="*/ 618935 w 1508760"/>
                <a:gd name="connsiteY21" fmla="*/ 130 h 1268860"/>
                <a:gd name="connsiteX22" fmla="*/ 582930 w 1508760"/>
                <a:gd name="connsiteY22" fmla="*/ 32706 h 1268860"/>
                <a:gd name="connsiteX23" fmla="*/ 608648 w 1508760"/>
                <a:gd name="connsiteY23" fmla="*/ 66996 h 1268860"/>
                <a:gd name="connsiteX24" fmla="*/ 617220 w 1508760"/>
                <a:gd name="connsiteY24" fmla="*/ 120145 h 1268860"/>
                <a:gd name="connsiteX25" fmla="*/ 617220 w 1508760"/>
                <a:gd name="connsiteY25" fmla="*/ 360175 h 1268860"/>
                <a:gd name="connsiteX26" fmla="*/ 514350 w 1508760"/>
                <a:gd name="connsiteY26" fmla="*/ 360175 h 1268860"/>
                <a:gd name="connsiteX27" fmla="*/ 514350 w 1508760"/>
                <a:gd name="connsiteY27" fmla="*/ 120145 h 1268860"/>
                <a:gd name="connsiteX28" fmla="*/ 522923 w 1508760"/>
                <a:gd name="connsiteY28" fmla="*/ 66996 h 1268860"/>
                <a:gd name="connsiteX29" fmla="*/ 548640 w 1508760"/>
                <a:gd name="connsiteY29" fmla="*/ 32706 h 1268860"/>
                <a:gd name="connsiteX30" fmla="*/ 514350 w 1508760"/>
                <a:gd name="connsiteY30" fmla="*/ 130 h 1268860"/>
                <a:gd name="connsiteX31" fmla="*/ 514350 w 1508760"/>
                <a:gd name="connsiteY31" fmla="*/ 130 h 1268860"/>
                <a:gd name="connsiteX32" fmla="*/ 241745 w 1508760"/>
                <a:gd name="connsiteY32" fmla="*/ 130 h 1268860"/>
                <a:gd name="connsiteX33" fmla="*/ 205740 w 1508760"/>
                <a:gd name="connsiteY33" fmla="*/ 32706 h 1268860"/>
                <a:gd name="connsiteX34" fmla="*/ 231458 w 1508760"/>
                <a:gd name="connsiteY34" fmla="*/ 66996 h 1268860"/>
                <a:gd name="connsiteX35" fmla="*/ 240030 w 1508760"/>
                <a:gd name="connsiteY35" fmla="*/ 120145 h 1268860"/>
                <a:gd name="connsiteX36" fmla="*/ 240030 w 1508760"/>
                <a:gd name="connsiteY36" fmla="*/ 360175 h 1268860"/>
                <a:gd name="connsiteX37" fmla="*/ 137160 w 1508760"/>
                <a:gd name="connsiteY37" fmla="*/ 360175 h 1268860"/>
                <a:gd name="connsiteX38" fmla="*/ 137160 w 1508760"/>
                <a:gd name="connsiteY38" fmla="*/ 205870 h 1268860"/>
                <a:gd name="connsiteX39" fmla="*/ 68580 w 1508760"/>
                <a:gd name="connsiteY39" fmla="*/ 205870 h 1268860"/>
                <a:gd name="connsiteX40" fmla="*/ 68580 w 1508760"/>
                <a:gd name="connsiteY40" fmla="*/ 1165990 h 1268860"/>
                <a:gd name="connsiteX41" fmla="*/ 0 w 1508760"/>
                <a:gd name="connsiteY41" fmla="*/ 1165990 h 1268860"/>
                <a:gd name="connsiteX42" fmla="*/ 0 w 1508760"/>
                <a:gd name="connsiteY42" fmla="*/ 1268860 h 1268860"/>
                <a:gd name="connsiteX43" fmla="*/ 1508760 w 1508760"/>
                <a:gd name="connsiteY43" fmla="*/ 1268860 h 1268860"/>
                <a:gd name="connsiteX44" fmla="*/ 1508760 w 1508760"/>
                <a:gd name="connsiteY44" fmla="*/ 1165990 h 1268860"/>
                <a:gd name="connsiteX45" fmla="*/ 1440180 w 1508760"/>
                <a:gd name="connsiteY45" fmla="*/ 1165990 h 1268860"/>
                <a:gd name="connsiteX46" fmla="*/ 1205294 w 1508760"/>
                <a:gd name="connsiteY46" fmla="*/ 68710 h 1268860"/>
                <a:gd name="connsiteX47" fmla="*/ 1200150 w 1508760"/>
                <a:gd name="connsiteY47" fmla="*/ 120145 h 1268860"/>
                <a:gd name="connsiteX48" fmla="*/ 1197692 w 1508760"/>
                <a:gd name="connsiteY48" fmla="*/ 643161 h 1268860"/>
                <a:gd name="connsiteX49" fmla="*/ 1129112 w 1508760"/>
                <a:gd name="connsiteY49" fmla="*/ 623559 h 1268860"/>
                <a:gd name="connsiteX50" fmla="*/ 1060532 w 1508760"/>
                <a:gd name="connsiteY50" fmla="*/ 635787 h 1268860"/>
                <a:gd name="connsiteX51" fmla="*/ 1062990 w 1508760"/>
                <a:gd name="connsiteY51" fmla="*/ 120145 h 1268860"/>
                <a:gd name="connsiteX52" fmla="*/ 1057847 w 1508760"/>
                <a:gd name="connsiteY52" fmla="*/ 68710 h 1268860"/>
                <a:gd name="connsiteX53" fmla="*/ 1205294 w 1508760"/>
                <a:gd name="connsiteY53" fmla="*/ 68710 h 1268860"/>
                <a:gd name="connsiteX54" fmla="*/ 828104 w 1508760"/>
                <a:gd name="connsiteY54" fmla="*/ 68710 h 1268860"/>
                <a:gd name="connsiteX55" fmla="*/ 822960 w 1508760"/>
                <a:gd name="connsiteY55" fmla="*/ 120145 h 1268860"/>
                <a:gd name="connsiteX56" fmla="*/ 822960 w 1508760"/>
                <a:gd name="connsiteY56" fmla="*/ 274450 h 1268860"/>
                <a:gd name="connsiteX57" fmla="*/ 754380 w 1508760"/>
                <a:gd name="connsiteY57" fmla="*/ 257305 h 1268860"/>
                <a:gd name="connsiteX58" fmla="*/ 685800 w 1508760"/>
                <a:gd name="connsiteY58" fmla="*/ 274450 h 1268860"/>
                <a:gd name="connsiteX59" fmla="*/ 685800 w 1508760"/>
                <a:gd name="connsiteY59" fmla="*/ 120145 h 1268860"/>
                <a:gd name="connsiteX60" fmla="*/ 680657 w 1508760"/>
                <a:gd name="connsiteY60" fmla="*/ 68710 h 1268860"/>
                <a:gd name="connsiteX61" fmla="*/ 828104 w 1508760"/>
                <a:gd name="connsiteY61" fmla="*/ 68710 h 1268860"/>
                <a:gd name="connsiteX62" fmla="*/ 450914 w 1508760"/>
                <a:gd name="connsiteY62" fmla="*/ 68710 h 1268860"/>
                <a:gd name="connsiteX63" fmla="*/ 445770 w 1508760"/>
                <a:gd name="connsiteY63" fmla="*/ 120145 h 1268860"/>
                <a:gd name="connsiteX64" fmla="*/ 443312 w 1508760"/>
                <a:gd name="connsiteY64" fmla="*/ 837350 h 1268860"/>
                <a:gd name="connsiteX65" fmla="*/ 364900 w 1508760"/>
                <a:gd name="connsiteY65" fmla="*/ 825121 h 1268860"/>
                <a:gd name="connsiteX66" fmla="*/ 311068 w 1508760"/>
                <a:gd name="connsiteY66" fmla="*/ 837350 h 1268860"/>
                <a:gd name="connsiteX67" fmla="*/ 308610 w 1508760"/>
                <a:gd name="connsiteY67" fmla="*/ 120145 h 1268860"/>
                <a:gd name="connsiteX68" fmla="*/ 303467 w 1508760"/>
                <a:gd name="connsiteY68" fmla="*/ 68710 h 1268860"/>
                <a:gd name="connsiteX69" fmla="*/ 450914 w 1508760"/>
                <a:gd name="connsiteY69" fmla="*/ 68710 h 1268860"/>
                <a:gd name="connsiteX70" fmla="*/ 1371600 w 1508760"/>
                <a:gd name="connsiteY70" fmla="*/ 1165990 h 1268860"/>
                <a:gd name="connsiteX71" fmla="*/ 137160 w 1508760"/>
                <a:gd name="connsiteY71" fmla="*/ 1165990 h 1268860"/>
                <a:gd name="connsiteX72" fmla="*/ 137160 w 1508760"/>
                <a:gd name="connsiteY72" fmla="*/ 428755 h 1268860"/>
                <a:gd name="connsiteX73" fmla="*/ 240030 w 1508760"/>
                <a:gd name="connsiteY73" fmla="*/ 428755 h 1268860"/>
                <a:gd name="connsiteX74" fmla="*/ 240030 w 1508760"/>
                <a:gd name="connsiteY74" fmla="*/ 960250 h 1268860"/>
                <a:gd name="connsiteX75" fmla="*/ 377190 w 1508760"/>
                <a:gd name="connsiteY75" fmla="*/ 1097410 h 1268860"/>
                <a:gd name="connsiteX76" fmla="*/ 514350 w 1508760"/>
                <a:gd name="connsiteY76" fmla="*/ 960250 h 1268860"/>
                <a:gd name="connsiteX77" fmla="*/ 514350 w 1508760"/>
                <a:gd name="connsiteY77" fmla="*/ 428755 h 1268860"/>
                <a:gd name="connsiteX78" fmla="*/ 617220 w 1508760"/>
                <a:gd name="connsiteY78" fmla="*/ 428755 h 1268860"/>
                <a:gd name="connsiteX79" fmla="*/ 617220 w 1508760"/>
                <a:gd name="connsiteY79" fmla="*/ 960250 h 1268860"/>
                <a:gd name="connsiteX80" fmla="*/ 754380 w 1508760"/>
                <a:gd name="connsiteY80" fmla="*/ 1097410 h 1268860"/>
                <a:gd name="connsiteX81" fmla="*/ 891540 w 1508760"/>
                <a:gd name="connsiteY81" fmla="*/ 960250 h 1268860"/>
                <a:gd name="connsiteX82" fmla="*/ 891540 w 1508760"/>
                <a:gd name="connsiteY82" fmla="*/ 428755 h 1268860"/>
                <a:gd name="connsiteX83" fmla="*/ 994410 w 1508760"/>
                <a:gd name="connsiteY83" fmla="*/ 428755 h 1268860"/>
                <a:gd name="connsiteX84" fmla="*/ 994410 w 1508760"/>
                <a:gd name="connsiteY84" fmla="*/ 960250 h 1268860"/>
                <a:gd name="connsiteX85" fmla="*/ 1131570 w 1508760"/>
                <a:gd name="connsiteY85" fmla="*/ 1097410 h 1268860"/>
                <a:gd name="connsiteX86" fmla="*/ 1268730 w 1508760"/>
                <a:gd name="connsiteY86" fmla="*/ 960250 h 1268860"/>
                <a:gd name="connsiteX87" fmla="*/ 1268730 w 1508760"/>
                <a:gd name="connsiteY87" fmla="*/ 428755 h 1268860"/>
                <a:gd name="connsiteX88" fmla="*/ 1371600 w 1508760"/>
                <a:gd name="connsiteY88" fmla="*/ 428755 h 1268860"/>
                <a:gd name="connsiteX89" fmla="*/ 1371600 w 1508760"/>
                <a:gd name="connsiteY89" fmla="*/ 1165990 h 126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508760" h="1268860">
                  <a:moveTo>
                    <a:pt x="1440180" y="1165990"/>
                  </a:moveTo>
                  <a:lnTo>
                    <a:pt x="1440180" y="205870"/>
                  </a:lnTo>
                  <a:lnTo>
                    <a:pt x="1371600" y="205870"/>
                  </a:lnTo>
                  <a:lnTo>
                    <a:pt x="1371600" y="360175"/>
                  </a:lnTo>
                  <a:lnTo>
                    <a:pt x="1268730" y="360175"/>
                  </a:lnTo>
                  <a:lnTo>
                    <a:pt x="1268730" y="120145"/>
                  </a:lnTo>
                  <a:cubicBezTo>
                    <a:pt x="1268730" y="84141"/>
                    <a:pt x="1275588" y="70425"/>
                    <a:pt x="1277303" y="66996"/>
                  </a:cubicBezTo>
                  <a:cubicBezTo>
                    <a:pt x="1292733" y="63567"/>
                    <a:pt x="1303020" y="49851"/>
                    <a:pt x="1303020" y="32706"/>
                  </a:cubicBezTo>
                  <a:cubicBezTo>
                    <a:pt x="1303020" y="13846"/>
                    <a:pt x="1287590" y="-1584"/>
                    <a:pt x="1268730" y="130"/>
                  </a:cubicBezTo>
                  <a:lnTo>
                    <a:pt x="1268730" y="130"/>
                  </a:lnTo>
                  <a:lnTo>
                    <a:pt x="996125" y="130"/>
                  </a:lnTo>
                  <a:cubicBezTo>
                    <a:pt x="977265" y="-1584"/>
                    <a:pt x="961835" y="13846"/>
                    <a:pt x="960120" y="32706"/>
                  </a:cubicBezTo>
                  <a:cubicBezTo>
                    <a:pt x="960120" y="48136"/>
                    <a:pt x="970407" y="61852"/>
                    <a:pt x="985838" y="66996"/>
                  </a:cubicBezTo>
                  <a:cubicBezTo>
                    <a:pt x="987552" y="70425"/>
                    <a:pt x="994410" y="84141"/>
                    <a:pt x="994410" y="120145"/>
                  </a:cubicBezTo>
                  <a:lnTo>
                    <a:pt x="994410" y="360175"/>
                  </a:lnTo>
                  <a:lnTo>
                    <a:pt x="891540" y="360175"/>
                  </a:lnTo>
                  <a:lnTo>
                    <a:pt x="891540" y="120145"/>
                  </a:lnTo>
                  <a:cubicBezTo>
                    <a:pt x="891540" y="84141"/>
                    <a:pt x="898398" y="70425"/>
                    <a:pt x="900113" y="66996"/>
                  </a:cubicBezTo>
                  <a:cubicBezTo>
                    <a:pt x="915543" y="63567"/>
                    <a:pt x="925830" y="49851"/>
                    <a:pt x="925830" y="32706"/>
                  </a:cubicBezTo>
                  <a:cubicBezTo>
                    <a:pt x="925830" y="13846"/>
                    <a:pt x="910400" y="-1584"/>
                    <a:pt x="891540" y="130"/>
                  </a:cubicBezTo>
                  <a:lnTo>
                    <a:pt x="891540" y="130"/>
                  </a:lnTo>
                  <a:lnTo>
                    <a:pt x="618935" y="130"/>
                  </a:lnTo>
                  <a:cubicBezTo>
                    <a:pt x="600075" y="-1584"/>
                    <a:pt x="584645" y="13846"/>
                    <a:pt x="582930" y="32706"/>
                  </a:cubicBezTo>
                  <a:cubicBezTo>
                    <a:pt x="582930" y="48136"/>
                    <a:pt x="593217" y="61852"/>
                    <a:pt x="608648" y="66996"/>
                  </a:cubicBezTo>
                  <a:cubicBezTo>
                    <a:pt x="610362" y="70425"/>
                    <a:pt x="617220" y="84141"/>
                    <a:pt x="617220" y="120145"/>
                  </a:cubicBezTo>
                  <a:lnTo>
                    <a:pt x="617220" y="360175"/>
                  </a:lnTo>
                  <a:lnTo>
                    <a:pt x="514350" y="360175"/>
                  </a:lnTo>
                  <a:lnTo>
                    <a:pt x="514350" y="120145"/>
                  </a:lnTo>
                  <a:cubicBezTo>
                    <a:pt x="514350" y="84141"/>
                    <a:pt x="521208" y="70425"/>
                    <a:pt x="522923" y="66996"/>
                  </a:cubicBezTo>
                  <a:cubicBezTo>
                    <a:pt x="538353" y="63567"/>
                    <a:pt x="548640" y="49851"/>
                    <a:pt x="548640" y="32706"/>
                  </a:cubicBezTo>
                  <a:cubicBezTo>
                    <a:pt x="548640" y="13846"/>
                    <a:pt x="533210" y="-1584"/>
                    <a:pt x="514350" y="130"/>
                  </a:cubicBezTo>
                  <a:lnTo>
                    <a:pt x="514350" y="130"/>
                  </a:lnTo>
                  <a:lnTo>
                    <a:pt x="241745" y="130"/>
                  </a:lnTo>
                  <a:cubicBezTo>
                    <a:pt x="222885" y="-1584"/>
                    <a:pt x="207455" y="13846"/>
                    <a:pt x="205740" y="32706"/>
                  </a:cubicBezTo>
                  <a:cubicBezTo>
                    <a:pt x="205740" y="48136"/>
                    <a:pt x="216027" y="61852"/>
                    <a:pt x="231458" y="66996"/>
                  </a:cubicBezTo>
                  <a:cubicBezTo>
                    <a:pt x="233172" y="70425"/>
                    <a:pt x="240030" y="84141"/>
                    <a:pt x="240030" y="120145"/>
                  </a:cubicBezTo>
                  <a:lnTo>
                    <a:pt x="240030" y="360175"/>
                  </a:lnTo>
                  <a:lnTo>
                    <a:pt x="137160" y="360175"/>
                  </a:lnTo>
                  <a:lnTo>
                    <a:pt x="137160" y="205870"/>
                  </a:lnTo>
                  <a:lnTo>
                    <a:pt x="68580" y="205870"/>
                  </a:lnTo>
                  <a:lnTo>
                    <a:pt x="68580" y="1165990"/>
                  </a:lnTo>
                  <a:lnTo>
                    <a:pt x="0" y="1165990"/>
                  </a:lnTo>
                  <a:lnTo>
                    <a:pt x="0" y="1268860"/>
                  </a:lnTo>
                  <a:lnTo>
                    <a:pt x="1508760" y="1268860"/>
                  </a:lnTo>
                  <a:lnTo>
                    <a:pt x="1508760" y="1165990"/>
                  </a:lnTo>
                  <a:lnTo>
                    <a:pt x="1440180" y="1165990"/>
                  </a:lnTo>
                  <a:close/>
                  <a:moveTo>
                    <a:pt x="1205294" y="68710"/>
                  </a:moveTo>
                  <a:cubicBezTo>
                    <a:pt x="1201865" y="82426"/>
                    <a:pt x="1200150" y="99571"/>
                    <a:pt x="1200150" y="120145"/>
                  </a:cubicBezTo>
                  <a:cubicBezTo>
                    <a:pt x="1199331" y="294484"/>
                    <a:pt x="1198511" y="468822"/>
                    <a:pt x="1197692" y="643161"/>
                  </a:cubicBezTo>
                  <a:cubicBezTo>
                    <a:pt x="1197692" y="643161"/>
                    <a:pt x="1151972" y="624788"/>
                    <a:pt x="1129112" y="623559"/>
                  </a:cubicBezTo>
                  <a:cubicBezTo>
                    <a:pt x="1106252" y="622330"/>
                    <a:pt x="1060532" y="635787"/>
                    <a:pt x="1060532" y="635787"/>
                  </a:cubicBezTo>
                  <a:cubicBezTo>
                    <a:pt x="1061351" y="463906"/>
                    <a:pt x="1062171" y="292026"/>
                    <a:pt x="1062990" y="120145"/>
                  </a:cubicBezTo>
                  <a:cubicBezTo>
                    <a:pt x="1062990" y="99571"/>
                    <a:pt x="1061276" y="82426"/>
                    <a:pt x="1057847" y="68710"/>
                  </a:cubicBezTo>
                  <a:lnTo>
                    <a:pt x="1205294" y="68710"/>
                  </a:lnTo>
                  <a:close/>
                  <a:moveTo>
                    <a:pt x="828104" y="68710"/>
                  </a:moveTo>
                  <a:cubicBezTo>
                    <a:pt x="824675" y="82426"/>
                    <a:pt x="822960" y="99571"/>
                    <a:pt x="822960" y="120145"/>
                  </a:cubicBezTo>
                  <a:lnTo>
                    <a:pt x="822960" y="274450"/>
                  </a:lnTo>
                  <a:cubicBezTo>
                    <a:pt x="822960" y="274450"/>
                    <a:pt x="788670" y="257305"/>
                    <a:pt x="754380" y="257305"/>
                  </a:cubicBezTo>
                  <a:cubicBezTo>
                    <a:pt x="720090" y="257305"/>
                    <a:pt x="685800" y="274450"/>
                    <a:pt x="685800" y="274450"/>
                  </a:cubicBezTo>
                  <a:lnTo>
                    <a:pt x="685800" y="120145"/>
                  </a:lnTo>
                  <a:cubicBezTo>
                    <a:pt x="685800" y="99571"/>
                    <a:pt x="684086" y="82426"/>
                    <a:pt x="680657" y="68710"/>
                  </a:cubicBezTo>
                  <a:lnTo>
                    <a:pt x="828104" y="68710"/>
                  </a:lnTo>
                  <a:close/>
                  <a:moveTo>
                    <a:pt x="450914" y="68710"/>
                  </a:moveTo>
                  <a:cubicBezTo>
                    <a:pt x="447485" y="82426"/>
                    <a:pt x="445770" y="99571"/>
                    <a:pt x="445770" y="120145"/>
                  </a:cubicBezTo>
                  <a:cubicBezTo>
                    <a:pt x="444951" y="359213"/>
                    <a:pt x="444131" y="598282"/>
                    <a:pt x="443312" y="837350"/>
                  </a:cubicBezTo>
                  <a:cubicBezTo>
                    <a:pt x="443312" y="837350"/>
                    <a:pt x="386941" y="825121"/>
                    <a:pt x="364900" y="825121"/>
                  </a:cubicBezTo>
                  <a:cubicBezTo>
                    <a:pt x="342859" y="825121"/>
                    <a:pt x="311068" y="837350"/>
                    <a:pt x="311068" y="837350"/>
                  </a:cubicBezTo>
                  <a:cubicBezTo>
                    <a:pt x="311068" y="785915"/>
                    <a:pt x="308610" y="171580"/>
                    <a:pt x="308610" y="120145"/>
                  </a:cubicBezTo>
                  <a:cubicBezTo>
                    <a:pt x="308610" y="99571"/>
                    <a:pt x="306896" y="82426"/>
                    <a:pt x="303467" y="68710"/>
                  </a:cubicBezTo>
                  <a:lnTo>
                    <a:pt x="450914" y="68710"/>
                  </a:lnTo>
                  <a:close/>
                  <a:moveTo>
                    <a:pt x="1371600" y="1165990"/>
                  </a:moveTo>
                  <a:lnTo>
                    <a:pt x="137160" y="1165990"/>
                  </a:lnTo>
                  <a:lnTo>
                    <a:pt x="137160" y="428755"/>
                  </a:lnTo>
                  <a:lnTo>
                    <a:pt x="240030" y="428755"/>
                  </a:lnTo>
                  <a:lnTo>
                    <a:pt x="240030" y="960250"/>
                  </a:lnTo>
                  <a:cubicBezTo>
                    <a:pt x="240030" y="1035688"/>
                    <a:pt x="301752" y="1097410"/>
                    <a:pt x="377190" y="1097410"/>
                  </a:cubicBezTo>
                  <a:cubicBezTo>
                    <a:pt x="452628" y="1097410"/>
                    <a:pt x="514350" y="1035688"/>
                    <a:pt x="514350" y="960250"/>
                  </a:cubicBezTo>
                  <a:lnTo>
                    <a:pt x="514350" y="428755"/>
                  </a:lnTo>
                  <a:lnTo>
                    <a:pt x="617220" y="428755"/>
                  </a:lnTo>
                  <a:lnTo>
                    <a:pt x="617220" y="960250"/>
                  </a:lnTo>
                  <a:cubicBezTo>
                    <a:pt x="617220" y="1035688"/>
                    <a:pt x="678942" y="1097410"/>
                    <a:pt x="754380" y="1097410"/>
                  </a:cubicBezTo>
                  <a:cubicBezTo>
                    <a:pt x="829818" y="1097410"/>
                    <a:pt x="891540" y="1035688"/>
                    <a:pt x="891540" y="960250"/>
                  </a:cubicBezTo>
                  <a:lnTo>
                    <a:pt x="891540" y="428755"/>
                  </a:lnTo>
                  <a:lnTo>
                    <a:pt x="994410" y="428755"/>
                  </a:lnTo>
                  <a:lnTo>
                    <a:pt x="994410" y="960250"/>
                  </a:lnTo>
                  <a:cubicBezTo>
                    <a:pt x="994410" y="1035688"/>
                    <a:pt x="1056132" y="1097410"/>
                    <a:pt x="1131570" y="1097410"/>
                  </a:cubicBezTo>
                  <a:cubicBezTo>
                    <a:pt x="1207008" y="1097410"/>
                    <a:pt x="1268730" y="1035688"/>
                    <a:pt x="1268730" y="960250"/>
                  </a:cubicBezTo>
                  <a:lnTo>
                    <a:pt x="1268730" y="428755"/>
                  </a:lnTo>
                  <a:lnTo>
                    <a:pt x="1371600" y="428755"/>
                  </a:lnTo>
                  <a:lnTo>
                    <a:pt x="1371600" y="1165990"/>
                  </a:lnTo>
                  <a:close/>
                </a:path>
              </a:pathLst>
            </a:custGeom>
            <a:solidFill>
              <a:srgbClr val="C65944"/>
            </a:solidFill>
            <a:ln w="12700" cap="flat">
              <a:noFill/>
              <a:prstDash val="solid"/>
              <a:miter/>
            </a:ln>
          </p:spPr>
          <p:txBody>
            <a:bodyPr rtlCol="0" anchor="ctr"/>
            <a:lstStyle/>
            <a:p>
              <a:endParaRPr lang="en-US" dirty="0"/>
            </a:p>
          </p:txBody>
        </p:sp>
        <p:sp>
          <p:nvSpPr>
            <p:cNvPr id="17" name="Rounded Rectangle 16">
              <a:extLst>
                <a:ext uri="{FF2B5EF4-FFF2-40B4-BE49-F238E27FC236}">
                  <a16:creationId xmlns:a16="http://schemas.microsoft.com/office/drawing/2014/main" id="{CDEBFA73-6121-F04A-759B-5B2258F646A8}"/>
                </a:ext>
              </a:extLst>
            </p:cNvPr>
            <p:cNvSpPr/>
            <p:nvPr/>
          </p:nvSpPr>
          <p:spPr>
            <a:xfrm>
              <a:off x="8496459" y="4072167"/>
              <a:ext cx="1850522" cy="914400"/>
            </a:xfrm>
            <a:prstGeom prst="roundRect">
              <a:avLst>
                <a:gd name="adj" fmla="val 10058"/>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en-US" sz="1200" dirty="0">
                  <a:solidFill>
                    <a:schemeClr val="tx1"/>
                  </a:solidFill>
                  <a:latin typeface="Arial" panose="020B0604020202020204" pitchFamily="34" charset="0"/>
                  <a:cs typeface="Arial" panose="020B0604020202020204" pitchFamily="34" charset="0"/>
                </a:rPr>
                <a:t>Relative to:</a:t>
              </a:r>
            </a:p>
            <a:p>
              <a:pPr marL="171450" indent="-171450">
                <a:buFontTx/>
                <a:buChar char="-"/>
              </a:pPr>
              <a:r>
                <a:rPr lang="en-US" sz="1200" dirty="0">
                  <a:solidFill>
                    <a:schemeClr val="tx1"/>
                  </a:solidFill>
                  <a:latin typeface="Arial" panose="020B0604020202020204" pitchFamily="34" charset="0"/>
                  <a:cs typeface="Arial" panose="020B0604020202020204" pitchFamily="34" charset="0"/>
                </a:rPr>
                <a:t>Laboratory</a:t>
              </a:r>
            </a:p>
            <a:p>
              <a:pPr marL="171450" indent="-171450">
                <a:buFontTx/>
                <a:buChar char="-"/>
              </a:pPr>
              <a:r>
                <a:rPr lang="en-US" sz="1200" dirty="0">
                  <a:solidFill>
                    <a:schemeClr val="tx1"/>
                  </a:solidFill>
                  <a:latin typeface="Arial" panose="020B0604020202020204" pitchFamily="34" charset="0"/>
                  <a:cs typeface="Arial" panose="020B0604020202020204" pitchFamily="34" charset="0"/>
                </a:rPr>
                <a:t>Immunoassay</a:t>
              </a:r>
            </a:p>
            <a:p>
              <a:pPr marL="171450" indent="-171450">
                <a:buFontTx/>
                <a:buChar char="-"/>
              </a:pPr>
              <a:r>
                <a:rPr lang="en-US" sz="1200" dirty="0">
                  <a:solidFill>
                    <a:schemeClr val="tx1"/>
                  </a:solidFill>
                  <a:latin typeface="Arial" panose="020B0604020202020204" pitchFamily="34" charset="0"/>
                  <a:cs typeface="Arial" panose="020B0604020202020204" pitchFamily="34" charset="0"/>
                </a:rPr>
                <a:t>Antibody</a:t>
              </a:r>
            </a:p>
          </p:txBody>
        </p:sp>
      </p:grpSp>
      <p:sp>
        <p:nvSpPr>
          <p:cNvPr id="394" name="Rectangle 393">
            <a:extLst>
              <a:ext uri="{FF2B5EF4-FFF2-40B4-BE49-F238E27FC236}">
                <a16:creationId xmlns:a16="http://schemas.microsoft.com/office/drawing/2014/main" id="{8358C9A2-CBA6-DDD2-04F6-36080182BA81}"/>
              </a:ext>
            </a:extLst>
          </p:cNvPr>
          <p:cNvSpPr/>
          <p:nvPr/>
        </p:nvSpPr>
        <p:spPr>
          <a:xfrm>
            <a:off x="3718560" y="726954"/>
            <a:ext cx="3200400" cy="552681"/>
          </a:xfrm>
          <a:prstGeom prst="rect">
            <a:avLst/>
          </a:prstGeom>
          <a:solidFill>
            <a:schemeClr val="bg1">
              <a:lumMod val="8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US" sz="1800" b="1" dirty="0">
                <a:solidFill>
                  <a:schemeClr val="tx1"/>
                </a:solidFill>
              </a:rPr>
              <a:t>Dataset Details</a:t>
            </a:r>
          </a:p>
        </p:txBody>
      </p:sp>
      <p:grpSp>
        <p:nvGrpSpPr>
          <p:cNvPr id="395" name="Group 394">
            <a:extLst>
              <a:ext uri="{FF2B5EF4-FFF2-40B4-BE49-F238E27FC236}">
                <a16:creationId xmlns:a16="http://schemas.microsoft.com/office/drawing/2014/main" id="{42D779E1-8155-1A7D-04E0-B213C6FDB533}"/>
              </a:ext>
            </a:extLst>
          </p:cNvPr>
          <p:cNvGrpSpPr>
            <a:grpSpLocks noChangeAspect="1"/>
          </p:cNvGrpSpPr>
          <p:nvPr/>
        </p:nvGrpSpPr>
        <p:grpSpPr>
          <a:xfrm>
            <a:off x="198120" y="1382339"/>
            <a:ext cx="3474719" cy="1692369"/>
            <a:chOff x="-586006" y="731520"/>
            <a:chExt cx="4350058" cy="2118704"/>
          </a:xfrm>
        </p:grpSpPr>
        <p:pic>
          <p:nvPicPr>
            <p:cNvPr id="396" name="Picture 2" descr="TEDDY Study » Diabetes Institute » College of Medicine » University of  Florida">
              <a:extLst>
                <a:ext uri="{FF2B5EF4-FFF2-40B4-BE49-F238E27FC236}">
                  <a16:creationId xmlns:a16="http://schemas.microsoft.com/office/drawing/2014/main" id="{37FBB8BD-6A7B-F7A6-9028-85791C32E5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 y="731520"/>
              <a:ext cx="2324609" cy="1829722"/>
            </a:xfrm>
            <a:prstGeom prst="rect">
              <a:avLst/>
            </a:prstGeom>
            <a:noFill/>
            <a:extLst>
              <a:ext uri="{909E8E84-426E-40DD-AFC4-6F175D3DCCD1}">
                <a14:hiddenFill xmlns:a14="http://schemas.microsoft.com/office/drawing/2010/main">
                  <a:solidFill>
                    <a:srgbClr val="FFFFFF"/>
                  </a:solidFill>
                </a14:hiddenFill>
              </a:ext>
            </a:extLst>
          </p:spPr>
        </p:pic>
        <p:sp>
          <p:nvSpPr>
            <p:cNvPr id="397" name="TextBox 396">
              <a:extLst>
                <a:ext uri="{FF2B5EF4-FFF2-40B4-BE49-F238E27FC236}">
                  <a16:creationId xmlns:a16="http://schemas.microsoft.com/office/drawing/2014/main" id="{540A4B52-8FFD-5BC6-44CC-D52AA8AE9DB6}"/>
                </a:ext>
              </a:extLst>
            </p:cNvPr>
            <p:cNvSpPr txBox="1"/>
            <p:nvPr/>
          </p:nvSpPr>
          <p:spPr>
            <a:xfrm>
              <a:off x="-586006" y="2561242"/>
              <a:ext cx="4350058" cy="288982"/>
            </a:xfrm>
            <a:prstGeom prst="rect">
              <a:avLst/>
            </a:prstGeom>
            <a:noFill/>
          </p:spPr>
          <p:txBody>
            <a:bodyPr wrap="square">
              <a:spAutoFit/>
            </a:bodyPr>
            <a:lstStyle/>
            <a:p>
              <a:pPr algn="ctr"/>
              <a:r>
                <a:rPr lang="en-US" sz="900" dirty="0"/>
                <a:t>https://diabetes.ufl.edu/teddy-study/</a:t>
              </a:r>
            </a:p>
          </p:txBody>
        </p:sp>
      </p:grpSp>
      <p:grpSp>
        <p:nvGrpSpPr>
          <p:cNvPr id="398" name="Group 397">
            <a:extLst>
              <a:ext uri="{FF2B5EF4-FFF2-40B4-BE49-F238E27FC236}">
                <a16:creationId xmlns:a16="http://schemas.microsoft.com/office/drawing/2014/main" id="{26D95CF0-5458-ECAA-CA8F-F8315241AF6B}"/>
              </a:ext>
            </a:extLst>
          </p:cNvPr>
          <p:cNvGrpSpPr/>
          <p:nvPr/>
        </p:nvGrpSpPr>
        <p:grpSpPr>
          <a:xfrm>
            <a:off x="381000" y="4774546"/>
            <a:ext cx="3108959" cy="1692167"/>
            <a:chOff x="4541518" y="1293884"/>
            <a:chExt cx="3108959" cy="1692167"/>
          </a:xfrm>
        </p:grpSpPr>
        <p:pic>
          <p:nvPicPr>
            <p:cNvPr id="399" name="Picture 398" descr="Graphical user interface, text&#10;&#10;Description automatically generated">
              <a:extLst>
                <a:ext uri="{FF2B5EF4-FFF2-40B4-BE49-F238E27FC236}">
                  <a16:creationId xmlns:a16="http://schemas.microsoft.com/office/drawing/2014/main" id="{B89F2A9A-55E1-A9E1-C4A0-200684AC2BE4}"/>
                </a:ext>
              </a:extLst>
            </p:cNvPr>
            <p:cNvPicPr>
              <a:picLocks noChangeAspect="1"/>
            </p:cNvPicPr>
            <p:nvPr/>
          </p:nvPicPr>
          <p:blipFill>
            <a:blip r:embed="rId4"/>
            <a:stretch>
              <a:fillRect/>
            </a:stretch>
          </p:blipFill>
          <p:spPr>
            <a:xfrm>
              <a:off x="4541518" y="1293884"/>
              <a:ext cx="3108959" cy="1405962"/>
            </a:xfrm>
            <a:prstGeom prst="rect">
              <a:avLst/>
            </a:prstGeom>
          </p:spPr>
        </p:pic>
        <p:sp>
          <p:nvSpPr>
            <p:cNvPr id="400" name="TextBox 399">
              <a:extLst>
                <a:ext uri="{FF2B5EF4-FFF2-40B4-BE49-F238E27FC236}">
                  <a16:creationId xmlns:a16="http://schemas.microsoft.com/office/drawing/2014/main" id="{AB37E3DD-4675-C7DB-245D-BC1A2BABF170}"/>
                </a:ext>
              </a:extLst>
            </p:cNvPr>
            <p:cNvSpPr txBox="1"/>
            <p:nvPr/>
          </p:nvSpPr>
          <p:spPr>
            <a:xfrm>
              <a:off x="4541518" y="2755219"/>
              <a:ext cx="3108959" cy="230832"/>
            </a:xfrm>
            <a:prstGeom prst="rect">
              <a:avLst/>
            </a:prstGeom>
            <a:noFill/>
          </p:spPr>
          <p:txBody>
            <a:bodyPr wrap="square">
              <a:spAutoFit/>
            </a:bodyPr>
            <a:lstStyle/>
            <a:p>
              <a:pPr algn="ctr"/>
              <a:r>
                <a:rPr lang="en-US" sz="900" dirty="0"/>
                <a:t>https://repository.niddk.nih.gov/home/</a:t>
              </a:r>
            </a:p>
          </p:txBody>
        </p:sp>
      </p:grpSp>
      <p:sp>
        <p:nvSpPr>
          <p:cNvPr id="407" name="Rectangle 406">
            <a:extLst>
              <a:ext uri="{FF2B5EF4-FFF2-40B4-BE49-F238E27FC236}">
                <a16:creationId xmlns:a16="http://schemas.microsoft.com/office/drawing/2014/main" id="{7AC6708F-1153-3F74-273A-D03DBE543FE3}"/>
              </a:ext>
            </a:extLst>
          </p:cNvPr>
          <p:cNvSpPr/>
          <p:nvPr/>
        </p:nvSpPr>
        <p:spPr>
          <a:xfrm>
            <a:off x="7193280" y="1459966"/>
            <a:ext cx="4572000" cy="92301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US" sz="1600" dirty="0">
                <a:solidFill>
                  <a:schemeClr val="tx1"/>
                </a:solidFill>
              </a:rPr>
              <a:t>Infer mathematical relationships to identify patterns in data without making apriori assumptions on disease status</a:t>
            </a:r>
            <a:endParaRPr lang="en-US" sz="1100" dirty="0">
              <a:solidFill>
                <a:schemeClr val="tx1"/>
              </a:solidFill>
            </a:endParaRPr>
          </a:p>
        </p:txBody>
      </p:sp>
      <p:grpSp>
        <p:nvGrpSpPr>
          <p:cNvPr id="408" name="Group 407">
            <a:extLst>
              <a:ext uri="{FF2B5EF4-FFF2-40B4-BE49-F238E27FC236}">
                <a16:creationId xmlns:a16="http://schemas.microsoft.com/office/drawing/2014/main" id="{B223B9A4-BC96-71C8-D0CF-94C198E16AF7}"/>
              </a:ext>
            </a:extLst>
          </p:cNvPr>
          <p:cNvGrpSpPr>
            <a:grpSpLocks noChangeAspect="1"/>
          </p:cNvGrpSpPr>
          <p:nvPr/>
        </p:nvGrpSpPr>
        <p:grpSpPr>
          <a:xfrm>
            <a:off x="7191375" y="2632466"/>
            <a:ext cx="4572000" cy="1447231"/>
            <a:chOff x="6395671" y="2157485"/>
            <a:chExt cx="4044206" cy="1280160"/>
          </a:xfrm>
        </p:grpSpPr>
        <p:grpSp>
          <p:nvGrpSpPr>
            <p:cNvPr id="409" name="Group 408">
              <a:extLst>
                <a:ext uri="{FF2B5EF4-FFF2-40B4-BE49-F238E27FC236}">
                  <a16:creationId xmlns:a16="http://schemas.microsoft.com/office/drawing/2014/main" id="{DC9EDAB7-7EED-7972-0941-D629BDB5E97C}"/>
                </a:ext>
              </a:extLst>
            </p:cNvPr>
            <p:cNvGrpSpPr>
              <a:grpSpLocks noChangeAspect="1"/>
            </p:cNvGrpSpPr>
            <p:nvPr/>
          </p:nvGrpSpPr>
          <p:grpSpPr>
            <a:xfrm>
              <a:off x="6395671" y="2157485"/>
              <a:ext cx="4044206" cy="1280160"/>
              <a:chOff x="609601" y="3429000"/>
              <a:chExt cx="3755334" cy="1188720"/>
            </a:xfrm>
          </p:grpSpPr>
          <p:grpSp>
            <p:nvGrpSpPr>
              <p:cNvPr id="411" name="Group 410">
                <a:extLst>
                  <a:ext uri="{FF2B5EF4-FFF2-40B4-BE49-F238E27FC236}">
                    <a16:creationId xmlns:a16="http://schemas.microsoft.com/office/drawing/2014/main" id="{461E1E73-9BD9-C440-9522-4E591774D4B0}"/>
                  </a:ext>
                </a:extLst>
              </p:cNvPr>
              <p:cNvGrpSpPr/>
              <p:nvPr/>
            </p:nvGrpSpPr>
            <p:grpSpPr>
              <a:xfrm>
                <a:off x="609601" y="3429000"/>
                <a:ext cx="1188722" cy="1188720"/>
                <a:chOff x="5211519" y="2684129"/>
                <a:chExt cx="2286000" cy="2286000"/>
              </a:xfrm>
            </p:grpSpPr>
            <p:cxnSp>
              <p:nvCxnSpPr>
                <p:cNvPr id="482" name="Straight Arrow Connector 481">
                  <a:extLst>
                    <a:ext uri="{FF2B5EF4-FFF2-40B4-BE49-F238E27FC236}">
                      <a16:creationId xmlns:a16="http://schemas.microsoft.com/office/drawing/2014/main" id="{E9BBE680-F147-447B-C66A-DB5FA055F71D}"/>
                    </a:ext>
                  </a:extLst>
                </p:cNvPr>
                <p:cNvCxnSpPr>
                  <a:cxnSpLocks/>
                </p:cNvCxnSpPr>
                <p:nvPr/>
              </p:nvCxnSpPr>
              <p:spPr>
                <a:xfrm rot="16200000">
                  <a:off x="4077946" y="3827129"/>
                  <a:ext cx="2286000" cy="0"/>
                </a:xfrm>
                <a:prstGeom prst="straightConnector1">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83" name="Straight Arrow Connector 482">
                  <a:extLst>
                    <a:ext uri="{FF2B5EF4-FFF2-40B4-BE49-F238E27FC236}">
                      <a16:creationId xmlns:a16="http://schemas.microsoft.com/office/drawing/2014/main" id="{CBD04300-1C2F-8854-EE8A-A6419C9DEA21}"/>
                    </a:ext>
                  </a:extLst>
                </p:cNvPr>
                <p:cNvCxnSpPr>
                  <a:cxnSpLocks/>
                </p:cNvCxnSpPr>
                <p:nvPr/>
              </p:nvCxnSpPr>
              <p:spPr>
                <a:xfrm>
                  <a:off x="5211519" y="4959113"/>
                  <a:ext cx="2286000" cy="0"/>
                </a:xfrm>
                <a:prstGeom prst="straightConnector1">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84" name="Oval 483">
                  <a:extLst>
                    <a:ext uri="{FF2B5EF4-FFF2-40B4-BE49-F238E27FC236}">
                      <a16:creationId xmlns:a16="http://schemas.microsoft.com/office/drawing/2014/main" id="{7C980645-4A24-AC7F-9FCB-A7E0C8378F6F}"/>
                    </a:ext>
                  </a:extLst>
                </p:cNvPr>
                <p:cNvSpPr>
                  <a:spLocks noChangeAspect="1"/>
                </p:cNvSpPr>
                <p:nvPr/>
              </p:nvSpPr>
              <p:spPr>
                <a:xfrm>
                  <a:off x="5502363" y="3352801"/>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5" name="Oval 484">
                  <a:extLst>
                    <a:ext uri="{FF2B5EF4-FFF2-40B4-BE49-F238E27FC236}">
                      <a16:creationId xmlns:a16="http://schemas.microsoft.com/office/drawing/2014/main" id="{C0765595-D099-D2B1-0FC4-E993400AD485}"/>
                    </a:ext>
                  </a:extLst>
                </p:cNvPr>
                <p:cNvSpPr>
                  <a:spLocks noChangeAspect="1"/>
                </p:cNvSpPr>
                <p:nvPr/>
              </p:nvSpPr>
              <p:spPr>
                <a:xfrm>
                  <a:off x="5644789" y="3182563"/>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6" name="Oval 485">
                  <a:extLst>
                    <a:ext uri="{FF2B5EF4-FFF2-40B4-BE49-F238E27FC236}">
                      <a16:creationId xmlns:a16="http://schemas.microsoft.com/office/drawing/2014/main" id="{D2F780B2-AB1A-7B6E-50D3-128C1F58A29A}"/>
                    </a:ext>
                  </a:extLst>
                </p:cNvPr>
                <p:cNvSpPr>
                  <a:spLocks noChangeAspect="1"/>
                </p:cNvSpPr>
                <p:nvPr/>
              </p:nvSpPr>
              <p:spPr>
                <a:xfrm>
                  <a:off x="5461909" y="358744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7" name="Oval 486">
                  <a:extLst>
                    <a:ext uri="{FF2B5EF4-FFF2-40B4-BE49-F238E27FC236}">
                      <a16:creationId xmlns:a16="http://schemas.microsoft.com/office/drawing/2014/main" id="{5F52E732-BF35-CD3B-797A-C7FBD1E76D66}"/>
                    </a:ext>
                  </a:extLst>
                </p:cNvPr>
                <p:cNvSpPr>
                  <a:spLocks noChangeAspect="1"/>
                </p:cNvSpPr>
                <p:nvPr/>
              </p:nvSpPr>
              <p:spPr>
                <a:xfrm>
                  <a:off x="5644789" y="3450806"/>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8" name="Oval 487">
                  <a:extLst>
                    <a:ext uri="{FF2B5EF4-FFF2-40B4-BE49-F238E27FC236}">
                      <a16:creationId xmlns:a16="http://schemas.microsoft.com/office/drawing/2014/main" id="{4474770D-D586-56A1-34A7-642CD10DB69C}"/>
                    </a:ext>
                  </a:extLst>
                </p:cNvPr>
                <p:cNvSpPr>
                  <a:spLocks noChangeAspect="1"/>
                </p:cNvSpPr>
                <p:nvPr/>
              </p:nvSpPr>
              <p:spPr>
                <a:xfrm>
                  <a:off x="5766709" y="3343094"/>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9" name="Oval 488">
                  <a:extLst>
                    <a:ext uri="{FF2B5EF4-FFF2-40B4-BE49-F238E27FC236}">
                      <a16:creationId xmlns:a16="http://schemas.microsoft.com/office/drawing/2014/main" id="{8783F271-11AB-FAD3-FD47-4694718F1EC4}"/>
                    </a:ext>
                  </a:extLst>
                </p:cNvPr>
                <p:cNvSpPr>
                  <a:spLocks noChangeAspect="1"/>
                </p:cNvSpPr>
                <p:nvPr/>
              </p:nvSpPr>
              <p:spPr>
                <a:xfrm>
                  <a:off x="5599246" y="3708388"/>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0" name="Oval 489">
                  <a:extLst>
                    <a:ext uri="{FF2B5EF4-FFF2-40B4-BE49-F238E27FC236}">
                      <a16:creationId xmlns:a16="http://schemas.microsoft.com/office/drawing/2014/main" id="{C667E926-3097-8094-758E-1FF51DC73738}"/>
                    </a:ext>
                  </a:extLst>
                </p:cNvPr>
                <p:cNvSpPr>
                  <a:spLocks noChangeAspect="1"/>
                </p:cNvSpPr>
                <p:nvPr/>
              </p:nvSpPr>
              <p:spPr>
                <a:xfrm>
                  <a:off x="5797189" y="3652561"/>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1" name="Oval 490">
                  <a:extLst>
                    <a:ext uri="{FF2B5EF4-FFF2-40B4-BE49-F238E27FC236}">
                      <a16:creationId xmlns:a16="http://schemas.microsoft.com/office/drawing/2014/main" id="{55EC1ED3-83CA-FB86-92A8-8D65960D75A9}"/>
                    </a:ext>
                  </a:extLst>
                </p:cNvPr>
                <p:cNvSpPr>
                  <a:spLocks noChangeAspect="1"/>
                </p:cNvSpPr>
                <p:nvPr/>
              </p:nvSpPr>
              <p:spPr>
                <a:xfrm>
                  <a:off x="5828179" y="3496526"/>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2" name="Oval 491">
                  <a:extLst>
                    <a:ext uri="{FF2B5EF4-FFF2-40B4-BE49-F238E27FC236}">
                      <a16:creationId xmlns:a16="http://schemas.microsoft.com/office/drawing/2014/main" id="{B5AD0D2E-BAE0-28C0-AC80-0A25DC5850EF}"/>
                    </a:ext>
                  </a:extLst>
                </p:cNvPr>
                <p:cNvSpPr>
                  <a:spLocks noChangeAspect="1"/>
                </p:cNvSpPr>
                <p:nvPr/>
              </p:nvSpPr>
              <p:spPr>
                <a:xfrm>
                  <a:off x="5726432" y="3815068"/>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3" name="Oval 492">
                  <a:extLst>
                    <a:ext uri="{FF2B5EF4-FFF2-40B4-BE49-F238E27FC236}">
                      <a16:creationId xmlns:a16="http://schemas.microsoft.com/office/drawing/2014/main" id="{FCB2EF03-E097-F255-C5AF-DB404D947EF8}"/>
                    </a:ext>
                  </a:extLst>
                </p:cNvPr>
                <p:cNvSpPr>
                  <a:spLocks noChangeAspect="1"/>
                </p:cNvSpPr>
                <p:nvPr/>
              </p:nvSpPr>
              <p:spPr>
                <a:xfrm>
                  <a:off x="5282967" y="3542246"/>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4" name="Oval 493">
                  <a:extLst>
                    <a:ext uri="{FF2B5EF4-FFF2-40B4-BE49-F238E27FC236}">
                      <a16:creationId xmlns:a16="http://schemas.microsoft.com/office/drawing/2014/main" id="{A36746CF-8EC0-DD57-53A8-E59D688D19F2}"/>
                    </a:ext>
                  </a:extLst>
                </p:cNvPr>
                <p:cNvSpPr>
                  <a:spLocks noChangeAspect="1"/>
                </p:cNvSpPr>
                <p:nvPr/>
              </p:nvSpPr>
              <p:spPr>
                <a:xfrm>
                  <a:off x="6098743" y="3388814"/>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5" name="Oval 494">
                  <a:extLst>
                    <a:ext uri="{FF2B5EF4-FFF2-40B4-BE49-F238E27FC236}">
                      <a16:creationId xmlns:a16="http://schemas.microsoft.com/office/drawing/2014/main" id="{70FDA335-EFFE-287D-CD08-74C62928FCF7}"/>
                    </a:ext>
                  </a:extLst>
                </p:cNvPr>
                <p:cNvSpPr>
                  <a:spLocks noChangeAspect="1"/>
                </p:cNvSpPr>
                <p:nvPr/>
              </p:nvSpPr>
              <p:spPr>
                <a:xfrm>
                  <a:off x="5584006" y="3972744"/>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6" name="Oval 495">
                  <a:extLst>
                    <a:ext uri="{FF2B5EF4-FFF2-40B4-BE49-F238E27FC236}">
                      <a16:creationId xmlns:a16="http://schemas.microsoft.com/office/drawing/2014/main" id="{72B108A6-46B5-A723-9DB5-4FD17AB32B00}"/>
                    </a:ext>
                  </a:extLst>
                </p:cNvPr>
                <p:cNvSpPr>
                  <a:spLocks noChangeAspect="1"/>
                </p:cNvSpPr>
                <p:nvPr/>
              </p:nvSpPr>
              <p:spPr>
                <a:xfrm>
                  <a:off x="5842909" y="3870588"/>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7" name="Oval 496">
                  <a:extLst>
                    <a:ext uri="{FF2B5EF4-FFF2-40B4-BE49-F238E27FC236}">
                      <a16:creationId xmlns:a16="http://schemas.microsoft.com/office/drawing/2014/main" id="{C7976075-367F-FF77-CD11-B7C23C412B97}"/>
                    </a:ext>
                  </a:extLst>
                </p:cNvPr>
                <p:cNvSpPr>
                  <a:spLocks noChangeAspect="1"/>
                </p:cNvSpPr>
                <p:nvPr/>
              </p:nvSpPr>
              <p:spPr>
                <a:xfrm rot="8896465">
                  <a:off x="6141255" y="3678354"/>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8" name="Oval 497">
                  <a:extLst>
                    <a:ext uri="{FF2B5EF4-FFF2-40B4-BE49-F238E27FC236}">
                      <a16:creationId xmlns:a16="http://schemas.microsoft.com/office/drawing/2014/main" id="{476B7915-689B-3EAB-E260-091DE60391D4}"/>
                    </a:ext>
                  </a:extLst>
                </p:cNvPr>
                <p:cNvSpPr>
                  <a:spLocks noChangeAspect="1"/>
                </p:cNvSpPr>
                <p:nvPr/>
              </p:nvSpPr>
              <p:spPr>
                <a:xfrm rot="8896465">
                  <a:off x="6508208" y="3718022"/>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9" name="Oval 498">
                  <a:extLst>
                    <a:ext uri="{FF2B5EF4-FFF2-40B4-BE49-F238E27FC236}">
                      <a16:creationId xmlns:a16="http://schemas.microsoft.com/office/drawing/2014/main" id="{BF0A9FE6-9E79-ADC5-44C5-18C693654C23}"/>
                    </a:ext>
                  </a:extLst>
                </p:cNvPr>
                <p:cNvSpPr>
                  <a:spLocks noChangeAspect="1"/>
                </p:cNvSpPr>
                <p:nvPr/>
              </p:nvSpPr>
              <p:spPr>
                <a:xfrm rot="8896465">
                  <a:off x="6706151" y="3662195"/>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0" name="Oval 499">
                  <a:extLst>
                    <a:ext uri="{FF2B5EF4-FFF2-40B4-BE49-F238E27FC236}">
                      <a16:creationId xmlns:a16="http://schemas.microsoft.com/office/drawing/2014/main" id="{86C9F95D-C220-77BE-BF61-168BA05FD651}"/>
                    </a:ext>
                  </a:extLst>
                </p:cNvPr>
                <p:cNvSpPr>
                  <a:spLocks noChangeAspect="1"/>
                </p:cNvSpPr>
                <p:nvPr/>
              </p:nvSpPr>
              <p:spPr>
                <a:xfrm rot="8896465">
                  <a:off x="6737141" y="350616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1" name="Oval 500">
                  <a:extLst>
                    <a:ext uri="{FF2B5EF4-FFF2-40B4-BE49-F238E27FC236}">
                      <a16:creationId xmlns:a16="http://schemas.microsoft.com/office/drawing/2014/main" id="{4DB8C47F-ED11-04C6-4EBC-18EE307EBEB7}"/>
                    </a:ext>
                  </a:extLst>
                </p:cNvPr>
                <p:cNvSpPr>
                  <a:spLocks noChangeAspect="1"/>
                </p:cNvSpPr>
                <p:nvPr/>
              </p:nvSpPr>
              <p:spPr>
                <a:xfrm rot="8896465">
                  <a:off x="6635394" y="3824702"/>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2" name="Oval 501">
                  <a:extLst>
                    <a:ext uri="{FF2B5EF4-FFF2-40B4-BE49-F238E27FC236}">
                      <a16:creationId xmlns:a16="http://schemas.microsoft.com/office/drawing/2014/main" id="{75A24649-EB88-7DDF-F7B5-4382AD57276A}"/>
                    </a:ext>
                  </a:extLst>
                </p:cNvPr>
                <p:cNvSpPr>
                  <a:spLocks noChangeAspect="1"/>
                </p:cNvSpPr>
                <p:nvPr/>
              </p:nvSpPr>
              <p:spPr>
                <a:xfrm rot="8896465">
                  <a:off x="5967359" y="363316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3" name="Oval 502">
                  <a:extLst>
                    <a:ext uri="{FF2B5EF4-FFF2-40B4-BE49-F238E27FC236}">
                      <a16:creationId xmlns:a16="http://schemas.microsoft.com/office/drawing/2014/main" id="{BFD8F831-FE3A-8EDA-F0D3-02EE596AA690}"/>
                    </a:ext>
                  </a:extLst>
                </p:cNvPr>
                <p:cNvSpPr>
                  <a:spLocks noChangeAspect="1"/>
                </p:cNvSpPr>
                <p:nvPr/>
              </p:nvSpPr>
              <p:spPr>
                <a:xfrm rot="8896465">
                  <a:off x="6462488" y="4265874"/>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4" name="Oval 503">
                  <a:extLst>
                    <a:ext uri="{FF2B5EF4-FFF2-40B4-BE49-F238E27FC236}">
                      <a16:creationId xmlns:a16="http://schemas.microsoft.com/office/drawing/2014/main" id="{1FC7714F-A003-26AB-4C6B-A5D31E40AB6C}"/>
                    </a:ext>
                  </a:extLst>
                </p:cNvPr>
                <p:cNvSpPr>
                  <a:spLocks noChangeAspect="1"/>
                </p:cNvSpPr>
                <p:nvPr/>
              </p:nvSpPr>
              <p:spPr>
                <a:xfrm rot="8896465">
                  <a:off x="6751871" y="3880222"/>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5" name="Oval 504">
                  <a:extLst>
                    <a:ext uri="{FF2B5EF4-FFF2-40B4-BE49-F238E27FC236}">
                      <a16:creationId xmlns:a16="http://schemas.microsoft.com/office/drawing/2014/main" id="{91301E0E-2407-861A-5E59-CF591756652A}"/>
                    </a:ext>
                  </a:extLst>
                </p:cNvPr>
                <p:cNvSpPr>
                  <a:spLocks noChangeAspect="1"/>
                </p:cNvSpPr>
                <p:nvPr/>
              </p:nvSpPr>
              <p:spPr>
                <a:xfrm>
                  <a:off x="5746212" y="4539739"/>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6" name="Oval 505">
                  <a:extLst>
                    <a:ext uri="{FF2B5EF4-FFF2-40B4-BE49-F238E27FC236}">
                      <a16:creationId xmlns:a16="http://schemas.microsoft.com/office/drawing/2014/main" id="{EF9E84B5-012B-BEC5-B041-7B7BC5112508}"/>
                    </a:ext>
                  </a:extLst>
                </p:cNvPr>
                <p:cNvSpPr>
                  <a:spLocks noChangeAspect="1"/>
                </p:cNvSpPr>
                <p:nvPr/>
              </p:nvSpPr>
              <p:spPr>
                <a:xfrm>
                  <a:off x="5883549" y="4406687"/>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7" name="Oval 506">
                  <a:extLst>
                    <a:ext uri="{FF2B5EF4-FFF2-40B4-BE49-F238E27FC236}">
                      <a16:creationId xmlns:a16="http://schemas.microsoft.com/office/drawing/2014/main" id="{B1193DA6-882F-441F-D398-46FF9835EDBE}"/>
                    </a:ext>
                  </a:extLst>
                </p:cNvPr>
                <p:cNvSpPr>
                  <a:spLocks noChangeAspect="1"/>
                </p:cNvSpPr>
                <p:nvPr/>
              </p:nvSpPr>
              <p:spPr>
                <a:xfrm>
                  <a:off x="6081492" y="435086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8" name="Oval 507">
                  <a:extLst>
                    <a:ext uri="{FF2B5EF4-FFF2-40B4-BE49-F238E27FC236}">
                      <a16:creationId xmlns:a16="http://schemas.microsoft.com/office/drawing/2014/main" id="{C93B4AD0-9161-AB4E-84DE-63CA006511AE}"/>
                    </a:ext>
                  </a:extLst>
                </p:cNvPr>
                <p:cNvSpPr>
                  <a:spLocks noChangeAspect="1"/>
                </p:cNvSpPr>
                <p:nvPr/>
              </p:nvSpPr>
              <p:spPr>
                <a:xfrm>
                  <a:off x="5949922" y="4022105"/>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9" name="Oval 508">
                  <a:extLst>
                    <a:ext uri="{FF2B5EF4-FFF2-40B4-BE49-F238E27FC236}">
                      <a16:creationId xmlns:a16="http://schemas.microsoft.com/office/drawing/2014/main" id="{6C67F357-6FDE-8C18-97CD-6E0618D3CBA2}"/>
                    </a:ext>
                  </a:extLst>
                </p:cNvPr>
                <p:cNvSpPr>
                  <a:spLocks noChangeAspect="1"/>
                </p:cNvSpPr>
                <p:nvPr/>
              </p:nvSpPr>
              <p:spPr>
                <a:xfrm>
                  <a:off x="6010735" y="4513367"/>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0" name="Oval 509">
                  <a:extLst>
                    <a:ext uri="{FF2B5EF4-FFF2-40B4-BE49-F238E27FC236}">
                      <a16:creationId xmlns:a16="http://schemas.microsoft.com/office/drawing/2014/main" id="{95DF7869-95A4-D06C-E95D-83C93312404C}"/>
                    </a:ext>
                  </a:extLst>
                </p:cNvPr>
                <p:cNvSpPr>
                  <a:spLocks noChangeAspect="1"/>
                </p:cNvSpPr>
                <p:nvPr/>
              </p:nvSpPr>
              <p:spPr>
                <a:xfrm>
                  <a:off x="6209615" y="469052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1" name="Oval 510">
                  <a:extLst>
                    <a:ext uri="{FF2B5EF4-FFF2-40B4-BE49-F238E27FC236}">
                      <a16:creationId xmlns:a16="http://schemas.microsoft.com/office/drawing/2014/main" id="{1B4D0F2F-1DB3-DB5B-59A7-68C862208793}"/>
                    </a:ext>
                  </a:extLst>
                </p:cNvPr>
                <p:cNvSpPr>
                  <a:spLocks noChangeAspect="1"/>
                </p:cNvSpPr>
                <p:nvPr/>
              </p:nvSpPr>
              <p:spPr>
                <a:xfrm>
                  <a:off x="5868309" y="4700539"/>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2" name="Oval 511">
                  <a:extLst>
                    <a:ext uri="{FF2B5EF4-FFF2-40B4-BE49-F238E27FC236}">
                      <a16:creationId xmlns:a16="http://schemas.microsoft.com/office/drawing/2014/main" id="{DF3959AD-FCB7-E75F-5CC3-03C9063F3BFE}"/>
                    </a:ext>
                  </a:extLst>
                </p:cNvPr>
                <p:cNvSpPr>
                  <a:spLocks noChangeAspect="1"/>
                </p:cNvSpPr>
                <p:nvPr/>
              </p:nvSpPr>
              <p:spPr>
                <a:xfrm>
                  <a:off x="6127212" y="4568887"/>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3" name="Oval 512">
                  <a:extLst>
                    <a:ext uri="{FF2B5EF4-FFF2-40B4-BE49-F238E27FC236}">
                      <a16:creationId xmlns:a16="http://schemas.microsoft.com/office/drawing/2014/main" id="{D4144417-4C5F-1815-E518-1C539745A6A6}"/>
                    </a:ext>
                  </a:extLst>
                </p:cNvPr>
                <p:cNvSpPr>
                  <a:spLocks noChangeAspect="1"/>
                </p:cNvSpPr>
                <p:nvPr/>
              </p:nvSpPr>
              <p:spPr>
                <a:xfrm>
                  <a:off x="6481318" y="4422905"/>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4" name="Oval 513">
                  <a:extLst>
                    <a:ext uri="{FF2B5EF4-FFF2-40B4-BE49-F238E27FC236}">
                      <a16:creationId xmlns:a16="http://schemas.microsoft.com/office/drawing/2014/main" id="{ECFCBDFE-85B3-562F-549D-EA49B0EFF4EB}"/>
                    </a:ext>
                  </a:extLst>
                </p:cNvPr>
                <p:cNvSpPr>
                  <a:spLocks noChangeAspect="1"/>
                </p:cNvSpPr>
                <p:nvPr/>
              </p:nvSpPr>
              <p:spPr>
                <a:xfrm>
                  <a:off x="6618655" y="4575383"/>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5" name="Oval 514">
                  <a:extLst>
                    <a:ext uri="{FF2B5EF4-FFF2-40B4-BE49-F238E27FC236}">
                      <a16:creationId xmlns:a16="http://schemas.microsoft.com/office/drawing/2014/main" id="{32196C2F-E70E-A2F9-C4C7-566410F3AB95}"/>
                    </a:ext>
                  </a:extLst>
                </p:cNvPr>
                <p:cNvSpPr>
                  <a:spLocks noChangeAspect="1"/>
                </p:cNvSpPr>
                <p:nvPr/>
              </p:nvSpPr>
              <p:spPr>
                <a:xfrm>
                  <a:off x="6816598" y="4488026"/>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6" name="Oval 515">
                  <a:extLst>
                    <a:ext uri="{FF2B5EF4-FFF2-40B4-BE49-F238E27FC236}">
                      <a16:creationId xmlns:a16="http://schemas.microsoft.com/office/drawing/2014/main" id="{EF9F6F19-1EB8-CE25-61AC-039A64D57780}"/>
                    </a:ext>
                  </a:extLst>
                </p:cNvPr>
                <p:cNvSpPr>
                  <a:spLocks noChangeAspect="1"/>
                </p:cNvSpPr>
                <p:nvPr/>
              </p:nvSpPr>
              <p:spPr>
                <a:xfrm>
                  <a:off x="6847588" y="4331991"/>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7" name="Oval 516">
                  <a:extLst>
                    <a:ext uri="{FF2B5EF4-FFF2-40B4-BE49-F238E27FC236}">
                      <a16:creationId xmlns:a16="http://schemas.microsoft.com/office/drawing/2014/main" id="{AD39FDEA-6D92-9459-9055-789220C86453}"/>
                    </a:ext>
                  </a:extLst>
                </p:cNvPr>
                <p:cNvSpPr>
                  <a:spLocks noChangeAspect="1"/>
                </p:cNvSpPr>
                <p:nvPr/>
              </p:nvSpPr>
              <p:spPr>
                <a:xfrm>
                  <a:off x="6745841" y="4650533"/>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8" name="Oval 517">
                  <a:extLst>
                    <a:ext uri="{FF2B5EF4-FFF2-40B4-BE49-F238E27FC236}">
                      <a16:creationId xmlns:a16="http://schemas.microsoft.com/office/drawing/2014/main" id="{A089A25C-B500-AC1E-4379-57DA9A0B4367}"/>
                    </a:ext>
                  </a:extLst>
                </p:cNvPr>
                <p:cNvSpPr>
                  <a:spLocks noChangeAspect="1"/>
                </p:cNvSpPr>
                <p:nvPr/>
              </p:nvSpPr>
              <p:spPr>
                <a:xfrm>
                  <a:off x="6270846" y="4377711"/>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9" name="Oval 518">
                  <a:extLst>
                    <a:ext uri="{FF2B5EF4-FFF2-40B4-BE49-F238E27FC236}">
                      <a16:creationId xmlns:a16="http://schemas.microsoft.com/office/drawing/2014/main" id="{D45B19B0-7D0D-6032-32F3-E96308FF7151}"/>
                    </a:ext>
                  </a:extLst>
                </p:cNvPr>
                <p:cNvSpPr>
                  <a:spLocks noChangeAspect="1"/>
                </p:cNvSpPr>
                <p:nvPr/>
              </p:nvSpPr>
              <p:spPr>
                <a:xfrm>
                  <a:off x="6603415" y="4764135"/>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0" name="Oval 519">
                  <a:extLst>
                    <a:ext uri="{FF2B5EF4-FFF2-40B4-BE49-F238E27FC236}">
                      <a16:creationId xmlns:a16="http://schemas.microsoft.com/office/drawing/2014/main" id="{53A731EE-75C6-4893-A73D-C0556A505B3A}"/>
                    </a:ext>
                  </a:extLst>
                </p:cNvPr>
                <p:cNvSpPr>
                  <a:spLocks noChangeAspect="1"/>
                </p:cNvSpPr>
                <p:nvPr/>
              </p:nvSpPr>
              <p:spPr>
                <a:xfrm>
                  <a:off x="6862318" y="4706053"/>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1" name="Oval 520">
                  <a:extLst>
                    <a:ext uri="{FF2B5EF4-FFF2-40B4-BE49-F238E27FC236}">
                      <a16:creationId xmlns:a16="http://schemas.microsoft.com/office/drawing/2014/main" id="{B2F00CCD-DC21-61B3-824F-1046BA6E5175}"/>
                    </a:ext>
                  </a:extLst>
                </p:cNvPr>
                <p:cNvSpPr>
                  <a:spLocks noChangeAspect="1"/>
                </p:cNvSpPr>
                <p:nvPr/>
              </p:nvSpPr>
              <p:spPr>
                <a:xfrm>
                  <a:off x="6863029" y="3254336"/>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2" name="Oval 521">
                  <a:extLst>
                    <a:ext uri="{FF2B5EF4-FFF2-40B4-BE49-F238E27FC236}">
                      <a16:creationId xmlns:a16="http://schemas.microsoft.com/office/drawing/2014/main" id="{61BBD2A1-593A-7FE6-45D8-2348EA2685DE}"/>
                    </a:ext>
                  </a:extLst>
                </p:cNvPr>
                <p:cNvSpPr>
                  <a:spLocks noChangeAspect="1"/>
                </p:cNvSpPr>
                <p:nvPr/>
              </p:nvSpPr>
              <p:spPr>
                <a:xfrm>
                  <a:off x="7000366" y="3375284"/>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3" name="Oval 522">
                  <a:extLst>
                    <a:ext uri="{FF2B5EF4-FFF2-40B4-BE49-F238E27FC236}">
                      <a16:creationId xmlns:a16="http://schemas.microsoft.com/office/drawing/2014/main" id="{552ED571-D51B-8D36-BC15-5E046F0BDA7D}"/>
                    </a:ext>
                  </a:extLst>
                </p:cNvPr>
                <p:cNvSpPr>
                  <a:spLocks noChangeAspect="1"/>
                </p:cNvSpPr>
                <p:nvPr/>
              </p:nvSpPr>
              <p:spPr>
                <a:xfrm>
                  <a:off x="7198309" y="3319457"/>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4" name="Oval 523">
                  <a:extLst>
                    <a:ext uri="{FF2B5EF4-FFF2-40B4-BE49-F238E27FC236}">
                      <a16:creationId xmlns:a16="http://schemas.microsoft.com/office/drawing/2014/main" id="{CBEBFF15-FE70-4D2C-18F2-EC92B2D553F7}"/>
                    </a:ext>
                  </a:extLst>
                </p:cNvPr>
                <p:cNvSpPr>
                  <a:spLocks noChangeAspect="1"/>
                </p:cNvSpPr>
                <p:nvPr/>
              </p:nvSpPr>
              <p:spPr>
                <a:xfrm>
                  <a:off x="6082670" y="3114072"/>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5" name="Oval 524">
                  <a:extLst>
                    <a:ext uri="{FF2B5EF4-FFF2-40B4-BE49-F238E27FC236}">
                      <a16:creationId xmlns:a16="http://schemas.microsoft.com/office/drawing/2014/main" id="{F81E7068-DEEE-2379-E7D5-3390852C898C}"/>
                    </a:ext>
                  </a:extLst>
                </p:cNvPr>
                <p:cNvSpPr>
                  <a:spLocks noChangeAspect="1"/>
                </p:cNvSpPr>
                <p:nvPr/>
              </p:nvSpPr>
              <p:spPr>
                <a:xfrm>
                  <a:off x="7127552" y="3481964"/>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6" name="Oval 525">
                  <a:extLst>
                    <a:ext uri="{FF2B5EF4-FFF2-40B4-BE49-F238E27FC236}">
                      <a16:creationId xmlns:a16="http://schemas.microsoft.com/office/drawing/2014/main" id="{1BBF36C7-F1E0-E04D-B7B3-407C3EB0414E}"/>
                    </a:ext>
                  </a:extLst>
                </p:cNvPr>
                <p:cNvSpPr>
                  <a:spLocks noChangeAspect="1"/>
                </p:cNvSpPr>
                <p:nvPr/>
              </p:nvSpPr>
              <p:spPr>
                <a:xfrm>
                  <a:off x="6652557" y="3209142"/>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7" name="Oval 526">
                  <a:extLst>
                    <a:ext uri="{FF2B5EF4-FFF2-40B4-BE49-F238E27FC236}">
                      <a16:creationId xmlns:a16="http://schemas.microsoft.com/office/drawing/2014/main" id="{0F3EA042-44FB-7584-8D3A-710183BAABA0}"/>
                    </a:ext>
                  </a:extLst>
                </p:cNvPr>
                <p:cNvSpPr>
                  <a:spLocks noChangeAspect="1"/>
                </p:cNvSpPr>
                <p:nvPr/>
              </p:nvSpPr>
              <p:spPr>
                <a:xfrm>
                  <a:off x="6985126" y="3669136"/>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8" name="Oval 527">
                  <a:extLst>
                    <a:ext uri="{FF2B5EF4-FFF2-40B4-BE49-F238E27FC236}">
                      <a16:creationId xmlns:a16="http://schemas.microsoft.com/office/drawing/2014/main" id="{8B2C5BAD-CE10-97D6-C11C-AD7038F5D4E6}"/>
                    </a:ext>
                  </a:extLst>
                </p:cNvPr>
                <p:cNvSpPr>
                  <a:spLocks noChangeAspect="1"/>
                </p:cNvSpPr>
                <p:nvPr/>
              </p:nvSpPr>
              <p:spPr>
                <a:xfrm>
                  <a:off x="6490820" y="341680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9" name="Oval 528">
                  <a:extLst>
                    <a:ext uri="{FF2B5EF4-FFF2-40B4-BE49-F238E27FC236}">
                      <a16:creationId xmlns:a16="http://schemas.microsoft.com/office/drawing/2014/main" id="{C26486A6-1011-681B-7C68-84DB7274BEA2}"/>
                    </a:ext>
                  </a:extLst>
                </p:cNvPr>
                <p:cNvSpPr>
                  <a:spLocks noChangeAspect="1"/>
                </p:cNvSpPr>
                <p:nvPr/>
              </p:nvSpPr>
              <p:spPr>
                <a:xfrm>
                  <a:off x="7056313" y="3827099"/>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0" name="Oval 529">
                  <a:extLst>
                    <a:ext uri="{FF2B5EF4-FFF2-40B4-BE49-F238E27FC236}">
                      <a16:creationId xmlns:a16="http://schemas.microsoft.com/office/drawing/2014/main" id="{3BB6AAA9-4861-5002-3905-7FC9C6AC5254}"/>
                    </a:ext>
                  </a:extLst>
                </p:cNvPr>
                <p:cNvSpPr>
                  <a:spLocks noChangeAspect="1"/>
                </p:cNvSpPr>
                <p:nvPr/>
              </p:nvSpPr>
              <p:spPr>
                <a:xfrm>
                  <a:off x="7193650" y="3948047"/>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1" name="Oval 530">
                  <a:extLst>
                    <a:ext uri="{FF2B5EF4-FFF2-40B4-BE49-F238E27FC236}">
                      <a16:creationId xmlns:a16="http://schemas.microsoft.com/office/drawing/2014/main" id="{48F6EC5C-B982-869D-C082-B740B091BADF}"/>
                    </a:ext>
                  </a:extLst>
                </p:cNvPr>
                <p:cNvSpPr>
                  <a:spLocks noChangeAspect="1"/>
                </p:cNvSpPr>
                <p:nvPr/>
              </p:nvSpPr>
              <p:spPr>
                <a:xfrm>
                  <a:off x="6131846" y="3850589"/>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2" name="Oval 531">
                  <a:extLst>
                    <a:ext uri="{FF2B5EF4-FFF2-40B4-BE49-F238E27FC236}">
                      <a16:creationId xmlns:a16="http://schemas.microsoft.com/office/drawing/2014/main" id="{C46362F3-F13D-2DE5-B6F8-8BC24AC82AA2}"/>
                    </a:ext>
                  </a:extLst>
                </p:cNvPr>
                <p:cNvSpPr>
                  <a:spLocks noChangeAspect="1"/>
                </p:cNvSpPr>
                <p:nvPr/>
              </p:nvSpPr>
              <p:spPr>
                <a:xfrm>
                  <a:off x="7107630" y="3208616"/>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3" name="Oval 532">
                  <a:extLst>
                    <a:ext uri="{FF2B5EF4-FFF2-40B4-BE49-F238E27FC236}">
                      <a16:creationId xmlns:a16="http://schemas.microsoft.com/office/drawing/2014/main" id="{1BB80FD6-21F9-C6CE-F418-1CBC7746C638}"/>
                    </a:ext>
                  </a:extLst>
                </p:cNvPr>
                <p:cNvSpPr>
                  <a:spLocks noChangeAspect="1"/>
                </p:cNvSpPr>
                <p:nvPr/>
              </p:nvSpPr>
              <p:spPr>
                <a:xfrm>
                  <a:off x="6174207" y="4005377"/>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4" name="Oval 533">
                  <a:extLst>
                    <a:ext uri="{FF2B5EF4-FFF2-40B4-BE49-F238E27FC236}">
                      <a16:creationId xmlns:a16="http://schemas.microsoft.com/office/drawing/2014/main" id="{CC33F097-C4DE-177E-85B1-9AC41037C6E0}"/>
                    </a:ext>
                  </a:extLst>
                </p:cNvPr>
                <p:cNvSpPr>
                  <a:spLocks noChangeAspect="1"/>
                </p:cNvSpPr>
                <p:nvPr/>
              </p:nvSpPr>
              <p:spPr>
                <a:xfrm>
                  <a:off x="6845841" y="3781905"/>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5" name="Oval 534">
                  <a:extLst>
                    <a:ext uri="{FF2B5EF4-FFF2-40B4-BE49-F238E27FC236}">
                      <a16:creationId xmlns:a16="http://schemas.microsoft.com/office/drawing/2014/main" id="{2985595E-DCA6-0878-95BB-47DA983C84CB}"/>
                    </a:ext>
                  </a:extLst>
                </p:cNvPr>
                <p:cNvSpPr>
                  <a:spLocks noChangeAspect="1"/>
                </p:cNvSpPr>
                <p:nvPr/>
              </p:nvSpPr>
              <p:spPr>
                <a:xfrm>
                  <a:off x="7090264" y="4495899"/>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6" name="Oval 535">
                  <a:extLst>
                    <a:ext uri="{FF2B5EF4-FFF2-40B4-BE49-F238E27FC236}">
                      <a16:creationId xmlns:a16="http://schemas.microsoft.com/office/drawing/2014/main" id="{2B4310AC-1F37-B790-5797-4853A03F2820}"/>
                    </a:ext>
                  </a:extLst>
                </p:cNvPr>
                <p:cNvSpPr>
                  <a:spLocks noChangeAspect="1"/>
                </p:cNvSpPr>
                <p:nvPr/>
              </p:nvSpPr>
              <p:spPr>
                <a:xfrm>
                  <a:off x="6351204" y="4322558"/>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7" name="Oval 536">
                  <a:extLst>
                    <a:ext uri="{FF2B5EF4-FFF2-40B4-BE49-F238E27FC236}">
                      <a16:creationId xmlns:a16="http://schemas.microsoft.com/office/drawing/2014/main" id="{3DDC7C32-9AD2-0FAB-7C96-4C5D3C33C4D9}"/>
                    </a:ext>
                  </a:extLst>
                </p:cNvPr>
                <p:cNvSpPr>
                  <a:spLocks noChangeAspect="1"/>
                </p:cNvSpPr>
                <p:nvPr/>
              </p:nvSpPr>
              <p:spPr>
                <a:xfrm>
                  <a:off x="6007178" y="3879752"/>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8" name="Oval 537">
                  <a:extLst>
                    <a:ext uri="{FF2B5EF4-FFF2-40B4-BE49-F238E27FC236}">
                      <a16:creationId xmlns:a16="http://schemas.microsoft.com/office/drawing/2014/main" id="{39FACEDD-97AD-E303-C554-451AB3F067B3}"/>
                    </a:ext>
                  </a:extLst>
                </p:cNvPr>
                <p:cNvSpPr>
                  <a:spLocks noChangeAspect="1"/>
                </p:cNvSpPr>
                <p:nvPr/>
              </p:nvSpPr>
              <p:spPr>
                <a:xfrm>
                  <a:off x="6307023" y="4533206"/>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9" name="Oval 538">
                  <a:extLst>
                    <a:ext uri="{FF2B5EF4-FFF2-40B4-BE49-F238E27FC236}">
                      <a16:creationId xmlns:a16="http://schemas.microsoft.com/office/drawing/2014/main" id="{FFD7562D-6DA9-9561-73CA-F59548D09BF8}"/>
                    </a:ext>
                  </a:extLst>
                </p:cNvPr>
                <p:cNvSpPr>
                  <a:spLocks noChangeAspect="1"/>
                </p:cNvSpPr>
                <p:nvPr/>
              </p:nvSpPr>
              <p:spPr>
                <a:xfrm>
                  <a:off x="5936899" y="3765801"/>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0" name="Oval 539">
                  <a:extLst>
                    <a:ext uri="{FF2B5EF4-FFF2-40B4-BE49-F238E27FC236}">
                      <a16:creationId xmlns:a16="http://schemas.microsoft.com/office/drawing/2014/main" id="{5BBE26F7-AA1B-C99E-3A9B-0789CF840DA2}"/>
                    </a:ext>
                  </a:extLst>
                </p:cNvPr>
                <p:cNvSpPr>
                  <a:spLocks noChangeAspect="1"/>
                </p:cNvSpPr>
                <p:nvPr/>
              </p:nvSpPr>
              <p:spPr>
                <a:xfrm>
                  <a:off x="5955105" y="3274643"/>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1" name="Oval 540">
                  <a:extLst>
                    <a:ext uri="{FF2B5EF4-FFF2-40B4-BE49-F238E27FC236}">
                      <a16:creationId xmlns:a16="http://schemas.microsoft.com/office/drawing/2014/main" id="{B05F055B-F60B-C914-BE84-7CFC25169771}"/>
                    </a:ext>
                  </a:extLst>
                </p:cNvPr>
                <p:cNvSpPr>
                  <a:spLocks noChangeAspect="1"/>
                </p:cNvSpPr>
                <p:nvPr/>
              </p:nvSpPr>
              <p:spPr>
                <a:xfrm>
                  <a:off x="6432008" y="4624646"/>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2" name="Oval 541">
                  <a:extLst>
                    <a:ext uri="{FF2B5EF4-FFF2-40B4-BE49-F238E27FC236}">
                      <a16:creationId xmlns:a16="http://schemas.microsoft.com/office/drawing/2014/main" id="{BEBAA3B5-37F5-DFB0-4ED1-C9F41EBB7AD1}"/>
                    </a:ext>
                  </a:extLst>
                </p:cNvPr>
                <p:cNvSpPr>
                  <a:spLocks noChangeAspect="1"/>
                </p:cNvSpPr>
                <p:nvPr/>
              </p:nvSpPr>
              <p:spPr>
                <a:xfrm>
                  <a:off x="6627033" y="4280894"/>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3" name="Oval 542">
                  <a:extLst>
                    <a:ext uri="{FF2B5EF4-FFF2-40B4-BE49-F238E27FC236}">
                      <a16:creationId xmlns:a16="http://schemas.microsoft.com/office/drawing/2014/main" id="{412D00B9-D894-4CA6-DA72-567303C4A1F4}"/>
                    </a:ext>
                  </a:extLst>
                </p:cNvPr>
                <p:cNvSpPr>
                  <a:spLocks noChangeAspect="1"/>
                </p:cNvSpPr>
                <p:nvPr/>
              </p:nvSpPr>
              <p:spPr>
                <a:xfrm>
                  <a:off x="6643220" y="4448028"/>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4" name="Oval 543">
                  <a:extLst>
                    <a:ext uri="{FF2B5EF4-FFF2-40B4-BE49-F238E27FC236}">
                      <a16:creationId xmlns:a16="http://schemas.microsoft.com/office/drawing/2014/main" id="{B53BCEB3-A799-CDE0-6A19-43DCA4351CA1}"/>
                    </a:ext>
                  </a:extLst>
                </p:cNvPr>
                <p:cNvSpPr>
                  <a:spLocks noChangeAspect="1"/>
                </p:cNvSpPr>
                <p:nvPr/>
              </p:nvSpPr>
              <p:spPr>
                <a:xfrm>
                  <a:off x="6908749" y="3523232"/>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12" name="Group 411">
                <a:extLst>
                  <a:ext uri="{FF2B5EF4-FFF2-40B4-BE49-F238E27FC236}">
                    <a16:creationId xmlns:a16="http://schemas.microsoft.com/office/drawing/2014/main" id="{E7B06E3D-9B1D-01AC-E6B5-623BC01D619F}"/>
                  </a:ext>
                </a:extLst>
              </p:cNvPr>
              <p:cNvGrpSpPr/>
              <p:nvPr/>
            </p:nvGrpSpPr>
            <p:grpSpPr>
              <a:xfrm>
                <a:off x="3176213" y="3429000"/>
                <a:ext cx="1188722" cy="1188720"/>
                <a:chOff x="11612880" y="2963281"/>
                <a:chExt cx="2286000" cy="2286000"/>
              </a:xfrm>
            </p:grpSpPr>
            <p:cxnSp>
              <p:nvCxnSpPr>
                <p:cNvPr id="414" name="Straight Arrow Connector 413">
                  <a:extLst>
                    <a:ext uri="{FF2B5EF4-FFF2-40B4-BE49-F238E27FC236}">
                      <a16:creationId xmlns:a16="http://schemas.microsoft.com/office/drawing/2014/main" id="{13CE1B1F-63A5-F6E0-1807-DEC5DA6629A7}"/>
                    </a:ext>
                  </a:extLst>
                </p:cNvPr>
                <p:cNvCxnSpPr>
                  <a:cxnSpLocks/>
                </p:cNvCxnSpPr>
                <p:nvPr/>
              </p:nvCxnSpPr>
              <p:spPr>
                <a:xfrm rot="16200000">
                  <a:off x="10479307" y="4106281"/>
                  <a:ext cx="2286000" cy="0"/>
                </a:xfrm>
                <a:prstGeom prst="straightConnector1">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5" name="Straight Arrow Connector 414">
                  <a:extLst>
                    <a:ext uri="{FF2B5EF4-FFF2-40B4-BE49-F238E27FC236}">
                      <a16:creationId xmlns:a16="http://schemas.microsoft.com/office/drawing/2014/main" id="{0E2508F5-9913-84A3-02CD-2093B7950A91}"/>
                    </a:ext>
                  </a:extLst>
                </p:cNvPr>
                <p:cNvCxnSpPr>
                  <a:cxnSpLocks/>
                </p:cNvCxnSpPr>
                <p:nvPr/>
              </p:nvCxnSpPr>
              <p:spPr>
                <a:xfrm>
                  <a:off x="11612880" y="5238265"/>
                  <a:ext cx="2286000" cy="0"/>
                </a:xfrm>
                <a:prstGeom prst="straightConnector1">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16" name="Oval 415">
                  <a:extLst>
                    <a:ext uri="{FF2B5EF4-FFF2-40B4-BE49-F238E27FC236}">
                      <a16:creationId xmlns:a16="http://schemas.microsoft.com/office/drawing/2014/main" id="{6A8FAEFF-116C-3984-DCAB-8E3EBA938EB0}"/>
                    </a:ext>
                  </a:extLst>
                </p:cNvPr>
                <p:cNvSpPr>
                  <a:spLocks noChangeAspect="1"/>
                </p:cNvSpPr>
                <p:nvPr/>
              </p:nvSpPr>
              <p:spPr>
                <a:xfrm>
                  <a:off x="11903724" y="3631953"/>
                  <a:ext cx="91440" cy="9144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7" name="Oval 416">
                  <a:extLst>
                    <a:ext uri="{FF2B5EF4-FFF2-40B4-BE49-F238E27FC236}">
                      <a16:creationId xmlns:a16="http://schemas.microsoft.com/office/drawing/2014/main" id="{853A75A1-AE35-D2D9-E1D9-6385655B242B}"/>
                    </a:ext>
                  </a:extLst>
                </p:cNvPr>
                <p:cNvSpPr>
                  <a:spLocks noChangeAspect="1"/>
                </p:cNvSpPr>
                <p:nvPr/>
              </p:nvSpPr>
              <p:spPr>
                <a:xfrm>
                  <a:off x="12046150" y="3461715"/>
                  <a:ext cx="91440" cy="9144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8" name="Oval 417">
                  <a:extLst>
                    <a:ext uri="{FF2B5EF4-FFF2-40B4-BE49-F238E27FC236}">
                      <a16:creationId xmlns:a16="http://schemas.microsoft.com/office/drawing/2014/main" id="{4E332B27-B995-E29D-4F8C-0E0069174F02}"/>
                    </a:ext>
                  </a:extLst>
                </p:cNvPr>
                <p:cNvSpPr>
                  <a:spLocks noChangeAspect="1"/>
                </p:cNvSpPr>
                <p:nvPr/>
              </p:nvSpPr>
              <p:spPr>
                <a:xfrm>
                  <a:off x="11863270" y="3866592"/>
                  <a:ext cx="91440" cy="9144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9" name="Oval 418">
                  <a:extLst>
                    <a:ext uri="{FF2B5EF4-FFF2-40B4-BE49-F238E27FC236}">
                      <a16:creationId xmlns:a16="http://schemas.microsoft.com/office/drawing/2014/main" id="{3A672F38-E984-387D-58B9-C41D3EB8E31C}"/>
                    </a:ext>
                  </a:extLst>
                </p:cNvPr>
                <p:cNvSpPr>
                  <a:spLocks noChangeAspect="1"/>
                </p:cNvSpPr>
                <p:nvPr/>
              </p:nvSpPr>
              <p:spPr>
                <a:xfrm>
                  <a:off x="12046150" y="3729958"/>
                  <a:ext cx="91440" cy="9144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0" name="Oval 419">
                  <a:extLst>
                    <a:ext uri="{FF2B5EF4-FFF2-40B4-BE49-F238E27FC236}">
                      <a16:creationId xmlns:a16="http://schemas.microsoft.com/office/drawing/2014/main" id="{1FBBB5F9-9498-8F69-8AE4-FFDF2F2B25BB}"/>
                    </a:ext>
                  </a:extLst>
                </p:cNvPr>
                <p:cNvSpPr>
                  <a:spLocks noChangeAspect="1"/>
                </p:cNvSpPr>
                <p:nvPr/>
              </p:nvSpPr>
              <p:spPr>
                <a:xfrm>
                  <a:off x="12168070" y="3622246"/>
                  <a:ext cx="91440" cy="9144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1" name="Oval 420">
                  <a:extLst>
                    <a:ext uri="{FF2B5EF4-FFF2-40B4-BE49-F238E27FC236}">
                      <a16:creationId xmlns:a16="http://schemas.microsoft.com/office/drawing/2014/main" id="{A1D52C24-01ED-02D0-05DF-3559E8B6E7BF}"/>
                    </a:ext>
                  </a:extLst>
                </p:cNvPr>
                <p:cNvSpPr>
                  <a:spLocks noChangeAspect="1"/>
                </p:cNvSpPr>
                <p:nvPr/>
              </p:nvSpPr>
              <p:spPr>
                <a:xfrm>
                  <a:off x="12000607" y="3987540"/>
                  <a:ext cx="91440" cy="9144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2" name="Oval 421">
                  <a:extLst>
                    <a:ext uri="{FF2B5EF4-FFF2-40B4-BE49-F238E27FC236}">
                      <a16:creationId xmlns:a16="http://schemas.microsoft.com/office/drawing/2014/main" id="{DEC499D9-FFEC-FAEE-3411-C3526655BCE2}"/>
                    </a:ext>
                  </a:extLst>
                </p:cNvPr>
                <p:cNvSpPr>
                  <a:spLocks noChangeAspect="1"/>
                </p:cNvSpPr>
                <p:nvPr/>
              </p:nvSpPr>
              <p:spPr>
                <a:xfrm>
                  <a:off x="12198550" y="3931713"/>
                  <a:ext cx="91440" cy="9144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3" name="Oval 422">
                  <a:extLst>
                    <a:ext uri="{FF2B5EF4-FFF2-40B4-BE49-F238E27FC236}">
                      <a16:creationId xmlns:a16="http://schemas.microsoft.com/office/drawing/2014/main" id="{BBB8FD3D-B8D7-3B15-61F5-EF79DDD14AD5}"/>
                    </a:ext>
                  </a:extLst>
                </p:cNvPr>
                <p:cNvSpPr>
                  <a:spLocks noChangeAspect="1"/>
                </p:cNvSpPr>
                <p:nvPr/>
              </p:nvSpPr>
              <p:spPr>
                <a:xfrm>
                  <a:off x="12229540" y="3775678"/>
                  <a:ext cx="91440" cy="9144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4" name="Oval 423">
                  <a:extLst>
                    <a:ext uri="{FF2B5EF4-FFF2-40B4-BE49-F238E27FC236}">
                      <a16:creationId xmlns:a16="http://schemas.microsoft.com/office/drawing/2014/main" id="{750C1577-CCC3-4B0B-ED14-4E0922D8C7B9}"/>
                    </a:ext>
                  </a:extLst>
                </p:cNvPr>
                <p:cNvSpPr>
                  <a:spLocks noChangeAspect="1"/>
                </p:cNvSpPr>
                <p:nvPr/>
              </p:nvSpPr>
              <p:spPr>
                <a:xfrm>
                  <a:off x="12127793" y="4094220"/>
                  <a:ext cx="91440" cy="9144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5" name="Oval 424">
                  <a:extLst>
                    <a:ext uri="{FF2B5EF4-FFF2-40B4-BE49-F238E27FC236}">
                      <a16:creationId xmlns:a16="http://schemas.microsoft.com/office/drawing/2014/main" id="{8EE5649E-9242-79FB-C29C-0F8FB43D5A75}"/>
                    </a:ext>
                  </a:extLst>
                </p:cNvPr>
                <p:cNvSpPr>
                  <a:spLocks noChangeAspect="1"/>
                </p:cNvSpPr>
                <p:nvPr/>
              </p:nvSpPr>
              <p:spPr>
                <a:xfrm>
                  <a:off x="11684328" y="3821398"/>
                  <a:ext cx="91440" cy="9144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6" name="Oval 425">
                  <a:extLst>
                    <a:ext uri="{FF2B5EF4-FFF2-40B4-BE49-F238E27FC236}">
                      <a16:creationId xmlns:a16="http://schemas.microsoft.com/office/drawing/2014/main" id="{B990C358-EB3E-F8F2-D99D-77CEDC2097EC}"/>
                    </a:ext>
                  </a:extLst>
                </p:cNvPr>
                <p:cNvSpPr>
                  <a:spLocks noChangeAspect="1"/>
                </p:cNvSpPr>
                <p:nvPr/>
              </p:nvSpPr>
              <p:spPr>
                <a:xfrm>
                  <a:off x="12500104" y="3667966"/>
                  <a:ext cx="91440" cy="9144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7" name="Oval 426">
                  <a:extLst>
                    <a:ext uri="{FF2B5EF4-FFF2-40B4-BE49-F238E27FC236}">
                      <a16:creationId xmlns:a16="http://schemas.microsoft.com/office/drawing/2014/main" id="{569A920A-178F-2FCA-02B3-22D9576DC000}"/>
                    </a:ext>
                  </a:extLst>
                </p:cNvPr>
                <p:cNvSpPr>
                  <a:spLocks noChangeAspect="1"/>
                </p:cNvSpPr>
                <p:nvPr/>
              </p:nvSpPr>
              <p:spPr>
                <a:xfrm>
                  <a:off x="11985367" y="4251896"/>
                  <a:ext cx="91440" cy="9144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8" name="Oval 427">
                  <a:extLst>
                    <a:ext uri="{FF2B5EF4-FFF2-40B4-BE49-F238E27FC236}">
                      <a16:creationId xmlns:a16="http://schemas.microsoft.com/office/drawing/2014/main" id="{3DA30AB9-5B52-20BA-6DF3-53721B522C22}"/>
                    </a:ext>
                  </a:extLst>
                </p:cNvPr>
                <p:cNvSpPr>
                  <a:spLocks noChangeAspect="1"/>
                </p:cNvSpPr>
                <p:nvPr/>
              </p:nvSpPr>
              <p:spPr>
                <a:xfrm>
                  <a:off x="12244270" y="4149740"/>
                  <a:ext cx="91440" cy="9144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9" name="Oval 428">
                  <a:extLst>
                    <a:ext uri="{FF2B5EF4-FFF2-40B4-BE49-F238E27FC236}">
                      <a16:creationId xmlns:a16="http://schemas.microsoft.com/office/drawing/2014/main" id="{C8E9BB49-A4ED-A29E-E152-FA81DD15B945}"/>
                    </a:ext>
                  </a:extLst>
                </p:cNvPr>
                <p:cNvSpPr>
                  <a:spLocks noChangeAspect="1"/>
                </p:cNvSpPr>
                <p:nvPr/>
              </p:nvSpPr>
              <p:spPr>
                <a:xfrm rot="8896465">
                  <a:off x="12542616" y="3957506"/>
                  <a:ext cx="91440" cy="9144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0" name="Oval 429">
                  <a:extLst>
                    <a:ext uri="{FF2B5EF4-FFF2-40B4-BE49-F238E27FC236}">
                      <a16:creationId xmlns:a16="http://schemas.microsoft.com/office/drawing/2014/main" id="{E67F5857-7DAA-64AD-1046-4D06027C3F2E}"/>
                    </a:ext>
                  </a:extLst>
                </p:cNvPr>
                <p:cNvSpPr>
                  <a:spLocks noChangeAspect="1"/>
                </p:cNvSpPr>
                <p:nvPr/>
              </p:nvSpPr>
              <p:spPr>
                <a:xfrm rot="8896465">
                  <a:off x="12909569" y="3997174"/>
                  <a:ext cx="91440" cy="9144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1" name="Oval 430">
                  <a:extLst>
                    <a:ext uri="{FF2B5EF4-FFF2-40B4-BE49-F238E27FC236}">
                      <a16:creationId xmlns:a16="http://schemas.microsoft.com/office/drawing/2014/main" id="{26A27B6F-5F6E-39B8-8135-83CE2CD891C1}"/>
                    </a:ext>
                  </a:extLst>
                </p:cNvPr>
                <p:cNvSpPr>
                  <a:spLocks noChangeAspect="1"/>
                </p:cNvSpPr>
                <p:nvPr/>
              </p:nvSpPr>
              <p:spPr>
                <a:xfrm rot="8896465">
                  <a:off x="13107512" y="3941347"/>
                  <a:ext cx="91440" cy="9144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2" name="Oval 431">
                  <a:extLst>
                    <a:ext uri="{FF2B5EF4-FFF2-40B4-BE49-F238E27FC236}">
                      <a16:creationId xmlns:a16="http://schemas.microsoft.com/office/drawing/2014/main" id="{05D7E054-B0C7-AB42-C3CD-20F4A0778BAD}"/>
                    </a:ext>
                  </a:extLst>
                </p:cNvPr>
                <p:cNvSpPr>
                  <a:spLocks noChangeAspect="1"/>
                </p:cNvSpPr>
                <p:nvPr/>
              </p:nvSpPr>
              <p:spPr>
                <a:xfrm rot="8896465">
                  <a:off x="13138502" y="3785312"/>
                  <a:ext cx="91440" cy="9144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3" name="Oval 432">
                  <a:extLst>
                    <a:ext uri="{FF2B5EF4-FFF2-40B4-BE49-F238E27FC236}">
                      <a16:creationId xmlns:a16="http://schemas.microsoft.com/office/drawing/2014/main" id="{A84C1C94-44DE-3778-25EA-F67070FC038D}"/>
                    </a:ext>
                  </a:extLst>
                </p:cNvPr>
                <p:cNvSpPr>
                  <a:spLocks noChangeAspect="1"/>
                </p:cNvSpPr>
                <p:nvPr/>
              </p:nvSpPr>
              <p:spPr>
                <a:xfrm rot="8896465">
                  <a:off x="13036755" y="4103854"/>
                  <a:ext cx="91440" cy="9144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4" name="Oval 433">
                  <a:extLst>
                    <a:ext uri="{FF2B5EF4-FFF2-40B4-BE49-F238E27FC236}">
                      <a16:creationId xmlns:a16="http://schemas.microsoft.com/office/drawing/2014/main" id="{E75DEFF6-EFDF-4F46-4477-7B04E2B3F772}"/>
                    </a:ext>
                  </a:extLst>
                </p:cNvPr>
                <p:cNvSpPr>
                  <a:spLocks noChangeAspect="1"/>
                </p:cNvSpPr>
                <p:nvPr/>
              </p:nvSpPr>
              <p:spPr>
                <a:xfrm rot="8896465">
                  <a:off x="12368720" y="3912312"/>
                  <a:ext cx="91440" cy="9144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5" name="Oval 434">
                  <a:extLst>
                    <a:ext uri="{FF2B5EF4-FFF2-40B4-BE49-F238E27FC236}">
                      <a16:creationId xmlns:a16="http://schemas.microsoft.com/office/drawing/2014/main" id="{FB7158E8-E12B-3E6E-36FD-5761F1EA565C}"/>
                    </a:ext>
                  </a:extLst>
                </p:cNvPr>
                <p:cNvSpPr>
                  <a:spLocks noChangeAspect="1"/>
                </p:cNvSpPr>
                <p:nvPr/>
              </p:nvSpPr>
              <p:spPr>
                <a:xfrm rot="8896465">
                  <a:off x="12863849" y="4545026"/>
                  <a:ext cx="91440" cy="9144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6" name="Oval 435">
                  <a:extLst>
                    <a:ext uri="{FF2B5EF4-FFF2-40B4-BE49-F238E27FC236}">
                      <a16:creationId xmlns:a16="http://schemas.microsoft.com/office/drawing/2014/main" id="{804311CF-42FF-99BB-6ADA-E59D3D13F52D}"/>
                    </a:ext>
                  </a:extLst>
                </p:cNvPr>
                <p:cNvSpPr>
                  <a:spLocks noChangeAspect="1"/>
                </p:cNvSpPr>
                <p:nvPr/>
              </p:nvSpPr>
              <p:spPr>
                <a:xfrm rot="8896465">
                  <a:off x="13153232" y="4159374"/>
                  <a:ext cx="91440" cy="9144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7" name="Oval 436">
                  <a:extLst>
                    <a:ext uri="{FF2B5EF4-FFF2-40B4-BE49-F238E27FC236}">
                      <a16:creationId xmlns:a16="http://schemas.microsoft.com/office/drawing/2014/main" id="{18C6B7EB-65B7-52E9-6412-E91F50FF81F2}"/>
                    </a:ext>
                  </a:extLst>
                </p:cNvPr>
                <p:cNvSpPr>
                  <a:spLocks noChangeAspect="1"/>
                </p:cNvSpPr>
                <p:nvPr/>
              </p:nvSpPr>
              <p:spPr>
                <a:xfrm>
                  <a:off x="12147573" y="4818891"/>
                  <a:ext cx="91440" cy="9144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8" name="Oval 437">
                  <a:extLst>
                    <a:ext uri="{FF2B5EF4-FFF2-40B4-BE49-F238E27FC236}">
                      <a16:creationId xmlns:a16="http://schemas.microsoft.com/office/drawing/2014/main" id="{393D5C23-0C2E-5C24-11AA-5E1F9798D809}"/>
                    </a:ext>
                  </a:extLst>
                </p:cNvPr>
                <p:cNvSpPr>
                  <a:spLocks noChangeAspect="1"/>
                </p:cNvSpPr>
                <p:nvPr/>
              </p:nvSpPr>
              <p:spPr>
                <a:xfrm>
                  <a:off x="12284910" y="4685839"/>
                  <a:ext cx="91440" cy="9144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9" name="Oval 438">
                  <a:extLst>
                    <a:ext uri="{FF2B5EF4-FFF2-40B4-BE49-F238E27FC236}">
                      <a16:creationId xmlns:a16="http://schemas.microsoft.com/office/drawing/2014/main" id="{A62F82B3-05F8-9FF2-24DF-2CE45CCD97AD}"/>
                    </a:ext>
                  </a:extLst>
                </p:cNvPr>
                <p:cNvSpPr>
                  <a:spLocks noChangeAspect="1"/>
                </p:cNvSpPr>
                <p:nvPr/>
              </p:nvSpPr>
              <p:spPr>
                <a:xfrm>
                  <a:off x="12482853" y="4630012"/>
                  <a:ext cx="91440" cy="9144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0" name="Oval 439">
                  <a:extLst>
                    <a:ext uri="{FF2B5EF4-FFF2-40B4-BE49-F238E27FC236}">
                      <a16:creationId xmlns:a16="http://schemas.microsoft.com/office/drawing/2014/main" id="{768C26F7-AE56-BF83-441E-018A0BA2027E}"/>
                    </a:ext>
                  </a:extLst>
                </p:cNvPr>
                <p:cNvSpPr>
                  <a:spLocks noChangeAspect="1"/>
                </p:cNvSpPr>
                <p:nvPr/>
              </p:nvSpPr>
              <p:spPr>
                <a:xfrm>
                  <a:off x="12351283" y="4301257"/>
                  <a:ext cx="91440" cy="9144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1" name="Oval 440">
                  <a:extLst>
                    <a:ext uri="{FF2B5EF4-FFF2-40B4-BE49-F238E27FC236}">
                      <a16:creationId xmlns:a16="http://schemas.microsoft.com/office/drawing/2014/main" id="{F39E1790-1415-21FC-98AB-9254C33BA380}"/>
                    </a:ext>
                  </a:extLst>
                </p:cNvPr>
                <p:cNvSpPr>
                  <a:spLocks noChangeAspect="1"/>
                </p:cNvSpPr>
                <p:nvPr/>
              </p:nvSpPr>
              <p:spPr>
                <a:xfrm>
                  <a:off x="12412096" y="4792519"/>
                  <a:ext cx="91440" cy="9144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2" name="Oval 441">
                  <a:extLst>
                    <a:ext uri="{FF2B5EF4-FFF2-40B4-BE49-F238E27FC236}">
                      <a16:creationId xmlns:a16="http://schemas.microsoft.com/office/drawing/2014/main" id="{DFE2D741-4DAC-6676-DAE0-E0CCA0EED18B}"/>
                    </a:ext>
                  </a:extLst>
                </p:cNvPr>
                <p:cNvSpPr>
                  <a:spLocks noChangeAspect="1"/>
                </p:cNvSpPr>
                <p:nvPr/>
              </p:nvSpPr>
              <p:spPr>
                <a:xfrm>
                  <a:off x="12610976" y="4969672"/>
                  <a:ext cx="91440" cy="9144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3" name="Oval 442">
                  <a:extLst>
                    <a:ext uri="{FF2B5EF4-FFF2-40B4-BE49-F238E27FC236}">
                      <a16:creationId xmlns:a16="http://schemas.microsoft.com/office/drawing/2014/main" id="{52081FE1-3974-61D8-79F9-F43084A2E45D}"/>
                    </a:ext>
                  </a:extLst>
                </p:cNvPr>
                <p:cNvSpPr>
                  <a:spLocks noChangeAspect="1"/>
                </p:cNvSpPr>
                <p:nvPr/>
              </p:nvSpPr>
              <p:spPr>
                <a:xfrm>
                  <a:off x="12269670" y="4979691"/>
                  <a:ext cx="91440" cy="9144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4" name="Oval 443">
                  <a:extLst>
                    <a:ext uri="{FF2B5EF4-FFF2-40B4-BE49-F238E27FC236}">
                      <a16:creationId xmlns:a16="http://schemas.microsoft.com/office/drawing/2014/main" id="{DCBF6440-8E17-D6F4-73D0-0CC0871F30A9}"/>
                    </a:ext>
                  </a:extLst>
                </p:cNvPr>
                <p:cNvSpPr>
                  <a:spLocks noChangeAspect="1"/>
                </p:cNvSpPr>
                <p:nvPr/>
              </p:nvSpPr>
              <p:spPr>
                <a:xfrm>
                  <a:off x="12528573" y="4848039"/>
                  <a:ext cx="91440" cy="9144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5" name="Oval 444">
                  <a:extLst>
                    <a:ext uri="{FF2B5EF4-FFF2-40B4-BE49-F238E27FC236}">
                      <a16:creationId xmlns:a16="http://schemas.microsoft.com/office/drawing/2014/main" id="{EFC903B4-52FE-BFF7-A6C6-95A9B943CDD4}"/>
                    </a:ext>
                  </a:extLst>
                </p:cNvPr>
                <p:cNvSpPr>
                  <a:spLocks noChangeAspect="1"/>
                </p:cNvSpPr>
                <p:nvPr/>
              </p:nvSpPr>
              <p:spPr>
                <a:xfrm>
                  <a:off x="12882679" y="4702057"/>
                  <a:ext cx="91440" cy="9144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6" name="Oval 445">
                  <a:extLst>
                    <a:ext uri="{FF2B5EF4-FFF2-40B4-BE49-F238E27FC236}">
                      <a16:creationId xmlns:a16="http://schemas.microsoft.com/office/drawing/2014/main" id="{CCF6CC15-D9CB-8B90-6CDD-79D36C16F67A}"/>
                    </a:ext>
                  </a:extLst>
                </p:cNvPr>
                <p:cNvSpPr>
                  <a:spLocks noChangeAspect="1"/>
                </p:cNvSpPr>
                <p:nvPr/>
              </p:nvSpPr>
              <p:spPr>
                <a:xfrm>
                  <a:off x="13020016" y="4854535"/>
                  <a:ext cx="91440" cy="9144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7" name="Oval 446">
                  <a:extLst>
                    <a:ext uri="{FF2B5EF4-FFF2-40B4-BE49-F238E27FC236}">
                      <a16:creationId xmlns:a16="http://schemas.microsoft.com/office/drawing/2014/main" id="{2A82F085-EFD0-E0A2-78F1-B63CAB471553}"/>
                    </a:ext>
                  </a:extLst>
                </p:cNvPr>
                <p:cNvSpPr>
                  <a:spLocks noChangeAspect="1"/>
                </p:cNvSpPr>
                <p:nvPr/>
              </p:nvSpPr>
              <p:spPr>
                <a:xfrm>
                  <a:off x="13217959" y="4767178"/>
                  <a:ext cx="91440" cy="9144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8" name="Oval 447">
                  <a:extLst>
                    <a:ext uri="{FF2B5EF4-FFF2-40B4-BE49-F238E27FC236}">
                      <a16:creationId xmlns:a16="http://schemas.microsoft.com/office/drawing/2014/main" id="{73780FE5-B079-4B9D-0FD8-24EDD42595BF}"/>
                    </a:ext>
                  </a:extLst>
                </p:cNvPr>
                <p:cNvSpPr>
                  <a:spLocks noChangeAspect="1"/>
                </p:cNvSpPr>
                <p:nvPr/>
              </p:nvSpPr>
              <p:spPr>
                <a:xfrm>
                  <a:off x="13248949" y="4611143"/>
                  <a:ext cx="91440" cy="9144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9" name="Oval 448">
                  <a:extLst>
                    <a:ext uri="{FF2B5EF4-FFF2-40B4-BE49-F238E27FC236}">
                      <a16:creationId xmlns:a16="http://schemas.microsoft.com/office/drawing/2014/main" id="{98BD67BD-5052-536E-1339-A02E30F381A8}"/>
                    </a:ext>
                  </a:extLst>
                </p:cNvPr>
                <p:cNvSpPr>
                  <a:spLocks noChangeAspect="1"/>
                </p:cNvSpPr>
                <p:nvPr/>
              </p:nvSpPr>
              <p:spPr>
                <a:xfrm>
                  <a:off x="13147202" y="4929685"/>
                  <a:ext cx="91440" cy="9144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0" name="Oval 449">
                  <a:extLst>
                    <a:ext uri="{FF2B5EF4-FFF2-40B4-BE49-F238E27FC236}">
                      <a16:creationId xmlns:a16="http://schemas.microsoft.com/office/drawing/2014/main" id="{D8E851B7-3D9E-2CD4-2FEB-F9066386C228}"/>
                    </a:ext>
                  </a:extLst>
                </p:cNvPr>
                <p:cNvSpPr>
                  <a:spLocks noChangeAspect="1"/>
                </p:cNvSpPr>
                <p:nvPr/>
              </p:nvSpPr>
              <p:spPr>
                <a:xfrm>
                  <a:off x="12672207" y="4656863"/>
                  <a:ext cx="91440" cy="9144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1" name="Oval 450">
                  <a:extLst>
                    <a:ext uri="{FF2B5EF4-FFF2-40B4-BE49-F238E27FC236}">
                      <a16:creationId xmlns:a16="http://schemas.microsoft.com/office/drawing/2014/main" id="{F5C755F2-07EB-3FF1-527F-5D36A41A3509}"/>
                    </a:ext>
                  </a:extLst>
                </p:cNvPr>
                <p:cNvSpPr>
                  <a:spLocks noChangeAspect="1"/>
                </p:cNvSpPr>
                <p:nvPr/>
              </p:nvSpPr>
              <p:spPr>
                <a:xfrm>
                  <a:off x="13004776" y="5043287"/>
                  <a:ext cx="91440" cy="9144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2" name="Oval 451">
                  <a:extLst>
                    <a:ext uri="{FF2B5EF4-FFF2-40B4-BE49-F238E27FC236}">
                      <a16:creationId xmlns:a16="http://schemas.microsoft.com/office/drawing/2014/main" id="{191D08F4-66C5-B5C1-5DC6-AD35AD82FD76}"/>
                    </a:ext>
                  </a:extLst>
                </p:cNvPr>
                <p:cNvSpPr>
                  <a:spLocks noChangeAspect="1"/>
                </p:cNvSpPr>
                <p:nvPr/>
              </p:nvSpPr>
              <p:spPr>
                <a:xfrm>
                  <a:off x="13263679" y="4985205"/>
                  <a:ext cx="91440" cy="9144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3" name="Oval 452">
                  <a:extLst>
                    <a:ext uri="{FF2B5EF4-FFF2-40B4-BE49-F238E27FC236}">
                      <a16:creationId xmlns:a16="http://schemas.microsoft.com/office/drawing/2014/main" id="{64657470-0614-73E3-EEDE-48CBE54EA78B}"/>
                    </a:ext>
                  </a:extLst>
                </p:cNvPr>
                <p:cNvSpPr>
                  <a:spLocks noChangeAspect="1"/>
                </p:cNvSpPr>
                <p:nvPr/>
              </p:nvSpPr>
              <p:spPr>
                <a:xfrm>
                  <a:off x="13264390" y="3533488"/>
                  <a:ext cx="91440" cy="9144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4" name="Oval 453">
                  <a:extLst>
                    <a:ext uri="{FF2B5EF4-FFF2-40B4-BE49-F238E27FC236}">
                      <a16:creationId xmlns:a16="http://schemas.microsoft.com/office/drawing/2014/main" id="{4CD4D019-E19C-A5AB-CB43-0B3007EBBA65}"/>
                    </a:ext>
                  </a:extLst>
                </p:cNvPr>
                <p:cNvSpPr>
                  <a:spLocks noChangeAspect="1"/>
                </p:cNvSpPr>
                <p:nvPr/>
              </p:nvSpPr>
              <p:spPr>
                <a:xfrm>
                  <a:off x="13401727" y="3654436"/>
                  <a:ext cx="91440" cy="9144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5" name="Oval 454">
                  <a:extLst>
                    <a:ext uri="{FF2B5EF4-FFF2-40B4-BE49-F238E27FC236}">
                      <a16:creationId xmlns:a16="http://schemas.microsoft.com/office/drawing/2014/main" id="{53A80D83-5E31-353F-C21F-2FD5DAD9846B}"/>
                    </a:ext>
                  </a:extLst>
                </p:cNvPr>
                <p:cNvSpPr>
                  <a:spLocks noChangeAspect="1"/>
                </p:cNvSpPr>
                <p:nvPr/>
              </p:nvSpPr>
              <p:spPr>
                <a:xfrm>
                  <a:off x="13599670" y="3598609"/>
                  <a:ext cx="91440" cy="9144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6" name="Oval 455">
                  <a:extLst>
                    <a:ext uri="{FF2B5EF4-FFF2-40B4-BE49-F238E27FC236}">
                      <a16:creationId xmlns:a16="http://schemas.microsoft.com/office/drawing/2014/main" id="{7E60F43C-25A5-D5F3-C11D-59D82D765EE9}"/>
                    </a:ext>
                  </a:extLst>
                </p:cNvPr>
                <p:cNvSpPr>
                  <a:spLocks noChangeAspect="1"/>
                </p:cNvSpPr>
                <p:nvPr/>
              </p:nvSpPr>
              <p:spPr>
                <a:xfrm>
                  <a:off x="12484031" y="3393224"/>
                  <a:ext cx="91440" cy="9144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D3E3CC2-89A7-BB75-8AF1-359C4198CDCF}"/>
                    </a:ext>
                  </a:extLst>
                </p:cNvPr>
                <p:cNvSpPr>
                  <a:spLocks noChangeAspect="1"/>
                </p:cNvSpPr>
                <p:nvPr/>
              </p:nvSpPr>
              <p:spPr>
                <a:xfrm>
                  <a:off x="13528913" y="3761116"/>
                  <a:ext cx="91440" cy="9144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8" name="Oval 457">
                  <a:extLst>
                    <a:ext uri="{FF2B5EF4-FFF2-40B4-BE49-F238E27FC236}">
                      <a16:creationId xmlns:a16="http://schemas.microsoft.com/office/drawing/2014/main" id="{A85E2980-ADF1-0693-920F-1004D4B29C9B}"/>
                    </a:ext>
                  </a:extLst>
                </p:cNvPr>
                <p:cNvSpPr>
                  <a:spLocks noChangeAspect="1"/>
                </p:cNvSpPr>
                <p:nvPr/>
              </p:nvSpPr>
              <p:spPr>
                <a:xfrm>
                  <a:off x="13053918" y="3488294"/>
                  <a:ext cx="91440" cy="9144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682C6232-526E-C693-4FEF-216D4CA10DD2}"/>
                    </a:ext>
                  </a:extLst>
                </p:cNvPr>
                <p:cNvSpPr>
                  <a:spLocks noChangeAspect="1"/>
                </p:cNvSpPr>
                <p:nvPr/>
              </p:nvSpPr>
              <p:spPr>
                <a:xfrm>
                  <a:off x="13386487" y="3948288"/>
                  <a:ext cx="91440" cy="9144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0" name="Oval 459">
                  <a:extLst>
                    <a:ext uri="{FF2B5EF4-FFF2-40B4-BE49-F238E27FC236}">
                      <a16:creationId xmlns:a16="http://schemas.microsoft.com/office/drawing/2014/main" id="{BF716A62-0656-2B0E-86C2-3808960C25BE}"/>
                    </a:ext>
                  </a:extLst>
                </p:cNvPr>
                <p:cNvSpPr>
                  <a:spLocks noChangeAspect="1"/>
                </p:cNvSpPr>
                <p:nvPr/>
              </p:nvSpPr>
              <p:spPr>
                <a:xfrm>
                  <a:off x="12892181" y="3695952"/>
                  <a:ext cx="91440" cy="9144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1" name="Oval 460">
                  <a:extLst>
                    <a:ext uri="{FF2B5EF4-FFF2-40B4-BE49-F238E27FC236}">
                      <a16:creationId xmlns:a16="http://schemas.microsoft.com/office/drawing/2014/main" id="{8A39208F-1BF5-E12A-E9C8-681E8458D0EE}"/>
                    </a:ext>
                  </a:extLst>
                </p:cNvPr>
                <p:cNvSpPr>
                  <a:spLocks noChangeAspect="1"/>
                </p:cNvSpPr>
                <p:nvPr/>
              </p:nvSpPr>
              <p:spPr>
                <a:xfrm>
                  <a:off x="13457674" y="4106251"/>
                  <a:ext cx="91440" cy="9144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2" name="Oval 461">
                  <a:extLst>
                    <a:ext uri="{FF2B5EF4-FFF2-40B4-BE49-F238E27FC236}">
                      <a16:creationId xmlns:a16="http://schemas.microsoft.com/office/drawing/2014/main" id="{8048ABB7-C33C-3251-F208-C9E626DE6F2D}"/>
                    </a:ext>
                  </a:extLst>
                </p:cNvPr>
                <p:cNvSpPr>
                  <a:spLocks noChangeAspect="1"/>
                </p:cNvSpPr>
                <p:nvPr/>
              </p:nvSpPr>
              <p:spPr>
                <a:xfrm>
                  <a:off x="13595011" y="4227199"/>
                  <a:ext cx="91440" cy="9144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3" name="Oval 462">
                  <a:extLst>
                    <a:ext uri="{FF2B5EF4-FFF2-40B4-BE49-F238E27FC236}">
                      <a16:creationId xmlns:a16="http://schemas.microsoft.com/office/drawing/2014/main" id="{8873BA44-82D0-359B-B0DE-0B5E2D1D69B7}"/>
                    </a:ext>
                  </a:extLst>
                </p:cNvPr>
                <p:cNvSpPr>
                  <a:spLocks noChangeAspect="1"/>
                </p:cNvSpPr>
                <p:nvPr/>
              </p:nvSpPr>
              <p:spPr>
                <a:xfrm>
                  <a:off x="12533207" y="4129741"/>
                  <a:ext cx="91440" cy="9144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4" name="Oval 463">
                  <a:extLst>
                    <a:ext uri="{FF2B5EF4-FFF2-40B4-BE49-F238E27FC236}">
                      <a16:creationId xmlns:a16="http://schemas.microsoft.com/office/drawing/2014/main" id="{1832888A-6C5E-E13A-BE2E-2FA35B9D00AB}"/>
                    </a:ext>
                  </a:extLst>
                </p:cNvPr>
                <p:cNvSpPr>
                  <a:spLocks noChangeAspect="1"/>
                </p:cNvSpPr>
                <p:nvPr/>
              </p:nvSpPr>
              <p:spPr>
                <a:xfrm>
                  <a:off x="13508991" y="3487768"/>
                  <a:ext cx="91440" cy="9144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5" name="Oval 464">
                  <a:extLst>
                    <a:ext uri="{FF2B5EF4-FFF2-40B4-BE49-F238E27FC236}">
                      <a16:creationId xmlns:a16="http://schemas.microsoft.com/office/drawing/2014/main" id="{832E8D05-9F17-1CD5-765E-3CA91A43E579}"/>
                    </a:ext>
                  </a:extLst>
                </p:cNvPr>
                <p:cNvSpPr>
                  <a:spLocks noChangeAspect="1"/>
                </p:cNvSpPr>
                <p:nvPr/>
              </p:nvSpPr>
              <p:spPr>
                <a:xfrm>
                  <a:off x="12575568" y="4284529"/>
                  <a:ext cx="91440" cy="9144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BF7A22B3-78C1-A0F1-D999-74263567BFC4}"/>
                    </a:ext>
                  </a:extLst>
                </p:cNvPr>
                <p:cNvSpPr>
                  <a:spLocks noChangeAspect="1"/>
                </p:cNvSpPr>
                <p:nvPr/>
              </p:nvSpPr>
              <p:spPr>
                <a:xfrm>
                  <a:off x="13247202" y="4061057"/>
                  <a:ext cx="91440" cy="9144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7" name="Oval 466">
                  <a:extLst>
                    <a:ext uri="{FF2B5EF4-FFF2-40B4-BE49-F238E27FC236}">
                      <a16:creationId xmlns:a16="http://schemas.microsoft.com/office/drawing/2014/main" id="{75EE83E2-954B-7CFC-5B0E-908BF2FAE7CF}"/>
                    </a:ext>
                  </a:extLst>
                </p:cNvPr>
                <p:cNvSpPr>
                  <a:spLocks noChangeAspect="1"/>
                </p:cNvSpPr>
                <p:nvPr/>
              </p:nvSpPr>
              <p:spPr>
                <a:xfrm>
                  <a:off x="13491625" y="4775051"/>
                  <a:ext cx="91440" cy="9144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8" name="Oval 467">
                  <a:extLst>
                    <a:ext uri="{FF2B5EF4-FFF2-40B4-BE49-F238E27FC236}">
                      <a16:creationId xmlns:a16="http://schemas.microsoft.com/office/drawing/2014/main" id="{DD8DA1FB-327A-716C-C4DF-12FDE4D364D0}"/>
                    </a:ext>
                  </a:extLst>
                </p:cNvPr>
                <p:cNvSpPr>
                  <a:spLocks noChangeAspect="1"/>
                </p:cNvSpPr>
                <p:nvPr/>
              </p:nvSpPr>
              <p:spPr>
                <a:xfrm>
                  <a:off x="12752565" y="4601710"/>
                  <a:ext cx="91440" cy="9144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9" name="Oval 468">
                  <a:extLst>
                    <a:ext uri="{FF2B5EF4-FFF2-40B4-BE49-F238E27FC236}">
                      <a16:creationId xmlns:a16="http://schemas.microsoft.com/office/drawing/2014/main" id="{20271990-34E6-8523-EA0C-344FEC061288}"/>
                    </a:ext>
                  </a:extLst>
                </p:cNvPr>
                <p:cNvSpPr>
                  <a:spLocks noChangeAspect="1"/>
                </p:cNvSpPr>
                <p:nvPr/>
              </p:nvSpPr>
              <p:spPr>
                <a:xfrm>
                  <a:off x="12408539" y="4158904"/>
                  <a:ext cx="91440" cy="9144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086842A0-ACBA-9146-2BE2-BE2320473F2F}"/>
                    </a:ext>
                  </a:extLst>
                </p:cNvPr>
                <p:cNvSpPr>
                  <a:spLocks noChangeAspect="1"/>
                </p:cNvSpPr>
                <p:nvPr/>
              </p:nvSpPr>
              <p:spPr>
                <a:xfrm>
                  <a:off x="12708384" y="4812358"/>
                  <a:ext cx="91440" cy="9144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1" name="Oval 470">
                  <a:extLst>
                    <a:ext uri="{FF2B5EF4-FFF2-40B4-BE49-F238E27FC236}">
                      <a16:creationId xmlns:a16="http://schemas.microsoft.com/office/drawing/2014/main" id="{4072FCF4-2AF8-2AA2-D3DF-C267B917A779}"/>
                    </a:ext>
                  </a:extLst>
                </p:cNvPr>
                <p:cNvSpPr>
                  <a:spLocks noChangeAspect="1"/>
                </p:cNvSpPr>
                <p:nvPr/>
              </p:nvSpPr>
              <p:spPr>
                <a:xfrm>
                  <a:off x="12338260" y="4044953"/>
                  <a:ext cx="91440" cy="9144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2" name="Oval 471">
                  <a:extLst>
                    <a:ext uri="{FF2B5EF4-FFF2-40B4-BE49-F238E27FC236}">
                      <a16:creationId xmlns:a16="http://schemas.microsoft.com/office/drawing/2014/main" id="{F3C28393-F0D7-64C7-6004-EB664EA79246}"/>
                    </a:ext>
                  </a:extLst>
                </p:cNvPr>
                <p:cNvSpPr>
                  <a:spLocks noChangeAspect="1"/>
                </p:cNvSpPr>
                <p:nvPr/>
              </p:nvSpPr>
              <p:spPr>
                <a:xfrm>
                  <a:off x="12356466" y="3553795"/>
                  <a:ext cx="91440" cy="9144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3" name="Oval 472">
                  <a:extLst>
                    <a:ext uri="{FF2B5EF4-FFF2-40B4-BE49-F238E27FC236}">
                      <a16:creationId xmlns:a16="http://schemas.microsoft.com/office/drawing/2014/main" id="{C1160B9D-76EC-9DE8-A92C-6360087A5ED0}"/>
                    </a:ext>
                  </a:extLst>
                </p:cNvPr>
                <p:cNvSpPr>
                  <a:spLocks noChangeAspect="1"/>
                </p:cNvSpPr>
                <p:nvPr/>
              </p:nvSpPr>
              <p:spPr>
                <a:xfrm>
                  <a:off x="12833369" y="4903798"/>
                  <a:ext cx="91440" cy="9144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4" name="Oval 473">
                  <a:extLst>
                    <a:ext uri="{FF2B5EF4-FFF2-40B4-BE49-F238E27FC236}">
                      <a16:creationId xmlns:a16="http://schemas.microsoft.com/office/drawing/2014/main" id="{6DE4D020-05B3-7F43-29FA-828E96C38A7D}"/>
                    </a:ext>
                  </a:extLst>
                </p:cNvPr>
                <p:cNvSpPr>
                  <a:spLocks noChangeAspect="1"/>
                </p:cNvSpPr>
                <p:nvPr/>
              </p:nvSpPr>
              <p:spPr>
                <a:xfrm>
                  <a:off x="13028394" y="4560046"/>
                  <a:ext cx="91440" cy="9144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5" name="Oval 474">
                  <a:extLst>
                    <a:ext uri="{FF2B5EF4-FFF2-40B4-BE49-F238E27FC236}">
                      <a16:creationId xmlns:a16="http://schemas.microsoft.com/office/drawing/2014/main" id="{17B98B4A-40E0-1568-BF0C-C3D546B7ECEF}"/>
                    </a:ext>
                  </a:extLst>
                </p:cNvPr>
                <p:cNvSpPr>
                  <a:spLocks noChangeAspect="1"/>
                </p:cNvSpPr>
                <p:nvPr/>
              </p:nvSpPr>
              <p:spPr>
                <a:xfrm>
                  <a:off x="13044581" y="4727180"/>
                  <a:ext cx="91440" cy="9144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6" name="Oval 475">
                  <a:extLst>
                    <a:ext uri="{FF2B5EF4-FFF2-40B4-BE49-F238E27FC236}">
                      <a16:creationId xmlns:a16="http://schemas.microsoft.com/office/drawing/2014/main" id="{E021AF9F-03F5-EDB6-A638-EEE4A40A345B}"/>
                    </a:ext>
                  </a:extLst>
                </p:cNvPr>
                <p:cNvSpPr>
                  <a:spLocks noChangeAspect="1"/>
                </p:cNvSpPr>
                <p:nvPr/>
              </p:nvSpPr>
              <p:spPr>
                <a:xfrm>
                  <a:off x="13310110" y="3802384"/>
                  <a:ext cx="91440" cy="9144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7" name="Oval 476">
                  <a:extLst>
                    <a:ext uri="{FF2B5EF4-FFF2-40B4-BE49-F238E27FC236}">
                      <a16:creationId xmlns:a16="http://schemas.microsoft.com/office/drawing/2014/main" id="{8B0DF319-5994-1D36-E9D9-FD18F8432E82}"/>
                    </a:ext>
                  </a:extLst>
                </p:cNvPr>
                <p:cNvSpPr/>
                <p:nvPr/>
              </p:nvSpPr>
              <p:spPr>
                <a:xfrm>
                  <a:off x="12837028" y="3326240"/>
                  <a:ext cx="1061850" cy="1123284"/>
                </a:xfrm>
                <a:prstGeom prst="ellipse">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8" name="Oval 477">
                  <a:extLst>
                    <a:ext uri="{FF2B5EF4-FFF2-40B4-BE49-F238E27FC236}">
                      <a16:creationId xmlns:a16="http://schemas.microsoft.com/office/drawing/2014/main" id="{50335A8F-8290-04FA-ACFE-90718A04D2C6}"/>
                    </a:ext>
                  </a:extLst>
                </p:cNvPr>
                <p:cNvSpPr/>
                <p:nvPr/>
              </p:nvSpPr>
              <p:spPr>
                <a:xfrm>
                  <a:off x="12046150" y="4506802"/>
                  <a:ext cx="1640301" cy="677723"/>
                </a:xfrm>
                <a:prstGeom prst="ellipse">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9" name="Oval 478">
                  <a:extLst>
                    <a:ext uri="{FF2B5EF4-FFF2-40B4-BE49-F238E27FC236}">
                      <a16:creationId xmlns:a16="http://schemas.microsoft.com/office/drawing/2014/main" id="{4EB2015F-6E43-8077-E1EA-8D91AAF85DD4}"/>
                    </a:ext>
                  </a:extLst>
                </p:cNvPr>
                <p:cNvSpPr/>
                <p:nvPr/>
              </p:nvSpPr>
              <p:spPr>
                <a:xfrm>
                  <a:off x="11659328" y="3211977"/>
                  <a:ext cx="1142143" cy="1372069"/>
                </a:xfrm>
                <a:prstGeom prst="ellipse">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80" name="Straight Arrow Connector 479">
                  <a:extLst>
                    <a:ext uri="{FF2B5EF4-FFF2-40B4-BE49-F238E27FC236}">
                      <a16:creationId xmlns:a16="http://schemas.microsoft.com/office/drawing/2014/main" id="{62FABD21-CE7B-60F2-76A2-298313C9010F}"/>
                    </a:ext>
                  </a:extLst>
                </p:cNvPr>
                <p:cNvCxnSpPr>
                  <a:cxnSpLocks/>
                  <a:stCxn id="456" idx="6"/>
                  <a:endCxn id="458" idx="2"/>
                </p:cNvCxnSpPr>
                <p:nvPr/>
              </p:nvCxnSpPr>
              <p:spPr>
                <a:xfrm>
                  <a:off x="12575471" y="3438944"/>
                  <a:ext cx="478447" cy="95070"/>
                </a:xfrm>
                <a:prstGeom prst="straightConnector1">
                  <a:avLst/>
                </a:prstGeom>
                <a:ln>
                  <a:solidFill>
                    <a:schemeClr val="accent2">
                      <a:lumMod val="75000"/>
                    </a:schemeClr>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81" name="Straight Arrow Connector 480">
                  <a:extLst>
                    <a:ext uri="{FF2B5EF4-FFF2-40B4-BE49-F238E27FC236}">
                      <a16:creationId xmlns:a16="http://schemas.microsoft.com/office/drawing/2014/main" id="{7AD8AEEE-963C-E30C-732C-087935DE485D}"/>
                    </a:ext>
                  </a:extLst>
                </p:cNvPr>
                <p:cNvCxnSpPr>
                  <a:cxnSpLocks/>
                  <a:stCxn id="417" idx="6"/>
                  <a:endCxn id="456" idx="2"/>
                </p:cNvCxnSpPr>
                <p:nvPr/>
              </p:nvCxnSpPr>
              <p:spPr>
                <a:xfrm flipV="1">
                  <a:off x="12137590" y="3438944"/>
                  <a:ext cx="346441" cy="68491"/>
                </a:xfrm>
                <a:prstGeom prst="straightConnector1">
                  <a:avLst/>
                </a:prstGeom>
                <a:ln>
                  <a:solidFill>
                    <a:schemeClr val="accent6">
                      <a:lumMod val="75000"/>
                    </a:schemeClr>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grpSp>
          <p:cxnSp>
            <p:nvCxnSpPr>
              <p:cNvPr id="413" name="Straight Arrow Connector 412">
                <a:extLst>
                  <a:ext uri="{FF2B5EF4-FFF2-40B4-BE49-F238E27FC236}">
                    <a16:creationId xmlns:a16="http://schemas.microsoft.com/office/drawing/2014/main" id="{4FF123B3-1677-43D7-73F9-AA4945D52904}"/>
                  </a:ext>
                </a:extLst>
              </p:cNvPr>
              <p:cNvCxnSpPr>
                <a:cxnSpLocks/>
              </p:cNvCxnSpPr>
              <p:nvPr/>
            </p:nvCxnSpPr>
            <p:spPr>
              <a:xfrm>
                <a:off x="1835388" y="4023360"/>
                <a:ext cx="1234383" cy="0"/>
              </a:xfrm>
              <a:prstGeom prst="straightConnector1">
                <a:avLst/>
              </a:prstGeom>
              <a:ln w="25400">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410" name="TextBox 409">
              <a:extLst>
                <a:ext uri="{FF2B5EF4-FFF2-40B4-BE49-F238E27FC236}">
                  <a16:creationId xmlns:a16="http://schemas.microsoft.com/office/drawing/2014/main" id="{C40B8490-0EA3-9871-41B3-526BB44770B6}"/>
                </a:ext>
              </a:extLst>
            </p:cNvPr>
            <p:cNvSpPr txBox="1"/>
            <p:nvPr/>
          </p:nvSpPr>
          <p:spPr>
            <a:xfrm>
              <a:off x="7693788" y="2444361"/>
              <a:ext cx="1199367" cy="338554"/>
            </a:xfrm>
            <a:prstGeom prst="rect">
              <a:avLst/>
            </a:prstGeom>
            <a:noFill/>
          </p:spPr>
          <p:txBody>
            <a:bodyPr wrap="none" rtlCol="0">
              <a:spAutoFit/>
            </a:bodyPr>
            <a:lstStyle/>
            <a:p>
              <a:r>
                <a:rPr lang="en-US" sz="1600" b="1" dirty="0"/>
                <a:t>Clustering</a:t>
              </a:r>
            </a:p>
          </p:txBody>
        </p:sp>
      </p:grpSp>
      <p:sp>
        <p:nvSpPr>
          <p:cNvPr id="2" name="TextBox 1">
            <a:extLst>
              <a:ext uri="{FF2B5EF4-FFF2-40B4-BE49-F238E27FC236}">
                <a16:creationId xmlns:a16="http://schemas.microsoft.com/office/drawing/2014/main" id="{FDB8F365-F5E3-7BDD-64B7-1D0AF56A0886}"/>
              </a:ext>
            </a:extLst>
          </p:cNvPr>
          <p:cNvSpPr txBox="1"/>
          <p:nvPr/>
        </p:nvSpPr>
        <p:spPr>
          <a:xfrm>
            <a:off x="7741921" y="4243247"/>
            <a:ext cx="3474719" cy="248401"/>
          </a:xfrm>
          <a:prstGeom prst="rect">
            <a:avLst/>
          </a:prstGeom>
          <a:noFill/>
        </p:spPr>
        <p:txBody>
          <a:bodyPr wrap="square">
            <a:spAutoFit/>
          </a:bodyPr>
          <a:lstStyle/>
          <a:p>
            <a:pPr algn="ctr">
              <a:lnSpc>
                <a:spcPct val="125000"/>
              </a:lnSpc>
            </a:pPr>
            <a:r>
              <a:rPr lang="en-US" sz="900" dirty="0">
                <a:solidFill>
                  <a:schemeClr val="tx1"/>
                </a:solidFill>
              </a:rPr>
              <a:t>(Genolini et al, </a:t>
            </a:r>
            <a:r>
              <a:rPr lang="en-US" sz="900" i="1" dirty="0">
                <a:solidFill>
                  <a:schemeClr val="tx1"/>
                </a:solidFill>
              </a:rPr>
              <a:t>Comp Methods Programs Biomed</a:t>
            </a:r>
            <a:r>
              <a:rPr lang="en-US" sz="900" dirty="0">
                <a:solidFill>
                  <a:schemeClr val="tx1"/>
                </a:solidFill>
              </a:rPr>
              <a:t>, 2013)</a:t>
            </a:r>
          </a:p>
        </p:txBody>
      </p:sp>
    </p:spTree>
    <p:extLst>
      <p:ext uri="{BB962C8B-B14F-4D97-AF65-F5344CB8AC3E}">
        <p14:creationId xmlns:p14="http://schemas.microsoft.com/office/powerpoint/2010/main" val="218036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5" grpId="0" animBg="1"/>
      <p:bldP spid="394" grpId="0" animBg="1"/>
      <p:bldP spid="407"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860756-7AE3-89B9-B785-416B7687B70E}"/>
              </a:ext>
            </a:extLst>
          </p:cNvPr>
          <p:cNvSpPr>
            <a:spLocks noGrp="1"/>
          </p:cNvSpPr>
          <p:nvPr>
            <p:ph type="sldNum" sz="quarter" idx="11"/>
          </p:nvPr>
        </p:nvSpPr>
        <p:spPr/>
        <p:txBody>
          <a:bodyPr/>
          <a:lstStyle/>
          <a:p>
            <a:fld id="{2A2752FC-5FDF-7A42-A4BA-F42577D57800}" type="slidenum">
              <a:rPr lang="en-US" smtClean="0"/>
              <a:t>5</a:t>
            </a:fld>
            <a:endParaRPr lang="en-US"/>
          </a:p>
        </p:txBody>
      </p:sp>
      <p:sp>
        <p:nvSpPr>
          <p:cNvPr id="7" name="Rectangle 6">
            <a:extLst>
              <a:ext uri="{FF2B5EF4-FFF2-40B4-BE49-F238E27FC236}">
                <a16:creationId xmlns:a16="http://schemas.microsoft.com/office/drawing/2014/main" id="{E57032CC-8375-2DBA-7388-3B532BC40BB4}"/>
              </a:ext>
            </a:extLst>
          </p:cNvPr>
          <p:cNvSpPr/>
          <p:nvPr/>
        </p:nvSpPr>
        <p:spPr>
          <a:xfrm>
            <a:off x="426720" y="0"/>
            <a:ext cx="11338560" cy="73152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tx1"/>
                </a:solidFill>
              </a:rPr>
              <a:t>6 distinct clusters of islet autoantibody development emerged across ages 1 – 12 </a:t>
            </a:r>
          </a:p>
        </p:txBody>
      </p:sp>
      <p:cxnSp>
        <p:nvCxnSpPr>
          <p:cNvPr id="10" name="Straight Connector 9">
            <a:extLst>
              <a:ext uri="{FF2B5EF4-FFF2-40B4-BE49-F238E27FC236}">
                <a16:creationId xmlns:a16="http://schemas.microsoft.com/office/drawing/2014/main" id="{9624FB02-4055-719F-1F2F-2BE2C4D91D7E}"/>
              </a:ext>
            </a:extLst>
          </p:cNvPr>
          <p:cNvCxnSpPr>
            <a:cxnSpLocks/>
          </p:cNvCxnSpPr>
          <p:nvPr/>
        </p:nvCxnSpPr>
        <p:spPr>
          <a:xfrm>
            <a:off x="243840" y="6547115"/>
            <a:ext cx="11704320" cy="0"/>
          </a:xfrm>
          <a:prstGeom prst="line">
            <a:avLst/>
          </a:prstGeom>
          <a:ln w="19050" cmpd="sng">
            <a:solidFill>
              <a:srgbClr val="AC162C"/>
            </a:solidFill>
          </a:ln>
          <a:effectLst/>
        </p:spPr>
        <p:style>
          <a:lnRef idx="2">
            <a:schemeClr val="accent1"/>
          </a:lnRef>
          <a:fillRef idx="0">
            <a:schemeClr val="accent1"/>
          </a:fillRef>
          <a:effectRef idx="1">
            <a:schemeClr val="accent1"/>
          </a:effectRef>
          <a:fontRef idx="minor">
            <a:schemeClr val="tx1"/>
          </a:fontRef>
        </p:style>
      </p:cxnSp>
      <p:grpSp>
        <p:nvGrpSpPr>
          <p:cNvPr id="3" name="Group 2">
            <a:extLst>
              <a:ext uri="{FF2B5EF4-FFF2-40B4-BE49-F238E27FC236}">
                <a16:creationId xmlns:a16="http://schemas.microsoft.com/office/drawing/2014/main" id="{F29B911C-864E-3287-2F6C-736B15217725}"/>
              </a:ext>
            </a:extLst>
          </p:cNvPr>
          <p:cNvGrpSpPr/>
          <p:nvPr/>
        </p:nvGrpSpPr>
        <p:grpSpPr>
          <a:xfrm>
            <a:off x="262581" y="924669"/>
            <a:ext cx="1242276" cy="584775"/>
            <a:chOff x="572451" y="6363008"/>
            <a:chExt cx="1242276" cy="590486"/>
          </a:xfrm>
        </p:grpSpPr>
        <p:sp>
          <p:nvSpPr>
            <p:cNvPr id="23" name="Oval 22">
              <a:extLst>
                <a:ext uri="{FF2B5EF4-FFF2-40B4-BE49-F238E27FC236}">
                  <a16:creationId xmlns:a16="http://schemas.microsoft.com/office/drawing/2014/main" id="{79104839-D221-AA2E-3B09-D445E9D631B0}"/>
                </a:ext>
              </a:extLst>
            </p:cNvPr>
            <p:cNvSpPr>
              <a:spLocks noChangeAspect="1"/>
            </p:cNvSpPr>
            <p:nvPr/>
          </p:nvSpPr>
          <p:spPr>
            <a:xfrm>
              <a:off x="572451" y="6386091"/>
              <a:ext cx="230832" cy="230832"/>
            </a:xfrm>
            <a:prstGeom prst="ellipse">
              <a:avLst/>
            </a:prstGeom>
            <a:solidFill>
              <a:srgbClr val="8AA9D6"/>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1600" dirty="0">
                <a:solidFill>
                  <a:schemeClr val="tx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121AF45A-AF25-FCCF-0A77-F76941E213A3}"/>
                </a:ext>
              </a:extLst>
            </p:cNvPr>
            <p:cNvSpPr txBox="1"/>
            <p:nvPr/>
          </p:nvSpPr>
          <p:spPr>
            <a:xfrm>
              <a:off x="846192" y="6363008"/>
              <a:ext cx="968535" cy="590486"/>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Baseline</a:t>
              </a:r>
            </a:p>
            <a:p>
              <a:r>
                <a:rPr lang="en-US" sz="1600" dirty="0">
                  <a:latin typeface="Arial" panose="020B0604020202020204" pitchFamily="34" charset="0"/>
                  <a:cs typeface="Arial" panose="020B0604020202020204" pitchFamily="34" charset="0"/>
                </a:rPr>
                <a:t>clusters</a:t>
              </a:r>
            </a:p>
          </p:txBody>
        </p:sp>
      </p:grpSp>
      <p:grpSp>
        <p:nvGrpSpPr>
          <p:cNvPr id="5" name="Group 4">
            <a:extLst>
              <a:ext uri="{FF2B5EF4-FFF2-40B4-BE49-F238E27FC236}">
                <a16:creationId xmlns:a16="http://schemas.microsoft.com/office/drawing/2014/main" id="{08A5F614-49CD-324E-8A17-5AE89217BC57}"/>
              </a:ext>
            </a:extLst>
          </p:cNvPr>
          <p:cNvGrpSpPr/>
          <p:nvPr/>
        </p:nvGrpSpPr>
        <p:grpSpPr>
          <a:xfrm>
            <a:off x="1784986" y="924669"/>
            <a:ext cx="1542216" cy="584775"/>
            <a:chOff x="2675571" y="6361668"/>
            <a:chExt cx="1542216" cy="590486"/>
          </a:xfrm>
        </p:grpSpPr>
        <p:sp>
          <p:nvSpPr>
            <p:cNvPr id="21" name="Oval 20">
              <a:extLst>
                <a:ext uri="{FF2B5EF4-FFF2-40B4-BE49-F238E27FC236}">
                  <a16:creationId xmlns:a16="http://schemas.microsoft.com/office/drawing/2014/main" id="{AD30B0E1-E520-2F2D-FD73-75EDB31B4EDD}"/>
                </a:ext>
              </a:extLst>
            </p:cNvPr>
            <p:cNvSpPr>
              <a:spLocks noChangeAspect="1"/>
            </p:cNvSpPr>
            <p:nvPr/>
          </p:nvSpPr>
          <p:spPr>
            <a:xfrm>
              <a:off x="2675571" y="6384751"/>
              <a:ext cx="230832" cy="230832"/>
            </a:xfrm>
            <a:prstGeom prst="ellipse">
              <a:avLst/>
            </a:prstGeom>
            <a:solidFill>
              <a:srgbClr val="EB7B53"/>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1600" dirty="0">
                <a:solidFill>
                  <a:schemeClr val="tx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87F7823A-2DC4-512B-74C7-A38C11BE2404}"/>
                </a:ext>
              </a:extLst>
            </p:cNvPr>
            <p:cNvSpPr txBox="1"/>
            <p:nvPr/>
          </p:nvSpPr>
          <p:spPr>
            <a:xfrm>
              <a:off x="2943079" y="6361668"/>
              <a:ext cx="1274708" cy="590486"/>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All declining</a:t>
              </a:r>
            </a:p>
            <a:p>
              <a:r>
                <a:rPr lang="en-US" sz="1600" dirty="0">
                  <a:latin typeface="Arial" panose="020B0604020202020204" pitchFamily="34" charset="0"/>
                  <a:cs typeface="Arial" panose="020B0604020202020204" pitchFamily="34" charset="0"/>
                </a:rPr>
                <a:t>clusters</a:t>
              </a:r>
            </a:p>
          </p:txBody>
        </p:sp>
      </p:grpSp>
      <p:grpSp>
        <p:nvGrpSpPr>
          <p:cNvPr id="8" name="Group 7">
            <a:extLst>
              <a:ext uri="{FF2B5EF4-FFF2-40B4-BE49-F238E27FC236}">
                <a16:creationId xmlns:a16="http://schemas.microsoft.com/office/drawing/2014/main" id="{7353B57C-212B-94C8-305C-58E32D256113}"/>
              </a:ext>
            </a:extLst>
          </p:cNvPr>
          <p:cNvGrpSpPr/>
          <p:nvPr/>
        </p:nvGrpSpPr>
        <p:grpSpPr>
          <a:xfrm>
            <a:off x="3530388" y="924669"/>
            <a:ext cx="1668335" cy="584775"/>
            <a:chOff x="4778691" y="6361668"/>
            <a:chExt cx="1668335" cy="590486"/>
          </a:xfrm>
        </p:grpSpPr>
        <p:sp>
          <p:nvSpPr>
            <p:cNvPr id="19" name="Oval 18">
              <a:extLst>
                <a:ext uri="{FF2B5EF4-FFF2-40B4-BE49-F238E27FC236}">
                  <a16:creationId xmlns:a16="http://schemas.microsoft.com/office/drawing/2014/main" id="{47749F46-D4D3-1C18-B53D-0FFA7D97B263}"/>
                </a:ext>
              </a:extLst>
            </p:cNvPr>
            <p:cNvSpPr>
              <a:spLocks noChangeAspect="1"/>
            </p:cNvSpPr>
            <p:nvPr/>
          </p:nvSpPr>
          <p:spPr>
            <a:xfrm>
              <a:off x="4778691" y="6384751"/>
              <a:ext cx="230832" cy="230832"/>
            </a:xfrm>
            <a:prstGeom prst="ellipse">
              <a:avLst/>
            </a:prstGeom>
            <a:solidFill>
              <a:srgbClr val="6DA567"/>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1600" dirty="0">
                <a:solidFill>
                  <a:schemeClr val="tx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CE880765-8602-14F1-8603-F7FCC2D13D79}"/>
                </a:ext>
              </a:extLst>
            </p:cNvPr>
            <p:cNvSpPr txBox="1"/>
            <p:nvPr/>
          </p:nvSpPr>
          <p:spPr>
            <a:xfrm>
              <a:off x="5045680" y="6361668"/>
              <a:ext cx="1401346" cy="590486"/>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All increasing</a:t>
              </a:r>
            </a:p>
            <a:p>
              <a:r>
                <a:rPr lang="en-US" sz="1600" dirty="0">
                  <a:latin typeface="Arial" panose="020B0604020202020204" pitchFamily="34" charset="0"/>
                  <a:cs typeface="Arial" panose="020B0604020202020204" pitchFamily="34" charset="0"/>
                </a:rPr>
                <a:t>clusters</a:t>
              </a:r>
            </a:p>
          </p:txBody>
        </p:sp>
      </p:grpSp>
      <p:grpSp>
        <p:nvGrpSpPr>
          <p:cNvPr id="9" name="Group 8">
            <a:extLst>
              <a:ext uri="{FF2B5EF4-FFF2-40B4-BE49-F238E27FC236}">
                <a16:creationId xmlns:a16="http://schemas.microsoft.com/office/drawing/2014/main" id="{09196249-11B6-28B6-88BB-D70B6057CBB2}"/>
              </a:ext>
            </a:extLst>
          </p:cNvPr>
          <p:cNvGrpSpPr/>
          <p:nvPr/>
        </p:nvGrpSpPr>
        <p:grpSpPr>
          <a:xfrm>
            <a:off x="5369848" y="924669"/>
            <a:ext cx="1861486" cy="584775"/>
            <a:chOff x="6881811" y="6361669"/>
            <a:chExt cx="1861486" cy="590486"/>
          </a:xfrm>
        </p:grpSpPr>
        <p:sp>
          <p:nvSpPr>
            <p:cNvPr id="17" name="Oval 16">
              <a:extLst>
                <a:ext uri="{FF2B5EF4-FFF2-40B4-BE49-F238E27FC236}">
                  <a16:creationId xmlns:a16="http://schemas.microsoft.com/office/drawing/2014/main" id="{E7A483DC-6085-C0B0-5D0B-7872F21DF3E7}"/>
                </a:ext>
              </a:extLst>
            </p:cNvPr>
            <p:cNvSpPr>
              <a:spLocks noChangeAspect="1"/>
            </p:cNvSpPr>
            <p:nvPr/>
          </p:nvSpPr>
          <p:spPr>
            <a:xfrm>
              <a:off x="6881811" y="6384752"/>
              <a:ext cx="230832" cy="230832"/>
            </a:xfrm>
            <a:prstGeom prst="ellipse">
              <a:avLst/>
            </a:prstGeom>
            <a:solidFill>
              <a:srgbClr val="DD535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1600" dirty="0">
                <a:solidFill>
                  <a:schemeClr val="tx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33D21B66-C316-64B9-D1B0-A63CDD628093}"/>
                </a:ext>
              </a:extLst>
            </p:cNvPr>
            <p:cNvSpPr txBox="1"/>
            <p:nvPr/>
          </p:nvSpPr>
          <p:spPr>
            <a:xfrm>
              <a:off x="7156131" y="6361669"/>
              <a:ext cx="1587166" cy="590486"/>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IA-2A dominant</a:t>
              </a:r>
            </a:p>
            <a:p>
              <a:r>
                <a:rPr lang="en-US" sz="1600" dirty="0">
                  <a:latin typeface="Arial" panose="020B0604020202020204" pitchFamily="34" charset="0"/>
                  <a:cs typeface="Arial" panose="020B0604020202020204" pitchFamily="34" charset="0"/>
                </a:rPr>
                <a:t>clusters</a:t>
              </a:r>
            </a:p>
          </p:txBody>
        </p:sp>
      </p:grpSp>
      <p:grpSp>
        <p:nvGrpSpPr>
          <p:cNvPr id="11" name="Group 10">
            <a:extLst>
              <a:ext uri="{FF2B5EF4-FFF2-40B4-BE49-F238E27FC236}">
                <a16:creationId xmlns:a16="http://schemas.microsoft.com/office/drawing/2014/main" id="{7499B158-C9F7-61EC-87F5-F9578F5D647D}"/>
              </a:ext>
            </a:extLst>
          </p:cNvPr>
          <p:cNvGrpSpPr/>
          <p:nvPr/>
        </p:nvGrpSpPr>
        <p:grpSpPr>
          <a:xfrm>
            <a:off x="7304355" y="924669"/>
            <a:ext cx="1928812" cy="584775"/>
            <a:chOff x="8984931" y="6361668"/>
            <a:chExt cx="1928812" cy="590486"/>
          </a:xfrm>
        </p:grpSpPr>
        <p:sp>
          <p:nvSpPr>
            <p:cNvPr id="15" name="Oval 14">
              <a:extLst>
                <a:ext uri="{FF2B5EF4-FFF2-40B4-BE49-F238E27FC236}">
                  <a16:creationId xmlns:a16="http://schemas.microsoft.com/office/drawing/2014/main" id="{5DF42ACE-EE7A-250F-F152-EB23D38ED1D6}"/>
                </a:ext>
              </a:extLst>
            </p:cNvPr>
            <p:cNvSpPr>
              <a:spLocks noChangeAspect="1"/>
            </p:cNvSpPr>
            <p:nvPr/>
          </p:nvSpPr>
          <p:spPr>
            <a:xfrm>
              <a:off x="8984931" y="6384751"/>
              <a:ext cx="230832" cy="230832"/>
            </a:xfrm>
            <a:prstGeom prst="ellipse">
              <a:avLst/>
            </a:prstGeom>
            <a:solidFill>
              <a:srgbClr val="9270A5"/>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1600" dirty="0">
                <a:solidFill>
                  <a:schemeClr val="tx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6297A6DE-B6F9-21EB-25E6-3D16E71096EF}"/>
                </a:ext>
              </a:extLst>
            </p:cNvPr>
            <p:cNvSpPr txBox="1"/>
            <p:nvPr/>
          </p:nvSpPr>
          <p:spPr>
            <a:xfrm>
              <a:off x="9259251" y="6361668"/>
              <a:ext cx="1654492" cy="590486"/>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GADA dominant</a:t>
              </a:r>
            </a:p>
            <a:p>
              <a:r>
                <a:rPr lang="en-US" sz="1600" dirty="0">
                  <a:latin typeface="Arial" panose="020B0604020202020204" pitchFamily="34" charset="0"/>
                  <a:cs typeface="Arial" panose="020B0604020202020204" pitchFamily="34" charset="0"/>
                </a:rPr>
                <a:t>clusters</a:t>
              </a:r>
            </a:p>
          </p:txBody>
        </p:sp>
      </p:grpSp>
      <p:grpSp>
        <p:nvGrpSpPr>
          <p:cNvPr id="12" name="Group 11">
            <a:extLst>
              <a:ext uri="{FF2B5EF4-FFF2-40B4-BE49-F238E27FC236}">
                <a16:creationId xmlns:a16="http://schemas.microsoft.com/office/drawing/2014/main" id="{B40231E7-9AA0-05AC-14A0-8C5523B69EE3}"/>
              </a:ext>
            </a:extLst>
          </p:cNvPr>
          <p:cNvGrpSpPr/>
          <p:nvPr/>
        </p:nvGrpSpPr>
        <p:grpSpPr>
          <a:xfrm>
            <a:off x="9247324" y="924669"/>
            <a:ext cx="2682095" cy="584775"/>
            <a:chOff x="11088051" y="6361668"/>
            <a:chExt cx="2682095" cy="590486"/>
          </a:xfrm>
        </p:grpSpPr>
        <p:sp>
          <p:nvSpPr>
            <p:cNvPr id="13" name="Oval 12">
              <a:extLst>
                <a:ext uri="{FF2B5EF4-FFF2-40B4-BE49-F238E27FC236}">
                  <a16:creationId xmlns:a16="http://schemas.microsoft.com/office/drawing/2014/main" id="{DDF64201-A2C3-6ED3-CE30-EB1A5AE691EE}"/>
                </a:ext>
              </a:extLst>
            </p:cNvPr>
            <p:cNvSpPr>
              <a:spLocks noChangeAspect="1"/>
            </p:cNvSpPr>
            <p:nvPr/>
          </p:nvSpPr>
          <p:spPr>
            <a:xfrm>
              <a:off x="11088051" y="6384751"/>
              <a:ext cx="230832" cy="230832"/>
            </a:xfrm>
            <a:prstGeom prst="ellipse">
              <a:avLst/>
            </a:prstGeom>
            <a:solidFill>
              <a:srgbClr val="96665A"/>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1600" dirty="0">
                <a:solidFill>
                  <a:schemeClr val="tx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661E4913-C88C-618F-622A-B9C279BA187A}"/>
                </a:ext>
              </a:extLst>
            </p:cNvPr>
            <p:cNvSpPr txBox="1"/>
            <p:nvPr/>
          </p:nvSpPr>
          <p:spPr>
            <a:xfrm>
              <a:off x="11362371" y="6361668"/>
              <a:ext cx="2407775" cy="590486"/>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GADA &amp; IA-2A dominant</a:t>
              </a:r>
            </a:p>
            <a:p>
              <a:r>
                <a:rPr lang="en-US" sz="1600" dirty="0">
                  <a:latin typeface="Arial" panose="020B0604020202020204" pitchFamily="34" charset="0"/>
                  <a:cs typeface="Arial" panose="020B0604020202020204" pitchFamily="34" charset="0"/>
                </a:rPr>
                <a:t>clusters</a:t>
              </a:r>
            </a:p>
          </p:txBody>
        </p:sp>
      </p:grpSp>
      <p:sp>
        <p:nvSpPr>
          <p:cNvPr id="27" name="TextBox 26">
            <a:extLst>
              <a:ext uri="{FF2B5EF4-FFF2-40B4-BE49-F238E27FC236}">
                <a16:creationId xmlns:a16="http://schemas.microsoft.com/office/drawing/2014/main" id="{AE831DD3-AAC2-29C0-F010-EB3E2E91BAB8}"/>
              </a:ext>
            </a:extLst>
          </p:cNvPr>
          <p:cNvSpPr txBox="1"/>
          <p:nvPr/>
        </p:nvSpPr>
        <p:spPr>
          <a:xfrm>
            <a:off x="3764605" y="6598934"/>
            <a:ext cx="4662791" cy="246221"/>
          </a:xfrm>
          <a:prstGeom prst="rect">
            <a:avLst/>
          </a:prstGeom>
          <a:noFill/>
        </p:spPr>
        <p:txBody>
          <a:bodyPr wrap="square" anchor="ctr">
            <a:spAutoFit/>
          </a:bodyPr>
          <a:lstStyle/>
          <a:p>
            <a:pPr algn="ctr" eaLnBrk="1" hangingPunct="1">
              <a:defRPr/>
            </a:pPr>
            <a:r>
              <a:rPr lang="en-US" sz="1000" dirty="0">
                <a:latin typeface="Arial" panose="020B0604020202020204" pitchFamily="34" charset="0"/>
                <a:ea typeface="Century Gothic" charset="0"/>
                <a:cs typeface="Arial" panose="020B0604020202020204" pitchFamily="34" charset="0"/>
              </a:rPr>
              <a:t>(Mistry/Facelli et al., </a:t>
            </a:r>
            <a:r>
              <a:rPr lang="en-US" sz="1000" i="1" dirty="0">
                <a:latin typeface="Arial" panose="020B0604020202020204" pitchFamily="34" charset="0"/>
                <a:ea typeface="Century Gothic" charset="0"/>
                <a:cs typeface="Arial" panose="020B0604020202020204" pitchFamily="34" charset="0"/>
              </a:rPr>
              <a:t>Diabetologia</a:t>
            </a:r>
            <a:r>
              <a:rPr lang="en-US" sz="1000" dirty="0">
                <a:latin typeface="Arial" panose="020B0604020202020204" pitchFamily="34" charset="0"/>
                <a:ea typeface="Century Gothic" charset="0"/>
                <a:cs typeface="Arial" panose="020B0604020202020204" pitchFamily="34" charset="0"/>
              </a:rPr>
              <a:t>, 2023)</a:t>
            </a:r>
          </a:p>
        </p:txBody>
      </p:sp>
      <p:grpSp>
        <p:nvGrpSpPr>
          <p:cNvPr id="53" name="Group 52">
            <a:extLst>
              <a:ext uri="{FF2B5EF4-FFF2-40B4-BE49-F238E27FC236}">
                <a16:creationId xmlns:a16="http://schemas.microsoft.com/office/drawing/2014/main" id="{F556D7B4-C0A8-D2B2-2E38-1F885B3EF845}"/>
              </a:ext>
            </a:extLst>
          </p:cNvPr>
          <p:cNvGrpSpPr/>
          <p:nvPr/>
        </p:nvGrpSpPr>
        <p:grpSpPr>
          <a:xfrm>
            <a:off x="0" y="2293836"/>
            <a:ext cx="12793577" cy="2743200"/>
            <a:chOff x="0" y="1976833"/>
            <a:chExt cx="12793577" cy="2743200"/>
          </a:xfrm>
        </p:grpSpPr>
        <p:pic>
          <p:nvPicPr>
            <p:cNvPr id="6" name="Graphic 5">
              <a:extLst>
                <a:ext uri="{FF2B5EF4-FFF2-40B4-BE49-F238E27FC236}">
                  <a16:creationId xmlns:a16="http://schemas.microsoft.com/office/drawing/2014/main" id="{40806B9C-A4FA-581F-11E9-7E8F0E96BBBF}"/>
                </a:ext>
              </a:extLst>
            </p:cNvPr>
            <p:cNvPicPr>
              <a:picLocks noChangeAspect="1"/>
            </p:cNvPicPr>
            <p:nvPr/>
          </p:nvPicPr>
          <p:blipFill>
            <a:blip r:embed="rId3">
              <a:alphaModFix/>
              <a:extLst>
                <a:ext uri="{96DAC541-7B7A-43D3-8B79-37D633B846F1}">
                  <asvg:svgBlip xmlns:asvg="http://schemas.microsoft.com/office/drawing/2016/SVG/main" r:embed="rId4"/>
                </a:ext>
              </a:extLst>
            </a:blip>
            <a:stretch>
              <a:fillRect/>
            </a:stretch>
          </p:blipFill>
          <p:spPr>
            <a:xfrm>
              <a:off x="5935577" y="1976833"/>
              <a:ext cx="6858000" cy="2743200"/>
            </a:xfrm>
            <a:prstGeom prst="rect">
              <a:avLst/>
            </a:prstGeom>
          </p:spPr>
        </p:pic>
        <p:pic>
          <p:nvPicPr>
            <p:cNvPr id="26" name="Graphic 25">
              <a:extLst>
                <a:ext uri="{FF2B5EF4-FFF2-40B4-BE49-F238E27FC236}">
                  <a16:creationId xmlns:a16="http://schemas.microsoft.com/office/drawing/2014/main" id="{4521BF6F-8961-F830-1B33-77A52420268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976833"/>
              <a:ext cx="6858000" cy="2743200"/>
            </a:xfrm>
            <a:prstGeom prst="rect">
              <a:avLst/>
            </a:prstGeom>
          </p:spPr>
        </p:pic>
      </p:grpSp>
      <p:pic>
        <p:nvPicPr>
          <p:cNvPr id="28" name="Graphic 27">
            <a:extLst>
              <a:ext uri="{FF2B5EF4-FFF2-40B4-BE49-F238E27FC236}">
                <a16:creationId xmlns:a16="http://schemas.microsoft.com/office/drawing/2014/main" id="{A3666C71-39F1-4499-5A69-B68B67F58A2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53388" y="1928076"/>
            <a:ext cx="8686800" cy="3474720"/>
          </a:xfrm>
          <a:prstGeom prst="rect">
            <a:avLst/>
          </a:prstGeom>
        </p:spPr>
      </p:pic>
      <p:pic>
        <p:nvPicPr>
          <p:cNvPr id="29" name="Graphic 28">
            <a:extLst>
              <a:ext uri="{FF2B5EF4-FFF2-40B4-BE49-F238E27FC236}">
                <a16:creationId xmlns:a16="http://schemas.microsoft.com/office/drawing/2014/main" id="{90482A19-C577-7697-164B-9271FD37ED7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53388" y="1928076"/>
            <a:ext cx="8686800" cy="3474720"/>
          </a:xfrm>
          <a:prstGeom prst="rect">
            <a:avLst/>
          </a:prstGeom>
        </p:spPr>
      </p:pic>
      <p:grpSp>
        <p:nvGrpSpPr>
          <p:cNvPr id="54" name="Group 53">
            <a:extLst>
              <a:ext uri="{FF2B5EF4-FFF2-40B4-BE49-F238E27FC236}">
                <a16:creationId xmlns:a16="http://schemas.microsoft.com/office/drawing/2014/main" id="{3F321C08-F44B-CA06-5EA7-84484EA5A949}"/>
              </a:ext>
            </a:extLst>
          </p:cNvPr>
          <p:cNvGrpSpPr/>
          <p:nvPr/>
        </p:nvGrpSpPr>
        <p:grpSpPr>
          <a:xfrm>
            <a:off x="36095" y="2293836"/>
            <a:ext cx="12721386" cy="2743200"/>
            <a:chOff x="0" y="2040935"/>
            <a:chExt cx="12721386" cy="2743200"/>
          </a:xfrm>
        </p:grpSpPr>
        <p:pic>
          <p:nvPicPr>
            <p:cNvPr id="51" name="Graphic 50">
              <a:extLst>
                <a:ext uri="{FF2B5EF4-FFF2-40B4-BE49-F238E27FC236}">
                  <a16:creationId xmlns:a16="http://schemas.microsoft.com/office/drawing/2014/main" id="{FF6DC303-21FB-0BFE-6CEB-0067BD75CB6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863386" y="2040935"/>
              <a:ext cx="6858000" cy="2743200"/>
            </a:xfrm>
            <a:prstGeom prst="rect">
              <a:avLst/>
            </a:prstGeom>
          </p:spPr>
        </p:pic>
        <p:pic>
          <p:nvPicPr>
            <p:cNvPr id="52" name="Graphic 51">
              <a:extLst>
                <a:ext uri="{FF2B5EF4-FFF2-40B4-BE49-F238E27FC236}">
                  <a16:creationId xmlns:a16="http://schemas.microsoft.com/office/drawing/2014/main" id="{10FCF9D1-DA76-FE50-3707-7D7183B7419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0" y="2040935"/>
              <a:ext cx="6858000" cy="2743200"/>
            </a:xfrm>
            <a:prstGeom prst="rect">
              <a:avLst/>
            </a:prstGeom>
          </p:spPr>
        </p:pic>
      </p:grpSp>
    </p:spTree>
    <p:extLst>
      <p:ext uri="{BB962C8B-B14F-4D97-AF65-F5344CB8AC3E}">
        <p14:creationId xmlns:p14="http://schemas.microsoft.com/office/powerpoint/2010/main" val="1336779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28"/>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5"/>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8"/>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5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54"/>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9"/>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860756-7AE3-89B9-B785-416B7687B70E}"/>
              </a:ext>
            </a:extLst>
          </p:cNvPr>
          <p:cNvSpPr>
            <a:spLocks noGrp="1"/>
          </p:cNvSpPr>
          <p:nvPr>
            <p:ph type="sldNum" sz="quarter" idx="11"/>
          </p:nvPr>
        </p:nvSpPr>
        <p:spPr/>
        <p:txBody>
          <a:bodyPr/>
          <a:lstStyle/>
          <a:p>
            <a:fld id="{2A2752FC-5FDF-7A42-A4BA-F42577D57800}" type="slidenum">
              <a:rPr lang="en-US" smtClean="0"/>
              <a:t>6</a:t>
            </a:fld>
            <a:endParaRPr lang="en-US"/>
          </a:p>
        </p:txBody>
      </p:sp>
      <p:sp>
        <p:nvSpPr>
          <p:cNvPr id="7" name="Rectangle 6">
            <a:extLst>
              <a:ext uri="{FF2B5EF4-FFF2-40B4-BE49-F238E27FC236}">
                <a16:creationId xmlns:a16="http://schemas.microsoft.com/office/drawing/2014/main" id="{E57032CC-8375-2DBA-7388-3B532BC40BB4}"/>
              </a:ext>
            </a:extLst>
          </p:cNvPr>
          <p:cNvSpPr/>
          <p:nvPr/>
        </p:nvSpPr>
        <p:spPr>
          <a:xfrm>
            <a:off x="426720" y="0"/>
            <a:ext cx="11338560" cy="73152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tx1"/>
                </a:solidFill>
              </a:rPr>
              <a:t>Clusters of islet autoantibody timing, type, and titer stratify risk for T1DM</a:t>
            </a:r>
          </a:p>
        </p:txBody>
      </p:sp>
      <p:cxnSp>
        <p:nvCxnSpPr>
          <p:cNvPr id="10" name="Straight Connector 9">
            <a:extLst>
              <a:ext uri="{FF2B5EF4-FFF2-40B4-BE49-F238E27FC236}">
                <a16:creationId xmlns:a16="http://schemas.microsoft.com/office/drawing/2014/main" id="{9624FB02-4055-719F-1F2F-2BE2C4D91D7E}"/>
              </a:ext>
            </a:extLst>
          </p:cNvPr>
          <p:cNvCxnSpPr>
            <a:cxnSpLocks/>
          </p:cNvCxnSpPr>
          <p:nvPr/>
        </p:nvCxnSpPr>
        <p:spPr>
          <a:xfrm>
            <a:off x="243840" y="6547115"/>
            <a:ext cx="11704320" cy="0"/>
          </a:xfrm>
          <a:prstGeom prst="line">
            <a:avLst/>
          </a:prstGeom>
          <a:ln w="19050" cmpd="sng">
            <a:solidFill>
              <a:srgbClr val="AC162C"/>
            </a:solidFill>
          </a:ln>
          <a:effectLst/>
        </p:spPr>
        <p:style>
          <a:lnRef idx="2">
            <a:schemeClr val="accent1"/>
          </a:lnRef>
          <a:fillRef idx="0">
            <a:schemeClr val="accent1"/>
          </a:fillRef>
          <a:effectRef idx="1">
            <a:schemeClr val="accent1"/>
          </a:effectRef>
          <a:fontRef idx="minor">
            <a:schemeClr val="tx1"/>
          </a:fontRef>
        </p:style>
      </p:cxnSp>
      <p:grpSp>
        <p:nvGrpSpPr>
          <p:cNvPr id="2" name="Group 1">
            <a:extLst>
              <a:ext uri="{FF2B5EF4-FFF2-40B4-BE49-F238E27FC236}">
                <a16:creationId xmlns:a16="http://schemas.microsoft.com/office/drawing/2014/main" id="{04C51731-B162-DE8A-F17A-60863791C0FB}"/>
              </a:ext>
            </a:extLst>
          </p:cNvPr>
          <p:cNvGrpSpPr/>
          <p:nvPr/>
        </p:nvGrpSpPr>
        <p:grpSpPr>
          <a:xfrm>
            <a:off x="262581" y="924669"/>
            <a:ext cx="11666838" cy="584775"/>
            <a:chOff x="612621" y="4206402"/>
            <a:chExt cx="11666838" cy="584775"/>
          </a:xfrm>
        </p:grpSpPr>
        <p:grpSp>
          <p:nvGrpSpPr>
            <p:cNvPr id="3" name="Group 2">
              <a:extLst>
                <a:ext uri="{FF2B5EF4-FFF2-40B4-BE49-F238E27FC236}">
                  <a16:creationId xmlns:a16="http://schemas.microsoft.com/office/drawing/2014/main" id="{F29B911C-864E-3287-2F6C-736B15217725}"/>
                </a:ext>
              </a:extLst>
            </p:cNvPr>
            <p:cNvGrpSpPr/>
            <p:nvPr/>
          </p:nvGrpSpPr>
          <p:grpSpPr>
            <a:xfrm>
              <a:off x="612621" y="4206402"/>
              <a:ext cx="1242276" cy="584775"/>
              <a:chOff x="572451" y="6363008"/>
              <a:chExt cx="1242276" cy="590486"/>
            </a:xfrm>
          </p:grpSpPr>
          <p:sp>
            <p:nvSpPr>
              <p:cNvPr id="23" name="Oval 22">
                <a:extLst>
                  <a:ext uri="{FF2B5EF4-FFF2-40B4-BE49-F238E27FC236}">
                    <a16:creationId xmlns:a16="http://schemas.microsoft.com/office/drawing/2014/main" id="{79104839-D221-AA2E-3B09-D445E9D631B0}"/>
                  </a:ext>
                </a:extLst>
              </p:cNvPr>
              <p:cNvSpPr>
                <a:spLocks noChangeAspect="1"/>
              </p:cNvSpPr>
              <p:nvPr/>
            </p:nvSpPr>
            <p:spPr>
              <a:xfrm>
                <a:off x="572451" y="6386091"/>
                <a:ext cx="230832" cy="230832"/>
              </a:xfrm>
              <a:prstGeom prst="ellipse">
                <a:avLst/>
              </a:prstGeom>
              <a:solidFill>
                <a:srgbClr val="8AA9D6"/>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1600" dirty="0">
                  <a:solidFill>
                    <a:schemeClr val="tx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121AF45A-AF25-FCCF-0A77-F76941E213A3}"/>
                  </a:ext>
                </a:extLst>
              </p:cNvPr>
              <p:cNvSpPr txBox="1"/>
              <p:nvPr/>
            </p:nvSpPr>
            <p:spPr>
              <a:xfrm>
                <a:off x="846192" y="6363008"/>
                <a:ext cx="968535" cy="590486"/>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Baseline</a:t>
                </a:r>
              </a:p>
              <a:p>
                <a:r>
                  <a:rPr lang="en-US" sz="1600" dirty="0">
                    <a:latin typeface="Arial" panose="020B0604020202020204" pitchFamily="34" charset="0"/>
                    <a:cs typeface="Arial" panose="020B0604020202020204" pitchFamily="34" charset="0"/>
                  </a:rPr>
                  <a:t>clusters</a:t>
                </a:r>
              </a:p>
            </p:txBody>
          </p:sp>
        </p:grpSp>
        <p:grpSp>
          <p:nvGrpSpPr>
            <p:cNvPr id="5" name="Group 4">
              <a:extLst>
                <a:ext uri="{FF2B5EF4-FFF2-40B4-BE49-F238E27FC236}">
                  <a16:creationId xmlns:a16="http://schemas.microsoft.com/office/drawing/2014/main" id="{08A5F614-49CD-324E-8A17-5AE89217BC57}"/>
                </a:ext>
              </a:extLst>
            </p:cNvPr>
            <p:cNvGrpSpPr/>
            <p:nvPr/>
          </p:nvGrpSpPr>
          <p:grpSpPr>
            <a:xfrm>
              <a:off x="2135026" y="4206402"/>
              <a:ext cx="1542216" cy="584775"/>
              <a:chOff x="2675571" y="6361668"/>
              <a:chExt cx="1542216" cy="590486"/>
            </a:xfrm>
          </p:grpSpPr>
          <p:sp>
            <p:nvSpPr>
              <p:cNvPr id="21" name="Oval 20">
                <a:extLst>
                  <a:ext uri="{FF2B5EF4-FFF2-40B4-BE49-F238E27FC236}">
                    <a16:creationId xmlns:a16="http://schemas.microsoft.com/office/drawing/2014/main" id="{AD30B0E1-E520-2F2D-FD73-75EDB31B4EDD}"/>
                  </a:ext>
                </a:extLst>
              </p:cNvPr>
              <p:cNvSpPr>
                <a:spLocks noChangeAspect="1"/>
              </p:cNvSpPr>
              <p:nvPr/>
            </p:nvSpPr>
            <p:spPr>
              <a:xfrm>
                <a:off x="2675571" y="6384751"/>
                <a:ext cx="230832" cy="230832"/>
              </a:xfrm>
              <a:prstGeom prst="ellipse">
                <a:avLst/>
              </a:prstGeom>
              <a:solidFill>
                <a:srgbClr val="EB7B53"/>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1600" dirty="0">
                  <a:solidFill>
                    <a:schemeClr val="tx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87F7823A-2DC4-512B-74C7-A38C11BE2404}"/>
                  </a:ext>
                </a:extLst>
              </p:cNvPr>
              <p:cNvSpPr txBox="1"/>
              <p:nvPr/>
            </p:nvSpPr>
            <p:spPr>
              <a:xfrm>
                <a:off x="2943079" y="6361668"/>
                <a:ext cx="1274708" cy="590486"/>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All declining</a:t>
                </a:r>
              </a:p>
              <a:p>
                <a:r>
                  <a:rPr lang="en-US" sz="1600" dirty="0">
                    <a:latin typeface="Arial" panose="020B0604020202020204" pitchFamily="34" charset="0"/>
                    <a:cs typeface="Arial" panose="020B0604020202020204" pitchFamily="34" charset="0"/>
                  </a:rPr>
                  <a:t>clusters</a:t>
                </a:r>
              </a:p>
            </p:txBody>
          </p:sp>
        </p:grpSp>
        <p:grpSp>
          <p:nvGrpSpPr>
            <p:cNvPr id="8" name="Group 7">
              <a:extLst>
                <a:ext uri="{FF2B5EF4-FFF2-40B4-BE49-F238E27FC236}">
                  <a16:creationId xmlns:a16="http://schemas.microsoft.com/office/drawing/2014/main" id="{7353B57C-212B-94C8-305C-58E32D256113}"/>
                </a:ext>
              </a:extLst>
            </p:cNvPr>
            <p:cNvGrpSpPr/>
            <p:nvPr/>
          </p:nvGrpSpPr>
          <p:grpSpPr>
            <a:xfrm>
              <a:off x="3880428" y="4206402"/>
              <a:ext cx="1668335" cy="584775"/>
              <a:chOff x="4778691" y="6361668"/>
              <a:chExt cx="1668335" cy="590486"/>
            </a:xfrm>
          </p:grpSpPr>
          <p:sp>
            <p:nvSpPr>
              <p:cNvPr id="19" name="Oval 18">
                <a:extLst>
                  <a:ext uri="{FF2B5EF4-FFF2-40B4-BE49-F238E27FC236}">
                    <a16:creationId xmlns:a16="http://schemas.microsoft.com/office/drawing/2014/main" id="{47749F46-D4D3-1C18-B53D-0FFA7D97B263}"/>
                  </a:ext>
                </a:extLst>
              </p:cNvPr>
              <p:cNvSpPr>
                <a:spLocks noChangeAspect="1"/>
              </p:cNvSpPr>
              <p:nvPr/>
            </p:nvSpPr>
            <p:spPr>
              <a:xfrm>
                <a:off x="4778691" y="6384751"/>
                <a:ext cx="230832" cy="230832"/>
              </a:xfrm>
              <a:prstGeom prst="ellipse">
                <a:avLst/>
              </a:prstGeom>
              <a:solidFill>
                <a:srgbClr val="6DA567"/>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1600" dirty="0">
                  <a:solidFill>
                    <a:schemeClr val="tx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CE880765-8602-14F1-8603-F7FCC2D13D79}"/>
                  </a:ext>
                </a:extLst>
              </p:cNvPr>
              <p:cNvSpPr txBox="1"/>
              <p:nvPr/>
            </p:nvSpPr>
            <p:spPr>
              <a:xfrm>
                <a:off x="5045680" y="6361668"/>
                <a:ext cx="1401346" cy="590486"/>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All increasing</a:t>
                </a:r>
              </a:p>
              <a:p>
                <a:r>
                  <a:rPr lang="en-US" sz="1600" dirty="0">
                    <a:latin typeface="Arial" panose="020B0604020202020204" pitchFamily="34" charset="0"/>
                    <a:cs typeface="Arial" panose="020B0604020202020204" pitchFamily="34" charset="0"/>
                  </a:rPr>
                  <a:t>clusters</a:t>
                </a:r>
              </a:p>
            </p:txBody>
          </p:sp>
        </p:grpSp>
        <p:grpSp>
          <p:nvGrpSpPr>
            <p:cNvPr id="9" name="Group 8">
              <a:extLst>
                <a:ext uri="{FF2B5EF4-FFF2-40B4-BE49-F238E27FC236}">
                  <a16:creationId xmlns:a16="http://schemas.microsoft.com/office/drawing/2014/main" id="{09196249-11B6-28B6-88BB-D70B6057CBB2}"/>
                </a:ext>
              </a:extLst>
            </p:cNvPr>
            <p:cNvGrpSpPr/>
            <p:nvPr/>
          </p:nvGrpSpPr>
          <p:grpSpPr>
            <a:xfrm>
              <a:off x="5719888" y="4206402"/>
              <a:ext cx="1861486" cy="584775"/>
              <a:chOff x="6881811" y="6361669"/>
              <a:chExt cx="1861486" cy="590486"/>
            </a:xfrm>
          </p:grpSpPr>
          <p:sp>
            <p:nvSpPr>
              <p:cNvPr id="17" name="Oval 16">
                <a:extLst>
                  <a:ext uri="{FF2B5EF4-FFF2-40B4-BE49-F238E27FC236}">
                    <a16:creationId xmlns:a16="http://schemas.microsoft.com/office/drawing/2014/main" id="{E7A483DC-6085-C0B0-5D0B-7872F21DF3E7}"/>
                  </a:ext>
                </a:extLst>
              </p:cNvPr>
              <p:cNvSpPr>
                <a:spLocks noChangeAspect="1"/>
              </p:cNvSpPr>
              <p:nvPr/>
            </p:nvSpPr>
            <p:spPr>
              <a:xfrm>
                <a:off x="6881811" y="6384752"/>
                <a:ext cx="230832" cy="230832"/>
              </a:xfrm>
              <a:prstGeom prst="ellipse">
                <a:avLst/>
              </a:prstGeom>
              <a:solidFill>
                <a:srgbClr val="DD535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1600" dirty="0">
                  <a:solidFill>
                    <a:schemeClr val="tx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33D21B66-C316-64B9-D1B0-A63CDD628093}"/>
                  </a:ext>
                </a:extLst>
              </p:cNvPr>
              <p:cNvSpPr txBox="1"/>
              <p:nvPr/>
            </p:nvSpPr>
            <p:spPr>
              <a:xfrm>
                <a:off x="7156131" y="6361669"/>
                <a:ext cx="1587166" cy="590486"/>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IA-2A dominant</a:t>
                </a:r>
              </a:p>
              <a:p>
                <a:r>
                  <a:rPr lang="en-US" sz="1600" dirty="0">
                    <a:latin typeface="Arial" panose="020B0604020202020204" pitchFamily="34" charset="0"/>
                    <a:cs typeface="Arial" panose="020B0604020202020204" pitchFamily="34" charset="0"/>
                  </a:rPr>
                  <a:t>clusters</a:t>
                </a:r>
              </a:p>
            </p:txBody>
          </p:sp>
        </p:grpSp>
        <p:grpSp>
          <p:nvGrpSpPr>
            <p:cNvPr id="11" name="Group 10">
              <a:extLst>
                <a:ext uri="{FF2B5EF4-FFF2-40B4-BE49-F238E27FC236}">
                  <a16:creationId xmlns:a16="http://schemas.microsoft.com/office/drawing/2014/main" id="{7499B158-C9F7-61EC-87F5-F9578F5D647D}"/>
                </a:ext>
              </a:extLst>
            </p:cNvPr>
            <p:cNvGrpSpPr/>
            <p:nvPr/>
          </p:nvGrpSpPr>
          <p:grpSpPr>
            <a:xfrm>
              <a:off x="7654395" y="4206402"/>
              <a:ext cx="1928812" cy="584775"/>
              <a:chOff x="8984931" y="6361668"/>
              <a:chExt cx="1928812" cy="590486"/>
            </a:xfrm>
          </p:grpSpPr>
          <p:sp>
            <p:nvSpPr>
              <p:cNvPr id="15" name="Oval 14">
                <a:extLst>
                  <a:ext uri="{FF2B5EF4-FFF2-40B4-BE49-F238E27FC236}">
                    <a16:creationId xmlns:a16="http://schemas.microsoft.com/office/drawing/2014/main" id="{5DF42ACE-EE7A-250F-F152-EB23D38ED1D6}"/>
                  </a:ext>
                </a:extLst>
              </p:cNvPr>
              <p:cNvSpPr>
                <a:spLocks noChangeAspect="1"/>
              </p:cNvSpPr>
              <p:nvPr/>
            </p:nvSpPr>
            <p:spPr>
              <a:xfrm>
                <a:off x="8984931" y="6384751"/>
                <a:ext cx="230832" cy="230832"/>
              </a:xfrm>
              <a:prstGeom prst="ellipse">
                <a:avLst/>
              </a:prstGeom>
              <a:solidFill>
                <a:srgbClr val="9270A5"/>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1600" dirty="0">
                  <a:solidFill>
                    <a:schemeClr val="tx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6297A6DE-B6F9-21EB-25E6-3D16E71096EF}"/>
                  </a:ext>
                </a:extLst>
              </p:cNvPr>
              <p:cNvSpPr txBox="1"/>
              <p:nvPr/>
            </p:nvSpPr>
            <p:spPr>
              <a:xfrm>
                <a:off x="9259251" y="6361668"/>
                <a:ext cx="1654492" cy="590486"/>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GADA dominant</a:t>
                </a:r>
              </a:p>
              <a:p>
                <a:r>
                  <a:rPr lang="en-US" sz="1600" dirty="0">
                    <a:latin typeface="Arial" panose="020B0604020202020204" pitchFamily="34" charset="0"/>
                    <a:cs typeface="Arial" panose="020B0604020202020204" pitchFamily="34" charset="0"/>
                  </a:rPr>
                  <a:t>clusters</a:t>
                </a:r>
              </a:p>
            </p:txBody>
          </p:sp>
        </p:grpSp>
        <p:grpSp>
          <p:nvGrpSpPr>
            <p:cNvPr id="12" name="Group 11">
              <a:extLst>
                <a:ext uri="{FF2B5EF4-FFF2-40B4-BE49-F238E27FC236}">
                  <a16:creationId xmlns:a16="http://schemas.microsoft.com/office/drawing/2014/main" id="{B40231E7-9AA0-05AC-14A0-8C5523B69EE3}"/>
                </a:ext>
              </a:extLst>
            </p:cNvPr>
            <p:cNvGrpSpPr/>
            <p:nvPr/>
          </p:nvGrpSpPr>
          <p:grpSpPr>
            <a:xfrm>
              <a:off x="9597364" y="4206402"/>
              <a:ext cx="2682095" cy="584775"/>
              <a:chOff x="11088051" y="6361668"/>
              <a:chExt cx="2682095" cy="590486"/>
            </a:xfrm>
          </p:grpSpPr>
          <p:sp>
            <p:nvSpPr>
              <p:cNvPr id="13" name="Oval 12">
                <a:extLst>
                  <a:ext uri="{FF2B5EF4-FFF2-40B4-BE49-F238E27FC236}">
                    <a16:creationId xmlns:a16="http://schemas.microsoft.com/office/drawing/2014/main" id="{DDF64201-A2C3-6ED3-CE30-EB1A5AE691EE}"/>
                  </a:ext>
                </a:extLst>
              </p:cNvPr>
              <p:cNvSpPr>
                <a:spLocks noChangeAspect="1"/>
              </p:cNvSpPr>
              <p:nvPr/>
            </p:nvSpPr>
            <p:spPr>
              <a:xfrm>
                <a:off x="11088051" y="6384751"/>
                <a:ext cx="230832" cy="230832"/>
              </a:xfrm>
              <a:prstGeom prst="ellipse">
                <a:avLst/>
              </a:prstGeom>
              <a:solidFill>
                <a:srgbClr val="96665A"/>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1600" dirty="0">
                  <a:solidFill>
                    <a:schemeClr val="tx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661E4913-C88C-618F-622A-B9C279BA187A}"/>
                  </a:ext>
                </a:extLst>
              </p:cNvPr>
              <p:cNvSpPr txBox="1"/>
              <p:nvPr/>
            </p:nvSpPr>
            <p:spPr>
              <a:xfrm>
                <a:off x="11362371" y="6361668"/>
                <a:ext cx="2407775" cy="590486"/>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GADA &amp; IA-2A dominant</a:t>
                </a:r>
              </a:p>
              <a:p>
                <a:r>
                  <a:rPr lang="en-US" sz="1600" dirty="0">
                    <a:latin typeface="Arial" panose="020B0604020202020204" pitchFamily="34" charset="0"/>
                    <a:cs typeface="Arial" panose="020B0604020202020204" pitchFamily="34" charset="0"/>
                  </a:rPr>
                  <a:t>clusters</a:t>
                </a:r>
              </a:p>
            </p:txBody>
          </p:sp>
        </p:grpSp>
      </p:grpSp>
      <p:graphicFrame>
        <p:nvGraphicFramePr>
          <p:cNvPr id="25" name="Table 99">
            <a:extLst>
              <a:ext uri="{FF2B5EF4-FFF2-40B4-BE49-F238E27FC236}">
                <a16:creationId xmlns:a16="http://schemas.microsoft.com/office/drawing/2014/main" id="{F1C59692-B51C-F84B-994A-9CF9C95742FE}"/>
              </a:ext>
            </a:extLst>
          </p:cNvPr>
          <p:cNvGraphicFramePr>
            <a:graphicFrameLocks noGrp="1"/>
          </p:cNvGraphicFramePr>
          <p:nvPr/>
        </p:nvGraphicFramePr>
        <p:xfrm>
          <a:off x="1422964" y="4796116"/>
          <a:ext cx="10484432" cy="1463040"/>
        </p:xfrm>
        <a:graphic>
          <a:graphicData uri="http://schemas.openxmlformats.org/drawingml/2006/table">
            <a:tbl>
              <a:tblPr firstRow="1" bandRow="1">
                <a:tableStyleId>{5940675A-B579-460E-94D1-54222C63F5DA}</a:tableStyleId>
              </a:tblPr>
              <a:tblGrid>
                <a:gridCol w="2621108">
                  <a:extLst>
                    <a:ext uri="{9D8B030D-6E8A-4147-A177-3AD203B41FA5}">
                      <a16:colId xmlns:a16="http://schemas.microsoft.com/office/drawing/2014/main" val="868789459"/>
                    </a:ext>
                  </a:extLst>
                </a:gridCol>
                <a:gridCol w="2621108">
                  <a:extLst>
                    <a:ext uri="{9D8B030D-6E8A-4147-A177-3AD203B41FA5}">
                      <a16:colId xmlns:a16="http://schemas.microsoft.com/office/drawing/2014/main" val="3728212578"/>
                    </a:ext>
                  </a:extLst>
                </a:gridCol>
                <a:gridCol w="2621108">
                  <a:extLst>
                    <a:ext uri="{9D8B030D-6E8A-4147-A177-3AD203B41FA5}">
                      <a16:colId xmlns:a16="http://schemas.microsoft.com/office/drawing/2014/main" val="3477772206"/>
                    </a:ext>
                  </a:extLst>
                </a:gridCol>
                <a:gridCol w="2621108">
                  <a:extLst>
                    <a:ext uri="{9D8B030D-6E8A-4147-A177-3AD203B41FA5}">
                      <a16:colId xmlns:a16="http://schemas.microsoft.com/office/drawing/2014/main" val="2310908737"/>
                    </a:ext>
                  </a:extLst>
                </a:gridCol>
              </a:tblGrid>
              <a:tr h="487680">
                <a:tc>
                  <a:txBody>
                    <a:bodyPr/>
                    <a:lstStyle/>
                    <a:p>
                      <a:endParaRPr lang="en-US" dirty="0"/>
                    </a:p>
                  </a:txBody>
                  <a:tcPr>
                    <a:lnL w="19050" cap="flat" cmpd="sng" algn="ctr">
                      <a:solidFill>
                        <a:srgbClr val="9A9999"/>
                      </a:solidFill>
                      <a:prstDash val="solid"/>
                      <a:round/>
                      <a:headEnd type="none" w="med" len="med"/>
                      <a:tailEnd type="none" w="med" len="med"/>
                    </a:lnL>
                    <a:lnR w="19050" cap="flat" cmpd="sng" algn="ctr">
                      <a:solidFill>
                        <a:srgbClr val="9A9999"/>
                      </a:solidFill>
                      <a:prstDash val="solid"/>
                      <a:round/>
                      <a:headEnd type="none" w="med" len="med"/>
                      <a:tailEnd type="none" w="med" len="med"/>
                    </a:lnR>
                    <a:lnT w="19050" cap="flat" cmpd="sng" algn="ctr">
                      <a:solidFill>
                        <a:srgbClr val="9A9999"/>
                      </a:solidFill>
                      <a:prstDash val="solid"/>
                      <a:round/>
                      <a:headEnd type="none" w="med" len="med"/>
                      <a:tailEnd type="none" w="med" len="med"/>
                    </a:lnT>
                    <a:lnB w="19050" cap="flat" cmpd="sng" algn="ctr">
                      <a:solidFill>
                        <a:srgbClr val="9A9999"/>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9050" cap="flat" cmpd="sng" algn="ctr">
                      <a:solidFill>
                        <a:srgbClr val="9A9999"/>
                      </a:solidFill>
                      <a:prstDash val="solid"/>
                      <a:round/>
                      <a:headEnd type="none" w="med" len="med"/>
                      <a:tailEnd type="none" w="med" len="med"/>
                    </a:lnL>
                    <a:lnR w="19050" cap="flat" cmpd="sng" algn="ctr">
                      <a:solidFill>
                        <a:srgbClr val="9A9999"/>
                      </a:solidFill>
                      <a:prstDash val="solid"/>
                      <a:round/>
                      <a:headEnd type="none" w="med" len="med"/>
                      <a:tailEnd type="none" w="med" len="med"/>
                    </a:lnR>
                    <a:lnT w="19050" cap="flat" cmpd="sng" algn="ctr">
                      <a:solidFill>
                        <a:srgbClr val="9A9999"/>
                      </a:solidFill>
                      <a:prstDash val="solid"/>
                      <a:round/>
                      <a:headEnd type="none" w="med" len="med"/>
                      <a:tailEnd type="none" w="med" len="med"/>
                    </a:lnT>
                    <a:lnB w="19050" cap="flat" cmpd="sng" algn="ctr">
                      <a:solidFill>
                        <a:srgbClr val="9A9999"/>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9050" cap="flat" cmpd="sng" algn="ctr">
                      <a:solidFill>
                        <a:srgbClr val="9A9999"/>
                      </a:solidFill>
                      <a:prstDash val="solid"/>
                      <a:round/>
                      <a:headEnd type="none" w="med" len="med"/>
                      <a:tailEnd type="none" w="med" len="med"/>
                    </a:lnL>
                    <a:lnR w="19050" cap="flat" cmpd="sng" algn="ctr">
                      <a:solidFill>
                        <a:srgbClr val="9A9999"/>
                      </a:solidFill>
                      <a:prstDash val="solid"/>
                      <a:round/>
                      <a:headEnd type="none" w="med" len="med"/>
                      <a:tailEnd type="none" w="med" len="med"/>
                    </a:lnR>
                    <a:lnT w="19050" cap="flat" cmpd="sng" algn="ctr">
                      <a:solidFill>
                        <a:srgbClr val="9A9999"/>
                      </a:solidFill>
                      <a:prstDash val="solid"/>
                      <a:round/>
                      <a:headEnd type="none" w="med" len="med"/>
                      <a:tailEnd type="none" w="med" len="med"/>
                    </a:lnT>
                    <a:lnB w="19050" cap="flat" cmpd="sng" algn="ctr">
                      <a:solidFill>
                        <a:srgbClr val="9A9999"/>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9050" cap="flat" cmpd="sng" algn="ctr">
                      <a:solidFill>
                        <a:srgbClr val="9A9999"/>
                      </a:solidFill>
                      <a:prstDash val="solid"/>
                      <a:round/>
                      <a:headEnd type="none" w="med" len="med"/>
                      <a:tailEnd type="none" w="med" len="med"/>
                    </a:lnL>
                    <a:lnR w="19050" cap="flat" cmpd="sng" algn="ctr">
                      <a:solidFill>
                        <a:srgbClr val="9A9999"/>
                      </a:solidFill>
                      <a:prstDash val="solid"/>
                      <a:round/>
                      <a:headEnd type="none" w="med" len="med"/>
                      <a:tailEnd type="none" w="med" len="med"/>
                    </a:lnR>
                    <a:lnT w="19050" cap="flat" cmpd="sng" algn="ctr">
                      <a:solidFill>
                        <a:srgbClr val="9A9999"/>
                      </a:solidFill>
                      <a:prstDash val="solid"/>
                      <a:round/>
                      <a:headEnd type="none" w="med" len="med"/>
                      <a:tailEnd type="none" w="med" len="med"/>
                    </a:lnT>
                    <a:lnB w="19050" cap="flat" cmpd="sng" algn="ctr">
                      <a:solidFill>
                        <a:srgbClr val="9A999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9955226"/>
                  </a:ext>
                </a:extLst>
              </a:tr>
              <a:tr h="487680">
                <a:tc>
                  <a:txBody>
                    <a:bodyPr/>
                    <a:lstStyle/>
                    <a:p>
                      <a:endParaRPr lang="en-US"/>
                    </a:p>
                  </a:txBody>
                  <a:tcPr>
                    <a:lnL w="19050" cap="flat" cmpd="sng" algn="ctr">
                      <a:solidFill>
                        <a:srgbClr val="9A9999"/>
                      </a:solidFill>
                      <a:prstDash val="solid"/>
                      <a:round/>
                      <a:headEnd type="none" w="med" len="med"/>
                      <a:tailEnd type="none" w="med" len="med"/>
                    </a:lnL>
                    <a:lnR w="19050" cap="flat" cmpd="sng" algn="ctr">
                      <a:solidFill>
                        <a:srgbClr val="9A9999"/>
                      </a:solidFill>
                      <a:prstDash val="solid"/>
                      <a:round/>
                      <a:headEnd type="none" w="med" len="med"/>
                      <a:tailEnd type="none" w="med" len="med"/>
                    </a:lnR>
                    <a:lnT w="19050" cap="flat" cmpd="sng" algn="ctr">
                      <a:solidFill>
                        <a:srgbClr val="9A9999"/>
                      </a:solidFill>
                      <a:prstDash val="solid"/>
                      <a:round/>
                      <a:headEnd type="none" w="med" len="med"/>
                      <a:tailEnd type="none" w="med" len="med"/>
                    </a:lnT>
                    <a:lnB w="19050" cap="flat" cmpd="sng" algn="ctr">
                      <a:solidFill>
                        <a:srgbClr val="9A9999"/>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9050" cap="flat" cmpd="sng" algn="ctr">
                      <a:solidFill>
                        <a:srgbClr val="9A9999"/>
                      </a:solidFill>
                      <a:prstDash val="solid"/>
                      <a:round/>
                      <a:headEnd type="none" w="med" len="med"/>
                      <a:tailEnd type="none" w="med" len="med"/>
                    </a:lnL>
                    <a:lnR w="19050" cap="flat" cmpd="sng" algn="ctr">
                      <a:solidFill>
                        <a:srgbClr val="9A9999"/>
                      </a:solidFill>
                      <a:prstDash val="solid"/>
                      <a:round/>
                      <a:headEnd type="none" w="med" len="med"/>
                      <a:tailEnd type="none" w="med" len="med"/>
                    </a:lnR>
                    <a:lnT w="19050" cap="flat" cmpd="sng" algn="ctr">
                      <a:solidFill>
                        <a:srgbClr val="9A9999"/>
                      </a:solidFill>
                      <a:prstDash val="solid"/>
                      <a:round/>
                      <a:headEnd type="none" w="med" len="med"/>
                      <a:tailEnd type="none" w="med" len="med"/>
                    </a:lnT>
                    <a:lnB w="19050" cap="flat" cmpd="sng" algn="ctr">
                      <a:solidFill>
                        <a:srgbClr val="9A9999"/>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9050" cap="flat" cmpd="sng" algn="ctr">
                      <a:solidFill>
                        <a:srgbClr val="9A9999"/>
                      </a:solidFill>
                      <a:prstDash val="solid"/>
                      <a:round/>
                      <a:headEnd type="none" w="med" len="med"/>
                      <a:tailEnd type="none" w="med" len="med"/>
                    </a:lnL>
                    <a:lnR w="19050" cap="flat" cmpd="sng" algn="ctr">
                      <a:solidFill>
                        <a:srgbClr val="9A9999"/>
                      </a:solidFill>
                      <a:prstDash val="solid"/>
                      <a:round/>
                      <a:headEnd type="none" w="med" len="med"/>
                      <a:tailEnd type="none" w="med" len="med"/>
                    </a:lnR>
                    <a:lnT w="19050" cap="flat" cmpd="sng" algn="ctr">
                      <a:solidFill>
                        <a:srgbClr val="9A9999"/>
                      </a:solidFill>
                      <a:prstDash val="solid"/>
                      <a:round/>
                      <a:headEnd type="none" w="med" len="med"/>
                      <a:tailEnd type="none" w="med" len="med"/>
                    </a:lnT>
                    <a:lnB w="19050" cap="flat" cmpd="sng" algn="ctr">
                      <a:solidFill>
                        <a:srgbClr val="9A9999"/>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9050" cap="flat" cmpd="sng" algn="ctr">
                      <a:solidFill>
                        <a:srgbClr val="9A9999"/>
                      </a:solidFill>
                      <a:prstDash val="solid"/>
                      <a:round/>
                      <a:headEnd type="none" w="med" len="med"/>
                      <a:tailEnd type="none" w="med" len="med"/>
                    </a:lnL>
                    <a:lnR w="19050" cap="flat" cmpd="sng" algn="ctr">
                      <a:solidFill>
                        <a:srgbClr val="9A9999"/>
                      </a:solidFill>
                      <a:prstDash val="solid"/>
                      <a:round/>
                      <a:headEnd type="none" w="med" len="med"/>
                      <a:tailEnd type="none" w="med" len="med"/>
                    </a:lnR>
                    <a:lnT w="19050" cap="flat" cmpd="sng" algn="ctr">
                      <a:solidFill>
                        <a:srgbClr val="9A9999"/>
                      </a:solidFill>
                      <a:prstDash val="solid"/>
                      <a:round/>
                      <a:headEnd type="none" w="med" len="med"/>
                      <a:tailEnd type="none" w="med" len="med"/>
                    </a:lnT>
                    <a:lnB w="19050" cap="flat" cmpd="sng" algn="ctr">
                      <a:solidFill>
                        <a:srgbClr val="9A999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95338911"/>
                  </a:ext>
                </a:extLst>
              </a:tr>
              <a:tr h="487680">
                <a:tc>
                  <a:txBody>
                    <a:bodyPr/>
                    <a:lstStyle/>
                    <a:p>
                      <a:endParaRPr lang="en-US"/>
                    </a:p>
                  </a:txBody>
                  <a:tcPr>
                    <a:lnL w="19050" cap="flat" cmpd="sng" algn="ctr">
                      <a:solidFill>
                        <a:srgbClr val="9A9999"/>
                      </a:solidFill>
                      <a:prstDash val="solid"/>
                      <a:round/>
                      <a:headEnd type="none" w="med" len="med"/>
                      <a:tailEnd type="none" w="med" len="med"/>
                    </a:lnL>
                    <a:lnR w="19050" cap="flat" cmpd="sng" algn="ctr">
                      <a:solidFill>
                        <a:srgbClr val="9A9999"/>
                      </a:solidFill>
                      <a:prstDash val="solid"/>
                      <a:round/>
                      <a:headEnd type="none" w="med" len="med"/>
                      <a:tailEnd type="none" w="med" len="med"/>
                    </a:lnR>
                    <a:lnT w="19050" cap="flat" cmpd="sng" algn="ctr">
                      <a:solidFill>
                        <a:srgbClr val="9A9999"/>
                      </a:solidFill>
                      <a:prstDash val="solid"/>
                      <a:round/>
                      <a:headEnd type="none" w="med" len="med"/>
                      <a:tailEnd type="none" w="med" len="med"/>
                    </a:lnT>
                    <a:lnB w="19050" cap="flat" cmpd="sng" algn="ctr">
                      <a:solidFill>
                        <a:srgbClr val="9A9999"/>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9050" cap="flat" cmpd="sng" algn="ctr">
                      <a:solidFill>
                        <a:srgbClr val="9A9999"/>
                      </a:solidFill>
                      <a:prstDash val="solid"/>
                      <a:round/>
                      <a:headEnd type="none" w="med" len="med"/>
                      <a:tailEnd type="none" w="med" len="med"/>
                    </a:lnL>
                    <a:lnR w="19050" cap="flat" cmpd="sng" algn="ctr">
                      <a:solidFill>
                        <a:srgbClr val="9A9999"/>
                      </a:solidFill>
                      <a:prstDash val="solid"/>
                      <a:round/>
                      <a:headEnd type="none" w="med" len="med"/>
                      <a:tailEnd type="none" w="med" len="med"/>
                    </a:lnR>
                    <a:lnT w="19050" cap="flat" cmpd="sng" algn="ctr">
                      <a:solidFill>
                        <a:srgbClr val="9A9999"/>
                      </a:solidFill>
                      <a:prstDash val="solid"/>
                      <a:round/>
                      <a:headEnd type="none" w="med" len="med"/>
                      <a:tailEnd type="none" w="med" len="med"/>
                    </a:lnT>
                    <a:lnB w="19050" cap="flat" cmpd="sng" algn="ctr">
                      <a:solidFill>
                        <a:srgbClr val="9A9999"/>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9050" cap="flat" cmpd="sng" algn="ctr">
                      <a:solidFill>
                        <a:srgbClr val="9A9999"/>
                      </a:solidFill>
                      <a:prstDash val="solid"/>
                      <a:round/>
                      <a:headEnd type="none" w="med" len="med"/>
                      <a:tailEnd type="none" w="med" len="med"/>
                    </a:lnL>
                    <a:lnR w="19050" cap="flat" cmpd="sng" algn="ctr">
                      <a:solidFill>
                        <a:srgbClr val="9A9999"/>
                      </a:solidFill>
                      <a:prstDash val="solid"/>
                      <a:round/>
                      <a:headEnd type="none" w="med" len="med"/>
                      <a:tailEnd type="none" w="med" len="med"/>
                    </a:lnR>
                    <a:lnT w="19050" cap="flat" cmpd="sng" algn="ctr">
                      <a:solidFill>
                        <a:srgbClr val="9A9999"/>
                      </a:solidFill>
                      <a:prstDash val="solid"/>
                      <a:round/>
                      <a:headEnd type="none" w="med" len="med"/>
                      <a:tailEnd type="none" w="med" len="med"/>
                    </a:lnT>
                    <a:lnB w="19050" cap="flat" cmpd="sng" algn="ctr">
                      <a:solidFill>
                        <a:srgbClr val="9A9999"/>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9050" cap="flat" cmpd="sng" algn="ctr">
                      <a:solidFill>
                        <a:srgbClr val="9A9999"/>
                      </a:solidFill>
                      <a:prstDash val="solid"/>
                      <a:round/>
                      <a:headEnd type="none" w="med" len="med"/>
                      <a:tailEnd type="none" w="med" len="med"/>
                    </a:lnL>
                    <a:lnR w="19050" cap="flat" cmpd="sng" algn="ctr">
                      <a:solidFill>
                        <a:srgbClr val="9A9999"/>
                      </a:solidFill>
                      <a:prstDash val="solid"/>
                      <a:round/>
                      <a:headEnd type="none" w="med" len="med"/>
                      <a:tailEnd type="none" w="med" len="med"/>
                    </a:lnR>
                    <a:lnT w="19050" cap="flat" cmpd="sng" algn="ctr">
                      <a:solidFill>
                        <a:srgbClr val="9A9999"/>
                      </a:solidFill>
                      <a:prstDash val="solid"/>
                      <a:round/>
                      <a:headEnd type="none" w="med" len="med"/>
                      <a:tailEnd type="none" w="med" len="med"/>
                    </a:lnT>
                    <a:lnB w="19050" cap="flat" cmpd="sng" algn="ctr">
                      <a:solidFill>
                        <a:srgbClr val="9A999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384448"/>
                  </a:ext>
                </a:extLst>
              </a:tr>
            </a:tbl>
          </a:graphicData>
        </a:graphic>
      </p:graphicFrame>
      <p:grpSp>
        <p:nvGrpSpPr>
          <p:cNvPr id="30" name="Group 29">
            <a:extLst>
              <a:ext uri="{FF2B5EF4-FFF2-40B4-BE49-F238E27FC236}">
                <a16:creationId xmlns:a16="http://schemas.microsoft.com/office/drawing/2014/main" id="{89FF1777-7CCA-6932-14E0-70F129A509C5}"/>
              </a:ext>
            </a:extLst>
          </p:cNvPr>
          <p:cNvGrpSpPr/>
          <p:nvPr/>
        </p:nvGrpSpPr>
        <p:grpSpPr>
          <a:xfrm>
            <a:off x="277070" y="4388279"/>
            <a:ext cx="11630326" cy="1866211"/>
            <a:chOff x="334225" y="2554848"/>
            <a:chExt cx="11244290" cy="1866211"/>
          </a:xfrm>
        </p:grpSpPr>
        <p:sp>
          <p:nvSpPr>
            <p:cNvPr id="31" name="Round Same Side Corner Rectangle 30">
              <a:extLst>
                <a:ext uri="{FF2B5EF4-FFF2-40B4-BE49-F238E27FC236}">
                  <a16:creationId xmlns:a16="http://schemas.microsoft.com/office/drawing/2014/main" id="{E6992FDB-3CA7-17D9-7154-AF3B3BBD7E73}"/>
                </a:ext>
              </a:extLst>
            </p:cNvPr>
            <p:cNvSpPr/>
            <p:nvPr/>
          </p:nvSpPr>
          <p:spPr>
            <a:xfrm>
              <a:off x="1440198" y="2554848"/>
              <a:ext cx="2533326" cy="403169"/>
            </a:xfrm>
            <a:prstGeom prst="round2SameRect">
              <a:avLst>
                <a:gd name="adj1" fmla="val 50000"/>
                <a:gd name="adj2" fmla="val 0"/>
              </a:avLst>
            </a:prstGeom>
            <a:solidFill>
              <a:srgbClr val="E2E0D9"/>
            </a:solidFill>
            <a:ln w="19050">
              <a:solidFill>
                <a:srgbClr val="9A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Year 1</a:t>
              </a:r>
            </a:p>
          </p:txBody>
        </p:sp>
        <p:sp>
          <p:nvSpPr>
            <p:cNvPr id="32" name="Round Same Side Corner Rectangle 31">
              <a:extLst>
                <a:ext uri="{FF2B5EF4-FFF2-40B4-BE49-F238E27FC236}">
                  <a16:creationId xmlns:a16="http://schemas.microsoft.com/office/drawing/2014/main" id="{955AC3BB-D30E-D356-FBDE-272887472BD3}"/>
                </a:ext>
              </a:extLst>
            </p:cNvPr>
            <p:cNvSpPr/>
            <p:nvPr/>
          </p:nvSpPr>
          <p:spPr>
            <a:xfrm>
              <a:off x="3975195" y="2554848"/>
              <a:ext cx="2533326" cy="403169"/>
            </a:xfrm>
            <a:prstGeom prst="round2SameRect">
              <a:avLst>
                <a:gd name="adj1" fmla="val 50000"/>
                <a:gd name="adj2" fmla="val 0"/>
              </a:avLst>
            </a:prstGeom>
            <a:solidFill>
              <a:srgbClr val="E2E0D9"/>
            </a:solidFill>
            <a:ln w="19050">
              <a:solidFill>
                <a:srgbClr val="9A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Years 2 - 3</a:t>
              </a:r>
            </a:p>
          </p:txBody>
        </p:sp>
        <p:sp>
          <p:nvSpPr>
            <p:cNvPr id="33" name="Round Same Side Corner Rectangle 32">
              <a:extLst>
                <a:ext uri="{FF2B5EF4-FFF2-40B4-BE49-F238E27FC236}">
                  <a16:creationId xmlns:a16="http://schemas.microsoft.com/office/drawing/2014/main" id="{2C94C422-E835-E025-6F07-7ED5064FAE3C}"/>
                </a:ext>
              </a:extLst>
            </p:cNvPr>
            <p:cNvSpPr/>
            <p:nvPr/>
          </p:nvSpPr>
          <p:spPr>
            <a:xfrm>
              <a:off x="6510192" y="2554848"/>
              <a:ext cx="2533326" cy="403169"/>
            </a:xfrm>
            <a:prstGeom prst="round2SameRect">
              <a:avLst>
                <a:gd name="adj1" fmla="val 50000"/>
                <a:gd name="adj2" fmla="val 0"/>
              </a:avLst>
            </a:prstGeom>
            <a:solidFill>
              <a:srgbClr val="E2E0D9"/>
            </a:solidFill>
            <a:ln w="19050">
              <a:solidFill>
                <a:srgbClr val="9A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Years 4 - 8</a:t>
              </a:r>
            </a:p>
          </p:txBody>
        </p:sp>
        <p:sp>
          <p:nvSpPr>
            <p:cNvPr id="34" name="Round Same Side Corner Rectangle 33">
              <a:extLst>
                <a:ext uri="{FF2B5EF4-FFF2-40B4-BE49-F238E27FC236}">
                  <a16:creationId xmlns:a16="http://schemas.microsoft.com/office/drawing/2014/main" id="{330D3745-D3E1-7FB2-26A4-418203CF5D8C}"/>
                </a:ext>
              </a:extLst>
            </p:cNvPr>
            <p:cNvSpPr/>
            <p:nvPr/>
          </p:nvSpPr>
          <p:spPr>
            <a:xfrm>
              <a:off x="9045189" y="2554848"/>
              <a:ext cx="2533326" cy="403169"/>
            </a:xfrm>
            <a:prstGeom prst="round2SameRect">
              <a:avLst>
                <a:gd name="adj1" fmla="val 50000"/>
                <a:gd name="adj2" fmla="val 0"/>
              </a:avLst>
            </a:prstGeom>
            <a:solidFill>
              <a:srgbClr val="E2E0D9"/>
            </a:solidFill>
            <a:ln w="19050">
              <a:solidFill>
                <a:srgbClr val="9A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Years 9 - 12</a:t>
              </a:r>
            </a:p>
          </p:txBody>
        </p:sp>
        <p:sp>
          <p:nvSpPr>
            <p:cNvPr id="35" name="Round Same Side Corner Rectangle 34">
              <a:extLst>
                <a:ext uri="{FF2B5EF4-FFF2-40B4-BE49-F238E27FC236}">
                  <a16:creationId xmlns:a16="http://schemas.microsoft.com/office/drawing/2014/main" id="{22C28382-0CCA-4B9E-6458-9DCAA589BC19}"/>
                </a:ext>
              </a:extLst>
            </p:cNvPr>
            <p:cNvSpPr/>
            <p:nvPr/>
          </p:nvSpPr>
          <p:spPr>
            <a:xfrm rot="16200000">
              <a:off x="-122975" y="3415219"/>
              <a:ext cx="1463040" cy="548640"/>
            </a:xfrm>
            <a:prstGeom prst="round2SameRect">
              <a:avLst>
                <a:gd name="adj1" fmla="val 50000"/>
                <a:gd name="adj2" fmla="val 0"/>
              </a:avLst>
            </a:prstGeom>
            <a:solidFill>
              <a:srgbClr val="E2E0D9"/>
            </a:solidFill>
            <a:ln w="19050">
              <a:solidFill>
                <a:srgbClr val="9A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T1DM Risk %</a:t>
              </a:r>
            </a:p>
          </p:txBody>
        </p:sp>
        <p:sp>
          <p:nvSpPr>
            <p:cNvPr id="36" name="Round Same Side Corner Rectangle 35">
              <a:extLst>
                <a:ext uri="{FF2B5EF4-FFF2-40B4-BE49-F238E27FC236}">
                  <a16:creationId xmlns:a16="http://schemas.microsoft.com/office/drawing/2014/main" id="{0170935C-5DAC-9B65-278A-AF7658051346}"/>
                </a:ext>
              </a:extLst>
            </p:cNvPr>
            <p:cNvSpPr/>
            <p:nvPr/>
          </p:nvSpPr>
          <p:spPr>
            <a:xfrm rot="16200000">
              <a:off x="915356" y="2927945"/>
              <a:ext cx="488496" cy="548639"/>
            </a:xfrm>
            <a:prstGeom prst="round2SameRect">
              <a:avLst>
                <a:gd name="adj1" fmla="val 0"/>
                <a:gd name="adj2" fmla="val 0"/>
              </a:avLst>
            </a:prstGeom>
            <a:solidFill>
              <a:schemeClr val="bg1"/>
            </a:solidFill>
            <a:ln w="19050">
              <a:solidFill>
                <a:srgbClr val="9A9999"/>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en-US" sz="1400" dirty="0">
                  <a:solidFill>
                    <a:schemeClr val="tx1"/>
                  </a:solidFill>
                  <a:latin typeface="Arial" panose="020B0604020202020204" pitchFamily="34" charset="0"/>
                  <a:cs typeface="Arial" panose="020B0604020202020204" pitchFamily="34" charset="0"/>
                </a:rPr>
                <a:t>&gt;20</a:t>
              </a:r>
            </a:p>
          </p:txBody>
        </p:sp>
        <p:sp>
          <p:nvSpPr>
            <p:cNvPr id="37" name="Round Same Side Corner Rectangle 36">
              <a:extLst>
                <a:ext uri="{FF2B5EF4-FFF2-40B4-BE49-F238E27FC236}">
                  <a16:creationId xmlns:a16="http://schemas.microsoft.com/office/drawing/2014/main" id="{2B775B74-3F06-BA93-6315-B1699A4253FF}"/>
                </a:ext>
              </a:extLst>
            </p:cNvPr>
            <p:cNvSpPr/>
            <p:nvPr/>
          </p:nvSpPr>
          <p:spPr>
            <a:xfrm rot="16200000">
              <a:off x="915356" y="3412574"/>
              <a:ext cx="488496" cy="548639"/>
            </a:xfrm>
            <a:prstGeom prst="round2SameRect">
              <a:avLst>
                <a:gd name="adj1" fmla="val 0"/>
                <a:gd name="adj2" fmla="val 0"/>
              </a:avLst>
            </a:prstGeom>
            <a:solidFill>
              <a:schemeClr val="bg1"/>
            </a:solidFill>
            <a:ln w="19050">
              <a:solidFill>
                <a:srgbClr val="9A9999"/>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en-US" sz="1400" dirty="0">
                  <a:solidFill>
                    <a:schemeClr val="tx1"/>
                  </a:solidFill>
                  <a:latin typeface="Arial" panose="020B0604020202020204" pitchFamily="34" charset="0"/>
                  <a:cs typeface="Arial" panose="020B0604020202020204" pitchFamily="34" charset="0"/>
                </a:rPr>
                <a:t>10-20</a:t>
              </a:r>
            </a:p>
          </p:txBody>
        </p:sp>
        <p:sp>
          <p:nvSpPr>
            <p:cNvPr id="38" name="Round Same Side Corner Rectangle 37">
              <a:extLst>
                <a:ext uri="{FF2B5EF4-FFF2-40B4-BE49-F238E27FC236}">
                  <a16:creationId xmlns:a16="http://schemas.microsoft.com/office/drawing/2014/main" id="{31A6EA9D-C6F2-8F17-C4AA-AE773712E9A0}"/>
                </a:ext>
              </a:extLst>
            </p:cNvPr>
            <p:cNvSpPr/>
            <p:nvPr/>
          </p:nvSpPr>
          <p:spPr>
            <a:xfrm rot="16200000">
              <a:off x="915356" y="3902491"/>
              <a:ext cx="488496" cy="548639"/>
            </a:xfrm>
            <a:prstGeom prst="round2SameRect">
              <a:avLst>
                <a:gd name="adj1" fmla="val 0"/>
                <a:gd name="adj2" fmla="val 0"/>
              </a:avLst>
            </a:prstGeom>
            <a:solidFill>
              <a:schemeClr val="bg1"/>
            </a:solidFill>
            <a:ln w="19050">
              <a:solidFill>
                <a:srgbClr val="9A9999"/>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en-US" sz="1400" dirty="0">
                  <a:solidFill>
                    <a:schemeClr val="tx1"/>
                  </a:solidFill>
                  <a:latin typeface="Arial" panose="020B0604020202020204" pitchFamily="34" charset="0"/>
                  <a:cs typeface="Arial" panose="020B0604020202020204" pitchFamily="34" charset="0"/>
                </a:rPr>
                <a:t>&lt;10</a:t>
              </a:r>
            </a:p>
          </p:txBody>
        </p:sp>
        <p:sp>
          <p:nvSpPr>
            <p:cNvPr id="39" name="Oval 38">
              <a:extLst>
                <a:ext uri="{FF2B5EF4-FFF2-40B4-BE49-F238E27FC236}">
                  <a16:creationId xmlns:a16="http://schemas.microsoft.com/office/drawing/2014/main" id="{776826D4-077C-63FA-B5EC-6373959DDB97}"/>
                </a:ext>
              </a:extLst>
            </p:cNvPr>
            <p:cNvSpPr>
              <a:spLocks noChangeAspect="1"/>
            </p:cNvSpPr>
            <p:nvPr/>
          </p:nvSpPr>
          <p:spPr>
            <a:xfrm>
              <a:off x="1897449" y="4062512"/>
              <a:ext cx="230832" cy="228599"/>
            </a:xfrm>
            <a:prstGeom prst="ellipse">
              <a:avLst/>
            </a:prstGeom>
            <a:solidFill>
              <a:srgbClr val="8AA9D6"/>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1600" dirty="0">
                <a:solidFill>
                  <a:schemeClr val="tx1"/>
                </a:solidFill>
                <a:latin typeface="Arial" panose="020B0604020202020204" pitchFamily="34" charset="0"/>
                <a:cs typeface="Arial" panose="020B0604020202020204" pitchFamily="34" charset="0"/>
              </a:endParaRPr>
            </a:p>
          </p:txBody>
        </p:sp>
        <p:sp>
          <p:nvSpPr>
            <p:cNvPr id="40" name="Oval 39">
              <a:extLst>
                <a:ext uri="{FF2B5EF4-FFF2-40B4-BE49-F238E27FC236}">
                  <a16:creationId xmlns:a16="http://schemas.microsoft.com/office/drawing/2014/main" id="{F1CA92BA-1D54-F75C-B755-11E84C61A462}"/>
                </a:ext>
              </a:extLst>
            </p:cNvPr>
            <p:cNvSpPr>
              <a:spLocks noChangeAspect="1"/>
            </p:cNvSpPr>
            <p:nvPr/>
          </p:nvSpPr>
          <p:spPr>
            <a:xfrm>
              <a:off x="3269837" y="4062512"/>
              <a:ext cx="230832" cy="228599"/>
            </a:xfrm>
            <a:prstGeom prst="ellipse">
              <a:avLst/>
            </a:prstGeom>
            <a:solidFill>
              <a:srgbClr val="EB7B5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1600" dirty="0">
                <a:solidFill>
                  <a:schemeClr val="tx1"/>
                </a:solidFill>
                <a:latin typeface="Arial" panose="020B0604020202020204" pitchFamily="34" charset="0"/>
                <a:cs typeface="Arial" panose="020B0604020202020204" pitchFamily="34" charset="0"/>
              </a:endParaRPr>
            </a:p>
          </p:txBody>
        </p:sp>
        <p:sp>
          <p:nvSpPr>
            <p:cNvPr id="41" name="Oval 40">
              <a:extLst>
                <a:ext uri="{FF2B5EF4-FFF2-40B4-BE49-F238E27FC236}">
                  <a16:creationId xmlns:a16="http://schemas.microsoft.com/office/drawing/2014/main" id="{F09F407B-08D6-6DC3-ACA0-4E887D0004C8}"/>
                </a:ext>
              </a:extLst>
            </p:cNvPr>
            <p:cNvSpPr>
              <a:spLocks noChangeAspect="1"/>
            </p:cNvSpPr>
            <p:nvPr/>
          </p:nvSpPr>
          <p:spPr>
            <a:xfrm>
              <a:off x="2589143" y="3087966"/>
              <a:ext cx="230832" cy="228599"/>
            </a:xfrm>
            <a:prstGeom prst="ellipse">
              <a:avLst/>
            </a:prstGeom>
            <a:solidFill>
              <a:srgbClr val="6DA5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1600" dirty="0">
                <a:solidFill>
                  <a:schemeClr val="tx1"/>
                </a:solidFill>
                <a:latin typeface="Arial" panose="020B0604020202020204" pitchFamily="34" charset="0"/>
                <a:cs typeface="Arial" panose="020B0604020202020204" pitchFamily="34" charset="0"/>
              </a:endParaRPr>
            </a:p>
          </p:txBody>
        </p:sp>
        <p:sp>
          <p:nvSpPr>
            <p:cNvPr id="42" name="Oval 41">
              <a:extLst>
                <a:ext uri="{FF2B5EF4-FFF2-40B4-BE49-F238E27FC236}">
                  <a16:creationId xmlns:a16="http://schemas.microsoft.com/office/drawing/2014/main" id="{7D2A338F-2538-250C-E3D0-B855E5459799}"/>
                </a:ext>
              </a:extLst>
            </p:cNvPr>
            <p:cNvSpPr>
              <a:spLocks noChangeAspect="1"/>
            </p:cNvSpPr>
            <p:nvPr/>
          </p:nvSpPr>
          <p:spPr>
            <a:xfrm>
              <a:off x="5126442" y="4062512"/>
              <a:ext cx="230832" cy="228599"/>
            </a:xfrm>
            <a:prstGeom prst="ellipse">
              <a:avLst/>
            </a:prstGeom>
            <a:solidFill>
              <a:srgbClr val="8AA9D6"/>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1600" dirty="0">
                <a:solidFill>
                  <a:schemeClr val="tx1"/>
                </a:solidFill>
                <a:latin typeface="Arial" panose="020B0604020202020204" pitchFamily="34" charset="0"/>
                <a:cs typeface="Arial" panose="020B0604020202020204" pitchFamily="34" charset="0"/>
              </a:endParaRPr>
            </a:p>
          </p:txBody>
        </p:sp>
        <p:sp>
          <p:nvSpPr>
            <p:cNvPr id="43" name="Oval 42">
              <a:extLst>
                <a:ext uri="{FF2B5EF4-FFF2-40B4-BE49-F238E27FC236}">
                  <a16:creationId xmlns:a16="http://schemas.microsoft.com/office/drawing/2014/main" id="{96EC5ADC-4A5D-DFE3-65FD-E9F00FC7D8DC}"/>
                </a:ext>
              </a:extLst>
            </p:cNvPr>
            <p:cNvSpPr>
              <a:spLocks noChangeAspect="1"/>
            </p:cNvSpPr>
            <p:nvPr/>
          </p:nvSpPr>
          <p:spPr>
            <a:xfrm>
              <a:off x="5126442" y="3087966"/>
              <a:ext cx="230832" cy="228599"/>
            </a:xfrm>
            <a:prstGeom prst="ellipse">
              <a:avLst/>
            </a:prstGeom>
            <a:solidFill>
              <a:srgbClr val="6DA5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1600" dirty="0">
                <a:solidFill>
                  <a:schemeClr val="tx1"/>
                </a:solidFill>
                <a:latin typeface="Arial" panose="020B0604020202020204" pitchFamily="34" charset="0"/>
                <a:cs typeface="Arial" panose="020B0604020202020204" pitchFamily="34" charset="0"/>
              </a:endParaRPr>
            </a:p>
          </p:txBody>
        </p:sp>
        <p:sp>
          <p:nvSpPr>
            <p:cNvPr id="44" name="Oval 43">
              <a:extLst>
                <a:ext uri="{FF2B5EF4-FFF2-40B4-BE49-F238E27FC236}">
                  <a16:creationId xmlns:a16="http://schemas.microsoft.com/office/drawing/2014/main" id="{AB705F46-D2B2-2836-F133-D180760E2608}"/>
                </a:ext>
              </a:extLst>
            </p:cNvPr>
            <p:cNvSpPr>
              <a:spLocks noChangeAspect="1"/>
            </p:cNvSpPr>
            <p:nvPr/>
          </p:nvSpPr>
          <p:spPr>
            <a:xfrm>
              <a:off x="7661439" y="4062512"/>
              <a:ext cx="230832" cy="228599"/>
            </a:xfrm>
            <a:prstGeom prst="ellipse">
              <a:avLst/>
            </a:prstGeom>
            <a:solidFill>
              <a:srgbClr val="8AA9D6"/>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1600" dirty="0">
                <a:solidFill>
                  <a:schemeClr val="tx1"/>
                </a:solidFill>
                <a:latin typeface="Arial" panose="020B0604020202020204" pitchFamily="34" charset="0"/>
                <a:cs typeface="Arial" panose="020B0604020202020204" pitchFamily="34" charset="0"/>
              </a:endParaRPr>
            </a:p>
          </p:txBody>
        </p:sp>
        <p:sp>
          <p:nvSpPr>
            <p:cNvPr id="45" name="Oval 44">
              <a:extLst>
                <a:ext uri="{FF2B5EF4-FFF2-40B4-BE49-F238E27FC236}">
                  <a16:creationId xmlns:a16="http://schemas.microsoft.com/office/drawing/2014/main" id="{0D568CE9-47C3-C71D-10D4-CFFF55227401}"/>
                </a:ext>
              </a:extLst>
            </p:cNvPr>
            <p:cNvSpPr>
              <a:spLocks noChangeAspect="1"/>
            </p:cNvSpPr>
            <p:nvPr/>
          </p:nvSpPr>
          <p:spPr>
            <a:xfrm>
              <a:off x="7661439" y="3087966"/>
              <a:ext cx="230832" cy="228599"/>
            </a:xfrm>
            <a:prstGeom prst="ellipse">
              <a:avLst/>
            </a:prstGeom>
            <a:solidFill>
              <a:srgbClr val="DD535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1600" dirty="0">
                <a:solidFill>
                  <a:schemeClr val="tx1"/>
                </a:solidFill>
                <a:latin typeface="Arial" panose="020B0604020202020204" pitchFamily="34" charset="0"/>
                <a:cs typeface="Arial" panose="020B0604020202020204" pitchFamily="34" charset="0"/>
              </a:endParaRPr>
            </a:p>
          </p:txBody>
        </p:sp>
        <p:sp>
          <p:nvSpPr>
            <p:cNvPr id="46" name="Oval 45">
              <a:extLst>
                <a:ext uri="{FF2B5EF4-FFF2-40B4-BE49-F238E27FC236}">
                  <a16:creationId xmlns:a16="http://schemas.microsoft.com/office/drawing/2014/main" id="{D1207649-463D-FE39-9AF8-31B13AFDBFE1}"/>
                </a:ext>
              </a:extLst>
            </p:cNvPr>
            <p:cNvSpPr>
              <a:spLocks noChangeAspect="1"/>
            </p:cNvSpPr>
            <p:nvPr/>
          </p:nvSpPr>
          <p:spPr>
            <a:xfrm>
              <a:off x="7661439" y="3572595"/>
              <a:ext cx="230832" cy="228599"/>
            </a:xfrm>
            <a:prstGeom prst="ellipse">
              <a:avLst/>
            </a:prstGeom>
            <a:solidFill>
              <a:srgbClr val="9270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1600" dirty="0">
                <a:solidFill>
                  <a:schemeClr val="tx1"/>
                </a:solidFill>
                <a:latin typeface="Arial" panose="020B0604020202020204" pitchFamily="34" charset="0"/>
                <a:cs typeface="Arial" panose="020B0604020202020204" pitchFamily="34" charset="0"/>
              </a:endParaRPr>
            </a:p>
          </p:txBody>
        </p:sp>
        <p:sp>
          <p:nvSpPr>
            <p:cNvPr id="47" name="Oval 46">
              <a:extLst>
                <a:ext uri="{FF2B5EF4-FFF2-40B4-BE49-F238E27FC236}">
                  <a16:creationId xmlns:a16="http://schemas.microsoft.com/office/drawing/2014/main" id="{0792FAC2-9441-ED49-53EC-0A30A6C12905}"/>
                </a:ext>
              </a:extLst>
            </p:cNvPr>
            <p:cNvSpPr>
              <a:spLocks noChangeAspect="1"/>
            </p:cNvSpPr>
            <p:nvPr/>
          </p:nvSpPr>
          <p:spPr>
            <a:xfrm>
              <a:off x="9602857" y="4062512"/>
              <a:ext cx="230832" cy="228599"/>
            </a:xfrm>
            <a:prstGeom prst="ellipse">
              <a:avLst/>
            </a:prstGeom>
            <a:solidFill>
              <a:srgbClr val="8AA9D6"/>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1600" dirty="0">
                <a:solidFill>
                  <a:schemeClr val="tx1"/>
                </a:solidFill>
                <a:latin typeface="Arial" panose="020B0604020202020204" pitchFamily="34" charset="0"/>
                <a:cs typeface="Arial" panose="020B0604020202020204" pitchFamily="34" charset="0"/>
              </a:endParaRPr>
            </a:p>
          </p:txBody>
        </p:sp>
        <p:sp>
          <p:nvSpPr>
            <p:cNvPr id="48" name="Oval 47">
              <a:extLst>
                <a:ext uri="{FF2B5EF4-FFF2-40B4-BE49-F238E27FC236}">
                  <a16:creationId xmlns:a16="http://schemas.microsoft.com/office/drawing/2014/main" id="{1CEBEF0D-00D9-F6D3-E193-BD01C5A3CF36}"/>
                </a:ext>
              </a:extLst>
            </p:cNvPr>
            <p:cNvSpPr>
              <a:spLocks noChangeAspect="1"/>
            </p:cNvSpPr>
            <p:nvPr/>
          </p:nvSpPr>
          <p:spPr>
            <a:xfrm>
              <a:off x="9602857" y="3087966"/>
              <a:ext cx="230832" cy="228599"/>
            </a:xfrm>
            <a:prstGeom prst="ellipse">
              <a:avLst/>
            </a:prstGeom>
            <a:solidFill>
              <a:srgbClr val="DD535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1600" dirty="0">
                <a:solidFill>
                  <a:schemeClr val="tx1"/>
                </a:solidFill>
                <a:latin typeface="Arial" panose="020B0604020202020204" pitchFamily="34" charset="0"/>
                <a:cs typeface="Arial" panose="020B0604020202020204" pitchFamily="34" charset="0"/>
              </a:endParaRPr>
            </a:p>
          </p:txBody>
        </p:sp>
        <p:sp>
          <p:nvSpPr>
            <p:cNvPr id="49" name="Oval 48">
              <a:extLst>
                <a:ext uri="{FF2B5EF4-FFF2-40B4-BE49-F238E27FC236}">
                  <a16:creationId xmlns:a16="http://schemas.microsoft.com/office/drawing/2014/main" id="{864FB157-92E0-7ADD-4ABC-AB0C4E06F3FE}"/>
                </a:ext>
              </a:extLst>
            </p:cNvPr>
            <p:cNvSpPr>
              <a:spLocks noChangeAspect="1"/>
            </p:cNvSpPr>
            <p:nvPr/>
          </p:nvSpPr>
          <p:spPr>
            <a:xfrm>
              <a:off x="10886017" y="4063814"/>
              <a:ext cx="230832" cy="228599"/>
            </a:xfrm>
            <a:prstGeom prst="ellipse">
              <a:avLst/>
            </a:prstGeom>
            <a:solidFill>
              <a:srgbClr val="9270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1600" dirty="0">
                <a:solidFill>
                  <a:schemeClr val="tx1"/>
                </a:solidFill>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BB8CE2A0-FCCA-E1A0-B938-96AA79CB18C5}"/>
                </a:ext>
              </a:extLst>
            </p:cNvPr>
            <p:cNvSpPr>
              <a:spLocks noChangeAspect="1"/>
            </p:cNvSpPr>
            <p:nvPr/>
          </p:nvSpPr>
          <p:spPr>
            <a:xfrm>
              <a:off x="10886017" y="3087966"/>
              <a:ext cx="230832" cy="228599"/>
            </a:xfrm>
            <a:prstGeom prst="ellipse">
              <a:avLst/>
            </a:prstGeom>
            <a:solidFill>
              <a:srgbClr val="96665A"/>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1600" dirty="0">
                <a:solidFill>
                  <a:schemeClr val="tx1"/>
                </a:solidFill>
                <a:latin typeface="Arial" panose="020B0604020202020204" pitchFamily="34" charset="0"/>
                <a:cs typeface="Arial" panose="020B0604020202020204" pitchFamily="34" charset="0"/>
              </a:endParaRPr>
            </a:p>
          </p:txBody>
        </p:sp>
      </p:grpSp>
      <p:sp>
        <p:nvSpPr>
          <p:cNvPr id="27" name="TextBox 26">
            <a:extLst>
              <a:ext uri="{FF2B5EF4-FFF2-40B4-BE49-F238E27FC236}">
                <a16:creationId xmlns:a16="http://schemas.microsoft.com/office/drawing/2014/main" id="{AE831DD3-AAC2-29C0-F010-EB3E2E91BAB8}"/>
              </a:ext>
            </a:extLst>
          </p:cNvPr>
          <p:cNvSpPr txBox="1"/>
          <p:nvPr/>
        </p:nvSpPr>
        <p:spPr>
          <a:xfrm>
            <a:off x="3764605" y="6598934"/>
            <a:ext cx="4662791" cy="246221"/>
          </a:xfrm>
          <a:prstGeom prst="rect">
            <a:avLst/>
          </a:prstGeom>
          <a:noFill/>
        </p:spPr>
        <p:txBody>
          <a:bodyPr wrap="square" anchor="ctr">
            <a:spAutoFit/>
          </a:bodyPr>
          <a:lstStyle/>
          <a:p>
            <a:pPr algn="ctr" eaLnBrk="1" hangingPunct="1">
              <a:defRPr/>
            </a:pPr>
            <a:r>
              <a:rPr lang="en-US" sz="1000" dirty="0">
                <a:latin typeface="Arial" panose="020B0604020202020204" pitchFamily="34" charset="0"/>
                <a:ea typeface="Century Gothic" charset="0"/>
                <a:cs typeface="Arial" panose="020B0604020202020204" pitchFamily="34" charset="0"/>
              </a:rPr>
              <a:t>(Graphical Abstract adapted from Mistry/Facelli et al., </a:t>
            </a:r>
            <a:r>
              <a:rPr lang="en-US" sz="1000" i="1" dirty="0">
                <a:latin typeface="Arial" panose="020B0604020202020204" pitchFamily="34" charset="0"/>
                <a:ea typeface="Century Gothic" charset="0"/>
                <a:cs typeface="Arial" panose="020B0604020202020204" pitchFamily="34" charset="0"/>
              </a:rPr>
              <a:t>Diabetologia</a:t>
            </a:r>
            <a:r>
              <a:rPr lang="en-US" sz="1000" dirty="0">
                <a:latin typeface="Arial" panose="020B0604020202020204" pitchFamily="34" charset="0"/>
                <a:ea typeface="Century Gothic" charset="0"/>
                <a:cs typeface="Arial" panose="020B0604020202020204" pitchFamily="34" charset="0"/>
              </a:rPr>
              <a:t>, 2023)</a:t>
            </a:r>
          </a:p>
        </p:txBody>
      </p:sp>
      <p:grpSp>
        <p:nvGrpSpPr>
          <p:cNvPr id="210" name="Group 209">
            <a:extLst>
              <a:ext uri="{FF2B5EF4-FFF2-40B4-BE49-F238E27FC236}">
                <a16:creationId xmlns:a16="http://schemas.microsoft.com/office/drawing/2014/main" id="{7FD6A5F3-6BC6-4698-6BC1-CBA69DCCF032}"/>
              </a:ext>
            </a:extLst>
          </p:cNvPr>
          <p:cNvGrpSpPr>
            <a:grpSpLocks noChangeAspect="1"/>
          </p:cNvGrpSpPr>
          <p:nvPr/>
        </p:nvGrpSpPr>
        <p:grpSpPr>
          <a:xfrm>
            <a:off x="280416" y="2173079"/>
            <a:ext cx="11631168" cy="1551565"/>
            <a:chOff x="609600" y="2690701"/>
            <a:chExt cx="10967551" cy="1463040"/>
          </a:xfrm>
        </p:grpSpPr>
        <p:grpSp>
          <p:nvGrpSpPr>
            <p:cNvPr id="211" name="Group 210">
              <a:extLst>
                <a:ext uri="{FF2B5EF4-FFF2-40B4-BE49-F238E27FC236}">
                  <a16:creationId xmlns:a16="http://schemas.microsoft.com/office/drawing/2014/main" id="{BA8E880B-BB69-0F45-6795-FFE920088C20}"/>
                </a:ext>
              </a:extLst>
            </p:cNvPr>
            <p:cNvGrpSpPr/>
            <p:nvPr/>
          </p:nvGrpSpPr>
          <p:grpSpPr>
            <a:xfrm>
              <a:off x="609600" y="2690701"/>
              <a:ext cx="2468880" cy="1463040"/>
              <a:chOff x="609600" y="2690701"/>
              <a:chExt cx="2468880" cy="1463040"/>
            </a:xfrm>
          </p:grpSpPr>
          <p:sp>
            <p:nvSpPr>
              <p:cNvPr id="269" name="Rounded Rectangle 268">
                <a:extLst>
                  <a:ext uri="{FF2B5EF4-FFF2-40B4-BE49-F238E27FC236}">
                    <a16:creationId xmlns:a16="http://schemas.microsoft.com/office/drawing/2014/main" id="{8395B439-BB1B-3D03-A0C9-62A305DE3C75}"/>
                  </a:ext>
                </a:extLst>
              </p:cNvPr>
              <p:cNvSpPr/>
              <p:nvPr/>
            </p:nvSpPr>
            <p:spPr>
              <a:xfrm>
                <a:off x="609600" y="2690701"/>
                <a:ext cx="2468880" cy="1463040"/>
              </a:xfrm>
              <a:prstGeom prst="roundRect">
                <a:avLst>
                  <a:gd name="adj" fmla="val 10058"/>
                </a:avLst>
              </a:prstGeom>
              <a:solidFill>
                <a:schemeClr val="bg1"/>
              </a:solidFill>
              <a:ln w="12700">
                <a:solidFill>
                  <a:srgbClr val="9A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Year 1</a:t>
                </a:r>
              </a:p>
              <a:p>
                <a:pPr algn="ctr"/>
                <a:r>
                  <a:rPr lang="en-US" sz="1200" dirty="0">
                    <a:solidFill>
                      <a:schemeClr val="tx1"/>
                    </a:solidFill>
                    <a:latin typeface="Arial" panose="020B0604020202020204" pitchFamily="34" charset="0"/>
                    <a:cs typeface="Arial" panose="020B0604020202020204" pitchFamily="34" charset="0"/>
                  </a:rPr>
                  <a:t>(3 clusters)</a:t>
                </a:r>
              </a:p>
            </p:txBody>
          </p:sp>
          <p:sp>
            <p:nvSpPr>
              <p:cNvPr id="270" name="Oval 269">
                <a:extLst>
                  <a:ext uri="{FF2B5EF4-FFF2-40B4-BE49-F238E27FC236}">
                    <a16:creationId xmlns:a16="http://schemas.microsoft.com/office/drawing/2014/main" id="{5B3955E9-FC2A-1366-6328-A3C745B8DAD1}"/>
                  </a:ext>
                </a:extLst>
              </p:cNvPr>
              <p:cNvSpPr>
                <a:spLocks noChangeAspect="1"/>
              </p:cNvSpPr>
              <p:nvPr/>
            </p:nvSpPr>
            <p:spPr>
              <a:xfrm>
                <a:off x="1981293" y="3665700"/>
                <a:ext cx="182880" cy="182880"/>
              </a:xfrm>
              <a:prstGeom prst="ellipse">
                <a:avLst/>
              </a:prstGeom>
              <a:solidFill>
                <a:srgbClr val="6DA5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1" name="Oval 270">
                <a:extLst>
                  <a:ext uri="{FF2B5EF4-FFF2-40B4-BE49-F238E27FC236}">
                    <a16:creationId xmlns:a16="http://schemas.microsoft.com/office/drawing/2014/main" id="{DEC060EA-5E89-8D0C-D450-E42942405488}"/>
                  </a:ext>
                </a:extLst>
              </p:cNvPr>
              <p:cNvSpPr>
                <a:spLocks noChangeAspect="1"/>
              </p:cNvSpPr>
              <p:nvPr/>
            </p:nvSpPr>
            <p:spPr>
              <a:xfrm>
                <a:off x="2238026" y="3602406"/>
                <a:ext cx="182880" cy="182880"/>
              </a:xfrm>
              <a:prstGeom prst="ellipse">
                <a:avLst/>
              </a:prstGeom>
              <a:solidFill>
                <a:srgbClr val="6DA5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2" name="Oval 271">
                <a:extLst>
                  <a:ext uri="{FF2B5EF4-FFF2-40B4-BE49-F238E27FC236}">
                    <a16:creationId xmlns:a16="http://schemas.microsoft.com/office/drawing/2014/main" id="{C03CB305-5C5B-27A3-9F6B-0D1B21273DD7}"/>
                  </a:ext>
                </a:extLst>
              </p:cNvPr>
              <p:cNvSpPr>
                <a:spLocks noChangeAspect="1"/>
              </p:cNvSpPr>
              <p:nvPr/>
            </p:nvSpPr>
            <p:spPr>
              <a:xfrm>
                <a:off x="2175956" y="3846397"/>
                <a:ext cx="182880" cy="182880"/>
              </a:xfrm>
              <a:prstGeom prst="ellipse">
                <a:avLst/>
              </a:prstGeom>
              <a:solidFill>
                <a:srgbClr val="6DA5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3" name="Oval 272">
                <a:extLst>
                  <a:ext uri="{FF2B5EF4-FFF2-40B4-BE49-F238E27FC236}">
                    <a16:creationId xmlns:a16="http://schemas.microsoft.com/office/drawing/2014/main" id="{355E2BA4-A832-06BA-203A-9A9255B1C57B}"/>
                  </a:ext>
                </a:extLst>
              </p:cNvPr>
              <p:cNvSpPr>
                <a:spLocks noChangeAspect="1"/>
              </p:cNvSpPr>
              <p:nvPr/>
            </p:nvSpPr>
            <p:spPr>
              <a:xfrm>
                <a:off x="1135261" y="3559221"/>
                <a:ext cx="182880" cy="182880"/>
              </a:xfrm>
              <a:prstGeom prst="ellipse">
                <a:avLst/>
              </a:prstGeom>
              <a:solidFill>
                <a:srgbClr val="EB7B5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4" name="Oval 273">
                <a:extLst>
                  <a:ext uri="{FF2B5EF4-FFF2-40B4-BE49-F238E27FC236}">
                    <a16:creationId xmlns:a16="http://schemas.microsoft.com/office/drawing/2014/main" id="{7818D81F-41E5-B613-E5A5-95DA0D95CA9C}"/>
                  </a:ext>
                </a:extLst>
              </p:cNvPr>
              <p:cNvSpPr>
                <a:spLocks noChangeAspect="1"/>
              </p:cNvSpPr>
              <p:nvPr/>
            </p:nvSpPr>
            <p:spPr>
              <a:xfrm>
                <a:off x="1249561" y="3806014"/>
                <a:ext cx="182880" cy="182880"/>
              </a:xfrm>
              <a:prstGeom prst="ellipse">
                <a:avLst/>
              </a:prstGeom>
              <a:solidFill>
                <a:srgbClr val="EB7B5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5" name="Oval 274">
                <a:extLst>
                  <a:ext uri="{FF2B5EF4-FFF2-40B4-BE49-F238E27FC236}">
                    <a16:creationId xmlns:a16="http://schemas.microsoft.com/office/drawing/2014/main" id="{2A49EA16-D246-0414-2DE9-C3262C782359}"/>
                  </a:ext>
                </a:extLst>
              </p:cNvPr>
              <p:cNvSpPr>
                <a:spLocks noChangeAspect="1"/>
              </p:cNvSpPr>
              <p:nvPr/>
            </p:nvSpPr>
            <p:spPr>
              <a:xfrm>
                <a:off x="1523001" y="3873107"/>
                <a:ext cx="182880" cy="182880"/>
              </a:xfrm>
              <a:prstGeom prst="ellipse">
                <a:avLst/>
              </a:prstGeom>
              <a:solidFill>
                <a:srgbClr val="EB7B5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6" name="Oval 275">
                <a:extLst>
                  <a:ext uri="{FF2B5EF4-FFF2-40B4-BE49-F238E27FC236}">
                    <a16:creationId xmlns:a16="http://schemas.microsoft.com/office/drawing/2014/main" id="{0A8D9BEA-8B89-DDA3-8CF2-43788D2AFFCD}"/>
                  </a:ext>
                </a:extLst>
              </p:cNvPr>
              <p:cNvSpPr>
                <a:spLocks noChangeAspect="1"/>
              </p:cNvSpPr>
              <p:nvPr/>
            </p:nvSpPr>
            <p:spPr>
              <a:xfrm>
                <a:off x="1461827" y="3653841"/>
                <a:ext cx="182880" cy="182880"/>
              </a:xfrm>
              <a:prstGeom prst="ellipse">
                <a:avLst/>
              </a:prstGeom>
              <a:solidFill>
                <a:srgbClr val="EB7B5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7" name="Oval 276">
                <a:extLst>
                  <a:ext uri="{FF2B5EF4-FFF2-40B4-BE49-F238E27FC236}">
                    <a16:creationId xmlns:a16="http://schemas.microsoft.com/office/drawing/2014/main" id="{E6DF3F24-0AB8-0FE6-5FBE-41F5827EB1A6}"/>
                  </a:ext>
                </a:extLst>
              </p:cNvPr>
              <p:cNvSpPr>
                <a:spLocks noChangeAspect="1"/>
              </p:cNvSpPr>
              <p:nvPr/>
            </p:nvSpPr>
            <p:spPr>
              <a:xfrm>
                <a:off x="947319" y="3270439"/>
                <a:ext cx="182880" cy="182880"/>
              </a:xfrm>
              <a:prstGeom prst="ellipse">
                <a:avLst/>
              </a:prstGeom>
              <a:solidFill>
                <a:srgbClr val="8AA9D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8" name="Oval 277">
                <a:extLst>
                  <a:ext uri="{FF2B5EF4-FFF2-40B4-BE49-F238E27FC236}">
                    <a16:creationId xmlns:a16="http://schemas.microsoft.com/office/drawing/2014/main" id="{23BA4F25-248D-F5B7-1C47-B4AF82B5D7B4}"/>
                  </a:ext>
                </a:extLst>
              </p:cNvPr>
              <p:cNvSpPr>
                <a:spLocks noChangeAspect="1"/>
              </p:cNvSpPr>
              <p:nvPr/>
            </p:nvSpPr>
            <p:spPr>
              <a:xfrm>
                <a:off x="1039638" y="2982051"/>
                <a:ext cx="182880" cy="182880"/>
              </a:xfrm>
              <a:prstGeom prst="ellipse">
                <a:avLst/>
              </a:prstGeom>
              <a:solidFill>
                <a:srgbClr val="8AA9D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9" name="Oval 278">
                <a:extLst>
                  <a:ext uri="{FF2B5EF4-FFF2-40B4-BE49-F238E27FC236}">
                    <a16:creationId xmlns:a16="http://schemas.microsoft.com/office/drawing/2014/main" id="{913C725D-DF9C-4B3A-EA87-D079A1CBC071}"/>
                  </a:ext>
                </a:extLst>
              </p:cNvPr>
              <p:cNvSpPr>
                <a:spLocks noChangeAspect="1"/>
              </p:cNvSpPr>
              <p:nvPr/>
            </p:nvSpPr>
            <p:spPr>
              <a:xfrm>
                <a:off x="1261203" y="3122729"/>
                <a:ext cx="182880" cy="182880"/>
              </a:xfrm>
              <a:prstGeom prst="ellipse">
                <a:avLst/>
              </a:prstGeom>
              <a:solidFill>
                <a:srgbClr val="8AA9D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0" name="Oval 279">
                <a:extLst>
                  <a:ext uri="{FF2B5EF4-FFF2-40B4-BE49-F238E27FC236}">
                    <a16:creationId xmlns:a16="http://schemas.microsoft.com/office/drawing/2014/main" id="{5B4EB4FA-3C46-5E2F-4C51-F4469EEA0D31}"/>
                  </a:ext>
                </a:extLst>
              </p:cNvPr>
              <p:cNvSpPr>
                <a:spLocks noChangeAspect="1"/>
              </p:cNvSpPr>
              <p:nvPr/>
            </p:nvSpPr>
            <p:spPr>
              <a:xfrm>
                <a:off x="1445842" y="2919626"/>
                <a:ext cx="182880" cy="182880"/>
              </a:xfrm>
              <a:prstGeom prst="ellipse">
                <a:avLst/>
              </a:prstGeom>
              <a:solidFill>
                <a:srgbClr val="8AA9D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1" name="Oval 280">
                <a:extLst>
                  <a:ext uri="{FF2B5EF4-FFF2-40B4-BE49-F238E27FC236}">
                    <a16:creationId xmlns:a16="http://schemas.microsoft.com/office/drawing/2014/main" id="{8F328CC9-7442-3468-C210-45E2C953D49A}"/>
                  </a:ext>
                </a:extLst>
              </p:cNvPr>
              <p:cNvSpPr>
                <a:spLocks noChangeAspect="1"/>
              </p:cNvSpPr>
              <p:nvPr/>
            </p:nvSpPr>
            <p:spPr>
              <a:xfrm>
                <a:off x="1685872" y="2845771"/>
                <a:ext cx="182880" cy="182880"/>
              </a:xfrm>
              <a:prstGeom prst="ellipse">
                <a:avLst/>
              </a:prstGeom>
              <a:solidFill>
                <a:srgbClr val="8AA9D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2" name="Oval 281">
                <a:extLst>
                  <a:ext uri="{FF2B5EF4-FFF2-40B4-BE49-F238E27FC236}">
                    <a16:creationId xmlns:a16="http://schemas.microsoft.com/office/drawing/2014/main" id="{C2971923-BE30-19E4-4948-12AF7F146353}"/>
                  </a:ext>
                </a:extLst>
              </p:cNvPr>
              <p:cNvSpPr>
                <a:spLocks noChangeAspect="1"/>
              </p:cNvSpPr>
              <p:nvPr/>
            </p:nvSpPr>
            <p:spPr>
              <a:xfrm>
                <a:off x="1981293" y="2975018"/>
                <a:ext cx="182880" cy="182880"/>
              </a:xfrm>
              <a:prstGeom prst="ellipse">
                <a:avLst/>
              </a:prstGeom>
              <a:solidFill>
                <a:srgbClr val="8AA9D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3" name="Oval 282">
                <a:extLst>
                  <a:ext uri="{FF2B5EF4-FFF2-40B4-BE49-F238E27FC236}">
                    <a16:creationId xmlns:a16="http://schemas.microsoft.com/office/drawing/2014/main" id="{F4813DC9-0B35-E9EB-C541-5DE68C99BE0D}"/>
                  </a:ext>
                </a:extLst>
              </p:cNvPr>
              <p:cNvSpPr>
                <a:spLocks noChangeAspect="1"/>
              </p:cNvSpPr>
              <p:nvPr/>
            </p:nvSpPr>
            <p:spPr>
              <a:xfrm>
                <a:off x="2258178" y="2978866"/>
                <a:ext cx="182880" cy="182880"/>
              </a:xfrm>
              <a:prstGeom prst="ellipse">
                <a:avLst/>
              </a:prstGeom>
              <a:solidFill>
                <a:srgbClr val="8AA9D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4" name="Oval 283">
                <a:extLst>
                  <a:ext uri="{FF2B5EF4-FFF2-40B4-BE49-F238E27FC236}">
                    <a16:creationId xmlns:a16="http://schemas.microsoft.com/office/drawing/2014/main" id="{DB2EF0D2-E0B4-77A6-9D0F-AD2BF0C833A6}"/>
                  </a:ext>
                </a:extLst>
              </p:cNvPr>
              <p:cNvSpPr>
                <a:spLocks noChangeAspect="1"/>
              </p:cNvSpPr>
              <p:nvPr/>
            </p:nvSpPr>
            <p:spPr>
              <a:xfrm>
                <a:off x="2424425" y="3270439"/>
                <a:ext cx="182880" cy="182880"/>
              </a:xfrm>
              <a:prstGeom prst="ellipse">
                <a:avLst/>
              </a:prstGeom>
              <a:solidFill>
                <a:srgbClr val="8AA9D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5" name="Oval 284">
                <a:extLst>
                  <a:ext uri="{FF2B5EF4-FFF2-40B4-BE49-F238E27FC236}">
                    <a16:creationId xmlns:a16="http://schemas.microsoft.com/office/drawing/2014/main" id="{A8044A3F-B731-EA5E-858A-135931C9F987}"/>
                  </a:ext>
                </a:extLst>
              </p:cNvPr>
              <p:cNvSpPr>
                <a:spLocks noChangeAspect="1"/>
              </p:cNvSpPr>
              <p:nvPr/>
            </p:nvSpPr>
            <p:spPr>
              <a:xfrm>
                <a:off x="2479359" y="2795893"/>
                <a:ext cx="182880" cy="182880"/>
              </a:xfrm>
              <a:prstGeom prst="ellipse">
                <a:avLst/>
              </a:prstGeom>
              <a:solidFill>
                <a:srgbClr val="8AA9D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6" name="Oval 285">
                <a:extLst>
                  <a:ext uri="{FF2B5EF4-FFF2-40B4-BE49-F238E27FC236}">
                    <a16:creationId xmlns:a16="http://schemas.microsoft.com/office/drawing/2014/main" id="{21B41C2A-2E55-9632-85AB-ABEEC2671C85}"/>
                  </a:ext>
                </a:extLst>
              </p:cNvPr>
              <p:cNvSpPr>
                <a:spLocks noChangeAspect="1"/>
              </p:cNvSpPr>
              <p:nvPr/>
            </p:nvSpPr>
            <p:spPr>
              <a:xfrm>
                <a:off x="886419" y="2787022"/>
                <a:ext cx="182880" cy="182880"/>
              </a:xfrm>
              <a:prstGeom prst="ellipse">
                <a:avLst/>
              </a:prstGeom>
              <a:solidFill>
                <a:srgbClr val="8AA9D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7" name="Oval 286">
                <a:extLst>
                  <a:ext uri="{FF2B5EF4-FFF2-40B4-BE49-F238E27FC236}">
                    <a16:creationId xmlns:a16="http://schemas.microsoft.com/office/drawing/2014/main" id="{49024711-9BB7-8CFD-3B58-38CF06CE1280}"/>
                  </a:ext>
                </a:extLst>
              </p:cNvPr>
              <p:cNvSpPr>
                <a:spLocks noChangeAspect="1"/>
              </p:cNvSpPr>
              <p:nvPr/>
            </p:nvSpPr>
            <p:spPr>
              <a:xfrm>
                <a:off x="2573061" y="3041463"/>
                <a:ext cx="182880" cy="182880"/>
              </a:xfrm>
              <a:prstGeom prst="ellipse">
                <a:avLst/>
              </a:prstGeom>
              <a:solidFill>
                <a:srgbClr val="8AA9D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8" name="Oval 287">
                <a:extLst>
                  <a:ext uri="{FF2B5EF4-FFF2-40B4-BE49-F238E27FC236}">
                    <a16:creationId xmlns:a16="http://schemas.microsoft.com/office/drawing/2014/main" id="{F6A18C17-E05C-0E6E-C397-DB31CEAA951B}"/>
                  </a:ext>
                </a:extLst>
              </p:cNvPr>
              <p:cNvSpPr>
                <a:spLocks noChangeAspect="1"/>
              </p:cNvSpPr>
              <p:nvPr/>
            </p:nvSpPr>
            <p:spPr>
              <a:xfrm>
                <a:off x="1211491" y="2760576"/>
                <a:ext cx="182880" cy="182880"/>
              </a:xfrm>
              <a:prstGeom prst="ellipse">
                <a:avLst/>
              </a:prstGeom>
              <a:solidFill>
                <a:srgbClr val="8AA9D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9" name="Oval 288">
                <a:extLst>
                  <a:ext uri="{FF2B5EF4-FFF2-40B4-BE49-F238E27FC236}">
                    <a16:creationId xmlns:a16="http://schemas.microsoft.com/office/drawing/2014/main" id="{186AF58C-A2FC-CCC8-BDC4-9A6FB4502AA4}"/>
                  </a:ext>
                </a:extLst>
              </p:cNvPr>
              <p:cNvSpPr>
                <a:spLocks noChangeAspect="1"/>
              </p:cNvSpPr>
              <p:nvPr/>
            </p:nvSpPr>
            <p:spPr>
              <a:xfrm>
                <a:off x="2131125" y="2765233"/>
                <a:ext cx="182880" cy="182880"/>
              </a:xfrm>
              <a:prstGeom prst="ellipse">
                <a:avLst/>
              </a:prstGeom>
              <a:solidFill>
                <a:srgbClr val="8AA9D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212" name="Group 211">
              <a:extLst>
                <a:ext uri="{FF2B5EF4-FFF2-40B4-BE49-F238E27FC236}">
                  <a16:creationId xmlns:a16="http://schemas.microsoft.com/office/drawing/2014/main" id="{B0440793-ABC5-15E1-9644-C1267F72EC81}"/>
                </a:ext>
              </a:extLst>
            </p:cNvPr>
            <p:cNvGrpSpPr/>
            <p:nvPr/>
          </p:nvGrpSpPr>
          <p:grpSpPr>
            <a:xfrm>
              <a:off x="6275380" y="2690701"/>
              <a:ext cx="2468880" cy="1463040"/>
              <a:chOff x="6275380" y="2690701"/>
              <a:chExt cx="2468880" cy="1463040"/>
            </a:xfrm>
          </p:grpSpPr>
          <p:sp>
            <p:nvSpPr>
              <p:cNvPr id="250" name="Rounded Rectangle 249">
                <a:extLst>
                  <a:ext uri="{FF2B5EF4-FFF2-40B4-BE49-F238E27FC236}">
                    <a16:creationId xmlns:a16="http://schemas.microsoft.com/office/drawing/2014/main" id="{67BEC38F-982A-932F-DF89-8E15A6C64624}"/>
                  </a:ext>
                </a:extLst>
              </p:cNvPr>
              <p:cNvSpPr/>
              <p:nvPr/>
            </p:nvSpPr>
            <p:spPr>
              <a:xfrm>
                <a:off x="6275380" y="2690701"/>
                <a:ext cx="2468880" cy="1463040"/>
              </a:xfrm>
              <a:prstGeom prst="roundRect">
                <a:avLst>
                  <a:gd name="adj" fmla="val 10058"/>
                </a:avLst>
              </a:prstGeom>
              <a:solidFill>
                <a:schemeClr val="bg1"/>
              </a:solidFill>
              <a:ln w="12700">
                <a:solidFill>
                  <a:srgbClr val="9A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Years 4 – 8</a:t>
                </a:r>
              </a:p>
              <a:p>
                <a:pPr algn="ctr"/>
                <a:r>
                  <a:rPr lang="en-US" sz="1200" dirty="0">
                    <a:solidFill>
                      <a:schemeClr val="tx1"/>
                    </a:solidFill>
                    <a:latin typeface="Arial" panose="020B0604020202020204" pitchFamily="34" charset="0"/>
                    <a:cs typeface="Arial" panose="020B0604020202020204" pitchFamily="34" charset="0"/>
                  </a:rPr>
                  <a:t>(3 clusters)</a:t>
                </a:r>
              </a:p>
            </p:txBody>
          </p:sp>
          <p:sp>
            <p:nvSpPr>
              <p:cNvPr id="251" name="Oval 250">
                <a:extLst>
                  <a:ext uri="{FF2B5EF4-FFF2-40B4-BE49-F238E27FC236}">
                    <a16:creationId xmlns:a16="http://schemas.microsoft.com/office/drawing/2014/main" id="{31D1861A-D479-3895-2431-216F2B86F9D2}"/>
                  </a:ext>
                </a:extLst>
              </p:cNvPr>
              <p:cNvSpPr>
                <a:spLocks noChangeAspect="1"/>
              </p:cNvSpPr>
              <p:nvPr/>
            </p:nvSpPr>
            <p:spPr>
              <a:xfrm>
                <a:off x="8116994" y="3735522"/>
                <a:ext cx="182880" cy="182880"/>
              </a:xfrm>
              <a:prstGeom prst="ellipse">
                <a:avLst/>
              </a:prstGeom>
              <a:solidFill>
                <a:srgbClr val="DD535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2" name="Oval 251">
                <a:extLst>
                  <a:ext uri="{FF2B5EF4-FFF2-40B4-BE49-F238E27FC236}">
                    <a16:creationId xmlns:a16="http://schemas.microsoft.com/office/drawing/2014/main" id="{25C59069-9D0E-C8E8-B7E6-4793FB70167D}"/>
                  </a:ext>
                </a:extLst>
              </p:cNvPr>
              <p:cNvSpPr>
                <a:spLocks noChangeAspect="1"/>
              </p:cNvSpPr>
              <p:nvPr/>
            </p:nvSpPr>
            <p:spPr>
              <a:xfrm>
                <a:off x="7952910" y="3569692"/>
                <a:ext cx="182880" cy="182880"/>
              </a:xfrm>
              <a:prstGeom prst="ellipse">
                <a:avLst/>
              </a:prstGeom>
              <a:solidFill>
                <a:srgbClr val="DD535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3" name="Oval 252">
                <a:extLst>
                  <a:ext uri="{FF2B5EF4-FFF2-40B4-BE49-F238E27FC236}">
                    <a16:creationId xmlns:a16="http://schemas.microsoft.com/office/drawing/2014/main" id="{A5172A57-D341-9D2A-290A-7B87AA9BD374}"/>
                  </a:ext>
                </a:extLst>
              </p:cNvPr>
              <p:cNvSpPr>
                <a:spLocks noChangeAspect="1"/>
              </p:cNvSpPr>
              <p:nvPr/>
            </p:nvSpPr>
            <p:spPr>
              <a:xfrm>
                <a:off x="7810830" y="3813683"/>
                <a:ext cx="182880" cy="182880"/>
              </a:xfrm>
              <a:prstGeom prst="ellipse">
                <a:avLst/>
              </a:prstGeom>
              <a:solidFill>
                <a:srgbClr val="DD535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4" name="Oval 253">
                <a:extLst>
                  <a:ext uri="{FF2B5EF4-FFF2-40B4-BE49-F238E27FC236}">
                    <a16:creationId xmlns:a16="http://schemas.microsoft.com/office/drawing/2014/main" id="{DA13AAF6-B7DC-86BB-098B-4E28BDF5D074}"/>
                  </a:ext>
                </a:extLst>
              </p:cNvPr>
              <p:cNvSpPr>
                <a:spLocks noChangeAspect="1"/>
              </p:cNvSpPr>
              <p:nvPr/>
            </p:nvSpPr>
            <p:spPr>
              <a:xfrm>
                <a:off x="6671747" y="3556583"/>
                <a:ext cx="182880" cy="182880"/>
              </a:xfrm>
              <a:prstGeom prst="ellipse">
                <a:avLst/>
              </a:prstGeom>
              <a:solidFill>
                <a:srgbClr val="9270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5" name="Oval 254">
                <a:extLst>
                  <a:ext uri="{FF2B5EF4-FFF2-40B4-BE49-F238E27FC236}">
                    <a16:creationId xmlns:a16="http://schemas.microsoft.com/office/drawing/2014/main" id="{AF11C112-0F1D-3687-E9B7-D0D1B413974A}"/>
                  </a:ext>
                </a:extLst>
              </p:cNvPr>
              <p:cNvSpPr>
                <a:spLocks noChangeAspect="1"/>
              </p:cNvSpPr>
              <p:nvPr/>
            </p:nvSpPr>
            <p:spPr>
              <a:xfrm>
                <a:off x="6820337" y="3803376"/>
                <a:ext cx="182880" cy="182880"/>
              </a:xfrm>
              <a:prstGeom prst="ellipse">
                <a:avLst/>
              </a:prstGeom>
              <a:solidFill>
                <a:srgbClr val="9270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6" name="Oval 255">
                <a:extLst>
                  <a:ext uri="{FF2B5EF4-FFF2-40B4-BE49-F238E27FC236}">
                    <a16:creationId xmlns:a16="http://schemas.microsoft.com/office/drawing/2014/main" id="{31586453-55A5-055C-7C5F-CB0BE646C4F6}"/>
                  </a:ext>
                </a:extLst>
              </p:cNvPr>
              <p:cNvSpPr>
                <a:spLocks noChangeAspect="1"/>
              </p:cNvSpPr>
              <p:nvPr/>
            </p:nvSpPr>
            <p:spPr>
              <a:xfrm>
                <a:off x="7242520" y="3732097"/>
                <a:ext cx="182880" cy="182880"/>
              </a:xfrm>
              <a:prstGeom prst="ellipse">
                <a:avLst/>
              </a:prstGeom>
              <a:solidFill>
                <a:srgbClr val="9270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7" name="Oval 256">
                <a:extLst>
                  <a:ext uri="{FF2B5EF4-FFF2-40B4-BE49-F238E27FC236}">
                    <a16:creationId xmlns:a16="http://schemas.microsoft.com/office/drawing/2014/main" id="{EDD34DBA-9755-EDE3-18AE-2E6BE9F04CED}"/>
                  </a:ext>
                </a:extLst>
              </p:cNvPr>
              <p:cNvSpPr>
                <a:spLocks noChangeAspect="1"/>
              </p:cNvSpPr>
              <p:nvPr/>
            </p:nvSpPr>
            <p:spPr>
              <a:xfrm>
                <a:off x="6998313" y="3685493"/>
                <a:ext cx="182880" cy="182880"/>
              </a:xfrm>
              <a:prstGeom prst="ellipse">
                <a:avLst/>
              </a:prstGeom>
              <a:solidFill>
                <a:srgbClr val="9270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8" name="Oval 257">
                <a:extLst>
                  <a:ext uri="{FF2B5EF4-FFF2-40B4-BE49-F238E27FC236}">
                    <a16:creationId xmlns:a16="http://schemas.microsoft.com/office/drawing/2014/main" id="{6D9A1759-4743-074C-B844-BD2840165068}"/>
                  </a:ext>
                </a:extLst>
              </p:cNvPr>
              <p:cNvSpPr>
                <a:spLocks noChangeAspect="1"/>
              </p:cNvSpPr>
              <p:nvPr/>
            </p:nvSpPr>
            <p:spPr>
              <a:xfrm>
                <a:off x="6639888" y="3224723"/>
                <a:ext cx="182880" cy="182880"/>
              </a:xfrm>
              <a:prstGeom prst="ellipse">
                <a:avLst/>
              </a:prstGeom>
              <a:solidFill>
                <a:srgbClr val="8AA9D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9" name="Oval 258">
                <a:extLst>
                  <a:ext uri="{FF2B5EF4-FFF2-40B4-BE49-F238E27FC236}">
                    <a16:creationId xmlns:a16="http://schemas.microsoft.com/office/drawing/2014/main" id="{211B71E6-A738-BE70-296B-0F7CFCFF39CB}"/>
                  </a:ext>
                </a:extLst>
              </p:cNvPr>
              <p:cNvSpPr>
                <a:spLocks noChangeAspect="1"/>
              </p:cNvSpPr>
              <p:nvPr/>
            </p:nvSpPr>
            <p:spPr>
              <a:xfrm>
                <a:off x="6732207" y="2970625"/>
                <a:ext cx="182880" cy="182880"/>
              </a:xfrm>
              <a:prstGeom prst="ellipse">
                <a:avLst/>
              </a:prstGeom>
              <a:solidFill>
                <a:srgbClr val="8AA9D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0" name="Oval 259">
                <a:extLst>
                  <a:ext uri="{FF2B5EF4-FFF2-40B4-BE49-F238E27FC236}">
                    <a16:creationId xmlns:a16="http://schemas.microsoft.com/office/drawing/2014/main" id="{A9EA9136-F649-E281-A676-92549B133BF8}"/>
                  </a:ext>
                </a:extLst>
              </p:cNvPr>
              <p:cNvSpPr>
                <a:spLocks noChangeAspect="1"/>
              </p:cNvSpPr>
              <p:nvPr/>
            </p:nvSpPr>
            <p:spPr>
              <a:xfrm>
                <a:off x="6965202" y="3019863"/>
                <a:ext cx="182880" cy="182880"/>
              </a:xfrm>
              <a:prstGeom prst="ellipse">
                <a:avLst/>
              </a:prstGeom>
              <a:solidFill>
                <a:srgbClr val="8AA9D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1" name="Oval 260">
                <a:extLst>
                  <a:ext uri="{FF2B5EF4-FFF2-40B4-BE49-F238E27FC236}">
                    <a16:creationId xmlns:a16="http://schemas.microsoft.com/office/drawing/2014/main" id="{D70A8E90-7DC6-8DA7-A7C7-AD1DC1CDE5E4}"/>
                  </a:ext>
                </a:extLst>
              </p:cNvPr>
              <p:cNvSpPr>
                <a:spLocks noChangeAspect="1"/>
              </p:cNvSpPr>
              <p:nvPr/>
            </p:nvSpPr>
            <p:spPr>
              <a:xfrm>
                <a:off x="7138411" y="2873910"/>
                <a:ext cx="182880" cy="182880"/>
              </a:xfrm>
              <a:prstGeom prst="ellipse">
                <a:avLst/>
              </a:prstGeom>
              <a:solidFill>
                <a:srgbClr val="8AA9D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2" name="Oval 261">
                <a:extLst>
                  <a:ext uri="{FF2B5EF4-FFF2-40B4-BE49-F238E27FC236}">
                    <a16:creationId xmlns:a16="http://schemas.microsoft.com/office/drawing/2014/main" id="{C05893B5-9A5A-7D4D-7059-5172BEE42DE7}"/>
                  </a:ext>
                </a:extLst>
              </p:cNvPr>
              <p:cNvSpPr>
                <a:spLocks noChangeAspect="1"/>
              </p:cNvSpPr>
              <p:nvPr/>
            </p:nvSpPr>
            <p:spPr>
              <a:xfrm>
                <a:off x="7378441" y="2834345"/>
                <a:ext cx="182880" cy="182880"/>
              </a:xfrm>
              <a:prstGeom prst="ellipse">
                <a:avLst/>
              </a:prstGeom>
              <a:solidFill>
                <a:srgbClr val="8AA9D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3" name="Oval 262">
                <a:extLst>
                  <a:ext uri="{FF2B5EF4-FFF2-40B4-BE49-F238E27FC236}">
                    <a16:creationId xmlns:a16="http://schemas.microsoft.com/office/drawing/2014/main" id="{05D187C8-20EE-515A-E981-F18437837328}"/>
                  </a:ext>
                </a:extLst>
              </p:cNvPr>
              <p:cNvSpPr>
                <a:spLocks noChangeAspect="1"/>
              </p:cNvSpPr>
              <p:nvPr/>
            </p:nvSpPr>
            <p:spPr>
              <a:xfrm>
                <a:off x="7673862" y="2963592"/>
                <a:ext cx="182880" cy="182880"/>
              </a:xfrm>
              <a:prstGeom prst="ellipse">
                <a:avLst/>
              </a:prstGeom>
              <a:solidFill>
                <a:srgbClr val="8AA9D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4" name="Oval 263">
                <a:extLst>
                  <a:ext uri="{FF2B5EF4-FFF2-40B4-BE49-F238E27FC236}">
                    <a16:creationId xmlns:a16="http://schemas.microsoft.com/office/drawing/2014/main" id="{24AC0B27-3B1C-9213-6F66-A598D7FDC261}"/>
                  </a:ext>
                </a:extLst>
              </p:cNvPr>
              <p:cNvSpPr>
                <a:spLocks noChangeAspect="1"/>
              </p:cNvSpPr>
              <p:nvPr/>
            </p:nvSpPr>
            <p:spPr>
              <a:xfrm>
                <a:off x="7950747" y="2967440"/>
                <a:ext cx="182880" cy="182880"/>
              </a:xfrm>
              <a:prstGeom prst="ellipse">
                <a:avLst/>
              </a:prstGeom>
              <a:solidFill>
                <a:srgbClr val="8AA9D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5" name="Oval 264">
                <a:extLst>
                  <a:ext uri="{FF2B5EF4-FFF2-40B4-BE49-F238E27FC236}">
                    <a16:creationId xmlns:a16="http://schemas.microsoft.com/office/drawing/2014/main" id="{8D66439A-011D-E7EC-E3D2-953449C86D62}"/>
                  </a:ext>
                </a:extLst>
              </p:cNvPr>
              <p:cNvSpPr>
                <a:spLocks noChangeAspect="1"/>
              </p:cNvSpPr>
              <p:nvPr/>
            </p:nvSpPr>
            <p:spPr>
              <a:xfrm>
                <a:off x="8116994" y="3259013"/>
                <a:ext cx="182880" cy="182880"/>
              </a:xfrm>
              <a:prstGeom prst="ellipse">
                <a:avLst/>
              </a:prstGeom>
              <a:solidFill>
                <a:srgbClr val="8AA9D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6" name="Oval 265">
                <a:extLst>
                  <a:ext uri="{FF2B5EF4-FFF2-40B4-BE49-F238E27FC236}">
                    <a16:creationId xmlns:a16="http://schemas.microsoft.com/office/drawing/2014/main" id="{EB06F80F-3E92-C0E4-9E52-1A0AA7118E2C}"/>
                  </a:ext>
                </a:extLst>
              </p:cNvPr>
              <p:cNvSpPr>
                <a:spLocks noChangeAspect="1"/>
              </p:cNvSpPr>
              <p:nvPr/>
            </p:nvSpPr>
            <p:spPr>
              <a:xfrm>
                <a:off x="7379867" y="3060609"/>
                <a:ext cx="182880" cy="182880"/>
              </a:xfrm>
              <a:prstGeom prst="ellipse">
                <a:avLst/>
              </a:prstGeom>
              <a:solidFill>
                <a:srgbClr val="8AA9D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7" name="Oval 266">
                <a:extLst>
                  <a:ext uri="{FF2B5EF4-FFF2-40B4-BE49-F238E27FC236}">
                    <a16:creationId xmlns:a16="http://schemas.microsoft.com/office/drawing/2014/main" id="{A84BD741-47ED-C8C9-E009-CCE093AA9884}"/>
                  </a:ext>
                </a:extLst>
              </p:cNvPr>
              <p:cNvSpPr>
                <a:spLocks noChangeAspect="1"/>
              </p:cNvSpPr>
              <p:nvPr/>
            </p:nvSpPr>
            <p:spPr>
              <a:xfrm>
                <a:off x="8265630" y="3030037"/>
                <a:ext cx="182880" cy="182880"/>
              </a:xfrm>
              <a:prstGeom prst="ellipse">
                <a:avLst/>
              </a:prstGeom>
              <a:solidFill>
                <a:srgbClr val="8AA9D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8" name="Oval 267">
                <a:extLst>
                  <a:ext uri="{FF2B5EF4-FFF2-40B4-BE49-F238E27FC236}">
                    <a16:creationId xmlns:a16="http://schemas.microsoft.com/office/drawing/2014/main" id="{18B50E49-491D-5F56-9854-F6E3536E2775}"/>
                  </a:ext>
                </a:extLst>
              </p:cNvPr>
              <p:cNvSpPr>
                <a:spLocks noChangeAspect="1"/>
              </p:cNvSpPr>
              <p:nvPr/>
            </p:nvSpPr>
            <p:spPr>
              <a:xfrm>
                <a:off x="6904060" y="2749150"/>
                <a:ext cx="182880" cy="182880"/>
              </a:xfrm>
              <a:prstGeom prst="ellipse">
                <a:avLst/>
              </a:prstGeom>
              <a:solidFill>
                <a:srgbClr val="8AA9D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213" name="Group 212">
              <a:extLst>
                <a:ext uri="{FF2B5EF4-FFF2-40B4-BE49-F238E27FC236}">
                  <a16:creationId xmlns:a16="http://schemas.microsoft.com/office/drawing/2014/main" id="{CC951435-0CCE-F8A1-C2CF-F685CD4A3007}"/>
                </a:ext>
              </a:extLst>
            </p:cNvPr>
            <p:cNvGrpSpPr/>
            <p:nvPr/>
          </p:nvGrpSpPr>
          <p:grpSpPr>
            <a:xfrm>
              <a:off x="3442490" y="2690701"/>
              <a:ext cx="2468880" cy="1463040"/>
              <a:chOff x="3442490" y="2690701"/>
              <a:chExt cx="2468880" cy="1463040"/>
            </a:xfrm>
          </p:grpSpPr>
          <p:sp>
            <p:nvSpPr>
              <p:cNvPr id="232" name="Rounded Rectangle 231">
                <a:extLst>
                  <a:ext uri="{FF2B5EF4-FFF2-40B4-BE49-F238E27FC236}">
                    <a16:creationId xmlns:a16="http://schemas.microsoft.com/office/drawing/2014/main" id="{E0CCA9E3-2D8D-4BA8-C374-E3622A56FC5C}"/>
                  </a:ext>
                </a:extLst>
              </p:cNvPr>
              <p:cNvSpPr/>
              <p:nvPr/>
            </p:nvSpPr>
            <p:spPr>
              <a:xfrm>
                <a:off x="3442490" y="2690701"/>
                <a:ext cx="2468880" cy="1463040"/>
              </a:xfrm>
              <a:prstGeom prst="roundRect">
                <a:avLst>
                  <a:gd name="adj" fmla="val 10058"/>
                </a:avLst>
              </a:prstGeom>
              <a:solidFill>
                <a:schemeClr val="bg1"/>
              </a:solidFill>
              <a:ln w="12700">
                <a:solidFill>
                  <a:srgbClr val="9A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Years 2 – 3</a:t>
                </a:r>
              </a:p>
              <a:p>
                <a:pPr algn="ctr"/>
                <a:r>
                  <a:rPr lang="en-US" sz="1200" dirty="0">
                    <a:solidFill>
                      <a:schemeClr val="tx1"/>
                    </a:solidFill>
                    <a:latin typeface="Arial" panose="020B0604020202020204" pitchFamily="34" charset="0"/>
                    <a:cs typeface="Arial" panose="020B0604020202020204" pitchFamily="34" charset="0"/>
                  </a:rPr>
                  <a:t>(2 clusters) </a:t>
                </a:r>
              </a:p>
            </p:txBody>
          </p:sp>
          <p:sp>
            <p:nvSpPr>
              <p:cNvPr id="233" name="Oval 232">
                <a:extLst>
                  <a:ext uri="{FF2B5EF4-FFF2-40B4-BE49-F238E27FC236}">
                    <a16:creationId xmlns:a16="http://schemas.microsoft.com/office/drawing/2014/main" id="{946A7F4F-8C3D-7C9D-C19B-992F67BC7783}"/>
                  </a:ext>
                </a:extLst>
              </p:cNvPr>
              <p:cNvSpPr>
                <a:spLocks noChangeAspect="1"/>
              </p:cNvSpPr>
              <p:nvPr/>
            </p:nvSpPr>
            <p:spPr>
              <a:xfrm>
                <a:off x="4926226" y="3688560"/>
                <a:ext cx="182880" cy="182880"/>
              </a:xfrm>
              <a:prstGeom prst="ellipse">
                <a:avLst/>
              </a:prstGeom>
              <a:solidFill>
                <a:srgbClr val="6DA5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4" name="Oval 233">
                <a:extLst>
                  <a:ext uri="{FF2B5EF4-FFF2-40B4-BE49-F238E27FC236}">
                    <a16:creationId xmlns:a16="http://schemas.microsoft.com/office/drawing/2014/main" id="{5E3C2993-34C7-45DA-EE43-86E0206472B9}"/>
                  </a:ext>
                </a:extLst>
              </p:cNvPr>
              <p:cNvSpPr>
                <a:spLocks noChangeAspect="1"/>
              </p:cNvSpPr>
              <p:nvPr/>
            </p:nvSpPr>
            <p:spPr>
              <a:xfrm>
                <a:off x="5137239" y="3533826"/>
                <a:ext cx="182880" cy="182880"/>
              </a:xfrm>
              <a:prstGeom prst="ellipse">
                <a:avLst/>
              </a:prstGeom>
              <a:solidFill>
                <a:srgbClr val="6DA5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5" name="Oval 234">
                <a:extLst>
                  <a:ext uri="{FF2B5EF4-FFF2-40B4-BE49-F238E27FC236}">
                    <a16:creationId xmlns:a16="http://schemas.microsoft.com/office/drawing/2014/main" id="{DC3DE97F-0761-69D1-9D60-0AB5DEA108E7}"/>
                  </a:ext>
                </a:extLst>
              </p:cNvPr>
              <p:cNvSpPr>
                <a:spLocks noChangeAspect="1"/>
              </p:cNvSpPr>
              <p:nvPr/>
            </p:nvSpPr>
            <p:spPr>
              <a:xfrm>
                <a:off x="5223759" y="3777817"/>
                <a:ext cx="182880" cy="182880"/>
              </a:xfrm>
              <a:prstGeom prst="ellipse">
                <a:avLst/>
              </a:prstGeom>
              <a:solidFill>
                <a:srgbClr val="6DA5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6" name="Oval 235">
                <a:extLst>
                  <a:ext uri="{FF2B5EF4-FFF2-40B4-BE49-F238E27FC236}">
                    <a16:creationId xmlns:a16="http://schemas.microsoft.com/office/drawing/2014/main" id="{B35E9639-88F8-5817-1C1A-720B2D7552CD}"/>
                  </a:ext>
                </a:extLst>
              </p:cNvPr>
              <p:cNvSpPr>
                <a:spLocks noChangeAspect="1"/>
              </p:cNvSpPr>
              <p:nvPr/>
            </p:nvSpPr>
            <p:spPr>
              <a:xfrm>
                <a:off x="3714213" y="3270721"/>
                <a:ext cx="182880" cy="182880"/>
              </a:xfrm>
              <a:prstGeom prst="ellipse">
                <a:avLst/>
              </a:prstGeom>
              <a:solidFill>
                <a:srgbClr val="8AA9D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7" name="Oval 236">
                <a:extLst>
                  <a:ext uri="{FF2B5EF4-FFF2-40B4-BE49-F238E27FC236}">
                    <a16:creationId xmlns:a16="http://schemas.microsoft.com/office/drawing/2014/main" id="{D41D84C4-F6C0-9823-C3D8-EBC69DDB4B76}"/>
                  </a:ext>
                </a:extLst>
              </p:cNvPr>
              <p:cNvSpPr>
                <a:spLocks noChangeAspect="1"/>
              </p:cNvSpPr>
              <p:nvPr/>
            </p:nvSpPr>
            <p:spPr>
              <a:xfrm>
                <a:off x="3760812" y="2959473"/>
                <a:ext cx="182880" cy="182880"/>
              </a:xfrm>
              <a:prstGeom prst="ellipse">
                <a:avLst/>
              </a:prstGeom>
              <a:solidFill>
                <a:srgbClr val="8AA9D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8" name="Oval 237">
                <a:extLst>
                  <a:ext uri="{FF2B5EF4-FFF2-40B4-BE49-F238E27FC236}">
                    <a16:creationId xmlns:a16="http://schemas.microsoft.com/office/drawing/2014/main" id="{7A613AB3-7DCC-EC53-39D9-DA0452246CE9}"/>
                  </a:ext>
                </a:extLst>
              </p:cNvPr>
              <p:cNvSpPr>
                <a:spLocks noChangeAspect="1"/>
              </p:cNvSpPr>
              <p:nvPr/>
            </p:nvSpPr>
            <p:spPr>
              <a:xfrm>
                <a:off x="3993807" y="3043001"/>
                <a:ext cx="182880" cy="182880"/>
              </a:xfrm>
              <a:prstGeom prst="ellipse">
                <a:avLst/>
              </a:prstGeom>
              <a:solidFill>
                <a:srgbClr val="8AA9D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9" name="Oval 238">
                <a:extLst>
                  <a:ext uri="{FF2B5EF4-FFF2-40B4-BE49-F238E27FC236}">
                    <a16:creationId xmlns:a16="http://schemas.microsoft.com/office/drawing/2014/main" id="{B810CDA2-4D97-B206-125E-718875AFCD64}"/>
                  </a:ext>
                </a:extLst>
              </p:cNvPr>
              <p:cNvSpPr>
                <a:spLocks noChangeAspect="1"/>
              </p:cNvSpPr>
              <p:nvPr/>
            </p:nvSpPr>
            <p:spPr>
              <a:xfrm>
                <a:off x="4212736" y="2919908"/>
                <a:ext cx="182880" cy="182880"/>
              </a:xfrm>
              <a:prstGeom prst="ellipse">
                <a:avLst/>
              </a:prstGeom>
              <a:solidFill>
                <a:srgbClr val="8AA9D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0" name="Oval 239">
                <a:extLst>
                  <a:ext uri="{FF2B5EF4-FFF2-40B4-BE49-F238E27FC236}">
                    <a16:creationId xmlns:a16="http://schemas.microsoft.com/office/drawing/2014/main" id="{14AE89FA-833D-C28E-C0D6-5DC1CBDA3886}"/>
                  </a:ext>
                </a:extLst>
              </p:cNvPr>
              <p:cNvSpPr>
                <a:spLocks noChangeAspect="1"/>
              </p:cNvSpPr>
              <p:nvPr/>
            </p:nvSpPr>
            <p:spPr>
              <a:xfrm>
                <a:off x="4452766" y="2846053"/>
                <a:ext cx="182880" cy="182880"/>
              </a:xfrm>
              <a:prstGeom prst="ellipse">
                <a:avLst/>
              </a:prstGeom>
              <a:solidFill>
                <a:srgbClr val="8AA9D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1" name="Oval 240">
                <a:extLst>
                  <a:ext uri="{FF2B5EF4-FFF2-40B4-BE49-F238E27FC236}">
                    <a16:creationId xmlns:a16="http://schemas.microsoft.com/office/drawing/2014/main" id="{6021997E-C685-8B8F-C16E-BB4CF6629812}"/>
                  </a:ext>
                </a:extLst>
              </p:cNvPr>
              <p:cNvSpPr>
                <a:spLocks noChangeAspect="1"/>
              </p:cNvSpPr>
              <p:nvPr/>
            </p:nvSpPr>
            <p:spPr>
              <a:xfrm>
                <a:off x="4748187" y="2975300"/>
                <a:ext cx="182880" cy="182880"/>
              </a:xfrm>
              <a:prstGeom prst="ellipse">
                <a:avLst/>
              </a:prstGeom>
              <a:solidFill>
                <a:srgbClr val="8AA9D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2" name="Oval 241">
                <a:extLst>
                  <a:ext uri="{FF2B5EF4-FFF2-40B4-BE49-F238E27FC236}">
                    <a16:creationId xmlns:a16="http://schemas.microsoft.com/office/drawing/2014/main" id="{80FFADD6-3160-1A2E-B3F6-666E6E266E0F}"/>
                  </a:ext>
                </a:extLst>
              </p:cNvPr>
              <p:cNvSpPr>
                <a:spLocks noChangeAspect="1"/>
              </p:cNvSpPr>
              <p:nvPr/>
            </p:nvSpPr>
            <p:spPr>
              <a:xfrm>
                <a:off x="5025072" y="2979148"/>
                <a:ext cx="182880" cy="182880"/>
              </a:xfrm>
              <a:prstGeom prst="ellipse">
                <a:avLst/>
              </a:prstGeom>
              <a:solidFill>
                <a:srgbClr val="8AA9D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3" name="Oval 242">
                <a:extLst>
                  <a:ext uri="{FF2B5EF4-FFF2-40B4-BE49-F238E27FC236}">
                    <a16:creationId xmlns:a16="http://schemas.microsoft.com/office/drawing/2014/main" id="{85FB331B-5AD3-B2EE-45AF-0839A7CF0E15}"/>
                  </a:ext>
                </a:extLst>
              </p:cNvPr>
              <p:cNvSpPr>
                <a:spLocks noChangeAspect="1"/>
              </p:cNvSpPr>
              <p:nvPr/>
            </p:nvSpPr>
            <p:spPr>
              <a:xfrm>
                <a:off x="5239184" y="2803898"/>
                <a:ext cx="182880" cy="182880"/>
              </a:xfrm>
              <a:prstGeom prst="ellipse">
                <a:avLst/>
              </a:prstGeom>
              <a:solidFill>
                <a:srgbClr val="8AA9D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4" name="Oval 243">
                <a:extLst>
                  <a:ext uri="{FF2B5EF4-FFF2-40B4-BE49-F238E27FC236}">
                    <a16:creationId xmlns:a16="http://schemas.microsoft.com/office/drawing/2014/main" id="{C8A338F9-0BFD-9CEC-4282-29DE0120AFD3}"/>
                  </a:ext>
                </a:extLst>
              </p:cNvPr>
              <p:cNvSpPr>
                <a:spLocks noChangeAspect="1"/>
              </p:cNvSpPr>
              <p:nvPr/>
            </p:nvSpPr>
            <p:spPr>
              <a:xfrm>
                <a:off x="5454255" y="3300928"/>
                <a:ext cx="182880" cy="182880"/>
              </a:xfrm>
              <a:prstGeom prst="ellipse">
                <a:avLst/>
              </a:prstGeom>
              <a:solidFill>
                <a:srgbClr val="8AA9D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245" name="Oval 244">
                <a:extLst>
                  <a:ext uri="{FF2B5EF4-FFF2-40B4-BE49-F238E27FC236}">
                    <a16:creationId xmlns:a16="http://schemas.microsoft.com/office/drawing/2014/main" id="{4A46CEE9-861A-359D-8441-4BB70D25A1A3}"/>
                  </a:ext>
                </a:extLst>
              </p:cNvPr>
              <p:cNvSpPr>
                <a:spLocks noChangeAspect="1"/>
              </p:cNvSpPr>
              <p:nvPr/>
            </p:nvSpPr>
            <p:spPr>
              <a:xfrm>
                <a:off x="5339955" y="3041745"/>
                <a:ext cx="182880" cy="182880"/>
              </a:xfrm>
              <a:prstGeom prst="ellipse">
                <a:avLst/>
              </a:prstGeom>
              <a:solidFill>
                <a:srgbClr val="8AA9D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6" name="Oval 245">
                <a:extLst>
                  <a:ext uri="{FF2B5EF4-FFF2-40B4-BE49-F238E27FC236}">
                    <a16:creationId xmlns:a16="http://schemas.microsoft.com/office/drawing/2014/main" id="{707F1ECD-6853-FC26-BD5F-0457FE33509E}"/>
                  </a:ext>
                </a:extLst>
              </p:cNvPr>
              <p:cNvSpPr>
                <a:spLocks noChangeAspect="1"/>
              </p:cNvSpPr>
              <p:nvPr/>
            </p:nvSpPr>
            <p:spPr>
              <a:xfrm>
                <a:off x="3978385" y="2760858"/>
                <a:ext cx="182880" cy="182880"/>
              </a:xfrm>
              <a:prstGeom prst="ellipse">
                <a:avLst/>
              </a:prstGeom>
              <a:solidFill>
                <a:srgbClr val="8AA9D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7" name="Oval 246">
                <a:extLst>
                  <a:ext uri="{FF2B5EF4-FFF2-40B4-BE49-F238E27FC236}">
                    <a16:creationId xmlns:a16="http://schemas.microsoft.com/office/drawing/2014/main" id="{9FC4A5B5-0787-FA6A-D888-70E4C191998E}"/>
                  </a:ext>
                </a:extLst>
              </p:cNvPr>
              <p:cNvSpPr>
                <a:spLocks noChangeAspect="1"/>
              </p:cNvSpPr>
              <p:nvPr/>
            </p:nvSpPr>
            <p:spPr>
              <a:xfrm>
                <a:off x="3808923" y="3585997"/>
                <a:ext cx="182880" cy="182880"/>
              </a:xfrm>
              <a:prstGeom prst="ellipse">
                <a:avLst/>
              </a:prstGeom>
              <a:solidFill>
                <a:srgbClr val="8AA9D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8" name="Oval 247">
                <a:extLst>
                  <a:ext uri="{FF2B5EF4-FFF2-40B4-BE49-F238E27FC236}">
                    <a16:creationId xmlns:a16="http://schemas.microsoft.com/office/drawing/2014/main" id="{81CCF6DC-EE00-2536-33FC-52D11BBFC729}"/>
                  </a:ext>
                </a:extLst>
              </p:cNvPr>
              <p:cNvSpPr>
                <a:spLocks noChangeAspect="1"/>
              </p:cNvSpPr>
              <p:nvPr/>
            </p:nvSpPr>
            <p:spPr>
              <a:xfrm>
                <a:off x="3981846" y="3414950"/>
                <a:ext cx="182880" cy="182880"/>
              </a:xfrm>
              <a:prstGeom prst="ellipse">
                <a:avLst/>
              </a:prstGeom>
              <a:solidFill>
                <a:srgbClr val="8AA9D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9" name="Oval 248">
                <a:extLst>
                  <a:ext uri="{FF2B5EF4-FFF2-40B4-BE49-F238E27FC236}">
                    <a16:creationId xmlns:a16="http://schemas.microsoft.com/office/drawing/2014/main" id="{5691219C-7D63-0C9A-91A6-C6FB3F176F2B}"/>
                  </a:ext>
                </a:extLst>
              </p:cNvPr>
              <p:cNvSpPr>
                <a:spLocks noChangeAspect="1"/>
              </p:cNvSpPr>
              <p:nvPr/>
            </p:nvSpPr>
            <p:spPr>
              <a:xfrm>
                <a:off x="4818390" y="2745130"/>
                <a:ext cx="182880" cy="182880"/>
              </a:xfrm>
              <a:prstGeom prst="ellipse">
                <a:avLst/>
              </a:prstGeom>
              <a:solidFill>
                <a:srgbClr val="8AA9D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214" name="Group 213">
              <a:extLst>
                <a:ext uri="{FF2B5EF4-FFF2-40B4-BE49-F238E27FC236}">
                  <a16:creationId xmlns:a16="http://schemas.microsoft.com/office/drawing/2014/main" id="{F961BC45-5144-7B41-2F21-9B00B5AB92E6}"/>
                </a:ext>
              </a:extLst>
            </p:cNvPr>
            <p:cNvGrpSpPr/>
            <p:nvPr/>
          </p:nvGrpSpPr>
          <p:grpSpPr>
            <a:xfrm>
              <a:off x="9108271" y="2690701"/>
              <a:ext cx="2468880" cy="1463040"/>
              <a:chOff x="9108271" y="2690701"/>
              <a:chExt cx="2468880" cy="1463040"/>
            </a:xfrm>
          </p:grpSpPr>
          <p:sp>
            <p:nvSpPr>
              <p:cNvPr id="215" name="Rounded Rectangle 214">
                <a:extLst>
                  <a:ext uri="{FF2B5EF4-FFF2-40B4-BE49-F238E27FC236}">
                    <a16:creationId xmlns:a16="http://schemas.microsoft.com/office/drawing/2014/main" id="{73DD4C8C-3EC9-1472-3BF9-848AB21F5DE8}"/>
                  </a:ext>
                </a:extLst>
              </p:cNvPr>
              <p:cNvSpPr/>
              <p:nvPr/>
            </p:nvSpPr>
            <p:spPr>
              <a:xfrm>
                <a:off x="9108271" y="2690701"/>
                <a:ext cx="2468880" cy="1463040"/>
              </a:xfrm>
              <a:prstGeom prst="roundRect">
                <a:avLst>
                  <a:gd name="adj" fmla="val 10058"/>
                </a:avLst>
              </a:prstGeom>
              <a:solidFill>
                <a:schemeClr val="bg1"/>
              </a:solidFill>
              <a:ln w="12700">
                <a:solidFill>
                  <a:srgbClr val="9A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Years 9 – 12</a:t>
                </a:r>
              </a:p>
              <a:p>
                <a:pPr algn="ctr"/>
                <a:r>
                  <a:rPr lang="en-US" sz="1200" dirty="0">
                    <a:solidFill>
                      <a:schemeClr val="tx1"/>
                    </a:solidFill>
                    <a:latin typeface="Arial" panose="020B0604020202020204" pitchFamily="34" charset="0"/>
                    <a:cs typeface="Arial" panose="020B0604020202020204" pitchFamily="34" charset="0"/>
                  </a:rPr>
                  <a:t>(4 clusters)</a:t>
                </a:r>
              </a:p>
            </p:txBody>
          </p:sp>
          <p:sp>
            <p:nvSpPr>
              <p:cNvPr id="216" name="Oval 215">
                <a:extLst>
                  <a:ext uri="{FF2B5EF4-FFF2-40B4-BE49-F238E27FC236}">
                    <a16:creationId xmlns:a16="http://schemas.microsoft.com/office/drawing/2014/main" id="{FE8A308A-F685-AA5D-AA16-CA6F1D39E974}"/>
                  </a:ext>
                </a:extLst>
              </p:cNvPr>
              <p:cNvSpPr>
                <a:spLocks noChangeAspect="1"/>
              </p:cNvSpPr>
              <p:nvPr/>
            </p:nvSpPr>
            <p:spPr>
              <a:xfrm>
                <a:off x="10969687" y="3677437"/>
                <a:ext cx="182880" cy="182880"/>
              </a:xfrm>
              <a:prstGeom prst="ellipse">
                <a:avLst/>
              </a:prstGeom>
              <a:solidFill>
                <a:srgbClr val="DD535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7" name="Oval 216">
                <a:extLst>
                  <a:ext uri="{FF2B5EF4-FFF2-40B4-BE49-F238E27FC236}">
                    <a16:creationId xmlns:a16="http://schemas.microsoft.com/office/drawing/2014/main" id="{D755CF1C-0B92-3405-2CCD-5C35D2364557}"/>
                  </a:ext>
                </a:extLst>
              </p:cNvPr>
              <p:cNvSpPr>
                <a:spLocks noChangeAspect="1"/>
              </p:cNvSpPr>
              <p:nvPr/>
            </p:nvSpPr>
            <p:spPr>
              <a:xfrm>
                <a:off x="10750765" y="3545256"/>
                <a:ext cx="182880" cy="182880"/>
              </a:xfrm>
              <a:prstGeom prst="ellipse">
                <a:avLst/>
              </a:prstGeom>
              <a:solidFill>
                <a:srgbClr val="DD535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8" name="Oval 217">
                <a:extLst>
                  <a:ext uri="{FF2B5EF4-FFF2-40B4-BE49-F238E27FC236}">
                    <a16:creationId xmlns:a16="http://schemas.microsoft.com/office/drawing/2014/main" id="{8D2B8FDB-740D-554E-5B41-B538BE8D501B}"/>
                  </a:ext>
                </a:extLst>
              </p:cNvPr>
              <p:cNvSpPr>
                <a:spLocks noChangeAspect="1"/>
              </p:cNvSpPr>
              <p:nvPr/>
            </p:nvSpPr>
            <p:spPr>
              <a:xfrm>
                <a:off x="10722985" y="3812107"/>
                <a:ext cx="182880" cy="182880"/>
              </a:xfrm>
              <a:prstGeom prst="ellipse">
                <a:avLst/>
              </a:prstGeom>
              <a:solidFill>
                <a:srgbClr val="DD535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9" name="Oval 218">
                <a:extLst>
                  <a:ext uri="{FF2B5EF4-FFF2-40B4-BE49-F238E27FC236}">
                    <a16:creationId xmlns:a16="http://schemas.microsoft.com/office/drawing/2014/main" id="{320080D5-A12F-4D88-6A83-A3A89202EA76}"/>
                  </a:ext>
                </a:extLst>
              </p:cNvPr>
              <p:cNvSpPr>
                <a:spLocks noChangeAspect="1"/>
              </p:cNvSpPr>
              <p:nvPr/>
            </p:nvSpPr>
            <p:spPr>
              <a:xfrm>
                <a:off x="9433654" y="3767478"/>
                <a:ext cx="182880" cy="182880"/>
              </a:xfrm>
              <a:prstGeom prst="ellipse">
                <a:avLst/>
              </a:prstGeom>
              <a:solidFill>
                <a:srgbClr val="96665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0" name="Oval 219">
                <a:extLst>
                  <a:ext uri="{FF2B5EF4-FFF2-40B4-BE49-F238E27FC236}">
                    <a16:creationId xmlns:a16="http://schemas.microsoft.com/office/drawing/2014/main" id="{D2AD078A-867D-A00F-FC0D-6C5E3C5F7892}"/>
                  </a:ext>
                </a:extLst>
              </p:cNvPr>
              <p:cNvSpPr>
                <a:spLocks noChangeAspect="1"/>
              </p:cNvSpPr>
              <p:nvPr/>
            </p:nvSpPr>
            <p:spPr>
              <a:xfrm>
                <a:off x="9697685" y="3732097"/>
                <a:ext cx="182880" cy="182880"/>
              </a:xfrm>
              <a:prstGeom prst="ellipse">
                <a:avLst/>
              </a:prstGeom>
              <a:solidFill>
                <a:srgbClr val="96665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1" name="Oval 220">
                <a:extLst>
                  <a:ext uri="{FF2B5EF4-FFF2-40B4-BE49-F238E27FC236}">
                    <a16:creationId xmlns:a16="http://schemas.microsoft.com/office/drawing/2014/main" id="{240E2AA9-5601-18BA-38D4-3D4B6F4F1307}"/>
                  </a:ext>
                </a:extLst>
              </p:cNvPr>
              <p:cNvSpPr>
                <a:spLocks noChangeAspect="1"/>
              </p:cNvSpPr>
              <p:nvPr/>
            </p:nvSpPr>
            <p:spPr>
              <a:xfrm>
                <a:off x="9506196" y="3569692"/>
                <a:ext cx="182880" cy="182880"/>
              </a:xfrm>
              <a:prstGeom prst="ellipse">
                <a:avLst/>
              </a:prstGeom>
              <a:solidFill>
                <a:srgbClr val="96665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2" name="Oval 221">
                <a:extLst>
                  <a:ext uri="{FF2B5EF4-FFF2-40B4-BE49-F238E27FC236}">
                    <a16:creationId xmlns:a16="http://schemas.microsoft.com/office/drawing/2014/main" id="{A5DE0FDD-4266-ACB1-4A20-58AF40B86C7C}"/>
                  </a:ext>
                </a:extLst>
              </p:cNvPr>
              <p:cNvSpPr>
                <a:spLocks noChangeAspect="1"/>
              </p:cNvSpPr>
              <p:nvPr/>
            </p:nvSpPr>
            <p:spPr>
              <a:xfrm>
                <a:off x="9771392" y="2978474"/>
                <a:ext cx="182880" cy="182880"/>
              </a:xfrm>
              <a:prstGeom prst="ellipse">
                <a:avLst/>
              </a:prstGeom>
              <a:solidFill>
                <a:srgbClr val="9270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3" name="Oval 222">
                <a:extLst>
                  <a:ext uri="{FF2B5EF4-FFF2-40B4-BE49-F238E27FC236}">
                    <a16:creationId xmlns:a16="http://schemas.microsoft.com/office/drawing/2014/main" id="{52D6695D-F707-690D-F570-91B5332FBEAF}"/>
                  </a:ext>
                </a:extLst>
              </p:cNvPr>
              <p:cNvSpPr>
                <a:spLocks noChangeAspect="1"/>
              </p:cNvSpPr>
              <p:nvPr/>
            </p:nvSpPr>
            <p:spPr>
              <a:xfrm>
                <a:off x="9466152" y="2754331"/>
                <a:ext cx="182880" cy="182880"/>
              </a:xfrm>
              <a:prstGeom prst="ellipse">
                <a:avLst/>
              </a:prstGeom>
              <a:solidFill>
                <a:srgbClr val="9270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4" name="Oval 223">
                <a:extLst>
                  <a:ext uri="{FF2B5EF4-FFF2-40B4-BE49-F238E27FC236}">
                    <a16:creationId xmlns:a16="http://schemas.microsoft.com/office/drawing/2014/main" id="{3329CCED-2CAF-2C0E-650D-41D10C51E05D}"/>
                  </a:ext>
                </a:extLst>
              </p:cNvPr>
              <p:cNvSpPr>
                <a:spLocks noChangeAspect="1"/>
              </p:cNvSpPr>
              <p:nvPr/>
            </p:nvSpPr>
            <p:spPr>
              <a:xfrm>
                <a:off x="10189792" y="2830325"/>
                <a:ext cx="182880" cy="182880"/>
              </a:xfrm>
              <a:prstGeom prst="ellipse">
                <a:avLst/>
              </a:prstGeom>
              <a:solidFill>
                <a:srgbClr val="8AA9D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5" name="Oval 224">
                <a:extLst>
                  <a:ext uri="{FF2B5EF4-FFF2-40B4-BE49-F238E27FC236}">
                    <a16:creationId xmlns:a16="http://schemas.microsoft.com/office/drawing/2014/main" id="{4E96B6CB-BC0B-FDFE-7B75-030B63FF526A}"/>
                  </a:ext>
                </a:extLst>
              </p:cNvPr>
              <p:cNvSpPr>
                <a:spLocks noChangeAspect="1"/>
              </p:cNvSpPr>
              <p:nvPr/>
            </p:nvSpPr>
            <p:spPr>
              <a:xfrm>
                <a:off x="10485213" y="2959572"/>
                <a:ext cx="182880" cy="182880"/>
              </a:xfrm>
              <a:prstGeom prst="ellipse">
                <a:avLst/>
              </a:prstGeom>
              <a:solidFill>
                <a:srgbClr val="8AA9D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6" name="Oval 225">
                <a:extLst>
                  <a:ext uri="{FF2B5EF4-FFF2-40B4-BE49-F238E27FC236}">
                    <a16:creationId xmlns:a16="http://schemas.microsoft.com/office/drawing/2014/main" id="{149D767C-86F9-DC25-8E98-E191778BEC39}"/>
                  </a:ext>
                </a:extLst>
              </p:cNvPr>
              <p:cNvSpPr>
                <a:spLocks noChangeAspect="1"/>
              </p:cNvSpPr>
              <p:nvPr/>
            </p:nvSpPr>
            <p:spPr>
              <a:xfrm>
                <a:off x="10762098" y="2963420"/>
                <a:ext cx="182880" cy="182880"/>
              </a:xfrm>
              <a:prstGeom prst="ellipse">
                <a:avLst/>
              </a:prstGeom>
              <a:solidFill>
                <a:srgbClr val="8AA9D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7" name="Oval 226">
                <a:extLst>
                  <a:ext uri="{FF2B5EF4-FFF2-40B4-BE49-F238E27FC236}">
                    <a16:creationId xmlns:a16="http://schemas.microsoft.com/office/drawing/2014/main" id="{04D9D095-F3E1-80F9-1838-965FF4DC411D}"/>
                  </a:ext>
                </a:extLst>
              </p:cNvPr>
              <p:cNvSpPr>
                <a:spLocks noChangeAspect="1"/>
              </p:cNvSpPr>
              <p:nvPr/>
            </p:nvSpPr>
            <p:spPr>
              <a:xfrm>
                <a:off x="10996925" y="3254993"/>
                <a:ext cx="182880" cy="182880"/>
              </a:xfrm>
              <a:prstGeom prst="ellipse">
                <a:avLst/>
              </a:prstGeom>
              <a:solidFill>
                <a:srgbClr val="8AA9D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8" name="Oval 227">
                <a:extLst>
                  <a:ext uri="{FF2B5EF4-FFF2-40B4-BE49-F238E27FC236}">
                    <a16:creationId xmlns:a16="http://schemas.microsoft.com/office/drawing/2014/main" id="{19D30218-50A7-5BE5-E108-2E7D2DDBE324}"/>
                  </a:ext>
                </a:extLst>
              </p:cNvPr>
              <p:cNvSpPr>
                <a:spLocks noChangeAspect="1"/>
              </p:cNvSpPr>
              <p:nvPr/>
            </p:nvSpPr>
            <p:spPr>
              <a:xfrm>
                <a:off x="10625777" y="2734707"/>
                <a:ext cx="182880" cy="182880"/>
              </a:xfrm>
              <a:prstGeom prst="ellipse">
                <a:avLst/>
              </a:prstGeom>
              <a:solidFill>
                <a:srgbClr val="8AA9D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9" name="Oval 228">
                <a:extLst>
                  <a:ext uri="{FF2B5EF4-FFF2-40B4-BE49-F238E27FC236}">
                    <a16:creationId xmlns:a16="http://schemas.microsoft.com/office/drawing/2014/main" id="{5F97A351-D2EC-9396-3908-7F4EB2B7BF51}"/>
                  </a:ext>
                </a:extLst>
              </p:cNvPr>
              <p:cNvSpPr>
                <a:spLocks noChangeAspect="1"/>
              </p:cNvSpPr>
              <p:nvPr/>
            </p:nvSpPr>
            <p:spPr>
              <a:xfrm>
                <a:off x="11076981" y="3026017"/>
                <a:ext cx="182880" cy="182880"/>
              </a:xfrm>
              <a:prstGeom prst="ellipse">
                <a:avLst/>
              </a:prstGeom>
              <a:solidFill>
                <a:srgbClr val="8AA9D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0" name="Oval 229">
                <a:extLst>
                  <a:ext uri="{FF2B5EF4-FFF2-40B4-BE49-F238E27FC236}">
                    <a16:creationId xmlns:a16="http://schemas.microsoft.com/office/drawing/2014/main" id="{2B7FDC95-B0CD-08B0-4FAC-AD5A1967669A}"/>
                  </a:ext>
                </a:extLst>
              </p:cNvPr>
              <p:cNvSpPr>
                <a:spLocks noChangeAspect="1"/>
              </p:cNvSpPr>
              <p:nvPr/>
            </p:nvSpPr>
            <p:spPr>
              <a:xfrm>
                <a:off x="9715411" y="2745130"/>
                <a:ext cx="182880" cy="182880"/>
              </a:xfrm>
              <a:prstGeom prst="ellipse">
                <a:avLst/>
              </a:prstGeom>
              <a:solidFill>
                <a:srgbClr val="9270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1" name="Oval 230">
                <a:extLst>
                  <a:ext uri="{FF2B5EF4-FFF2-40B4-BE49-F238E27FC236}">
                    <a16:creationId xmlns:a16="http://schemas.microsoft.com/office/drawing/2014/main" id="{C4AB5BB1-53C6-F26C-AAFE-7A721B88E967}"/>
                  </a:ext>
                </a:extLst>
              </p:cNvPr>
              <p:cNvSpPr>
                <a:spLocks noChangeAspect="1"/>
              </p:cNvSpPr>
              <p:nvPr/>
            </p:nvSpPr>
            <p:spPr>
              <a:xfrm>
                <a:off x="10990698" y="2731471"/>
                <a:ext cx="182880" cy="182880"/>
              </a:xfrm>
              <a:prstGeom prst="ellipse">
                <a:avLst/>
              </a:prstGeom>
              <a:solidFill>
                <a:srgbClr val="8AA9D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spTree>
    <p:extLst>
      <p:ext uri="{BB962C8B-B14F-4D97-AF65-F5344CB8AC3E}">
        <p14:creationId xmlns:p14="http://schemas.microsoft.com/office/powerpoint/2010/main" val="408110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860756-7AE3-89B9-B785-416B7687B70E}"/>
              </a:ext>
            </a:extLst>
          </p:cNvPr>
          <p:cNvSpPr>
            <a:spLocks noGrp="1"/>
          </p:cNvSpPr>
          <p:nvPr>
            <p:ph type="sldNum" sz="quarter" idx="11"/>
          </p:nvPr>
        </p:nvSpPr>
        <p:spPr/>
        <p:txBody>
          <a:bodyPr/>
          <a:lstStyle/>
          <a:p>
            <a:fld id="{2A2752FC-5FDF-7A42-A4BA-F42577D57800}" type="slidenum">
              <a:rPr lang="en-US" smtClean="0"/>
              <a:t>7</a:t>
            </a:fld>
            <a:endParaRPr lang="en-US"/>
          </a:p>
        </p:txBody>
      </p:sp>
      <p:sp>
        <p:nvSpPr>
          <p:cNvPr id="7" name="Rectangle 6">
            <a:extLst>
              <a:ext uri="{FF2B5EF4-FFF2-40B4-BE49-F238E27FC236}">
                <a16:creationId xmlns:a16="http://schemas.microsoft.com/office/drawing/2014/main" id="{E57032CC-8375-2DBA-7388-3B532BC40BB4}"/>
              </a:ext>
            </a:extLst>
          </p:cNvPr>
          <p:cNvSpPr/>
          <p:nvPr/>
        </p:nvSpPr>
        <p:spPr>
          <a:xfrm>
            <a:off x="426720" y="0"/>
            <a:ext cx="11338560" cy="73152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tx1"/>
                </a:solidFill>
              </a:rPr>
              <a:t>Islet autoantibody timing, type, &amp; titer stratify risk for T1DM</a:t>
            </a:r>
          </a:p>
        </p:txBody>
      </p:sp>
      <p:sp>
        <p:nvSpPr>
          <p:cNvPr id="26" name="Rectangle 25">
            <a:extLst>
              <a:ext uri="{FF2B5EF4-FFF2-40B4-BE49-F238E27FC236}">
                <a16:creationId xmlns:a16="http://schemas.microsoft.com/office/drawing/2014/main" id="{17D10FB3-49D5-99E2-98F9-63AE957E2741}"/>
              </a:ext>
            </a:extLst>
          </p:cNvPr>
          <p:cNvSpPr/>
          <p:nvPr/>
        </p:nvSpPr>
        <p:spPr>
          <a:xfrm>
            <a:off x="426721" y="731521"/>
            <a:ext cx="11338558" cy="4657898"/>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pPr marL="342900" indent="-342900">
              <a:lnSpc>
                <a:spcPct val="150000"/>
              </a:lnSpc>
              <a:buFont typeface="Arial" panose="020B0604020202020204" pitchFamily="34" charset="0"/>
              <a:buChar char="•"/>
            </a:pPr>
            <a:r>
              <a:rPr lang="en-US" sz="1800" b="1" dirty="0">
                <a:solidFill>
                  <a:srgbClr val="AC162C"/>
                </a:solidFill>
              </a:rPr>
              <a:t>Clinical Impact</a:t>
            </a:r>
            <a:r>
              <a:rPr lang="en-US" sz="1800" b="1" dirty="0"/>
              <a:t>:</a:t>
            </a:r>
          </a:p>
          <a:p>
            <a:pPr marL="1074420" lvl="1" indent="-342900">
              <a:lnSpc>
                <a:spcPct val="150000"/>
              </a:lnSpc>
              <a:buFont typeface="Arial" panose="020B0604020202020204" pitchFamily="34" charset="0"/>
              <a:buChar char="•"/>
            </a:pPr>
            <a:r>
              <a:rPr lang="en-US" sz="1800" dirty="0"/>
              <a:t>Age-dependent risk profiles may help to improve screening and enrollment in etiologic studies</a:t>
            </a:r>
          </a:p>
          <a:p>
            <a:pPr marL="1074420" lvl="1" indent="-342900">
              <a:lnSpc>
                <a:spcPct val="150000"/>
              </a:lnSpc>
              <a:buFont typeface="Arial" panose="020B0604020202020204" pitchFamily="34" charset="0"/>
              <a:buChar char="•"/>
            </a:pPr>
            <a:r>
              <a:rPr lang="en-US" sz="1800" dirty="0"/>
              <a:t>Insights into delivery of preventative therapeutics </a:t>
            </a:r>
          </a:p>
          <a:p>
            <a:pPr marL="1074420" lvl="1" indent="-342900">
              <a:lnSpc>
                <a:spcPct val="150000"/>
              </a:lnSpc>
              <a:buFont typeface="Arial" panose="020B0604020202020204" pitchFamily="34" charset="0"/>
              <a:buChar char="•"/>
            </a:pPr>
            <a:r>
              <a:rPr lang="en-US" sz="1800" dirty="0"/>
              <a:t>Novel opportunities to investigate why different antibody patterns despite similar genetic risk</a:t>
            </a:r>
          </a:p>
          <a:p>
            <a:pPr marL="1074420" lvl="1" indent="-342900">
              <a:lnSpc>
                <a:spcPct val="150000"/>
              </a:lnSpc>
              <a:buFont typeface="Arial" panose="020B0604020202020204" pitchFamily="34" charset="0"/>
              <a:buChar char="•"/>
            </a:pPr>
            <a:endParaRPr lang="en-US" sz="1800" dirty="0"/>
          </a:p>
          <a:p>
            <a:pPr marL="342900" indent="-342900">
              <a:lnSpc>
                <a:spcPct val="150000"/>
              </a:lnSpc>
              <a:buFont typeface="Arial" panose="020B0604020202020204" pitchFamily="34" charset="0"/>
              <a:buChar char="•"/>
            </a:pPr>
            <a:r>
              <a:rPr lang="en-US" sz="1800" b="1" dirty="0">
                <a:solidFill>
                  <a:srgbClr val="AC162C"/>
                </a:solidFill>
              </a:rPr>
              <a:t>Technical Innovation</a:t>
            </a:r>
            <a:r>
              <a:rPr lang="en-US" sz="1800" b="1" dirty="0"/>
              <a:t>:</a:t>
            </a:r>
            <a:endParaRPr lang="en-US" sz="1800" dirty="0"/>
          </a:p>
          <a:p>
            <a:pPr marL="1074420" lvl="1" indent="-342900">
              <a:lnSpc>
                <a:spcPct val="150000"/>
              </a:lnSpc>
              <a:buFont typeface="Arial" panose="020B0604020202020204" pitchFamily="34" charset="0"/>
              <a:buChar char="•"/>
            </a:pPr>
            <a:r>
              <a:rPr lang="en-US" sz="1800" dirty="0"/>
              <a:t>Unsupervised methods for analyzing multivariate temporal data </a:t>
            </a:r>
          </a:p>
          <a:p>
            <a:pPr marL="1074420" lvl="1" indent="-342900">
              <a:lnSpc>
                <a:spcPct val="150000"/>
              </a:lnSpc>
              <a:buFont typeface="Arial" panose="020B0604020202020204" pitchFamily="34" charset="0"/>
              <a:buChar char="•"/>
            </a:pPr>
            <a:r>
              <a:rPr lang="en-US" sz="1800" dirty="0"/>
              <a:t>Linking machine learning with statistical methods for clinically-relevant insights</a:t>
            </a:r>
          </a:p>
        </p:txBody>
      </p:sp>
    </p:spTree>
    <p:extLst>
      <p:ext uri="{BB962C8B-B14F-4D97-AF65-F5344CB8AC3E}">
        <p14:creationId xmlns:p14="http://schemas.microsoft.com/office/powerpoint/2010/main" val="96947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860756-7AE3-89B9-B785-416B7687B70E}"/>
              </a:ext>
            </a:extLst>
          </p:cNvPr>
          <p:cNvSpPr>
            <a:spLocks noGrp="1"/>
          </p:cNvSpPr>
          <p:nvPr>
            <p:ph type="sldNum" sz="quarter" idx="11"/>
          </p:nvPr>
        </p:nvSpPr>
        <p:spPr/>
        <p:txBody>
          <a:bodyPr/>
          <a:lstStyle/>
          <a:p>
            <a:fld id="{2A2752FC-5FDF-7A42-A4BA-F42577D57800}" type="slidenum">
              <a:rPr lang="en-US" smtClean="0"/>
              <a:t>8</a:t>
            </a:fld>
            <a:endParaRPr lang="en-US"/>
          </a:p>
        </p:txBody>
      </p:sp>
      <p:sp>
        <p:nvSpPr>
          <p:cNvPr id="7" name="Rectangle 6">
            <a:extLst>
              <a:ext uri="{FF2B5EF4-FFF2-40B4-BE49-F238E27FC236}">
                <a16:creationId xmlns:a16="http://schemas.microsoft.com/office/drawing/2014/main" id="{E57032CC-8375-2DBA-7388-3B532BC40BB4}"/>
              </a:ext>
            </a:extLst>
          </p:cNvPr>
          <p:cNvSpPr/>
          <p:nvPr/>
        </p:nvSpPr>
        <p:spPr>
          <a:xfrm>
            <a:off x="426720" y="0"/>
            <a:ext cx="11338560" cy="73152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tx1"/>
                </a:solidFill>
              </a:rPr>
              <a:t>The role of repository data in my scientific career journey</a:t>
            </a:r>
          </a:p>
        </p:txBody>
      </p:sp>
      <p:sp>
        <p:nvSpPr>
          <p:cNvPr id="26" name="Rectangle 25">
            <a:extLst>
              <a:ext uri="{FF2B5EF4-FFF2-40B4-BE49-F238E27FC236}">
                <a16:creationId xmlns:a16="http://schemas.microsoft.com/office/drawing/2014/main" id="{17D10FB3-49D5-99E2-98F9-63AE957E2741}"/>
              </a:ext>
            </a:extLst>
          </p:cNvPr>
          <p:cNvSpPr/>
          <p:nvPr/>
        </p:nvSpPr>
        <p:spPr>
          <a:xfrm>
            <a:off x="426721" y="731520"/>
            <a:ext cx="11338558" cy="4588625"/>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pPr marL="285750" indent="-285750">
              <a:lnSpc>
                <a:spcPct val="150000"/>
              </a:lnSpc>
              <a:buFont typeface="Arial" panose="020B0604020202020204" pitchFamily="34" charset="0"/>
              <a:buChar char="•"/>
            </a:pPr>
            <a:r>
              <a:rPr lang="en-US" sz="1800" b="1" dirty="0">
                <a:solidFill>
                  <a:srgbClr val="AC162C"/>
                </a:solidFill>
              </a:rPr>
              <a:t>Facilitation of Research</a:t>
            </a:r>
            <a:r>
              <a:rPr lang="en-US" sz="1800" b="1" dirty="0"/>
              <a:t>:</a:t>
            </a:r>
            <a:endParaRPr lang="en-US" b="1" dirty="0"/>
          </a:p>
          <a:p>
            <a:pPr marL="742950" lvl="1" indent="-285750">
              <a:lnSpc>
                <a:spcPct val="150000"/>
              </a:lnSpc>
              <a:buFont typeface="Arial" panose="020B0604020202020204" pitchFamily="34" charset="0"/>
              <a:buChar char="•"/>
            </a:pPr>
            <a:r>
              <a:rPr lang="en-US" dirty="0"/>
              <a:t>PhD dissertation, “Temporal Machine Learning and Data Mining Methods for Diabetes Research” </a:t>
            </a:r>
          </a:p>
          <a:p>
            <a:pPr marL="1200150" lvl="2" indent="-285750">
              <a:lnSpc>
                <a:spcPct val="150000"/>
              </a:lnSpc>
              <a:buFont typeface="Arial" panose="020B0604020202020204" pitchFamily="34" charset="0"/>
              <a:buChar char="•"/>
            </a:pPr>
            <a:r>
              <a:rPr lang="en-US" dirty="0"/>
              <a:t>Stratifying risk for onset of type 1 diabetes using islet autoantibody trajectory clustering, </a:t>
            </a:r>
            <a:r>
              <a:rPr lang="en-US" i="1" dirty="0"/>
              <a:t>Diabetologia</a:t>
            </a:r>
            <a:r>
              <a:rPr lang="en-US" dirty="0"/>
              <a:t>, 2023</a:t>
            </a:r>
          </a:p>
          <a:p>
            <a:pPr marL="1200150" lvl="2" indent="-285750">
              <a:lnSpc>
                <a:spcPct val="150000"/>
              </a:lnSpc>
              <a:buFont typeface="Arial" panose="020B0604020202020204" pitchFamily="34" charset="0"/>
              <a:buChar char="•"/>
            </a:pPr>
            <a:r>
              <a:rPr lang="en-US" dirty="0"/>
              <a:t>Sequential data mining of infection patterns as predictors for onset of type 1 diabetes in genetically at-risk individuals, </a:t>
            </a:r>
            <a:r>
              <a:rPr lang="en-US" i="1" dirty="0"/>
              <a:t>Journal of Biomedical Informatics</a:t>
            </a:r>
            <a:r>
              <a:rPr lang="en-US" dirty="0"/>
              <a:t>, 2023</a:t>
            </a:r>
          </a:p>
          <a:p>
            <a:pPr marL="1200150" lvl="2" indent="-285750">
              <a:lnSpc>
                <a:spcPct val="150000"/>
              </a:lnSpc>
              <a:buFont typeface="Arial" panose="020B0604020202020204" pitchFamily="34" charset="0"/>
              <a:buChar char="•"/>
            </a:pPr>
            <a:endParaRPr lang="en-US" dirty="0"/>
          </a:p>
          <a:p>
            <a:pPr marL="285750" indent="-285750">
              <a:lnSpc>
                <a:spcPct val="150000"/>
              </a:lnSpc>
              <a:buFont typeface="Arial" panose="020B0604020202020204" pitchFamily="34" charset="0"/>
              <a:buChar char="•"/>
            </a:pPr>
            <a:r>
              <a:rPr lang="en-US" sz="1800" b="1" dirty="0">
                <a:solidFill>
                  <a:srgbClr val="AC162C"/>
                </a:solidFill>
              </a:rPr>
              <a:t>Career Journey</a:t>
            </a:r>
            <a:r>
              <a:rPr lang="en-US" sz="1800" b="1" dirty="0"/>
              <a:t>:</a:t>
            </a:r>
          </a:p>
          <a:p>
            <a:pPr marL="742950" lvl="1" indent="-285750">
              <a:lnSpc>
                <a:spcPct val="150000"/>
              </a:lnSpc>
              <a:buFont typeface="Arial" panose="020B0604020202020204" pitchFamily="34" charset="0"/>
              <a:buChar char="•"/>
            </a:pPr>
            <a:r>
              <a:rPr lang="en-US" dirty="0"/>
              <a:t>Reaffirmed my interests in using advanced computational methods to understand T1DM etiology</a:t>
            </a:r>
          </a:p>
          <a:p>
            <a:pPr marL="742950" lvl="1" indent="-285750">
              <a:lnSpc>
                <a:spcPct val="150000"/>
              </a:lnSpc>
              <a:buFont typeface="Arial" panose="020B0604020202020204" pitchFamily="34" charset="0"/>
              <a:buChar char="•"/>
            </a:pPr>
            <a:r>
              <a:rPr lang="en-US" dirty="0"/>
              <a:t>Novel research directions in investigating identifying novel targets for molecular mimicry in T1DM</a:t>
            </a:r>
          </a:p>
          <a:p>
            <a:pPr marL="285750" indent="-285750">
              <a:lnSpc>
                <a:spcPct val="150000"/>
              </a:lnSpc>
              <a:buFont typeface="Arial" panose="020B0604020202020204" pitchFamily="34" charset="0"/>
              <a:buChar char="•"/>
            </a:pPr>
            <a:endParaRPr lang="en-US" dirty="0"/>
          </a:p>
        </p:txBody>
      </p:sp>
    </p:spTree>
    <p:extLst>
      <p:ext uri="{BB962C8B-B14F-4D97-AF65-F5344CB8AC3E}">
        <p14:creationId xmlns:p14="http://schemas.microsoft.com/office/powerpoint/2010/main" val="344827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860756-7AE3-89B9-B785-416B7687B70E}"/>
              </a:ext>
            </a:extLst>
          </p:cNvPr>
          <p:cNvSpPr>
            <a:spLocks noGrp="1"/>
          </p:cNvSpPr>
          <p:nvPr>
            <p:ph type="sldNum" sz="quarter" idx="11"/>
          </p:nvPr>
        </p:nvSpPr>
        <p:spPr/>
        <p:txBody>
          <a:bodyPr/>
          <a:lstStyle/>
          <a:p>
            <a:fld id="{2A2752FC-5FDF-7A42-A4BA-F42577D57800}" type="slidenum">
              <a:rPr lang="en-US" smtClean="0"/>
              <a:t>9</a:t>
            </a:fld>
            <a:endParaRPr lang="en-US"/>
          </a:p>
        </p:txBody>
      </p:sp>
      <p:sp>
        <p:nvSpPr>
          <p:cNvPr id="7" name="Rectangle 6">
            <a:extLst>
              <a:ext uri="{FF2B5EF4-FFF2-40B4-BE49-F238E27FC236}">
                <a16:creationId xmlns:a16="http://schemas.microsoft.com/office/drawing/2014/main" id="{E57032CC-8375-2DBA-7388-3B532BC40BB4}"/>
              </a:ext>
            </a:extLst>
          </p:cNvPr>
          <p:cNvSpPr/>
          <p:nvPr/>
        </p:nvSpPr>
        <p:spPr>
          <a:xfrm>
            <a:off x="426720" y="0"/>
            <a:ext cx="11338560" cy="73152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tx1"/>
                </a:solidFill>
              </a:rPr>
              <a:t>Helpful hints for future repository users </a:t>
            </a:r>
          </a:p>
        </p:txBody>
      </p:sp>
      <p:sp>
        <p:nvSpPr>
          <p:cNvPr id="26" name="Rectangle 25">
            <a:extLst>
              <a:ext uri="{FF2B5EF4-FFF2-40B4-BE49-F238E27FC236}">
                <a16:creationId xmlns:a16="http://schemas.microsoft.com/office/drawing/2014/main" id="{17D10FB3-49D5-99E2-98F9-63AE957E2741}"/>
              </a:ext>
            </a:extLst>
          </p:cNvPr>
          <p:cNvSpPr/>
          <p:nvPr/>
        </p:nvSpPr>
        <p:spPr>
          <a:xfrm>
            <a:off x="426721" y="731520"/>
            <a:ext cx="11338558" cy="4851862"/>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pPr marL="342900" indent="-342900">
              <a:lnSpc>
                <a:spcPct val="150000"/>
              </a:lnSpc>
              <a:buFont typeface="Arial" panose="020B0604020202020204" pitchFamily="34" charset="0"/>
              <a:buChar char="•"/>
            </a:pPr>
            <a:r>
              <a:rPr lang="en-US" sz="1800" b="1" dirty="0">
                <a:solidFill>
                  <a:srgbClr val="AC162C"/>
                </a:solidFill>
              </a:rPr>
              <a:t>Data Structures</a:t>
            </a:r>
            <a:r>
              <a:rPr lang="en-US" sz="1800" b="1" dirty="0"/>
              <a:t>:</a:t>
            </a:r>
          </a:p>
          <a:p>
            <a:pPr marL="1074420" lvl="1" indent="-342900">
              <a:lnSpc>
                <a:spcPct val="150000"/>
              </a:lnSpc>
              <a:buFont typeface="Arial" panose="020B0604020202020204" pitchFamily="34" charset="0"/>
              <a:buChar char="•"/>
            </a:pPr>
            <a:r>
              <a:rPr lang="en-US" sz="1800" dirty="0"/>
              <a:t>Careful review of data dictionaries and understanding of data structures </a:t>
            </a:r>
          </a:p>
          <a:p>
            <a:pPr marL="1074420" lvl="1" indent="-342900">
              <a:lnSpc>
                <a:spcPct val="150000"/>
              </a:lnSpc>
              <a:buFont typeface="Arial" panose="020B0604020202020204" pitchFamily="34" charset="0"/>
              <a:buChar char="•"/>
            </a:pPr>
            <a:r>
              <a:rPr lang="en-US" dirty="0"/>
              <a:t>Understanding of different data formats and conversion to analysis resources that fit your needs</a:t>
            </a:r>
            <a:endParaRPr lang="en-US" sz="1800" dirty="0"/>
          </a:p>
          <a:p>
            <a:pPr marL="1074420" lvl="1" indent="-342900">
              <a:lnSpc>
                <a:spcPct val="150000"/>
              </a:lnSpc>
              <a:buFont typeface="Arial" panose="020B0604020202020204" pitchFamily="34" charset="0"/>
              <a:buChar char="•"/>
            </a:pPr>
            <a:endParaRPr lang="en-US" sz="1800" dirty="0"/>
          </a:p>
          <a:p>
            <a:pPr marL="342900" indent="-342900">
              <a:lnSpc>
                <a:spcPct val="150000"/>
              </a:lnSpc>
              <a:buFont typeface="Arial" panose="020B0604020202020204" pitchFamily="34" charset="0"/>
              <a:buChar char="•"/>
            </a:pPr>
            <a:r>
              <a:rPr lang="en-US" b="1" dirty="0">
                <a:solidFill>
                  <a:srgbClr val="AC162C"/>
                </a:solidFill>
              </a:rPr>
              <a:t>Breath of Repository Data</a:t>
            </a:r>
            <a:r>
              <a:rPr lang="en-US" sz="1800" b="1" dirty="0"/>
              <a:t>:</a:t>
            </a:r>
            <a:endParaRPr lang="en-US" sz="1800" dirty="0"/>
          </a:p>
          <a:p>
            <a:pPr marL="1074420" lvl="1" indent="-342900">
              <a:lnSpc>
                <a:spcPct val="150000"/>
              </a:lnSpc>
              <a:buFont typeface="Arial" panose="020B0604020202020204" pitchFamily="34" charset="0"/>
              <a:buChar char="•"/>
            </a:pPr>
            <a:r>
              <a:rPr lang="en-US" sz="1800" dirty="0"/>
              <a:t>Multi-site studies across various disease pathologies </a:t>
            </a:r>
          </a:p>
          <a:p>
            <a:pPr marL="1074420" lvl="1" indent="-342900">
              <a:lnSpc>
                <a:spcPct val="150000"/>
              </a:lnSpc>
              <a:buFont typeface="Arial" panose="020B0604020202020204" pitchFamily="34" charset="0"/>
              <a:buChar char="•"/>
            </a:pPr>
            <a:endParaRPr lang="en-US" sz="1800" dirty="0"/>
          </a:p>
          <a:p>
            <a:pPr marL="342900" indent="-342900">
              <a:lnSpc>
                <a:spcPct val="150000"/>
              </a:lnSpc>
              <a:buFont typeface="Arial" panose="020B0604020202020204" pitchFamily="34" charset="0"/>
              <a:buChar char="•"/>
            </a:pPr>
            <a:r>
              <a:rPr lang="en-US" b="1" dirty="0">
                <a:solidFill>
                  <a:srgbClr val="AC162C"/>
                </a:solidFill>
              </a:rPr>
              <a:t>Role of Repository Staff</a:t>
            </a:r>
            <a:r>
              <a:rPr lang="en-US" sz="1800" b="1" dirty="0"/>
              <a:t>:</a:t>
            </a:r>
            <a:endParaRPr lang="en-US" sz="1800" dirty="0"/>
          </a:p>
          <a:p>
            <a:pPr marL="1074420" lvl="1" indent="-342900">
              <a:lnSpc>
                <a:spcPct val="150000"/>
              </a:lnSpc>
              <a:buFont typeface="Arial" panose="020B0604020202020204" pitchFamily="34" charset="0"/>
              <a:buChar char="•"/>
            </a:pPr>
            <a:r>
              <a:rPr lang="en-US" sz="1800" dirty="0"/>
              <a:t>Integrity of review process</a:t>
            </a:r>
          </a:p>
          <a:p>
            <a:pPr marL="1074420" lvl="1" indent="-342900">
              <a:lnSpc>
                <a:spcPct val="150000"/>
              </a:lnSpc>
              <a:buFont typeface="Arial" panose="020B0604020202020204" pitchFamily="34" charset="0"/>
              <a:buChar char="•"/>
            </a:pPr>
            <a:r>
              <a:rPr lang="en-US" dirty="0"/>
              <a:t>Timely responses and contact with primary study coordinators </a:t>
            </a:r>
            <a:r>
              <a:rPr lang="en-US" sz="1800" dirty="0"/>
              <a:t> </a:t>
            </a:r>
            <a:endParaRPr lang="en-US" dirty="0"/>
          </a:p>
          <a:p>
            <a:pPr marL="1074420" lvl="1" indent="-342900">
              <a:lnSpc>
                <a:spcPct val="150000"/>
              </a:lnSpc>
              <a:buFont typeface="Arial" panose="020B0604020202020204" pitchFamily="34" charset="0"/>
              <a:buChar char="•"/>
            </a:pPr>
            <a:endParaRPr lang="en-US" sz="1800" dirty="0"/>
          </a:p>
        </p:txBody>
      </p:sp>
    </p:spTree>
    <p:extLst>
      <p:ext uri="{BB962C8B-B14F-4D97-AF65-F5344CB8AC3E}">
        <p14:creationId xmlns:p14="http://schemas.microsoft.com/office/powerpoint/2010/main" val="328871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IDDKCRWorkshop">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IDDKCRWorkshop" id="{AF93DBFE-BC8D-43D6-922C-23B45CBF7793}" vid="{A04A6667-293B-4092-8732-FF6A3255AE7A}"/>
    </a:ext>
  </a:extLst>
</a:theme>
</file>

<file path=ppt/theme/theme2.xml><?xml version="1.0" encoding="utf-8"?>
<a:theme xmlns:a="http://schemas.openxmlformats.org/drawingml/2006/main" name="Time Series Presentation OL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emplate>NIDDKCRWorkshop</Template>
  <TotalTime>1746</TotalTime>
  <Words>1249</Words>
  <Application>Microsoft Macintosh PowerPoint</Application>
  <PresentationFormat>Widescreen</PresentationFormat>
  <Paragraphs>200</Paragraphs>
  <Slides>11</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Calibri</vt:lpstr>
      <vt:lpstr>Century Gothic</vt:lpstr>
      <vt:lpstr>NIDDKCRWorkshop</vt:lpstr>
      <vt:lpstr>Time Series Presentation OLD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Rodriguez, Rebecca (NIH/NIDDK) [E]</dc:creator>
  <cp:lastModifiedBy>SEJAL MISTRY</cp:lastModifiedBy>
  <cp:revision>25</cp:revision>
  <dcterms:created xsi:type="dcterms:W3CDTF">2023-08-21T13:31:56Z</dcterms:created>
  <dcterms:modified xsi:type="dcterms:W3CDTF">2023-09-12T22:50:57Z</dcterms:modified>
</cp:coreProperties>
</file>