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</p:sldMasterIdLst>
  <p:notesMasterIdLst>
    <p:notesMasterId r:id="rId17"/>
  </p:notesMasterIdLst>
  <p:handoutMasterIdLst>
    <p:handoutMasterId r:id="rId18"/>
  </p:handoutMasterIdLst>
  <p:sldIdLst>
    <p:sldId id="256" r:id="rId6"/>
    <p:sldId id="261" r:id="rId7"/>
    <p:sldId id="273" r:id="rId8"/>
    <p:sldId id="271" r:id="rId9"/>
    <p:sldId id="272" r:id="rId10"/>
    <p:sldId id="276" r:id="rId11"/>
    <p:sldId id="275" r:id="rId12"/>
    <p:sldId id="277" r:id="rId13"/>
    <p:sldId id="279" r:id="rId14"/>
    <p:sldId id="27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23BB0E-DFE8-6664-B7D0-08EB0AC71F14}" name="Rae Benedetto" initials="RB" userId="S::rbenedetto@Palladianpartners.com::de304df9-ee03-456d-ae03-60c4f8c79a8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lina Stephen" initials="MS" lastIdx="57" clrIdx="0">
    <p:extLst>
      <p:ext uri="{19B8F6BF-5375-455C-9EA6-DF929625EA0E}">
        <p15:presenceInfo xmlns:p15="http://schemas.microsoft.com/office/powerpoint/2012/main" userId="S-1-5-21-1417001333-1383384898-725345543-72308" providerId="AD"/>
      </p:ext>
    </p:extLst>
  </p:cmAuthor>
  <p:cmAuthor id="2" name="Stile, Christina (NIH/NICHD) [E]" initials="SC([" lastIdx="21" clrIdx="1">
    <p:extLst>
      <p:ext uri="{19B8F6BF-5375-455C-9EA6-DF929625EA0E}">
        <p15:presenceInfo xmlns:p15="http://schemas.microsoft.com/office/powerpoint/2012/main" userId="S::stilec@nih.gov::b015f5a1-da6b-495e-b2cf-725a58e04869" providerId="AD"/>
      </p:ext>
    </p:extLst>
  </p:cmAuthor>
  <p:cmAuthor id="3" name="Adam Goldfine" initials="AG" lastIdx="15" clrIdx="2">
    <p:extLst>
      <p:ext uri="{19B8F6BF-5375-455C-9EA6-DF929625EA0E}">
        <p15:presenceInfo xmlns:p15="http://schemas.microsoft.com/office/powerpoint/2012/main" userId="S::agoldfine@palladianpartners.com::80fda019-7bcc-41ba-b7f8-fe584dfb18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70"/>
    <a:srgbClr val="17467D"/>
    <a:srgbClr val="BFBFBF"/>
    <a:srgbClr val="007CBA"/>
    <a:srgbClr val="D1E1E2"/>
    <a:srgbClr val="E8F1F2"/>
    <a:srgbClr val="5F9BAF"/>
    <a:srgbClr val="345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8BF227-36AB-4939-B859-3AE5F9D2F5E4}" v="140" dt="2023-09-11T13:55:52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7" autoAdjust="0"/>
    <p:restoredTop sz="86369" autoAdjust="0"/>
  </p:normalViewPr>
  <p:slideViewPr>
    <p:cSldViewPr snapToGrid="0" snapToObjects="1">
      <p:cViewPr varScale="1">
        <p:scale>
          <a:sx n="140" d="100"/>
          <a:sy n="140" d="100"/>
        </p:scale>
        <p:origin x="14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24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ooly, Rebekah (NIH/NICHD) [E]" userId="2804469a-e08f-4332-852f-b4817466edba" providerId="ADAL" clId="{8B8BF227-36AB-4939-B859-3AE5F9D2F5E4}"/>
    <pc:docChg chg="custSel modSld">
      <pc:chgData name="Rasooly, Rebekah (NIH/NICHD) [E]" userId="2804469a-e08f-4332-852f-b4817466edba" providerId="ADAL" clId="{8B8BF227-36AB-4939-B859-3AE5F9D2F5E4}" dt="2023-09-11T13:56:13.758" v="11" actId="1076"/>
      <pc:docMkLst>
        <pc:docMk/>
      </pc:docMkLst>
      <pc:sldChg chg="addSp modSp mod modClrScheme chgLayout">
        <pc:chgData name="Rasooly, Rebekah (NIH/NICHD) [E]" userId="2804469a-e08f-4332-852f-b4817466edba" providerId="ADAL" clId="{8B8BF227-36AB-4939-B859-3AE5F9D2F5E4}" dt="2023-09-11T13:56:13.758" v="11" actId="1076"/>
        <pc:sldMkLst>
          <pc:docMk/>
          <pc:sldMk cId="1287503207" sldId="269"/>
        </pc:sldMkLst>
        <pc:spChg chg="add mod ord">
          <ac:chgData name="Rasooly, Rebekah (NIH/NICHD) [E]" userId="2804469a-e08f-4332-852f-b4817466edba" providerId="ADAL" clId="{8B8BF227-36AB-4939-B859-3AE5F9D2F5E4}" dt="2023-09-11T13:56:10.467" v="10" actId="700"/>
          <ac:spMkLst>
            <pc:docMk/>
            <pc:sldMk cId="1287503207" sldId="269"/>
            <ac:spMk id="2" creationId="{25AD2872-9D49-8A4F-5197-14EBBCF7279F}"/>
          </ac:spMkLst>
        </pc:spChg>
        <pc:spChg chg="mod ord">
          <ac:chgData name="Rasooly, Rebekah (NIH/NICHD) [E]" userId="2804469a-e08f-4332-852f-b4817466edba" providerId="ADAL" clId="{8B8BF227-36AB-4939-B859-3AE5F9D2F5E4}" dt="2023-09-11T13:56:13.758" v="11" actId="1076"/>
          <ac:spMkLst>
            <pc:docMk/>
            <pc:sldMk cId="1287503207" sldId="269"/>
            <ac:spMk id="5" creationId="{DA3CCDA0-4FCB-8245-8C14-8C77C82E6161}"/>
          </ac:spMkLst>
        </pc:spChg>
        <pc:spChg chg="mod ord">
          <ac:chgData name="Rasooly, Rebekah (NIH/NICHD) [E]" userId="2804469a-e08f-4332-852f-b4817466edba" providerId="ADAL" clId="{8B8BF227-36AB-4939-B859-3AE5F9D2F5E4}" dt="2023-09-11T13:56:10.467" v="10" actId="700"/>
          <ac:spMkLst>
            <pc:docMk/>
            <pc:sldMk cId="1287503207" sldId="269"/>
            <ac:spMk id="26" creationId="{0DE4BD28-787C-BD02-5A7A-5764AB547803}"/>
          </ac:spMkLst>
        </pc:spChg>
      </pc:sldChg>
      <pc:sldChg chg="addSp delSp modSp mod">
        <pc:chgData name="Rasooly, Rebekah (NIH/NICHD) [E]" userId="2804469a-e08f-4332-852f-b4817466edba" providerId="ADAL" clId="{8B8BF227-36AB-4939-B859-3AE5F9D2F5E4}" dt="2023-09-11T13:56:01.824" v="9" actId="1076"/>
        <pc:sldMkLst>
          <pc:docMk/>
          <pc:sldMk cId="1419501547" sldId="278"/>
        </pc:sldMkLst>
        <pc:picChg chg="add del mod">
          <ac:chgData name="Rasooly, Rebekah (NIH/NICHD) [E]" userId="2804469a-e08f-4332-852f-b4817466edba" providerId="ADAL" clId="{8B8BF227-36AB-4939-B859-3AE5F9D2F5E4}" dt="2023-09-11T13:55:33.427" v="4" actId="478"/>
          <ac:picMkLst>
            <pc:docMk/>
            <pc:sldMk cId="1419501547" sldId="278"/>
            <ac:picMk id="3" creationId="{CAD9B059-71AA-6CC0-592E-EF189B0AB228}"/>
          </ac:picMkLst>
        </pc:picChg>
        <pc:picChg chg="add mod">
          <ac:chgData name="Rasooly, Rebekah (NIH/NICHD) [E]" userId="2804469a-e08f-4332-852f-b4817466edba" providerId="ADAL" clId="{8B8BF227-36AB-4939-B859-3AE5F9D2F5E4}" dt="2023-09-11T13:56:01.824" v="9" actId="1076"/>
          <ac:picMkLst>
            <pc:docMk/>
            <pc:sldMk cId="1419501547" sldId="278"/>
            <ac:picMk id="5" creationId="{0A83261A-8FCC-231E-9D8F-B0B34ED55153}"/>
          </ac:picMkLst>
        </pc:picChg>
        <pc:picChg chg="del">
          <ac:chgData name="Rasooly, Rebekah (NIH/NICHD) [E]" userId="2804469a-e08f-4332-852f-b4817466edba" providerId="ADAL" clId="{8B8BF227-36AB-4939-B859-3AE5F9D2F5E4}" dt="2023-09-10T21:16:56.311" v="0" actId="478"/>
          <ac:picMkLst>
            <pc:docMk/>
            <pc:sldMk cId="1419501547" sldId="278"/>
            <ac:picMk id="1026" creationId="{7F27B48B-2FDE-B8B5-DB4E-91CF04630D0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IDDKB8NA1.niddk.nih.gov\D2PUBLIC\interestgroups\Repositories\samples%20per%20year,%20fisher,%20data%20for%20winthrop%20hospital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biosamples stored (2003</a:t>
            </a:r>
            <a:r>
              <a:rPr lang="en-US" baseline="0" dirty="0"/>
              <a:t> –</a:t>
            </a:r>
            <a:r>
              <a:rPr lang="en-US" dirty="0"/>
              <a:t> 2015)</a:t>
            </a:r>
          </a:p>
        </c:rich>
      </c:tx>
      <c:layout>
        <c:manualLayout>
          <c:xMode val="edge"/>
          <c:yMode val="edge"/>
          <c:x val="0.2173983516386713"/>
          <c:y val="2.777777777777777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Number of biosamples stored</c:v>
          </c:tx>
          <c:cat>
            <c:numRef>
              <c:f>'samples per year, fisher, data '!$K$5:$V$5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'samples per year, fisher, data '!$K$6:$V$6</c:f>
              <c:numCache>
                <c:formatCode>#,##0</c:formatCode>
                <c:ptCount val="12"/>
                <c:pt idx="0">
                  <c:v>139336</c:v>
                </c:pt>
                <c:pt idx="1">
                  <c:v>178240</c:v>
                </c:pt>
                <c:pt idx="2">
                  <c:v>466376</c:v>
                </c:pt>
                <c:pt idx="3">
                  <c:v>1109995</c:v>
                </c:pt>
                <c:pt idx="4">
                  <c:v>1735953</c:v>
                </c:pt>
                <c:pt idx="5">
                  <c:v>2557180</c:v>
                </c:pt>
                <c:pt idx="6">
                  <c:v>3532006</c:v>
                </c:pt>
                <c:pt idx="7">
                  <c:v>4823241</c:v>
                </c:pt>
                <c:pt idx="8">
                  <c:v>6051930</c:v>
                </c:pt>
                <c:pt idx="9">
                  <c:v>7120553</c:v>
                </c:pt>
                <c:pt idx="10">
                  <c:v>7902056</c:v>
                </c:pt>
                <c:pt idx="11">
                  <c:v>8673331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F5-4116-9BC8-6B3E748F9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17344"/>
        <c:axId val="197991424"/>
      </c:lineChart>
      <c:catAx>
        <c:axId val="14741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7991424"/>
        <c:crosses val="autoZero"/>
        <c:auto val="1"/>
        <c:lblAlgn val="ctr"/>
        <c:lblOffset val="100"/>
        <c:noMultiLvlLbl val="0"/>
      </c:catAx>
      <c:valAx>
        <c:axId val="1979914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7417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AAB56199-912F-CF4C-B45C-FDE8E8A5FF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C8D8C4-C62A-F843-900F-3E112C0B9A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3713D6FA-C250-7949-8190-B078E22DEE07}" type="datetimeFigureOut">
              <a:rPr lang="en-US" smtClean="0"/>
              <a:t>9/11/2023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1877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0B8EA5DA-6CDD-1449-AB8A-3B888C393B10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DBAC88D-6326-BE4E-9383-6D8F16653B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224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6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4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2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8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5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3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52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70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79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448" y="1978446"/>
            <a:ext cx="8090115" cy="1332647"/>
          </a:xfrm>
        </p:spPr>
        <p:txBody>
          <a:bodyPr anchor="t" anchorCtr="0">
            <a:noAutofit/>
          </a:bodyPr>
          <a:lstStyle>
            <a:lvl1pPr algn="ctr">
              <a:defRPr sz="3600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448" y="3326852"/>
            <a:ext cx="8090115" cy="404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99AA"/>
              </a:buClr>
              <a:buSzTx/>
              <a:buFont typeface="Arial" panose="020B0604020202020204" pitchFamily="34" charset="0"/>
              <a:buNone/>
              <a:tabLst/>
              <a:defRPr sz="24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C63546-9615-2447-B841-E15A120C71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013" y="3749779"/>
            <a:ext cx="8089900" cy="404391"/>
          </a:xfrm>
        </p:spPr>
        <p:txBody>
          <a:bodyPr/>
          <a:lstStyle>
            <a:lvl1pPr marL="0" indent="0" algn="ctr">
              <a:buNone/>
              <a:defRPr sz="1800" i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1"/>
          <a:stretch/>
        </p:blipFill>
        <p:spPr>
          <a:xfrm flipH="1">
            <a:off x="0" y="0"/>
            <a:ext cx="27522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26CC76-5483-FD8A-6B7E-4A7134B7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" y="868680"/>
            <a:ext cx="2743200" cy="6858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53CC85-BED3-8E44-9EC2-2CA342BAC5D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61" y="1849052"/>
            <a:ext cx="2733675" cy="2741356"/>
          </a:xfrm>
        </p:spPr>
        <p:txBody>
          <a:bodyPr/>
          <a:lstStyle>
            <a:lvl1pPr>
              <a:buClr>
                <a:srgbClr val="21607C"/>
              </a:buClr>
              <a:defRPr sz="1800"/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E48E93-2E52-FB5B-6C67-835834ECDE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17838" y="452438"/>
            <a:ext cx="5681662" cy="8255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00197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58790" y="1386944"/>
            <a:ext cx="3200861" cy="4192981"/>
          </a:xfrm>
        </p:spPr>
        <p:txBody>
          <a:bodyPr>
            <a:noAutofit/>
          </a:bodyPr>
          <a:lstStyle>
            <a:lvl1pPr>
              <a:lnSpc>
                <a:spcPts val="196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 b="0"/>
            </a:lvl1pPr>
            <a:lvl2pPr>
              <a:lnSpc>
                <a:spcPts val="1825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8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AD882-E13F-8A40-B859-7E54BDE92D3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39431" y="1386945"/>
            <a:ext cx="2359507" cy="4192980"/>
          </a:xfrm>
        </p:spPr>
        <p:txBody>
          <a:bodyPr/>
          <a:lstStyle>
            <a:lvl1pPr>
              <a:buClr>
                <a:srgbClr val="21607C"/>
              </a:buClr>
              <a:defRPr sz="2200"/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50F5C5-9B05-7B46-A39C-F4131AE6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53360"/>
            <a:ext cx="6858000" cy="1971040"/>
          </a:xfrm>
        </p:spPr>
        <p:txBody>
          <a:bodyPr anchor="t" anchorCtr="0">
            <a:noAutofit/>
          </a:bodyPr>
          <a:lstStyle>
            <a:lvl1pPr algn="ctr">
              <a:defRPr sz="3000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826000"/>
            <a:ext cx="6858000" cy="1767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007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37160"/>
            <a:ext cx="7891272" cy="1325880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39"/>
            <a:ext cx="7886700" cy="45523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1800"/>
            </a:lvl2pPr>
            <a:lvl3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1600"/>
            </a:lvl3pPr>
            <a:lvl4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1400"/>
            </a:lvl4pPr>
            <a:lvl5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2DF02EA-9F63-0544-BF97-596BF3AD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2973"/>
          <a:stretch/>
        </p:blipFill>
        <p:spPr>
          <a:xfrm>
            <a:off x="0" y="6153671"/>
            <a:ext cx="9144000" cy="70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1CF32-87C0-8F41-A335-DBDD5874C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8369128" y="6151875"/>
            <a:ext cx="645109" cy="69698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37160"/>
            <a:ext cx="7886700" cy="1325880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5EA15-EFBD-4242-9E38-5B4CEC90B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408176"/>
            <a:ext cx="7888288" cy="319088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5BF1D22-7F7D-0843-8741-08DA86E0BEF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4787" y="1791979"/>
            <a:ext cx="7886700" cy="37499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2DF02EA-9F63-0544-BF97-596BF3AD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2973"/>
          <a:stretch/>
        </p:blipFill>
        <p:spPr>
          <a:xfrm>
            <a:off x="0" y="6153671"/>
            <a:ext cx="9144000" cy="70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1CF32-87C0-8F41-A335-DBDD5874C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8369128" y="6151875"/>
            <a:ext cx="645109" cy="69698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7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-sid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D8EC01-E507-C541-95E2-A817E6BE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37160"/>
            <a:ext cx="7886700" cy="1325880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77CCC-AEEE-A644-B096-A1FDA66081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497013"/>
            <a:ext cx="3476945" cy="3473886"/>
          </a:xfrm>
        </p:spPr>
        <p:txBody>
          <a:bodyPr/>
          <a:lstStyle>
            <a:lvl1pPr>
              <a:buClr>
                <a:srgbClr val="21607C"/>
              </a:buCl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270B7C-8712-F44D-933A-60136AE7C3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5032376"/>
            <a:ext cx="3476625" cy="269918"/>
          </a:xfr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 dirty="0"/>
              <a:t>Caption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4136A40-9784-4F48-8181-576A712210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38406" y="1497012"/>
            <a:ext cx="3478531" cy="3473885"/>
          </a:xfrm>
        </p:spPr>
        <p:txBody>
          <a:bodyPr/>
          <a:lstStyle>
            <a:lvl1pPr>
              <a:buClr>
                <a:srgbClr val="21607C"/>
              </a:buCl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1D8AD5-19E8-A147-AC91-D9E1565F2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8725" y="5032376"/>
            <a:ext cx="3478213" cy="269918"/>
          </a:xfrm>
        </p:spPr>
        <p:txBody>
          <a:bodyPr/>
          <a:lstStyle>
            <a:lvl1pPr marL="0" indent="0" algn="ctr"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Caption Text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2DF02EA-9F63-0544-BF97-596BF3AD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2973"/>
          <a:stretch/>
        </p:blipFill>
        <p:spPr>
          <a:xfrm>
            <a:off x="0" y="6153671"/>
            <a:ext cx="9144000" cy="70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1CF32-87C0-8F41-A335-DBDD5874C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8369128" y="6151875"/>
            <a:ext cx="645109" cy="69698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4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37160"/>
            <a:ext cx="7886700" cy="1197863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2E4E52-0B80-CD4C-8128-FD457DA36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408176"/>
            <a:ext cx="7888288" cy="339725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EFC652-B9EF-FC49-950F-D084B44F5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821054"/>
            <a:ext cx="7888288" cy="3781948"/>
          </a:xfrm>
        </p:spPr>
        <p:txBody>
          <a:bodyPr/>
          <a:lstStyle>
            <a:lvl1pPr>
              <a:buClr>
                <a:srgbClr val="21607C"/>
              </a:buCl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E0545B-A247-164B-BE65-215B8F5947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5664200"/>
            <a:ext cx="7888288" cy="350838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US" dirty="0"/>
              <a:t>Source/Footnote text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2DF02EA-9F63-0544-BF97-596BF3AD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2973"/>
          <a:stretch/>
        </p:blipFill>
        <p:spPr>
          <a:xfrm>
            <a:off x="0" y="6153671"/>
            <a:ext cx="9144000" cy="70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1CF32-87C0-8F41-A335-DBDD5874C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8369128" y="6151875"/>
            <a:ext cx="645109" cy="69698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2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90222"/>
            <a:ext cx="7886700" cy="544801"/>
          </a:xfrm>
        </p:spPr>
        <p:txBody>
          <a:bodyPr anchor="t" anchorCtr="0">
            <a:noAutofit/>
          </a:bodyPr>
          <a:lstStyle>
            <a:lvl1pPr>
              <a:defRPr sz="1400" b="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30238" y="1346961"/>
            <a:ext cx="7886700" cy="2152650"/>
          </a:xfrm>
        </p:spPr>
        <p:txBody>
          <a:bodyPr/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Quote text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2DF02EA-9F63-0544-BF97-596BF3AD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2973"/>
          <a:stretch/>
        </p:blipFill>
        <p:spPr>
          <a:xfrm>
            <a:off x="0" y="6153671"/>
            <a:ext cx="9144000" cy="70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1CF32-87C0-8F41-A335-DBDD5874C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8369128" y="6151875"/>
            <a:ext cx="645109" cy="69698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7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37160"/>
            <a:ext cx="7886700" cy="1198501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1"/>
            <a:ext cx="5017310" cy="45537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11656" y="1461915"/>
            <a:ext cx="2703693" cy="45537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F7526F5-3D9F-0447-9EFA-B5C3B84B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2973"/>
          <a:stretch/>
        </p:blipFill>
        <p:spPr>
          <a:xfrm>
            <a:off x="0" y="6153671"/>
            <a:ext cx="9144000" cy="704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998B79-7127-9B49-831C-86C7E31E5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8369128" y="6151875"/>
            <a:ext cx="645109" cy="69698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4D21D9-DA18-BC4B-A0DA-F544787D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5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A0684CC-1456-324B-906D-3F8BA1CB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160"/>
            <a:ext cx="7886700" cy="1032454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435592-AB79-174F-82F8-951400A59B4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1" y="1171196"/>
            <a:ext cx="3886200" cy="51478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6248"/>
            <a:ext cx="3886200" cy="432090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1F0CCA0-F70B-2C4F-87CA-C6473D25626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171194"/>
            <a:ext cx="3886199" cy="523028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695121"/>
            <a:ext cx="3886200" cy="4320903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22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600"/>
            </a:lvl2pPr>
            <a:lvl3pPr marL="12573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2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F7526F5-3D9F-0447-9EFA-B5C3B84B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2973"/>
          <a:stretch/>
        </p:blipFill>
        <p:spPr>
          <a:xfrm>
            <a:off x="0" y="6153671"/>
            <a:ext cx="9144000" cy="704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998B79-7127-9B49-831C-86C7E31E5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8369128" y="6151875"/>
            <a:ext cx="645109" cy="69698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4D21D9-DA18-BC4B-A0DA-F544787D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6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942F4-F725-4690-0863-8718BA225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50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467D"/>
                </a:solidFill>
              </a:defRPr>
            </a:lvl1pPr>
          </a:lstStyle>
          <a:p>
            <a:fld id="{108A1CD4-1FF2-4108-A382-548A803B6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81" r:id="rId4"/>
    <p:sldLayoutId id="2147483680" r:id="rId5"/>
    <p:sldLayoutId id="2147483678" r:id="rId6"/>
    <p:sldLayoutId id="2147483683" r:id="rId7"/>
    <p:sldLayoutId id="2147483675" r:id="rId8"/>
    <p:sldLayoutId id="2147483677" r:id="rId9"/>
    <p:sldLayoutId id="214748367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1970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ts val="1960"/>
        </a:lnSpc>
        <a:spcBef>
          <a:spcPts val="1000"/>
        </a:spcBef>
        <a:spcAft>
          <a:spcPts val="1000"/>
        </a:spcAft>
        <a:buClr>
          <a:srgbClr val="21607C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825"/>
        </a:lnSpc>
        <a:spcBef>
          <a:spcPts val="1000"/>
        </a:spcBef>
        <a:spcAft>
          <a:spcPts val="1000"/>
        </a:spcAft>
        <a:buClr>
          <a:srgbClr val="21607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825"/>
        </a:lnSpc>
        <a:spcBef>
          <a:spcPts val="1000"/>
        </a:spcBef>
        <a:spcAft>
          <a:spcPts val="1000"/>
        </a:spcAft>
        <a:buClr>
          <a:srgbClr val="21607C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825"/>
        </a:lnSpc>
        <a:spcBef>
          <a:spcPts val="1000"/>
        </a:spcBef>
        <a:spcAft>
          <a:spcPts val="1000"/>
        </a:spcAft>
        <a:buClr>
          <a:srgbClr val="21607C"/>
        </a:buClr>
        <a:buFont typeface="Arial" panose="020B0604020202020204" pitchFamily="34" charset="0"/>
        <a:buChar char="‹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825"/>
        </a:lnSpc>
        <a:spcBef>
          <a:spcPts val="1000"/>
        </a:spcBef>
        <a:spcAft>
          <a:spcPts val="1000"/>
        </a:spcAft>
        <a:buClr>
          <a:srgbClr val="21607C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Founding of the NIDDK Repository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Rebekah Rasooly, PhD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41C10-1945-D04C-A349-A8B05F62E8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September 2023</a:t>
            </a:r>
          </a:p>
        </p:txBody>
      </p:sp>
      <p:pic>
        <p:nvPicPr>
          <p:cNvPr id="6" name="Picture 5" descr="Logo for the NIH Eunice Kennedy Shriver National Institute of Child Health and Human Development ">
            <a:extLst>
              <a:ext uri="{FF2B5EF4-FFF2-40B4-BE49-F238E27FC236}">
                <a16:creationId xmlns:a16="http://schemas.microsoft.com/office/drawing/2014/main" id="{0048EEC8-D658-51B8-308E-6594E79AA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93" y="6298251"/>
            <a:ext cx="2544807" cy="3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8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64172-F236-914D-96AF-7E1C268C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6BE352C-B67F-1A68-AA40-74E032A3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56" y="721"/>
            <a:ext cx="8522208" cy="1325880"/>
          </a:xfrm>
        </p:spPr>
        <p:txBody>
          <a:bodyPr/>
          <a:lstStyle/>
          <a:p>
            <a:pPr algn="ctr"/>
            <a:br>
              <a:rPr lang="en-US" sz="2400" dirty="0"/>
            </a:br>
            <a:r>
              <a:rPr lang="en-US" sz="2400" dirty="0"/>
              <a:t>The Repository team from 2001 - 2017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A83261A-8FCC-231E-9D8F-B0B34ED55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188" y="996286"/>
            <a:ext cx="4554940" cy="45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0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>
            <a:extLst>
              <a:ext uri="{FF2B5EF4-FFF2-40B4-BE49-F238E27FC236}">
                <a16:creationId xmlns:a16="http://schemas.microsoft.com/office/drawing/2014/main" id="{0DE4BD28-787C-BD02-5A7A-5764AB54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2400" dirty="0"/>
            </a:br>
            <a:r>
              <a:rPr lang="en-US" sz="2400" dirty="0"/>
              <a:t>Thanks all!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AD2872-9D49-8A4F-5197-14EBBCF72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CCDA0-4FCB-8245-8C14-8C77C82E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936" y="6355715"/>
            <a:ext cx="2743200" cy="365125"/>
          </a:xfrm>
        </p:spPr>
        <p:txBody>
          <a:bodyPr/>
          <a:lstStyle/>
          <a:p>
            <a:fld id="{37DFEC7B-BA41-AE4F-A7EE-87A56D6A0A9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4" name="Picture 2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C8821D4-6B2A-08E4-45C2-4D236EC0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96" y="1050209"/>
            <a:ext cx="6096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0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4B9396-371A-2343-97A4-2CB00D9E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What led NIDDK to create sample and data repositories?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E4E2C-B565-B345-A3B4-1CD0B0F5C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1990’s saw NIDDK increasing its support of large, multi-site clinical trials</a:t>
            </a:r>
          </a:p>
          <a:p>
            <a:r>
              <a:rPr lang="en-US" sz="2000" dirty="0"/>
              <a:t>In May 2001, NIDDK’s Council recommended creating central repositories so that other researchers could access the resources from these studies</a:t>
            </a:r>
          </a:p>
          <a:p>
            <a:r>
              <a:rPr lang="en-US" sz="2000" dirty="0"/>
              <a:t>Team effort - The planning group and NIDDK steering group always included representatives from all 3 NIDDK Divisions.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64172-F236-914D-96AF-7E1C268C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2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DB590-2BB2-C304-9816-5156F9A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96B1A-9DF2-04E9-91DB-23DBBA40E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36" y="0"/>
            <a:ext cx="8146850" cy="60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2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4B9396-371A-2343-97A4-2CB00D9E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Very, very, very brief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E4E2C-B565-B345-A3B4-1CD0B0F5C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08" y="1152842"/>
            <a:ext cx="7886700" cy="4552315"/>
          </a:xfrm>
        </p:spPr>
        <p:txBody>
          <a:bodyPr/>
          <a:lstStyle/>
          <a:p>
            <a:r>
              <a:rPr lang="en-US" sz="2000" dirty="0"/>
              <a:t>The first 3 contracts were awarded in 2003, for separate Data, Biosample and Genetics repositories.</a:t>
            </a:r>
          </a:p>
          <a:p>
            <a:r>
              <a:rPr lang="en-US" sz="2000" dirty="0"/>
              <a:t>The contracts were renewed several times.</a:t>
            </a:r>
          </a:p>
          <a:p>
            <a:r>
              <a:rPr lang="en-US" sz="2000" dirty="0"/>
              <a:t>Funds from ARRA were used in 2010 to expand the capacity of the repository</a:t>
            </a:r>
          </a:p>
          <a:p>
            <a:r>
              <a:rPr lang="en-US" sz="2000" dirty="0"/>
              <a:t>In 2016, the Biosample and Genetics repositories were merged into a single entity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64172-F236-914D-96AF-7E1C268C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1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4B9396-371A-2343-97A4-2CB00D9E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12" y="367897"/>
            <a:ext cx="7891272" cy="1325880"/>
          </a:xfrm>
        </p:spPr>
        <p:txBody>
          <a:bodyPr/>
          <a:lstStyle/>
          <a:p>
            <a:pPr algn="ctr"/>
            <a:r>
              <a:rPr lang="en-US" sz="2400" dirty="0"/>
              <a:t>The biggest challenges in 2003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E4E2C-B565-B345-A3B4-1CD0B0F5C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Developing model informed consent and RFA language</a:t>
            </a:r>
          </a:p>
          <a:p>
            <a:r>
              <a:rPr lang="en-US" sz="2000" dirty="0"/>
              <a:t>Developing governance policies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AND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Persuading studies to reposit samples and allow them to be shared.  Started with 0 samples!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64172-F236-914D-96AF-7E1C268C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0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64172-F236-914D-96AF-7E1C268C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D7FAED5-2FDF-41B6-7369-D4E13FF8C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306449"/>
              </p:ext>
            </p:extLst>
          </p:nvPr>
        </p:nvGraphicFramePr>
        <p:xfrm>
          <a:off x="2704011" y="837706"/>
          <a:ext cx="3735977" cy="233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07E37E-272E-0F97-0B13-DEBFAF58DCA5}"/>
              </a:ext>
            </a:extLst>
          </p:cNvPr>
          <p:cNvSpPr txBox="1"/>
          <p:nvPr/>
        </p:nvSpPr>
        <p:spPr>
          <a:xfrm>
            <a:off x="2000250" y="5610506"/>
            <a:ext cx="65385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Current sample total in 2023 = 16,226,349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9D03ABD4-C8E1-80B7-5AC2-19B32D08871B}"/>
              </a:ext>
            </a:extLst>
          </p:cNvPr>
          <p:cNvSpPr txBox="1">
            <a:spLocks/>
          </p:cNvSpPr>
          <p:nvPr/>
        </p:nvSpPr>
        <p:spPr>
          <a:xfrm>
            <a:off x="522514" y="3507874"/>
            <a:ext cx="8522208" cy="132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19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Storage equipment (2016)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361C469-6EF4-AC71-76CF-FC6CB94C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50" y="182462"/>
            <a:ext cx="7891272" cy="1325880"/>
          </a:xfrm>
        </p:spPr>
        <p:txBody>
          <a:bodyPr/>
          <a:lstStyle/>
          <a:p>
            <a:r>
              <a:rPr lang="en-US" dirty="0"/>
              <a:t>By 2016 – the Repositories caught 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4873A8-BF78-0D6A-C40F-AD4AD556F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11" y="3909850"/>
            <a:ext cx="4291149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82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4B9396-371A-2343-97A4-2CB00D9E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28" y="196981"/>
            <a:ext cx="8522208" cy="1325880"/>
          </a:xfrm>
        </p:spPr>
        <p:txBody>
          <a:bodyPr/>
          <a:lstStyle/>
          <a:p>
            <a:pPr algn="ctr"/>
            <a:r>
              <a:rPr lang="en-US" sz="2400" dirty="0"/>
              <a:t>The biggest challenges in the sample repository 2016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E4E2C-B565-B345-A3B4-1CD0B0F5C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08" y="946493"/>
            <a:ext cx="7886700" cy="4552315"/>
          </a:xfrm>
        </p:spPr>
        <p:txBody>
          <a:bodyPr/>
          <a:lstStyle/>
          <a:p>
            <a:r>
              <a:rPr lang="en-US" sz="2000" dirty="0"/>
              <a:t>Providing custom service to studies (including labels and kits)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r>
              <a:rPr lang="en-US" dirty="0"/>
              <a:t>Reviewing consents to ensure that submitted samples were eligible for sharing and creating a searchable record keeping system (&gt;75 studies, some with &gt;100 sites)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64172-F236-914D-96AF-7E1C268C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A person in a white lab coat">
            <a:extLst>
              <a:ext uri="{FF2B5EF4-FFF2-40B4-BE49-F238E27FC236}">
                <a16:creationId xmlns:a16="http://schemas.microsoft.com/office/drawing/2014/main" id="{3A2A08ED-EC22-ACD4-2500-02CB0E3AB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809" y="1594676"/>
            <a:ext cx="2170632" cy="1627974"/>
          </a:xfrm>
          <a:prstGeom prst="rect">
            <a:avLst/>
          </a:prstGeom>
        </p:spPr>
      </p:pic>
      <p:pic>
        <p:nvPicPr>
          <p:cNvPr id="6" name="Picture 5" descr="Text, letter, calendar&#10;&#10;Description automatically generated">
            <a:extLst>
              <a:ext uri="{FF2B5EF4-FFF2-40B4-BE49-F238E27FC236}">
                <a16:creationId xmlns:a16="http://schemas.microsoft.com/office/drawing/2014/main" id="{D4E7A785-EFF1-D2A7-F075-FC149D99E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699" y="1594676"/>
            <a:ext cx="2170632" cy="16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8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4B9396-371A-2343-97A4-2CB00D9E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7160"/>
            <a:ext cx="9017251" cy="1325880"/>
          </a:xfrm>
        </p:spPr>
        <p:txBody>
          <a:bodyPr/>
          <a:lstStyle/>
          <a:p>
            <a:pPr algn="ctr"/>
            <a:br>
              <a:rPr lang="en-US" sz="2400" dirty="0"/>
            </a:br>
            <a:r>
              <a:rPr lang="en-US" sz="2400" dirty="0"/>
              <a:t>The biggest challenges in the sample repository 2016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E4E2C-B565-B345-A3B4-1CD0B0F5C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08" y="946493"/>
            <a:ext cx="7886700" cy="4552315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Too many samples!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And too little interest in using the samples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64172-F236-914D-96AF-7E1C268C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A picture containing text, indoor, wall, floor&#10;&#10;Description automatically generated">
            <a:extLst>
              <a:ext uri="{FF2B5EF4-FFF2-40B4-BE49-F238E27FC236}">
                <a16:creationId xmlns:a16="http://schemas.microsoft.com/office/drawing/2014/main" id="{EC71481A-DE72-793E-4353-544A0AF89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668" y="1463040"/>
            <a:ext cx="2614155" cy="1960616"/>
          </a:xfrm>
          <a:prstGeom prst="rect">
            <a:avLst/>
          </a:prstGeom>
        </p:spPr>
      </p:pic>
      <p:pic>
        <p:nvPicPr>
          <p:cNvPr id="9" name="Picture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AA643D1-164E-A4BF-3A97-6FB938A3C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269749" y="1820517"/>
            <a:ext cx="1736610" cy="13024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B13125-2B17-0BE6-B8F3-D955EE73E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783" y="4431949"/>
            <a:ext cx="4568523" cy="19124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749AB7-9CEA-3191-99C1-2C8DE2401B98}"/>
              </a:ext>
            </a:extLst>
          </p:cNvPr>
          <p:cNvSpPr txBox="1"/>
          <p:nvPr/>
        </p:nvSpPr>
        <p:spPr>
          <a:xfrm>
            <a:off x="2081550" y="416038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Fulfilled requests</a:t>
            </a:r>
          </a:p>
        </p:txBody>
      </p:sp>
    </p:spTree>
    <p:extLst>
      <p:ext uri="{BB962C8B-B14F-4D97-AF65-F5344CB8AC3E}">
        <p14:creationId xmlns:p14="http://schemas.microsoft.com/office/powerpoint/2010/main" val="364219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4B9396-371A-2343-97A4-2CB00D9E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160"/>
            <a:ext cx="8522208" cy="1325880"/>
          </a:xfrm>
        </p:spPr>
        <p:txBody>
          <a:bodyPr/>
          <a:lstStyle/>
          <a:p>
            <a:pPr algn="ctr"/>
            <a:br>
              <a:rPr lang="en-US" sz="2400" dirty="0"/>
            </a:br>
            <a:r>
              <a:rPr lang="en-US" sz="2400" dirty="0"/>
              <a:t>Opportunities for repositories going forward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E4E2C-B565-B345-A3B4-1CD0B0F5C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08" y="946493"/>
            <a:ext cx="7886700" cy="4552315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Making a larger amount of data more searchable and accessible, even to non-specialists</a:t>
            </a:r>
          </a:p>
          <a:p>
            <a:r>
              <a:rPr lang="en-US" sz="2000" dirty="0"/>
              <a:t>Identifying opportunities to use samples for significant research</a:t>
            </a:r>
          </a:p>
          <a:p>
            <a:r>
              <a:rPr lang="en-US" sz="2000" dirty="0"/>
              <a:t>Creating virtual catalogues to facilitate searching collections across different repositories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64172-F236-914D-96AF-7E1C268C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9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954F7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ctr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EC99A2D4-7C78-5F49-8E46-737D3E7D891F}" vid="{CCB73688-5F0E-3A48-9755-392389872C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A43F6A8B26A40A510EA02FEB8EE42" ma:contentTypeVersion="2" ma:contentTypeDescription="Create a new document." ma:contentTypeScope="" ma:versionID="5c6edc9fb24f68d488900f4450836c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81c7d33ce25a6418ff30fbd01e011d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2020E3-A632-48E0-B338-C41B1653D9CB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BCB0ABAA-2AA2-4B36-99FF-AFF3DECD0C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CBF120-253A-465F-AC93-BC6FF39A45E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AE565852-D27F-4B87-975D-541B3355C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{773AD03A-FE31-DF4B-B0CD-71A8775EFDB6}tf16401378</Template>
  <TotalTime>7076</TotalTime>
  <Words>328</Words>
  <Application>Microsoft Office PowerPoint</Application>
  <PresentationFormat>On-screen Show (4:3)</PresentationFormat>
  <Paragraphs>56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Office Theme</vt:lpstr>
      <vt:lpstr>Founding of the NIDDK Repository</vt:lpstr>
      <vt:lpstr>What led NIDDK to create sample and data repositories?</vt:lpstr>
      <vt:lpstr>PowerPoint Presentation</vt:lpstr>
      <vt:lpstr>Very, very, very brief history</vt:lpstr>
      <vt:lpstr>The biggest challenges in 2003</vt:lpstr>
      <vt:lpstr>By 2016 – the Repositories caught on</vt:lpstr>
      <vt:lpstr>The biggest challenges in the sample repository 2016</vt:lpstr>
      <vt:lpstr> The biggest challenges in the sample repository 2016 (cont.)</vt:lpstr>
      <vt:lpstr> Opportunities for repositories going forward</vt:lpstr>
      <vt:lpstr> The Repository team from 2001 - 2017</vt:lpstr>
      <vt:lpstr> Thanks all!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NICHD Dusty Blue Standard PowerPoint Template</dc:title>
  <dc:subject>NICHD standard dusty blue template with accessibility notes.</dc:subject>
  <dc:creator>Eunice Kennedy Shriver National Institute of Child Health and Human Development</dc:creator>
  <cp:keywords/>
  <dc:description/>
  <cp:lastModifiedBy>Rasooly, Rebekah (NIH/NICHD) [E]</cp:lastModifiedBy>
  <cp:revision>212</cp:revision>
  <cp:lastPrinted>2019-08-01T15:29:10Z</cp:lastPrinted>
  <dcterms:created xsi:type="dcterms:W3CDTF">2019-07-02T20:07:33Z</dcterms:created>
  <dcterms:modified xsi:type="dcterms:W3CDTF">2023-09-11T13:56:14Z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pyright Status ">
    <vt:lpwstr>Public Domain</vt:lpwstr>
  </property>
  <property fmtid="{D5CDD505-2E9C-101B-9397-08002B2CF9AE}" pid="4" name="MediaServiceImageTags">
    <vt:lpwstr/>
  </property>
  <property fmtid="{D5CDD505-2E9C-101B-9397-08002B2CF9AE}" pid="5" name="ContentTypeId">
    <vt:lpwstr>0x010100D6AA43F6A8B26A40A510EA02FEB8EE42</vt:lpwstr>
  </property>
  <property fmtid="{D5CDD505-2E9C-101B-9397-08002B2CF9AE}" pid="6" name="Copyright Status">
    <vt:lpwstr>Public Domain</vt:lpwstr>
  </property>
</Properties>
</file>