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61" r:id="rId5"/>
    <p:sldId id="262" r:id="rId6"/>
    <p:sldId id="263" r:id="rId7"/>
    <p:sldId id="270" r:id="rId8"/>
    <p:sldId id="268" r:id="rId9"/>
    <p:sldId id="271" r:id="rId10"/>
    <p:sldId id="258" r:id="rId11"/>
    <p:sldId id="259" r:id="rId12"/>
    <p:sldId id="26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5EDB0-276A-4FA4-A689-0949DA6F05C4}" v="4" dt="2023-08-29T15:25:42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7" d="100"/>
          <a:sy n="97" d="100"/>
        </p:scale>
        <p:origin x="76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6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8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77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99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83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8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80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01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32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56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4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27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41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10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4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0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0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6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5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9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2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6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3EDD0-28D2-44F9-AF80-25ED23EF26D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C98D4-A55F-4446-9A1E-9F90FF583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8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5A4A-CE44-41D9-B891-71D1EDB9F582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F45D-FEE1-4D51-A868-3159F9BAF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1DE0-19A0-A600-AE12-829866B973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Variability in adiposity and CV Outcomes in Type 2 Diabetes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E7C5B-FBD3-83A0-315C-E1D29F9B8B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/>
              <a:t>Prasanna Santhanam MBBS, MD</a:t>
            </a:r>
          </a:p>
          <a:p>
            <a:r>
              <a:rPr lang="en-US" sz="1800" dirty="0"/>
              <a:t>Associate Professor of Medicine</a:t>
            </a:r>
          </a:p>
          <a:p>
            <a:r>
              <a:rPr lang="en-US" sz="1800" dirty="0"/>
              <a:t>Johns Hopkins University School of Medicine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8A4CA7-313D-0130-6EB8-4B65D18D2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2293" y="339901"/>
            <a:ext cx="3246059" cy="134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97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A98A-CDE2-40BB-88B3-4B87D48A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Career Journey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EDB7F-CF2E-02B6-6DDF-65DF21EA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As a first-generation immigrant, obtaining an NIH grant is  tough - unless you have a very good mentor with a track record of uninterrupted funding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NIH/CDC (especially the NIDDK) repository datasets have been critical for establishing my credentials as a physician scientist in academic medicine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I have used the datasets to publish high quality papers since these datasets have a proven track record of impeccable integrity and scientific rigor</a:t>
            </a:r>
          </a:p>
        </p:txBody>
      </p:sp>
    </p:spTree>
    <p:extLst>
      <p:ext uri="{BB962C8B-B14F-4D97-AF65-F5344CB8AC3E}">
        <p14:creationId xmlns:p14="http://schemas.microsoft.com/office/powerpoint/2010/main" val="1625514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A98A-CDE2-40BB-88B3-4B87D48A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EDB7F-CF2E-02B6-6DDF-65DF21EA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Check all the necessary requirements from Institutional IRB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Ensure data safety</a:t>
            </a:r>
          </a:p>
          <a:p>
            <a:endParaRPr lang="en-US" dirty="0"/>
          </a:p>
          <a:p>
            <a:r>
              <a:rPr lang="en-US" dirty="0"/>
              <a:t>Keep the NIDDK updated on the manuscript</a:t>
            </a:r>
          </a:p>
          <a:p>
            <a:endParaRPr lang="en-US" b="1" dirty="0"/>
          </a:p>
          <a:p>
            <a:r>
              <a:rPr lang="en-US" b="1" dirty="0"/>
              <a:t>Strictly follow the acknowledgement guidelines </a:t>
            </a:r>
          </a:p>
        </p:txBody>
      </p:sp>
    </p:spTree>
    <p:extLst>
      <p:ext uri="{BB962C8B-B14F-4D97-AF65-F5344CB8AC3E}">
        <p14:creationId xmlns:p14="http://schemas.microsoft.com/office/powerpoint/2010/main" val="375215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A98A-CDE2-40BB-88B3-4B87D48A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EDB7F-CF2E-02B6-6DDF-65DF21EA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Research - Study hypothesis, methods and results</a:t>
            </a:r>
          </a:p>
          <a:p>
            <a:r>
              <a:rPr lang="en-US" sz="2400" dirty="0"/>
              <a:t>Scientific accomplishments- Role of NIDDK Central Repository</a:t>
            </a:r>
          </a:p>
          <a:p>
            <a:r>
              <a:rPr lang="en-US" sz="2400" dirty="0"/>
              <a:t>Scientific Career</a:t>
            </a:r>
          </a:p>
          <a:p>
            <a:r>
              <a:rPr lang="en-US" sz="2400" dirty="0"/>
              <a:t>Helpful Hints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7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A98A-CDE2-40BB-88B3-4B87D48A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645" y="-14090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Research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EDB7F-CF2E-02B6-6DDF-65DF21EA2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05522"/>
            <a:ext cx="10515600" cy="468551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Study questions:</a:t>
            </a:r>
          </a:p>
          <a:p>
            <a:r>
              <a:rPr lang="en-US" sz="1400" dirty="0"/>
              <a:t>Is there an association between variability in adiposity  markers and cardiovascular outcomes and deaths among adults with type 2 diabetes?</a:t>
            </a:r>
          </a:p>
          <a:p>
            <a:r>
              <a:rPr lang="en-US" sz="1400" dirty="0"/>
              <a:t>What is the strength of this association?</a:t>
            </a:r>
          </a:p>
          <a:p>
            <a:r>
              <a:rPr lang="en-US" sz="1400" dirty="0"/>
              <a:t>Does intensive lifestyle intervention influence the relationship between this variability and CV outcomes/mortality?</a:t>
            </a:r>
          </a:p>
          <a:p>
            <a:pPr marL="0" indent="0">
              <a:buNone/>
            </a:pPr>
            <a:r>
              <a:rPr lang="en-US" sz="1800" dirty="0"/>
              <a:t>Study Design and Methods</a:t>
            </a:r>
          </a:p>
          <a:p>
            <a:r>
              <a:rPr lang="en-US" sz="1400" dirty="0"/>
              <a:t>Secondary analysis of a prospective cohort study of included participants in the Action for Health in Diabetes (Look AHEAD) trial </a:t>
            </a:r>
          </a:p>
          <a:p>
            <a:r>
              <a:rPr lang="en-US" sz="1400" dirty="0"/>
              <a:t>Look AHEAD was a multicenter, randomized clinical trial that evaluated the effects of an ILI compared with the standard of care (diabetes support and education [DSE]) on cardiovascular outcomes in persons with type 2 diabetes. </a:t>
            </a:r>
          </a:p>
          <a:p>
            <a:r>
              <a:rPr lang="en-US" sz="1400" dirty="0"/>
              <a:t>The randomization groups included an ILI group (intervention group) and a DSE group (control group). The ILI aimed to achieve a 7% weight loss or greater via increased physical activity and decreased caloric intake.</a:t>
            </a:r>
          </a:p>
          <a:p>
            <a:r>
              <a:rPr lang="en-US" sz="1400" dirty="0"/>
              <a:t>A total of 5145 participants aged 45 to 76 years were enrolled from August 2001 to April 2004 across 16 locations in the United States. The trial was terminated in 2012</a:t>
            </a:r>
          </a:p>
          <a:p>
            <a:r>
              <a:rPr lang="en-US" sz="1400" dirty="0"/>
              <a:t>Look Ahead data was obtained from the NIH NIDDK Central Repository </a:t>
            </a:r>
          </a:p>
          <a:p>
            <a:r>
              <a:rPr lang="en-US" sz="1400" dirty="0"/>
              <a:t>Approval was obtained from Johns Hopkins IRB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7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4CC40-E988-4CE6-99AC-1A30B433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13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Research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3FB3D-3E5D-40A7-919A-B59D0AC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735" y="104914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Predictors: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Traditional risk factors and covariates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Variability of body mass index (BMI) and waist circumference (WC) across 4 annual visits, assessed using the coefficient of variation (CV)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variability independent of the mean (VIM)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standard deviation (SD)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Outcomes: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All-cause mortality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Cardiovascular deaths (deaths from myocardial infarction [MI] or stroke)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Both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CVD events (MI, stroke, and other causes)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Covariates:</a:t>
            </a:r>
          </a:p>
          <a:p>
            <a:pPr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Baseline - age, sex, race and ethnicity randomization arm, smoking status, alcohol consumption, duration of diabetes, and estimated glomerular filtration rate (eGFR) </a:t>
            </a:r>
          </a:p>
          <a:p>
            <a:pPr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Study group covariates - mean HbA1c, mean ratio of total to high-density lipoprotein (HDL) cholesterol, mean systolic and diastolic blood pressures (BPs), use of BP meds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88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6494-0FF6-4160-9005-B518E3A76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13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Research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F6709-D0F0-4F19-8E13-B92E4A2E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13" y="1186432"/>
            <a:ext cx="10515600" cy="435133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Statistical Analysis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Studies stratified by randomization groups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Characteristics  reported across quartiles of CV of each adiposity marker as mean (SD) or median (IQR) for continuous variables or proportions for categorical variables.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Cox proportional hazards regression models were used to calculate hazard ratios (HRs) and associated 95%CIs for each outcome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Three nested models were constructed for each variability marker adjusting for different co-factors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Model -1 adjusted for age, sex, race, and ethnicity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Model -2 model 1 plus adjustment for current smoking, alcohol use, use of BP-lowering medication, mean total-to-HDL cholesterol ratio, eGFR, mean systolic BP, mean HbA1c level, and duration of diabetes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Model 3 adjusted for variables in model 2 with further adjustment for mean BMI (in variability of BMI study), mean WC (in variability of WC study), or mean weight (in weight variability).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191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CED9-62D4-4FC6-9535-4E5B547D0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150" y="365125"/>
            <a:ext cx="1085665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Research work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7712CC-A577-4A13-9AA2-484A2C821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891" y="1425953"/>
            <a:ext cx="10515600" cy="3872298"/>
          </a:xfr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685AFE-4271-4FD2-A97D-D9B8CAA76E59}"/>
              </a:ext>
            </a:extLst>
          </p:cNvPr>
          <p:cNvSpPr/>
          <p:nvPr/>
        </p:nvSpPr>
        <p:spPr>
          <a:xfrm>
            <a:off x="7164280" y="2574524"/>
            <a:ext cx="1606858" cy="99429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882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03F3B-9242-4F3F-AA4D-7AE30767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930" y="365125"/>
            <a:ext cx="10950870" cy="709073"/>
          </a:xfrm>
        </p:spPr>
        <p:txBody>
          <a:bodyPr>
            <a:normAutofit/>
          </a:bodyPr>
          <a:lstStyle/>
          <a:p>
            <a:r>
              <a:rPr lang="en-US" sz="3200" dirty="0"/>
              <a:t>Research Work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C0BF612-4FF4-4E19-B9B3-FA69954B20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930" y="1253331"/>
            <a:ext cx="10427289" cy="4351337"/>
          </a:xfr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5C9832-782D-43C6-BD62-DFEA45F72D50}"/>
              </a:ext>
            </a:extLst>
          </p:cNvPr>
          <p:cNvSpPr/>
          <p:nvPr/>
        </p:nvSpPr>
        <p:spPr>
          <a:xfrm>
            <a:off x="6951216" y="3045041"/>
            <a:ext cx="1526959" cy="81674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DB23E67-0846-447F-90D9-09D3AB4CCB88}"/>
              </a:ext>
            </a:extLst>
          </p:cNvPr>
          <p:cNvSpPr/>
          <p:nvPr/>
        </p:nvSpPr>
        <p:spPr>
          <a:xfrm>
            <a:off x="7119891" y="4793942"/>
            <a:ext cx="1358284" cy="81072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1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6F851-396D-4136-A54D-8AEFF3532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Research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AE7F1-4D13-4C15-B61B-A1F52058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Summary:</a:t>
            </a:r>
          </a:p>
          <a:p>
            <a:r>
              <a:rPr lang="en-US" sz="2000" dirty="0"/>
              <a:t>Waist Circumference showed similar Hazard Ratios for quartile 4 vs quartile 1</a:t>
            </a:r>
          </a:p>
          <a:p>
            <a:r>
              <a:rPr lang="en-US" sz="2000" dirty="0"/>
              <a:t>Variability in adiposity is associated with increased risk of morbidity and mortality in Type 2 DM</a:t>
            </a:r>
          </a:p>
          <a:p>
            <a:r>
              <a:rPr lang="en-US" sz="2000" dirty="0"/>
              <a:t>Doing intensive lifestyle intervention mitigates that effect despite having variability in adiposity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07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A98A-CDE2-40BB-88B3-4B87D48A4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Scientific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EDB7F-CF2E-02B6-6DDF-65DF21EA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NIH Central Repository</a:t>
            </a:r>
          </a:p>
          <a:p>
            <a:r>
              <a:rPr lang="en-US" sz="1900" dirty="0"/>
              <a:t>Invaluable source of high-quality vetted data that is extremely hard to collect and obtain without extensive manpower and financial resources</a:t>
            </a:r>
          </a:p>
          <a:p>
            <a:r>
              <a:rPr lang="en-US" sz="1900" dirty="0"/>
              <a:t>The material provided to the researcher in terms of the protocol, variable keys, main study as well as ancillary study data is comprehensive</a:t>
            </a:r>
          </a:p>
          <a:p>
            <a:r>
              <a:rPr lang="en-US" sz="1900" dirty="0"/>
              <a:t>Has been very helpful for many scientific projects and will continue to be useful in the future</a:t>
            </a:r>
          </a:p>
          <a:p>
            <a:r>
              <a:rPr lang="en-US" sz="1900" dirty="0"/>
              <a:t>The staff are very responsive and prompt to queries about the application process</a:t>
            </a:r>
          </a:p>
          <a:p>
            <a:r>
              <a:rPr lang="en-US" sz="1900" dirty="0"/>
              <a:t>Has helped me grow in my career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019314"/>
      </p:ext>
    </p:extLst>
  </p:cSld>
  <p:clrMapOvr>
    <a:masterClrMapping/>
  </p:clrMapOvr>
</p:sld>
</file>

<file path=ppt/theme/theme1.xml><?xml version="1.0" encoding="utf-8"?>
<a:theme xmlns:a="http://schemas.openxmlformats.org/drawingml/2006/main" name="NIDDKCRWorksho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DDK-CR Workshop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DDKCRWorkshop" id="{AF93DBFE-BC8D-43D6-922C-23B45CBF7793}" vid="{A04A6667-293B-4092-8732-FF6A3255AE7A}"/>
    </a:ext>
  </a:extLst>
</a:theme>
</file>

<file path=ppt/theme/theme2.xml><?xml version="1.0" encoding="utf-8"?>
<a:theme xmlns:a="http://schemas.openxmlformats.org/drawingml/2006/main" name="1_NIDDKCRWorksho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DDK-CR Workshop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DDK-CR_20thAnniversaryWorkshop_template_td" id="{5484C378-6D76-4506-B2AD-DF44C1B888A0}" vid="{8036AF2A-B590-446A-A0CA-93CE78208EB0}"/>
    </a:ext>
  </a:extLst>
</a:theme>
</file>

<file path=docMetadata/LabelInfo.xml><?xml version="1.0" encoding="utf-8"?>
<clbl:labelList xmlns:clbl="http://schemas.microsoft.com/office/2020/mipLabelMetadata">
  <clbl:label id="{14b77578-9773-42d5-8507-251ca2dc2b06}" enabled="0" method="" siteId="{14b77578-9773-42d5-8507-251ca2dc2b0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NIDDKCRWorkshop</Template>
  <TotalTime>156</TotalTime>
  <Words>794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Open Sans</vt:lpstr>
      <vt:lpstr>NIDDKCRWorkshop</vt:lpstr>
      <vt:lpstr>1_NIDDKCRWorkshop</vt:lpstr>
      <vt:lpstr>Variability in adiposity and CV Outcomes in Type 2 Diabetes</vt:lpstr>
      <vt:lpstr>Overview</vt:lpstr>
      <vt:lpstr>Research Work</vt:lpstr>
      <vt:lpstr>Research Work</vt:lpstr>
      <vt:lpstr>Research Work</vt:lpstr>
      <vt:lpstr>Research work</vt:lpstr>
      <vt:lpstr>Research Work</vt:lpstr>
      <vt:lpstr>Research Work</vt:lpstr>
      <vt:lpstr>Scientific Accomplishments</vt:lpstr>
      <vt:lpstr>Scientific Career Journey</vt:lpstr>
      <vt:lpstr>Helpful Hints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Rebecca (NIH/NIDDK) [E]</dc:creator>
  <cp:lastModifiedBy>Prasanna Santhanam</cp:lastModifiedBy>
  <cp:revision>5</cp:revision>
  <dcterms:created xsi:type="dcterms:W3CDTF">2023-08-21T13:31:56Z</dcterms:created>
  <dcterms:modified xsi:type="dcterms:W3CDTF">2023-09-12T15:30:20Z</dcterms:modified>
</cp:coreProperties>
</file>