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2" r:id="rId1"/>
  </p:sldMasterIdLst>
  <p:notesMasterIdLst>
    <p:notesMasterId r:id="rId3"/>
  </p:notesMasterIdLst>
  <p:sldIdLst>
    <p:sldId id="44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F5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27" autoAdjust="0"/>
    <p:restoredTop sz="96357" autoAdjust="0"/>
  </p:normalViewPr>
  <p:slideViewPr>
    <p:cSldViewPr snapToGrid="0">
      <p:cViewPr varScale="1">
        <p:scale>
          <a:sx n="110" d="100"/>
          <a:sy n="110" d="100"/>
        </p:scale>
        <p:origin x="1806" y="108"/>
      </p:cViewPr>
      <p:guideLst/>
    </p:cSldViewPr>
  </p:slideViewPr>
  <p:outlineViewPr>
    <p:cViewPr>
      <p:scale>
        <a:sx n="33" d="100"/>
        <a:sy n="33" d="100"/>
      </p:scale>
      <p:origin x="0"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C6D050-C575-409B-86A3-56FBD2F43C7A}" type="datetimeFigureOut">
              <a:rPr lang="en-US" smtClean="0"/>
              <a:t>9/18/2023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0F5745-DAC5-4CC8-BB0F-C01FD343B2F3}" type="slidenum">
              <a:rPr lang="en-US" smtClean="0"/>
              <a:t>‹#›</a:t>
            </a:fld>
            <a:endParaRPr lang="en-US"/>
          </a:p>
        </p:txBody>
      </p:sp>
    </p:spTree>
    <p:extLst>
      <p:ext uri="{BB962C8B-B14F-4D97-AF65-F5344CB8AC3E}">
        <p14:creationId xmlns:p14="http://schemas.microsoft.com/office/powerpoint/2010/main" val="2983644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chemeClr val="tx2"/>
                </a:solidFill>
                <a:latin typeface="Arial" panose="020B0604020202020204" pitchFamily="34" charset="0"/>
                <a:cs typeface="Arial" panose="020B0604020202020204" pitchFamily="34" charset="0"/>
              </a:rPr>
              <a:t>Moderated by Dr. Erik Schultes, Ph.D., Leiden University with Robin Taylor, M.L.L.S., NLM, NIH, Marianne Henderson, M.S., CPC, PMP, NCI, NIH, M. Todd Valerius, Ph.D., Brigham and Women’s Hospital, and Jennifer “Jen” Darragh, M.L.I.S., Duke University Libraries</a:t>
            </a:r>
          </a:p>
          <a:p>
            <a:r>
              <a:rPr lang="en-US" sz="1200" dirty="0">
                <a:solidFill>
                  <a:schemeClr val="tx2"/>
                </a:solidFill>
                <a:latin typeface="Arial" panose="020B0604020202020204" pitchFamily="34" charset="0"/>
                <a:cs typeface="Arial" panose="020B0604020202020204" pitchFamily="34" charset="0"/>
              </a:rPr>
              <a:t>with Dr. Yasir Tarabichi, MD, M.S.C.R., Director of Clinical Research Informatics, MetroHealth</a:t>
            </a:r>
          </a:p>
          <a:p>
            <a:r>
              <a:rPr lang="en-US" sz="1200" dirty="0">
                <a:solidFill>
                  <a:schemeClr val="tx2"/>
                </a:solidFill>
                <a:latin typeface="Arial" panose="020B0604020202020204" pitchFamily="34" charset="0"/>
                <a:cs typeface="Arial" panose="020B0604020202020204" pitchFamily="34" charset="0"/>
              </a:rPr>
              <a:t>with NIDDK-CR support members, Anya Dabic, B.S., and Courtney Shelley, Ph.D. from Booz Allen Hamilton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2"/>
                </a:solidFill>
                <a:latin typeface="Arial" panose="020B0604020202020204" pitchFamily="34" charset="0"/>
                <a:cs typeface="Arial" panose="020B0604020202020204" pitchFamily="34" charset="0"/>
              </a:rPr>
              <a:t>with Dr. Prasanna Santhanam, M.B.B.S., M.D., Johns Hopkins Medicine, Ms. Juhi Chaudhari, M.S., Tufts University School of Medicine, Dr. </a:t>
            </a:r>
            <a:r>
              <a:rPr lang="en-US" sz="1200" dirty="0" err="1">
                <a:solidFill>
                  <a:schemeClr val="tx2"/>
                </a:solidFill>
                <a:latin typeface="Arial" panose="020B0604020202020204" pitchFamily="34" charset="0"/>
                <a:cs typeface="Arial" panose="020B0604020202020204" pitchFamily="34" charset="0"/>
              </a:rPr>
              <a:t>Sejal</a:t>
            </a:r>
            <a:r>
              <a:rPr lang="en-US" sz="1200" dirty="0">
                <a:solidFill>
                  <a:schemeClr val="tx2"/>
                </a:solidFill>
                <a:latin typeface="Arial" panose="020B0604020202020204" pitchFamily="34" charset="0"/>
                <a:cs typeface="Arial" panose="020B0604020202020204" pitchFamily="34" charset="0"/>
              </a:rPr>
              <a:t> Mistry, Ph.D., University of Utah Health, and Dr. Joseph A. Hendrick, Ph.D., Critical Path- Type 1 Diabetes Consortium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2"/>
                </a:solidFill>
                <a:latin typeface="Arial" panose="020B0604020202020204" pitchFamily="34" charset="0"/>
                <a:cs typeface="Arial" panose="020B0604020202020204" pitchFamily="34" charset="0"/>
              </a:rPr>
              <a:t>with presentations from Dr. Jeffrey Grethe, Ph.D., University of California, San Diego, Noël Burtt, B.S., Broad Institute, and Rebecca Li, Ph.D., Vivli. Presentations will be followed by a moderated discussion.</a:t>
            </a:r>
          </a:p>
          <a:p>
            <a:endParaRPr lang="en-US" sz="1200" dirty="0">
              <a:solidFill>
                <a:schemeClr val="tx2"/>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7F0F5745-DAC5-4CC8-BB0F-C01FD343B2F3}" type="slidenum">
              <a:rPr lang="en-US" smtClean="0"/>
              <a:t>1</a:t>
            </a:fld>
            <a:endParaRPr lang="en-US"/>
          </a:p>
        </p:txBody>
      </p:sp>
    </p:spTree>
    <p:extLst>
      <p:ext uri="{BB962C8B-B14F-4D97-AF65-F5344CB8AC3E}">
        <p14:creationId xmlns:p14="http://schemas.microsoft.com/office/powerpoint/2010/main" val="3078327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3D05A-8A3C-6133-2821-869C3776D8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79A0B63-5CA5-0771-1965-0B12306EA60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C39FE77-7028-6FDA-BC64-E36FD37341E5}"/>
              </a:ext>
            </a:extLst>
          </p:cNvPr>
          <p:cNvSpPr>
            <a:spLocks noGrp="1"/>
          </p:cNvSpPr>
          <p:nvPr>
            <p:ph type="dt" sz="half" idx="10"/>
          </p:nvPr>
        </p:nvSpPr>
        <p:spPr/>
        <p:txBody>
          <a:bodyPr/>
          <a:lstStyle/>
          <a:p>
            <a:fld id="{9C93EDD0-28D2-44F9-AF80-25ED23EF26D2}" type="datetimeFigureOut">
              <a:rPr lang="en-US" smtClean="0"/>
              <a:t>9/18/2023</a:t>
            </a:fld>
            <a:endParaRPr lang="en-US"/>
          </a:p>
        </p:txBody>
      </p:sp>
      <p:sp>
        <p:nvSpPr>
          <p:cNvPr id="5" name="Footer Placeholder 4">
            <a:extLst>
              <a:ext uri="{FF2B5EF4-FFF2-40B4-BE49-F238E27FC236}">
                <a16:creationId xmlns:a16="http://schemas.microsoft.com/office/drawing/2014/main" id="{3BD0F590-8B4A-CE78-5469-F16C1C89F4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C65123-7239-EDDA-F502-D0301C900726}"/>
              </a:ext>
            </a:extLst>
          </p:cNvPr>
          <p:cNvSpPr>
            <a:spLocks noGrp="1"/>
          </p:cNvSpPr>
          <p:nvPr>
            <p:ph type="sldNum" sz="quarter" idx="12"/>
          </p:nvPr>
        </p:nvSpPr>
        <p:spPr/>
        <p:txBody>
          <a:bodyPr/>
          <a:lstStyle/>
          <a:p>
            <a:fld id="{E22C98D4-A55F-4446-9A1E-9F90FF583228}" type="slidenum">
              <a:rPr lang="en-US" smtClean="0"/>
              <a:t>‹#›</a:t>
            </a:fld>
            <a:endParaRPr lang="en-US"/>
          </a:p>
        </p:txBody>
      </p:sp>
    </p:spTree>
    <p:extLst>
      <p:ext uri="{BB962C8B-B14F-4D97-AF65-F5344CB8AC3E}">
        <p14:creationId xmlns:p14="http://schemas.microsoft.com/office/powerpoint/2010/main" val="2809694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55730-ADFD-8E88-AB95-B3BFDAF4A6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EC8961E-1A1F-7244-32DD-BEA7004B363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3DF8A-7D87-133A-1A06-E691748F0135}"/>
              </a:ext>
            </a:extLst>
          </p:cNvPr>
          <p:cNvSpPr>
            <a:spLocks noGrp="1"/>
          </p:cNvSpPr>
          <p:nvPr>
            <p:ph type="dt" sz="half" idx="10"/>
          </p:nvPr>
        </p:nvSpPr>
        <p:spPr/>
        <p:txBody>
          <a:bodyPr/>
          <a:lstStyle/>
          <a:p>
            <a:fld id="{9C93EDD0-28D2-44F9-AF80-25ED23EF26D2}" type="datetimeFigureOut">
              <a:rPr lang="en-US" smtClean="0"/>
              <a:t>9/18/2023</a:t>
            </a:fld>
            <a:endParaRPr lang="en-US"/>
          </a:p>
        </p:txBody>
      </p:sp>
      <p:sp>
        <p:nvSpPr>
          <p:cNvPr id="5" name="Footer Placeholder 4">
            <a:extLst>
              <a:ext uri="{FF2B5EF4-FFF2-40B4-BE49-F238E27FC236}">
                <a16:creationId xmlns:a16="http://schemas.microsoft.com/office/drawing/2014/main" id="{A7B3683E-476C-EA6B-F51F-F1F3CDCF57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198FD5-9401-1FAD-2890-0F3FB2D151AC}"/>
              </a:ext>
            </a:extLst>
          </p:cNvPr>
          <p:cNvSpPr>
            <a:spLocks noGrp="1"/>
          </p:cNvSpPr>
          <p:nvPr>
            <p:ph type="sldNum" sz="quarter" idx="12"/>
          </p:nvPr>
        </p:nvSpPr>
        <p:spPr/>
        <p:txBody>
          <a:bodyPr/>
          <a:lstStyle/>
          <a:p>
            <a:fld id="{E22C98D4-A55F-4446-9A1E-9F90FF583228}" type="slidenum">
              <a:rPr lang="en-US" smtClean="0"/>
              <a:t>‹#›</a:t>
            </a:fld>
            <a:endParaRPr lang="en-US"/>
          </a:p>
        </p:txBody>
      </p:sp>
    </p:spTree>
    <p:extLst>
      <p:ext uri="{BB962C8B-B14F-4D97-AF65-F5344CB8AC3E}">
        <p14:creationId xmlns:p14="http://schemas.microsoft.com/office/powerpoint/2010/main" val="1877740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2C8065E-CFEB-CE7B-89DB-A1E4192E4BB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CA8791-6880-FA29-9EA8-080D9D7C15F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E4C3D0-355E-414B-CB0A-4487C9699060}"/>
              </a:ext>
            </a:extLst>
          </p:cNvPr>
          <p:cNvSpPr>
            <a:spLocks noGrp="1"/>
          </p:cNvSpPr>
          <p:nvPr>
            <p:ph type="dt" sz="half" idx="10"/>
          </p:nvPr>
        </p:nvSpPr>
        <p:spPr/>
        <p:txBody>
          <a:bodyPr/>
          <a:lstStyle/>
          <a:p>
            <a:fld id="{9C93EDD0-28D2-44F9-AF80-25ED23EF26D2}" type="datetimeFigureOut">
              <a:rPr lang="en-US" smtClean="0"/>
              <a:t>9/18/2023</a:t>
            </a:fld>
            <a:endParaRPr lang="en-US"/>
          </a:p>
        </p:txBody>
      </p:sp>
      <p:sp>
        <p:nvSpPr>
          <p:cNvPr id="5" name="Footer Placeholder 4">
            <a:extLst>
              <a:ext uri="{FF2B5EF4-FFF2-40B4-BE49-F238E27FC236}">
                <a16:creationId xmlns:a16="http://schemas.microsoft.com/office/drawing/2014/main" id="{67DE2989-2BCA-569C-530B-0B5AB6DBC5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221EFC-0681-EEE2-108B-3464BE01F4A6}"/>
              </a:ext>
            </a:extLst>
          </p:cNvPr>
          <p:cNvSpPr>
            <a:spLocks noGrp="1"/>
          </p:cNvSpPr>
          <p:nvPr>
            <p:ph type="sldNum" sz="quarter" idx="12"/>
          </p:nvPr>
        </p:nvSpPr>
        <p:spPr/>
        <p:txBody>
          <a:bodyPr/>
          <a:lstStyle/>
          <a:p>
            <a:fld id="{E22C98D4-A55F-4446-9A1E-9F90FF583228}" type="slidenum">
              <a:rPr lang="en-US" smtClean="0"/>
              <a:t>‹#›</a:t>
            </a:fld>
            <a:endParaRPr lang="en-US"/>
          </a:p>
        </p:txBody>
      </p:sp>
    </p:spTree>
    <p:extLst>
      <p:ext uri="{BB962C8B-B14F-4D97-AF65-F5344CB8AC3E}">
        <p14:creationId xmlns:p14="http://schemas.microsoft.com/office/powerpoint/2010/main" val="3167881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0EB61-BAE7-A058-4397-7331023D026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C0E6B8-5242-2394-4BFB-61F7B8AD080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210F0E-C318-0630-6795-B860FB90387C}"/>
              </a:ext>
            </a:extLst>
          </p:cNvPr>
          <p:cNvSpPr>
            <a:spLocks noGrp="1"/>
          </p:cNvSpPr>
          <p:nvPr>
            <p:ph type="dt" sz="half" idx="10"/>
          </p:nvPr>
        </p:nvSpPr>
        <p:spPr/>
        <p:txBody>
          <a:bodyPr/>
          <a:lstStyle/>
          <a:p>
            <a:fld id="{9C93EDD0-28D2-44F9-AF80-25ED23EF26D2}" type="datetimeFigureOut">
              <a:rPr lang="en-US" smtClean="0"/>
              <a:t>9/18/2023</a:t>
            </a:fld>
            <a:endParaRPr lang="en-US"/>
          </a:p>
        </p:txBody>
      </p:sp>
      <p:sp>
        <p:nvSpPr>
          <p:cNvPr id="5" name="Footer Placeholder 4">
            <a:extLst>
              <a:ext uri="{FF2B5EF4-FFF2-40B4-BE49-F238E27FC236}">
                <a16:creationId xmlns:a16="http://schemas.microsoft.com/office/drawing/2014/main" id="{12EA66AA-F81F-7358-ACA7-F5F677AD0A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3C02AA-466C-91C4-F5FD-1706ADF73766}"/>
              </a:ext>
            </a:extLst>
          </p:cNvPr>
          <p:cNvSpPr>
            <a:spLocks noGrp="1"/>
          </p:cNvSpPr>
          <p:nvPr>
            <p:ph type="sldNum" sz="quarter" idx="12"/>
          </p:nvPr>
        </p:nvSpPr>
        <p:spPr/>
        <p:txBody>
          <a:bodyPr/>
          <a:lstStyle/>
          <a:p>
            <a:fld id="{E22C98D4-A55F-4446-9A1E-9F90FF583228}" type="slidenum">
              <a:rPr lang="en-US" smtClean="0"/>
              <a:t>‹#›</a:t>
            </a:fld>
            <a:endParaRPr lang="en-US"/>
          </a:p>
        </p:txBody>
      </p:sp>
    </p:spTree>
    <p:extLst>
      <p:ext uri="{BB962C8B-B14F-4D97-AF65-F5344CB8AC3E}">
        <p14:creationId xmlns:p14="http://schemas.microsoft.com/office/powerpoint/2010/main" val="1486235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072FD-288D-5BB8-DD00-B136E516048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F23D20C-2818-AC59-68ED-B51DCE43FE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5A4E42-41B9-091E-4CA3-24C128C2E9F1}"/>
              </a:ext>
            </a:extLst>
          </p:cNvPr>
          <p:cNvSpPr>
            <a:spLocks noGrp="1"/>
          </p:cNvSpPr>
          <p:nvPr>
            <p:ph type="dt" sz="half" idx="10"/>
          </p:nvPr>
        </p:nvSpPr>
        <p:spPr/>
        <p:txBody>
          <a:bodyPr/>
          <a:lstStyle/>
          <a:p>
            <a:fld id="{9C93EDD0-28D2-44F9-AF80-25ED23EF26D2}" type="datetimeFigureOut">
              <a:rPr lang="en-US" smtClean="0"/>
              <a:t>9/18/2023</a:t>
            </a:fld>
            <a:endParaRPr lang="en-US"/>
          </a:p>
        </p:txBody>
      </p:sp>
      <p:sp>
        <p:nvSpPr>
          <p:cNvPr id="5" name="Footer Placeholder 4">
            <a:extLst>
              <a:ext uri="{FF2B5EF4-FFF2-40B4-BE49-F238E27FC236}">
                <a16:creationId xmlns:a16="http://schemas.microsoft.com/office/drawing/2014/main" id="{C4FD5401-49AF-D5C2-E02A-03F3395B72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0BFA43-A9A6-AB5D-6F26-C5AD2D11D5C1}"/>
              </a:ext>
            </a:extLst>
          </p:cNvPr>
          <p:cNvSpPr>
            <a:spLocks noGrp="1"/>
          </p:cNvSpPr>
          <p:nvPr>
            <p:ph type="sldNum" sz="quarter" idx="12"/>
          </p:nvPr>
        </p:nvSpPr>
        <p:spPr/>
        <p:txBody>
          <a:bodyPr/>
          <a:lstStyle/>
          <a:p>
            <a:fld id="{E22C98D4-A55F-4446-9A1E-9F90FF583228}" type="slidenum">
              <a:rPr lang="en-US" smtClean="0"/>
              <a:t>‹#›</a:t>
            </a:fld>
            <a:endParaRPr lang="en-US"/>
          </a:p>
        </p:txBody>
      </p:sp>
    </p:spTree>
    <p:extLst>
      <p:ext uri="{BB962C8B-B14F-4D97-AF65-F5344CB8AC3E}">
        <p14:creationId xmlns:p14="http://schemas.microsoft.com/office/powerpoint/2010/main" val="3565698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9D9FF-0661-A889-50A7-E74A6AF519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EC652B-F6BD-9191-6400-E07AC782848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F2D6573-0C60-767F-AB71-AAB20B8A22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A93F211-2F92-E8AC-C2F6-DC53ABB82A4A}"/>
              </a:ext>
            </a:extLst>
          </p:cNvPr>
          <p:cNvSpPr>
            <a:spLocks noGrp="1"/>
          </p:cNvSpPr>
          <p:nvPr>
            <p:ph type="dt" sz="half" idx="10"/>
          </p:nvPr>
        </p:nvSpPr>
        <p:spPr/>
        <p:txBody>
          <a:bodyPr/>
          <a:lstStyle/>
          <a:p>
            <a:fld id="{9C93EDD0-28D2-44F9-AF80-25ED23EF26D2}" type="datetimeFigureOut">
              <a:rPr lang="en-US" smtClean="0"/>
              <a:t>9/18/2023</a:t>
            </a:fld>
            <a:endParaRPr lang="en-US"/>
          </a:p>
        </p:txBody>
      </p:sp>
      <p:sp>
        <p:nvSpPr>
          <p:cNvPr id="6" name="Footer Placeholder 5">
            <a:extLst>
              <a:ext uri="{FF2B5EF4-FFF2-40B4-BE49-F238E27FC236}">
                <a16:creationId xmlns:a16="http://schemas.microsoft.com/office/drawing/2014/main" id="{791AD67F-B71C-BDEC-1363-B03296ED84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36DECF-C6EA-1EC8-91FA-0478C4573908}"/>
              </a:ext>
            </a:extLst>
          </p:cNvPr>
          <p:cNvSpPr>
            <a:spLocks noGrp="1"/>
          </p:cNvSpPr>
          <p:nvPr>
            <p:ph type="sldNum" sz="quarter" idx="12"/>
          </p:nvPr>
        </p:nvSpPr>
        <p:spPr/>
        <p:txBody>
          <a:bodyPr/>
          <a:lstStyle/>
          <a:p>
            <a:fld id="{E22C98D4-A55F-4446-9A1E-9F90FF583228}" type="slidenum">
              <a:rPr lang="en-US" smtClean="0"/>
              <a:t>‹#›</a:t>
            </a:fld>
            <a:endParaRPr lang="en-US"/>
          </a:p>
        </p:txBody>
      </p:sp>
    </p:spTree>
    <p:extLst>
      <p:ext uri="{BB962C8B-B14F-4D97-AF65-F5344CB8AC3E}">
        <p14:creationId xmlns:p14="http://schemas.microsoft.com/office/powerpoint/2010/main" val="2689461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4625A-98CA-9B73-5B17-08D7DBFA4CC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333B7ED-A12B-4530-6EEB-B046F04D75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4D53BDF-B075-6158-6192-CA367CEDDAF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C7BB9A7-B883-C0DD-DC62-1F633EF111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905AF90-736B-C52E-F1AF-42AE33C683F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1B8BF1D-03F8-F713-3D71-2244D3A6337A}"/>
              </a:ext>
            </a:extLst>
          </p:cNvPr>
          <p:cNvSpPr>
            <a:spLocks noGrp="1"/>
          </p:cNvSpPr>
          <p:nvPr>
            <p:ph type="dt" sz="half" idx="10"/>
          </p:nvPr>
        </p:nvSpPr>
        <p:spPr/>
        <p:txBody>
          <a:bodyPr/>
          <a:lstStyle/>
          <a:p>
            <a:fld id="{9C93EDD0-28D2-44F9-AF80-25ED23EF26D2}" type="datetimeFigureOut">
              <a:rPr lang="en-US" smtClean="0"/>
              <a:t>9/18/2023</a:t>
            </a:fld>
            <a:endParaRPr lang="en-US"/>
          </a:p>
        </p:txBody>
      </p:sp>
      <p:sp>
        <p:nvSpPr>
          <p:cNvPr id="8" name="Footer Placeholder 7">
            <a:extLst>
              <a:ext uri="{FF2B5EF4-FFF2-40B4-BE49-F238E27FC236}">
                <a16:creationId xmlns:a16="http://schemas.microsoft.com/office/drawing/2014/main" id="{FA3BDA4F-D9A4-8317-AB10-2DB2CAF9E40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1A0C822-774A-533E-0E8B-4105FDF4143D}"/>
              </a:ext>
            </a:extLst>
          </p:cNvPr>
          <p:cNvSpPr>
            <a:spLocks noGrp="1"/>
          </p:cNvSpPr>
          <p:nvPr>
            <p:ph type="sldNum" sz="quarter" idx="12"/>
          </p:nvPr>
        </p:nvSpPr>
        <p:spPr/>
        <p:txBody>
          <a:bodyPr/>
          <a:lstStyle/>
          <a:p>
            <a:fld id="{E22C98D4-A55F-4446-9A1E-9F90FF583228}" type="slidenum">
              <a:rPr lang="en-US" smtClean="0"/>
              <a:t>‹#›</a:t>
            </a:fld>
            <a:endParaRPr lang="en-US"/>
          </a:p>
        </p:txBody>
      </p:sp>
    </p:spTree>
    <p:extLst>
      <p:ext uri="{BB962C8B-B14F-4D97-AF65-F5344CB8AC3E}">
        <p14:creationId xmlns:p14="http://schemas.microsoft.com/office/powerpoint/2010/main" val="1235795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A1205-A46E-EB78-22B2-97EA3DA805D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4277ECA-537A-5FCD-88AF-A23C2D9E91C4}"/>
              </a:ext>
            </a:extLst>
          </p:cNvPr>
          <p:cNvSpPr>
            <a:spLocks noGrp="1"/>
          </p:cNvSpPr>
          <p:nvPr>
            <p:ph type="dt" sz="half" idx="10"/>
          </p:nvPr>
        </p:nvSpPr>
        <p:spPr/>
        <p:txBody>
          <a:bodyPr/>
          <a:lstStyle/>
          <a:p>
            <a:fld id="{9C93EDD0-28D2-44F9-AF80-25ED23EF26D2}" type="datetimeFigureOut">
              <a:rPr lang="en-US" smtClean="0"/>
              <a:t>9/18/2023</a:t>
            </a:fld>
            <a:endParaRPr lang="en-US"/>
          </a:p>
        </p:txBody>
      </p:sp>
      <p:sp>
        <p:nvSpPr>
          <p:cNvPr id="4" name="Footer Placeholder 3">
            <a:extLst>
              <a:ext uri="{FF2B5EF4-FFF2-40B4-BE49-F238E27FC236}">
                <a16:creationId xmlns:a16="http://schemas.microsoft.com/office/drawing/2014/main" id="{8DD84E39-5EE2-7665-1361-07371803089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10C9AA4-C0FD-37FB-3904-1E4A5EF972B7}"/>
              </a:ext>
            </a:extLst>
          </p:cNvPr>
          <p:cNvSpPr>
            <a:spLocks noGrp="1"/>
          </p:cNvSpPr>
          <p:nvPr>
            <p:ph type="sldNum" sz="quarter" idx="12"/>
          </p:nvPr>
        </p:nvSpPr>
        <p:spPr/>
        <p:txBody>
          <a:bodyPr/>
          <a:lstStyle/>
          <a:p>
            <a:fld id="{E22C98D4-A55F-4446-9A1E-9F90FF583228}" type="slidenum">
              <a:rPr lang="en-US" smtClean="0"/>
              <a:t>‹#›</a:t>
            </a:fld>
            <a:endParaRPr lang="en-US"/>
          </a:p>
        </p:txBody>
      </p:sp>
    </p:spTree>
    <p:extLst>
      <p:ext uri="{BB962C8B-B14F-4D97-AF65-F5344CB8AC3E}">
        <p14:creationId xmlns:p14="http://schemas.microsoft.com/office/powerpoint/2010/main" val="3157275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5BCF8D-85D1-19BF-E8B5-907F7FAA3A8B}"/>
              </a:ext>
            </a:extLst>
          </p:cNvPr>
          <p:cNvSpPr>
            <a:spLocks noGrp="1"/>
          </p:cNvSpPr>
          <p:nvPr>
            <p:ph type="dt" sz="half" idx="10"/>
          </p:nvPr>
        </p:nvSpPr>
        <p:spPr/>
        <p:txBody>
          <a:bodyPr/>
          <a:lstStyle/>
          <a:p>
            <a:fld id="{9C93EDD0-28D2-44F9-AF80-25ED23EF26D2}" type="datetimeFigureOut">
              <a:rPr lang="en-US" smtClean="0"/>
              <a:t>9/18/2023</a:t>
            </a:fld>
            <a:endParaRPr lang="en-US"/>
          </a:p>
        </p:txBody>
      </p:sp>
      <p:sp>
        <p:nvSpPr>
          <p:cNvPr id="3" name="Footer Placeholder 2">
            <a:extLst>
              <a:ext uri="{FF2B5EF4-FFF2-40B4-BE49-F238E27FC236}">
                <a16:creationId xmlns:a16="http://schemas.microsoft.com/office/drawing/2014/main" id="{F9ECC15D-D638-B78E-5509-47066CA092D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20607A0-6FE2-E5C9-06CB-7B9AC6CA2F04}"/>
              </a:ext>
            </a:extLst>
          </p:cNvPr>
          <p:cNvSpPr>
            <a:spLocks noGrp="1"/>
          </p:cNvSpPr>
          <p:nvPr>
            <p:ph type="sldNum" sz="quarter" idx="12"/>
          </p:nvPr>
        </p:nvSpPr>
        <p:spPr/>
        <p:txBody>
          <a:bodyPr/>
          <a:lstStyle/>
          <a:p>
            <a:fld id="{E22C98D4-A55F-4446-9A1E-9F90FF583228}" type="slidenum">
              <a:rPr lang="en-US" smtClean="0"/>
              <a:t>‹#›</a:t>
            </a:fld>
            <a:endParaRPr lang="en-US"/>
          </a:p>
        </p:txBody>
      </p:sp>
    </p:spTree>
    <p:extLst>
      <p:ext uri="{BB962C8B-B14F-4D97-AF65-F5344CB8AC3E}">
        <p14:creationId xmlns:p14="http://schemas.microsoft.com/office/powerpoint/2010/main" val="3757175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AEE6D-2A57-C16F-D882-F7BBF992A4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313A5B6-C505-47A4-D7D8-2BA67DEE4D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90DA536-1E6D-32BD-7053-37AC4C55BE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B5780D5-6AD0-79FB-E8E3-D52039526109}"/>
              </a:ext>
            </a:extLst>
          </p:cNvPr>
          <p:cNvSpPr>
            <a:spLocks noGrp="1"/>
          </p:cNvSpPr>
          <p:nvPr>
            <p:ph type="dt" sz="half" idx="10"/>
          </p:nvPr>
        </p:nvSpPr>
        <p:spPr/>
        <p:txBody>
          <a:bodyPr/>
          <a:lstStyle/>
          <a:p>
            <a:fld id="{9C93EDD0-28D2-44F9-AF80-25ED23EF26D2}" type="datetimeFigureOut">
              <a:rPr lang="en-US" smtClean="0"/>
              <a:t>9/18/2023</a:t>
            </a:fld>
            <a:endParaRPr lang="en-US"/>
          </a:p>
        </p:txBody>
      </p:sp>
      <p:sp>
        <p:nvSpPr>
          <p:cNvPr id="6" name="Footer Placeholder 5">
            <a:extLst>
              <a:ext uri="{FF2B5EF4-FFF2-40B4-BE49-F238E27FC236}">
                <a16:creationId xmlns:a16="http://schemas.microsoft.com/office/drawing/2014/main" id="{F8BE39B5-1404-87D1-6E96-3B91019DD1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2912F4-0BCA-61E0-A92C-67E0711C0D8D}"/>
              </a:ext>
            </a:extLst>
          </p:cNvPr>
          <p:cNvSpPr>
            <a:spLocks noGrp="1"/>
          </p:cNvSpPr>
          <p:nvPr>
            <p:ph type="sldNum" sz="quarter" idx="12"/>
          </p:nvPr>
        </p:nvSpPr>
        <p:spPr/>
        <p:txBody>
          <a:bodyPr/>
          <a:lstStyle/>
          <a:p>
            <a:fld id="{E22C98D4-A55F-4446-9A1E-9F90FF583228}" type="slidenum">
              <a:rPr lang="en-US" smtClean="0"/>
              <a:t>‹#›</a:t>
            </a:fld>
            <a:endParaRPr lang="en-US"/>
          </a:p>
        </p:txBody>
      </p:sp>
    </p:spTree>
    <p:extLst>
      <p:ext uri="{BB962C8B-B14F-4D97-AF65-F5344CB8AC3E}">
        <p14:creationId xmlns:p14="http://schemas.microsoft.com/office/powerpoint/2010/main" val="3361965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F4882-8EC5-C509-0D3C-FC2DD5CB9B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2B38F0-61C9-C16D-E325-85BC5AFE8B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7FCD17C-8E18-D8DF-1A6D-A179A5DBEB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82D4C6-5200-B83D-0F6B-471F1A024696}"/>
              </a:ext>
            </a:extLst>
          </p:cNvPr>
          <p:cNvSpPr>
            <a:spLocks noGrp="1"/>
          </p:cNvSpPr>
          <p:nvPr>
            <p:ph type="dt" sz="half" idx="10"/>
          </p:nvPr>
        </p:nvSpPr>
        <p:spPr/>
        <p:txBody>
          <a:bodyPr/>
          <a:lstStyle/>
          <a:p>
            <a:fld id="{9C93EDD0-28D2-44F9-AF80-25ED23EF26D2}" type="datetimeFigureOut">
              <a:rPr lang="en-US" smtClean="0"/>
              <a:t>9/18/2023</a:t>
            </a:fld>
            <a:endParaRPr lang="en-US"/>
          </a:p>
        </p:txBody>
      </p:sp>
      <p:sp>
        <p:nvSpPr>
          <p:cNvPr id="6" name="Footer Placeholder 5">
            <a:extLst>
              <a:ext uri="{FF2B5EF4-FFF2-40B4-BE49-F238E27FC236}">
                <a16:creationId xmlns:a16="http://schemas.microsoft.com/office/drawing/2014/main" id="{A232D48E-1A69-D635-BD88-AC9CAC36E2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E2C238-EE47-3C86-1C71-5A371FA84281}"/>
              </a:ext>
            </a:extLst>
          </p:cNvPr>
          <p:cNvSpPr>
            <a:spLocks noGrp="1"/>
          </p:cNvSpPr>
          <p:nvPr>
            <p:ph type="sldNum" sz="quarter" idx="12"/>
          </p:nvPr>
        </p:nvSpPr>
        <p:spPr/>
        <p:txBody>
          <a:bodyPr/>
          <a:lstStyle/>
          <a:p>
            <a:fld id="{E22C98D4-A55F-4446-9A1E-9F90FF583228}" type="slidenum">
              <a:rPr lang="en-US" smtClean="0"/>
              <a:t>‹#›</a:t>
            </a:fld>
            <a:endParaRPr lang="en-US"/>
          </a:p>
        </p:txBody>
      </p:sp>
    </p:spTree>
    <p:extLst>
      <p:ext uri="{BB962C8B-B14F-4D97-AF65-F5344CB8AC3E}">
        <p14:creationId xmlns:p14="http://schemas.microsoft.com/office/powerpoint/2010/main" val="4044602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8798CB5-374C-FDB2-7B21-8DBEB8A3D5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236E2F-5873-D2CE-A650-6798CC8CF6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14B387-C173-B675-0CF8-305143AA71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93EDD0-28D2-44F9-AF80-25ED23EF26D2}" type="datetimeFigureOut">
              <a:rPr lang="en-US" smtClean="0"/>
              <a:t>9/18/2023</a:t>
            </a:fld>
            <a:endParaRPr lang="en-US"/>
          </a:p>
        </p:txBody>
      </p:sp>
      <p:sp>
        <p:nvSpPr>
          <p:cNvPr id="5" name="Footer Placeholder 4">
            <a:extLst>
              <a:ext uri="{FF2B5EF4-FFF2-40B4-BE49-F238E27FC236}">
                <a16:creationId xmlns:a16="http://schemas.microsoft.com/office/drawing/2014/main" id="{35E3F179-7B0F-346B-ECC2-7E60363618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C3403C1-2FCF-188D-6DF9-AE6F52F88A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2C98D4-A55F-4446-9A1E-9F90FF583228}" type="slidenum">
              <a:rPr lang="en-US" smtClean="0"/>
              <a:t>‹#›</a:t>
            </a:fld>
            <a:endParaRPr lang="en-US"/>
          </a:p>
        </p:txBody>
      </p:sp>
    </p:spTree>
    <p:extLst>
      <p:ext uri="{BB962C8B-B14F-4D97-AF65-F5344CB8AC3E}">
        <p14:creationId xmlns:p14="http://schemas.microsoft.com/office/powerpoint/2010/main" val="37605132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2C2E946E-329F-1FB1-9504-1258E99A07A9}"/>
              </a:ext>
            </a:extLst>
          </p:cNvPr>
          <p:cNvPicPr>
            <a:picLocks noChangeAspect="1"/>
          </p:cNvPicPr>
          <p:nvPr/>
        </p:nvPicPr>
        <p:blipFill>
          <a:blip r:embed="rId3"/>
          <a:stretch>
            <a:fillRect/>
          </a:stretch>
        </p:blipFill>
        <p:spPr>
          <a:xfrm>
            <a:off x="0" y="-17417"/>
            <a:ext cx="12192000" cy="1188720"/>
          </a:xfrm>
          <a:prstGeom prst="rect">
            <a:avLst/>
          </a:prstGeom>
        </p:spPr>
      </p:pic>
      <p:sp>
        <p:nvSpPr>
          <p:cNvPr id="4" name="Content Placeholder 9">
            <a:extLst>
              <a:ext uri="{FF2B5EF4-FFF2-40B4-BE49-F238E27FC236}">
                <a16:creationId xmlns:a16="http://schemas.microsoft.com/office/drawing/2014/main" id="{D61749DC-A24B-B748-ED7E-61230C4CFC73}"/>
              </a:ext>
            </a:extLst>
          </p:cNvPr>
          <p:cNvSpPr txBox="1">
            <a:spLocks/>
          </p:cNvSpPr>
          <p:nvPr/>
        </p:nvSpPr>
        <p:spPr>
          <a:xfrm>
            <a:off x="526277" y="2003738"/>
            <a:ext cx="10987116" cy="449285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600"/>
              </a:spcAft>
            </a:pPr>
            <a:r>
              <a:rPr lang="en-US" sz="2600" b="1" dirty="0">
                <a:solidFill>
                  <a:schemeClr val="tx2"/>
                </a:solidFill>
                <a:latin typeface="Arial" panose="020B0604020202020204" pitchFamily="34" charset="0"/>
                <a:cs typeface="Arial" panose="020B0604020202020204" pitchFamily="34" charset="0"/>
              </a:rPr>
              <a:t>10:05 a.m. </a:t>
            </a:r>
            <a:r>
              <a:rPr lang="en-US" sz="2600" dirty="0" err="1">
                <a:solidFill>
                  <a:schemeClr val="tx2"/>
                </a:solidFill>
                <a:latin typeface="Arial" panose="020B0604020202020204" pitchFamily="34" charset="0"/>
                <a:cs typeface="Arial" panose="020B0604020202020204" pitchFamily="34" charset="0"/>
              </a:rPr>
              <a:t>FAIRization</a:t>
            </a:r>
            <a:r>
              <a:rPr lang="en-US" sz="2600" dirty="0">
                <a:solidFill>
                  <a:schemeClr val="tx2"/>
                </a:solidFill>
                <a:latin typeface="Arial" panose="020B0604020202020204" pitchFamily="34" charset="0"/>
                <a:cs typeface="Arial" panose="020B0604020202020204" pitchFamily="34" charset="0"/>
              </a:rPr>
              <a:t> of NIH-generated Resources: Meeting the Intent of the 2023 Data Management and </a:t>
            </a:r>
            <a:r>
              <a:rPr lang="en-US" sz="2600">
                <a:solidFill>
                  <a:schemeClr val="tx2"/>
                </a:solidFill>
                <a:latin typeface="Arial" panose="020B0604020202020204" pitchFamily="34" charset="0"/>
                <a:cs typeface="Arial" panose="020B0604020202020204" pitchFamily="34" charset="0"/>
              </a:rPr>
              <a:t>Sharing Policy</a:t>
            </a:r>
            <a:endParaRPr lang="en-US" sz="2600" dirty="0">
              <a:solidFill>
                <a:schemeClr val="tx2"/>
              </a:solidFill>
              <a:latin typeface="Arial" panose="020B0604020202020204" pitchFamily="34" charset="0"/>
              <a:cs typeface="Arial" panose="020B0604020202020204" pitchFamily="34" charset="0"/>
            </a:endParaRPr>
          </a:p>
          <a:p>
            <a:pPr>
              <a:spcAft>
                <a:spcPts val="600"/>
              </a:spcAft>
            </a:pPr>
            <a:r>
              <a:rPr lang="en-US" sz="2600" b="1" dirty="0">
                <a:solidFill>
                  <a:schemeClr val="tx2"/>
                </a:solidFill>
                <a:latin typeface="Arial" panose="020B0604020202020204" pitchFamily="34" charset="0"/>
                <a:cs typeface="Arial" panose="020B0604020202020204" pitchFamily="34" charset="0"/>
              </a:rPr>
              <a:t>10:45 a.m. </a:t>
            </a:r>
            <a:r>
              <a:rPr lang="en-US" sz="2600" dirty="0">
                <a:solidFill>
                  <a:schemeClr val="tx2"/>
                </a:solidFill>
                <a:latin typeface="Arial" panose="020B0604020202020204" pitchFamily="34" charset="0"/>
                <a:cs typeface="Arial" panose="020B0604020202020204" pitchFamily="34" charset="0"/>
              </a:rPr>
              <a:t>Keynote/Plenary session Secondary Research: Breakthroughs and Innovation (an Informaticist Perspective)</a:t>
            </a:r>
          </a:p>
          <a:p>
            <a:pPr>
              <a:spcAft>
                <a:spcPts val="600"/>
              </a:spcAft>
            </a:pPr>
            <a:r>
              <a:rPr lang="en-US" sz="2600" b="1" dirty="0">
                <a:solidFill>
                  <a:schemeClr val="tx2"/>
                </a:solidFill>
                <a:latin typeface="Arial" panose="020B0604020202020204" pitchFamily="34" charset="0"/>
                <a:cs typeface="Arial" panose="020B0604020202020204" pitchFamily="34" charset="0"/>
              </a:rPr>
              <a:t>11:30 a.m. </a:t>
            </a:r>
            <a:r>
              <a:rPr lang="en-US" sz="2600" dirty="0">
                <a:solidFill>
                  <a:schemeClr val="tx2"/>
                </a:solidFill>
                <a:latin typeface="Arial" panose="020B0604020202020204" pitchFamily="34" charset="0"/>
                <a:cs typeface="Arial" panose="020B0604020202020204" pitchFamily="34" charset="0"/>
              </a:rPr>
              <a:t>Workshop II: NIDDK-CR Analytics Workspace Pilot Demo and Data Challenge Launch </a:t>
            </a:r>
          </a:p>
          <a:p>
            <a:pPr>
              <a:spcAft>
                <a:spcPts val="600"/>
              </a:spcAft>
            </a:pPr>
            <a:r>
              <a:rPr lang="en-US" sz="2600" b="1" dirty="0">
                <a:solidFill>
                  <a:schemeClr val="tx2"/>
                </a:solidFill>
                <a:latin typeface="Arial" panose="020B0604020202020204" pitchFamily="34" charset="0"/>
                <a:cs typeface="Arial" panose="020B0604020202020204" pitchFamily="34" charset="0"/>
              </a:rPr>
              <a:t>12:50 p.m. </a:t>
            </a:r>
            <a:r>
              <a:rPr lang="en-US" sz="2600" dirty="0">
                <a:solidFill>
                  <a:schemeClr val="tx2"/>
                </a:solidFill>
                <a:latin typeface="Arial" panose="020B0604020202020204" pitchFamily="34" charset="0"/>
                <a:cs typeface="Arial" panose="020B0604020202020204" pitchFamily="34" charset="0"/>
              </a:rPr>
              <a:t>Lightning Talk Session II: NIDDK-CR Data Secondary Analyses, Qualitative and Mixed Methods Studies </a:t>
            </a:r>
          </a:p>
          <a:p>
            <a:pPr>
              <a:spcAft>
                <a:spcPts val="600"/>
              </a:spcAft>
            </a:pPr>
            <a:r>
              <a:rPr lang="en-US" sz="2600" b="1" dirty="0">
                <a:solidFill>
                  <a:schemeClr val="tx2"/>
                </a:solidFill>
                <a:latin typeface="Arial" panose="020B0604020202020204" pitchFamily="34" charset="0"/>
                <a:cs typeface="Arial" panose="020B0604020202020204" pitchFamily="34" charset="0"/>
              </a:rPr>
              <a:t>2:00 p.m. </a:t>
            </a:r>
            <a:r>
              <a:rPr lang="en-US" sz="2600" dirty="0">
                <a:solidFill>
                  <a:schemeClr val="tx2"/>
                </a:solidFill>
                <a:latin typeface="Arial" panose="020B0604020202020204" pitchFamily="34" charset="0"/>
                <a:cs typeface="Arial" panose="020B0604020202020204" pitchFamily="34" charset="0"/>
              </a:rPr>
              <a:t>Supporting NIDDK-Funded Research and Expanding NIDDK’s Data Ecosystem</a:t>
            </a:r>
          </a:p>
        </p:txBody>
      </p:sp>
      <p:sp>
        <p:nvSpPr>
          <p:cNvPr id="2" name="TextBox 1">
            <a:extLst>
              <a:ext uri="{FF2B5EF4-FFF2-40B4-BE49-F238E27FC236}">
                <a16:creationId xmlns:a16="http://schemas.microsoft.com/office/drawing/2014/main" id="{7D2FF58F-2101-A3E8-3837-8358881AB144}"/>
              </a:ext>
            </a:extLst>
          </p:cNvPr>
          <p:cNvSpPr txBox="1"/>
          <p:nvPr/>
        </p:nvSpPr>
        <p:spPr>
          <a:xfrm>
            <a:off x="2847703" y="1281289"/>
            <a:ext cx="5930537" cy="769441"/>
          </a:xfrm>
          <a:prstGeom prst="rect">
            <a:avLst/>
          </a:prstGeom>
          <a:noFill/>
        </p:spPr>
        <p:txBody>
          <a:bodyPr wrap="square" rtlCol="0">
            <a:spAutoFit/>
          </a:bodyPr>
          <a:lstStyle/>
          <a:p>
            <a:pPr algn="ctr"/>
            <a:r>
              <a:rPr lang="en-US" sz="4400" dirty="0">
                <a:solidFill>
                  <a:srgbClr val="002060"/>
                </a:solidFill>
                <a:latin typeface="Open Sans ExtraBold" panose="020B0906030804020204" pitchFamily="34" charset="0"/>
                <a:ea typeface="Open Sans ExtraBold" panose="020B0906030804020204" pitchFamily="34" charset="0"/>
                <a:cs typeface="Open Sans ExtraBold" panose="020B0906030804020204" pitchFamily="34" charset="0"/>
              </a:rPr>
              <a:t>Today’s Agenda</a:t>
            </a:r>
          </a:p>
        </p:txBody>
      </p:sp>
    </p:spTree>
    <p:extLst>
      <p:ext uri="{BB962C8B-B14F-4D97-AF65-F5344CB8AC3E}">
        <p14:creationId xmlns:p14="http://schemas.microsoft.com/office/powerpoint/2010/main" val="41757131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14b77578-9773-42d5-8507-251ca2dc2b06}" enabled="0" method="" siteId="{14b77578-9773-42d5-8507-251ca2dc2b06}" removed="1"/>
</clbl:labelList>
</file>

<file path=docProps/app.xml><?xml version="1.0" encoding="utf-8"?>
<Properties xmlns="http://schemas.openxmlformats.org/officeDocument/2006/extended-properties" xmlns:vt="http://schemas.openxmlformats.org/officeDocument/2006/docPropsVTypes">
  <Template/>
  <TotalTime>526</TotalTime>
  <Words>334</Words>
  <Application>Microsoft Office PowerPoint</Application>
  <PresentationFormat>Widescreen</PresentationFormat>
  <Paragraphs>12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Open Sans ExtraBold</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Lawlor, Sharon (NIH/NIDDK) [E]</dc:creator>
  <cp:lastModifiedBy>Rodriguez, Rebecca (NIH/NIDDK) [E]</cp:lastModifiedBy>
  <cp:revision>13</cp:revision>
  <dcterms:created xsi:type="dcterms:W3CDTF">2023-08-21T13:31:56Z</dcterms:created>
  <dcterms:modified xsi:type="dcterms:W3CDTF">2023-09-18T16:57:22Z</dcterms:modified>
</cp:coreProperties>
</file>