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8" r:id="rId3"/>
    <p:sldMasterId id="2147483670" r:id="rId4"/>
    <p:sldMasterId id="2147483672" r:id="rId5"/>
    <p:sldMasterId id="2147483674" r:id="rId6"/>
    <p:sldMasterId id="2147483676" r:id="rId7"/>
    <p:sldMasterId id="2147483678" r:id="rId8"/>
    <p:sldMasterId id="2147483680" r:id="rId9"/>
    <p:sldMasterId id="2147483682" r:id="rId10"/>
    <p:sldMasterId id="2147483688" r:id="rId11"/>
    <p:sldMasterId id="2147483690" r:id="rId12"/>
    <p:sldMasterId id="2147483700" r:id="rId13"/>
    <p:sldMasterId id="2147483703" r:id="rId14"/>
    <p:sldMasterId id="2147483712" r:id="rId15"/>
  </p:sldMasterIdLst>
  <p:notesMasterIdLst>
    <p:notesMasterId r:id="rId34"/>
  </p:notesMasterIdLst>
  <p:handoutMasterIdLst>
    <p:handoutMasterId r:id="rId35"/>
  </p:handoutMasterIdLst>
  <p:sldIdLst>
    <p:sldId id="270" r:id="rId16"/>
    <p:sldId id="268" r:id="rId17"/>
    <p:sldId id="285" r:id="rId18"/>
    <p:sldId id="345" r:id="rId19"/>
    <p:sldId id="319" r:id="rId20"/>
    <p:sldId id="340" r:id="rId21"/>
    <p:sldId id="349" r:id="rId22"/>
    <p:sldId id="265" r:id="rId23"/>
    <p:sldId id="335" r:id="rId24"/>
    <p:sldId id="306" r:id="rId25"/>
    <p:sldId id="337" r:id="rId26"/>
    <p:sldId id="287" r:id="rId27"/>
    <p:sldId id="289" r:id="rId28"/>
    <p:sldId id="336" r:id="rId29"/>
    <p:sldId id="311" r:id="rId30"/>
    <p:sldId id="324" r:id="rId31"/>
    <p:sldId id="323" r:id="rId32"/>
    <p:sldId id="332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5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FFCC"/>
    <a:srgbClr val="CC00CC"/>
    <a:srgbClr val="000000"/>
    <a:srgbClr val="376092"/>
    <a:srgbClr val="E1F0FF"/>
    <a:srgbClr val="D1E8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225" autoAdjust="0"/>
    <p:restoredTop sz="85000" autoAdjust="0"/>
  </p:normalViewPr>
  <p:slideViewPr>
    <p:cSldViewPr snapToGrid="0" showGuides="1">
      <p:cViewPr varScale="1">
        <p:scale>
          <a:sx n="68" d="100"/>
          <a:sy n="68" d="100"/>
        </p:scale>
        <p:origin x="1819" y="62"/>
      </p:cViewPr>
      <p:guideLst>
        <p:guide orient="horz" pos="2136"/>
        <p:guide pos="5616"/>
      </p:guideLst>
    </p:cSldViewPr>
  </p:slideViewPr>
  <p:outlineViewPr>
    <p:cViewPr>
      <p:scale>
        <a:sx n="33" d="100"/>
        <a:sy n="33" d="100"/>
      </p:scale>
      <p:origin x="0" y="-4251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BBEE-FBC5-46CB-A7EA-8632DBCA62C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47B3-2A47-4B81-BBA5-763DF3302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0E1533-C123-4C6F-B67B-52A7C13630B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30D231-E8E0-4062-A6B8-B316B004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8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61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3697" indent="-287893" algn="l" defTabSz="9461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1276" indent="-229668" algn="l" defTabSz="9461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27080" indent="-229668" algn="l" defTabSz="9461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2885" indent="-229668" algn="l" defTabSz="9461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58690" indent="-229668" defTabSz="946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4494" indent="-229668" defTabSz="946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0298" indent="-229668" defTabSz="946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56102" indent="-229668" defTabSz="946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4FF0BA6-7AD3-4290-BAC1-5E172D17D261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73725" cy="3190875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18" y="4490033"/>
            <a:ext cx="5254554" cy="4252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92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68975" cy="324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3895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7347">
              <a:defRPr/>
            </a:pPr>
            <a:fld id="{714580FB-19B3-4495-961C-CC0C55D296BB}" type="slidenum">
              <a:rPr lang="en-US">
                <a:solidFill>
                  <a:prstClr val="black"/>
                </a:solidFill>
                <a:latin typeface="Calibri"/>
              </a:rPr>
              <a:pPr defTabSz="967347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399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could cardiac…?</a:t>
            </a:r>
          </a:p>
          <a:p>
            <a:r>
              <a:rPr lang="en-US" dirty="0" smtClean="0"/>
              <a:t>There is evidence that other autoimmune conditions such as rheumatoid conditions are associated with increased CVD, thought to be mediated by increased</a:t>
            </a:r>
            <a:r>
              <a:rPr lang="en-US" baseline="0" dirty="0" smtClean="0"/>
              <a:t> systemic inflammation,</a:t>
            </a:r>
            <a:r>
              <a:rPr lang="en-US" dirty="0" smtClean="0"/>
              <a:t> associated with </a:t>
            </a:r>
            <a:r>
              <a:rPr lang="en-US" dirty="0" err="1" smtClean="0"/>
              <a:t>hsCRP</a:t>
            </a:r>
            <a:r>
              <a:rPr lang="en-US" dirty="0" smtClean="0"/>
              <a:t> levels </a:t>
            </a:r>
          </a:p>
          <a:p>
            <a:r>
              <a:rPr lang="en-US" dirty="0" err="1" smtClean="0"/>
              <a:t>hsCRP</a:t>
            </a:r>
            <a:r>
              <a:rPr lang="en-US" dirty="0" smtClean="0"/>
              <a:t> measured at…provided</a:t>
            </a:r>
            <a:r>
              <a:rPr lang="en-US" baseline="0" dirty="0" smtClean="0"/>
              <a:t> us with opportunity to investigate this hypothesis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984AF-D5B5-442B-80CD-5C82CCCD0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38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25" y="1181100"/>
            <a:ext cx="5673725" cy="319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</a:t>
            </a:r>
            <a:r>
              <a:rPr lang="en-US" dirty="0" err="1"/>
              <a:t>subsequnet</a:t>
            </a:r>
            <a:r>
              <a:rPr lang="en-US" dirty="0"/>
              <a:t> </a:t>
            </a:r>
            <a:r>
              <a:rPr lang="en-US" dirty="0" err="1"/>
              <a:t>hsCRP</a:t>
            </a:r>
            <a:r>
              <a:rPr lang="en-US" dirty="0"/>
              <a:t> levels in follow-up EDIC </a:t>
            </a:r>
          </a:p>
          <a:p>
            <a:r>
              <a:rPr lang="en-US" dirty="0"/>
              <a:t>As shown here, there was no difference in subsequent </a:t>
            </a:r>
            <a:r>
              <a:rPr lang="en-US" dirty="0" err="1"/>
              <a:t>hsCRP</a:t>
            </a:r>
            <a:r>
              <a:rPr lang="en-US" dirty="0"/>
              <a:t> levels between the two HbA1c groups </a:t>
            </a:r>
            <a:r>
              <a:rPr lang="en-US" dirty="0" err="1"/>
              <a:t>simialr</a:t>
            </a:r>
            <a:r>
              <a:rPr lang="en-US" dirty="0"/>
              <a:t> to a previous DCCT/EDIC study which was published in Circulation. In contrast, participants positive for ≥2 </a:t>
            </a:r>
            <a:r>
              <a:rPr lang="en-US" dirty="0" err="1"/>
              <a:t>AAb</a:t>
            </a:r>
            <a:r>
              <a:rPr lang="en-US" dirty="0"/>
              <a:t> showed </a:t>
            </a:r>
            <a:r>
              <a:rPr lang="en-US" dirty="0" err="1"/>
              <a:t>substatially</a:t>
            </a:r>
            <a:r>
              <a:rPr lang="en-US" dirty="0"/>
              <a:t> </a:t>
            </a:r>
            <a:r>
              <a:rPr lang="en-US" dirty="0" err="1"/>
              <a:t>iigher</a:t>
            </a:r>
            <a:r>
              <a:rPr lang="en-US" dirty="0"/>
              <a:t> </a:t>
            </a:r>
            <a:r>
              <a:rPr lang="en-US" dirty="0" err="1"/>
              <a:t>hsCRMp</a:t>
            </a:r>
            <a:r>
              <a:rPr lang="en-US" dirty="0"/>
              <a:t> levels with a median of 6 mg/L, compared to patients with ≤</a:t>
            </a:r>
            <a:r>
              <a:rPr lang="en-US" baseline="0" dirty="0"/>
              <a:t> 1 </a:t>
            </a:r>
            <a:r>
              <a:rPr lang="en-US" baseline="0" dirty="0" err="1"/>
              <a:t>Aab</a:t>
            </a:r>
            <a:r>
              <a:rPr lang="en-US" baseline="0" dirty="0"/>
              <a:t> had levels of 1.4 </a:t>
            </a:r>
            <a:r>
              <a:rPr lang="en-US" dirty="0"/>
              <a:t>     </a:t>
            </a:r>
          </a:p>
          <a:p>
            <a:endParaRPr lang="en-US" dirty="0"/>
          </a:p>
          <a:p>
            <a:r>
              <a:rPr lang="en-US" dirty="0"/>
              <a:t>No significant difference between subsequent </a:t>
            </a:r>
            <a:r>
              <a:rPr lang="en-US" dirty="0" err="1"/>
              <a:t>hsCRP</a:t>
            </a:r>
            <a:r>
              <a:rPr lang="en-US" dirty="0"/>
              <a:t> levels in the two DCCT A1c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E46A4-3FBD-432A-BFFB-ACF7991468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93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947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25" y="1181100"/>
            <a:ext cx="5673725" cy="319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</a:t>
            </a:r>
            <a:r>
              <a:rPr lang="en-US" dirty="0" err="1"/>
              <a:t>subsequnet</a:t>
            </a:r>
            <a:r>
              <a:rPr lang="en-US" dirty="0"/>
              <a:t> </a:t>
            </a:r>
            <a:r>
              <a:rPr lang="en-US" dirty="0" err="1"/>
              <a:t>hsCRP</a:t>
            </a:r>
            <a:r>
              <a:rPr lang="en-US" dirty="0"/>
              <a:t> levels in follow-up EDIC </a:t>
            </a:r>
          </a:p>
          <a:p>
            <a:r>
              <a:rPr lang="en-US" dirty="0"/>
              <a:t>As shown here, there was no difference in subsequent </a:t>
            </a:r>
            <a:r>
              <a:rPr lang="en-US" dirty="0" err="1"/>
              <a:t>hsCRP</a:t>
            </a:r>
            <a:r>
              <a:rPr lang="en-US" dirty="0"/>
              <a:t> levels between the two HbA1c groups </a:t>
            </a:r>
            <a:r>
              <a:rPr lang="en-US" dirty="0" err="1"/>
              <a:t>simialr</a:t>
            </a:r>
            <a:r>
              <a:rPr lang="en-US" dirty="0"/>
              <a:t> to a previous DCCT/EDIC study which was published in Circulation. In contrast, participants positive for ≥2 </a:t>
            </a:r>
            <a:r>
              <a:rPr lang="en-US" dirty="0" err="1"/>
              <a:t>AAb</a:t>
            </a:r>
            <a:r>
              <a:rPr lang="en-US" dirty="0"/>
              <a:t> showed </a:t>
            </a:r>
            <a:r>
              <a:rPr lang="en-US" dirty="0" err="1"/>
              <a:t>substatially</a:t>
            </a:r>
            <a:r>
              <a:rPr lang="en-US" dirty="0"/>
              <a:t> </a:t>
            </a:r>
            <a:r>
              <a:rPr lang="en-US" dirty="0" err="1"/>
              <a:t>iigher</a:t>
            </a:r>
            <a:r>
              <a:rPr lang="en-US" dirty="0"/>
              <a:t> </a:t>
            </a:r>
            <a:r>
              <a:rPr lang="en-US" dirty="0" err="1"/>
              <a:t>hsCRMp</a:t>
            </a:r>
            <a:r>
              <a:rPr lang="en-US" dirty="0"/>
              <a:t> levels with a median of 6 mg/L, compared to patients with ≤</a:t>
            </a:r>
            <a:r>
              <a:rPr lang="en-US" baseline="0" dirty="0"/>
              <a:t> 1 </a:t>
            </a:r>
            <a:r>
              <a:rPr lang="en-US" baseline="0" dirty="0" err="1"/>
              <a:t>Aab</a:t>
            </a:r>
            <a:r>
              <a:rPr lang="en-US" baseline="0" dirty="0"/>
              <a:t> had levels of 1.4 </a:t>
            </a:r>
            <a:r>
              <a:rPr lang="en-US" dirty="0"/>
              <a:t>     </a:t>
            </a:r>
          </a:p>
          <a:p>
            <a:endParaRPr lang="en-US" dirty="0"/>
          </a:p>
          <a:p>
            <a:r>
              <a:rPr lang="en-US" dirty="0"/>
              <a:t>No significant difference between subsequent </a:t>
            </a:r>
            <a:r>
              <a:rPr lang="en-US" dirty="0" err="1"/>
              <a:t>hsCRP</a:t>
            </a:r>
            <a:r>
              <a:rPr lang="en-US" dirty="0"/>
              <a:t> levels in the two DCCT A1c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E46A4-3FBD-432A-BFFB-ACF7991468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93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612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0D231-E8E0-4062-A6B8-B316B004E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 txBox="1">
            <a:spLocks noGrp="1" noChangeArrowheads="1"/>
          </p:cNvSpPr>
          <p:nvPr/>
        </p:nvSpPr>
        <p:spPr bwMode="auto">
          <a:xfrm>
            <a:off x="3970340" y="8829675"/>
            <a:ext cx="3038474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6" tIns="46579" rIns="93156" bIns="46579" anchor="b"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494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3C64A3-9AC3-472D-867A-941D9D6047A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494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3063" y="690563"/>
            <a:ext cx="6269037" cy="3527425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448175"/>
            <a:ext cx="5181600" cy="4141789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156" tIns="46579" rIns="93156" bIns="4657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TO FURTHER EXPLORE</a:t>
            </a:r>
            <a:r>
              <a:rPr lang="en-US" baseline="0" dirty="0">
                <a:latin typeface="Arial" charset="0"/>
              </a:rPr>
              <a:t> THIS WE EXPERIMENTALLY INDUCED MYOCARDIAL  INFARCTON IN NOD MICE WHO DO NOT SPONTANEOUSLY DEVELOP MYOCARDITIS 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This slide shows histology though the infarct zone. For orientation, the bottom left panel shows a normal infarct healing with a scar formation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From a B6 control mouse. In contrast, the infarcts from NOD mice were edematous and expanded, with dense lymphocytic infiltrates in the </a:t>
            </a:r>
            <a:r>
              <a:rPr lang="en-US" dirty="0" err="1">
                <a:latin typeface="Arial" charset="0"/>
              </a:rPr>
              <a:t>periinfarct</a:t>
            </a:r>
            <a:r>
              <a:rPr lang="en-US" dirty="0">
                <a:latin typeface="Arial" charset="0"/>
              </a:rPr>
              <a:t> zone known to be key role in infarct healing. </a:t>
            </a:r>
            <a:r>
              <a:rPr lang="en-US" dirty="0" err="1">
                <a:latin typeface="Arial" charset="0"/>
              </a:rPr>
              <a:t>Immunohistochemical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analyzis</a:t>
            </a:r>
            <a:r>
              <a:rPr lang="en-US" dirty="0">
                <a:latin typeface="Arial" charset="0"/>
              </a:rPr>
              <a:t> showed that the cellular composition –CD4 T cells, CD8 T cells and B200 B cells mirrors the composition of native insulitis lesions of the same NOD mice </a:t>
            </a:r>
          </a:p>
        </p:txBody>
      </p:sp>
    </p:spTree>
    <p:extLst>
      <p:ext uri="{BB962C8B-B14F-4D97-AF65-F5344CB8AC3E}">
        <p14:creationId xmlns:p14="http://schemas.microsoft.com/office/powerpoint/2010/main" val="403395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0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5035" indent="-290398" algn="l" defTabSz="9470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1594" indent="-232318" algn="l" defTabSz="9470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26231" indent="-232318" algn="l" defTabSz="9470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0870" indent="-232318" algn="l" defTabSz="9470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55506" indent="-232318" defTabSz="947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0144" indent="-232318" defTabSz="947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84781" indent="-232318" defTabSz="947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9418" indent="-232318" defTabSz="947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470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1F609-C0E2-4D3D-AEB7-651DCB8D9C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702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1179513"/>
            <a:ext cx="5664200" cy="3186112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737" y="4483900"/>
            <a:ext cx="5238750" cy="424697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WE NEXT DEVELOPED A NOVEL……………………………………………..TO EXAMINE</a:t>
            </a:r>
            <a:r>
              <a:rPr lang="en-US" altLang="en-US" baseline="0" dirty="0" smtClean="0"/>
              <a:t> CARDIAC AUTOIMMUNITY IN PATIENTS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Our </a:t>
            </a:r>
            <a:r>
              <a:rPr lang="en-US" altLang="en-US" dirty="0"/>
              <a:t>cardiac Ab assays were modelled on the widely used ….and described before in the references below encompass:</a:t>
            </a:r>
          </a:p>
          <a:p>
            <a:pPr eaLnBrk="1" hangingPunct="1"/>
            <a:r>
              <a:rPr lang="en-US" altLang="en-US" dirty="0"/>
              <a:t>-a-</a:t>
            </a:r>
            <a:r>
              <a:rPr lang="en-US" altLang="en-US" dirty="0" err="1"/>
              <a:t>MyHC</a:t>
            </a:r>
            <a:r>
              <a:rPr lang="en-US" altLang="en-US" dirty="0"/>
              <a:t> which is the dominant</a:t>
            </a:r>
            <a:r>
              <a:rPr lang="en-US" altLang="en-US" baseline="0" dirty="0"/>
              <a:t> </a:t>
            </a:r>
            <a:r>
              <a:rPr lang="en-US" altLang="en-US" dirty="0"/>
              <a:t>autoantigen in humanized DQ8+NOD mouse model of myocarditis</a:t>
            </a:r>
            <a:r>
              <a:rPr lang="en-US" altLang="en-US" baseline="0" dirty="0"/>
              <a:t> and patients with myocarditis</a:t>
            </a:r>
            <a:r>
              <a:rPr lang="en-US" altLang="en-US" dirty="0"/>
              <a:t> (</a:t>
            </a:r>
            <a:r>
              <a:rPr lang="en-US" altLang="en-US" dirty="0" err="1"/>
              <a:t>Lv</a:t>
            </a:r>
            <a:r>
              <a:rPr lang="en-US" altLang="en-US" dirty="0"/>
              <a:t> JCI 2011).</a:t>
            </a:r>
          </a:p>
          <a:p>
            <a:pPr eaLnBrk="1" hangingPunct="1"/>
            <a:r>
              <a:rPr lang="en-US" altLang="en-US" dirty="0"/>
              <a:t>Because of its immense size (220kd) and known hydrophobicity and our interesting in capturing reactivity in as many </a:t>
            </a:r>
            <a:r>
              <a:rPr lang="en-US" altLang="en-US" dirty="0" err="1"/>
              <a:t>patietns</a:t>
            </a:r>
            <a:r>
              <a:rPr lang="en-US" altLang="en-US" dirty="0"/>
              <a:t> as possible we also examined responses to smaller</a:t>
            </a:r>
            <a:r>
              <a:rPr lang="en-US" altLang="en-US" baseline="0" dirty="0"/>
              <a:t> overlapping </a:t>
            </a:r>
            <a:r>
              <a:rPr lang="en-US" altLang="en-US" dirty="0"/>
              <a:t>S1 and S2 fragments of </a:t>
            </a:r>
            <a:r>
              <a:rPr lang="en-US" altLang="en-US" dirty="0" err="1"/>
              <a:t>Mysoin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-B </a:t>
            </a:r>
            <a:r>
              <a:rPr lang="en-US" altLang="en-US" dirty="0" err="1"/>
              <a:t>MyHC</a:t>
            </a:r>
            <a:r>
              <a:rPr lang="en-US" altLang="en-US" dirty="0"/>
              <a:t> is</a:t>
            </a:r>
            <a:r>
              <a:rPr lang="en-US" altLang="en-US" baseline="0" dirty="0"/>
              <a:t> the most abundant </a:t>
            </a:r>
            <a:r>
              <a:rPr lang="en-US" altLang="en-US" dirty="0"/>
              <a:t>myosin expressed in heart muscle comprising over 90% of the total</a:t>
            </a:r>
            <a:r>
              <a:rPr lang="en-US" altLang="en-US" baseline="0" dirty="0"/>
              <a:t> myosin</a:t>
            </a:r>
            <a:endParaRPr lang="en-US" altLang="en-US" dirty="0"/>
          </a:p>
          <a:p>
            <a:pPr eaLnBrk="1" hangingPunct="1"/>
            <a:r>
              <a:rPr lang="en-US" altLang="en-US" dirty="0"/>
              <a:t>-cardiac troponin I – another major cardiac muscle protein    </a:t>
            </a:r>
          </a:p>
          <a:p>
            <a:pPr eaLnBrk="1" hangingPunct="1"/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0995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68975" cy="324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previous MI studies we used  healthy control subjects; however, the ideal control would be T1D without CVD. Unexpectedly in studying a cohort of young adult patients seen in an outpatients clinic, we noticed that a subset of patients with the poorest glycemic control had cardiac </a:t>
            </a:r>
            <a:r>
              <a:rPr lang="en-US" dirty="0" err="1"/>
              <a:t>Aabs</a:t>
            </a:r>
            <a:r>
              <a:rPr lang="en-US" dirty="0"/>
              <a:t>. Furthermore the same T1D subjects were positive for two different </a:t>
            </a:r>
            <a:r>
              <a:rPr lang="en-US" dirty="0" err="1"/>
              <a:t>AAb</a:t>
            </a:r>
            <a:r>
              <a:rPr lang="en-US" dirty="0"/>
              <a:t> specificities.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Swedish registry-based studies suggest that HF is associated with poor glycemic control a stepwise fashion, with an inflection at the highest H1c levels . Similar trend in </a:t>
            </a:r>
            <a:r>
              <a:rPr lang="en-US" dirty="0" err="1"/>
              <a:t>AAb</a:t>
            </a:r>
            <a:r>
              <a:rPr lang="en-US" dirty="0"/>
              <a:t> increasing at the highest A1c levels..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7400">
              <a:defRPr/>
            </a:pPr>
            <a:fld id="{F43C9961-1331-4108-B57F-2F4C39895D91}" type="slidenum">
              <a:rPr lang="en-US">
                <a:solidFill>
                  <a:prstClr val="black"/>
                </a:solidFill>
                <a:latin typeface="Calibri"/>
              </a:rPr>
              <a:pPr defTabSz="967400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96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evidence</a:t>
            </a:r>
            <a:r>
              <a:rPr lang="en-US" baseline="0" dirty="0"/>
              <a:t> from population based Swedish registry studies that poor glycemic control increase the risk for….</a:t>
            </a:r>
          </a:p>
          <a:p>
            <a:r>
              <a:rPr lang="en-US" baseline="0" dirty="0"/>
              <a:t>In addition…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C9961-1331-4108-B57F-2F4C39895D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18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4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68975" cy="324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Availability of longitudinal samples...Provided a unique opportunity to test this hypothesis…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7400">
              <a:defRPr/>
            </a:pPr>
            <a:fld id="{F43C9961-1331-4108-B57F-2F4C39895D91}" type="slidenum">
              <a:rPr lang="en-US">
                <a:solidFill>
                  <a:prstClr val="black"/>
                </a:solidFill>
                <a:latin typeface="Calibri"/>
              </a:rPr>
              <a:pPr defTabSz="967400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02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like to point out that </a:t>
            </a:r>
            <a:r>
              <a:rPr lang="en-US" dirty="0" err="1" smtClean="0"/>
              <a:t>ideal..short</a:t>
            </a:r>
            <a:r>
              <a:rPr lang="en-US" dirty="0" smtClean="0"/>
              <a:t> duration of T1D, young </a:t>
            </a:r>
            <a:r>
              <a:rPr lang="en-US" dirty="0" err="1" smtClean="0"/>
              <a:t>heatlhy</a:t>
            </a:r>
            <a:r>
              <a:rPr lang="en-US" dirty="0" smtClean="0"/>
              <a:t> with no hypertension, </a:t>
            </a:r>
            <a:r>
              <a:rPr lang="en-US" dirty="0" err="1" smtClean="0"/>
              <a:t>hyperllipdemia</a:t>
            </a:r>
            <a:r>
              <a:rPr lang="en-US" dirty="0" smtClean="0"/>
              <a:t> or </a:t>
            </a:r>
            <a:r>
              <a:rPr lang="en-US" dirty="0" err="1" smtClean="0"/>
              <a:t>macroalbuminuria</a:t>
            </a:r>
            <a:r>
              <a:rPr lang="en-US" dirty="0" smtClean="0"/>
              <a:t>. The development of </a:t>
            </a:r>
            <a:r>
              <a:rPr lang="en-US" dirty="0" err="1" smtClean="0"/>
              <a:t>cadiac</a:t>
            </a:r>
            <a:r>
              <a:rPr lang="en-US" dirty="0" smtClean="0"/>
              <a:t> autoimmunity could be analyzed in the absence of potential CVD confounders…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580FB-19B3-4495-961C-CC0C55D296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90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impact of glycemic control on cardiac </a:t>
            </a:r>
            <a:r>
              <a:rPr lang="en-US" dirty="0" err="1" smtClean="0"/>
              <a:t>Aab</a:t>
            </a:r>
            <a:r>
              <a:rPr lang="en-US" dirty="0" smtClean="0"/>
              <a:t> expression was demonstrated by several findings. This</a:t>
            </a:r>
            <a:r>
              <a:rPr lang="en-US" baseline="0" dirty="0" smtClean="0"/>
              <a:t> </a:t>
            </a:r>
            <a:r>
              <a:rPr lang="en-US" baseline="0" dirty="0"/>
              <a:t>slide shows the trajectory of cardiac myosin </a:t>
            </a:r>
            <a:r>
              <a:rPr lang="en-US" baseline="0" dirty="0" err="1"/>
              <a:t>AAb</a:t>
            </a:r>
            <a:r>
              <a:rPr lang="en-US" baseline="0" dirty="0"/>
              <a:t> levels over time in DCCT, </a:t>
            </a:r>
            <a:r>
              <a:rPr lang="en-US" baseline="0" dirty="0" err="1"/>
              <a:t>exemplied</a:t>
            </a:r>
            <a:r>
              <a:rPr lang="en-US" baseline="0" dirty="0"/>
              <a:t> by S1 =MYH6 </a:t>
            </a:r>
            <a:r>
              <a:rPr lang="en-US" baseline="0" dirty="0" err="1"/>
              <a:t>AAb</a:t>
            </a:r>
            <a:r>
              <a:rPr lang="en-US" baseline="0" dirty="0"/>
              <a:t> with modest differences in both groups at year 1 and then divergence with progressive increase in </a:t>
            </a:r>
            <a:r>
              <a:rPr lang="en-US" baseline="0" dirty="0" err="1"/>
              <a:t>AAb</a:t>
            </a:r>
            <a:r>
              <a:rPr lang="en-US" baseline="0" dirty="0"/>
              <a:t> </a:t>
            </a:r>
            <a:r>
              <a:rPr lang="en-US" baseline="0" dirty="0" err="1"/>
              <a:t>ttiier</a:t>
            </a:r>
            <a:r>
              <a:rPr lang="en-US" baseline="0" dirty="0"/>
              <a:t> in the &gt;9% group and decrease in titers in the A1c </a:t>
            </a:r>
            <a:r>
              <a:rPr lang="en-US" baseline="0" dirty="0" err="1"/>
              <a:t>grou</a:t>
            </a:r>
            <a:r>
              <a:rPr lang="en-US" baseline="0" dirty="0"/>
              <a:t>, </a:t>
            </a:r>
            <a:r>
              <a:rPr lang="en-US" baseline="0" dirty="0" err="1"/>
              <a:t>Signifcanc</a:t>
            </a:r>
            <a:r>
              <a:rPr lang="en-US" baseline="0" dirty="0"/>
              <a:t> relationship between the level of cardiac </a:t>
            </a:r>
            <a:r>
              <a:rPr lang="en-US" baseline="0" dirty="0" err="1"/>
              <a:t>AAb</a:t>
            </a:r>
            <a:r>
              <a:rPr lang="en-US" baseline="0" dirty="0"/>
              <a:t>, </a:t>
            </a:r>
            <a:r>
              <a:rPr lang="en-US" baseline="0" dirty="0" err="1"/>
              <a:t>thhe</a:t>
            </a:r>
            <a:r>
              <a:rPr lang="en-US" baseline="0" dirty="0"/>
              <a:t> group (A1c, </a:t>
            </a:r>
          </a:p>
          <a:p>
            <a:r>
              <a:rPr lang="en-US" baseline="0" dirty="0"/>
              <a:t>As shown in the bottom panel over course of DCCT clear separation in A1c</a:t>
            </a:r>
          </a:p>
          <a:p>
            <a:r>
              <a:rPr lang="en-US" baseline="0" dirty="0"/>
              <a:t>Mirroring the mean A1c levels in the respective groups. 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5071F-9AE2-4D06-BD49-DD0A54C0F5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1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first shown here is the </a:t>
            </a:r>
            <a:r>
              <a:rPr lang="en-US" dirty="0" err="1"/>
              <a:t>prevalcne</a:t>
            </a:r>
            <a:r>
              <a:rPr lang="en-US" dirty="0"/>
              <a:t> of </a:t>
            </a:r>
            <a:r>
              <a:rPr lang="en-US" dirty="0" err="1"/>
              <a:t>AAb</a:t>
            </a:r>
            <a:r>
              <a:rPr lang="en-US" dirty="0"/>
              <a:t>. Note that in the A1c&gt;9% group, 46% patients tested </a:t>
            </a:r>
            <a:r>
              <a:rPr lang="en-US" dirty="0" err="1"/>
              <a:t>posotive</a:t>
            </a:r>
            <a:r>
              <a:rPr lang="en-US" dirty="0"/>
              <a:t> for 1 </a:t>
            </a:r>
            <a:r>
              <a:rPr lang="en-US" dirty="0" err="1"/>
              <a:t>AAb</a:t>
            </a:r>
            <a:r>
              <a:rPr lang="en-US" dirty="0"/>
              <a:t> and 22% for 2 or more compared to just 2% and 1% of subjects in the A1c &lt;7.0% </a:t>
            </a:r>
            <a:r>
              <a:rPr lang="en-US" dirty="0" err="1"/>
              <a:t>group,,,,,Unexpectedly</a:t>
            </a:r>
            <a:r>
              <a:rPr lang="en-US" dirty="0"/>
              <a:t>, prevalence was similar to a positive control with Chagas cardiomyopathy, which is a form of </a:t>
            </a:r>
            <a:r>
              <a:rPr lang="en-US" dirty="0" err="1"/>
              <a:t>chrnomc</a:t>
            </a:r>
            <a:r>
              <a:rPr lang="en-US" dirty="0"/>
              <a:t> </a:t>
            </a:r>
            <a:r>
              <a:rPr lang="en-US" dirty="0" err="1"/>
              <a:t>myocrditis</a:t>
            </a:r>
            <a:r>
              <a:rPr lang="en-US" dirty="0"/>
              <a:t>. In contrast there was no relationship between glycemic control and the number of </a:t>
            </a:r>
            <a:r>
              <a:rPr lang="en-US" dirty="0" err="1"/>
              <a:t>AAb</a:t>
            </a:r>
            <a:r>
              <a:rPr lang="en-US" dirty="0"/>
              <a:t> in patient with T1D in </a:t>
            </a:r>
            <a:r>
              <a:rPr lang="en-US" dirty="0" err="1"/>
              <a:t>Alesandro’s</a:t>
            </a:r>
            <a:r>
              <a:rPr lang="en-US" dirty="0"/>
              <a:t> Joslin Heart Study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14580FB-19B3-4495-961C-CC0C55D296BB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28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7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3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1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3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1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 marL="0" marR="0" lvl="0" indent="0" algn="r" defTabSz="9143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4EAB8-3D36-48C3-9AD0-9F06BFF97D4F}" type="slidenum">
              <a:rPr kumimoji="0" lang="en-US" altLang="en-US" sz="141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3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1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7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 marL="0" marR="0" lvl="0" indent="0" algn="ctr" defTabSz="91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17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 marL="0" marR="0" lvl="0" indent="0" algn="ctr" defTabSz="91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17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 marL="0" marR="0" lvl="0" indent="0" algn="r" defTabSz="91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B0402-BF3D-47FF-8A0E-4F6D57AA21A3}" type="slidenum">
              <a:rPr kumimoji="0" lang="en-US" sz="1417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2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17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aseline="30000">
                <a:latin typeface="Arial" pitchFamily="34" charset="0"/>
              </a:defRPr>
            </a:lvl1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C098B-EC2D-47FD-9E82-236A278A3637}" type="datetimeFigureOut">
              <a:rPr kumimoji="0" lang="en-US" sz="1167" b="0" i="0" u="none" strike="noStrike" kern="1200" cap="none" spc="0" normalizeH="0" baseline="30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167" b="0" i="0" u="none" strike="noStrike" kern="1200" cap="none" spc="0" normalizeH="0" baseline="30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aseline="30000">
                <a:latin typeface="Arial" pitchFamily="34" charset="0"/>
              </a:defRPr>
            </a:lvl1pPr>
          </a:lstStyle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30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aseline="30000">
                <a:latin typeface="Arial" pitchFamily="34" charset="0"/>
              </a:defRPr>
            </a:lvl1pPr>
          </a:lstStyle>
          <a:p>
            <a:pPr marL="0" marR="0" lvl="0" indent="0" algn="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2F5232-9AAD-4239-AAC9-6B11A46C7E35}" type="slidenum">
              <a:rPr kumimoji="0" lang="en-US" sz="1167" b="0" i="0" u="none" strike="noStrike" kern="1200" cap="none" spc="0" normalizeH="0" baseline="30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7" b="0" i="0" u="none" strike="noStrike" kern="1200" cap="none" spc="0" normalizeH="0" baseline="30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17599-FC35-4F9B-AAF5-BF7F9153435D}" type="datetimeFigureOut">
              <a:rPr kumimoji="0" lang="en-US" sz="11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18BCC-E92E-4FE0-8695-235EF0F0138B}" type="slidenum">
              <a:rPr kumimoji="0" lang="en-US" sz="11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78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17599-FC35-4F9B-AAF5-BF7F9153435D}" type="datetimeFigureOut">
              <a:rPr kumimoji="0" lang="en-US" sz="11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18BCC-E92E-4FE0-8695-235EF0F0138B}" type="slidenum">
              <a:rPr kumimoji="0" lang="en-US" sz="11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80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D5A4A-CE44-41D9-B891-71D1EDB9F5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7F45D-FEE1-4D51-A868-3159F9BAF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2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55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F7BE-D4D5-4A61-9B90-BAE2E8DE79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3AD2D-769B-4718-885B-EF663D62EC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9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0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 baseline="30000"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30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30000"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30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3000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4DAA4-4F4F-424A-ABC3-D22A050BBC43}" type="slidenum">
              <a:rPr kumimoji="0" lang="en-US" altLang="en-US" sz="1200" b="0" i="0" u="none" strike="noStrike" kern="1200" cap="none" spc="0" normalizeH="0" baseline="30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30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7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F7BE-D4D5-4A61-9B90-BAE2E8DE79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AD2D-769B-4718-885B-EF663D62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93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F7BE-D4D5-4A61-9B90-BAE2E8DE7954}" type="datetimeFigureOut">
              <a:rPr kumimoji="0" lang="en-US" sz="11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3AD2D-769B-4718-885B-EF663D62EC51}" type="slidenum">
              <a:rPr kumimoji="0" lang="en-US" sz="11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0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aseline="30000"/>
            </a:lvl1pPr>
          </a:lstStyle>
          <a:p>
            <a:pPr defTabSz="914363"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 defTabSz="914363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/>
            </a:lvl1pPr>
          </a:lstStyle>
          <a:p>
            <a:pPr defTabSz="914363">
              <a:defRPr/>
            </a:pPr>
            <a:fld id="{7F088726-EFDC-4AB5-91B3-D59662AE5E37}" type="slidenum">
              <a:rPr lang="en-US" smtClean="0"/>
              <a:pPr defTabSz="9143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2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9F04DAA4-4F4F-424A-ABC3-D22A050BBC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838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9F04DAA4-4F4F-424A-ABC3-D22A050BBC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82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1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1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DEB3A-018C-415B-AF7E-324BCBA374DF}" type="slidenum">
              <a:rPr kumimoji="0" lang="en-US" sz="141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1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44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527B8-B7B8-4523-95E2-E99E49F679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C9E62-BB03-4D3F-AD22-F214D020CD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18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4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2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86CD-B48D-42A8-8AB4-410C284F5D5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91F5-DB02-4B41-BEF7-7B3BE352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9692" tIns="54847" rIns="109692" bIns="548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109692" tIns="54847" rIns="109692" bIns="548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109692" tIns="54847" rIns="109692" bIns="54847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9"/>
            <a:fld id="{7B8DF7BE-D4D5-4A61-9B90-BAE2E8DE79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79"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109692" tIns="54847" rIns="109692" bIns="54847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109692" tIns="54847" rIns="109692" bIns="54847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9"/>
            <a:fld id="{BE03AD2D-769B-4718-885B-EF663D62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1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079" rtl="0" eaLnBrk="1" latinLnBrk="0" hangingPunct="1">
        <a:spcBef>
          <a:spcPct val="0"/>
        </a:spcBef>
        <a:buNone/>
        <a:defRPr sz="4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67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49" algn="l" defTabSz="914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0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7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5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8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6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037" tIns="54523" rIns="109037" bIns="545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037" tIns="54523" rIns="109037" bIns="54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037" tIns="54523" rIns="109037" bIns="5452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17" baseline="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037" tIns="54523" rIns="109037" bIns="5452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7" baseline="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037" tIns="54523" rIns="109037" bIns="545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7" baseline="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69B3B-EAA8-467B-8988-C7B8C0F19F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5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5pPr>
      <a:lvl6pPr marL="454310"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6pPr>
      <a:lvl7pPr marL="908610"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7pPr>
      <a:lvl8pPr marL="1362914"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8pPr>
      <a:lvl9pPr marL="1817216"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9pPr>
    </p:titleStyle>
    <p:bodyStyle>
      <a:lvl1pPr marL="339711" indent="-339711" algn="l" rtl="0" eaLnBrk="0" fontAlgn="base" hangingPunct="0">
        <a:spcBef>
          <a:spcPct val="20000"/>
        </a:spcBef>
        <a:spcAft>
          <a:spcPct val="0"/>
        </a:spcAft>
        <a:buChar char="•"/>
        <a:defRPr sz="3167">
          <a:solidFill>
            <a:schemeClr val="tx1"/>
          </a:solidFill>
          <a:latin typeface="+mn-lt"/>
          <a:ea typeface="+mn-ea"/>
          <a:cs typeface="+mn-cs"/>
        </a:defRPr>
      </a:lvl1pPr>
      <a:lvl2pPr marL="738159" indent="-282564" algn="l" rtl="0" eaLnBrk="0" fontAlgn="base" hangingPunct="0">
        <a:spcBef>
          <a:spcPct val="20000"/>
        </a:spcBef>
        <a:spcAft>
          <a:spcPct val="0"/>
        </a:spcAft>
        <a:buChar char="–"/>
        <a:defRPr sz="2833">
          <a:solidFill>
            <a:schemeClr val="tx1"/>
          </a:solidFill>
          <a:latin typeface="+mn-lt"/>
        </a:defRPr>
      </a:lvl2pPr>
      <a:lvl3pPr marL="1135018" indent="-227004" algn="l" rtl="0" eaLnBrk="0" fontAlgn="base" hangingPunct="0">
        <a:spcBef>
          <a:spcPct val="20000"/>
        </a:spcBef>
        <a:spcAft>
          <a:spcPct val="0"/>
        </a:spcAft>
        <a:buChar char="•"/>
        <a:defRPr sz="2417">
          <a:solidFill>
            <a:schemeClr val="tx1"/>
          </a:solidFill>
          <a:latin typeface="+mn-lt"/>
        </a:defRPr>
      </a:lvl3pPr>
      <a:lvl4pPr marL="1589025" indent="-22700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032" indent="-2270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8671" indent="-2271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2980" indent="-2271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7280" indent="-2271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1584" indent="-2271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8610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4310" algn="l" defTabSz="908610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08610" algn="l" defTabSz="908610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62914" algn="l" defTabSz="908610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17216" algn="l" defTabSz="908610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71521" algn="l" defTabSz="908610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25822" algn="l" defTabSz="908610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80129" algn="l" defTabSz="908610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34430" algn="l" defTabSz="908610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64" tIns="45436" rIns="90864" bIns="45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64" tIns="45436" rIns="90864" bIns="454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7EA51-82C6-43C4-9D1D-132E4A28272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4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086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629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172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8771" indent="-2271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3098" indent="-2271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7416" indent="-2271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1738" indent="-2271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28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647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68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289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612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931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257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576" algn="l" defTabSz="9086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4" tIns="45422" rIns="90834" bIns="45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4" tIns="45422" rIns="90834" bIns="45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4" tIns="45422" rIns="90834" bIns="4542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rgbClr val="000000"/>
                </a:solidFill>
                <a:latin typeface="Times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4" tIns="45422" rIns="90834" bIns="4542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Times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4" tIns="45422" rIns="90834" bIns="4542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Times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FEA7EA51-82C6-43C4-9D1D-132E4A28272F}" type="slidenum">
              <a:rPr lang="en-US" altLang="en-US" smtClean="0"/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92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418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083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625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167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39620" indent="-33962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7959" indent="-28248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4710" indent="-22694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8594" indent="-22694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2477" indent="-22694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994" indent="-2271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2180" indent="-2271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6356" indent="-2271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0538" indent="-2271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8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87" algn="l" defTabSz="908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364" algn="l" defTabSz="908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545" algn="l" defTabSz="908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724" algn="l" defTabSz="908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907" algn="l" defTabSz="908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084" algn="l" defTabSz="908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268" algn="l" defTabSz="908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446" algn="l" defTabSz="908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7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>
              <a:defRPr sz="1417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ctr">
              <a:defRPr sz="1417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r">
              <a:defRPr sz="1417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B732B-30AD-4469-B819-1B741CD503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pitchFamily="34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pitchFamily="34" charset="0"/>
        </a:defRPr>
      </a:lvl6pPr>
      <a:lvl7pPr marL="914363" algn="ctr" rtl="0" fontAlgn="base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pitchFamily="34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pitchFamily="34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pitchFamily="34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Char char="•"/>
        <a:defRPr sz="3167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rtl="0" eaLnBrk="0" fontAlgn="base" hangingPunct="0">
        <a:spcBef>
          <a:spcPct val="20000"/>
        </a:spcBef>
        <a:spcAft>
          <a:spcPct val="0"/>
        </a:spcAft>
        <a:buChar char="–"/>
        <a:defRPr sz="2833">
          <a:solidFill>
            <a:schemeClr val="tx1"/>
          </a:solidFill>
          <a:latin typeface="+mn-lt"/>
        </a:defRPr>
      </a:lvl2pPr>
      <a:lvl3pPr marL="1142954" indent="-228591" algn="l" rtl="0" eaLnBrk="0" fontAlgn="base" hangingPunct="0">
        <a:spcBef>
          <a:spcPct val="20000"/>
        </a:spcBef>
        <a:spcAft>
          <a:spcPct val="0"/>
        </a:spcAft>
        <a:buChar char="•"/>
        <a:defRPr sz="2417">
          <a:solidFill>
            <a:schemeClr val="tx1"/>
          </a:solidFill>
          <a:latin typeface="+mn-lt"/>
        </a:defRPr>
      </a:lvl3pPr>
      <a:lvl4pPr marL="1600136" indent="-22859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18" indent="-22859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99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81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63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45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27B8-B7B8-4523-95E2-E99E49F67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9E62-BB03-4D3F-AD22-F214D020C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17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7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7" baseline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E8E21-4A13-442A-A7AD-C8901EAC40D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5561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182"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6pPr>
      <a:lvl7pPr marL="914363"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7pPr>
      <a:lvl8pPr marL="1371545"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8pPr>
      <a:lvl9pPr marL="1828727"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Times New Roman" pitchFamily="18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Char char="•"/>
        <a:defRPr sz="3167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20" indent="-285739" algn="l" rtl="0" eaLnBrk="0" fontAlgn="base" hangingPunct="0">
        <a:spcBef>
          <a:spcPct val="20000"/>
        </a:spcBef>
        <a:spcAft>
          <a:spcPct val="0"/>
        </a:spcAft>
        <a:buChar char="–"/>
        <a:defRPr sz="2833">
          <a:solidFill>
            <a:schemeClr val="tx1"/>
          </a:solidFill>
          <a:latin typeface="+mn-lt"/>
          <a:ea typeface="ＭＳ Ｐゴシック" charset="0"/>
        </a:defRPr>
      </a:lvl2pPr>
      <a:lvl3pPr marL="1142954" indent="-228591" algn="l" rtl="0" eaLnBrk="0" fontAlgn="base" hangingPunct="0">
        <a:spcBef>
          <a:spcPct val="20000"/>
        </a:spcBef>
        <a:spcAft>
          <a:spcPct val="0"/>
        </a:spcAft>
        <a:buChar char="•"/>
        <a:defRPr sz="2417">
          <a:solidFill>
            <a:schemeClr val="tx1"/>
          </a:solidFill>
          <a:latin typeface="+mn-lt"/>
          <a:ea typeface="ＭＳ Ｐゴシック" charset="0"/>
        </a:defRPr>
      </a:lvl3pPr>
      <a:lvl4pPr marL="1600136" indent="-22859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318" indent="-22859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499" indent="-22859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81" indent="-22859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63" indent="-22859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45" indent="-22859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565" tIns="54773" rIns="109565" bIns="547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9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565" tIns="54773" rIns="109565" bIns="54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565" tIns="54773" rIns="109565" bIns="54773" numCol="1" anchor="t" anchorCtr="0" compatLnSpc="1">
            <a:prstTxWarp prst="textNoShape">
              <a:avLst/>
            </a:prstTxWarp>
          </a:bodyPr>
          <a:lstStyle>
            <a:lvl1pPr algn="l">
              <a:defRPr sz="1417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565" tIns="54773" rIns="109565" bIns="54773" numCol="1" anchor="t" anchorCtr="0" compatLnSpc="1">
            <a:prstTxWarp prst="textNoShape">
              <a:avLst/>
            </a:prstTxWarp>
          </a:bodyPr>
          <a:lstStyle>
            <a:lvl1pPr algn="ctr">
              <a:defRPr sz="1417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565" tIns="54773" rIns="109565" bIns="54773" numCol="1" anchor="t" anchorCtr="0" compatLnSpc="1">
            <a:prstTxWarp prst="textNoShape">
              <a:avLst/>
            </a:prstTxWarp>
          </a:bodyPr>
          <a:lstStyle>
            <a:lvl1pPr algn="r">
              <a:defRPr sz="1417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078DA-1FDF-466A-9DAB-F939A61F19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charset="0"/>
        </a:defRPr>
      </a:lvl5pPr>
      <a:lvl6pPr marL="456458" algn="ctr" rtl="0" fontAlgn="base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charset="0"/>
        </a:defRPr>
      </a:lvl6pPr>
      <a:lvl7pPr marL="912898" algn="ctr" rtl="0" fontAlgn="base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charset="0"/>
        </a:defRPr>
      </a:lvl7pPr>
      <a:lvl8pPr marL="1369347" algn="ctr" rtl="0" fontAlgn="base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charset="0"/>
        </a:defRPr>
      </a:lvl8pPr>
      <a:lvl9pPr marL="1825794" algn="ctr" rtl="0" fontAlgn="base">
        <a:spcBef>
          <a:spcPct val="0"/>
        </a:spcBef>
        <a:spcAft>
          <a:spcPct val="0"/>
        </a:spcAft>
        <a:defRPr sz="4416">
          <a:solidFill>
            <a:schemeClr val="tx2"/>
          </a:solidFill>
          <a:latin typeface="Arial" charset="0"/>
        </a:defRPr>
      </a:lvl9pPr>
    </p:titleStyle>
    <p:bodyStyle>
      <a:lvl1pPr marL="342351" indent="-342351" algn="l" rtl="0" eaLnBrk="0" fontAlgn="base" hangingPunct="0">
        <a:spcBef>
          <a:spcPct val="20000"/>
        </a:spcBef>
        <a:spcAft>
          <a:spcPct val="0"/>
        </a:spcAft>
        <a:buChar char="•"/>
        <a:defRPr sz="3250">
          <a:solidFill>
            <a:schemeClr val="tx1"/>
          </a:solidFill>
          <a:latin typeface="+mn-lt"/>
          <a:ea typeface="+mn-ea"/>
          <a:cs typeface="+mn-cs"/>
        </a:defRPr>
      </a:lvl1pPr>
      <a:lvl2pPr marL="741739" indent="-285281" algn="l" rtl="0" eaLnBrk="0" fontAlgn="base" hangingPunct="0">
        <a:spcBef>
          <a:spcPct val="20000"/>
        </a:spcBef>
        <a:spcAft>
          <a:spcPct val="0"/>
        </a:spcAft>
        <a:buChar char="–"/>
        <a:defRPr sz="2833">
          <a:solidFill>
            <a:schemeClr val="tx1"/>
          </a:solidFill>
          <a:latin typeface="+mn-lt"/>
        </a:defRPr>
      </a:lvl2pPr>
      <a:lvl3pPr marL="1141126" indent="-228234" algn="l" rtl="0" eaLnBrk="0" fontAlgn="base" hangingPunct="0">
        <a:spcBef>
          <a:spcPct val="20000"/>
        </a:spcBef>
        <a:spcAft>
          <a:spcPct val="0"/>
        </a:spcAft>
        <a:buChar char="•"/>
        <a:defRPr sz="2417">
          <a:solidFill>
            <a:schemeClr val="tx1"/>
          </a:solidFill>
          <a:latin typeface="+mn-lt"/>
        </a:defRPr>
      </a:lvl3pPr>
      <a:lvl4pPr marL="1597584" indent="-22823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030" indent="-22823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498" indent="-2282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932" indent="-2282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3380" indent="-2282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9836" indent="-2282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898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8" algn="l" defTabSz="912898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912898" algn="l" defTabSz="912898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47" algn="l" defTabSz="912898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94" algn="l" defTabSz="912898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2" algn="l" defTabSz="912898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10" algn="l" defTabSz="912898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61" algn="l" defTabSz="912898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89" algn="l" defTabSz="912898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67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13C098B-EC2D-47FD-9E82-236A278A3637}" type="datetimeFigureOut">
              <a:rPr lang="en-US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67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67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D0A8346-DD45-4C55-8A75-067A3AF57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" pitchFamily="34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" pitchFamily="34" charset="0"/>
        </a:defRPr>
      </a:lvl6pPr>
      <a:lvl7pPr marL="914363" algn="ctr" rtl="0" fontAlgn="base"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" pitchFamily="34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" pitchFamily="34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16">
          <a:solidFill>
            <a:schemeClr val="tx1"/>
          </a:solidFill>
          <a:latin typeface="Calibri" pitchFamily="34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67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8"/>
            <a:ext cx="284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7599-FC35-4F9B-AAF5-BF7F91534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8"/>
            <a:ext cx="3860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8"/>
            <a:ext cx="284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8BCC-E92E-4FE0-8695-235EF0F01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63" rtl="0" eaLnBrk="1" latinLnBrk="0" hangingPunct="1">
        <a:spcBef>
          <a:spcPct val="0"/>
        </a:spcBef>
        <a:buNone/>
        <a:defRPr sz="4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67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9692" tIns="54847" rIns="109692" bIns="548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109692" tIns="54847" rIns="109692" bIns="548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109692" tIns="54847" rIns="109692" bIns="54847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9"/>
            <a:fld id="{93A17599-FC35-4F9B-AAF5-BF7F91534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79"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7"/>
            <a:ext cx="3860800" cy="365125"/>
          </a:xfrm>
          <a:prstGeom prst="rect">
            <a:avLst/>
          </a:prstGeom>
        </p:spPr>
        <p:txBody>
          <a:bodyPr vert="horz" lIns="109692" tIns="54847" rIns="109692" bIns="54847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109692" tIns="54847" rIns="109692" bIns="54847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9"/>
            <a:fld id="{C9818BCC-E92E-4FE0-8695-235EF0F013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8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079" rtl="0" eaLnBrk="1" latinLnBrk="0" hangingPunct="1">
        <a:spcBef>
          <a:spcPct val="0"/>
        </a:spcBef>
        <a:buNone/>
        <a:defRPr sz="4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67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49" algn="l" defTabSz="914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0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7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5" indent="-228520" algn="l" defTabSz="914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8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6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7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5A4A-CE44-41D9-B891-71D1EDB9F58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F45D-FEE1-4D51-A868-3159F9BA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5A4A-CE44-41D9-B891-71D1EDB9F58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F45D-FEE1-4D51-A868-3159F9BA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fld id="{7B8DF7BE-D4D5-4A61-9B90-BAE2E8DE79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16"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fld id="{BE03AD2D-769B-4718-885B-EF663D62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  <p:sldLayoutId id="2147483702" r:id="rId3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6" Type="http://schemas.openxmlformats.org/officeDocument/2006/relationships/image" Target="../media/image19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oleObject" Target="../embeddings/oleObject2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4EE0-B373-65EE-9A8A-CDBB499A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3593"/>
            <a:ext cx="10515600" cy="16015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the NIDDK repository resources to </a:t>
            </a:r>
            <a:r>
              <a:rPr lang="en-US" sz="4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uncover a new pathway 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cardiovascular </a:t>
            </a:r>
            <a:r>
              <a:rPr lang="en-US" sz="4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complications 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diabetes </a:t>
            </a:r>
            <a:r>
              <a:rPr lang="en-US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Myra Lipes, MD</a:t>
            </a:r>
            <a:br>
              <a:rPr lang="en-US" sz="28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Joslin Diabetes 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Center, Harvard </a:t>
            </a:r>
            <a:r>
              <a:rPr lang="en-US" sz="28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School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12E69-EC0D-5175-F299-56039DAB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277" y="-58935"/>
            <a:ext cx="3246059" cy="134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5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5681"/>
              </p:ext>
            </p:extLst>
          </p:nvPr>
        </p:nvGraphicFramePr>
        <p:xfrm>
          <a:off x="2492375" y="874036"/>
          <a:ext cx="6353174" cy="5815972"/>
        </p:xfrm>
        <a:graphic>
          <a:graphicData uri="http://schemas.openxmlformats.org/drawingml/2006/table">
            <a:tbl>
              <a:tblPr firstRow="1" bandRow="1"/>
              <a:tblGrid>
                <a:gridCol w="168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149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 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Characteristic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DCCT baseline (1983–1989)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value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DCCT closeout (1993)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value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HbA1c 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  <a:sym typeface="Symbol"/>
                        </a:rPr>
                        <a:t>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7.0%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(n=83)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HbA1c 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9.0%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(n=83)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HbA1c 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  <a:sym typeface="Symbol"/>
                        </a:rPr>
                        <a:t>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7.0%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(n=83)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HbA1c 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9.0%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(n=83)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en-US" sz="10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±6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26±7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34±6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32±7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Male sex (%)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 (55)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 (55)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1.00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 (55)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 (55)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1.00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Diabetes duration, </a:t>
                      </a:r>
                      <a:r>
                        <a:rPr lang="en-US" sz="10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yr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2.5±1.2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2.5±1.4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0.86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2" marR="44162" marT="6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7.8±1.9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7.9±2.3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0.63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HbA1c,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8.0±1.2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9.1±1.4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&lt;0.001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2" marR="44162" marT="6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6.5±0.3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10.0±0.7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&lt;0.001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2" marR="44162" marT="6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Current smoker, (%)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 (16)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 (17)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0.83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 (12)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 (18)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0.26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Body-mass index, kg/m</a:t>
                      </a:r>
                      <a:r>
                        <a:rPr lang="en-US" sz="1000" kern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23.1±2.5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24.0±2.8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0.03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2" marR="44162" marT="6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25.3±3.0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25.4±3.2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0.84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Blood pressure, mm Hg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Systolic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114±12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114±11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0.89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114±11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116±11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0.16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Diastolic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72±8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73±9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0.43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73±9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75±8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0.09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Hypertension, (%)*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(5)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(1)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6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Lipids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HDL cholesterol, mg/dl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52±13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52±13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0.91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" marR="6245" marT="6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52±13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" marR="4461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53±13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0.61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LDL cholesterol,  mg/dl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111±33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108±28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0.47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" marR="6245" marT="6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110±25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" marR="4461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114±28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0.36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Total cholesterol, mg/dl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176±36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173±33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" marR="6245" marT="6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177±28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" marR="4461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184±33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0.16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Triglycerides, mg/dl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68±25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69±25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6" marR="31226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" marR="6245" marT="6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75±38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" marR="4461" marT="4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83±50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0.22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3" marR="58883" marT="29442" marB="294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6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Hyperlipidemia, (%)†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 (19)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 (26)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6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Microalbuminuria, AER (%)‡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06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30 to &lt;300 mg/24 hours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 (1)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 (5)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0.17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86" marR="41486" marT="20966" marB="209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552" y="57514"/>
            <a:ext cx="8915400" cy="78068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 from HbA1c levels, the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groups had similar CVD risk factors at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beginning and end of the DCCT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9823" y="2488629"/>
            <a:ext cx="6351667" cy="256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6066" y="6453924"/>
            <a:ext cx="2543542" cy="292979"/>
          </a:xfrm>
          <a:prstGeom prst="rect">
            <a:avLst/>
          </a:prstGeom>
          <a:noFill/>
        </p:spPr>
        <p:txBody>
          <a:bodyPr wrap="none" lIns="76784" tIns="38393" rIns="76784" bIns="38393" rtlCol="0">
            <a:spAutoFit/>
          </a:bodyPr>
          <a:lstStyle/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Sousa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</a:p>
        </p:txBody>
      </p:sp>
    </p:spTree>
    <p:extLst>
      <p:ext uri="{BB962C8B-B14F-4D97-AF65-F5344CB8AC3E}">
        <p14:creationId xmlns:p14="http://schemas.microsoft.com/office/powerpoint/2010/main" val="33027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3382"/>
            <a:ext cx="11328400" cy="1068668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dynamics of cardiac </a:t>
            </a:r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autoantibody </a:t>
            </a:r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 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DCCT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22603" y="917257"/>
            <a:ext cx="4212233" cy="3016667"/>
            <a:chOff x="1021398" y="2954901"/>
            <a:chExt cx="3264356" cy="26432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98" y="2954901"/>
              <a:ext cx="3264356" cy="254853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300771" y="5368951"/>
              <a:ext cx="703379" cy="229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DCCT year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37439" y="3810000"/>
            <a:ext cx="6298761" cy="2495551"/>
            <a:chOff x="3800070" y="648237"/>
            <a:chExt cx="4230393" cy="24276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76" y="832959"/>
              <a:ext cx="2935224" cy="21710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auto">
            <a:xfrm rot="16200000">
              <a:off x="2693122" y="1755185"/>
              <a:ext cx="2427680" cy="213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1870" tIns="50935" rIns="101870" bIns="50935" rtlCol="0">
              <a:spAutoFit/>
            </a:bodyPr>
            <a:lstStyle/>
            <a:p>
              <a:pPr marL="0" marR="0" lvl="0" indent="0" algn="ctr" defTabSz="9141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Mean HbA1c level (%)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95431" y="1188548"/>
              <a:ext cx="1435032" cy="299394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marL="0" marR="0" lvl="0" indent="0" algn="l" defTabSz="9141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40707"/>
                  </a:solidFill>
                  <a:effectLst/>
                  <a:uLnTx/>
                  <a:uFillTx/>
                  <a:latin typeface="Arial Narrow" panose="020B0506020202030204" pitchFamily="34" charset="0"/>
                  <a:ea typeface="+mn-ea"/>
                  <a:cs typeface="+mn-cs"/>
                </a:rPr>
                <a:t>HbA1c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40707"/>
                  </a:solidFill>
                  <a:effectLst/>
                  <a:uLnTx/>
                  <a:uFillTx/>
                  <a:latin typeface="Arial Narrow" panose="020B0506020202030204" pitchFamily="34" charset="0"/>
                  <a:ea typeface="+mn-ea"/>
                  <a:cs typeface="+mn-cs"/>
                  <a:sym typeface="Symbol"/>
                </a:rPr>
                <a:t>9.0% group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40707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5056" y="2150103"/>
              <a:ext cx="1352383" cy="299394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marL="0" marR="0" lvl="0" indent="0" algn="l" defTabSz="9141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506020202030204" pitchFamily="34" charset="0"/>
                  <a:ea typeface="+mn-ea"/>
                  <a:cs typeface="+mn-cs"/>
                </a:rPr>
                <a:t>HbA1c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506020202030204" pitchFamily="34" charset="0"/>
                  <a:ea typeface="+mn-ea"/>
                  <a:cs typeface="+mn-cs"/>
                  <a:sym typeface="Symbol"/>
                </a:rPr>
                <a:t>7.0% group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83580" y="6115050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DCCT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2350" y="1099721"/>
            <a:ext cx="2753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S1-MYH6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1825" y="1438275"/>
            <a:ext cx="1752600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lvl="0" indent="0" algn="l" defTabSz="914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+mn-cs"/>
              </a:rPr>
              <a:t>HbA1c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+mn-cs"/>
                <a:sym typeface="Symbol"/>
              </a:rPr>
              <a:t>9.0% group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50602020203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6519" y="2581275"/>
            <a:ext cx="1671706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lvl="0" indent="0" algn="l" defTabSz="914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+mn-cs"/>
              </a:rPr>
              <a:t>HbA1c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+mn-cs"/>
                <a:sym typeface="Symbol"/>
              </a:rPr>
              <a:t>7.0% group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anose="020B050602020203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 rot="16200000">
            <a:off x="1514986" y="2034569"/>
            <a:ext cx="3333388" cy="31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0" tIns="50935" rIns="101870" bIns="50935" rtlCol="0">
            <a:spAutoFit/>
          </a:bodyPr>
          <a:lstStyle/>
          <a:p>
            <a:pPr marL="0" marR="0" lvl="0" indent="0" algn="ctr" defTabSz="914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AAb Index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52851" y="4042946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HbA1c levels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06066" y="6453924"/>
            <a:ext cx="2543542" cy="292979"/>
          </a:xfrm>
          <a:prstGeom prst="rect">
            <a:avLst/>
          </a:prstGeom>
          <a:noFill/>
        </p:spPr>
        <p:txBody>
          <a:bodyPr wrap="none" lIns="76784" tIns="38393" rIns="76784" bIns="38393" rtlCol="0">
            <a:spAutoFit/>
          </a:bodyPr>
          <a:lstStyle/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Sousa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</a:p>
        </p:txBody>
      </p:sp>
    </p:spTree>
    <p:extLst>
      <p:ext uri="{BB962C8B-B14F-4D97-AF65-F5344CB8AC3E}">
        <p14:creationId xmlns:p14="http://schemas.microsoft.com/office/powerpoint/2010/main" val="42560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954856" y="991441"/>
            <a:ext cx="8539679" cy="4849275"/>
            <a:chOff x="77516" y="278115"/>
            <a:chExt cx="5545879" cy="31492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50" y="278115"/>
              <a:ext cx="5015439" cy="256619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77516" y="544240"/>
              <a:ext cx="5005937" cy="2881125"/>
              <a:chOff x="19474" y="6847309"/>
              <a:chExt cx="4575488" cy="246146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9474" y="6847309"/>
                <a:ext cx="4575488" cy="2461461"/>
                <a:chOff x="17419" y="6847330"/>
                <a:chExt cx="4651568" cy="2461467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7419" y="6847330"/>
                  <a:ext cx="4651568" cy="2242117"/>
                  <a:chOff x="60677" y="5905800"/>
                  <a:chExt cx="4380653" cy="3507983"/>
                </a:xfrm>
              </p:grpSpPr>
              <p:sp>
                <p:nvSpPr>
                  <p:cNvPr id="22" name="TextBox 21"/>
                  <p:cNvSpPr txBox="1"/>
                  <p:nvPr/>
                </p:nvSpPr>
                <p:spPr>
                  <a:xfrm rot="16200000">
                    <a:off x="-1238767" y="7205244"/>
                    <a:ext cx="2773799" cy="1749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293"/>
                    <a:r>
                      <a:rPr lang="en-US" sz="14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Percent positive</a:t>
                    </a:r>
                  </a:p>
                </p:txBody>
              </p: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412138" y="8800119"/>
                    <a:ext cx="4029192" cy="613664"/>
                    <a:chOff x="488338" y="8800119"/>
                    <a:chExt cx="4029192" cy="613664"/>
                  </a:xfrm>
                </p:grpSpPr>
                <p:sp>
                  <p:nvSpPr>
                    <p:cNvPr id="24" name="TextBox 23"/>
                    <p:cNvSpPr txBox="1"/>
                    <p:nvPr/>
                  </p:nvSpPr>
                  <p:spPr bwMode="auto">
                    <a:xfrm>
                      <a:off x="1747599" y="8803487"/>
                      <a:ext cx="926343" cy="6102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01882" tIns="50941" rIns="101882" bIns="50941" rtlCol="0">
                      <a:spAutoFit/>
                    </a:bodyPr>
                    <a:lstStyle/>
                    <a:p>
                      <a:pPr algn="ctr" defTabSz="914293"/>
                      <a:r>
                        <a:rPr lang="en-US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Chagas</a:t>
                      </a:r>
                    </a:p>
                    <a:p>
                      <a:pPr algn="ctr" defTabSz="914293"/>
                      <a:r>
                        <a:rPr lang="en-US" sz="13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Cardiomyopathy</a:t>
                      </a:r>
                      <a:endParaRPr lang="en-US" sz="13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defTabSz="914293"/>
                      <a:r>
                        <a:rPr lang="en-US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n=51</a:t>
                      </a: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 bwMode="auto">
                    <a:xfrm>
                      <a:off x="3931750" y="8800119"/>
                      <a:ext cx="585780" cy="4366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01882" tIns="50941" rIns="101882" bIns="50941" rtlCol="0">
                      <a:spAutoFit/>
                    </a:bodyPr>
                    <a:lstStyle/>
                    <a:p>
                      <a:pPr algn="ctr" defTabSz="914293"/>
                      <a:r>
                        <a:rPr lang="en-US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Controls</a:t>
                      </a:r>
                    </a:p>
                    <a:p>
                      <a:pPr algn="ctr" defTabSz="914293"/>
                      <a:r>
                        <a:rPr lang="en-US" sz="13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n=115</a:t>
                      </a:r>
                    </a:p>
                  </p:txBody>
                </p:sp>
                <p:sp>
                  <p:nvSpPr>
                    <p:cNvPr id="26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8338" y="8805478"/>
                      <a:ext cx="777466" cy="4366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01882" tIns="50941" rIns="101882" bIns="50941">
                      <a:spAutoFit/>
                    </a:bodyPr>
                    <a:lstStyle>
                      <a:lvl1pPr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n-US" sz="1300" dirty="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a:t>HbA1c </a:t>
                      </a:r>
                      <a:r>
                        <a:rPr lang="en-US" altLang="en-US" sz="1300" dirty="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  <a:sym typeface="Symbol"/>
                        </a:rPr>
                        <a:t></a:t>
                      </a:r>
                      <a:r>
                        <a:rPr lang="en-US" altLang="en-US" sz="130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  <a:sym typeface="Symbol"/>
                        </a:rPr>
                        <a:t>7.0%</a:t>
                      </a:r>
                    </a:p>
                    <a:p>
                      <a:pPr algn="ctr" eaLnBrk="1" hangingPunct="1"/>
                      <a:r>
                        <a:rPr lang="en-US" altLang="en-US" sz="130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a:t>n=83</a:t>
                      </a:r>
                    </a:p>
                  </p:txBody>
                </p:sp>
                <p:sp>
                  <p:nvSpPr>
                    <p:cNvPr id="27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61561" y="8803022"/>
                      <a:ext cx="761029" cy="4366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01882" tIns="50941" rIns="101882" bIns="50941">
                      <a:spAutoFit/>
                    </a:bodyPr>
                    <a:lstStyle>
                      <a:lvl1pPr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n-US" sz="1300" dirty="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a:t>HbA1c </a:t>
                      </a:r>
                      <a:r>
                        <a:rPr lang="en-US" altLang="en-US" sz="1300" dirty="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  <a:sym typeface="Symbol"/>
                        </a:rPr>
                        <a:t></a:t>
                      </a:r>
                      <a:r>
                        <a:rPr lang="en-US" altLang="en-US" sz="130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  <a:sym typeface="Symbol"/>
                        </a:rPr>
                        <a:t>9.0%</a:t>
                      </a:r>
                      <a:endParaRPr lang="en-US" altLang="en-US" sz="1300" dirty="0">
                        <a:solidFill>
                          <a:prstClr val="black"/>
                        </a:solidFill>
                        <a:cs typeface="Arial" panose="020B0604020202020204" pitchFamily="34" charset="0"/>
                      </a:endParaRPr>
                    </a:p>
                    <a:p>
                      <a:pPr algn="ctr" eaLnBrk="1" hangingPunct="1"/>
                      <a:r>
                        <a:rPr lang="en-US" altLang="en-US" sz="130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a:t>n=83</a:t>
                      </a:r>
                    </a:p>
                  </p:txBody>
                </p:sp>
                <p:sp>
                  <p:nvSpPr>
                    <p:cNvPr id="28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19447" y="8805482"/>
                      <a:ext cx="929191" cy="4366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01882" tIns="50941" rIns="101882" bIns="50941">
                      <a:spAutoFit/>
                    </a:bodyPr>
                    <a:lstStyle>
                      <a:lvl1pPr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n-US" sz="1300" dirty="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a:t>HbA1c </a:t>
                      </a:r>
                      <a:r>
                        <a:rPr lang="en-US" altLang="en-US" sz="1300" dirty="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  <a:sym typeface="Symbol"/>
                        </a:rPr>
                        <a:t></a:t>
                      </a:r>
                      <a:r>
                        <a:rPr lang="en-US" altLang="en-US" sz="130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  <a:sym typeface="Symbol"/>
                        </a:rPr>
                        <a:t>7.0%</a:t>
                      </a:r>
                    </a:p>
                    <a:p>
                      <a:pPr algn="ctr" eaLnBrk="1" hangingPunct="1"/>
                      <a:r>
                        <a:rPr lang="en-US" altLang="en-US" sz="130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a:t>n=140</a:t>
                      </a:r>
                    </a:p>
                  </p:txBody>
                </p:sp>
                <p:sp>
                  <p:nvSpPr>
                    <p:cNvPr id="2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90329" y="8810236"/>
                      <a:ext cx="923977" cy="4366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01882" tIns="50941" rIns="101882" bIns="50941">
                      <a:spAutoFit/>
                    </a:bodyPr>
                    <a:lstStyle>
                      <a:lvl1pPr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defTabSz="10191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101917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n-US" sz="1300" dirty="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a:t>HbA1c </a:t>
                      </a:r>
                      <a:r>
                        <a:rPr lang="en-US" altLang="en-US" sz="1300" dirty="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  <a:sym typeface="Symbol"/>
                        </a:rPr>
                        <a:t></a:t>
                      </a:r>
                      <a:r>
                        <a:rPr lang="en-US" altLang="en-US" sz="130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  <a:sym typeface="Symbol"/>
                        </a:rPr>
                        <a:t>9.0%</a:t>
                      </a:r>
                      <a:endParaRPr lang="en-US" altLang="en-US" sz="1300" dirty="0">
                        <a:solidFill>
                          <a:prstClr val="black"/>
                        </a:solidFill>
                        <a:cs typeface="Arial" panose="020B0604020202020204" pitchFamily="34" charset="0"/>
                      </a:endParaRPr>
                    </a:p>
                    <a:p>
                      <a:pPr algn="ctr" eaLnBrk="1" hangingPunct="1"/>
                      <a:r>
                        <a:rPr lang="en-US" altLang="en-US" sz="1300" dirty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a:t>n=70</a:t>
                      </a:r>
                    </a:p>
                  </p:txBody>
                </p:sp>
              </p:grpSp>
            </p:grpSp>
            <p:sp>
              <p:nvSpPr>
                <p:cNvPr id="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712788" y="9029725"/>
                  <a:ext cx="1200031" cy="2790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01882" tIns="50941" rIns="101882" bIns="50941">
                  <a:spAutoFit/>
                </a:bodyPr>
                <a:lstStyle>
                  <a:lvl1pPr defTabSz="1019175" eaLnBrk="0" hangingPunct="0">
                    <a:defRPr sz="1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defTabSz="1019175" eaLnBrk="0" hangingPunct="0">
                    <a:defRPr sz="1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defTabSz="1019175" eaLnBrk="0" hangingPunct="0">
                    <a:defRPr sz="1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defTabSz="1019175" eaLnBrk="0" hangingPunct="0">
                    <a:defRPr sz="1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defTabSz="1019175" eaLnBrk="0" hangingPunct="0">
                    <a:defRPr sz="1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300" dirty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Type 2 </a:t>
                  </a:r>
                  <a:r>
                    <a:rPr lang="en-US" altLang="en-US" sz="1300" dirty="0" smtClean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diabetes</a:t>
                  </a:r>
                </a:p>
                <a:p>
                  <a:pPr algn="ctr" eaLnBrk="1" hangingPunct="1"/>
                  <a:r>
                    <a:rPr lang="en-US" altLang="en-US" sz="1300" dirty="0" smtClean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Joslin Heart Study</a:t>
                  </a:r>
                  <a:endParaRPr lang="en-US" altLang="en-US" sz="1300" dirty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 bwMode="auto">
              <a:xfrm>
                <a:off x="408265" y="8489771"/>
                <a:ext cx="327925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2%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 bwMode="auto">
              <a:xfrm>
                <a:off x="600496" y="8512493"/>
                <a:ext cx="265731" cy="1766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4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1%</a:t>
                </a:r>
                <a:endParaRPr lang="en-US" sz="14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 bwMode="auto">
              <a:xfrm>
                <a:off x="1137372" y="7073792"/>
                <a:ext cx="299569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46%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1301888" y="7823637"/>
                <a:ext cx="299569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22%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1430474" y="8203722"/>
                <a:ext cx="299570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11%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 bwMode="auto">
              <a:xfrm>
                <a:off x="1567311" y="8521845"/>
                <a:ext cx="299655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1%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1838297" y="6918134"/>
                <a:ext cx="299569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51%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1999146" y="7912015"/>
                <a:ext cx="299569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20%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2129439" y="8236615"/>
                <a:ext cx="291606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10%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2268390" y="8440581"/>
                <a:ext cx="282692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4%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>
                <a:off x="2529703" y="8312603"/>
                <a:ext cx="299569" cy="1527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8%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 bwMode="auto">
              <a:xfrm>
                <a:off x="3240857" y="8334934"/>
                <a:ext cx="288347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7%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 bwMode="auto">
              <a:xfrm>
                <a:off x="3948437" y="8432738"/>
                <a:ext cx="259229" cy="168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01882" tIns="50941" rIns="101882" bIns="50941" rtlCol="0">
                <a:spAutoFit/>
              </a:bodyPr>
              <a:lstStyle/>
              <a:p>
                <a:pPr algn="ctr" defTabSz="914293"/>
                <a:r>
                  <a:rPr lang="en-US" sz="1300" dirty="0" smtClean="0">
                    <a:solidFill>
                      <a:prstClr val="black"/>
                    </a:solidFill>
                    <a:latin typeface="Arial Narrow" panose="020B0506020202030204" pitchFamily="34" charset="0"/>
                    <a:cs typeface="Arial" panose="020B0604020202020204" pitchFamily="34" charset="0"/>
                  </a:rPr>
                  <a:t>4%</a:t>
                </a:r>
                <a:endParaRPr lang="en-US" sz="1300" dirty="0">
                  <a:solidFill>
                    <a:prstClr val="black"/>
                  </a:solidFill>
                  <a:latin typeface="Arial Narrow" panose="020B05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 bwMode="auto">
            <a:xfrm>
              <a:off x="3930870" y="384810"/>
              <a:ext cx="1692525" cy="206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1870" tIns="50935" rIns="101870" bIns="50935" rtlCol="0">
              <a:spAutoFit/>
            </a:bodyPr>
            <a:lstStyle/>
            <a:p>
              <a:pPr algn="ctr" defTabSz="914293"/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cardiac AAb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>
              <a:off x="2914649" y="3118562"/>
              <a:ext cx="1371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910951" y="3010426"/>
              <a:ext cx="639" cy="1128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283471" y="3008723"/>
              <a:ext cx="639" cy="1128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600299" y="3119668"/>
              <a:ext cx="1371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602837" y="3009150"/>
              <a:ext cx="639" cy="1128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969121" y="3009828"/>
              <a:ext cx="639" cy="1128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649584" y="3100709"/>
              <a:ext cx="1291454" cy="326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1870" tIns="50935" rIns="101870" bIns="50935">
              <a:spAutoFit/>
            </a:bodyPr>
            <a:lstStyle>
              <a:lvl1pPr defTabSz="1019175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19175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19175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19175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19175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300" dirty="0">
                  <a:solidFill>
                    <a:prstClr val="black"/>
                  </a:solidFill>
                  <a:cs typeface="Arial" panose="020B0604020202020204" pitchFamily="34" charset="0"/>
                </a:rPr>
                <a:t>Type 1 diabetes</a:t>
              </a:r>
            </a:p>
            <a:p>
              <a:pPr algn="ctr" eaLnBrk="1" hangingPunct="1"/>
              <a:r>
                <a:rPr lang="en-US" altLang="en-US" sz="1300" dirty="0">
                  <a:solidFill>
                    <a:prstClr val="black"/>
                  </a:solidFill>
                  <a:cs typeface="Arial" panose="020B0604020202020204" pitchFamily="34" charset="0"/>
                </a:rPr>
                <a:t>DCCT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445327" y="452736"/>
            <a:ext cx="791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profiles of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autoantibodies 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667000" y="4343400"/>
            <a:ext cx="1152416" cy="914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870808" y="1489656"/>
            <a:ext cx="1086388" cy="377113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4994832" y="1486664"/>
            <a:ext cx="1216152" cy="393656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49955" y="5756911"/>
            <a:ext cx="6351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adult DCCT participants with poor glycemic control showed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profiles to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heart failure cohort with Chagas cardiomyopathy 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63823" y="5781369"/>
            <a:ext cx="5720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relationship between glycemic control and cardiac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AAbs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type 2 diabetes 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247812" y="3952875"/>
            <a:ext cx="2231136" cy="131911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06066" y="6453924"/>
            <a:ext cx="2543542" cy="292979"/>
          </a:xfrm>
          <a:prstGeom prst="rect">
            <a:avLst/>
          </a:prstGeom>
          <a:noFill/>
        </p:spPr>
        <p:txBody>
          <a:bodyPr wrap="none" lIns="76784" tIns="38393" rIns="76784" bIns="38393" rtlCol="0">
            <a:spAutoFit/>
          </a:bodyPr>
          <a:lstStyle/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Sousa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</a:p>
        </p:txBody>
      </p:sp>
    </p:spTree>
    <p:extLst>
      <p:ext uri="{BB962C8B-B14F-4D97-AF65-F5344CB8AC3E}">
        <p14:creationId xmlns:p14="http://schemas.microsoft.com/office/powerpoint/2010/main" val="71335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1" grpId="0" animBg="1"/>
      <p:bldP spid="41" grpId="1" animBg="1"/>
      <p:bldP spid="42" grpId="0" animBg="1"/>
      <p:bldP spid="42" grpId="1" animBg="1"/>
      <p:bldP spid="39" grpId="0"/>
      <p:bldP spid="39" grpId="1"/>
      <p:bldP spid="43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00074"/>
            <a:ext cx="2093976" cy="256032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49" y="1799084"/>
            <a:ext cx="2160651" cy="256032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9" y="1795677"/>
            <a:ext cx="2093976" cy="25603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5864" y="71889"/>
            <a:ext cx="10525936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Unexpectedly,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T1D DCCT participants with the highest titers and numbers of cardiac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AAbs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developed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decades later   </a:t>
            </a:r>
          </a:p>
        </p:txBody>
      </p:sp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01457"/>
              </p:ext>
            </p:extLst>
          </p:nvPr>
        </p:nvGraphicFramePr>
        <p:xfrm>
          <a:off x="8327391" y="1397929"/>
          <a:ext cx="2147634" cy="2038625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62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  <a:t>Masked ID</a:t>
                      </a:r>
                      <a:r>
                        <a:rPr lang="pt-BR" sz="11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Arial Narrow" panose="020B05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20574" marR="6858" marT="9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  <a:t>CVD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  <a:t>event</a:t>
                      </a:r>
                      <a:endParaRPr lang="en-US" sz="1100" dirty="0">
                        <a:effectLst/>
                        <a:latin typeface="Arial Narrow" panose="020B05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20574" marR="6858" marT="9144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506020202030204" pitchFamily="34" charset="0"/>
                          <a:ea typeface="Calibri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  <a:t>ears from </a:t>
                      </a:r>
                      <a:b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  <a:t>first positive </a:t>
                      </a:r>
                      <a:b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100" b="1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  <a:t>AAb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506020202030204" pitchFamily="34" charset="0"/>
                          <a:ea typeface="Calibri"/>
                          <a:cs typeface="Times New Roman"/>
                        </a:rPr>
                        <a:t> test</a:t>
                      </a:r>
                      <a:endParaRPr lang="en-US" sz="1100" dirty="0">
                        <a:effectLst/>
                        <a:latin typeface="Arial Narrow" panose="020B05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20574" marR="6858" marT="9144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1109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574" marR="6858" marT="9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CABG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574" marR="6858" marT="9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20574" marR="6858" marT="9144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dirty="0">
                          <a:solidFill>
                            <a:srgbClr val="FF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</a:t>
                      </a:r>
                    </a:p>
                  </a:txBody>
                  <a:tcPr marL="20574" marR="6858" marT="9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CVD death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574" marR="6858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20574" marR="6858" marT="9144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1319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574" marR="6858" marT="9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Acute MI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574" marR="6858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20574" marR="6858" marT="9144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dirty="0">
                          <a:solidFill>
                            <a:srgbClr val="AD07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20574" marR="6858" marT="9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CABG + </a:t>
                      </a:r>
                      <a:r>
                        <a:rPr lang="en-US" sz="11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HF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574" marR="6858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20574" marR="6858" marT="9144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</a:t>
                      </a:r>
                    </a:p>
                  </a:txBody>
                  <a:tcPr marL="20574" marR="6858" marT="9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CABG</a:t>
                      </a:r>
                    </a:p>
                  </a:txBody>
                  <a:tcPr marL="20574" marR="6858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N/A*</a:t>
                      </a:r>
                    </a:p>
                  </a:txBody>
                  <a:tcPr marL="20574" marR="6858" marT="9144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4" name="TextBox 20"/>
          <p:cNvSpPr txBox="1">
            <a:spLocks noChangeArrowheads="1"/>
          </p:cNvSpPr>
          <p:nvPr/>
        </p:nvSpPr>
        <p:spPr bwMode="auto">
          <a:xfrm>
            <a:off x="3086100" y="2494344"/>
            <a:ext cx="486422" cy="2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75" tIns="38389" rIns="76775" bIns="383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1109</a:t>
            </a:r>
          </a:p>
        </p:txBody>
      </p:sp>
      <p:sp>
        <p:nvSpPr>
          <p:cNvPr id="305" name="Isosceles Triangle 304"/>
          <p:cNvSpPr/>
          <p:nvPr/>
        </p:nvSpPr>
        <p:spPr>
          <a:xfrm rot="8580000">
            <a:off x="3440897" y="2699445"/>
            <a:ext cx="20574" cy="109728"/>
          </a:xfrm>
          <a:prstGeom prst="triangle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5" tIns="38389" rIns="76775" bIns="38389" rtlCol="0" anchor="ctr"/>
          <a:lstStyle/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Isosceles Triangle 305"/>
          <p:cNvSpPr/>
          <p:nvPr/>
        </p:nvSpPr>
        <p:spPr>
          <a:xfrm rot="13080000">
            <a:off x="5777129" y="3344388"/>
            <a:ext cx="20574" cy="109728"/>
          </a:xfrm>
          <a:prstGeom prst="triangle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5" tIns="38389" rIns="76775" bIns="38389" rtlCol="0" anchor="ctr"/>
          <a:lstStyle/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TextBox 20"/>
          <p:cNvSpPr txBox="1">
            <a:spLocks noChangeArrowheads="1"/>
          </p:cNvSpPr>
          <p:nvPr/>
        </p:nvSpPr>
        <p:spPr bwMode="auto">
          <a:xfrm>
            <a:off x="5648348" y="3140135"/>
            <a:ext cx="486422" cy="2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75" tIns="38389" rIns="76775" bIns="383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1109</a:t>
            </a:r>
          </a:p>
        </p:txBody>
      </p:sp>
      <p:sp>
        <p:nvSpPr>
          <p:cNvPr id="308" name="Isosceles Triangle 307"/>
          <p:cNvSpPr/>
          <p:nvPr/>
        </p:nvSpPr>
        <p:spPr>
          <a:xfrm rot="13500000">
            <a:off x="3681289" y="2959425"/>
            <a:ext cx="27432" cy="82296"/>
          </a:xfrm>
          <a:prstGeom prst="triangle">
            <a:avLst/>
          </a:prstGeom>
          <a:solidFill>
            <a:srgbClr val="FF4A4A"/>
          </a:solidFill>
          <a:ln w="0">
            <a:solidFill>
              <a:srgbClr val="FF4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5" tIns="38389" rIns="76775" bIns="38389" rtlCol="0" anchor="ctr"/>
          <a:lstStyle/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TextBox 20"/>
          <p:cNvSpPr txBox="1">
            <a:spLocks noChangeArrowheads="1"/>
          </p:cNvSpPr>
          <p:nvPr/>
        </p:nvSpPr>
        <p:spPr bwMode="auto">
          <a:xfrm>
            <a:off x="3669372" y="2765469"/>
            <a:ext cx="409927" cy="2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75" tIns="38389" rIns="76775" bIns="383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4A4A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714</a:t>
            </a:r>
          </a:p>
        </p:txBody>
      </p:sp>
      <p:sp>
        <p:nvSpPr>
          <p:cNvPr id="310" name="Isosceles Triangle 309"/>
          <p:cNvSpPr/>
          <p:nvPr/>
        </p:nvSpPr>
        <p:spPr>
          <a:xfrm rot="11880000">
            <a:off x="5611300" y="3159679"/>
            <a:ext cx="20574" cy="109728"/>
          </a:xfrm>
          <a:prstGeom prst="triangle">
            <a:avLst/>
          </a:prstGeom>
          <a:solidFill>
            <a:srgbClr val="FF4A4A"/>
          </a:solidFill>
          <a:ln w="0">
            <a:solidFill>
              <a:srgbClr val="FF4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5" tIns="38389" rIns="76775" bIns="38389" rtlCol="0" anchor="ctr"/>
          <a:lstStyle/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TextBox 20"/>
          <p:cNvSpPr txBox="1">
            <a:spLocks noChangeArrowheads="1"/>
          </p:cNvSpPr>
          <p:nvPr/>
        </p:nvSpPr>
        <p:spPr bwMode="auto">
          <a:xfrm>
            <a:off x="5447949" y="2944616"/>
            <a:ext cx="409927" cy="2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75" tIns="38389" rIns="76775" bIns="383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4A4A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714</a:t>
            </a:r>
          </a:p>
        </p:txBody>
      </p:sp>
      <p:sp>
        <p:nvSpPr>
          <p:cNvPr id="312" name="Isosceles Triangle 311"/>
          <p:cNvSpPr/>
          <p:nvPr/>
        </p:nvSpPr>
        <p:spPr>
          <a:xfrm rot="9780000">
            <a:off x="7540502" y="2316979"/>
            <a:ext cx="20574" cy="110825"/>
          </a:xfrm>
          <a:prstGeom prst="triangle">
            <a:avLst/>
          </a:prstGeom>
          <a:solidFill>
            <a:srgbClr val="FF4A4A"/>
          </a:solidFill>
          <a:ln w="0">
            <a:solidFill>
              <a:srgbClr val="FF4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5" tIns="38389" rIns="76775" bIns="38389" rtlCol="0" anchor="ctr"/>
          <a:lstStyle/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TextBox 20"/>
          <p:cNvSpPr txBox="1">
            <a:spLocks noChangeArrowheads="1"/>
          </p:cNvSpPr>
          <p:nvPr/>
        </p:nvSpPr>
        <p:spPr bwMode="auto">
          <a:xfrm>
            <a:off x="7295799" y="2105876"/>
            <a:ext cx="409927" cy="2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75" tIns="38389" rIns="76775" bIns="383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4A4A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714</a:t>
            </a:r>
          </a:p>
        </p:txBody>
      </p:sp>
      <p:sp>
        <p:nvSpPr>
          <p:cNvPr id="314" name="TextBox 20"/>
          <p:cNvSpPr txBox="1">
            <a:spLocks noChangeArrowheads="1"/>
          </p:cNvSpPr>
          <p:nvPr/>
        </p:nvSpPr>
        <p:spPr bwMode="auto">
          <a:xfrm>
            <a:off x="3509015" y="2539921"/>
            <a:ext cx="494886" cy="2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75" tIns="38389" rIns="76775" bIns="383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1319</a:t>
            </a:r>
          </a:p>
        </p:txBody>
      </p:sp>
      <p:sp>
        <p:nvSpPr>
          <p:cNvPr id="315" name="Isosceles Triangle 314"/>
          <p:cNvSpPr/>
          <p:nvPr/>
        </p:nvSpPr>
        <p:spPr>
          <a:xfrm rot="12240000">
            <a:off x="3606075" y="2764221"/>
            <a:ext cx="20574" cy="109728"/>
          </a:xfrm>
          <a:prstGeom prst="triangle">
            <a:avLst/>
          </a:prstGeom>
          <a:solidFill>
            <a:srgbClr val="0000FF"/>
          </a:solidFill>
          <a:ln w="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5" tIns="38389" rIns="76775" bIns="38389" rtlCol="0" anchor="ctr"/>
          <a:lstStyle/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Isosceles Triangle 315"/>
          <p:cNvSpPr/>
          <p:nvPr/>
        </p:nvSpPr>
        <p:spPr>
          <a:xfrm rot="7500000">
            <a:off x="5516835" y="3324325"/>
            <a:ext cx="27432" cy="82296"/>
          </a:xfrm>
          <a:prstGeom prst="triangle">
            <a:avLst/>
          </a:prstGeom>
          <a:solidFill>
            <a:srgbClr val="AD07E3"/>
          </a:solidFill>
          <a:ln w="0">
            <a:solidFill>
              <a:srgbClr val="AD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5" tIns="38389" rIns="76775" bIns="38389" rtlCol="0" anchor="ctr"/>
          <a:lstStyle/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TextBox 20"/>
          <p:cNvSpPr txBox="1">
            <a:spLocks noChangeArrowheads="1"/>
          </p:cNvSpPr>
          <p:nvPr/>
        </p:nvSpPr>
        <p:spPr bwMode="auto">
          <a:xfrm>
            <a:off x="5170908" y="3132191"/>
            <a:ext cx="409927" cy="2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75" tIns="38389" rIns="76775" bIns="383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D07E3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325</a:t>
            </a:r>
          </a:p>
        </p:txBody>
      </p:sp>
      <p:sp>
        <p:nvSpPr>
          <p:cNvPr id="318" name="Isosceles Triangle 317"/>
          <p:cNvSpPr/>
          <p:nvPr/>
        </p:nvSpPr>
        <p:spPr>
          <a:xfrm rot="12480000">
            <a:off x="7676585" y="2370425"/>
            <a:ext cx="20574" cy="109728"/>
          </a:xfrm>
          <a:prstGeom prst="triangle">
            <a:avLst/>
          </a:prstGeom>
          <a:solidFill>
            <a:srgbClr val="AD07E3"/>
          </a:solidFill>
          <a:ln w="0">
            <a:solidFill>
              <a:srgbClr val="AD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5" tIns="38389" rIns="76775" bIns="38389" rtlCol="0" anchor="ctr"/>
          <a:lstStyle/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TextBox 20"/>
          <p:cNvSpPr txBox="1">
            <a:spLocks noChangeArrowheads="1"/>
          </p:cNvSpPr>
          <p:nvPr/>
        </p:nvSpPr>
        <p:spPr bwMode="auto">
          <a:xfrm>
            <a:off x="7600192" y="2159719"/>
            <a:ext cx="409927" cy="2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75" tIns="38389" rIns="76775" bIns="383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767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D07E3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325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54549" y="3321110"/>
            <a:ext cx="1649352" cy="50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4507" y="3907286"/>
            <a:ext cx="1654442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25208" y="2704301"/>
            <a:ext cx="1728193" cy="24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828953" y="2952485"/>
            <a:ext cx="2144707" cy="354559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Index</a:t>
            </a:r>
          </a:p>
        </p:txBody>
      </p:sp>
      <p:sp>
        <p:nvSpPr>
          <p:cNvPr id="31" name="TextBox 30"/>
          <p:cNvSpPr txBox="1"/>
          <p:nvPr/>
        </p:nvSpPr>
        <p:spPr>
          <a:xfrm rot="21600000">
            <a:off x="2457473" y="1441025"/>
            <a:ext cx="1428750" cy="323781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S1-MYH6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34427" y="2347930"/>
            <a:ext cx="591038" cy="95303"/>
            <a:chOff x="1102660" y="3190874"/>
            <a:chExt cx="788051" cy="9530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02660" y="3200400"/>
              <a:ext cx="786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061420" y="3240457"/>
              <a:ext cx="91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844991" y="3236594"/>
              <a:ext cx="91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21600000">
            <a:off x="2527714" y="2113224"/>
            <a:ext cx="1428750" cy="277615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&lt;0.001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995575" y="2191336"/>
            <a:ext cx="594611" cy="92340"/>
            <a:chOff x="1102660" y="3194737"/>
            <a:chExt cx="792814" cy="9234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102660" y="3200400"/>
              <a:ext cx="786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061420" y="3240457"/>
              <a:ext cx="91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849754" y="3241357"/>
              <a:ext cx="91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 rot="21600000">
            <a:off x="4579328" y="1952796"/>
            <a:ext cx="1428750" cy="277615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&lt;0.001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965032" y="2015991"/>
            <a:ext cx="589788" cy="100065"/>
            <a:chOff x="1102660" y="3186112"/>
            <a:chExt cx="786384" cy="10006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102660" y="3200400"/>
              <a:ext cx="786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061420" y="3240457"/>
              <a:ext cx="91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837055" y="3231832"/>
              <a:ext cx="91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 rot="21600000">
            <a:off x="6548786" y="1780488"/>
            <a:ext cx="1428750" cy="277615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&lt;0.001</a:t>
            </a: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257553" y="4197410"/>
            <a:ext cx="990472" cy="2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81" tIns="42790" rIns="85581" bIns="4279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A1c</a:t>
            </a: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Symbol"/>
              </a:rPr>
              <a:t>7.0%</a:t>
            </a:r>
            <a:endParaRPr kumimoji="0" lang="en-US" altLang="en-US" sz="12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091412" y="4197410"/>
            <a:ext cx="1004338" cy="2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81" tIns="42790" rIns="85581" bIns="4279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A1c</a:t>
            </a: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Symbol"/>
              </a:rPr>
              <a:t>9.0%</a:t>
            </a:r>
            <a:endParaRPr kumimoji="0" lang="en-US" altLang="en-US" sz="12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1000" y="6191276"/>
            <a:ext cx="2543542" cy="292979"/>
          </a:xfrm>
          <a:prstGeom prst="rect">
            <a:avLst/>
          </a:prstGeom>
          <a:noFill/>
        </p:spPr>
        <p:txBody>
          <a:bodyPr wrap="none" lIns="76784" tIns="38393" rIns="76784" bIns="38393" rtlCol="0">
            <a:spAutoFit/>
          </a:bodyPr>
          <a:lstStyle/>
          <a:p>
            <a:pPr marL="0" marR="0" lvl="0" indent="0" algn="l" defTabSz="76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Sousa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</a:p>
        </p:txBody>
      </p:sp>
      <p:sp>
        <p:nvSpPr>
          <p:cNvPr id="53" name="TextBox 52"/>
          <p:cNvSpPr txBox="1"/>
          <p:nvPr/>
        </p:nvSpPr>
        <p:spPr>
          <a:xfrm rot="21600000">
            <a:off x="4514850" y="1441025"/>
            <a:ext cx="1428750" cy="323781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S2-MYH6</a:t>
            </a:r>
          </a:p>
        </p:txBody>
      </p:sp>
      <p:sp>
        <p:nvSpPr>
          <p:cNvPr id="55" name="TextBox 54"/>
          <p:cNvSpPr txBox="1"/>
          <p:nvPr/>
        </p:nvSpPr>
        <p:spPr>
          <a:xfrm rot="21600000">
            <a:off x="6562725" y="1444686"/>
            <a:ext cx="1428750" cy="323781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cTnI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1225" y="4561460"/>
            <a:ext cx="6700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Dotted lines show the 99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percentile cutoffs for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AAb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positivity</a:t>
            </a: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4321828" y="4195435"/>
            <a:ext cx="990472" cy="2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81" tIns="42790" rIns="85581" bIns="4279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A1c</a:t>
            </a: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Symbol"/>
              </a:rPr>
              <a:t>7.0%</a:t>
            </a:r>
            <a:endParaRPr kumimoji="0" lang="en-US" altLang="en-US" sz="12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5155687" y="4195435"/>
            <a:ext cx="1004338" cy="2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81" tIns="42790" rIns="85581" bIns="4279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A1c</a:t>
            </a: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Symbol"/>
              </a:rPr>
              <a:t>9.0%</a:t>
            </a:r>
            <a:endParaRPr kumimoji="0" lang="en-US" altLang="en-US" sz="12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6350478" y="4193460"/>
            <a:ext cx="990472" cy="2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81" tIns="42790" rIns="85581" bIns="4279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A1c</a:t>
            </a: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Symbol"/>
              </a:rPr>
              <a:t>7.0%</a:t>
            </a:r>
            <a:endParaRPr kumimoji="0" lang="en-US" altLang="en-US" sz="12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7184337" y="4193460"/>
            <a:ext cx="1004338" cy="2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81" tIns="42790" rIns="85581" bIns="4279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A1c</a:t>
            </a:r>
            <a:r>
              <a:rPr kumimoji="0" lang="en-US" altLang="en-US" sz="12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Symbol"/>
              </a:rPr>
              <a:t>9.0%</a:t>
            </a:r>
            <a:endParaRPr kumimoji="0" lang="en-US" altLang="en-US" sz="12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01307" y="5121092"/>
            <a:ext cx="6175894" cy="646303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marL="0" marR="0" lvl="0" indent="0" algn="l" defTabSz="914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single fatal CVD event occurred in the only DCCT</a:t>
            </a:r>
          </a:p>
          <a:p>
            <a:pPr marL="0" marR="0" lvl="0" indent="0" algn="l" defTabSz="914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 to test positive for all 5 cardiac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AAbs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B5D3E1-7179-DE44-BFF5-7B640C659EC7}"/>
              </a:ext>
            </a:extLst>
          </p:cNvPr>
          <p:cNvSpPr/>
          <p:nvPr/>
        </p:nvSpPr>
        <p:spPr>
          <a:xfrm>
            <a:off x="8449734" y="2548389"/>
            <a:ext cx="1837267" cy="2166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BB370321-52AE-DF4B-8972-8E0963093AB3}"/>
              </a:ext>
            </a:extLst>
          </p:cNvPr>
          <p:cNvSpPr/>
          <p:nvPr/>
        </p:nvSpPr>
        <p:spPr>
          <a:xfrm>
            <a:off x="1844078" y="5121092"/>
            <a:ext cx="6156922" cy="6182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6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6280" y="697258"/>
            <a:ext cx="13700359" cy="1097675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autoimmunity be linked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increased risk of atherosclerotic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outcomes?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018" y="2786381"/>
            <a:ext cx="3472801" cy="4642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Cardiac </a:t>
            </a:r>
            <a:r>
              <a:rPr kumimoji="0" lang="en-US" sz="241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autoimmunity</a:t>
            </a:r>
            <a:endParaRPr kumimoji="0" lang="en-US" sz="241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9690" y="2646681"/>
            <a:ext cx="3063239" cy="1208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↑ </a:t>
            </a:r>
            <a:r>
              <a:rPr kumimoji="0" lang="en-US" sz="241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Coronary artery        </a:t>
            </a:r>
            <a:r>
              <a:rPr kumimoji="0" lang="en-US" sz="241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</a:t>
            </a:r>
            <a:r>
              <a:rPr kumimoji="0" lang="en-US" sz="241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calcium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↑ 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CVD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5143" y="2646681"/>
            <a:ext cx="2264184" cy="1208216"/>
          </a:xfrm>
          <a:prstGeom prst="rect">
            <a:avLst/>
          </a:prstGeom>
          <a:solidFill>
            <a:srgbClr val="FFE5E5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Systemic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inflammation: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↑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hsCRP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4347284" y="2941011"/>
            <a:ext cx="609600" cy="230834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7818014" y="2991811"/>
            <a:ext cx="609600" cy="230834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0492" y="4583237"/>
            <a:ext cx="968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High-sensitivity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C-reactive protein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levels were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measured during EDIC years 4−6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(NIDDK CR dataset: inflammatory_markers_musc.sas7bdat)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2004" y="2605591"/>
            <a:ext cx="61587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88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12" y="1351165"/>
            <a:ext cx="4251959" cy="300718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 rot="16200000">
            <a:off x="782094" y="2788363"/>
            <a:ext cx="2154074" cy="34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84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 Serum </a:t>
            </a:r>
            <a:r>
              <a:rPr kumimoji="0" lang="en-US" altLang="en-US" sz="158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hsCRP</a:t>
            </a:r>
            <a:r>
              <a:rPr kumimoji="0" lang="en-US" alt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 (mg/L)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22430" y="1198258"/>
            <a:ext cx="828556" cy="33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84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=0.34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865274" y="1563958"/>
            <a:ext cx="120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1503528"/>
            <a:ext cx="1572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92370" y="1563958"/>
            <a:ext cx="120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2762271" y="4191008"/>
            <a:ext cx="1123951" cy="5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 rtlCol="0">
            <a:sp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A1c </a:t>
            </a: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7.0</a:t>
            </a:r>
            <a:endParaRPr kumimoji="0" lang="en-US" sz="15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(n=67)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267200" y="4191008"/>
            <a:ext cx="1371600" cy="5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 rtlCol="0">
            <a:sp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A1c </a:t>
            </a: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9.0%</a:t>
            </a:r>
            <a:endParaRPr kumimoji="0" lang="en-US" sz="15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(n=62)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-2071425" y="95250"/>
            <a:ext cx="11850425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difference in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hsCRP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levels between </a:t>
            </a:r>
            <a:b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the two DCCT HbA1c groups  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301524" y="3655488"/>
            <a:ext cx="3657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53500" y="6354202"/>
            <a:ext cx="3097847" cy="30774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Sousa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</a:p>
        </p:txBody>
      </p:sp>
    </p:spTree>
    <p:extLst>
      <p:ext uri="{BB962C8B-B14F-4D97-AF65-F5344CB8AC3E}">
        <p14:creationId xmlns:p14="http://schemas.microsoft.com/office/powerpoint/2010/main" val="21641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12" y="1351165"/>
            <a:ext cx="4251959" cy="300718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 rot="16200000">
            <a:off x="782094" y="2788363"/>
            <a:ext cx="2154074" cy="34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84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 Serum </a:t>
            </a:r>
            <a:r>
              <a:rPr kumimoji="0" lang="en-US" altLang="en-US" sz="158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hsCRP</a:t>
            </a:r>
            <a:r>
              <a:rPr kumimoji="0" lang="en-US" alt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 (mg/L)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22430" y="1198258"/>
            <a:ext cx="828556" cy="33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84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=0.34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865274" y="1563958"/>
            <a:ext cx="120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1503528"/>
            <a:ext cx="1572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92370" y="1563958"/>
            <a:ext cx="120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2762271" y="4191008"/>
            <a:ext cx="1123951" cy="5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 rtlCol="0">
            <a:sp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A1c </a:t>
            </a: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7.0</a:t>
            </a:r>
            <a:endParaRPr kumimoji="0" lang="en-US" sz="15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(n=67)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267200" y="4191008"/>
            <a:ext cx="1371600" cy="5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 rtlCol="0">
            <a:sp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A1c </a:t>
            </a: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9.0%</a:t>
            </a:r>
            <a:endParaRPr kumimoji="0" lang="en-US" sz="15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(n=62)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18" y="1351165"/>
            <a:ext cx="4239491" cy="29988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8664709" y="4191033"/>
            <a:ext cx="1025395" cy="5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 rtlCol="0">
            <a:sp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</a:t>
            </a:r>
            <a:r>
              <a:rPr kumimoji="0" lang="en-US" sz="158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2 </a:t>
            </a:r>
            <a:r>
              <a:rPr kumimoji="0" lang="en-US" sz="1583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AAbs</a:t>
            </a:r>
            <a:endParaRPr kumimoji="0" lang="en-US" sz="15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(n=15)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553200" y="3655488"/>
            <a:ext cx="3657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9118074" y="1569722"/>
            <a:ext cx="120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05736" y="1503528"/>
            <a:ext cx="1572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543749" y="1568225"/>
            <a:ext cx="120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82869" y="1209718"/>
            <a:ext cx="1202288" cy="323137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=0.003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562600" y="95250"/>
            <a:ext cx="6465409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Positivity for ≥2 cardiac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AAbs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was associated with markedly elevated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hsCRP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levels     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6796144" y="4198033"/>
            <a:ext cx="1893875" cy="5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 rtlCol="0">
            <a:sp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</a:t>
            </a: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158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AAb</a:t>
            </a:r>
            <a:endParaRPr kumimoji="0" lang="en-US" sz="15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(n=114)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301524" y="3655488"/>
            <a:ext cx="3657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290961" y="2890188"/>
            <a:ext cx="2057400" cy="310378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median, 6.0 mg/L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37967" y="3589929"/>
            <a:ext cx="2057400" cy="310378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median, 1.4 mg/L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 rot="16200000">
            <a:off x="5070731" y="2791900"/>
            <a:ext cx="2154074" cy="34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37" tIns="50920" rIns="101837" bIns="50920">
            <a:spAutoFit/>
          </a:bodyPr>
          <a:lstStyle>
            <a:lvl1pPr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19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84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 Serum </a:t>
            </a:r>
            <a:r>
              <a:rPr kumimoji="0" lang="en-US" altLang="en-US" sz="158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hsCRP</a:t>
            </a:r>
            <a:r>
              <a:rPr kumimoji="0" lang="en-US" altLang="en-US" sz="15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506020202030204" pitchFamily="34" charset="0"/>
                <a:ea typeface="+mn-ea"/>
                <a:cs typeface="Arial" panose="020B0604020202020204" pitchFamily="34" charset="0"/>
              </a:rPr>
              <a:t> (mg/L)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42472" y="5021602"/>
            <a:ext cx="5122958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defTabSz="914363"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that subclinical inflammation may link cardiac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AAbs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CVD outcomes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53500" y="6354202"/>
            <a:ext cx="3097847" cy="30774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Sousa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</a:p>
        </p:txBody>
      </p:sp>
    </p:spTree>
    <p:extLst>
      <p:ext uri="{BB962C8B-B14F-4D97-AF65-F5344CB8AC3E}">
        <p14:creationId xmlns:p14="http://schemas.microsoft.com/office/powerpoint/2010/main" val="38633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rapezoid 44"/>
          <p:cNvSpPr/>
          <p:nvPr/>
        </p:nvSpPr>
        <p:spPr>
          <a:xfrm flipV="1">
            <a:off x="3571722" y="1599414"/>
            <a:ext cx="4676367" cy="4710841"/>
          </a:xfrm>
          <a:prstGeom prst="trapezoid">
            <a:avLst>
              <a:gd name="adj" fmla="val 32781"/>
            </a:avLst>
          </a:prstGeom>
          <a:gradFill>
            <a:gsLst>
              <a:gs pos="0">
                <a:srgbClr val="FDF5F5"/>
              </a:gs>
              <a:gs pos="100000">
                <a:srgbClr val="EDA09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 defTabSz="410243"/>
            <a:endParaRPr lang="en-US" sz="105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71722" y="2834709"/>
            <a:ext cx="4488215" cy="3704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65795" y="4130948"/>
            <a:ext cx="4488215" cy="250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0763" y="808084"/>
            <a:ext cx="564847" cy="252129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 defTabSz="410243"/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Factor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7698" y="1240533"/>
            <a:ext cx="1710994" cy="252129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 defTabSz="410243"/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Postulated consequence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8432" y="1240533"/>
            <a:ext cx="1265360" cy="252129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 defTabSz="410243"/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At-risk individuals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2707" y="2114659"/>
            <a:ext cx="1396805" cy="252129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 defTabSz="410243"/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General population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13184" y="1053075"/>
            <a:ext cx="0" cy="24001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95800" y="1053073"/>
            <a:ext cx="183477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89955" y="1499042"/>
            <a:ext cx="1242308" cy="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6173" y="1704920"/>
            <a:ext cx="2387462" cy="406017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 defTabSz="410243"/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Lack of thymic (‘central’) tolerance</a:t>
            </a:r>
          </a:p>
          <a:p>
            <a:pPr algn="ctr" defTabSz="410243"/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l-GR" sz="1050" b="1" dirty="0">
                <a:solidFill>
                  <a:prstClr val="black"/>
                </a:solidFill>
                <a:latin typeface="Arial"/>
                <a:cs typeface="Arial"/>
              </a:rPr>
              <a:t>α</a:t>
            </a:r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-myosin (</a:t>
            </a:r>
            <a:r>
              <a:rPr lang="en-US" sz="1050" b="1" i="1" dirty="0">
                <a:solidFill>
                  <a:prstClr val="black"/>
                </a:solidFill>
                <a:latin typeface="Arial"/>
                <a:cs typeface="Arial"/>
              </a:rPr>
              <a:t>MYH6</a:t>
            </a:r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4157" y="2321289"/>
            <a:ext cx="2831493" cy="406017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 defTabSz="410243"/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Peripheral blood enriched in CD4</a:t>
            </a:r>
            <a:r>
              <a:rPr lang="en-US" sz="1050" b="1" baseline="3000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 T cells </a:t>
            </a:r>
          </a:p>
          <a:p>
            <a:pPr algn="ctr" defTabSz="410243"/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specific to </a:t>
            </a:r>
            <a:r>
              <a:rPr lang="el-GR" sz="1050" b="1" dirty="0">
                <a:solidFill>
                  <a:prstClr val="black"/>
                </a:solidFill>
                <a:latin typeface="Arial"/>
                <a:cs typeface="Arial"/>
              </a:rPr>
              <a:t>α</a:t>
            </a:r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-myosin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09903" y="2096457"/>
            <a:ext cx="0" cy="240011"/>
          </a:xfrm>
          <a:prstGeom prst="straightConnector1">
            <a:avLst/>
          </a:prstGeom>
          <a:ln w="19050">
            <a:solidFill>
              <a:srgbClr val="780E0E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42995" y="2096456"/>
            <a:ext cx="1933819" cy="0"/>
          </a:xfrm>
          <a:prstGeom prst="line">
            <a:avLst/>
          </a:prstGeom>
          <a:ln w="19050">
            <a:solidFill>
              <a:srgbClr val="780E0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18852" y="1699520"/>
            <a:ext cx="214837" cy="210010"/>
          </a:xfrm>
          <a:prstGeom prst="ellipse">
            <a:avLst/>
          </a:prstGeom>
          <a:solidFill>
            <a:srgbClr val="780E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 defTabSz="410243"/>
            <a:r>
              <a:rPr lang="en-US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694762" y="2834709"/>
            <a:ext cx="6141335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694762" y="2937925"/>
            <a:ext cx="6141335" cy="1193024"/>
            <a:chOff x="2170761" y="2937924"/>
            <a:chExt cx="6141335" cy="1193024"/>
          </a:xfrm>
        </p:grpSpPr>
        <p:sp>
          <p:nvSpPr>
            <p:cNvPr id="6" name="TextBox 5"/>
            <p:cNvSpPr txBox="1"/>
            <p:nvPr/>
          </p:nvSpPr>
          <p:spPr>
            <a:xfrm>
              <a:off x="6555655" y="2971800"/>
              <a:ext cx="1662903" cy="421405"/>
            </a:xfrm>
            <a:prstGeom prst="rect">
              <a:avLst/>
            </a:prstGeom>
            <a:noFill/>
          </p:spPr>
          <p:txBody>
            <a:bodyPr wrap="none" lIns="82048" tIns="41025" rIns="82048" bIns="41025" rtlCol="0">
              <a:spAutoFit/>
            </a:bodyPr>
            <a:lstStyle/>
            <a:p>
              <a:pPr algn="ctr" defTabSz="410243"/>
              <a:r>
                <a:rPr lang="en-US" sz="1100" i="1" dirty="0">
                  <a:solidFill>
                    <a:prstClr val="black"/>
                  </a:solidFill>
                  <a:latin typeface="Arial"/>
                  <a:cs typeface="Arial"/>
                </a:rPr>
                <a:t>T1D and T2D with poor </a:t>
              </a:r>
            </a:p>
            <a:p>
              <a:pPr algn="ctr" defTabSz="410243"/>
              <a:r>
                <a:rPr lang="en-US" sz="1100" i="1" dirty="0">
                  <a:solidFill>
                    <a:prstClr val="black"/>
                  </a:solidFill>
                  <a:latin typeface="Arial"/>
                  <a:cs typeface="Arial"/>
                </a:rPr>
                <a:t> glycemic control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0025" y="2937924"/>
              <a:ext cx="1691757" cy="244435"/>
            </a:xfrm>
            <a:prstGeom prst="rect">
              <a:avLst/>
            </a:prstGeom>
            <a:noFill/>
          </p:spPr>
          <p:txBody>
            <a:bodyPr wrap="none" lIns="82048" tIns="41025" rIns="82048" bIns="41025" rtlCol="0">
              <a:spAutoFit/>
            </a:bodyPr>
            <a:lstStyle/>
            <a:p>
              <a:pPr algn="ctr" defTabSz="410243"/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Chronic hyperglycemia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4879" y="3385856"/>
              <a:ext cx="2062051" cy="244435"/>
            </a:xfrm>
            <a:prstGeom prst="rect">
              <a:avLst/>
            </a:prstGeom>
            <a:noFill/>
          </p:spPr>
          <p:txBody>
            <a:bodyPr wrap="none" lIns="82048" tIns="41025" rIns="82048" bIns="41025" rtlCol="0">
              <a:spAutoFit/>
            </a:bodyPr>
            <a:lstStyle/>
            <a:p>
              <a:pPr algn="ctr" defTabSz="410243"/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Subclinical myocardial injury 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385903" y="3177687"/>
              <a:ext cx="0" cy="240011"/>
            </a:xfrm>
            <a:prstGeom prst="straightConnector1">
              <a:avLst/>
            </a:prstGeom>
            <a:ln w="19050">
              <a:solidFill>
                <a:srgbClr val="780E0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18994" y="3177687"/>
              <a:ext cx="1933819" cy="0"/>
            </a:xfrm>
            <a:prstGeom prst="line">
              <a:avLst/>
            </a:prstGeom>
            <a:ln w="19050">
              <a:solidFill>
                <a:srgbClr val="780E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597996" y="2975511"/>
              <a:ext cx="214837" cy="210010"/>
            </a:xfrm>
            <a:prstGeom prst="ellipse">
              <a:avLst/>
            </a:prstGeom>
            <a:solidFill>
              <a:srgbClr val="780E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48" tIns="41025" rIns="82048" bIns="41025" rtlCol="0" anchor="ctr"/>
            <a:lstStyle/>
            <a:p>
              <a:pPr algn="ctr" defTabSz="410243"/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170761" y="4130948"/>
              <a:ext cx="6141335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406961" y="3801892"/>
              <a:ext cx="3960190" cy="253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293"/>
              <a:r>
                <a:rPr lang="en-US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Leakage and exposure of heart muscle proteins</a:t>
              </a:r>
              <a:endPara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401345" y="3604892"/>
              <a:ext cx="0" cy="240011"/>
            </a:xfrm>
            <a:prstGeom prst="straightConnector1">
              <a:avLst/>
            </a:prstGeom>
            <a:ln w="19050">
              <a:solidFill>
                <a:srgbClr val="780E0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571721" y="4217235"/>
            <a:ext cx="6424914" cy="2175614"/>
            <a:chOff x="2047721" y="4217235"/>
            <a:chExt cx="6424914" cy="2175614"/>
          </a:xfrm>
        </p:grpSpPr>
        <p:sp>
          <p:nvSpPr>
            <p:cNvPr id="7" name="TextBox 6"/>
            <p:cNvSpPr txBox="1"/>
            <p:nvPr/>
          </p:nvSpPr>
          <p:spPr>
            <a:xfrm>
              <a:off x="6301579" y="4267200"/>
              <a:ext cx="2171056" cy="252129"/>
            </a:xfrm>
            <a:prstGeom prst="rect">
              <a:avLst/>
            </a:prstGeom>
            <a:noFill/>
          </p:spPr>
          <p:txBody>
            <a:bodyPr wrap="none" lIns="82048" tIns="41025" rIns="82048" bIns="41025" rtlCol="0">
              <a:spAutoFit/>
            </a:bodyPr>
            <a:lstStyle/>
            <a:p>
              <a:pPr algn="ctr" defTabSz="410243"/>
              <a:r>
                <a:rPr lang="en-US" sz="1100" i="1" dirty="0">
                  <a:solidFill>
                    <a:prstClr val="black"/>
                  </a:solidFill>
                  <a:latin typeface="Arial"/>
                  <a:cs typeface="Arial"/>
                </a:rPr>
                <a:t>T1D with poor glycemic control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7721" y="4839764"/>
              <a:ext cx="2269846" cy="567599"/>
            </a:xfrm>
            <a:prstGeom prst="rect">
              <a:avLst/>
            </a:prstGeom>
            <a:noFill/>
          </p:spPr>
          <p:txBody>
            <a:bodyPr wrap="square" lIns="82048" tIns="41025" rIns="82048" bIns="41025" rtlCol="0">
              <a:spAutoFit/>
            </a:bodyPr>
            <a:lstStyle/>
            <a:p>
              <a:pPr algn="ctr" defTabSz="410243"/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Expansion and persistent activation of </a:t>
              </a:r>
              <a:r>
                <a:rPr lang="en-US" sz="1050" b="1" dirty="0" err="1">
                  <a:solidFill>
                    <a:prstClr val="black"/>
                  </a:solidFill>
                  <a:latin typeface="Arial"/>
                  <a:cs typeface="Arial"/>
                </a:rPr>
                <a:t>proinflammatory</a:t>
              </a:r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</a:p>
            <a:p>
              <a:pPr algn="ctr" defTabSz="410243"/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   </a:t>
              </a:r>
              <a:r>
                <a:rPr lang="el-GR" sz="1050" b="1" dirty="0">
                  <a:solidFill>
                    <a:prstClr val="black"/>
                  </a:solidFill>
                  <a:latin typeface="Arial"/>
                  <a:cs typeface="Arial"/>
                </a:rPr>
                <a:t>α</a:t>
              </a:r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-myosin-reactive CD4</a:t>
              </a:r>
              <a:r>
                <a:rPr lang="en-US" sz="1050" b="1" baseline="30000" dirty="0">
                  <a:solidFill>
                    <a:prstClr val="black"/>
                  </a:solidFill>
                  <a:latin typeface="Arial"/>
                  <a:cs typeface="Arial"/>
                </a:rPr>
                <a:t>+</a:t>
              </a:r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 T cells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99664" y="5825250"/>
              <a:ext cx="1838658" cy="567599"/>
            </a:xfrm>
            <a:prstGeom prst="rect">
              <a:avLst/>
            </a:prstGeom>
            <a:solidFill>
              <a:srgbClr val="780E0E"/>
            </a:solidFill>
          </p:spPr>
          <p:txBody>
            <a:bodyPr wrap="square" lIns="82048" tIns="41025" rIns="82048" bIns="41025" rtlCol="0">
              <a:spAutoFit/>
            </a:bodyPr>
            <a:lstStyle/>
            <a:p>
              <a:pPr algn="ctr" defTabSz="410243"/>
              <a:r>
                <a:rPr lang="en-US" sz="1050" dirty="0">
                  <a:solidFill>
                    <a:prstClr val="white"/>
                  </a:solidFill>
                  <a:latin typeface="Arial"/>
                  <a:cs typeface="Arial"/>
                </a:rPr>
                <a:t> Positivity for multiple cardiac autoantibodies </a:t>
              </a:r>
            </a:p>
            <a:p>
              <a:pPr algn="ctr" defTabSz="410243"/>
              <a:r>
                <a:rPr lang="en-US" sz="1050" dirty="0">
                  <a:solidFill>
                    <a:prstClr val="white"/>
                  </a:solidFill>
                  <a:latin typeface="Arial"/>
                  <a:cs typeface="Arial"/>
                </a:rPr>
                <a:t>particularly to MYH6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3965" y="4839764"/>
              <a:ext cx="2034496" cy="567599"/>
            </a:xfrm>
            <a:prstGeom prst="rect">
              <a:avLst/>
            </a:prstGeom>
            <a:noFill/>
          </p:spPr>
          <p:txBody>
            <a:bodyPr wrap="square" lIns="82048" tIns="41025" rIns="82048" bIns="41025" rtlCol="0">
              <a:spAutoFit/>
            </a:bodyPr>
            <a:lstStyle/>
            <a:p>
              <a:pPr algn="ctr" defTabSz="410243"/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 Increased </a:t>
              </a:r>
              <a:b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</a:br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“</a:t>
              </a:r>
              <a:r>
                <a:rPr lang="en-US" sz="1050" b="1" dirty="0" err="1">
                  <a:solidFill>
                    <a:prstClr val="black"/>
                  </a:solidFill>
                  <a:latin typeface="Arial"/>
                  <a:cs typeface="Arial"/>
                </a:rPr>
                <a:t>proinflammatory</a:t>
              </a:r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 load”</a:t>
              </a:r>
              <a:b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</a:br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 in the vasculature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0041" y="5825250"/>
              <a:ext cx="2045895" cy="567599"/>
            </a:xfrm>
            <a:prstGeom prst="rect">
              <a:avLst/>
            </a:prstGeom>
            <a:solidFill>
              <a:srgbClr val="780E0E"/>
            </a:solidFill>
          </p:spPr>
          <p:txBody>
            <a:bodyPr wrap="square" lIns="82048" tIns="41025" rIns="82048" bIns="41025" rtlCol="0">
              <a:spAutoFit/>
            </a:bodyPr>
            <a:lstStyle/>
            <a:p>
              <a:pPr algn="ctr" defTabSz="410243"/>
              <a:r>
                <a:rPr lang="en-US" sz="1050" dirty="0">
                  <a:solidFill>
                    <a:prstClr val="white"/>
                  </a:solidFill>
                  <a:latin typeface="Arial"/>
                  <a:cs typeface="Arial"/>
                </a:rPr>
                <a:t> Accelerated atherosclerosis and increased risk of </a:t>
              </a:r>
              <a:br>
                <a:rPr lang="en-US" sz="1050" dirty="0">
                  <a:solidFill>
                    <a:prstClr val="white"/>
                  </a:solidFill>
                  <a:latin typeface="Arial"/>
                  <a:cs typeface="Arial"/>
                </a:rPr>
              </a:br>
              <a:r>
                <a:rPr lang="en-US" sz="1050" dirty="0">
                  <a:solidFill>
                    <a:prstClr val="white"/>
                  </a:solidFill>
                  <a:latin typeface="Arial"/>
                  <a:cs typeface="Arial"/>
                </a:rPr>
                <a:t>CVD events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38264" y="4236180"/>
              <a:ext cx="2761284" cy="406017"/>
            </a:xfrm>
            <a:prstGeom prst="rect">
              <a:avLst/>
            </a:prstGeom>
            <a:noFill/>
          </p:spPr>
          <p:txBody>
            <a:bodyPr wrap="square" lIns="82048" tIns="41025" rIns="82048" bIns="41025" rtlCol="0">
              <a:spAutoFit/>
            </a:bodyPr>
            <a:lstStyle/>
            <a:p>
              <a:pPr algn="ctr" defTabSz="410243"/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Dysregulated (‘</a:t>
              </a:r>
              <a:r>
                <a:rPr lang="en-US" sz="1050" b="1" dirty="0" err="1">
                  <a:solidFill>
                    <a:prstClr val="black"/>
                  </a:solidFill>
                  <a:latin typeface="Arial"/>
                  <a:cs typeface="Arial"/>
                </a:rPr>
                <a:t>overreactive</a:t>
              </a:r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’) adaptive immune responses to </a:t>
              </a:r>
              <a:r>
                <a:rPr lang="el-GR" sz="1050" b="1" dirty="0">
                  <a:solidFill>
                    <a:prstClr val="black"/>
                  </a:solidFill>
                  <a:latin typeface="Arial"/>
                  <a:cs typeface="Arial"/>
                </a:rPr>
                <a:t>α</a:t>
              </a:r>
              <a:r>
                <a:rPr lang="en-US" sz="1050" b="1" dirty="0">
                  <a:solidFill>
                    <a:prstClr val="black"/>
                  </a:solidFill>
                  <a:latin typeface="Arial"/>
                  <a:cs typeface="Arial"/>
                </a:rPr>
                <a:t>-myosin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418994" y="4640492"/>
              <a:ext cx="1933819" cy="0"/>
            </a:xfrm>
            <a:prstGeom prst="line">
              <a:avLst/>
            </a:prstGeom>
            <a:ln w="19050">
              <a:solidFill>
                <a:srgbClr val="780E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418993" y="4640492"/>
              <a:ext cx="0" cy="240011"/>
            </a:xfrm>
            <a:prstGeom prst="straightConnector1">
              <a:avLst/>
            </a:prstGeom>
            <a:ln w="19050">
              <a:solidFill>
                <a:srgbClr val="780E0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352813" y="4640492"/>
              <a:ext cx="0" cy="240011"/>
            </a:xfrm>
            <a:prstGeom prst="straightConnector1">
              <a:avLst/>
            </a:prstGeom>
            <a:ln w="19050">
              <a:solidFill>
                <a:srgbClr val="780E0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418993" y="5421417"/>
              <a:ext cx="0" cy="336013"/>
            </a:xfrm>
            <a:prstGeom prst="straightConnector1">
              <a:avLst/>
            </a:prstGeom>
            <a:ln w="44450" cmpd="sng">
              <a:solidFill>
                <a:srgbClr val="780E0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352813" y="5421417"/>
              <a:ext cx="0" cy="336013"/>
            </a:xfrm>
            <a:prstGeom prst="straightConnector1">
              <a:avLst/>
            </a:prstGeom>
            <a:ln w="44450" cmpd="sng">
              <a:solidFill>
                <a:srgbClr val="780E0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>
              <a:off x="4445412" y="4992393"/>
              <a:ext cx="0" cy="274320"/>
            </a:xfrm>
            <a:prstGeom prst="straightConnector1">
              <a:avLst/>
            </a:prstGeom>
            <a:ln w="28575">
              <a:solidFill>
                <a:srgbClr val="780E0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957867" y="4217235"/>
              <a:ext cx="214837" cy="210010"/>
            </a:xfrm>
            <a:prstGeom prst="ellipse">
              <a:avLst/>
            </a:prstGeom>
            <a:solidFill>
              <a:srgbClr val="780E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48" tIns="41025" rIns="82048" bIns="41025" rtlCol="0" anchor="ctr"/>
            <a:lstStyle/>
            <a:p>
              <a:pPr algn="ctr" defTabSz="410243"/>
              <a:r>
                <a:rPr lang="en-U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77800" y="5418453"/>
              <a:ext cx="1829796" cy="277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293"/>
              <a:r>
                <a:rPr lang="en-US" sz="1200" b="1" dirty="0">
                  <a:solidFill>
                    <a:srgbClr val="78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Elevated </a:t>
              </a:r>
              <a:r>
                <a:rPr lang="en-US" sz="1200" b="1" dirty="0" err="1">
                  <a:solidFill>
                    <a:srgbClr val="78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hsCRP</a:t>
              </a:r>
              <a:r>
                <a:rPr lang="en-US" sz="1200" b="1" dirty="0">
                  <a:solidFill>
                    <a:srgbClr val="78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levels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981201" y="132448"/>
            <a:ext cx="815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scheme of the relationship between hyperglycemia, cardiac autoimmunity, and increased CVD risk in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T1D </a:t>
            </a:r>
            <a:endParaRPr lang="en-US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53500" y="6354202"/>
            <a:ext cx="3097847" cy="30774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Sousa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" y="1686869"/>
            <a:ext cx="3182112" cy="9307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16" y="2630693"/>
            <a:ext cx="2129742" cy="1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21098" y="125765"/>
            <a:ext cx="1113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this NIDDK CR-based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included: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87606" y="3955562"/>
            <a:ext cx="1121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NIH/NIDDK R01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DK125677: “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Autoimmunity as a Mediator of Cardiovascular Disease in Type 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Diabetes”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00099" y="3586281"/>
            <a:ext cx="1147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Stimulated other projects and further scientific discoveries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60473" y="4687658"/>
            <a:ext cx="11650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JDRF: “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Approach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 Disease Risk Stratification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Therapeutic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Targeting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T1D”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→ Scottish Diabetes Research Network Type 1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Bioresource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(H. Colhoun) and CACTI cohort (J. Snell-Bergeon)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2442" y="1042323"/>
            <a:ext cx="11308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Low Wang CC,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Michels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 Expert Analysis: The missing link for cardiovascular disease in type 1 diabetes mellitus? Hyperglycemia-induced cardiac autoimmunity.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Am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Coll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Cardiol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2019 Jul 15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10822" y="653144"/>
            <a:ext cx="663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Featured in several editorials/commentaries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31" y="1950292"/>
            <a:ext cx="3753402" cy="1554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384" y="1715284"/>
            <a:ext cx="763929" cy="190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100" y="1686121"/>
            <a:ext cx="4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●</a:t>
            </a:r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012E69-EC0D-5175-F299-56039DAB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77400" y="8462"/>
            <a:ext cx="2447338" cy="96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52328" y="2162813"/>
            <a:ext cx="6107733" cy="73866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“The studies by Sousa et al are elegant and represent a credible additional mechanism for accelerated CHD risk in type 1 diabetes…and require urgent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validation”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83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7155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408" y="1791478"/>
            <a:ext cx="1036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collection: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DCCT/EDIC (Diabetes Control and Complications Trial/ Epidemiology of Diabetes Interventions and Complications) study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790" y="3209925"/>
            <a:ext cx="1036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Serum, genomic DNA, clinical datasets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294" y="4186337"/>
            <a:ext cx="1036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 of work: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Mechanistic, pathogenic processes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387" y="5103845"/>
            <a:ext cx="1036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 pathway: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R01 DK103609: “Cardiac Autoantibodies as Biomarkers of Heart Disease in Type 1 Diabetes”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15"/>
          <p:cNvSpPr txBox="1">
            <a:spLocks noChangeArrowheads="1"/>
          </p:cNvSpPr>
          <p:nvPr/>
        </p:nvSpPr>
        <p:spPr bwMode="auto">
          <a:xfrm>
            <a:off x="2064518" y="4702024"/>
            <a:ext cx="2909825" cy="3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64" tIns="45436" rIns="90864" bIns="45436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17" b="1" dirty="0" smtClean="0">
                <a:solidFill>
                  <a:srgbClr val="000000"/>
                </a:solidFill>
                <a:latin typeface="Arial" pitchFamily="34" charset="0"/>
              </a:rPr>
              <a:t>Transgenic DQ8</a:t>
            </a:r>
            <a:r>
              <a:rPr lang="en-US" altLang="en-US" sz="1417" b="1" baseline="30000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altLang="en-US" sz="1417" b="1" dirty="0" smtClean="0">
                <a:solidFill>
                  <a:srgbClr val="000000"/>
                </a:solidFill>
                <a:latin typeface="Arial" pitchFamily="34" charset="0"/>
              </a:rPr>
              <a:t>mII</a:t>
            </a:r>
            <a:r>
              <a:rPr lang="en-US" altLang="en-US" sz="1417" b="1" baseline="30000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altLang="en-US" sz="1417" b="1" baseline="30000" dirty="0">
                <a:solidFill>
                  <a:srgbClr val="000000"/>
                </a:solidFill>
                <a:latin typeface="Arial" pitchFamily="34" charset="0"/>
              </a:rPr>
              <a:t>/- </a:t>
            </a:r>
            <a:r>
              <a:rPr lang="en-US" altLang="en-US" sz="1417" b="1" dirty="0">
                <a:solidFill>
                  <a:srgbClr val="000000"/>
                </a:solidFill>
                <a:latin typeface="Arial" pitchFamily="34" charset="0"/>
              </a:rPr>
              <a:t>NOD </a:t>
            </a:r>
            <a:r>
              <a:rPr lang="en-US" altLang="en-US" sz="1417" b="1" dirty="0" smtClean="0">
                <a:solidFill>
                  <a:srgbClr val="000000"/>
                </a:solidFill>
                <a:latin typeface="Arial" pitchFamily="34" charset="0"/>
              </a:rPr>
              <a:t>mice</a:t>
            </a:r>
            <a:endParaRPr lang="en-US" altLang="en-US" sz="1417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3189" name="Group 16"/>
          <p:cNvGrpSpPr>
            <a:grpSpLocks/>
          </p:cNvGrpSpPr>
          <p:nvPr/>
        </p:nvGrpSpPr>
        <p:grpSpPr bwMode="auto">
          <a:xfrm>
            <a:off x="2779131" y="4233425"/>
            <a:ext cx="1029404" cy="505501"/>
            <a:chOff x="650" y="2918"/>
            <a:chExt cx="722" cy="251"/>
          </a:xfrm>
        </p:grpSpPr>
        <p:sp>
          <p:nvSpPr>
            <p:cNvPr id="8917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650" y="2918"/>
              <a:ext cx="72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36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76" name="Freeform 18"/>
            <p:cNvSpPr>
              <a:spLocks/>
            </p:cNvSpPr>
            <p:nvPr/>
          </p:nvSpPr>
          <p:spPr bwMode="auto">
            <a:xfrm>
              <a:off x="671" y="2923"/>
              <a:ext cx="572" cy="227"/>
            </a:xfrm>
            <a:custGeom>
              <a:avLst/>
              <a:gdLst>
                <a:gd name="T0" fmla="*/ 0 w 1623"/>
                <a:gd name="T1" fmla="*/ 0 h 726"/>
                <a:gd name="T2" fmla="*/ 0 w 1623"/>
                <a:gd name="T3" fmla="*/ 0 h 726"/>
                <a:gd name="T4" fmla="*/ 0 w 1623"/>
                <a:gd name="T5" fmla="*/ 0 h 726"/>
                <a:gd name="T6" fmla="*/ 0 w 1623"/>
                <a:gd name="T7" fmla="*/ 0 h 726"/>
                <a:gd name="T8" fmla="*/ 0 w 1623"/>
                <a:gd name="T9" fmla="*/ 0 h 726"/>
                <a:gd name="T10" fmla="*/ 0 w 1623"/>
                <a:gd name="T11" fmla="*/ 0 h 726"/>
                <a:gd name="T12" fmla="*/ 0 w 1623"/>
                <a:gd name="T13" fmla="*/ 0 h 726"/>
                <a:gd name="T14" fmla="*/ 0 w 1623"/>
                <a:gd name="T15" fmla="*/ 0 h 726"/>
                <a:gd name="T16" fmla="*/ 0 w 1623"/>
                <a:gd name="T17" fmla="*/ 0 h 726"/>
                <a:gd name="T18" fmla="*/ 0 w 1623"/>
                <a:gd name="T19" fmla="*/ 0 h 726"/>
                <a:gd name="T20" fmla="*/ 0 w 1623"/>
                <a:gd name="T21" fmla="*/ 0 h 726"/>
                <a:gd name="T22" fmla="*/ 0 w 1623"/>
                <a:gd name="T23" fmla="*/ 0 h 726"/>
                <a:gd name="T24" fmla="*/ 0 w 1623"/>
                <a:gd name="T25" fmla="*/ 0 h 726"/>
                <a:gd name="T26" fmla="*/ 0 w 1623"/>
                <a:gd name="T27" fmla="*/ 0 h 726"/>
                <a:gd name="T28" fmla="*/ 0 w 1623"/>
                <a:gd name="T29" fmla="*/ 0 h 726"/>
                <a:gd name="T30" fmla="*/ 0 w 1623"/>
                <a:gd name="T31" fmla="*/ 0 h 726"/>
                <a:gd name="T32" fmla="*/ 0 w 1623"/>
                <a:gd name="T33" fmla="*/ 0 h 726"/>
                <a:gd name="T34" fmla="*/ 0 w 1623"/>
                <a:gd name="T35" fmla="*/ 0 h 726"/>
                <a:gd name="T36" fmla="*/ 0 w 1623"/>
                <a:gd name="T37" fmla="*/ 0 h 726"/>
                <a:gd name="T38" fmla="*/ 0 w 1623"/>
                <a:gd name="T39" fmla="*/ 0 h 726"/>
                <a:gd name="T40" fmla="*/ 0 w 1623"/>
                <a:gd name="T41" fmla="*/ 0 h 726"/>
                <a:gd name="T42" fmla="*/ 0 w 1623"/>
                <a:gd name="T43" fmla="*/ 0 h 726"/>
                <a:gd name="T44" fmla="*/ 0 w 1623"/>
                <a:gd name="T45" fmla="*/ 0 h 726"/>
                <a:gd name="T46" fmla="*/ 0 w 1623"/>
                <a:gd name="T47" fmla="*/ 0 h 726"/>
                <a:gd name="T48" fmla="*/ 0 w 1623"/>
                <a:gd name="T49" fmla="*/ 0 h 726"/>
                <a:gd name="T50" fmla="*/ 0 w 1623"/>
                <a:gd name="T51" fmla="*/ 0 h 726"/>
                <a:gd name="T52" fmla="*/ 0 w 1623"/>
                <a:gd name="T53" fmla="*/ 0 h 726"/>
                <a:gd name="T54" fmla="*/ 0 w 1623"/>
                <a:gd name="T55" fmla="*/ 0 h 726"/>
                <a:gd name="T56" fmla="*/ 0 w 1623"/>
                <a:gd name="T57" fmla="*/ 0 h 726"/>
                <a:gd name="T58" fmla="*/ 0 w 1623"/>
                <a:gd name="T59" fmla="*/ 0 h 726"/>
                <a:gd name="T60" fmla="*/ 0 w 1623"/>
                <a:gd name="T61" fmla="*/ 0 h 726"/>
                <a:gd name="T62" fmla="*/ 0 w 1623"/>
                <a:gd name="T63" fmla="*/ 0 h 726"/>
                <a:gd name="T64" fmla="*/ 0 w 1623"/>
                <a:gd name="T65" fmla="*/ 0 h 726"/>
                <a:gd name="T66" fmla="*/ 0 w 1623"/>
                <a:gd name="T67" fmla="*/ 0 h 726"/>
                <a:gd name="T68" fmla="*/ 0 w 1623"/>
                <a:gd name="T69" fmla="*/ 0 h 726"/>
                <a:gd name="T70" fmla="*/ 0 w 1623"/>
                <a:gd name="T71" fmla="*/ 0 h 726"/>
                <a:gd name="T72" fmla="*/ 0 w 1623"/>
                <a:gd name="T73" fmla="*/ 0 h 726"/>
                <a:gd name="T74" fmla="*/ 0 w 1623"/>
                <a:gd name="T75" fmla="*/ 0 h 726"/>
                <a:gd name="T76" fmla="*/ 0 w 1623"/>
                <a:gd name="T77" fmla="*/ 0 h 726"/>
                <a:gd name="T78" fmla="*/ 0 w 1623"/>
                <a:gd name="T79" fmla="*/ 0 h 726"/>
                <a:gd name="T80" fmla="*/ 0 w 1623"/>
                <a:gd name="T81" fmla="*/ 0 h 726"/>
                <a:gd name="T82" fmla="*/ 0 w 1623"/>
                <a:gd name="T83" fmla="*/ 0 h 726"/>
                <a:gd name="T84" fmla="*/ 0 w 1623"/>
                <a:gd name="T85" fmla="*/ 0 h 726"/>
                <a:gd name="T86" fmla="*/ 0 w 1623"/>
                <a:gd name="T87" fmla="*/ 0 h 726"/>
                <a:gd name="T88" fmla="*/ 0 w 1623"/>
                <a:gd name="T89" fmla="*/ 0 h 726"/>
                <a:gd name="T90" fmla="*/ 0 w 1623"/>
                <a:gd name="T91" fmla="*/ 0 h 726"/>
                <a:gd name="T92" fmla="*/ 0 w 1623"/>
                <a:gd name="T93" fmla="*/ 0 h 726"/>
                <a:gd name="T94" fmla="*/ 0 w 1623"/>
                <a:gd name="T95" fmla="*/ 0 h 726"/>
                <a:gd name="T96" fmla="*/ 0 w 1623"/>
                <a:gd name="T97" fmla="*/ 0 h 726"/>
                <a:gd name="T98" fmla="*/ 0 w 1623"/>
                <a:gd name="T99" fmla="*/ 0 h 726"/>
                <a:gd name="T100" fmla="*/ 0 w 1623"/>
                <a:gd name="T101" fmla="*/ 0 h 726"/>
                <a:gd name="T102" fmla="*/ 0 w 1623"/>
                <a:gd name="T103" fmla="*/ 0 h 726"/>
                <a:gd name="T104" fmla="*/ 0 w 1623"/>
                <a:gd name="T105" fmla="*/ 0 h 726"/>
                <a:gd name="T106" fmla="*/ 0 w 1623"/>
                <a:gd name="T107" fmla="*/ 0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3"/>
                <a:gd name="T163" fmla="*/ 0 h 726"/>
                <a:gd name="T164" fmla="*/ 1623 w 1623"/>
                <a:gd name="T165" fmla="*/ 726 h 7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3" h="726">
                  <a:moveTo>
                    <a:pt x="84" y="608"/>
                  </a:moveTo>
                  <a:lnTo>
                    <a:pt x="157" y="538"/>
                  </a:lnTo>
                  <a:lnTo>
                    <a:pt x="229" y="466"/>
                  </a:lnTo>
                  <a:lnTo>
                    <a:pt x="298" y="393"/>
                  </a:lnTo>
                  <a:lnTo>
                    <a:pt x="371" y="324"/>
                  </a:lnTo>
                  <a:lnTo>
                    <a:pt x="396" y="299"/>
                  </a:lnTo>
                  <a:lnTo>
                    <a:pt x="419" y="268"/>
                  </a:lnTo>
                  <a:lnTo>
                    <a:pt x="444" y="243"/>
                  </a:lnTo>
                  <a:lnTo>
                    <a:pt x="455" y="232"/>
                  </a:lnTo>
                  <a:lnTo>
                    <a:pt x="468" y="223"/>
                  </a:lnTo>
                  <a:lnTo>
                    <a:pt x="524" y="195"/>
                  </a:lnTo>
                  <a:lnTo>
                    <a:pt x="576" y="167"/>
                  </a:lnTo>
                  <a:lnTo>
                    <a:pt x="681" y="115"/>
                  </a:lnTo>
                  <a:lnTo>
                    <a:pt x="733" y="90"/>
                  </a:lnTo>
                  <a:lnTo>
                    <a:pt x="788" y="71"/>
                  </a:lnTo>
                  <a:lnTo>
                    <a:pt x="842" y="50"/>
                  </a:lnTo>
                  <a:lnTo>
                    <a:pt x="903" y="40"/>
                  </a:lnTo>
                  <a:lnTo>
                    <a:pt x="952" y="22"/>
                  </a:lnTo>
                  <a:lnTo>
                    <a:pt x="999" y="12"/>
                  </a:lnTo>
                  <a:lnTo>
                    <a:pt x="1041" y="3"/>
                  </a:lnTo>
                  <a:lnTo>
                    <a:pt x="1081" y="0"/>
                  </a:lnTo>
                  <a:lnTo>
                    <a:pt x="1119" y="0"/>
                  </a:lnTo>
                  <a:lnTo>
                    <a:pt x="1152" y="3"/>
                  </a:lnTo>
                  <a:lnTo>
                    <a:pt x="1186" y="9"/>
                  </a:lnTo>
                  <a:lnTo>
                    <a:pt x="1217" y="16"/>
                  </a:lnTo>
                  <a:lnTo>
                    <a:pt x="1278" y="40"/>
                  </a:lnTo>
                  <a:lnTo>
                    <a:pt x="1341" y="71"/>
                  </a:lnTo>
                  <a:lnTo>
                    <a:pt x="1406" y="103"/>
                  </a:lnTo>
                  <a:lnTo>
                    <a:pt x="1441" y="120"/>
                  </a:lnTo>
                  <a:lnTo>
                    <a:pt x="1478" y="139"/>
                  </a:lnTo>
                  <a:lnTo>
                    <a:pt x="1483" y="160"/>
                  </a:lnTo>
                  <a:lnTo>
                    <a:pt x="1485" y="173"/>
                  </a:lnTo>
                  <a:lnTo>
                    <a:pt x="1488" y="182"/>
                  </a:lnTo>
                  <a:lnTo>
                    <a:pt x="1488" y="188"/>
                  </a:lnTo>
                  <a:lnTo>
                    <a:pt x="1488" y="189"/>
                  </a:lnTo>
                  <a:lnTo>
                    <a:pt x="1491" y="189"/>
                  </a:lnTo>
                  <a:lnTo>
                    <a:pt x="1491" y="188"/>
                  </a:lnTo>
                  <a:lnTo>
                    <a:pt x="1491" y="185"/>
                  </a:lnTo>
                  <a:lnTo>
                    <a:pt x="1493" y="185"/>
                  </a:lnTo>
                  <a:lnTo>
                    <a:pt x="1496" y="188"/>
                  </a:lnTo>
                  <a:lnTo>
                    <a:pt x="1500" y="195"/>
                  </a:lnTo>
                  <a:lnTo>
                    <a:pt x="1508" y="204"/>
                  </a:lnTo>
                  <a:lnTo>
                    <a:pt x="1515" y="220"/>
                  </a:lnTo>
                  <a:lnTo>
                    <a:pt x="1525" y="241"/>
                  </a:lnTo>
                  <a:lnTo>
                    <a:pt x="1543" y="282"/>
                  </a:lnTo>
                  <a:lnTo>
                    <a:pt x="1563" y="330"/>
                  </a:lnTo>
                  <a:lnTo>
                    <a:pt x="1578" y="383"/>
                  </a:lnTo>
                  <a:lnTo>
                    <a:pt x="1592" y="441"/>
                  </a:lnTo>
                  <a:lnTo>
                    <a:pt x="1605" y="497"/>
                  </a:lnTo>
                  <a:lnTo>
                    <a:pt x="1615" y="556"/>
                  </a:lnTo>
                  <a:lnTo>
                    <a:pt x="1621" y="608"/>
                  </a:lnTo>
                  <a:lnTo>
                    <a:pt x="1623" y="658"/>
                  </a:lnTo>
                  <a:lnTo>
                    <a:pt x="0" y="726"/>
                  </a:lnTo>
                  <a:lnTo>
                    <a:pt x="84" y="608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36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77" name="Oval 19"/>
            <p:cNvSpPr>
              <a:spLocks noChangeArrowheads="1"/>
            </p:cNvSpPr>
            <p:nvPr/>
          </p:nvSpPr>
          <p:spPr bwMode="auto">
            <a:xfrm>
              <a:off x="653" y="3098"/>
              <a:ext cx="52" cy="67"/>
            </a:xfrm>
            <a:prstGeom prst="ellipse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78" name="Freeform 20"/>
            <p:cNvSpPr>
              <a:spLocks/>
            </p:cNvSpPr>
            <p:nvPr/>
          </p:nvSpPr>
          <p:spPr bwMode="auto">
            <a:xfrm>
              <a:off x="746" y="2960"/>
              <a:ext cx="85" cy="157"/>
            </a:xfrm>
            <a:custGeom>
              <a:avLst/>
              <a:gdLst>
                <a:gd name="T0" fmla="*/ 0 w 239"/>
                <a:gd name="T1" fmla="*/ 0 h 497"/>
                <a:gd name="T2" fmla="*/ 0 w 239"/>
                <a:gd name="T3" fmla="*/ 0 h 497"/>
                <a:gd name="T4" fmla="*/ 0 w 239"/>
                <a:gd name="T5" fmla="*/ 0 h 497"/>
                <a:gd name="T6" fmla="*/ 0 w 239"/>
                <a:gd name="T7" fmla="*/ 0 h 497"/>
                <a:gd name="T8" fmla="*/ 0 w 239"/>
                <a:gd name="T9" fmla="*/ 0 h 497"/>
                <a:gd name="T10" fmla="*/ 0 w 239"/>
                <a:gd name="T11" fmla="*/ 0 h 497"/>
                <a:gd name="T12" fmla="*/ 0 w 239"/>
                <a:gd name="T13" fmla="*/ 0 h 497"/>
                <a:gd name="T14" fmla="*/ 0 w 239"/>
                <a:gd name="T15" fmla="*/ 0 h 497"/>
                <a:gd name="T16" fmla="*/ 0 w 239"/>
                <a:gd name="T17" fmla="*/ 0 h 497"/>
                <a:gd name="T18" fmla="*/ 0 w 239"/>
                <a:gd name="T19" fmla="*/ 0 h 497"/>
                <a:gd name="T20" fmla="*/ 0 w 239"/>
                <a:gd name="T21" fmla="*/ 0 h 497"/>
                <a:gd name="T22" fmla="*/ 0 w 239"/>
                <a:gd name="T23" fmla="*/ 0 h 497"/>
                <a:gd name="T24" fmla="*/ 0 w 239"/>
                <a:gd name="T25" fmla="*/ 0 h 497"/>
                <a:gd name="T26" fmla="*/ 0 w 239"/>
                <a:gd name="T27" fmla="*/ 0 h 497"/>
                <a:gd name="T28" fmla="*/ 0 w 239"/>
                <a:gd name="T29" fmla="*/ 0 h 497"/>
                <a:gd name="T30" fmla="*/ 0 w 239"/>
                <a:gd name="T31" fmla="*/ 0 h 497"/>
                <a:gd name="T32" fmla="*/ 0 w 239"/>
                <a:gd name="T33" fmla="*/ 0 h 497"/>
                <a:gd name="T34" fmla="*/ 0 w 239"/>
                <a:gd name="T35" fmla="*/ 0 h 497"/>
                <a:gd name="T36" fmla="*/ 0 w 239"/>
                <a:gd name="T37" fmla="*/ 0 h 497"/>
                <a:gd name="T38" fmla="*/ 0 w 239"/>
                <a:gd name="T39" fmla="*/ 0 h 497"/>
                <a:gd name="T40" fmla="*/ 0 w 239"/>
                <a:gd name="T41" fmla="*/ 0 h 497"/>
                <a:gd name="T42" fmla="*/ 0 w 239"/>
                <a:gd name="T43" fmla="*/ 0 h 497"/>
                <a:gd name="T44" fmla="*/ 0 w 239"/>
                <a:gd name="T45" fmla="*/ 0 h 497"/>
                <a:gd name="T46" fmla="*/ 0 w 239"/>
                <a:gd name="T47" fmla="*/ 0 h 497"/>
                <a:gd name="T48" fmla="*/ 0 w 239"/>
                <a:gd name="T49" fmla="*/ 0 h 497"/>
                <a:gd name="T50" fmla="*/ 0 w 239"/>
                <a:gd name="T51" fmla="*/ 0 h 497"/>
                <a:gd name="T52" fmla="*/ 0 w 239"/>
                <a:gd name="T53" fmla="*/ 0 h 497"/>
                <a:gd name="T54" fmla="*/ 0 w 239"/>
                <a:gd name="T55" fmla="*/ 0 h 497"/>
                <a:gd name="T56" fmla="*/ 0 w 239"/>
                <a:gd name="T57" fmla="*/ 0 h 497"/>
                <a:gd name="T58" fmla="*/ 0 w 239"/>
                <a:gd name="T59" fmla="*/ 0 h 497"/>
                <a:gd name="T60" fmla="*/ 0 w 239"/>
                <a:gd name="T61" fmla="*/ 0 h 497"/>
                <a:gd name="T62" fmla="*/ 0 w 239"/>
                <a:gd name="T63" fmla="*/ 0 h 497"/>
                <a:gd name="T64" fmla="*/ 0 w 239"/>
                <a:gd name="T65" fmla="*/ 0 h 497"/>
                <a:gd name="T66" fmla="*/ 0 w 239"/>
                <a:gd name="T67" fmla="*/ 0 h 497"/>
                <a:gd name="T68" fmla="*/ 0 w 239"/>
                <a:gd name="T69" fmla="*/ 0 h 497"/>
                <a:gd name="T70" fmla="*/ 0 w 239"/>
                <a:gd name="T71" fmla="*/ 0 h 497"/>
                <a:gd name="T72" fmla="*/ 0 w 239"/>
                <a:gd name="T73" fmla="*/ 0 h 497"/>
                <a:gd name="T74" fmla="*/ 0 w 239"/>
                <a:gd name="T75" fmla="*/ 0 h 497"/>
                <a:gd name="T76" fmla="*/ 0 w 239"/>
                <a:gd name="T77" fmla="*/ 0 h 497"/>
                <a:gd name="T78" fmla="*/ 0 w 239"/>
                <a:gd name="T79" fmla="*/ 0 h 4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9"/>
                <a:gd name="T121" fmla="*/ 0 h 497"/>
                <a:gd name="T122" fmla="*/ 239 w 239"/>
                <a:gd name="T123" fmla="*/ 497 h 4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9" h="497">
                  <a:moveTo>
                    <a:pt x="0" y="287"/>
                  </a:moveTo>
                  <a:lnTo>
                    <a:pt x="5" y="233"/>
                  </a:lnTo>
                  <a:lnTo>
                    <a:pt x="10" y="185"/>
                  </a:lnTo>
                  <a:lnTo>
                    <a:pt x="17" y="143"/>
                  </a:lnTo>
                  <a:lnTo>
                    <a:pt x="25" y="105"/>
                  </a:lnTo>
                  <a:lnTo>
                    <a:pt x="38" y="73"/>
                  </a:lnTo>
                  <a:lnTo>
                    <a:pt x="55" y="44"/>
                  </a:lnTo>
                  <a:lnTo>
                    <a:pt x="77" y="22"/>
                  </a:lnTo>
                  <a:lnTo>
                    <a:pt x="107" y="0"/>
                  </a:lnTo>
                  <a:lnTo>
                    <a:pt x="134" y="0"/>
                  </a:lnTo>
                  <a:lnTo>
                    <a:pt x="165" y="0"/>
                  </a:lnTo>
                  <a:lnTo>
                    <a:pt x="189" y="3"/>
                  </a:lnTo>
                  <a:lnTo>
                    <a:pt x="201" y="10"/>
                  </a:lnTo>
                  <a:lnTo>
                    <a:pt x="214" y="19"/>
                  </a:lnTo>
                  <a:lnTo>
                    <a:pt x="222" y="32"/>
                  </a:lnTo>
                  <a:lnTo>
                    <a:pt x="226" y="48"/>
                  </a:lnTo>
                  <a:lnTo>
                    <a:pt x="234" y="86"/>
                  </a:lnTo>
                  <a:lnTo>
                    <a:pt x="237" y="102"/>
                  </a:lnTo>
                  <a:lnTo>
                    <a:pt x="239" y="117"/>
                  </a:lnTo>
                  <a:lnTo>
                    <a:pt x="239" y="130"/>
                  </a:lnTo>
                  <a:lnTo>
                    <a:pt x="239" y="133"/>
                  </a:lnTo>
                  <a:lnTo>
                    <a:pt x="237" y="171"/>
                  </a:lnTo>
                  <a:lnTo>
                    <a:pt x="234" y="207"/>
                  </a:lnTo>
                  <a:lnTo>
                    <a:pt x="232" y="239"/>
                  </a:lnTo>
                  <a:lnTo>
                    <a:pt x="230" y="268"/>
                  </a:lnTo>
                  <a:lnTo>
                    <a:pt x="222" y="315"/>
                  </a:lnTo>
                  <a:lnTo>
                    <a:pt x="212" y="353"/>
                  </a:lnTo>
                  <a:lnTo>
                    <a:pt x="195" y="388"/>
                  </a:lnTo>
                  <a:lnTo>
                    <a:pt x="174" y="420"/>
                  </a:lnTo>
                  <a:lnTo>
                    <a:pt x="145" y="456"/>
                  </a:lnTo>
                  <a:lnTo>
                    <a:pt x="127" y="475"/>
                  </a:lnTo>
                  <a:lnTo>
                    <a:pt x="107" y="497"/>
                  </a:lnTo>
                  <a:lnTo>
                    <a:pt x="97" y="494"/>
                  </a:lnTo>
                  <a:lnTo>
                    <a:pt x="88" y="491"/>
                  </a:lnTo>
                  <a:lnTo>
                    <a:pt x="63" y="484"/>
                  </a:lnTo>
                  <a:lnTo>
                    <a:pt x="52" y="481"/>
                  </a:lnTo>
                  <a:lnTo>
                    <a:pt x="42" y="481"/>
                  </a:lnTo>
                  <a:lnTo>
                    <a:pt x="38" y="478"/>
                  </a:lnTo>
                  <a:lnTo>
                    <a:pt x="35" y="47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chemeClr val="tx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36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79" name="Freeform 21"/>
            <p:cNvSpPr>
              <a:spLocks/>
            </p:cNvSpPr>
            <p:nvPr/>
          </p:nvSpPr>
          <p:spPr bwMode="auto">
            <a:xfrm>
              <a:off x="1199" y="2933"/>
              <a:ext cx="145" cy="51"/>
            </a:xfrm>
            <a:custGeom>
              <a:avLst/>
              <a:gdLst>
                <a:gd name="T0" fmla="*/ 0 w 384"/>
                <a:gd name="T1" fmla="*/ 0 h 152"/>
                <a:gd name="T2" fmla="*/ 0 w 384"/>
                <a:gd name="T3" fmla="*/ 0 h 152"/>
                <a:gd name="T4" fmla="*/ 0 w 384"/>
                <a:gd name="T5" fmla="*/ 0 h 152"/>
                <a:gd name="T6" fmla="*/ 0 w 384"/>
                <a:gd name="T7" fmla="*/ 0 h 152"/>
                <a:gd name="T8" fmla="*/ 0 w 38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52"/>
                <a:gd name="T17" fmla="*/ 384 w 38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52">
                  <a:moveTo>
                    <a:pt x="0" y="144"/>
                  </a:moveTo>
                  <a:cubicBezTo>
                    <a:pt x="48" y="120"/>
                    <a:pt x="96" y="96"/>
                    <a:pt x="144" y="96"/>
                  </a:cubicBezTo>
                  <a:cubicBezTo>
                    <a:pt x="192" y="96"/>
                    <a:pt x="248" y="152"/>
                    <a:pt x="288" y="144"/>
                  </a:cubicBezTo>
                  <a:cubicBezTo>
                    <a:pt x="328" y="136"/>
                    <a:pt x="384" y="72"/>
                    <a:pt x="384" y="48"/>
                  </a:cubicBezTo>
                  <a:cubicBezTo>
                    <a:pt x="384" y="24"/>
                    <a:pt x="304" y="0"/>
                    <a:pt x="288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36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93190" name="Line 22"/>
          <p:cNvSpPr>
            <a:spLocks noChangeShapeType="1"/>
          </p:cNvSpPr>
          <p:nvPr/>
        </p:nvSpPr>
        <p:spPr bwMode="auto">
          <a:xfrm>
            <a:off x="3124913" y="5018621"/>
            <a:ext cx="0" cy="598488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864" tIns="45436" rIns="90864" bIns="45436" anchor="ctr"/>
          <a:lstStyle/>
          <a:p>
            <a:pPr algn="ctr" defTabSz="914363" fontAlgn="base">
              <a:spcBef>
                <a:spcPct val="0"/>
              </a:spcBef>
              <a:spcAft>
                <a:spcPct val="0"/>
              </a:spcAft>
            </a:pPr>
            <a:endParaRPr lang="en-US" sz="2000" baseline="30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9095" name="Text Box 23"/>
          <p:cNvSpPr txBox="1">
            <a:spLocks noChangeArrowheads="1"/>
          </p:cNvSpPr>
          <p:nvPr/>
        </p:nvSpPr>
        <p:spPr bwMode="auto">
          <a:xfrm>
            <a:off x="1047750" y="1893261"/>
            <a:ext cx="3708400" cy="3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64" tIns="45436" rIns="90864" bIns="45436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67" b="1" dirty="0" smtClean="0">
                <a:solidFill>
                  <a:srgbClr val="0000FF"/>
                </a:solidFill>
                <a:latin typeface="Arial" pitchFamily="34" charset="0"/>
              </a:rPr>
              <a:t>HLA DQ8</a:t>
            </a:r>
            <a:endParaRPr lang="en-US" altLang="en-US" sz="1667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9096" name="Line 24"/>
          <p:cNvSpPr>
            <a:spLocks noChangeShapeType="1"/>
          </p:cNvSpPr>
          <p:nvPr/>
        </p:nvSpPr>
        <p:spPr bwMode="auto">
          <a:xfrm>
            <a:off x="1926590" y="2357446"/>
            <a:ext cx="236539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864" tIns="45436" rIns="90864" bIns="45436"/>
          <a:lstStyle/>
          <a:p>
            <a:pPr algn="ctr" defTabSz="914363" fontAlgn="base">
              <a:spcBef>
                <a:spcPct val="0"/>
              </a:spcBef>
              <a:spcAft>
                <a:spcPct val="0"/>
              </a:spcAft>
            </a:pPr>
            <a:endParaRPr lang="en-US" sz="2000" baseline="30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9097" name="Line 25"/>
          <p:cNvSpPr>
            <a:spLocks noChangeShapeType="1"/>
          </p:cNvSpPr>
          <p:nvPr/>
        </p:nvSpPr>
        <p:spPr bwMode="auto">
          <a:xfrm flipH="1">
            <a:off x="3685541" y="2332046"/>
            <a:ext cx="236539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864" tIns="45436" rIns="90864" bIns="45436"/>
          <a:lstStyle/>
          <a:p>
            <a:pPr algn="ctr" defTabSz="914363" fontAlgn="base">
              <a:spcBef>
                <a:spcPct val="0"/>
              </a:spcBef>
              <a:spcAft>
                <a:spcPct val="0"/>
              </a:spcAft>
            </a:pPr>
            <a:endParaRPr lang="en-US" sz="2000" baseline="30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9098" name="Text Box 26"/>
          <p:cNvSpPr txBox="1">
            <a:spLocks noChangeArrowheads="1"/>
          </p:cNvSpPr>
          <p:nvPr/>
        </p:nvSpPr>
        <p:spPr bwMode="auto">
          <a:xfrm>
            <a:off x="1767858" y="2403484"/>
            <a:ext cx="885825" cy="2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6" rIns="90864" bIns="45436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36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>
                <a:solidFill>
                  <a:srgbClr val="000066"/>
                </a:solidFill>
                <a:latin typeface="Arial" pitchFamily="34" charset="0"/>
              </a:rPr>
              <a:t>DQA1*0301</a:t>
            </a:r>
          </a:p>
        </p:txBody>
      </p:sp>
      <p:sp>
        <p:nvSpPr>
          <p:cNvPr id="89099" name="Text Box 27"/>
          <p:cNvSpPr txBox="1">
            <a:spLocks noChangeArrowheads="1"/>
          </p:cNvSpPr>
          <p:nvPr/>
        </p:nvSpPr>
        <p:spPr bwMode="auto">
          <a:xfrm>
            <a:off x="3279142" y="2365384"/>
            <a:ext cx="879475" cy="2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6" rIns="90864" bIns="45436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36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 dirty="0">
                <a:solidFill>
                  <a:srgbClr val="000066"/>
                </a:solidFill>
                <a:latin typeface="Arial" pitchFamily="34" charset="0"/>
              </a:rPr>
              <a:t>DQB1*0302</a:t>
            </a:r>
          </a:p>
        </p:txBody>
      </p:sp>
      <p:sp>
        <p:nvSpPr>
          <p:cNvPr id="93196" name="Text Box 28"/>
          <p:cNvSpPr txBox="1">
            <a:spLocks noChangeArrowheads="1"/>
          </p:cNvSpPr>
          <p:nvPr/>
        </p:nvSpPr>
        <p:spPr bwMode="auto">
          <a:xfrm>
            <a:off x="1986380" y="5640271"/>
            <a:ext cx="2539917" cy="3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64" tIns="45436" rIns="90864" bIns="45436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3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67" b="1" dirty="0">
                <a:solidFill>
                  <a:srgbClr val="FF0000"/>
                </a:solidFill>
                <a:latin typeface="Arial" pitchFamily="34" charset="0"/>
              </a:rPr>
              <a:t>Autoimmune diabetes?</a:t>
            </a:r>
          </a:p>
        </p:txBody>
      </p:sp>
      <p:sp>
        <p:nvSpPr>
          <p:cNvPr id="89102" name="Rectangle 46"/>
          <p:cNvSpPr>
            <a:spLocks noChangeArrowheads="1"/>
          </p:cNvSpPr>
          <p:nvPr/>
        </p:nvSpPr>
        <p:spPr bwMode="auto">
          <a:xfrm>
            <a:off x="2129809" y="2209809"/>
            <a:ext cx="42863" cy="50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0864" tIns="45436" rIns="90864" bIns="4543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36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89103" name="Group 47"/>
          <p:cNvGrpSpPr>
            <a:grpSpLocks/>
          </p:cNvGrpSpPr>
          <p:nvPr/>
        </p:nvGrpSpPr>
        <p:grpSpPr bwMode="auto">
          <a:xfrm>
            <a:off x="2537781" y="2209809"/>
            <a:ext cx="257175" cy="42862"/>
            <a:chOff x="1734" y="1735"/>
            <a:chExt cx="282" cy="52"/>
          </a:xfrm>
        </p:grpSpPr>
        <p:sp>
          <p:nvSpPr>
            <p:cNvPr id="89171" name="Rectangle 48"/>
            <p:cNvSpPr>
              <a:spLocks noChangeArrowheads="1"/>
            </p:cNvSpPr>
            <p:nvPr/>
          </p:nvSpPr>
          <p:spPr bwMode="auto">
            <a:xfrm>
              <a:off x="1734" y="1735"/>
              <a:ext cx="40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72" name="Rectangle 49"/>
            <p:cNvSpPr>
              <a:spLocks noChangeArrowheads="1"/>
            </p:cNvSpPr>
            <p:nvPr/>
          </p:nvSpPr>
          <p:spPr bwMode="auto">
            <a:xfrm>
              <a:off x="1802" y="1735"/>
              <a:ext cx="40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73" name="Rectangle 50"/>
            <p:cNvSpPr>
              <a:spLocks noChangeArrowheads="1"/>
            </p:cNvSpPr>
            <p:nvPr/>
          </p:nvSpPr>
          <p:spPr bwMode="auto">
            <a:xfrm>
              <a:off x="1958" y="1735"/>
              <a:ext cx="58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74" name="Rectangle 51"/>
            <p:cNvSpPr>
              <a:spLocks noChangeArrowheads="1"/>
            </p:cNvSpPr>
            <p:nvPr/>
          </p:nvSpPr>
          <p:spPr bwMode="auto">
            <a:xfrm>
              <a:off x="1872" y="1735"/>
              <a:ext cx="40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grpSp>
        <p:nvGrpSpPr>
          <p:cNvPr id="89104" name="Group 52"/>
          <p:cNvGrpSpPr>
            <a:grpSpLocks/>
          </p:cNvGrpSpPr>
          <p:nvPr/>
        </p:nvGrpSpPr>
        <p:grpSpPr bwMode="auto">
          <a:xfrm>
            <a:off x="3088658" y="2209809"/>
            <a:ext cx="327025" cy="42862"/>
            <a:chOff x="3224" y="1735"/>
            <a:chExt cx="357" cy="52"/>
          </a:xfrm>
        </p:grpSpPr>
        <p:sp>
          <p:nvSpPr>
            <p:cNvPr id="89167" name="Rectangle 53"/>
            <p:cNvSpPr>
              <a:spLocks noChangeArrowheads="1"/>
            </p:cNvSpPr>
            <p:nvPr/>
          </p:nvSpPr>
          <p:spPr bwMode="auto">
            <a:xfrm>
              <a:off x="3224" y="1735"/>
              <a:ext cx="52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68" name="Rectangle 54"/>
            <p:cNvSpPr>
              <a:spLocks noChangeArrowheads="1"/>
            </p:cNvSpPr>
            <p:nvPr/>
          </p:nvSpPr>
          <p:spPr bwMode="auto">
            <a:xfrm>
              <a:off x="3320" y="1735"/>
              <a:ext cx="29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69" name="Rectangle 55"/>
            <p:cNvSpPr>
              <a:spLocks noChangeArrowheads="1"/>
            </p:cNvSpPr>
            <p:nvPr/>
          </p:nvSpPr>
          <p:spPr bwMode="auto">
            <a:xfrm>
              <a:off x="3416" y="1735"/>
              <a:ext cx="40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70" name="Rectangle 56"/>
            <p:cNvSpPr>
              <a:spLocks noChangeArrowheads="1"/>
            </p:cNvSpPr>
            <p:nvPr/>
          </p:nvSpPr>
          <p:spPr bwMode="auto">
            <a:xfrm>
              <a:off x="3512" y="1735"/>
              <a:ext cx="69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grpSp>
        <p:nvGrpSpPr>
          <p:cNvPr id="89105" name="Group 57"/>
          <p:cNvGrpSpPr>
            <a:grpSpLocks/>
          </p:cNvGrpSpPr>
          <p:nvPr/>
        </p:nvGrpSpPr>
        <p:grpSpPr bwMode="auto">
          <a:xfrm>
            <a:off x="3504565" y="2209809"/>
            <a:ext cx="101600" cy="42862"/>
            <a:chOff x="3836" y="1735"/>
            <a:chExt cx="113" cy="52"/>
          </a:xfrm>
        </p:grpSpPr>
        <p:sp>
          <p:nvSpPr>
            <p:cNvPr id="89165" name="Rectangle 58"/>
            <p:cNvSpPr>
              <a:spLocks noChangeArrowheads="1"/>
            </p:cNvSpPr>
            <p:nvPr/>
          </p:nvSpPr>
          <p:spPr bwMode="auto">
            <a:xfrm>
              <a:off x="3836" y="1735"/>
              <a:ext cx="40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66" name="Rectangle 59"/>
            <p:cNvSpPr>
              <a:spLocks noChangeArrowheads="1"/>
            </p:cNvSpPr>
            <p:nvPr/>
          </p:nvSpPr>
          <p:spPr bwMode="auto">
            <a:xfrm>
              <a:off x="3909" y="1735"/>
              <a:ext cx="40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9106" name="Line 60"/>
          <p:cNvSpPr>
            <a:spLocks noChangeShapeType="1"/>
          </p:cNvSpPr>
          <p:nvPr/>
        </p:nvSpPr>
        <p:spPr bwMode="auto">
          <a:xfrm>
            <a:off x="1858331" y="2235209"/>
            <a:ext cx="215741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864" tIns="45436" rIns="90864" bIns="45436"/>
          <a:lstStyle/>
          <a:p>
            <a:pPr algn="ctr" defTabSz="914363" fontAlgn="base">
              <a:spcBef>
                <a:spcPct val="0"/>
              </a:spcBef>
              <a:spcAft>
                <a:spcPct val="0"/>
              </a:spcAft>
            </a:pPr>
            <a:endParaRPr lang="en-US" sz="2000" baseline="300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68665" y="1135168"/>
            <a:ext cx="5434173" cy="4594239"/>
            <a:chOff x="4632921" y="743592"/>
            <a:chExt cx="5435121" cy="4594147"/>
          </a:xfrm>
        </p:grpSpPr>
        <p:sp>
          <p:nvSpPr>
            <p:cNvPr id="89129" name="Text Box 31"/>
            <p:cNvSpPr txBox="1">
              <a:spLocks noChangeArrowheads="1"/>
            </p:cNvSpPr>
            <p:nvPr/>
          </p:nvSpPr>
          <p:spPr bwMode="auto">
            <a:xfrm>
              <a:off x="4632921" y="743592"/>
              <a:ext cx="4967682" cy="7592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167" b="1" dirty="0">
                  <a:solidFill>
                    <a:srgbClr val="000000"/>
                  </a:solidFill>
                  <a:latin typeface="Arial" pitchFamily="34" charset="0"/>
                </a:rPr>
                <a:t>Unexpectedly, DQ8</a:t>
              </a:r>
              <a:r>
                <a:rPr lang="en-US" altLang="en-US" sz="2167" b="1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altLang="en-US" sz="2167" b="1" dirty="0">
                  <a:solidFill>
                    <a:srgbClr val="000000"/>
                  </a:solidFill>
                  <a:latin typeface="Arial" pitchFamily="34" charset="0"/>
                </a:rPr>
                <a:t>NOD mice died prematurely from </a:t>
              </a:r>
              <a:r>
                <a:rPr lang="en-US" altLang="en-US" sz="2167" b="1" dirty="0" smtClean="0">
                  <a:solidFill>
                    <a:srgbClr val="000000"/>
                  </a:solidFill>
                  <a:latin typeface="Arial" pitchFamily="34" charset="0"/>
                </a:rPr>
                <a:t>heart </a:t>
              </a:r>
              <a:r>
                <a:rPr lang="en-US" altLang="en-US" sz="2167" b="1" dirty="0">
                  <a:solidFill>
                    <a:srgbClr val="000000"/>
                  </a:solidFill>
                  <a:latin typeface="Arial" pitchFamily="34" charset="0"/>
                </a:rPr>
                <a:t>failure</a:t>
              </a:r>
              <a:endParaRPr lang="en-US" altLang="en-US" sz="2167" dirty="0">
                <a:solidFill>
                  <a:srgbClr val="000000"/>
                </a:solidFill>
              </a:endParaRPr>
            </a:p>
          </p:txBody>
        </p:sp>
        <p:pic>
          <p:nvPicPr>
            <p:cNvPr id="89130" name="Picture 32" descr="mi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813" y="1831976"/>
              <a:ext cx="215900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31" name="Text Box 33"/>
            <p:cNvSpPr txBox="1">
              <a:spLocks noChangeArrowheads="1"/>
            </p:cNvSpPr>
            <p:nvPr/>
          </p:nvSpPr>
          <p:spPr bwMode="auto">
            <a:xfrm>
              <a:off x="5846763" y="1535114"/>
              <a:ext cx="808376" cy="34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667" b="1" dirty="0">
                  <a:solidFill>
                    <a:srgbClr val="000099"/>
                  </a:solidFill>
                  <a:latin typeface="Arial" pitchFamily="34" charset="0"/>
                </a:rPr>
                <a:t>  </a:t>
              </a:r>
              <a:r>
                <a:rPr lang="en-US" altLang="en-US" sz="1667" b="1" dirty="0" err="1">
                  <a:solidFill>
                    <a:srgbClr val="000099"/>
                  </a:solidFill>
                  <a:latin typeface="Arial" pitchFamily="34" charset="0"/>
                </a:rPr>
                <a:t>mII</a:t>
              </a:r>
              <a:r>
                <a:rPr lang="en-US" altLang="en-US" sz="1667" b="1" baseline="30000" dirty="0">
                  <a:solidFill>
                    <a:srgbClr val="000099"/>
                  </a:solidFill>
                  <a:latin typeface="Arial" pitchFamily="34" charset="0"/>
                </a:rPr>
                <a:t>-/-</a:t>
              </a:r>
              <a:r>
                <a:rPr lang="en-US" altLang="en-US" sz="1667" b="1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endParaRPr lang="en-US" altLang="en-US" sz="1667" b="1" baseline="30000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89132" name="Text Box 34"/>
            <p:cNvSpPr txBox="1">
              <a:spLocks noChangeArrowheads="1"/>
            </p:cNvSpPr>
            <p:nvPr/>
          </p:nvSpPr>
          <p:spPr bwMode="auto">
            <a:xfrm>
              <a:off x="6672209" y="1535114"/>
              <a:ext cx="1028700" cy="51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667" b="1" dirty="0">
                  <a:solidFill>
                    <a:srgbClr val="000099"/>
                  </a:solidFill>
                  <a:latin typeface="Arial" pitchFamily="34" charset="0"/>
                </a:rPr>
                <a:t>DQ8</a:t>
              </a:r>
              <a:r>
                <a:rPr lang="en-US" altLang="en-US" sz="1667" b="1" baseline="30000" dirty="0">
                  <a:solidFill>
                    <a:srgbClr val="000099"/>
                  </a:solidFill>
                  <a:latin typeface="Arial" pitchFamily="34" charset="0"/>
                </a:rPr>
                <a:t>+</a:t>
              </a:r>
              <a:r>
                <a:rPr lang="en-US" altLang="en-US" sz="1667" b="1" dirty="0">
                  <a:solidFill>
                    <a:srgbClr val="000099"/>
                  </a:solidFill>
                  <a:latin typeface="Arial" pitchFamily="34" charset="0"/>
                </a:rPr>
                <a:t>mII</a:t>
              </a:r>
              <a:r>
                <a:rPr lang="en-US" altLang="en-US" sz="1667" b="1" baseline="30000" dirty="0">
                  <a:solidFill>
                    <a:srgbClr val="000099"/>
                  </a:solidFill>
                  <a:latin typeface="Arial" pitchFamily="34" charset="0"/>
                </a:rPr>
                <a:t>-/-</a:t>
              </a:r>
            </a:p>
          </p:txBody>
        </p:sp>
        <p:pic>
          <p:nvPicPr>
            <p:cNvPr id="89133" name="Picture 35" descr="2hearts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9" t="22313" r="60492" b="10001"/>
            <a:stretch>
              <a:fillRect/>
            </a:stretch>
          </p:blipFill>
          <p:spPr bwMode="auto">
            <a:xfrm>
              <a:off x="5875338" y="3346450"/>
              <a:ext cx="661987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34" name="Line 36"/>
            <p:cNvSpPr>
              <a:spLocks noChangeShapeType="1"/>
            </p:cNvSpPr>
            <p:nvPr/>
          </p:nvSpPr>
          <p:spPr bwMode="auto">
            <a:xfrm>
              <a:off x="6207125" y="3131879"/>
              <a:ext cx="0" cy="26828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36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135" name="Line 37"/>
            <p:cNvSpPr>
              <a:spLocks noChangeShapeType="1"/>
            </p:cNvSpPr>
            <p:nvPr/>
          </p:nvSpPr>
          <p:spPr bwMode="auto">
            <a:xfrm>
              <a:off x="7094538" y="3124385"/>
              <a:ext cx="0" cy="26828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36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89143" name="Picture 3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97" t="49399"/>
            <a:stretch>
              <a:fillRect/>
            </a:stretch>
          </p:blipFill>
          <p:spPr bwMode="auto">
            <a:xfrm>
              <a:off x="6710824" y="4332001"/>
              <a:ext cx="1401486" cy="100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41" name="Picture 4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15" b="50453"/>
            <a:stretch>
              <a:fillRect/>
            </a:stretch>
          </p:blipFill>
          <p:spPr bwMode="auto">
            <a:xfrm>
              <a:off x="5012446" y="4343724"/>
              <a:ext cx="1379959" cy="984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8" name="Picture 44" descr="2hearts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7" t="9116" b="10001"/>
            <a:stretch/>
          </p:blipFill>
          <p:spPr bwMode="auto">
            <a:xfrm>
              <a:off x="6682815" y="3410914"/>
              <a:ext cx="915987" cy="83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40" name="TextBox 93"/>
            <p:cNvSpPr txBox="1">
              <a:spLocks noChangeArrowheads="1"/>
            </p:cNvSpPr>
            <p:nvPr/>
          </p:nvSpPr>
          <p:spPr bwMode="auto">
            <a:xfrm>
              <a:off x="8241454" y="4552990"/>
              <a:ext cx="1826588" cy="707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0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 Autoimmune</a:t>
              </a:r>
            </a:p>
            <a:p>
              <a:pPr defTabSz="914363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0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 myocarditis</a:t>
              </a:r>
              <a:endParaRPr lang="en-US" alt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Text Box 61"/>
          <p:cNvSpPr txBox="1">
            <a:spLocks noChangeArrowheads="1"/>
          </p:cNvSpPr>
          <p:nvPr/>
        </p:nvSpPr>
        <p:spPr bwMode="auto">
          <a:xfrm>
            <a:off x="449438" y="1136441"/>
            <a:ext cx="5311301" cy="7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6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67" b="1" dirty="0">
                <a:solidFill>
                  <a:srgbClr val="000000"/>
                </a:solidFill>
                <a:latin typeface="Arial" pitchFamily="34" charset="0"/>
              </a:rPr>
              <a:t>Original goal: Create </a:t>
            </a:r>
            <a:r>
              <a:rPr lang="en-US" altLang="en-US" sz="2167" b="1" dirty="0" smtClean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2167" b="1" dirty="0">
                <a:solidFill>
                  <a:srgbClr val="000000"/>
                </a:solidFill>
                <a:latin typeface="Arial" pitchFamily="34" charset="0"/>
              </a:rPr>
              <a:t>humanized </a:t>
            </a:r>
            <a:r>
              <a:rPr lang="en-US" altLang="en-US" sz="2167" b="1" dirty="0" smtClean="0">
                <a:solidFill>
                  <a:srgbClr val="000000"/>
                </a:solidFill>
                <a:latin typeface="Arial" pitchFamily="34" charset="0"/>
              </a:rPr>
              <a:t>transgenic </a:t>
            </a:r>
            <a:r>
              <a:rPr lang="en-US" altLang="en-US" sz="2167" b="1" dirty="0">
                <a:solidFill>
                  <a:srgbClr val="000000"/>
                </a:solidFill>
                <a:latin typeface="Arial" pitchFamily="34" charset="0"/>
              </a:rPr>
              <a:t>mouse model of T1D</a:t>
            </a:r>
            <a:endParaRPr lang="en-US" altLang="en-US" sz="2167" b="1" dirty="0">
              <a:solidFill>
                <a:srgbClr val="000000"/>
              </a:solidFill>
              <a:latin typeface="Arial" pitchFamily="34" charset="0"/>
              <a:sym typeface="Symbol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2589830" y="2631038"/>
            <a:ext cx="710119" cy="1556425"/>
          </a:xfrm>
          <a:prstGeom prst="curved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6" y="2961861"/>
            <a:ext cx="239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DQ8: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Postulated </a:t>
            </a:r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direct </a:t>
            </a:r>
            <a:r>
              <a:rPr lang="en-US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autoimmune attack to </a:t>
            </a:r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pancreatic </a:t>
            </a:r>
            <a:r>
              <a:rPr lang="el-GR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-cells</a:t>
            </a:r>
            <a:endParaRPr lang="en-US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03153" y="216561"/>
            <a:ext cx="882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Background: What led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studies?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927A30C1-6454-BEC1-25BC-0A7487DED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059" y="3869604"/>
            <a:ext cx="1057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Normal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heart</a:t>
            </a: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29C772CE-7146-7D7C-C25B-5D0358B6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380" y="3812010"/>
            <a:ext cx="947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Dilated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heart</a:t>
            </a: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34" y="3016355"/>
            <a:ext cx="1791477" cy="68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525345" y="2864499"/>
            <a:ext cx="177281" cy="24259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4071877" y="2614246"/>
            <a:ext cx="1310640" cy="2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64" tIns="45436" rIns="90864" bIns="45436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b="1" dirty="0" smtClean="0">
                <a:solidFill>
                  <a:srgbClr val="0000FF"/>
                </a:solidFill>
                <a:latin typeface="Arial" pitchFamily="34" charset="0"/>
              </a:rPr>
              <a:t>DQ8   </a:t>
            </a:r>
            <a:endParaRPr lang="en-US" altLang="en-US" sz="1100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516010" y="3349691"/>
            <a:ext cx="457200" cy="933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4840095" y="3223846"/>
            <a:ext cx="1310640" cy="2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64" tIns="45436" rIns="90864" bIns="45436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b="1" dirty="0" smtClean="0">
                <a:solidFill>
                  <a:srgbClr val="0000FF"/>
                </a:solidFill>
                <a:latin typeface="Arial" pitchFamily="34" charset="0"/>
              </a:rPr>
              <a:t>Insulin peptide   </a:t>
            </a:r>
            <a:endParaRPr lang="en-US" altLang="en-US" sz="11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816767" y="3681304"/>
            <a:ext cx="12039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Lee, </a:t>
            </a:r>
            <a:r>
              <a:rPr lang="en-US" sz="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sz="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sz="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endParaRPr lang="en-US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4693" y="498254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244" y="6400799"/>
            <a:ext cx="1998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 = </a:t>
            </a:r>
            <a:r>
              <a:rPr lang="en-US" sz="12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Nonobese</a:t>
            </a:r>
            <a:r>
              <a:rPr lang="en-US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diabetic</a:t>
            </a:r>
            <a:endParaRPr lang="en-US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lbow Connector 9"/>
          <p:cNvCxnSpPr/>
          <p:nvPr/>
        </p:nvCxnSpPr>
        <p:spPr>
          <a:xfrm>
            <a:off x="7261568" y="2466311"/>
            <a:ext cx="2698880" cy="2046158"/>
          </a:xfrm>
          <a:prstGeom prst="bentConnector3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666" name="Picture 3" descr="3908 HE for lymphocyte area 2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89" y="1397000"/>
            <a:ext cx="2432051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13" descr="2x HE slid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77" y="4252941"/>
            <a:ext cx="2389187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ext Box 18"/>
          <p:cNvSpPr txBox="1">
            <a:spLocks noChangeArrowheads="1"/>
          </p:cNvSpPr>
          <p:nvPr/>
        </p:nvSpPr>
        <p:spPr bwMode="auto">
          <a:xfrm>
            <a:off x="3080256" y="3935419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Control B6 heart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3058992" y="1184302"/>
            <a:ext cx="1350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NOD heart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05858" y="984259"/>
            <a:ext cx="2089035" cy="5729594"/>
            <a:chOff x="1796186" y="646113"/>
            <a:chExt cx="2088310" cy="5729259"/>
          </a:xfrm>
        </p:grpSpPr>
        <p:sp>
          <p:nvSpPr>
            <p:cNvPr id="113698" name="Rectangle 4"/>
            <p:cNvSpPr>
              <a:spLocks noChangeArrowheads="1"/>
            </p:cNvSpPr>
            <p:nvPr/>
          </p:nvSpPr>
          <p:spPr bwMode="auto">
            <a:xfrm>
              <a:off x="1796186" y="2306638"/>
              <a:ext cx="668804" cy="438150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3699" name="Line 5"/>
            <p:cNvSpPr>
              <a:spLocks noChangeShapeType="1"/>
            </p:cNvSpPr>
            <p:nvPr/>
          </p:nvSpPr>
          <p:spPr bwMode="auto">
            <a:xfrm flipV="1">
              <a:off x="2587746" y="1169988"/>
              <a:ext cx="2017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00" name="Line 6"/>
            <p:cNvSpPr>
              <a:spLocks noChangeShapeType="1"/>
            </p:cNvSpPr>
            <p:nvPr/>
          </p:nvSpPr>
          <p:spPr bwMode="auto">
            <a:xfrm flipV="1">
              <a:off x="2651240" y="2163763"/>
              <a:ext cx="13827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01" name="Line 7"/>
            <p:cNvSpPr>
              <a:spLocks noChangeShapeType="1"/>
            </p:cNvSpPr>
            <p:nvPr/>
          </p:nvSpPr>
          <p:spPr bwMode="auto">
            <a:xfrm flipV="1">
              <a:off x="2591979" y="3092451"/>
              <a:ext cx="1975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02" name="Line 8"/>
            <p:cNvSpPr>
              <a:spLocks noChangeShapeType="1"/>
            </p:cNvSpPr>
            <p:nvPr/>
          </p:nvSpPr>
          <p:spPr bwMode="auto">
            <a:xfrm flipV="1">
              <a:off x="2593390" y="2641601"/>
              <a:ext cx="0" cy="4524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03" name="Line 9"/>
            <p:cNvSpPr>
              <a:spLocks noChangeShapeType="1"/>
            </p:cNvSpPr>
            <p:nvPr/>
          </p:nvSpPr>
          <p:spPr bwMode="auto">
            <a:xfrm flipV="1">
              <a:off x="2591979" y="1165226"/>
              <a:ext cx="0" cy="12239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13704" name="Picture 10" descr="3921 15x B2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>
              <a:fillRect/>
            </a:stretch>
          </p:blipFill>
          <p:spPr bwMode="auto">
            <a:xfrm>
              <a:off x="2807859" y="5617786"/>
              <a:ext cx="1014494" cy="709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05" name="Picture 11" descr="3921 15x CD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>
              <a:fillRect/>
            </a:stretch>
          </p:blipFill>
          <p:spPr bwMode="auto">
            <a:xfrm>
              <a:off x="2807859" y="3904184"/>
              <a:ext cx="1014494" cy="7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06" name="Picture 12" descr="3921 15x CD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>
              <a:fillRect/>
            </a:stretch>
          </p:blipFill>
          <p:spPr bwMode="auto">
            <a:xfrm>
              <a:off x="2807859" y="4744277"/>
              <a:ext cx="1014494" cy="79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07" name="Line 14"/>
            <p:cNvSpPr>
              <a:spLocks noChangeShapeType="1"/>
            </p:cNvSpPr>
            <p:nvPr/>
          </p:nvSpPr>
          <p:spPr bwMode="auto">
            <a:xfrm flipV="1">
              <a:off x="2577752" y="4288850"/>
              <a:ext cx="21870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08" name="Line 15"/>
            <p:cNvSpPr>
              <a:spLocks noChangeShapeType="1"/>
            </p:cNvSpPr>
            <p:nvPr/>
          </p:nvSpPr>
          <p:spPr bwMode="auto">
            <a:xfrm flipV="1">
              <a:off x="2630075" y="5151093"/>
              <a:ext cx="1622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09" name="Text Box 16"/>
            <p:cNvSpPr txBox="1">
              <a:spLocks noChangeArrowheads="1"/>
            </p:cNvSpPr>
            <p:nvPr/>
          </p:nvSpPr>
          <p:spPr bwMode="auto">
            <a:xfrm>
              <a:off x="3277620" y="4340087"/>
              <a:ext cx="548358" cy="31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1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CD4</a:t>
              </a:r>
            </a:p>
          </p:txBody>
        </p:sp>
        <p:sp>
          <p:nvSpPr>
            <p:cNvPr id="113710" name="Text Box 17"/>
            <p:cNvSpPr txBox="1">
              <a:spLocks noChangeArrowheads="1"/>
            </p:cNvSpPr>
            <p:nvPr/>
          </p:nvSpPr>
          <p:spPr bwMode="auto">
            <a:xfrm>
              <a:off x="3286385" y="5238063"/>
              <a:ext cx="548358" cy="31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1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CD8</a:t>
              </a:r>
            </a:p>
          </p:txBody>
        </p:sp>
        <p:sp>
          <p:nvSpPr>
            <p:cNvPr id="113711" name="Text Box 19"/>
            <p:cNvSpPr txBox="1">
              <a:spLocks noChangeArrowheads="1"/>
            </p:cNvSpPr>
            <p:nvPr/>
          </p:nvSpPr>
          <p:spPr bwMode="auto">
            <a:xfrm>
              <a:off x="3202862" y="6064984"/>
              <a:ext cx="618865" cy="31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1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B220</a:t>
              </a:r>
            </a:p>
          </p:txBody>
        </p:sp>
        <p:sp>
          <p:nvSpPr>
            <p:cNvPr id="113712" name="Line 20"/>
            <p:cNvSpPr>
              <a:spLocks noChangeShapeType="1"/>
            </p:cNvSpPr>
            <p:nvPr/>
          </p:nvSpPr>
          <p:spPr bwMode="auto">
            <a:xfrm flipV="1">
              <a:off x="2586101" y="6027524"/>
              <a:ext cx="2215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13" name="Line 21"/>
            <p:cNvSpPr>
              <a:spLocks noChangeShapeType="1"/>
            </p:cNvSpPr>
            <p:nvPr/>
          </p:nvSpPr>
          <p:spPr bwMode="auto">
            <a:xfrm flipH="1" flipV="1">
              <a:off x="2575046" y="5671041"/>
              <a:ext cx="6999" cy="35875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14" name="Line 22"/>
            <p:cNvSpPr>
              <a:spLocks noChangeShapeType="1"/>
            </p:cNvSpPr>
            <p:nvPr/>
          </p:nvSpPr>
          <p:spPr bwMode="auto">
            <a:xfrm flipV="1">
              <a:off x="2572225" y="4277939"/>
              <a:ext cx="9821" cy="12285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15" name="Rectangle 23"/>
            <p:cNvSpPr>
              <a:spLocks noChangeArrowheads="1"/>
            </p:cNvSpPr>
            <p:nvPr/>
          </p:nvSpPr>
          <p:spPr bwMode="auto">
            <a:xfrm>
              <a:off x="2103780" y="5444079"/>
              <a:ext cx="403540" cy="250825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3716" name="Line 24"/>
            <p:cNvSpPr>
              <a:spLocks noChangeShapeType="1"/>
            </p:cNvSpPr>
            <p:nvPr/>
          </p:nvSpPr>
          <p:spPr bwMode="auto">
            <a:xfrm>
              <a:off x="2507320" y="5510754"/>
              <a:ext cx="6772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17" name="Line 25"/>
            <p:cNvSpPr>
              <a:spLocks noChangeShapeType="1"/>
            </p:cNvSpPr>
            <p:nvPr/>
          </p:nvSpPr>
          <p:spPr bwMode="auto">
            <a:xfrm>
              <a:off x="2507320" y="5606600"/>
              <a:ext cx="13686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18" name="Line 26"/>
            <p:cNvSpPr>
              <a:spLocks noChangeShapeType="1"/>
            </p:cNvSpPr>
            <p:nvPr/>
          </p:nvSpPr>
          <p:spPr bwMode="auto">
            <a:xfrm>
              <a:off x="2507320" y="5666925"/>
              <a:ext cx="6772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19" name="Line 27"/>
            <p:cNvSpPr>
              <a:spLocks noChangeShapeType="1"/>
            </p:cNvSpPr>
            <p:nvPr/>
          </p:nvSpPr>
          <p:spPr bwMode="auto">
            <a:xfrm flipH="1" flipV="1">
              <a:off x="2638541" y="5159887"/>
              <a:ext cx="5942" cy="43692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13720" name="Picture 28" descr="3908 CD8 15x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1" b="3030"/>
            <a:stretch>
              <a:fillRect/>
            </a:stretch>
          </p:blipFill>
          <p:spPr bwMode="auto">
            <a:xfrm>
              <a:off x="2807859" y="1719263"/>
              <a:ext cx="1015905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21" name="Picture 29" descr="3908 CD4 15x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859" y="646113"/>
              <a:ext cx="101590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22" name="Text Box 30"/>
            <p:cNvSpPr txBox="1">
              <a:spLocks noChangeArrowheads="1"/>
            </p:cNvSpPr>
            <p:nvPr/>
          </p:nvSpPr>
          <p:spPr bwMode="auto">
            <a:xfrm>
              <a:off x="3336138" y="1421001"/>
              <a:ext cx="548358" cy="31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17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CD4</a:t>
              </a:r>
            </a:p>
          </p:txBody>
        </p:sp>
        <p:sp>
          <p:nvSpPr>
            <p:cNvPr id="113723" name="Text Box 31"/>
            <p:cNvSpPr txBox="1">
              <a:spLocks noChangeArrowheads="1"/>
            </p:cNvSpPr>
            <p:nvPr/>
          </p:nvSpPr>
          <p:spPr bwMode="auto">
            <a:xfrm>
              <a:off x="3324770" y="2367149"/>
              <a:ext cx="548358" cy="31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17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CD8</a:t>
              </a:r>
            </a:p>
          </p:txBody>
        </p:sp>
        <p:pic>
          <p:nvPicPr>
            <p:cNvPr id="113724" name="Picture 33" descr="3908 b220  15x-ver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>
              <a:fillRect/>
            </a:stretch>
          </p:blipFill>
          <p:spPr bwMode="auto">
            <a:xfrm>
              <a:off x="2806448" y="2652713"/>
              <a:ext cx="1015905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25" name="Text Box 34"/>
            <p:cNvSpPr txBox="1">
              <a:spLocks noChangeArrowheads="1"/>
            </p:cNvSpPr>
            <p:nvPr/>
          </p:nvSpPr>
          <p:spPr bwMode="auto">
            <a:xfrm>
              <a:off x="3264160" y="3268222"/>
              <a:ext cx="618865" cy="31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1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B220</a:t>
              </a:r>
            </a:p>
          </p:txBody>
        </p:sp>
        <p:sp>
          <p:nvSpPr>
            <p:cNvPr id="113726" name="Line 35"/>
            <p:cNvSpPr>
              <a:spLocks noChangeShapeType="1"/>
            </p:cNvSpPr>
            <p:nvPr/>
          </p:nvSpPr>
          <p:spPr bwMode="auto">
            <a:xfrm flipH="1">
              <a:off x="2470635" y="2640013"/>
              <a:ext cx="12839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27" name="Line 36"/>
            <p:cNvSpPr>
              <a:spLocks noChangeShapeType="1"/>
            </p:cNvSpPr>
            <p:nvPr/>
          </p:nvSpPr>
          <p:spPr bwMode="auto">
            <a:xfrm flipH="1">
              <a:off x="2470635" y="2390776"/>
              <a:ext cx="12839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28" name="Line 37"/>
            <p:cNvSpPr>
              <a:spLocks noChangeShapeType="1"/>
            </p:cNvSpPr>
            <p:nvPr/>
          </p:nvSpPr>
          <p:spPr bwMode="auto">
            <a:xfrm>
              <a:off x="2472046" y="2513013"/>
              <a:ext cx="18060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3729" name="Line 38"/>
            <p:cNvSpPr>
              <a:spLocks noChangeShapeType="1"/>
            </p:cNvSpPr>
            <p:nvPr/>
          </p:nvSpPr>
          <p:spPr bwMode="auto">
            <a:xfrm flipV="1">
              <a:off x="2649829" y="2157413"/>
              <a:ext cx="0" cy="3556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981955" y="759363"/>
            <a:ext cx="5139154" cy="5821470"/>
            <a:chOff x="4247934" y="266700"/>
            <a:chExt cx="5061740" cy="6318251"/>
          </a:xfrm>
        </p:grpSpPr>
        <p:grpSp>
          <p:nvGrpSpPr>
            <p:cNvPr id="113679" name="Group 40"/>
            <p:cNvGrpSpPr>
              <a:grpSpLocks/>
            </p:cNvGrpSpPr>
            <p:nvPr/>
          </p:nvGrpSpPr>
          <p:grpSpPr bwMode="auto">
            <a:xfrm>
              <a:off x="6401552" y="266700"/>
              <a:ext cx="2908122" cy="6318251"/>
              <a:chOff x="3115" y="168"/>
              <a:chExt cx="2060" cy="3980"/>
            </a:xfrm>
          </p:grpSpPr>
          <p:pic>
            <p:nvPicPr>
              <p:cNvPr id="113683" name="Picture 42" descr="h&amp;e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3" y="403"/>
                <a:ext cx="1005" cy="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684" name="Text Box 43"/>
              <p:cNvSpPr txBox="1">
                <a:spLocks noChangeArrowheads="1"/>
              </p:cNvSpPr>
              <p:nvPr/>
            </p:nvSpPr>
            <p:spPr bwMode="auto">
              <a:xfrm>
                <a:off x="3115" y="729"/>
                <a:ext cx="81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Insulitis</a:t>
                </a:r>
              </a:p>
            </p:txBody>
          </p:sp>
          <p:grpSp>
            <p:nvGrpSpPr>
              <p:cNvPr id="113685" name="Group 44"/>
              <p:cNvGrpSpPr>
                <a:grpSpLocks/>
              </p:cNvGrpSpPr>
              <p:nvPr/>
            </p:nvGrpSpPr>
            <p:grpSpPr bwMode="auto">
              <a:xfrm>
                <a:off x="3936" y="1334"/>
                <a:ext cx="1023" cy="924"/>
                <a:chOff x="1538" y="4080"/>
                <a:chExt cx="725" cy="739"/>
              </a:xfrm>
            </p:grpSpPr>
            <p:pic>
              <p:nvPicPr>
                <p:cNvPr id="113696" name="Picture 45" descr="CD4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8" y="4080"/>
                  <a:ext cx="707" cy="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69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988" y="4649"/>
                  <a:ext cx="275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9pPr>
                </a:lstStyle>
                <a:p>
                  <a:pPr marL="0" marR="0" lvl="0" indent="0" algn="r" defTabSz="9143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1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34" charset="-128"/>
                      <a:cs typeface="+mn-cs"/>
                    </a:rPr>
                    <a:t>CD4</a:t>
                  </a:r>
                </a:p>
              </p:txBody>
            </p:sp>
          </p:grpSp>
          <p:grpSp>
            <p:nvGrpSpPr>
              <p:cNvPr id="113686" name="Group 47"/>
              <p:cNvGrpSpPr>
                <a:grpSpLocks/>
              </p:cNvGrpSpPr>
              <p:nvPr/>
            </p:nvGrpSpPr>
            <p:grpSpPr bwMode="auto">
              <a:xfrm>
                <a:off x="3935" y="2284"/>
                <a:ext cx="1030" cy="907"/>
                <a:chOff x="2276" y="4080"/>
                <a:chExt cx="730" cy="724"/>
              </a:xfrm>
            </p:grpSpPr>
            <p:pic>
              <p:nvPicPr>
                <p:cNvPr id="113694" name="Picture 48" descr="CD8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6" y="4080"/>
                  <a:ext cx="707" cy="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69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731" y="4635"/>
                  <a:ext cx="275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9pPr>
                </a:lstStyle>
                <a:p>
                  <a:pPr marL="0" marR="0" lvl="0" indent="0" algn="r" defTabSz="9143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1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34" charset="-128"/>
                      <a:cs typeface="+mn-cs"/>
                    </a:rPr>
                    <a:t>CD8</a:t>
                  </a:r>
                </a:p>
              </p:txBody>
            </p:sp>
          </p:grpSp>
          <p:grpSp>
            <p:nvGrpSpPr>
              <p:cNvPr id="113687" name="Group 50"/>
              <p:cNvGrpSpPr>
                <a:grpSpLocks/>
              </p:cNvGrpSpPr>
              <p:nvPr/>
            </p:nvGrpSpPr>
            <p:grpSpPr bwMode="auto">
              <a:xfrm>
                <a:off x="3942" y="3228"/>
                <a:ext cx="1041" cy="920"/>
                <a:chOff x="3015" y="4080"/>
                <a:chExt cx="737" cy="734"/>
              </a:xfrm>
            </p:grpSpPr>
            <p:pic>
              <p:nvPicPr>
                <p:cNvPr id="113692" name="Picture 51" descr="B220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5" y="4080"/>
                  <a:ext cx="707" cy="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69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442" y="4645"/>
                  <a:ext cx="310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34" charset="-128"/>
                    </a:defRPr>
                  </a:lvl9pPr>
                </a:lstStyle>
                <a:p>
                  <a:pPr marL="0" marR="0" lvl="0" indent="0" algn="r" defTabSz="9143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1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34" charset="-128"/>
                      <a:cs typeface="+mn-cs"/>
                    </a:rPr>
                    <a:t>B220</a:t>
                  </a:r>
                </a:p>
              </p:txBody>
            </p:sp>
          </p:grpSp>
          <p:grpSp>
            <p:nvGrpSpPr>
              <p:cNvPr id="113688" name="Group 53"/>
              <p:cNvGrpSpPr>
                <a:grpSpLocks/>
              </p:cNvGrpSpPr>
              <p:nvPr/>
            </p:nvGrpSpPr>
            <p:grpSpPr bwMode="auto">
              <a:xfrm>
                <a:off x="4059" y="991"/>
                <a:ext cx="93" cy="139"/>
                <a:chOff x="3208" y="1251"/>
                <a:chExt cx="69" cy="115"/>
              </a:xfrm>
            </p:grpSpPr>
            <p:sp>
              <p:nvSpPr>
                <p:cNvPr id="113690" name="Line 54"/>
                <p:cNvSpPr>
                  <a:spLocks noChangeShapeType="1"/>
                </p:cNvSpPr>
                <p:nvPr/>
              </p:nvSpPr>
              <p:spPr bwMode="auto">
                <a:xfrm rot="335931" flipH="1">
                  <a:off x="3211" y="1256"/>
                  <a:ext cx="66" cy="11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3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691" name="Line 55"/>
                <p:cNvSpPr>
                  <a:spLocks noChangeShapeType="1"/>
                </p:cNvSpPr>
                <p:nvPr/>
              </p:nvSpPr>
              <p:spPr bwMode="auto">
                <a:xfrm rot="335931" flipH="1">
                  <a:off x="3208" y="1251"/>
                  <a:ext cx="66" cy="11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 type="triangl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3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689" name="Text Box 56"/>
              <p:cNvSpPr txBox="1">
                <a:spLocks noChangeArrowheads="1"/>
              </p:cNvSpPr>
              <p:nvPr/>
            </p:nvSpPr>
            <p:spPr bwMode="auto">
              <a:xfrm>
                <a:off x="3792" y="168"/>
                <a:ext cx="138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NOD pancreas</a:t>
                </a:r>
              </a:p>
            </p:txBody>
          </p:sp>
        </p:grpSp>
        <p:sp>
          <p:nvSpPr>
            <p:cNvPr id="113681" name="Right Brace 57"/>
            <p:cNvSpPr>
              <a:spLocks/>
            </p:cNvSpPr>
            <p:nvPr/>
          </p:nvSpPr>
          <p:spPr bwMode="auto">
            <a:xfrm flipH="1">
              <a:off x="7197884" y="2173445"/>
              <a:ext cx="261914" cy="4333271"/>
            </a:xfrm>
            <a:prstGeom prst="rightBrace">
              <a:avLst>
                <a:gd name="adj1" fmla="val 8349"/>
                <a:gd name="adj2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3682" name="Right Brace 58"/>
            <p:cNvSpPr>
              <a:spLocks/>
            </p:cNvSpPr>
            <p:nvPr/>
          </p:nvSpPr>
          <p:spPr bwMode="auto">
            <a:xfrm rot="10800000" flipH="1">
              <a:off x="4247934" y="619367"/>
              <a:ext cx="261915" cy="3016923"/>
            </a:xfrm>
            <a:prstGeom prst="rightBrace">
              <a:avLst>
                <a:gd name="adj1" fmla="val 8319"/>
                <a:gd name="adj2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>
            <a:off x="4611338" y="1752573"/>
            <a:ext cx="242887" cy="2492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5053674" y="4507090"/>
            <a:ext cx="242887" cy="24923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5" name="TextBox 71"/>
          <p:cNvSpPr txBox="1">
            <a:spLocks noChangeArrowheads="1"/>
          </p:cNvSpPr>
          <p:nvPr/>
        </p:nvSpPr>
        <p:spPr bwMode="auto">
          <a:xfrm>
            <a:off x="7134226" y="6507721"/>
            <a:ext cx="4843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Gottumukkala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et al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Science Translational Medicine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2012 </a:t>
            </a:r>
          </a:p>
        </p:txBody>
      </p:sp>
      <p:sp>
        <p:nvSpPr>
          <p:cNvPr id="94220" name="TextBox 4"/>
          <p:cNvSpPr txBox="1">
            <a:spLocks noChangeArrowheads="1"/>
          </p:cNvSpPr>
          <p:nvPr/>
        </p:nvSpPr>
        <p:spPr bwMode="auto">
          <a:xfrm>
            <a:off x="3162300" y="268623"/>
            <a:ext cx="842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“Autoimmune diabetes inflames the heart”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7773" name="Text Box 65"/>
          <p:cNvSpPr txBox="1">
            <a:spLocks noChangeArrowheads="1"/>
          </p:cNvSpPr>
          <p:nvPr/>
        </p:nvSpPr>
        <p:spPr bwMode="auto">
          <a:xfrm>
            <a:off x="3990435" y="1479248"/>
            <a:ext cx="1685077" cy="31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Infarct expansion</a:t>
            </a:r>
          </a:p>
        </p:txBody>
      </p:sp>
      <p:sp>
        <p:nvSpPr>
          <p:cNvPr id="117774" name="Text Box 66"/>
          <p:cNvSpPr txBox="1">
            <a:spLocks noChangeArrowheads="1"/>
          </p:cNvSpPr>
          <p:nvPr/>
        </p:nvSpPr>
        <p:spPr bwMode="auto">
          <a:xfrm>
            <a:off x="4566095" y="4241496"/>
            <a:ext cx="1414170" cy="31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Normal infarct</a:t>
            </a:r>
          </a:p>
        </p:txBody>
      </p:sp>
      <p:sp>
        <p:nvSpPr>
          <p:cNvPr id="76" name="TextBox 56"/>
          <p:cNvSpPr txBox="1">
            <a:spLocks noChangeArrowheads="1"/>
          </p:cNvSpPr>
          <p:nvPr/>
        </p:nvSpPr>
        <p:spPr bwMode="auto">
          <a:xfrm>
            <a:off x="7625892" y="3012193"/>
            <a:ext cx="1933385" cy="109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Similar lymphocytic composition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84679"/>
            <a:ext cx="7619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Experimental myocardial infarction (MI) induces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cardiac autoimmunity in NOD mice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</a:t>
            </a:r>
          </a:p>
        </p:txBody>
      </p:sp>
      <p:graphicFrame>
        <p:nvGraphicFramePr>
          <p:cNvPr id="1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24382"/>
              </p:ext>
            </p:extLst>
          </p:nvPr>
        </p:nvGraphicFramePr>
        <p:xfrm>
          <a:off x="659159" y="2448379"/>
          <a:ext cx="1591555" cy="136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Image" r:id="rId17" imgW="2889265" imgH="1798171" progId="">
                  <p:embed/>
                </p:oleObj>
              </mc:Choice>
              <mc:Fallback>
                <p:oleObj name="Image" r:id="rId17" imgW="2889265" imgH="1798171" progId="">
                  <p:embed/>
                  <p:pic>
                    <p:nvPicPr>
                      <p:cNvPr id="1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2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7" t="2434" r="49525" b="71111"/>
                      <a:stretch>
                        <a:fillRect/>
                      </a:stretch>
                    </p:blipFill>
                    <p:spPr bwMode="auto">
                      <a:xfrm>
                        <a:off x="659159" y="2448379"/>
                        <a:ext cx="1591555" cy="1363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Line 1723"/>
          <p:cNvSpPr>
            <a:spLocks noChangeShapeType="1"/>
          </p:cNvSpPr>
          <p:nvPr/>
        </p:nvSpPr>
        <p:spPr bwMode="auto">
          <a:xfrm flipH="1">
            <a:off x="573897" y="3109586"/>
            <a:ext cx="802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0" name="Line 1724"/>
          <p:cNvSpPr>
            <a:spLocks noChangeShapeType="1"/>
          </p:cNvSpPr>
          <p:nvPr/>
        </p:nvSpPr>
        <p:spPr bwMode="auto">
          <a:xfrm flipH="1">
            <a:off x="573897" y="3498091"/>
            <a:ext cx="802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1" name="Line 1725"/>
          <p:cNvSpPr>
            <a:spLocks noChangeShapeType="1"/>
          </p:cNvSpPr>
          <p:nvPr/>
        </p:nvSpPr>
        <p:spPr bwMode="auto">
          <a:xfrm flipH="1">
            <a:off x="573897" y="2586598"/>
            <a:ext cx="802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2" name="Text Box 1726"/>
          <p:cNvSpPr txBox="1">
            <a:spLocks noChangeArrowheads="1"/>
          </p:cNvSpPr>
          <p:nvPr/>
        </p:nvSpPr>
        <p:spPr bwMode="auto">
          <a:xfrm>
            <a:off x="400174" y="2626655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250</a:t>
            </a:r>
          </a:p>
        </p:txBody>
      </p:sp>
      <p:sp>
        <p:nvSpPr>
          <p:cNvPr id="133" name="Text Box 1727"/>
          <p:cNvSpPr txBox="1">
            <a:spLocks noChangeArrowheads="1"/>
          </p:cNvSpPr>
          <p:nvPr/>
        </p:nvSpPr>
        <p:spPr bwMode="auto">
          <a:xfrm>
            <a:off x="400177" y="3145635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150</a:t>
            </a:r>
          </a:p>
        </p:txBody>
      </p:sp>
      <p:sp>
        <p:nvSpPr>
          <p:cNvPr id="134" name="Text Box 1728"/>
          <p:cNvSpPr txBox="1">
            <a:spLocks noChangeArrowheads="1"/>
          </p:cNvSpPr>
          <p:nvPr/>
        </p:nvSpPr>
        <p:spPr bwMode="auto">
          <a:xfrm>
            <a:off x="414028" y="3441441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100</a:t>
            </a:r>
          </a:p>
        </p:txBody>
      </p:sp>
      <p:sp>
        <p:nvSpPr>
          <p:cNvPr id="135" name="Text Box 1730"/>
          <p:cNvSpPr txBox="1">
            <a:spLocks noChangeArrowheads="1"/>
          </p:cNvSpPr>
          <p:nvPr/>
        </p:nvSpPr>
        <p:spPr bwMode="auto">
          <a:xfrm>
            <a:off x="2250714" y="2489472"/>
            <a:ext cx="0" cy="3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6" name="Text Box 1731"/>
          <p:cNvSpPr txBox="1">
            <a:spLocks noChangeArrowheads="1"/>
          </p:cNvSpPr>
          <p:nvPr/>
        </p:nvSpPr>
        <p:spPr bwMode="auto">
          <a:xfrm>
            <a:off x="1387238" y="2103269"/>
            <a:ext cx="508152" cy="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Post-MI</a:t>
            </a:r>
          </a:p>
        </p:txBody>
      </p:sp>
      <p:sp>
        <p:nvSpPr>
          <p:cNvPr id="137" name="Text Box 1732"/>
          <p:cNvSpPr txBox="1">
            <a:spLocks noChangeArrowheads="1"/>
          </p:cNvSpPr>
          <p:nvPr/>
        </p:nvSpPr>
        <p:spPr bwMode="auto">
          <a:xfrm>
            <a:off x="636764" y="2104749"/>
            <a:ext cx="45514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Pre-MI</a:t>
            </a:r>
          </a:p>
        </p:txBody>
      </p:sp>
      <p:grpSp>
        <p:nvGrpSpPr>
          <p:cNvPr id="139" name="Group 1777"/>
          <p:cNvGrpSpPr>
            <a:grpSpLocks/>
          </p:cNvGrpSpPr>
          <p:nvPr/>
        </p:nvGrpSpPr>
        <p:grpSpPr bwMode="auto">
          <a:xfrm>
            <a:off x="761602" y="1344883"/>
            <a:ext cx="1566479" cy="123274"/>
            <a:chOff x="1372" y="722"/>
            <a:chExt cx="1112" cy="38"/>
          </a:xfrm>
        </p:grpSpPr>
        <p:sp>
          <p:nvSpPr>
            <p:cNvPr id="170" name="Line 1778"/>
            <p:cNvSpPr>
              <a:spLocks noChangeShapeType="1"/>
            </p:cNvSpPr>
            <p:nvPr/>
          </p:nvSpPr>
          <p:spPr bwMode="auto">
            <a:xfrm>
              <a:off x="2484" y="722"/>
              <a:ext cx="0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171" name="Group 1779"/>
            <p:cNvGrpSpPr>
              <a:grpSpLocks/>
            </p:cNvGrpSpPr>
            <p:nvPr/>
          </p:nvGrpSpPr>
          <p:grpSpPr bwMode="auto">
            <a:xfrm>
              <a:off x="1372" y="722"/>
              <a:ext cx="1112" cy="38"/>
              <a:chOff x="1367" y="722"/>
              <a:chExt cx="1112" cy="38"/>
            </a:xfrm>
          </p:grpSpPr>
          <p:sp>
            <p:nvSpPr>
              <p:cNvPr id="172" name="Line 1780"/>
              <p:cNvSpPr>
                <a:spLocks noChangeShapeType="1"/>
              </p:cNvSpPr>
              <p:nvPr/>
            </p:nvSpPr>
            <p:spPr bwMode="auto">
              <a:xfrm>
                <a:off x="1367" y="722"/>
                <a:ext cx="1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Line 1781"/>
              <p:cNvSpPr>
                <a:spLocks noChangeShapeType="1"/>
              </p:cNvSpPr>
              <p:nvPr/>
            </p:nvSpPr>
            <p:spPr bwMode="auto">
              <a:xfrm>
                <a:off x="1367" y="722"/>
                <a:ext cx="0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1" name="Text Box 1800"/>
          <p:cNvSpPr txBox="1">
            <a:spLocks noChangeArrowheads="1"/>
          </p:cNvSpPr>
          <p:nvPr/>
        </p:nvSpPr>
        <p:spPr bwMode="auto">
          <a:xfrm>
            <a:off x="386656" y="2252279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386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38671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38671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38671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38671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38671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kD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2" name="Text Box 2169"/>
          <p:cNvSpPr txBox="1">
            <a:spLocks noChangeArrowheads="1"/>
          </p:cNvSpPr>
          <p:nvPr/>
        </p:nvSpPr>
        <p:spPr bwMode="auto">
          <a:xfrm>
            <a:off x="603703" y="2261165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#1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" name="Text Box 2170"/>
          <p:cNvSpPr txBox="1">
            <a:spLocks noChangeArrowheads="1"/>
          </p:cNvSpPr>
          <p:nvPr/>
        </p:nvSpPr>
        <p:spPr bwMode="auto">
          <a:xfrm>
            <a:off x="817343" y="2261165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#2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4" name="Text Box 2171"/>
          <p:cNvSpPr txBox="1">
            <a:spLocks noChangeArrowheads="1"/>
          </p:cNvSpPr>
          <p:nvPr/>
        </p:nvSpPr>
        <p:spPr bwMode="auto">
          <a:xfrm>
            <a:off x="1028769" y="2261165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#1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5" name="Text Box 2173"/>
          <p:cNvSpPr txBox="1">
            <a:spLocks noChangeArrowheads="1"/>
          </p:cNvSpPr>
          <p:nvPr/>
        </p:nvSpPr>
        <p:spPr bwMode="auto">
          <a:xfrm>
            <a:off x="1212803" y="2265928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#2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6" name="Text Box 2174"/>
          <p:cNvSpPr txBox="1">
            <a:spLocks noChangeArrowheads="1"/>
          </p:cNvSpPr>
          <p:nvPr/>
        </p:nvSpPr>
        <p:spPr bwMode="auto">
          <a:xfrm>
            <a:off x="1412662" y="2261165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#3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7" name="Text Box 2175"/>
          <p:cNvSpPr txBox="1">
            <a:spLocks noChangeArrowheads="1"/>
          </p:cNvSpPr>
          <p:nvPr/>
        </p:nvSpPr>
        <p:spPr bwMode="auto">
          <a:xfrm>
            <a:off x="1598232" y="2261165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#4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8" name="Text Box 2176"/>
          <p:cNvSpPr txBox="1">
            <a:spLocks noChangeArrowheads="1"/>
          </p:cNvSpPr>
          <p:nvPr/>
        </p:nvSpPr>
        <p:spPr bwMode="auto">
          <a:xfrm>
            <a:off x="1788817" y="2261165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#5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9" name="Text Box 2177"/>
          <p:cNvSpPr txBox="1">
            <a:spLocks noChangeArrowheads="1"/>
          </p:cNvSpPr>
          <p:nvPr/>
        </p:nvSpPr>
        <p:spPr bwMode="auto">
          <a:xfrm>
            <a:off x="1979403" y="2261165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#6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58" name="Group 2237"/>
          <p:cNvGrpSpPr>
            <a:grpSpLocks/>
          </p:cNvGrpSpPr>
          <p:nvPr/>
        </p:nvGrpSpPr>
        <p:grpSpPr bwMode="auto">
          <a:xfrm>
            <a:off x="849433" y="2448379"/>
            <a:ext cx="1183955" cy="1378447"/>
            <a:chOff x="1298" y="1906"/>
            <a:chExt cx="627" cy="354"/>
          </a:xfrm>
        </p:grpSpPr>
        <p:sp>
          <p:nvSpPr>
            <p:cNvPr id="159" name="Line 2222"/>
            <p:cNvSpPr>
              <a:spLocks noChangeShapeType="1"/>
            </p:cNvSpPr>
            <p:nvPr/>
          </p:nvSpPr>
          <p:spPr bwMode="auto">
            <a:xfrm>
              <a:off x="1298" y="1906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0" name="Line 2223"/>
            <p:cNvSpPr>
              <a:spLocks noChangeShapeType="1"/>
            </p:cNvSpPr>
            <p:nvPr/>
          </p:nvSpPr>
          <p:spPr bwMode="auto">
            <a:xfrm>
              <a:off x="1418" y="1906"/>
              <a:ext cx="0" cy="35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1" name="Line 2224"/>
            <p:cNvSpPr>
              <a:spLocks noChangeShapeType="1"/>
            </p:cNvSpPr>
            <p:nvPr/>
          </p:nvSpPr>
          <p:spPr bwMode="auto">
            <a:xfrm>
              <a:off x="1520" y="1906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2" name="Line 2225"/>
            <p:cNvSpPr>
              <a:spLocks noChangeShapeType="1"/>
            </p:cNvSpPr>
            <p:nvPr/>
          </p:nvSpPr>
          <p:spPr bwMode="auto">
            <a:xfrm>
              <a:off x="1622" y="1906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3" name="Line 2226"/>
            <p:cNvSpPr>
              <a:spLocks noChangeShapeType="1"/>
            </p:cNvSpPr>
            <p:nvPr/>
          </p:nvSpPr>
          <p:spPr bwMode="auto">
            <a:xfrm>
              <a:off x="1730" y="1906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4" name="Line 2227"/>
            <p:cNvSpPr>
              <a:spLocks noChangeShapeType="1"/>
            </p:cNvSpPr>
            <p:nvPr/>
          </p:nvSpPr>
          <p:spPr bwMode="auto">
            <a:xfrm>
              <a:off x="1820" y="1906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5" name="Line 2228"/>
            <p:cNvSpPr>
              <a:spLocks noChangeShapeType="1"/>
            </p:cNvSpPr>
            <p:nvPr/>
          </p:nvSpPr>
          <p:spPr bwMode="auto">
            <a:xfrm>
              <a:off x="1925" y="1906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79" name="Text Box 1733"/>
          <p:cNvSpPr txBox="1">
            <a:spLocks noChangeArrowheads="1"/>
          </p:cNvSpPr>
          <p:nvPr/>
        </p:nvSpPr>
        <p:spPr bwMode="auto">
          <a:xfrm>
            <a:off x="699017" y="4608441"/>
            <a:ext cx="44502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Pre-MI</a:t>
            </a:r>
          </a:p>
        </p:txBody>
      </p:sp>
      <p:graphicFrame>
        <p:nvGraphicFramePr>
          <p:cNvPr id="18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51958"/>
              </p:ext>
            </p:extLst>
          </p:nvPr>
        </p:nvGraphicFramePr>
        <p:xfrm>
          <a:off x="724630" y="4956213"/>
          <a:ext cx="1686060" cy="1134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Image" r:id="rId19" imgW="2889265" imgH="1798171" progId="">
                  <p:embed/>
                </p:oleObj>
              </mc:Choice>
              <mc:Fallback>
                <p:oleObj name="Image" r:id="rId19" imgW="2889265" imgH="1798171" progId="">
                  <p:embed/>
                  <p:pic>
                    <p:nvPicPr>
                      <p:cNvPr id="18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2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21" t="2434" r="1898" b="71111"/>
                      <a:stretch>
                        <a:fillRect/>
                      </a:stretch>
                    </p:blipFill>
                    <p:spPr bwMode="auto">
                      <a:xfrm>
                        <a:off x="724630" y="4956213"/>
                        <a:ext cx="1686060" cy="1134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Rectangle 1753"/>
          <p:cNvSpPr>
            <a:spLocks noChangeArrowheads="1"/>
          </p:cNvSpPr>
          <p:nvPr/>
        </p:nvSpPr>
        <p:spPr bwMode="auto">
          <a:xfrm>
            <a:off x="1430598" y="4603001"/>
            <a:ext cx="52486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Post-MI</a:t>
            </a:r>
          </a:p>
        </p:txBody>
      </p:sp>
      <p:grpSp>
        <p:nvGrpSpPr>
          <p:cNvPr id="182" name="Group 1757"/>
          <p:cNvGrpSpPr>
            <a:grpSpLocks/>
          </p:cNvGrpSpPr>
          <p:nvPr/>
        </p:nvGrpSpPr>
        <p:grpSpPr bwMode="auto">
          <a:xfrm>
            <a:off x="717565" y="4300190"/>
            <a:ext cx="1638909" cy="93652"/>
            <a:chOff x="3031" y="724"/>
            <a:chExt cx="1140" cy="38"/>
          </a:xfrm>
        </p:grpSpPr>
        <p:grpSp>
          <p:nvGrpSpPr>
            <p:cNvPr id="217" name="Group 1758"/>
            <p:cNvGrpSpPr>
              <a:grpSpLocks/>
            </p:cNvGrpSpPr>
            <p:nvPr/>
          </p:nvGrpSpPr>
          <p:grpSpPr bwMode="auto">
            <a:xfrm>
              <a:off x="3031" y="724"/>
              <a:ext cx="1140" cy="38"/>
              <a:chOff x="3031" y="724"/>
              <a:chExt cx="1140" cy="38"/>
            </a:xfrm>
          </p:grpSpPr>
          <p:sp>
            <p:nvSpPr>
              <p:cNvPr id="219" name="Line 1759"/>
              <p:cNvSpPr>
                <a:spLocks noChangeShapeType="1"/>
              </p:cNvSpPr>
              <p:nvPr/>
            </p:nvSpPr>
            <p:spPr bwMode="auto">
              <a:xfrm>
                <a:off x="3031" y="724"/>
                <a:ext cx="11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" name="Line 1760"/>
              <p:cNvSpPr>
                <a:spLocks noChangeShapeType="1"/>
              </p:cNvSpPr>
              <p:nvPr/>
            </p:nvSpPr>
            <p:spPr bwMode="auto">
              <a:xfrm>
                <a:off x="3031" y="724"/>
                <a:ext cx="0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8" name="Line 1761"/>
            <p:cNvSpPr>
              <a:spLocks noChangeShapeType="1"/>
            </p:cNvSpPr>
            <p:nvPr/>
          </p:nvSpPr>
          <p:spPr bwMode="auto">
            <a:xfrm>
              <a:off x="4171" y="724"/>
              <a:ext cx="0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85" name="Text Box 2196"/>
          <p:cNvSpPr txBox="1">
            <a:spLocks noChangeArrowheads="1"/>
          </p:cNvSpPr>
          <p:nvPr/>
        </p:nvSpPr>
        <p:spPr bwMode="auto">
          <a:xfrm>
            <a:off x="665580" y="4787688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#1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6" name="Text Box 2197"/>
          <p:cNvSpPr txBox="1">
            <a:spLocks noChangeArrowheads="1"/>
          </p:cNvSpPr>
          <p:nvPr/>
        </p:nvSpPr>
        <p:spPr bwMode="auto">
          <a:xfrm>
            <a:off x="860190" y="4778841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#2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7" name="Text Box 2198"/>
          <p:cNvSpPr txBox="1">
            <a:spLocks noChangeArrowheads="1"/>
          </p:cNvSpPr>
          <p:nvPr/>
        </p:nvSpPr>
        <p:spPr bwMode="auto">
          <a:xfrm>
            <a:off x="1064206" y="4778841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#1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8" name="Text Box 2199"/>
          <p:cNvSpPr txBox="1">
            <a:spLocks noChangeArrowheads="1"/>
          </p:cNvSpPr>
          <p:nvPr/>
        </p:nvSpPr>
        <p:spPr bwMode="auto">
          <a:xfrm>
            <a:off x="1266825" y="4778841"/>
            <a:ext cx="3074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#2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9" name="Text Box 2200"/>
          <p:cNvSpPr txBox="1">
            <a:spLocks noChangeArrowheads="1"/>
          </p:cNvSpPr>
          <p:nvPr/>
        </p:nvSpPr>
        <p:spPr bwMode="auto">
          <a:xfrm>
            <a:off x="1473484" y="4778841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#3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0" name="Text Box 2201"/>
          <p:cNvSpPr txBox="1">
            <a:spLocks noChangeArrowheads="1"/>
          </p:cNvSpPr>
          <p:nvPr/>
        </p:nvSpPr>
        <p:spPr bwMode="auto">
          <a:xfrm>
            <a:off x="1672738" y="4778841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#4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1" name="Text Box 2202"/>
          <p:cNvSpPr txBox="1">
            <a:spLocks noChangeArrowheads="1"/>
          </p:cNvSpPr>
          <p:nvPr/>
        </p:nvSpPr>
        <p:spPr bwMode="auto">
          <a:xfrm>
            <a:off x="1877377" y="4778841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#5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2" name="Text Box 2203"/>
          <p:cNvSpPr txBox="1">
            <a:spLocks noChangeArrowheads="1"/>
          </p:cNvSpPr>
          <p:nvPr/>
        </p:nvSpPr>
        <p:spPr bwMode="auto">
          <a:xfrm>
            <a:off x="2082017" y="4778843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10191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10191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10191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#6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01" name="Group 2239"/>
          <p:cNvGrpSpPr>
            <a:grpSpLocks/>
          </p:cNvGrpSpPr>
          <p:nvPr/>
        </p:nvGrpSpPr>
        <p:grpSpPr bwMode="auto">
          <a:xfrm>
            <a:off x="918497" y="4977063"/>
            <a:ext cx="1200908" cy="1115227"/>
            <a:chOff x="1256" y="1894"/>
            <a:chExt cx="669" cy="360"/>
          </a:xfrm>
        </p:grpSpPr>
        <p:sp>
          <p:nvSpPr>
            <p:cNvPr id="202" name="Line 2240"/>
            <p:cNvSpPr>
              <a:spLocks noChangeShapeType="1"/>
            </p:cNvSpPr>
            <p:nvPr/>
          </p:nvSpPr>
          <p:spPr bwMode="auto">
            <a:xfrm>
              <a:off x="1256" y="1900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3" name="Line 2241"/>
            <p:cNvSpPr>
              <a:spLocks noChangeShapeType="1"/>
            </p:cNvSpPr>
            <p:nvPr/>
          </p:nvSpPr>
          <p:spPr bwMode="auto">
            <a:xfrm>
              <a:off x="1364" y="1897"/>
              <a:ext cx="0" cy="354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4" name="Line 2242"/>
            <p:cNvSpPr>
              <a:spLocks noChangeShapeType="1"/>
            </p:cNvSpPr>
            <p:nvPr/>
          </p:nvSpPr>
          <p:spPr bwMode="auto">
            <a:xfrm>
              <a:off x="1472" y="1897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5" name="Line 2243"/>
            <p:cNvSpPr>
              <a:spLocks noChangeShapeType="1"/>
            </p:cNvSpPr>
            <p:nvPr/>
          </p:nvSpPr>
          <p:spPr bwMode="auto">
            <a:xfrm>
              <a:off x="1586" y="1897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" name="Line 2244"/>
            <p:cNvSpPr>
              <a:spLocks noChangeShapeType="1"/>
            </p:cNvSpPr>
            <p:nvPr/>
          </p:nvSpPr>
          <p:spPr bwMode="auto">
            <a:xfrm>
              <a:off x="1700" y="1897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" name="Line 2245"/>
            <p:cNvSpPr>
              <a:spLocks noChangeShapeType="1"/>
            </p:cNvSpPr>
            <p:nvPr/>
          </p:nvSpPr>
          <p:spPr bwMode="auto">
            <a:xfrm>
              <a:off x="1808" y="1894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8" name="Line 2246"/>
            <p:cNvSpPr>
              <a:spLocks noChangeShapeType="1"/>
            </p:cNvSpPr>
            <p:nvPr/>
          </p:nvSpPr>
          <p:spPr bwMode="auto">
            <a:xfrm>
              <a:off x="1925" y="1894"/>
              <a:ext cx="0" cy="3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5943" y="1148442"/>
            <a:ext cx="278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Cardiac Autoantibodies </a:t>
            </a:r>
          </a:p>
        </p:txBody>
      </p:sp>
      <p:sp>
        <p:nvSpPr>
          <p:cNvPr id="221" name="TextBox 1"/>
          <p:cNvSpPr txBox="1">
            <a:spLocks noChangeArrowheads="1"/>
          </p:cNvSpPr>
          <p:nvPr/>
        </p:nvSpPr>
        <p:spPr bwMode="auto">
          <a:xfrm>
            <a:off x="236641" y="1565134"/>
            <a:ext cx="27105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Western blots of heart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lysates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783" y="1801091"/>
            <a:ext cx="1094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 sera</a:t>
            </a:r>
            <a:endParaRPr lang="en-US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43394" y="4265967"/>
            <a:ext cx="165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B6 sera</a:t>
            </a:r>
            <a:endParaRPr lang="en-US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Text Box 1726"/>
          <p:cNvSpPr txBox="1">
            <a:spLocks noChangeArrowheads="1"/>
          </p:cNvSpPr>
          <p:nvPr/>
        </p:nvSpPr>
        <p:spPr bwMode="auto">
          <a:xfrm>
            <a:off x="464500" y="5061586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250</a:t>
            </a:r>
          </a:p>
        </p:txBody>
      </p:sp>
      <p:sp>
        <p:nvSpPr>
          <p:cNvPr id="224" name="Text Box 1727"/>
          <p:cNvSpPr txBox="1">
            <a:spLocks noChangeArrowheads="1"/>
          </p:cNvSpPr>
          <p:nvPr/>
        </p:nvSpPr>
        <p:spPr bwMode="auto">
          <a:xfrm>
            <a:off x="464500" y="5473197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150</a:t>
            </a:r>
          </a:p>
        </p:txBody>
      </p:sp>
      <p:sp>
        <p:nvSpPr>
          <p:cNvPr id="225" name="Text Box 1728"/>
          <p:cNvSpPr txBox="1">
            <a:spLocks noChangeArrowheads="1"/>
          </p:cNvSpPr>
          <p:nvPr/>
        </p:nvSpPr>
        <p:spPr bwMode="auto">
          <a:xfrm>
            <a:off x="464500" y="5775929"/>
            <a:ext cx="1923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100</a:t>
            </a:r>
          </a:p>
        </p:txBody>
      </p:sp>
      <p:sp>
        <p:nvSpPr>
          <p:cNvPr id="226" name="Text Box 1800"/>
          <p:cNvSpPr txBox="1">
            <a:spLocks noChangeArrowheads="1"/>
          </p:cNvSpPr>
          <p:nvPr/>
        </p:nvSpPr>
        <p:spPr bwMode="auto">
          <a:xfrm>
            <a:off x="499471" y="4780729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386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algn="l" defTabSz="38671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defTabSz="38671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defTabSz="38671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defTabSz="38671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38671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kD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276909" y="2819400"/>
            <a:ext cx="127963" cy="135082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Left Arrow 226"/>
          <p:cNvSpPr/>
          <p:nvPr/>
        </p:nvSpPr>
        <p:spPr>
          <a:xfrm>
            <a:off x="2299263" y="3408216"/>
            <a:ext cx="123897" cy="135082"/>
          </a:xfrm>
          <a:prstGeom prst="leftArrow">
            <a:avLst>
              <a:gd name="adj1" fmla="val 49999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1782"/>
          <p:cNvGrpSpPr>
            <a:grpSpLocks/>
          </p:cNvGrpSpPr>
          <p:nvPr/>
        </p:nvGrpSpPr>
        <p:grpSpPr bwMode="auto">
          <a:xfrm>
            <a:off x="699244" y="2270781"/>
            <a:ext cx="336550" cy="42862"/>
            <a:chOff x="1381" y="902"/>
            <a:chExt cx="277" cy="38"/>
          </a:xfrm>
        </p:grpSpPr>
        <p:sp>
          <p:nvSpPr>
            <p:cNvPr id="230" name="Line 1783"/>
            <p:cNvSpPr>
              <a:spLocks noChangeShapeType="1"/>
            </p:cNvSpPr>
            <p:nvPr/>
          </p:nvSpPr>
          <p:spPr bwMode="auto">
            <a:xfrm>
              <a:off x="1658" y="902"/>
              <a:ext cx="0" cy="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231" name="Group 1784"/>
            <p:cNvGrpSpPr>
              <a:grpSpLocks/>
            </p:cNvGrpSpPr>
            <p:nvPr/>
          </p:nvGrpSpPr>
          <p:grpSpPr bwMode="auto">
            <a:xfrm>
              <a:off x="1381" y="902"/>
              <a:ext cx="277" cy="38"/>
              <a:chOff x="1381" y="902"/>
              <a:chExt cx="277" cy="38"/>
            </a:xfrm>
          </p:grpSpPr>
          <p:sp>
            <p:nvSpPr>
              <p:cNvPr id="232" name="Line 1785"/>
              <p:cNvSpPr>
                <a:spLocks noChangeShapeType="1"/>
              </p:cNvSpPr>
              <p:nvPr/>
            </p:nvSpPr>
            <p:spPr bwMode="auto">
              <a:xfrm>
                <a:off x="1381" y="902"/>
                <a:ext cx="277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aseline="300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33" name="Line 1786"/>
              <p:cNvSpPr>
                <a:spLocks noChangeShapeType="1"/>
              </p:cNvSpPr>
              <p:nvPr/>
            </p:nvSpPr>
            <p:spPr bwMode="auto">
              <a:xfrm>
                <a:off x="1381" y="902"/>
                <a:ext cx="0" cy="3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aseline="300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234" name="Group 1782"/>
          <p:cNvGrpSpPr>
            <a:grpSpLocks/>
          </p:cNvGrpSpPr>
          <p:nvPr/>
        </p:nvGrpSpPr>
        <p:grpSpPr bwMode="auto">
          <a:xfrm>
            <a:off x="757512" y="4789858"/>
            <a:ext cx="336550" cy="42862"/>
            <a:chOff x="1381" y="902"/>
            <a:chExt cx="277" cy="38"/>
          </a:xfrm>
        </p:grpSpPr>
        <p:sp>
          <p:nvSpPr>
            <p:cNvPr id="235" name="Line 1783"/>
            <p:cNvSpPr>
              <a:spLocks noChangeShapeType="1"/>
            </p:cNvSpPr>
            <p:nvPr/>
          </p:nvSpPr>
          <p:spPr bwMode="auto">
            <a:xfrm>
              <a:off x="1658" y="902"/>
              <a:ext cx="0" cy="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236" name="Group 1784"/>
            <p:cNvGrpSpPr>
              <a:grpSpLocks/>
            </p:cNvGrpSpPr>
            <p:nvPr/>
          </p:nvGrpSpPr>
          <p:grpSpPr bwMode="auto">
            <a:xfrm>
              <a:off x="1381" y="902"/>
              <a:ext cx="277" cy="38"/>
              <a:chOff x="1381" y="902"/>
              <a:chExt cx="277" cy="38"/>
            </a:xfrm>
          </p:grpSpPr>
          <p:sp>
            <p:nvSpPr>
              <p:cNvPr id="237" name="Line 1785"/>
              <p:cNvSpPr>
                <a:spLocks noChangeShapeType="1"/>
              </p:cNvSpPr>
              <p:nvPr/>
            </p:nvSpPr>
            <p:spPr bwMode="auto">
              <a:xfrm>
                <a:off x="1381" y="902"/>
                <a:ext cx="277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aseline="300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38" name="Line 1786"/>
              <p:cNvSpPr>
                <a:spLocks noChangeShapeType="1"/>
              </p:cNvSpPr>
              <p:nvPr/>
            </p:nvSpPr>
            <p:spPr bwMode="auto">
              <a:xfrm>
                <a:off x="1381" y="902"/>
                <a:ext cx="0" cy="3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aseline="300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239" name="Group 1772"/>
          <p:cNvGrpSpPr>
            <a:grpSpLocks/>
          </p:cNvGrpSpPr>
          <p:nvPr/>
        </p:nvGrpSpPr>
        <p:grpSpPr bwMode="auto">
          <a:xfrm>
            <a:off x="1126102" y="2267877"/>
            <a:ext cx="1063625" cy="44450"/>
            <a:chOff x="1685" y="904"/>
            <a:chExt cx="799" cy="38"/>
          </a:xfrm>
        </p:grpSpPr>
        <p:sp>
          <p:nvSpPr>
            <p:cNvPr id="240" name="Line 1773"/>
            <p:cNvSpPr>
              <a:spLocks noChangeShapeType="1"/>
            </p:cNvSpPr>
            <p:nvPr/>
          </p:nvSpPr>
          <p:spPr bwMode="auto">
            <a:xfrm>
              <a:off x="2484" y="904"/>
              <a:ext cx="0" cy="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241" name="Group 1774"/>
            <p:cNvGrpSpPr>
              <a:grpSpLocks/>
            </p:cNvGrpSpPr>
            <p:nvPr/>
          </p:nvGrpSpPr>
          <p:grpSpPr bwMode="auto">
            <a:xfrm>
              <a:off x="1685" y="904"/>
              <a:ext cx="799" cy="38"/>
              <a:chOff x="1685" y="904"/>
              <a:chExt cx="799" cy="38"/>
            </a:xfrm>
          </p:grpSpPr>
          <p:sp>
            <p:nvSpPr>
              <p:cNvPr id="242" name="Line 1775"/>
              <p:cNvSpPr>
                <a:spLocks noChangeShapeType="1"/>
              </p:cNvSpPr>
              <p:nvPr/>
            </p:nvSpPr>
            <p:spPr bwMode="auto">
              <a:xfrm>
                <a:off x="1685" y="904"/>
                <a:ext cx="799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aseline="300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43" name="Line 1776"/>
              <p:cNvSpPr>
                <a:spLocks noChangeShapeType="1"/>
              </p:cNvSpPr>
              <p:nvPr/>
            </p:nvSpPr>
            <p:spPr bwMode="auto">
              <a:xfrm>
                <a:off x="1685" y="904"/>
                <a:ext cx="0" cy="3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aseline="300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244" name="Group 1772"/>
          <p:cNvGrpSpPr>
            <a:grpSpLocks/>
          </p:cNvGrpSpPr>
          <p:nvPr/>
        </p:nvGrpSpPr>
        <p:grpSpPr bwMode="auto">
          <a:xfrm>
            <a:off x="1211270" y="4782476"/>
            <a:ext cx="1063625" cy="44450"/>
            <a:chOff x="1685" y="904"/>
            <a:chExt cx="799" cy="38"/>
          </a:xfrm>
        </p:grpSpPr>
        <p:sp>
          <p:nvSpPr>
            <p:cNvPr id="245" name="Line 1773"/>
            <p:cNvSpPr>
              <a:spLocks noChangeShapeType="1"/>
            </p:cNvSpPr>
            <p:nvPr/>
          </p:nvSpPr>
          <p:spPr bwMode="auto">
            <a:xfrm>
              <a:off x="2484" y="904"/>
              <a:ext cx="0" cy="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300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246" name="Group 1774"/>
            <p:cNvGrpSpPr>
              <a:grpSpLocks/>
            </p:cNvGrpSpPr>
            <p:nvPr/>
          </p:nvGrpSpPr>
          <p:grpSpPr bwMode="auto">
            <a:xfrm>
              <a:off x="1685" y="904"/>
              <a:ext cx="799" cy="38"/>
              <a:chOff x="1685" y="904"/>
              <a:chExt cx="799" cy="38"/>
            </a:xfrm>
          </p:grpSpPr>
          <p:sp>
            <p:nvSpPr>
              <p:cNvPr id="247" name="Line 1775"/>
              <p:cNvSpPr>
                <a:spLocks noChangeShapeType="1"/>
              </p:cNvSpPr>
              <p:nvPr/>
            </p:nvSpPr>
            <p:spPr bwMode="auto">
              <a:xfrm>
                <a:off x="1685" y="904"/>
                <a:ext cx="799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aseline="300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48" name="Line 1776"/>
              <p:cNvSpPr>
                <a:spLocks noChangeShapeType="1"/>
              </p:cNvSpPr>
              <p:nvPr/>
            </p:nvSpPr>
            <p:spPr bwMode="auto">
              <a:xfrm>
                <a:off x="1685" y="904"/>
                <a:ext cx="0" cy="3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aseline="300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E6A7999-55D4-43F2-DBC8-8145C21F2D08}"/>
              </a:ext>
            </a:extLst>
          </p:cNvPr>
          <p:cNvSpPr/>
          <p:nvPr/>
        </p:nvSpPr>
        <p:spPr>
          <a:xfrm>
            <a:off x="180246" y="953776"/>
            <a:ext cx="2793999" cy="5355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70302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/>
      <p:bldP spid="76" grpId="0" animBg="1"/>
      <p:bldP spid="5" grpId="0" animBg="1"/>
      <p:bldP spid="2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Line 2"/>
          <p:cNvSpPr>
            <a:spLocks noChangeShapeType="1"/>
          </p:cNvSpPr>
          <p:nvPr/>
        </p:nvSpPr>
        <p:spPr bwMode="auto">
          <a:xfrm>
            <a:off x="5295903" y="182563"/>
            <a:ext cx="1143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marL="0" marR="0" lvl="0" indent="0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3906793" y="3289660"/>
            <a:ext cx="457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marL="0" marR="0" lvl="0" indent="0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4355011" y="4388609"/>
            <a:ext cx="3429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marL="0" marR="0" lvl="0" indent="0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>
            <a:off x="4469308" y="4274309"/>
            <a:ext cx="228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marL="0" marR="0" lvl="0" indent="0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>
            <a:off x="4362947" y="4375909"/>
            <a:ext cx="3429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marL="0" marR="0" lvl="0" indent="0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3456789" y="3773401"/>
            <a:ext cx="457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40" tIns="45720" rIns="91440" bIns="45720"/>
          <a:lstStyle/>
          <a:p>
            <a:pPr marL="0" marR="0" lvl="0" indent="0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524000" y="1112839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3800475" y="141446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-238124" y="348361"/>
            <a:ext cx="124110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 marL="457200" indent="-45720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80985" marR="0" lvl="0" indent="-380985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Created </a:t>
            </a:r>
            <a:r>
              <a:rPr lang="en-GB" altLang="en-US" sz="2800" b="1" dirty="0" smtClean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panel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 </a:t>
            </a: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assays for cardiac autoantibody detection </a:t>
            </a:r>
          </a:p>
          <a:p>
            <a:pPr marL="380985" marR="0" lvl="0" indent="-380985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humans</a:t>
            </a:r>
            <a:endParaRPr kumimoji="0" lang="en-GB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7693" y="2346868"/>
            <a:ext cx="11289513" cy="322133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285739" marR="0" lvl="0" indent="-285739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Cardiac antigen panel:</a:t>
            </a:r>
          </a:p>
          <a:p>
            <a:pPr marL="457200" marR="0" lvl="0" indent="-45720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MYH6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(encodes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full-length </a:t>
            </a:r>
            <a:r>
              <a:rPr kumimoji="0" lang="el-G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-myosin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primary/initiating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autoantigen in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DQ8</a:t>
            </a:r>
            <a:r>
              <a:rPr kumimoji="0" lang="en-US" alt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NOD  myocarditis (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JCI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2011)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S1-MYH6 </a:t>
            </a:r>
          </a:p>
          <a:p>
            <a:pPr marL="457200" marR="0" lvl="0" indent="-45720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S2-MYH6</a:t>
            </a:r>
          </a:p>
          <a:p>
            <a:pPr marR="0" lvl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MYH7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(encodes full-length 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β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-myosin)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 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cTnI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(cardiac troponin I)  </a:t>
            </a:r>
          </a:p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430" y="1434557"/>
            <a:ext cx="10893495" cy="8103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Fluid-phase </a:t>
            </a:r>
            <a:r>
              <a:rPr kumimoji="0" lang="en-GB" altLang="en-US" sz="23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radiobinding</a:t>
            </a:r>
            <a:r>
              <a:rPr kumimoji="0" lang="en-GB" alt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GB" altLang="en-US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assay</a:t>
            </a:r>
            <a:r>
              <a:rPr kumimoji="0" lang="en-GB" altLang="en-US" sz="2333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format</a:t>
            </a:r>
            <a:r>
              <a:rPr kumimoji="0" lang="en-GB" altLang="en-US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GB" alt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‘gold-standard’ </a:t>
            </a:r>
            <a:r>
              <a:rPr kumimoji="0" lang="en-GB" altLang="en-US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format </a:t>
            </a:r>
            <a:r>
              <a:rPr kumimoji="0" lang="en-GB" alt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measuring islet </a:t>
            </a:r>
            <a:r>
              <a:rPr kumimoji="0" lang="en-GB" altLang="en-US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autoantibodies in T1D</a:t>
            </a:r>
            <a:endParaRPr kumimoji="0" lang="en-GB" altLang="en-US" sz="23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495039" y="6382446"/>
            <a:ext cx="3333683" cy="292364"/>
          </a:xfrm>
          <a:prstGeom prst="rect">
            <a:avLst/>
          </a:prstGeom>
          <a:noFill/>
        </p:spPr>
        <p:txBody>
          <a:bodyPr wrap="none" lIns="76175" tIns="38088" rIns="76175" bIns="38088" rtlCol="0">
            <a:spAutoFit/>
          </a:bodyPr>
          <a:lstStyle/>
          <a:p>
            <a:pPr marL="0" marR="0" lvl="0" indent="0" algn="l" defTabSz="761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Gottumukkala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Trans Med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404588" y="4076879"/>
            <a:ext cx="689240" cy="1971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093828" y="4076879"/>
            <a:ext cx="1477698" cy="1971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571526" y="4076879"/>
            <a:ext cx="590021" cy="1971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161547" y="4076879"/>
            <a:ext cx="1575594" cy="19711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7737140" y="4076879"/>
            <a:ext cx="2461948" cy="19711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468088" y="4064972"/>
            <a:ext cx="572593" cy="2462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25,000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547588" y="4053066"/>
            <a:ext cx="572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50,000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563588" y="4062326"/>
            <a:ext cx="572593" cy="2462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20,000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105734" y="3772607"/>
            <a:ext cx="92525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S1-MYH6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580534" y="3618020"/>
            <a:ext cx="92525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S2-MYH6</a:t>
            </a: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3936400" y="4353367"/>
            <a:ext cx="1031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7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V="1">
            <a:off x="5468338" y="4353367"/>
            <a:ext cx="1905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7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4" name="Group 22"/>
          <p:cNvGrpSpPr>
            <a:grpSpLocks/>
          </p:cNvGrpSpPr>
          <p:nvPr/>
        </p:nvGrpSpPr>
        <p:grpSpPr bwMode="auto">
          <a:xfrm>
            <a:off x="3404588" y="3732920"/>
            <a:ext cx="2797969" cy="127000"/>
            <a:chOff x="288" y="1749"/>
            <a:chExt cx="2244" cy="96"/>
          </a:xfrm>
        </p:grpSpPr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2532" y="174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28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288" y="1749"/>
              <a:ext cx="2244" cy="96"/>
              <a:chOff x="282" y="1740"/>
              <a:chExt cx="2244" cy="96"/>
            </a:xfrm>
          </p:grpSpPr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>
                <a:off x="282" y="1788"/>
                <a:ext cx="224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289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282" y="174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289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6109953" y="3855140"/>
            <a:ext cx="1682750" cy="111125"/>
            <a:chOff x="288" y="1749"/>
            <a:chExt cx="2244" cy="96"/>
          </a:xfrm>
        </p:grpSpPr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532" y="1749"/>
              <a:ext cx="0" cy="9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28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7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41" name="Group 29"/>
            <p:cNvGrpSpPr>
              <a:grpSpLocks/>
            </p:cNvGrpSpPr>
            <p:nvPr/>
          </p:nvGrpSpPr>
          <p:grpSpPr bwMode="auto">
            <a:xfrm>
              <a:off x="288" y="1749"/>
              <a:ext cx="2244" cy="96"/>
              <a:chOff x="282" y="1740"/>
              <a:chExt cx="2244" cy="96"/>
            </a:xfrm>
          </p:grpSpPr>
          <p:sp>
            <p:nvSpPr>
              <p:cNvPr id="42" name="Line 30"/>
              <p:cNvSpPr>
                <a:spLocks noChangeShapeType="1"/>
              </p:cNvSpPr>
              <p:nvPr/>
            </p:nvSpPr>
            <p:spPr bwMode="auto">
              <a:xfrm>
                <a:off x="282" y="1788"/>
                <a:ext cx="224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289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7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>
                <a:off x="282" y="174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289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7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Line 39"/>
          <p:cNvSpPr>
            <a:spLocks noChangeShapeType="1"/>
          </p:cNvSpPr>
          <p:nvPr/>
        </p:nvSpPr>
        <p:spPr bwMode="auto">
          <a:xfrm>
            <a:off x="5379703" y="4435388"/>
            <a:ext cx="190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7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0231974" y="3982360"/>
            <a:ext cx="8691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MYH6</a:t>
            </a:r>
          </a:p>
          <a:p>
            <a:pPr marL="0" marR="0" lvl="0" indent="0" algn="l" defTabSz="912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~220 </a:t>
            </a:r>
            <a:r>
              <a:rPr kumimoji="0" lang="en-US" alt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Kd</a:t>
            </a:r>
            <a:endParaRPr kumimoji="0" lang="en-US" altLang="en-US" sz="13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043289" y="5463481"/>
            <a:ext cx="7499296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a high prevalence of cardiac autoantibodies 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ischemic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cardiomyopathy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T1D, but not T2D 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Box 4"/>
          <p:cNvSpPr txBox="1">
            <a:spLocks noChangeArrowheads="1"/>
          </p:cNvSpPr>
          <p:nvPr/>
        </p:nvSpPr>
        <p:spPr bwMode="auto">
          <a:xfrm rot="-5400000">
            <a:off x="424261" y="2487348"/>
            <a:ext cx="1617662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MYH6-S1 </a:t>
            </a:r>
            <a:r>
              <a:rPr kumimoji="0" lang="en-US" altLang="en-US" sz="11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AAb</a:t>
            </a: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index</a:t>
            </a:r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03" y="1450912"/>
            <a:ext cx="289718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06116" y="3098737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0.5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116" y="2847912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1.0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4527" y="2593912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1.5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2464" y="2333562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2.0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4527" y="2082737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2.5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6116" y="1819212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3.0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4052" y="1576325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3.5</a:t>
            </a:r>
          </a:p>
        </p:txBody>
      </p:sp>
      <p:grpSp>
        <p:nvGrpSpPr>
          <p:cNvPr id="130060" name="Group 15"/>
          <p:cNvGrpSpPr>
            <a:grpSpLocks/>
          </p:cNvGrpSpPr>
          <p:nvPr/>
        </p:nvGrpSpPr>
        <p:grpSpPr bwMode="auto">
          <a:xfrm>
            <a:off x="2060184" y="1584310"/>
            <a:ext cx="1800225" cy="1184275"/>
            <a:chOff x="3469756" y="5247617"/>
            <a:chExt cx="2218481" cy="14576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3469756" y="5247617"/>
              <a:ext cx="0" cy="1457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188" name="Group 17"/>
            <p:cNvGrpSpPr>
              <a:grpSpLocks/>
            </p:cNvGrpSpPr>
            <p:nvPr/>
          </p:nvGrpSpPr>
          <p:grpSpPr bwMode="auto">
            <a:xfrm>
              <a:off x="3469756" y="5247617"/>
              <a:ext cx="2218481" cy="91440"/>
              <a:chOff x="3480346" y="5247617"/>
              <a:chExt cx="2218481" cy="9144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480346" y="5247617"/>
                <a:ext cx="2218481" cy="39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98827" y="5247617"/>
                <a:ext cx="0" cy="918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061" name="TextBox 20"/>
          <p:cNvSpPr txBox="1">
            <a:spLocks noChangeArrowheads="1"/>
          </p:cNvSpPr>
          <p:nvPr/>
        </p:nvSpPr>
        <p:spPr bwMode="auto">
          <a:xfrm>
            <a:off x="2369666" y="1333644"/>
            <a:ext cx="1252116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</a:t>
            </a: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= 0.003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623621" y="2697100"/>
            <a:ext cx="267335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01367" y="3344800"/>
            <a:ext cx="241300" cy="25898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0</a:t>
            </a:r>
          </a:p>
        </p:txBody>
      </p:sp>
      <p:pic>
        <p:nvPicPr>
          <p:cNvPr id="13006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27" y="3660712"/>
            <a:ext cx="29718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66" name="TextBox 25"/>
          <p:cNvSpPr txBox="1">
            <a:spLocks noChangeArrowheads="1"/>
          </p:cNvSpPr>
          <p:nvPr/>
        </p:nvSpPr>
        <p:spPr bwMode="auto">
          <a:xfrm rot="-5400000">
            <a:off x="424261" y="4620949"/>
            <a:ext cx="1617662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cTnI</a:t>
            </a: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11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AAb</a:t>
            </a: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index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29927" y="5319650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0.5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9927" y="5068825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1.0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28343" y="4814825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1.5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36279" y="4554475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2.0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28343" y="4303650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2.5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29927" y="4040124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3.0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7867" y="3797237"/>
            <a:ext cx="360996" cy="2589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3.5</a:t>
            </a:r>
          </a:p>
        </p:txBody>
      </p:sp>
      <p:sp>
        <p:nvSpPr>
          <p:cNvPr id="130074" name="Rectangle 1"/>
          <p:cNvSpPr>
            <a:spLocks noChangeArrowheads="1"/>
          </p:cNvSpPr>
          <p:nvPr/>
        </p:nvSpPr>
        <p:spPr bwMode="auto">
          <a:xfrm>
            <a:off x="1810976" y="5756260"/>
            <a:ext cx="2988319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8.1-8.5              8.6-9.5              &gt;9.5   HbA1c (%)</a:t>
            </a:r>
          </a:p>
        </p:txBody>
      </p:sp>
      <p:sp>
        <p:nvSpPr>
          <p:cNvPr id="130075" name="Rectangle 2"/>
          <p:cNvSpPr>
            <a:spLocks noChangeArrowheads="1"/>
          </p:cNvSpPr>
          <p:nvPr/>
        </p:nvSpPr>
        <p:spPr bwMode="auto">
          <a:xfrm>
            <a:off x="1826816" y="5916598"/>
            <a:ext cx="2353529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(n=24)              (n=34)               (n=22)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645845" y="4708462"/>
            <a:ext cx="267335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77" name="TextBox 1"/>
          <p:cNvSpPr txBox="1">
            <a:spLocks noChangeArrowheads="1"/>
          </p:cNvSpPr>
          <p:nvPr/>
        </p:nvSpPr>
        <p:spPr bwMode="auto">
          <a:xfrm>
            <a:off x="3840947" y="1736684"/>
            <a:ext cx="550151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It-95*</a:t>
            </a:r>
          </a:p>
        </p:txBody>
      </p:sp>
      <p:sp>
        <p:nvSpPr>
          <p:cNvPr id="130078" name="TextBox 2"/>
          <p:cNvSpPr txBox="1">
            <a:spLocks noChangeArrowheads="1"/>
          </p:cNvSpPr>
          <p:nvPr/>
        </p:nvSpPr>
        <p:spPr bwMode="auto">
          <a:xfrm>
            <a:off x="3815953" y="2401872"/>
            <a:ext cx="550151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It-91*</a:t>
            </a:r>
          </a:p>
        </p:txBody>
      </p:sp>
      <p:sp>
        <p:nvSpPr>
          <p:cNvPr id="130079" name="TextBox 6"/>
          <p:cNvSpPr txBox="1">
            <a:spLocks noChangeArrowheads="1"/>
          </p:cNvSpPr>
          <p:nvPr/>
        </p:nvSpPr>
        <p:spPr bwMode="auto">
          <a:xfrm>
            <a:off x="2938334" y="2060560"/>
            <a:ext cx="550151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It-24*</a:t>
            </a:r>
          </a:p>
        </p:txBody>
      </p:sp>
      <p:sp>
        <p:nvSpPr>
          <p:cNvPr id="130080" name="TextBox 38"/>
          <p:cNvSpPr txBox="1">
            <a:spLocks noChangeArrowheads="1"/>
          </p:cNvSpPr>
          <p:nvPr/>
        </p:nvSpPr>
        <p:spPr bwMode="auto">
          <a:xfrm>
            <a:off x="3904854" y="4465622"/>
            <a:ext cx="550151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It-95*</a:t>
            </a:r>
          </a:p>
        </p:txBody>
      </p:sp>
      <p:sp>
        <p:nvSpPr>
          <p:cNvPr id="130081" name="TextBox 39"/>
          <p:cNvSpPr txBox="1">
            <a:spLocks noChangeArrowheads="1"/>
          </p:cNvSpPr>
          <p:nvPr/>
        </p:nvSpPr>
        <p:spPr bwMode="auto">
          <a:xfrm>
            <a:off x="3906439" y="4257392"/>
            <a:ext cx="550151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It-91*</a:t>
            </a:r>
          </a:p>
        </p:txBody>
      </p:sp>
      <p:sp>
        <p:nvSpPr>
          <p:cNvPr id="130082" name="TextBox 40"/>
          <p:cNvSpPr txBox="1">
            <a:spLocks noChangeArrowheads="1"/>
          </p:cNvSpPr>
          <p:nvPr/>
        </p:nvSpPr>
        <p:spPr bwMode="auto">
          <a:xfrm>
            <a:off x="2961399" y="4431118"/>
            <a:ext cx="550151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1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It-24*</a:t>
            </a:r>
          </a:p>
        </p:txBody>
      </p:sp>
      <p:sp>
        <p:nvSpPr>
          <p:cNvPr id="145" name="TextBox 4"/>
          <p:cNvSpPr txBox="1">
            <a:spLocks noChangeArrowheads="1"/>
          </p:cNvSpPr>
          <p:nvPr/>
        </p:nvSpPr>
        <p:spPr bwMode="auto">
          <a:xfrm>
            <a:off x="738219" y="180956"/>
            <a:ext cx="5197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surprising finding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16451" y="527078"/>
            <a:ext cx="4971216" cy="5612257"/>
            <a:chOff x="4925671" y="679743"/>
            <a:chExt cx="4971216" cy="5320944"/>
          </a:xfrm>
        </p:grpSpPr>
        <p:grpSp>
          <p:nvGrpSpPr>
            <p:cNvPr id="3" name="Group 2"/>
            <p:cNvGrpSpPr/>
            <p:nvPr/>
          </p:nvGrpSpPr>
          <p:grpSpPr>
            <a:xfrm>
              <a:off x="4925671" y="679743"/>
              <a:ext cx="4971216" cy="5320944"/>
              <a:chOff x="4925671" y="679743"/>
              <a:chExt cx="4971216" cy="5320944"/>
            </a:xfrm>
          </p:grpSpPr>
          <p:sp>
            <p:nvSpPr>
              <p:cNvPr id="130083" name="Line 6"/>
              <p:cNvSpPr>
                <a:spLocks noChangeShapeType="1"/>
              </p:cNvSpPr>
              <p:nvPr/>
            </p:nvSpPr>
            <p:spPr bwMode="auto">
              <a:xfrm flipH="1">
                <a:off x="5616575" y="3289472"/>
                <a:ext cx="279717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84" name="Line 7"/>
              <p:cNvSpPr>
                <a:spLocks noChangeShapeType="1"/>
              </p:cNvSpPr>
              <p:nvPr/>
            </p:nvSpPr>
            <p:spPr bwMode="auto">
              <a:xfrm>
                <a:off x="5664200" y="1313156"/>
                <a:ext cx="0" cy="1965325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85" name="Line 8"/>
              <p:cNvSpPr>
                <a:spLocks noChangeShapeType="1"/>
              </p:cNvSpPr>
              <p:nvPr/>
            </p:nvSpPr>
            <p:spPr bwMode="auto">
              <a:xfrm>
                <a:off x="6103938" y="3229268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86" name="Line 9"/>
              <p:cNvSpPr>
                <a:spLocks noChangeShapeType="1"/>
              </p:cNvSpPr>
              <p:nvPr/>
            </p:nvSpPr>
            <p:spPr bwMode="auto">
              <a:xfrm>
                <a:off x="6538913" y="3229268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87" name="Line 10"/>
              <p:cNvSpPr>
                <a:spLocks noChangeShapeType="1"/>
              </p:cNvSpPr>
              <p:nvPr/>
            </p:nvSpPr>
            <p:spPr bwMode="auto">
              <a:xfrm>
                <a:off x="6977063" y="3229268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88" name="Line 11"/>
              <p:cNvSpPr>
                <a:spLocks noChangeShapeType="1"/>
              </p:cNvSpPr>
              <p:nvPr/>
            </p:nvSpPr>
            <p:spPr bwMode="auto">
              <a:xfrm>
                <a:off x="7412038" y="3229268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89" name="Line 12"/>
              <p:cNvSpPr>
                <a:spLocks noChangeShapeType="1"/>
              </p:cNvSpPr>
              <p:nvPr/>
            </p:nvSpPr>
            <p:spPr bwMode="auto">
              <a:xfrm>
                <a:off x="7850188" y="3229268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0" name="Line 13"/>
              <p:cNvSpPr>
                <a:spLocks noChangeShapeType="1"/>
              </p:cNvSpPr>
              <p:nvPr/>
            </p:nvSpPr>
            <p:spPr bwMode="auto">
              <a:xfrm>
                <a:off x="8285163" y="3229268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1" name="Rectangle 14"/>
              <p:cNvSpPr>
                <a:spLocks noChangeArrowheads="1"/>
              </p:cNvSpPr>
              <p:nvPr/>
            </p:nvSpPr>
            <p:spPr bwMode="auto">
              <a:xfrm>
                <a:off x="5493531" y="3146718"/>
                <a:ext cx="83357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2" name="Line 15"/>
              <p:cNvSpPr>
                <a:spLocks noChangeShapeType="1"/>
              </p:cNvSpPr>
              <p:nvPr/>
            </p:nvSpPr>
            <p:spPr bwMode="auto">
              <a:xfrm flipH="1">
                <a:off x="5616575" y="2749843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3" name="Rectangle 16"/>
              <p:cNvSpPr>
                <a:spLocks noChangeArrowheads="1"/>
              </p:cNvSpPr>
              <p:nvPr/>
            </p:nvSpPr>
            <p:spPr bwMode="auto">
              <a:xfrm>
                <a:off x="5493531" y="2667293"/>
                <a:ext cx="83357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5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4" name="Line 17"/>
              <p:cNvSpPr>
                <a:spLocks noChangeShapeType="1"/>
              </p:cNvSpPr>
              <p:nvPr/>
            </p:nvSpPr>
            <p:spPr bwMode="auto">
              <a:xfrm flipH="1">
                <a:off x="5616575" y="2268831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5" name="Rectangle 18"/>
              <p:cNvSpPr>
                <a:spLocks noChangeArrowheads="1"/>
              </p:cNvSpPr>
              <p:nvPr/>
            </p:nvSpPr>
            <p:spPr bwMode="auto">
              <a:xfrm>
                <a:off x="5413334" y="2187868"/>
                <a:ext cx="166713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6" name="Line 19"/>
              <p:cNvSpPr>
                <a:spLocks noChangeShapeType="1"/>
              </p:cNvSpPr>
              <p:nvPr/>
            </p:nvSpPr>
            <p:spPr bwMode="auto">
              <a:xfrm flipH="1">
                <a:off x="5616575" y="1789406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7" name="Rectangle 20"/>
              <p:cNvSpPr>
                <a:spLocks noChangeArrowheads="1"/>
              </p:cNvSpPr>
              <p:nvPr/>
            </p:nvSpPr>
            <p:spPr bwMode="auto">
              <a:xfrm>
                <a:off x="5413334" y="1706856"/>
                <a:ext cx="166713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15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8" name="Line 21"/>
              <p:cNvSpPr>
                <a:spLocks noChangeShapeType="1"/>
              </p:cNvSpPr>
              <p:nvPr/>
            </p:nvSpPr>
            <p:spPr bwMode="auto">
              <a:xfrm flipH="1">
                <a:off x="5616575" y="1308393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099" name="Rectangle 22"/>
              <p:cNvSpPr>
                <a:spLocks noChangeArrowheads="1"/>
              </p:cNvSpPr>
              <p:nvPr/>
            </p:nvSpPr>
            <p:spPr bwMode="auto">
              <a:xfrm>
                <a:off x="5413334" y="1227431"/>
                <a:ext cx="166713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20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0" name="Freeform 24"/>
              <p:cNvSpPr>
                <a:spLocks/>
              </p:cNvSpPr>
              <p:nvPr/>
            </p:nvSpPr>
            <p:spPr bwMode="auto">
              <a:xfrm>
                <a:off x="5803900" y="3176881"/>
                <a:ext cx="176213" cy="104775"/>
              </a:xfrm>
              <a:custGeom>
                <a:avLst/>
                <a:gdLst>
                  <a:gd name="T0" fmla="*/ 2147483647 w 111"/>
                  <a:gd name="T1" fmla="*/ 2147483647 h 66"/>
                  <a:gd name="T2" fmla="*/ 2147483647 w 111"/>
                  <a:gd name="T3" fmla="*/ 0 h 66"/>
                  <a:gd name="T4" fmla="*/ 2147483647 w 111"/>
                  <a:gd name="T5" fmla="*/ 0 h 66"/>
                  <a:gd name="T6" fmla="*/ 0 w 111"/>
                  <a:gd name="T7" fmla="*/ 2147483647 h 66"/>
                  <a:gd name="T8" fmla="*/ 2147483647 w 111"/>
                  <a:gd name="T9" fmla="*/ 214748364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66">
                    <a:moveTo>
                      <a:pt x="45" y="66"/>
                    </a:moveTo>
                    <a:lnTo>
                      <a:pt x="111" y="0"/>
                    </a:lnTo>
                    <a:lnTo>
                      <a:pt x="66" y="0"/>
                    </a:lnTo>
                    <a:lnTo>
                      <a:pt x="0" y="66"/>
                    </a:lnTo>
                    <a:lnTo>
                      <a:pt x="45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1" name="Line 25"/>
              <p:cNvSpPr>
                <a:spLocks noChangeShapeType="1"/>
              </p:cNvSpPr>
              <p:nvPr/>
            </p:nvSpPr>
            <p:spPr bwMode="auto">
              <a:xfrm flipH="1">
                <a:off x="5803900" y="3176881"/>
                <a:ext cx="104775" cy="104775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2" name="Line 26"/>
              <p:cNvSpPr>
                <a:spLocks noChangeShapeType="1"/>
              </p:cNvSpPr>
              <p:nvPr/>
            </p:nvSpPr>
            <p:spPr bwMode="auto">
              <a:xfrm flipV="1">
                <a:off x="5875338" y="3176881"/>
                <a:ext cx="104775" cy="104775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3" name="Oval 27"/>
              <p:cNvSpPr>
                <a:spLocks noChangeArrowheads="1"/>
              </p:cNvSpPr>
              <p:nvPr/>
            </p:nvSpPr>
            <p:spPr bwMode="auto">
              <a:xfrm>
                <a:off x="6076950" y="3086393"/>
                <a:ext cx="57150" cy="57150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4" name="Line 28"/>
              <p:cNvSpPr>
                <a:spLocks noChangeShapeType="1"/>
              </p:cNvSpPr>
              <p:nvPr/>
            </p:nvSpPr>
            <p:spPr bwMode="auto">
              <a:xfrm>
                <a:off x="6076950" y="3165768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5" name="Line 29"/>
              <p:cNvSpPr>
                <a:spLocks noChangeShapeType="1"/>
              </p:cNvSpPr>
              <p:nvPr/>
            </p:nvSpPr>
            <p:spPr bwMode="auto">
              <a:xfrm>
                <a:off x="6076950" y="3030831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6" name="Line 30"/>
              <p:cNvSpPr>
                <a:spLocks noChangeShapeType="1"/>
              </p:cNvSpPr>
              <p:nvPr/>
            </p:nvSpPr>
            <p:spPr bwMode="auto">
              <a:xfrm>
                <a:off x="6103938" y="3030831"/>
                <a:ext cx="0" cy="134937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7" name="Oval 31"/>
              <p:cNvSpPr>
                <a:spLocks noChangeArrowheads="1"/>
              </p:cNvSpPr>
              <p:nvPr/>
            </p:nvSpPr>
            <p:spPr bwMode="auto">
              <a:xfrm>
                <a:off x="6946900" y="2992731"/>
                <a:ext cx="57150" cy="57150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8" name="Line 32"/>
              <p:cNvSpPr>
                <a:spLocks noChangeShapeType="1"/>
              </p:cNvSpPr>
              <p:nvPr/>
            </p:nvSpPr>
            <p:spPr bwMode="auto">
              <a:xfrm>
                <a:off x="6946900" y="3075281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09" name="Line 33"/>
              <p:cNvSpPr>
                <a:spLocks noChangeShapeType="1"/>
              </p:cNvSpPr>
              <p:nvPr/>
            </p:nvSpPr>
            <p:spPr bwMode="auto">
              <a:xfrm>
                <a:off x="6946900" y="2937168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0" name="Line 34"/>
              <p:cNvSpPr>
                <a:spLocks noChangeShapeType="1"/>
              </p:cNvSpPr>
              <p:nvPr/>
            </p:nvSpPr>
            <p:spPr bwMode="auto">
              <a:xfrm>
                <a:off x="6977063" y="2937168"/>
                <a:ext cx="0" cy="13811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1" name="Oval 35"/>
              <p:cNvSpPr>
                <a:spLocks noChangeArrowheads="1"/>
              </p:cNvSpPr>
              <p:nvPr/>
            </p:nvSpPr>
            <p:spPr bwMode="auto">
              <a:xfrm>
                <a:off x="7386638" y="2937168"/>
                <a:ext cx="55562" cy="55563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2" name="Line 36"/>
              <p:cNvSpPr>
                <a:spLocks noChangeShapeType="1"/>
              </p:cNvSpPr>
              <p:nvPr/>
            </p:nvSpPr>
            <p:spPr bwMode="auto">
              <a:xfrm>
                <a:off x="7386638" y="3037181"/>
                <a:ext cx="5556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3" name="Line 37"/>
              <p:cNvSpPr>
                <a:spLocks noChangeShapeType="1"/>
              </p:cNvSpPr>
              <p:nvPr/>
            </p:nvSpPr>
            <p:spPr bwMode="auto">
              <a:xfrm>
                <a:off x="7386638" y="2860968"/>
                <a:ext cx="5556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4" name="Line 38"/>
              <p:cNvSpPr>
                <a:spLocks noChangeShapeType="1"/>
              </p:cNvSpPr>
              <p:nvPr/>
            </p:nvSpPr>
            <p:spPr bwMode="auto">
              <a:xfrm>
                <a:off x="7412038" y="2860968"/>
                <a:ext cx="0" cy="17621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5" name="Oval 39"/>
              <p:cNvSpPr>
                <a:spLocks noChangeArrowheads="1"/>
              </p:cNvSpPr>
              <p:nvPr/>
            </p:nvSpPr>
            <p:spPr bwMode="auto">
              <a:xfrm>
                <a:off x="7820025" y="2767306"/>
                <a:ext cx="57150" cy="52387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6" name="Line 40"/>
              <p:cNvSpPr>
                <a:spLocks noChangeShapeType="1"/>
              </p:cNvSpPr>
              <p:nvPr/>
            </p:nvSpPr>
            <p:spPr bwMode="auto">
              <a:xfrm>
                <a:off x="7820025" y="2926056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7" name="Line 41"/>
              <p:cNvSpPr>
                <a:spLocks noChangeShapeType="1"/>
              </p:cNvSpPr>
              <p:nvPr/>
            </p:nvSpPr>
            <p:spPr bwMode="auto">
              <a:xfrm>
                <a:off x="7820025" y="2599031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8" name="Line 42"/>
              <p:cNvSpPr>
                <a:spLocks noChangeShapeType="1"/>
              </p:cNvSpPr>
              <p:nvPr/>
            </p:nvSpPr>
            <p:spPr bwMode="auto">
              <a:xfrm>
                <a:off x="7847013" y="2599031"/>
                <a:ext cx="0" cy="32702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19" name="Oval 43"/>
              <p:cNvSpPr>
                <a:spLocks noChangeArrowheads="1"/>
              </p:cNvSpPr>
              <p:nvPr/>
            </p:nvSpPr>
            <p:spPr bwMode="auto">
              <a:xfrm>
                <a:off x="8255000" y="2538706"/>
                <a:ext cx="57150" cy="57150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0" name="Line 44"/>
              <p:cNvSpPr>
                <a:spLocks noChangeShapeType="1"/>
              </p:cNvSpPr>
              <p:nvPr/>
            </p:nvSpPr>
            <p:spPr bwMode="auto">
              <a:xfrm>
                <a:off x="8255000" y="2802231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1" name="Line 45"/>
              <p:cNvSpPr>
                <a:spLocks noChangeShapeType="1"/>
              </p:cNvSpPr>
              <p:nvPr/>
            </p:nvSpPr>
            <p:spPr bwMode="auto">
              <a:xfrm>
                <a:off x="8255000" y="2194218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2" name="Line 46"/>
              <p:cNvSpPr>
                <a:spLocks noChangeShapeType="1"/>
              </p:cNvSpPr>
              <p:nvPr/>
            </p:nvSpPr>
            <p:spPr bwMode="auto">
              <a:xfrm>
                <a:off x="8281988" y="2194218"/>
                <a:ext cx="0" cy="60801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3" name="Oval 47"/>
              <p:cNvSpPr>
                <a:spLocks noChangeArrowheads="1"/>
              </p:cNvSpPr>
              <p:nvPr/>
            </p:nvSpPr>
            <p:spPr bwMode="auto">
              <a:xfrm>
                <a:off x="6511925" y="3041943"/>
                <a:ext cx="57150" cy="55563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4" name="Line 48"/>
              <p:cNvSpPr>
                <a:spLocks noChangeShapeType="1"/>
              </p:cNvSpPr>
              <p:nvPr/>
            </p:nvSpPr>
            <p:spPr bwMode="auto">
              <a:xfrm>
                <a:off x="6516688" y="3113381"/>
                <a:ext cx="52387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5" name="Line 49"/>
              <p:cNvSpPr>
                <a:spLocks noChangeShapeType="1"/>
              </p:cNvSpPr>
              <p:nvPr/>
            </p:nvSpPr>
            <p:spPr bwMode="auto">
              <a:xfrm>
                <a:off x="6516688" y="3000668"/>
                <a:ext cx="52387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6" name="Line 50"/>
              <p:cNvSpPr>
                <a:spLocks noChangeShapeType="1"/>
              </p:cNvSpPr>
              <p:nvPr/>
            </p:nvSpPr>
            <p:spPr bwMode="auto">
              <a:xfrm>
                <a:off x="6542088" y="3000668"/>
                <a:ext cx="0" cy="11271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7" name="Line 51"/>
              <p:cNvSpPr>
                <a:spLocks noChangeShapeType="1"/>
              </p:cNvSpPr>
              <p:nvPr/>
            </p:nvSpPr>
            <p:spPr bwMode="auto">
              <a:xfrm flipH="1">
                <a:off x="5616575" y="5577181"/>
                <a:ext cx="279717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8" name="Line 52"/>
              <p:cNvSpPr>
                <a:spLocks noChangeShapeType="1"/>
              </p:cNvSpPr>
              <p:nvPr/>
            </p:nvSpPr>
            <p:spPr bwMode="auto">
              <a:xfrm>
                <a:off x="5664200" y="3664243"/>
                <a:ext cx="0" cy="196215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29" name="Rectangle 53"/>
              <p:cNvSpPr>
                <a:spLocks noChangeArrowheads="1"/>
              </p:cNvSpPr>
              <p:nvPr/>
            </p:nvSpPr>
            <p:spPr bwMode="auto">
              <a:xfrm>
                <a:off x="5628077" y="5666081"/>
                <a:ext cx="83356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0" name="Line 54"/>
              <p:cNvSpPr>
                <a:spLocks noChangeShapeType="1"/>
              </p:cNvSpPr>
              <p:nvPr/>
            </p:nvSpPr>
            <p:spPr bwMode="auto">
              <a:xfrm>
                <a:off x="6103938" y="5577181"/>
                <a:ext cx="0" cy="4921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1" name="Rectangle 55"/>
              <p:cNvSpPr>
                <a:spLocks noChangeArrowheads="1"/>
              </p:cNvSpPr>
              <p:nvPr/>
            </p:nvSpPr>
            <p:spPr bwMode="auto">
              <a:xfrm>
                <a:off x="6064640" y="5666081"/>
                <a:ext cx="83356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6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2" name="Line 56"/>
              <p:cNvSpPr>
                <a:spLocks noChangeShapeType="1"/>
              </p:cNvSpPr>
              <p:nvPr/>
            </p:nvSpPr>
            <p:spPr bwMode="auto">
              <a:xfrm>
                <a:off x="6538913" y="5577181"/>
                <a:ext cx="0" cy="4921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3" name="Rectangle 57"/>
              <p:cNvSpPr>
                <a:spLocks noChangeArrowheads="1"/>
              </p:cNvSpPr>
              <p:nvPr/>
            </p:nvSpPr>
            <p:spPr bwMode="auto">
              <a:xfrm>
                <a:off x="6504377" y="5666081"/>
                <a:ext cx="83356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7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4" name="Line 58"/>
              <p:cNvSpPr>
                <a:spLocks noChangeShapeType="1"/>
              </p:cNvSpPr>
              <p:nvPr/>
            </p:nvSpPr>
            <p:spPr bwMode="auto">
              <a:xfrm>
                <a:off x="6977063" y="5577181"/>
                <a:ext cx="0" cy="4921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5" name="Rectangle 59"/>
              <p:cNvSpPr>
                <a:spLocks noChangeArrowheads="1"/>
              </p:cNvSpPr>
              <p:nvPr/>
            </p:nvSpPr>
            <p:spPr bwMode="auto">
              <a:xfrm>
                <a:off x="6937766" y="5666081"/>
                <a:ext cx="83356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8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6" name="Line 60"/>
              <p:cNvSpPr>
                <a:spLocks noChangeShapeType="1"/>
              </p:cNvSpPr>
              <p:nvPr/>
            </p:nvSpPr>
            <p:spPr bwMode="auto">
              <a:xfrm>
                <a:off x="7412038" y="5577181"/>
                <a:ext cx="0" cy="4921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7" name="Rectangle 61"/>
              <p:cNvSpPr>
                <a:spLocks noChangeArrowheads="1"/>
              </p:cNvSpPr>
              <p:nvPr/>
            </p:nvSpPr>
            <p:spPr bwMode="auto">
              <a:xfrm>
                <a:off x="7374328" y="5666081"/>
                <a:ext cx="83356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9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8" name="Line 62"/>
              <p:cNvSpPr>
                <a:spLocks noChangeShapeType="1"/>
              </p:cNvSpPr>
              <p:nvPr/>
            </p:nvSpPr>
            <p:spPr bwMode="auto">
              <a:xfrm>
                <a:off x="7850188" y="5577181"/>
                <a:ext cx="0" cy="4921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39" name="Rectangle 63"/>
              <p:cNvSpPr>
                <a:spLocks noChangeArrowheads="1"/>
              </p:cNvSpPr>
              <p:nvPr/>
            </p:nvSpPr>
            <p:spPr bwMode="auto">
              <a:xfrm>
                <a:off x="7776359" y="5666081"/>
                <a:ext cx="166712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0" name="Line 64"/>
              <p:cNvSpPr>
                <a:spLocks noChangeShapeType="1"/>
              </p:cNvSpPr>
              <p:nvPr/>
            </p:nvSpPr>
            <p:spPr bwMode="auto">
              <a:xfrm>
                <a:off x="8285163" y="5577181"/>
                <a:ext cx="0" cy="4921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1" name="Rectangle 65"/>
              <p:cNvSpPr>
                <a:spLocks noChangeArrowheads="1"/>
              </p:cNvSpPr>
              <p:nvPr/>
            </p:nvSpPr>
            <p:spPr bwMode="auto">
              <a:xfrm>
                <a:off x="8216096" y="5666081"/>
                <a:ext cx="166712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11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2" name="Rectangle 66"/>
              <p:cNvSpPr>
                <a:spLocks noChangeArrowheads="1"/>
              </p:cNvSpPr>
              <p:nvPr/>
            </p:nvSpPr>
            <p:spPr bwMode="auto">
              <a:xfrm>
                <a:off x="5493531" y="5494631"/>
                <a:ext cx="83357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3" name="Line 67"/>
              <p:cNvSpPr>
                <a:spLocks noChangeShapeType="1"/>
              </p:cNvSpPr>
              <p:nvPr/>
            </p:nvSpPr>
            <p:spPr bwMode="auto">
              <a:xfrm flipH="1">
                <a:off x="5616575" y="5096168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4" name="Rectangle 68"/>
              <p:cNvSpPr>
                <a:spLocks noChangeArrowheads="1"/>
              </p:cNvSpPr>
              <p:nvPr/>
            </p:nvSpPr>
            <p:spPr bwMode="auto">
              <a:xfrm>
                <a:off x="5413334" y="5015206"/>
                <a:ext cx="166713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5" name="Line 69"/>
              <p:cNvSpPr>
                <a:spLocks noChangeShapeType="1"/>
              </p:cNvSpPr>
              <p:nvPr/>
            </p:nvSpPr>
            <p:spPr bwMode="auto">
              <a:xfrm flipH="1">
                <a:off x="5616575" y="4616743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6" name="Rectangle 70"/>
              <p:cNvSpPr>
                <a:spLocks noChangeArrowheads="1"/>
              </p:cNvSpPr>
              <p:nvPr/>
            </p:nvSpPr>
            <p:spPr bwMode="auto">
              <a:xfrm>
                <a:off x="5413334" y="4535781"/>
                <a:ext cx="166713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20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7" name="Line 71"/>
              <p:cNvSpPr>
                <a:spLocks noChangeShapeType="1"/>
              </p:cNvSpPr>
              <p:nvPr/>
            </p:nvSpPr>
            <p:spPr bwMode="auto">
              <a:xfrm flipH="1">
                <a:off x="5616575" y="4137318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8" name="Rectangle 72"/>
              <p:cNvSpPr>
                <a:spLocks noChangeArrowheads="1"/>
              </p:cNvSpPr>
              <p:nvPr/>
            </p:nvSpPr>
            <p:spPr bwMode="auto">
              <a:xfrm>
                <a:off x="5413334" y="4054768"/>
                <a:ext cx="166713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30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49" name="Line 73"/>
              <p:cNvSpPr>
                <a:spLocks noChangeShapeType="1"/>
              </p:cNvSpPr>
              <p:nvPr/>
            </p:nvSpPr>
            <p:spPr bwMode="auto">
              <a:xfrm flipH="1">
                <a:off x="5616575" y="3656306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0" name="Rectangle 74"/>
              <p:cNvSpPr>
                <a:spLocks noChangeArrowheads="1"/>
              </p:cNvSpPr>
              <p:nvPr/>
            </p:nvSpPr>
            <p:spPr bwMode="auto">
              <a:xfrm>
                <a:off x="5413334" y="3575343"/>
                <a:ext cx="166713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0" i="0" u="none" strike="noStrike" kern="120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40</a:t>
                </a:r>
                <a:endParaRPr kumimoji="0" lang="en-US" altLang="en-US" sz="28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1" name="Rectangle 75"/>
              <p:cNvSpPr>
                <a:spLocks noChangeArrowheads="1"/>
              </p:cNvSpPr>
              <p:nvPr/>
            </p:nvSpPr>
            <p:spPr bwMode="auto">
              <a:xfrm>
                <a:off x="6658333" y="5830408"/>
                <a:ext cx="747000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HbA1c (%)</a:t>
                </a:r>
                <a:endParaRPr kumimoji="0" lang="en-US" altLang="en-US" sz="11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2" name="Freeform 76"/>
              <p:cNvSpPr>
                <a:spLocks/>
              </p:cNvSpPr>
              <p:nvPr/>
            </p:nvSpPr>
            <p:spPr bwMode="auto">
              <a:xfrm>
                <a:off x="5803900" y="5524793"/>
                <a:ext cx="176213" cy="104775"/>
              </a:xfrm>
              <a:custGeom>
                <a:avLst/>
                <a:gdLst>
                  <a:gd name="T0" fmla="*/ 2147483647 w 111"/>
                  <a:gd name="T1" fmla="*/ 2147483647 h 66"/>
                  <a:gd name="T2" fmla="*/ 2147483647 w 111"/>
                  <a:gd name="T3" fmla="*/ 0 h 66"/>
                  <a:gd name="T4" fmla="*/ 2147483647 w 111"/>
                  <a:gd name="T5" fmla="*/ 0 h 66"/>
                  <a:gd name="T6" fmla="*/ 0 w 111"/>
                  <a:gd name="T7" fmla="*/ 2147483647 h 66"/>
                  <a:gd name="T8" fmla="*/ 2147483647 w 111"/>
                  <a:gd name="T9" fmla="*/ 214748364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66">
                    <a:moveTo>
                      <a:pt x="45" y="66"/>
                    </a:moveTo>
                    <a:lnTo>
                      <a:pt x="111" y="0"/>
                    </a:lnTo>
                    <a:lnTo>
                      <a:pt x="66" y="0"/>
                    </a:lnTo>
                    <a:lnTo>
                      <a:pt x="0" y="66"/>
                    </a:lnTo>
                    <a:lnTo>
                      <a:pt x="45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3" name="Freeform 77"/>
              <p:cNvSpPr>
                <a:spLocks/>
              </p:cNvSpPr>
              <p:nvPr/>
            </p:nvSpPr>
            <p:spPr bwMode="auto">
              <a:xfrm>
                <a:off x="5803900" y="5524793"/>
                <a:ext cx="176213" cy="104775"/>
              </a:xfrm>
              <a:custGeom>
                <a:avLst/>
                <a:gdLst>
                  <a:gd name="T0" fmla="*/ 2147483647 w 111"/>
                  <a:gd name="T1" fmla="*/ 2147483647 h 66"/>
                  <a:gd name="T2" fmla="*/ 2147483647 w 111"/>
                  <a:gd name="T3" fmla="*/ 0 h 66"/>
                  <a:gd name="T4" fmla="*/ 2147483647 w 111"/>
                  <a:gd name="T5" fmla="*/ 0 h 66"/>
                  <a:gd name="T6" fmla="*/ 0 w 111"/>
                  <a:gd name="T7" fmla="*/ 2147483647 h 66"/>
                  <a:gd name="T8" fmla="*/ 2147483647 w 111"/>
                  <a:gd name="T9" fmla="*/ 214748364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66">
                    <a:moveTo>
                      <a:pt x="45" y="66"/>
                    </a:moveTo>
                    <a:lnTo>
                      <a:pt x="111" y="0"/>
                    </a:lnTo>
                    <a:lnTo>
                      <a:pt x="66" y="0"/>
                    </a:lnTo>
                    <a:lnTo>
                      <a:pt x="0" y="66"/>
                    </a:lnTo>
                    <a:lnTo>
                      <a:pt x="45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4" name="Line 78"/>
              <p:cNvSpPr>
                <a:spLocks noChangeShapeType="1"/>
              </p:cNvSpPr>
              <p:nvPr/>
            </p:nvSpPr>
            <p:spPr bwMode="auto">
              <a:xfrm flipH="1">
                <a:off x="5803900" y="5524793"/>
                <a:ext cx="104775" cy="104775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5" name="Line 79"/>
              <p:cNvSpPr>
                <a:spLocks noChangeShapeType="1"/>
              </p:cNvSpPr>
              <p:nvPr/>
            </p:nvSpPr>
            <p:spPr bwMode="auto">
              <a:xfrm flipV="1">
                <a:off x="5875338" y="5524793"/>
                <a:ext cx="104775" cy="104775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6" name="Oval 80"/>
              <p:cNvSpPr>
                <a:spLocks noChangeArrowheads="1"/>
              </p:cNvSpPr>
              <p:nvPr/>
            </p:nvSpPr>
            <p:spPr bwMode="auto">
              <a:xfrm>
                <a:off x="6076950" y="5337468"/>
                <a:ext cx="57150" cy="55563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7" name="Line 81"/>
              <p:cNvSpPr>
                <a:spLocks noChangeShapeType="1"/>
              </p:cNvSpPr>
              <p:nvPr/>
            </p:nvSpPr>
            <p:spPr bwMode="auto">
              <a:xfrm>
                <a:off x="6076950" y="5453356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8" name="Line 82"/>
              <p:cNvSpPr>
                <a:spLocks noChangeShapeType="1"/>
              </p:cNvSpPr>
              <p:nvPr/>
            </p:nvSpPr>
            <p:spPr bwMode="auto">
              <a:xfrm>
                <a:off x="6076950" y="5219993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59" name="Line 83"/>
              <p:cNvSpPr>
                <a:spLocks noChangeShapeType="1"/>
              </p:cNvSpPr>
              <p:nvPr/>
            </p:nvSpPr>
            <p:spPr bwMode="auto">
              <a:xfrm>
                <a:off x="6103938" y="5219993"/>
                <a:ext cx="0" cy="23336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0" name="Oval 84"/>
              <p:cNvSpPr>
                <a:spLocks noChangeArrowheads="1"/>
              </p:cNvSpPr>
              <p:nvPr/>
            </p:nvSpPr>
            <p:spPr bwMode="auto">
              <a:xfrm>
                <a:off x="6946900" y="5156493"/>
                <a:ext cx="57150" cy="57150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1" name="Line 85"/>
              <p:cNvSpPr>
                <a:spLocks noChangeShapeType="1"/>
              </p:cNvSpPr>
              <p:nvPr/>
            </p:nvSpPr>
            <p:spPr bwMode="auto">
              <a:xfrm>
                <a:off x="6946900" y="5272381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2" name="Line 86"/>
              <p:cNvSpPr>
                <a:spLocks noChangeShapeType="1"/>
              </p:cNvSpPr>
              <p:nvPr/>
            </p:nvSpPr>
            <p:spPr bwMode="auto">
              <a:xfrm>
                <a:off x="6946900" y="5062831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3" name="Line 87"/>
              <p:cNvSpPr>
                <a:spLocks noChangeShapeType="1"/>
              </p:cNvSpPr>
              <p:nvPr/>
            </p:nvSpPr>
            <p:spPr bwMode="auto">
              <a:xfrm>
                <a:off x="6977063" y="5062831"/>
                <a:ext cx="0" cy="20955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4" name="Oval 88"/>
              <p:cNvSpPr>
                <a:spLocks noChangeArrowheads="1"/>
              </p:cNvSpPr>
              <p:nvPr/>
            </p:nvSpPr>
            <p:spPr bwMode="auto">
              <a:xfrm>
                <a:off x="7386638" y="5054893"/>
                <a:ext cx="55562" cy="57150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5" name="Line 89"/>
              <p:cNvSpPr>
                <a:spLocks noChangeShapeType="1"/>
              </p:cNvSpPr>
              <p:nvPr/>
            </p:nvSpPr>
            <p:spPr bwMode="auto">
              <a:xfrm>
                <a:off x="7386638" y="5197768"/>
                <a:ext cx="5556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6" name="Line 90"/>
              <p:cNvSpPr>
                <a:spLocks noChangeShapeType="1"/>
              </p:cNvSpPr>
              <p:nvPr/>
            </p:nvSpPr>
            <p:spPr bwMode="auto">
              <a:xfrm>
                <a:off x="7386638" y="4932656"/>
                <a:ext cx="5556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7" name="Line 91"/>
              <p:cNvSpPr>
                <a:spLocks noChangeShapeType="1"/>
              </p:cNvSpPr>
              <p:nvPr/>
            </p:nvSpPr>
            <p:spPr bwMode="auto">
              <a:xfrm>
                <a:off x="7412038" y="4932656"/>
                <a:ext cx="0" cy="265112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8" name="Oval 92"/>
              <p:cNvSpPr>
                <a:spLocks noChangeArrowheads="1"/>
              </p:cNvSpPr>
              <p:nvPr/>
            </p:nvSpPr>
            <p:spPr bwMode="auto">
              <a:xfrm>
                <a:off x="7820025" y="4737393"/>
                <a:ext cx="57150" cy="55563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69" name="Line 93"/>
              <p:cNvSpPr>
                <a:spLocks noChangeShapeType="1"/>
              </p:cNvSpPr>
              <p:nvPr/>
            </p:nvSpPr>
            <p:spPr bwMode="auto">
              <a:xfrm>
                <a:off x="7820025" y="4988218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0" name="Line 94"/>
              <p:cNvSpPr>
                <a:spLocks noChangeShapeType="1"/>
              </p:cNvSpPr>
              <p:nvPr/>
            </p:nvSpPr>
            <p:spPr bwMode="auto">
              <a:xfrm>
                <a:off x="7820025" y="4451643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1" name="Line 95"/>
              <p:cNvSpPr>
                <a:spLocks noChangeShapeType="1"/>
              </p:cNvSpPr>
              <p:nvPr/>
            </p:nvSpPr>
            <p:spPr bwMode="auto">
              <a:xfrm>
                <a:off x="7847013" y="4451643"/>
                <a:ext cx="0" cy="53657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2" name="Oval 96"/>
              <p:cNvSpPr>
                <a:spLocks noChangeArrowheads="1"/>
              </p:cNvSpPr>
              <p:nvPr/>
            </p:nvSpPr>
            <p:spPr bwMode="auto">
              <a:xfrm>
                <a:off x="8255000" y="4316706"/>
                <a:ext cx="57150" cy="57150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3" name="Line 97"/>
              <p:cNvSpPr>
                <a:spLocks noChangeShapeType="1"/>
              </p:cNvSpPr>
              <p:nvPr/>
            </p:nvSpPr>
            <p:spPr bwMode="auto">
              <a:xfrm>
                <a:off x="8255000" y="4762793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4" name="Line 98"/>
              <p:cNvSpPr>
                <a:spLocks noChangeShapeType="1"/>
              </p:cNvSpPr>
              <p:nvPr/>
            </p:nvSpPr>
            <p:spPr bwMode="auto">
              <a:xfrm>
                <a:off x="8255000" y="3697581"/>
                <a:ext cx="5715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5" name="Line 99"/>
              <p:cNvSpPr>
                <a:spLocks noChangeShapeType="1"/>
              </p:cNvSpPr>
              <p:nvPr/>
            </p:nvSpPr>
            <p:spPr bwMode="auto">
              <a:xfrm>
                <a:off x="8281988" y="3697581"/>
                <a:ext cx="0" cy="1065212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6" name="Oval 100"/>
              <p:cNvSpPr>
                <a:spLocks noChangeArrowheads="1"/>
              </p:cNvSpPr>
              <p:nvPr/>
            </p:nvSpPr>
            <p:spPr bwMode="auto">
              <a:xfrm>
                <a:off x="6511925" y="5250156"/>
                <a:ext cx="57150" cy="57150"/>
              </a:xfrm>
              <a:prstGeom prst="ellipse">
                <a:avLst/>
              </a:prstGeom>
              <a:solidFill>
                <a:srgbClr val="B30838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7" name="Line 101"/>
              <p:cNvSpPr>
                <a:spLocks noChangeShapeType="1"/>
              </p:cNvSpPr>
              <p:nvPr/>
            </p:nvSpPr>
            <p:spPr bwMode="auto">
              <a:xfrm>
                <a:off x="6516688" y="5354931"/>
                <a:ext cx="52387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8" name="Line 102"/>
              <p:cNvSpPr>
                <a:spLocks noChangeShapeType="1"/>
              </p:cNvSpPr>
              <p:nvPr/>
            </p:nvSpPr>
            <p:spPr bwMode="auto">
              <a:xfrm>
                <a:off x="6516688" y="5175543"/>
                <a:ext cx="52387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79" name="Line 103"/>
              <p:cNvSpPr>
                <a:spLocks noChangeShapeType="1"/>
              </p:cNvSpPr>
              <p:nvPr/>
            </p:nvSpPr>
            <p:spPr bwMode="auto">
              <a:xfrm>
                <a:off x="6542088" y="5175543"/>
                <a:ext cx="0" cy="17938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80" name="Line 104"/>
              <p:cNvSpPr>
                <a:spLocks noChangeShapeType="1"/>
              </p:cNvSpPr>
              <p:nvPr/>
            </p:nvSpPr>
            <p:spPr bwMode="auto">
              <a:xfrm>
                <a:off x="5289550" y="1043281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B1003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81" name="Rectangle 105"/>
              <p:cNvSpPr>
                <a:spLocks noChangeArrowheads="1"/>
              </p:cNvSpPr>
              <p:nvPr/>
            </p:nvSpPr>
            <p:spPr bwMode="auto">
              <a:xfrm>
                <a:off x="5862638" y="1322681"/>
                <a:ext cx="849592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41–45 years</a:t>
                </a:r>
              </a:p>
            </p:txBody>
          </p:sp>
          <p:sp>
            <p:nvSpPr>
              <p:cNvPr id="130182" name="Rectangle 106"/>
              <p:cNvSpPr>
                <a:spLocks noChangeArrowheads="1"/>
              </p:cNvSpPr>
              <p:nvPr/>
            </p:nvSpPr>
            <p:spPr bwMode="auto">
              <a:xfrm>
                <a:off x="5878513" y="3719806"/>
                <a:ext cx="849592" cy="17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56–60 years</a:t>
                </a:r>
                <a:endParaRPr kumimoji="0" lang="en-US" altLang="en-US" sz="241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183" name="Text Box 107"/>
              <p:cNvSpPr txBox="1">
                <a:spLocks noChangeArrowheads="1"/>
              </p:cNvSpPr>
              <p:nvPr/>
            </p:nvSpPr>
            <p:spPr bwMode="auto">
              <a:xfrm rot="16200000">
                <a:off x="2840831" y="3221782"/>
                <a:ext cx="4621213" cy="451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36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en-US" sz="11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Adjusted incidence of heart failure </a:t>
                </a:r>
                <a:br>
                  <a:rPr kumimoji="0" lang="en-US" altLang="en-US" sz="11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altLang="en-US" sz="11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per 1000 patient-years</a:t>
                </a:r>
              </a:p>
            </p:txBody>
          </p:sp>
          <p:sp>
            <p:nvSpPr>
              <p:cNvPr id="130185" name="TextBox 2"/>
              <p:cNvSpPr txBox="1">
                <a:spLocks noChangeArrowheads="1"/>
              </p:cNvSpPr>
              <p:nvPr/>
            </p:nvSpPr>
            <p:spPr bwMode="auto">
              <a:xfrm>
                <a:off x="5580062" y="755943"/>
                <a:ext cx="237566" cy="354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3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13018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150" y="679743"/>
                <a:ext cx="4632737" cy="1256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8" name="Rectangle 106"/>
            <p:cNvSpPr>
              <a:spLocks noChangeArrowheads="1"/>
            </p:cNvSpPr>
            <p:nvPr/>
          </p:nvSpPr>
          <p:spPr bwMode="auto">
            <a:xfrm>
              <a:off x="5876026" y="1905000"/>
              <a:ext cx="849592" cy="170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11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41–45 years</a:t>
              </a:r>
              <a:endParaRPr kumimoji="0" lang="en-US" alt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289" y="6030326"/>
            <a:ext cx="2595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TextBox 22"/>
          <p:cNvSpPr txBox="1">
            <a:spLocks noChangeArrowheads="1"/>
          </p:cNvSpPr>
          <p:nvPr/>
        </p:nvSpPr>
        <p:spPr bwMode="auto">
          <a:xfrm>
            <a:off x="712694" y="558407"/>
            <a:ext cx="4719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Cardiac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AAb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positivity in young adults with T1D and poor glycemic control 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13349" y="6206348"/>
            <a:ext cx="2303836" cy="2974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Alfonso Galderisi,  </a:t>
            </a:r>
            <a:r>
              <a:rPr kumimoji="0" lang="en-US" sz="13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Lipes</a:t>
            </a: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lab</a:t>
            </a:r>
          </a:p>
        </p:txBody>
      </p:sp>
    </p:spTree>
    <p:extLst>
      <p:ext uri="{BB962C8B-B14F-4D97-AF65-F5344CB8AC3E}">
        <p14:creationId xmlns:p14="http://schemas.microsoft.com/office/powerpoint/2010/main" val="39031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8263" y="2384134"/>
            <a:ext cx="3193084" cy="274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3668" y="2137584"/>
            <a:ext cx="2557679" cy="274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34535" y="2359754"/>
            <a:ext cx="579438" cy="314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4348" y="2658851"/>
            <a:ext cx="1651000" cy="314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03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8"/>
          <a:stretch/>
        </p:blipFill>
        <p:spPr bwMode="auto">
          <a:xfrm>
            <a:off x="2181225" y="136295"/>
            <a:ext cx="7136342" cy="59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49" y="1711879"/>
            <a:ext cx="18748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6" name="Rectangle 1"/>
          <p:cNvSpPr>
            <a:spLocks noChangeArrowheads="1"/>
          </p:cNvSpPr>
          <p:nvPr/>
        </p:nvSpPr>
        <p:spPr bwMode="auto">
          <a:xfrm>
            <a:off x="2193921" y="2059571"/>
            <a:ext cx="7331075" cy="9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marL="0" marR="0" lvl="0" indent="0" algn="l" defTabSz="9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“For </a:t>
            </a:r>
            <a:r>
              <a:rPr kumimoji="0" lang="en-US" altLang="en-US" sz="18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patients with diabetes who had</a:t>
            </a:r>
            <a:r>
              <a:rPr kumimoji="0" lang="en-US" altLang="en-US" sz="18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8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very poor glycemic control, the risks of death from any cause and of death from cardiovascular causes were 8 and 10 times as high, respectively, as those in the general population</a:t>
            </a:r>
            <a:r>
              <a:rPr kumimoji="0" lang="en-US" altLang="en-US" sz="18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.”</a:t>
            </a:r>
            <a:endParaRPr kumimoji="0" lang="en-US" altLang="en-US" sz="1833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1624" y="5600373"/>
            <a:ext cx="9055463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Could cardiac autoimmunity be a “missing link” between poor glycemic control and excess CVD risk in patients with T1D?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C8810-08E3-947D-8DC4-80C3D222A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348" y="3242976"/>
            <a:ext cx="3775008" cy="1321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F345B2-A622-6870-F53A-F893EB967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419" y="3455581"/>
            <a:ext cx="1737360" cy="231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2E8A3-85D2-C883-E29C-94513E86D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795" y="3830955"/>
            <a:ext cx="1727200" cy="5969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59CAB97-5D48-F5F5-3F36-A4C58FF63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5"/>
          <a:stretch/>
        </p:blipFill>
        <p:spPr bwMode="auto">
          <a:xfrm>
            <a:off x="2170074" y="1535909"/>
            <a:ext cx="4500937" cy="5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4936037-9E4B-6825-02BB-F9C9C3497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36471"/>
          <a:stretch/>
        </p:blipFill>
        <p:spPr bwMode="auto">
          <a:xfrm>
            <a:off x="2077148" y="751487"/>
            <a:ext cx="7136342" cy="7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F4E0CE-3992-FB38-A2ED-19F2E01C3C3E}"/>
              </a:ext>
            </a:extLst>
          </p:cNvPr>
          <p:cNvSpPr/>
          <p:nvPr/>
        </p:nvSpPr>
        <p:spPr>
          <a:xfrm>
            <a:off x="2196446" y="4573969"/>
            <a:ext cx="7628489" cy="65556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Only ~50</a:t>
            </a:r>
            <a:r>
              <a:rPr kumimoji="0" lang="en-US" sz="1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% of the effect of hyperglycemia on </a:t>
            </a:r>
            <a:r>
              <a:rPr kumimoji="0" lang="en-US" sz="18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risk of CVD in the DCCT/EDIC cohort was </a:t>
            </a:r>
            <a:r>
              <a:rPr kumimoji="0" lang="en-US" sz="1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explained by traditional risk factors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8286EB-2B8C-B9C9-309E-E7FDD91D8840}"/>
              </a:ext>
            </a:extLst>
          </p:cNvPr>
          <p:cNvCxnSpPr/>
          <p:nvPr/>
        </p:nvCxnSpPr>
        <p:spPr>
          <a:xfrm>
            <a:off x="2308302" y="3066585"/>
            <a:ext cx="6905188" cy="0"/>
          </a:xfrm>
          <a:prstGeom prst="line">
            <a:avLst/>
          </a:prstGeom>
          <a:ln w="28575" cmpd="tri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F7F7062-0BF7-5B40-A628-AC928BF17DB6}"/>
              </a:ext>
            </a:extLst>
          </p:cNvPr>
          <p:cNvSpPr/>
          <p:nvPr/>
        </p:nvSpPr>
        <p:spPr>
          <a:xfrm>
            <a:off x="2150141" y="3242977"/>
            <a:ext cx="7866115" cy="2076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731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2" y="3657602"/>
            <a:ext cx="381230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8725" y="3827098"/>
            <a:ext cx="6927643" cy="2798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91410" tIns="45706" rIns="91410" bIns="45706" rtlCol="0">
            <a:spAutoFit/>
          </a:bodyPr>
          <a:lstStyle/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Unique advantages of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DCCT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cohort: </a:t>
            </a:r>
          </a:p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3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649" marR="0" lvl="0" indent="-285649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two treatment groups achieved markedly different mean A1C levels during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DCCT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649" marR="0" lvl="0" indent="-285649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Primary Prevention cohort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relatively healthy, young (mean, 27 y) with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duration of T1D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(mean 2.6 y) and devoid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diabetes complications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baseline </a:t>
            </a:r>
          </a:p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649" marR="0" lvl="0" indent="-285649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Availability of longitudinal serum samples from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DCCT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rich clinical datasets with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30-yr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follow-up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NIDDK CR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0991" y="323850"/>
            <a:ext cx="8712212" cy="1121764"/>
          </a:xfrm>
          <a:prstGeom prst="rect">
            <a:avLst/>
          </a:prstGeom>
        </p:spPr>
        <p:txBody>
          <a:bodyPr lIns="91410" tIns="45706" rIns="91410" bIns="45706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How to </a:t>
            </a:r>
            <a:r>
              <a:rPr kumimoji="0" lang="en-US" altLang="en-US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best define </a:t>
            </a:r>
            <a:r>
              <a:rPr kumimoji="0" lang="en-US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possible </a:t>
            </a:r>
            <a:r>
              <a:rPr kumimoji="0" lang="en-US" altLang="en-US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association </a:t>
            </a:r>
            <a:r>
              <a:rPr kumimoji="0" lang="en-US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between </a:t>
            </a:r>
            <a:endParaRPr kumimoji="0" lang="en-US" altLang="en-US" sz="2667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glycemic control </a:t>
            </a:r>
            <a:r>
              <a:rPr kumimoji="0" lang="en-US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and cardiac autoimmunity in T1D?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7834" y="4018299"/>
            <a:ext cx="1699957" cy="335898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A1c=9.1%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4034" y="5603839"/>
            <a:ext cx="1699957" cy="335898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pPr marL="0" marR="0" lvl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A1c=7.2%</a:t>
            </a:r>
          </a:p>
        </p:txBody>
      </p:sp>
    </p:spTree>
    <p:extLst>
      <p:ext uri="{BB962C8B-B14F-4D97-AF65-F5344CB8AC3E}">
        <p14:creationId xmlns:p14="http://schemas.microsoft.com/office/powerpoint/2010/main" val="17635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764890" y="1209369"/>
            <a:ext cx="7008693" cy="5204683"/>
            <a:chOff x="1147171" y="580968"/>
            <a:chExt cx="7008693" cy="6180551"/>
          </a:xfrm>
          <a:noFill/>
        </p:grpSpPr>
        <p:sp>
          <p:nvSpPr>
            <p:cNvPr id="2" name="Rounded Rectangle 1"/>
            <p:cNvSpPr/>
            <p:nvPr/>
          </p:nvSpPr>
          <p:spPr>
            <a:xfrm>
              <a:off x="3114195" y="580968"/>
              <a:ext cx="2660904" cy="9491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08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DCCT Primary Prevention Cohort </a:t>
              </a:r>
              <a:endPara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008"/>
              <a:r>
                <a:rPr lang="en-US" sz="1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n=726 </a:t>
              </a:r>
              <a:endPara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AutoShape 50"/>
            <p:cNvCxnSpPr>
              <a:cxnSpLocks noChangeShapeType="1"/>
            </p:cNvCxnSpPr>
            <p:nvPr/>
          </p:nvCxnSpPr>
          <p:spPr bwMode="auto">
            <a:xfrm>
              <a:off x="4430913" y="3353855"/>
              <a:ext cx="0" cy="300037"/>
            </a:xfrm>
            <a:prstGeom prst="straightConnector1">
              <a:avLst/>
            </a:prstGeom>
            <a:grpFill/>
            <a:ln w="25400">
              <a:solidFill>
                <a:srgbClr val="3760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" name="AutoShape 51"/>
            <p:cNvCxnSpPr>
              <a:cxnSpLocks noChangeShapeType="1"/>
            </p:cNvCxnSpPr>
            <p:nvPr/>
          </p:nvCxnSpPr>
          <p:spPr bwMode="auto">
            <a:xfrm>
              <a:off x="2424312" y="3658654"/>
              <a:ext cx="4032504" cy="0"/>
            </a:xfrm>
            <a:prstGeom prst="straightConnector1">
              <a:avLst/>
            </a:prstGeom>
            <a:grpFill/>
            <a:ln w="25400">
              <a:solidFill>
                <a:srgbClr val="3760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" name="Rectangle 62"/>
            <p:cNvSpPr>
              <a:spLocks noChangeArrowheads="1"/>
            </p:cNvSpPr>
            <p:nvPr/>
          </p:nvSpPr>
          <p:spPr bwMode="auto">
            <a:xfrm>
              <a:off x="1567063" y="6245335"/>
              <a:ext cx="2082418" cy="5143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76092"/>
              </a:solidFill>
              <a:miter lim="800000"/>
              <a:headEnd/>
              <a:tailEnd/>
            </a:ln>
          </p:spPr>
          <p:txBody>
            <a:bodyPr vert="horz" wrap="square" lIns="91429" tIns="91429" rIns="91429" bIns="91429" numCol="1" anchor="ctr" anchorCtr="0" compatLnSpc="1">
              <a:prstTxWarp prst="textNoShape">
                <a:avLst/>
              </a:prstTxWarp>
            </a:bodyPr>
            <a:lstStyle/>
            <a:p>
              <a:pPr algn="ctr" defTabSz="91400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1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83 </a:t>
              </a:r>
              <a:r>
                <a:rPr lang="en-CA" altLang="en-US" sz="1200" b="1" i="1" dirty="0">
                  <a:latin typeface="Arial" pitchFamily="34" charset="0"/>
                  <a:cs typeface="Arial" pitchFamily="34" charset="0"/>
                </a:rPr>
                <a:t>cases </a:t>
              </a:r>
            </a:p>
            <a:p>
              <a:pPr algn="ctr" defTabSz="91400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1200" b="1" i="1" dirty="0">
                  <a:latin typeface="Arial" pitchFamily="34" charset="0"/>
                  <a:cs typeface="Arial" pitchFamily="34" charset="0"/>
                </a:rPr>
                <a:t>234 </a:t>
              </a:r>
              <a:r>
                <a:rPr lang="en-CA" altLang="en-US" sz="1200" b="1" i="1" dirty="0" smtClean="0">
                  <a:latin typeface="Arial" pitchFamily="34" charset="0"/>
                  <a:cs typeface="Arial" pitchFamily="34" charset="0"/>
                </a:rPr>
                <a:t>longitudinal samples</a:t>
              </a:r>
              <a:endParaRPr lang="en-US" altLang="en-US" sz="12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62"/>
            <p:cNvSpPr>
              <a:spLocks noChangeArrowheads="1"/>
            </p:cNvSpPr>
            <p:nvPr/>
          </p:nvSpPr>
          <p:spPr bwMode="auto">
            <a:xfrm>
              <a:off x="5215814" y="6249456"/>
              <a:ext cx="2090069" cy="512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76092"/>
              </a:solidFill>
              <a:miter lim="800000"/>
              <a:headEnd/>
              <a:tailEnd/>
            </a:ln>
          </p:spPr>
          <p:txBody>
            <a:bodyPr vert="horz" wrap="square" lIns="91429" tIns="91429" rIns="91429" bIns="91429" numCol="1" anchor="ctr" anchorCtr="0" compatLnSpc="1">
              <a:prstTxWarp prst="textNoShape">
                <a:avLst/>
              </a:prstTxWarp>
            </a:bodyPr>
            <a:lstStyle/>
            <a:p>
              <a:pPr algn="ctr" defTabSz="91400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1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83 </a:t>
              </a:r>
              <a:r>
                <a:rPr lang="en-CA" altLang="en-US" sz="1200" b="1" dirty="0">
                  <a:latin typeface="Arial" pitchFamily="34" charset="0"/>
                  <a:cs typeface="Arial" pitchFamily="34" charset="0"/>
                </a:rPr>
                <a:t>controls</a:t>
              </a:r>
            </a:p>
            <a:p>
              <a:pPr algn="ctr" defTabSz="91400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1200" b="1" i="1" dirty="0">
                  <a:latin typeface="Arial" pitchFamily="34" charset="0"/>
                  <a:cs typeface="Arial" pitchFamily="34" charset="0"/>
                </a:rPr>
                <a:t>266 </a:t>
              </a:r>
              <a:r>
                <a:rPr lang="en-CA" altLang="en-US" sz="1200" b="1" i="1" dirty="0" smtClean="0">
                  <a:latin typeface="Arial" pitchFamily="34" charset="0"/>
                  <a:cs typeface="Arial" pitchFamily="34" charset="0"/>
                </a:rPr>
                <a:t>longitudinal samples</a:t>
              </a:r>
              <a:endParaRPr lang="en-US" altLang="en-US" sz="12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440438" y="1529651"/>
              <a:ext cx="0" cy="1371600"/>
            </a:xfrm>
            <a:prstGeom prst="line">
              <a:avLst/>
            </a:prstGeom>
            <a:grpFill/>
            <a:ln w="254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448058" y="2226564"/>
              <a:ext cx="548640" cy="0"/>
            </a:xfrm>
            <a:prstGeom prst="line">
              <a:avLst/>
            </a:prstGeom>
            <a:grpFill/>
            <a:ln w="254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AutoShape 50"/>
            <p:cNvCxnSpPr>
              <a:cxnSpLocks noChangeShapeType="1"/>
            </p:cNvCxnSpPr>
            <p:nvPr/>
          </p:nvCxnSpPr>
          <p:spPr bwMode="auto">
            <a:xfrm>
              <a:off x="2427488" y="3656393"/>
              <a:ext cx="0" cy="292608"/>
            </a:xfrm>
            <a:prstGeom prst="straightConnector1">
              <a:avLst/>
            </a:prstGeom>
            <a:grpFill/>
            <a:ln w="25400">
              <a:solidFill>
                <a:srgbClr val="3760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50"/>
            <p:cNvCxnSpPr>
              <a:cxnSpLocks noChangeShapeType="1"/>
            </p:cNvCxnSpPr>
            <p:nvPr/>
          </p:nvCxnSpPr>
          <p:spPr bwMode="auto">
            <a:xfrm>
              <a:off x="2421135" y="4467539"/>
              <a:ext cx="0" cy="274320"/>
            </a:xfrm>
            <a:prstGeom prst="straightConnector1">
              <a:avLst/>
            </a:prstGeom>
            <a:grpFill/>
            <a:ln w="25400">
              <a:solidFill>
                <a:srgbClr val="3760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2415366" y="5026919"/>
              <a:ext cx="0" cy="1216152"/>
            </a:xfrm>
            <a:prstGeom prst="line">
              <a:avLst/>
            </a:prstGeom>
            <a:grpFill/>
            <a:ln w="254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AutoShape 50"/>
            <p:cNvCxnSpPr>
              <a:cxnSpLocks noChangeShapeType="1"/>
            </p:cNvCxnSpPr>
            <p:nvPr/>
          </p:nvCxnSpPr>
          <p:spPr bwMode="auto">
            <a:xfrm>
              <a:off x="6457357" y="3656108"/>
              <a:ext cx="0" cy="292608"/>
            </a:xfrm>
            <a:prstGeom prst="straightConnector1">
              <a:avLst/>
            </a:prstGeom>
            <a:grpFill/>
            <a:ln w="25400">
              <a:solidFill>
                <a:srgbClr val="3760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50"/>
            <p:cNvCxnSpPr>
              <a:cxnSpLocks noChangeShapeType="1"/>
            </p:cNvCxnSpPr>
            <p:nvPr/>
          </p:nvCxnSpPr>
          <p:spPr bwMode="auto">
            <a:xfrm>
              <a:off x="6456563" y="4521284"/>
              <a:ext cx="0" cy="274320"/>
            </a:xfrm>
            <a:prstGeom prst="straightConnector1">
              <a:avLst/>
            </a:prstGeom>
            <a:grpFill/>
            <a:ln w="25400">
              <a:solidFill>
                <a:srgbClr val="3760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6459738" y="5026782"/>
              <a:ext cx="0" cy="1216152"/>
            </a:xfrm>
            <a:prstGeom prst="line">
              <a:avLst/>
            </a:prstGeom>
            <a:grpFill/>
            <a:ln w="254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2" idx="3"/>
            </p:cNvCxnSpPr>
            <p:nvPr/>
          </p:nvCxnSpPr>
          <p:spPr>
            <a:xfrm>
              <a:off x="5380698" y="5607177"/>
              <a:ext cx="1073833" cy="761"/>
            </a:xfrm>
            <a:prstGeom prst="line">
              <a:avLst/>
            </a:prstGeom>
            <a:grpFill/>
            <a:ln w="254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4992576" y="1879573"/>
              <a:ext cx="2593905" cy="775847"/>
            </a:xfrm>
            <a:prstGeom prst="roundRect">
              <a:avLst/>
            </a:prstGeom>
            <a:grpFill/>
            <a:ln w="28575"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008"/>
              <a:r>
                <a:rPr lang="en-US" sz="1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Exclusions: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008"/>
              <a:r>
                <a:rPr lang="en-US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iabetic kidney disease or CVD events  during the DCCT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04139" y="2811041"/>
              <a:ext cx="4621162" cy="6149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008"/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711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eligible participants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367</a:t>
              </a:r>
              <a:r>
                <a:rPr lang="en-US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 treatment group/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344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 treatment group</a:t>
              </a:r>
              <a:endPara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008"/>
              <a:endPara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47171" y="3889294"/>
              <a:ext cx="2908710" cy="58676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08"/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008"/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 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 </a:t>
              </a:r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group:            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008"/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 HbA1c </a:t>
              </a:r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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9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.0% during </a:t>
              </a:r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DCCT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008"/>
              <a:endPara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72592" y="3895690"/>
              <a:ext cx="2983272" cy="62561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08"/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008"/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 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 </a:t>
              </a:r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group:            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008"/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 HbA1c </a:t>
              </a:r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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7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.0% during </a:t>
              </a:r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DCCT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008"/>
              <a:endPara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571508" y="4758912"/>
              <a:ext cx="1691640" cy="39896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08"/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191</a:t>
              </a: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participants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12648" y="4805116"/>
              <a:ext cx="1691640" cy="41113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08"/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163</a:t>
              </a: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participants</a:t>
              </a: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81140" y="5168265"/>
              <a:ext cx="1899558" cy="877824"/>
            </a:xfrm>
            <a:prstGeom prst="roundRect">
              <a:avLst/>
            </a:prstGeom>
            <a:grpFill/>
            <a:ln w="28575"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08"/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 availability</a:t>
              </a:r>
            </a:p>
            <a:p>
              <a:pPr algn="ctr" defTabSz="914008"/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</a:p>
            <a:p>
              <a:pPr algn="ctr" defTabSz="914008"/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1:1 case/control matching</a:t>
              </a:r>
            </a:p>
          </p:txBody>
        </p:sp>
        <p:cxnSp>
          <p:nvCxnSpPr>
            <p:cNvPr id="23" name="Straight Connector 22"/>
            <p:cNvCxnSpPr>
              <a:endCxn id="22" idx="1"/>
            </p:cNvCxnSpPr>
            <p:nvPr/>
          </p:nvCxnSpPr>
          <p:spPr>
            <a:xfrm flipV="1">
              <a:off x="2419175" y="5607177"/>
              <a:ext cx="1061965" cy="770"/>
            </a:xfrm>
            <a:prstGeom prst="line">
              <a:avLst/>
            </a:prstGeom>
            <a:grpFill/>
            <a:ln w="254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 bwMode="auto">
          <a:xfrm>
            <a:off x="3683000" y="514457"/>
            <a:ext cx="3127375" cy="5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51" tIns="50925" rIns="101851" bIns="50925" rtlCol="0">
            <a:spAutoFit/>
          </a:bodyPr>
          <a:lstStyle/>
          <a:p>
            <a:pPr defTabSz="914116"/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2666" y="6035873"/>
            <a:ext cx="3141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thanks to the NIDDK CR staff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Callout 31"/>
          <p:cNvSpPr/>
          <p:nvPr/>
        </p:nvSpPr>
        <p:spPr bwMode="auto">
          <a:xfrm>
            <a:off x="9033510" y="1303020"/>
            <a:ext cx="2590800" cy="1821180"/>
          </a:xfrm>
          <a:prstGeom prst="wedgeEllipseCallout">
            <a:avLst>
              <a:gd name="adj1" fmla="val -36245"/>
              <a:gd name="adj2" fmla="val 76190"/>
            </a:avLst>
          </a:prstGeom>
          <a:solidFill>
            <a:srgbClr val="FFFFCC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9394055" y="1611630"/>
            <a:ext cx="1844041" cy="1169551"/>
          </a:xfrm>
          <a:prstGeom prst="rect">
            <a:avLst/>
          </a:prstGeom>
          <a:solidFill>
            <a:srgbClr val="FFFFCC"/>
          </a:solidFill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the NIDDK CR support staff </a:t>
            </a:r>
            <a:r>
              <a:rPr lang="en-US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 early as possible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assess sample availability 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4012E69-EC0D-5175-F299-56039DAB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950" y="112657"/>
            <a:ext cx="2069457" cy="85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7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slides from grant-h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lides from grant-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s from grant-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from grant-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from grant-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from grant-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from grant-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from grant-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from grant-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slides from grant-h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slides from grant-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lides from grant-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from grant-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s from grant-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from grant-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from grant-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from grant-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from grant-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IDDKCRWorksho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DDK-CR Workshop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DK-CR_20thAnniversaryWorkshop_template_td" id="{5484C378-6D76-4506-B2AD-DF44C1B888A0}" vid="{8036AF2A-B590-446A-A0CA-93CE78208EB0}"/>
    </a:ext>
  </a:extLst>
</a:theme>
</file>

<file path=ppt/theme/theme8.xml><?xml version="1.0" encoding="utf-8"?>
<a:theme xmlns:a="http://schemas.openxmlformats.org/drawingml/2006/main" name="1_NIDDKCRWorksho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DDK-CR Workshop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DK-CR_20thAnniversaryWorkshop_template_td" id="{5484C378-6D76-4506-B2AD-DF44C1B888A0}" vid="{8036AF2A-B590-446A-A0CA-93CE78208EB0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lides from grant-h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6332</TotalTime>
  <Words>2629</Words>
  <Application>Microsoft Office PowerPoint</Application>
  <PresentationFormat>Widescreen</PresentationFormat>
  <Paragraphs>534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5" baseType="lpstr">
      <vt:lpstr>MS PGothic</vt:lpstr>
      <vt:lpstr>MS PGothic</vt:lpstr>
      <vt:lpstr>Arial</vt:lpstr>
      <vt:lpstr>Arial Narrow</vt:lpstr>
      <vt:lpstr>Calibri</vt:lpstr>
      <vt:lpstr>Calibri Light</vt:lpstr>
      <vt:lpstr>Open Sans</vt:lpstr>
      <vt:lpstr>Symbol</vt:lpstr>
      <vt:lpstr>Times</vt:lpstr>
      <vt:lpstr>Times New Roman</vt:lpstr>
      <vt:lpstr>Wingdings</vt:lpstr>
      <vt:lpstr>Office Theme</vt:lpstr>
      <vt:lpstr>14_slides from grant-h</vt:lpstr>
      <vt:lpstr>10_Default Design</vt:lpstr>
      <vt:lpstr>8_Office Theme</vt:lpstr>
      <vt:lpstr>11_Office Theme</vt:lpstr>
      <vt:lpstr>12_Office Theme</vt:lpstr>
      <vt:lpstr>NIDDKCRWorkshop</vt:lpstr>
      <vt:lpstr>1_NIDDKCRWorkshop</vt:lpstr>
      <vt:lpstr>1_Office Theme</vt:lpstr>
      <vt:lpstr>4_Office Theme</vt:lpstr>
      <vt:lpstr>16_slides from grant-h</vt:lpstr>
      <vt:lpstr>2_Blank Presentation</vt:lpstr>
      <vt:lpstr>1_Blank Presentation</vt:lpstr>
      <vt:lpstr>Default Design</vt:lpstr>
      <vt:lpstr>24_Office Theme</vt:lpstr>
      <vt:lpstr>Image</vt:lpstr>
      <vt:lpstr>Use of the NIDDK repository resources to uncover a new pathway for cardiovascular disease complications in type 1 diabetes   Myra Lipes, MD Joslin Diabetes Center, Harvard Medical School 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Apart from HbA1c levels, the two groups had similar CVD risk factors at the beginning and end of the DCCT</vt:lpstr>
      <vt:lpstr>Temporal dynamics of cardiac autoantibody expression during the DCCT</vt:lpstr>
      <vt:lpstr>PowerPoint Presentation</vt:lpstr>
      <vt:lpstr>Unexpectedly, the T1D DCCT participants with the highest titers and numbers of cardiac AAbs developed CVD events decades later   </vt:lpstr>
      <vt:lpstr>How could cardiac autoimmunity be linked to   increased risk of atherosclerotic CVD outcomes? </vt:lpstr>
      <vt:lpstr>No difference in hsCRP levels between  the two DCCT HbA1c groups  </vt:lpstr>
      <vt:lpstr>Positivity for ≥2 cardiac AAbs was associated with markedly elevated hsCRP levels     </vt:lpstr>
      <vt:lpstr>PowerPoint Presentation</vt:lpstr>
      <vt:lpstr>PowerPoint Presentation</vt:lpstr>
    </vt:vector>
  </TitlesOfParts>
  <Company>Joslin Diabetes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of a new etiology of cardiovascular complications in type 1 diabetes</dc:title>
  <dc:creator>Lipes, Myra</dc:creator>
  <cp:lastModifiedBy>Lipes, Myra</cp:lastModifiedBy>
  <cp:revision>302</cp:revision>
  <cp:lastPrinted>2023-09-18T15:12:12Z</cp:lastPrinted>
  <dcterms:created xsi:type="dcterms:W3CDTF">2023-08-17T01:25:16Z</dcterms:created>
  <dcterms:modified xsi:type="dcterms:W3CDTF">2023-09-18T17:07:28Z</dcterms:modified>
</cp:coreProperties>
</file>