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1159" r:id="rId6"/>
    <p:sldId id="1161" r:id="rId7"/>
    <p:sldId id="1163" r:id="rId8"/>
    <p:sldId id="259" r:id="rId9"/>
    <p:sldId id="260" r:id="rId10"/>
    <p:sldId id="11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79680"/>
  </p:normalViewPr>
  <p:slideViewPr>
    <p:cSldViewPr snapToGrid="0">
      <p:cViewPr varScale="1">
        <p:scale>
          <a:sx n="84" d="100"/>
          <a:sy n="84" d="100"/>
        </p:scale>
        <p:origin x="1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Rebecca (NIH/NIDDK) [E]" userId="5df5489d-b199-49c4-a545-b578603f55b4" providerId="ADAL" clId="{57C076E6-6FCE-45EF-8694-C56E2962F2C3}"/>
    <pc:docChg chg="modSld">
      <pc:chgData name="Rodriguez, Rebecca (NIH/NIDDK) [E]" userId="5df5489d-b199-49c4-a545-b578603f55b4" providerId="ADAL" clId="{57C076E6-6FCE-45EF-8694-C56E2962F2C3}" dt="2023-08-21T15:19:06.814" v="90" actId="20577"/>
      <pc:docMkLst>
        <pc:docMk/>
      </pc:docMkLst>
      <pc:sldChg chg="modSp mod">
        <pc:chgData name="Rodriguez, Rebecca (NIH/NIDDK) [E]" userId="5df5489d-b199-49c4-a545-b578603f55b4" providerId="ADAL" clId="{57C076E6-6FCE-45EF-8694-C56E2962F2C3}" dt="2023-08-21T15:19:06.814" v="90" actId="20577"/>
        <pc:sldMkLst>
          <pc:docMk/>
          <pc:sldMk cId="1625514417" sldId="259"/>
        </pc:sldMkLst>
        <pc:spChg chg="mod">
          <ac:chgData name="Rodriguez, Rebecca (NIH/NIDDK) [E]" userId="5df5489d-b199-49c4-a545-b578603f55b4" providerId="ADAL" clId="{57C076E6-6FCE-45EF-8694-C56E2962F2C3}" dt="2023-08-21T15:19:06.814" v="90" actId="20577"/>
          <ac:spMkLst>
            <pc:docMk/>
            <pc:sldMk cId="1625514417" sldId="259"/>
            <ac:spMk id="4" creationId="{476FE068-9DB4-8F3D-5628-EA7EE3AC75B5}"/>
          </ac:spMkLst>
        </pc:spChg>
      </pc:sldChg>
      <pc:sldChg chg="modSp mod">
        <pc:chgData name="Rodriguez, Rebecca (NIH/NIDDK) [E]" userId="5df5489d-b199-49c4-a545-b578603f55b4" providerId="ADAL" clId="{57C076E6-6FCE-45EF-8694-C56E2962F2C3}" dt="2023-08-21T15:02:56.812" v="85" actId="20577"/>
        <pc:sldMkLst>
          <pc:docMk/>
          <pc:sldMk cId="3752157941" sldId="260"/>
        </pc:sldMkLst>
        <pc:spChg chg="mod">
          <ac:chgData name="Rodriguez, Rebecca (NIH/NIDDK) [E]" userId="5df5489d-b199-49c4-a545-b578603f55b4" providerId="ADAL" clId="{57C076E6-6FCE-45EF-8694-C56E2962F2C3}" dt="2023-08-21T15:02:56.812" v="85" actId="20577"/>
          <ac:spMkLst>
            <pc:docMk/>
            <pc:sldMk cId="3752157941" sldId="260"/>
            <ac:spMk id="4" creationId="{476FE068-9DB4-8F3D-5628-EA7EE3AC75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DD0A4-2EBF-B842-BE2F-747EB48B467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6A4A4-9FC7-334E-8170-D96871DF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6A4A4-9FC7-334E-8170-D96871DF2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98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6A4A4-9FC7-334E-8170-D96871DF2E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6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Instructions: Briefly describe the resources received and your research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resources (material, study collection) did you request? Through which pathway did you gain access to the resources, X01, R01, or Administrative Review?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type of work (mechanistic, pathogenic process, disease progression, clinical response) did you conduct with the resources you received?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6A4A4-9FC7-334E-8170-D96871DF2E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Instructions: Briefly describe the research work conducted using repository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High-level description of your research project(s), including the primary aims and knowledge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do the repository resources accelerate medical breakthroughs and innovation in your research?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Instructions: Briefly describe the scientific accomplishments of your research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did access to repository resources (data and specimens) facilitate your research?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6A4A4-9FC7-334E-8170-D96871DF2E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Mean age 54 years; Mean GFR 45 ml/min/1.73 m</a:t>
            </a:r>
            <a:r>
              <a:rPr lang="en-US" sz="1200" baseline="30000" dirty="0"/>
              <a:t>2</a:t>
            </a:r>
            <a:r>
              <a:rPr lang="en-US" sz="1200" dirty="0"/>
              <a:t>; 37% female; Median UPCR 0.09 g/g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19DC2-D99E-2A49-8714-9D8BBD5A0D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5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19DC2-D99E-2A49-8714-9D8BBD5A0D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8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19DC2-D99E-2A49-8714-9D8BBD5A0D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6A4A4-9FC7-334E-8170-D96871DF2E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Instructions: Briefly describe our scientific research journey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did access to repository resources (data and specimens) facilitate your research?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impact, if any, it had on your career journey?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6A4A4-9FC7-334E-8170-D96871DF2E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Instructions: List useful hints for investigators seeking access to repository resources.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Sometimes the later visits might have more sample availability.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Need to get approvals for manuscripts before submitting; use exact 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6A4A4-9FC7-334E-8170-D96871DF2E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7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2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0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6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EDD0-28D2-44F9-AF80-25ED23EF26D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1DE0-19A0-A600-AE12-829866B9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293" y="1427163"/>
            <a:ext cx="11187414" cy="2387600"/>
          </a:xfrm>
        </p:spPr>
        <p:txBody>
          <a:bodyPr>
            <a:normAutofit/>
          </a:bodyPr>
          <a:lstStyle/>
          <a:p>
            <a:r>
              <a:rPr lang="en-US" sz="4800" dirty="0"/>
              <a:t>Leveraging NIDDK Central Repository Resources for Research: My Experience and Lessons Learned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E7C5B-FBD3-83A0-315C-E1D29F9B8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Teresa K. Chen, MD, MHS</a:t>
            </a:r>
          </a:p>
          <a:p>
            <a:r>
              <a:rPr lang="en-US" dirty="0"/>
              <a:t>Assistant Professor of Medicine</a:t>
            </a:r>
          </a:p>
          <a:p>
            <a:r>
              <a:rPr lang="en-US" dirty="0"/>
              <a:t>University of California, San Francisco</a:t>
            </a:r>
          </a:p>
          <a:p>
            <a:r>
              <a:rPr lang="en-US" dirty="0"/>
              <a:t>San Francisco VA Healthcare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A4CA7-313D-0130-6EB8-4B65D18D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293" y="339901"/>
            <a:ext cx="3246059" cy="134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7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A98A-CDE2-40BB-88B3-4B87D48A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6"/>
            <a:ext cx="10515600" cy="1325563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DF9E-F47E-0D53-E064-2A0ED7063B0C}"/>
              </a:ext>
            </a:extLst>
          </p:cNvPr>
          <p:cNvSpPr txBox="1"/>
          <p:nvPr/>
        </p:nvSpPr>
        <p:spPr>
          <a:xfrm>
            <a:off x="7217956" y="3138347"/>
            <a:ext cx="51112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11893"/>
              </a:solidFill>
            </a:endParaRPr>
          </a:p>
          <a:p>
            <a:r>
              <a:rPr lang="en-US" b="1" u="sng" dirty="0">
                <a:solidFill>
                  <a:srgbClr val="011893"/>
                </a:solidFill>
              </a:rPr>
              <a:t>Funding and Support</a:t>
            </a:r>
          </a:p>
          <a:p>
            <a:r>
              <a:rPr lang="en-US" dirty="0">
                <a:solidFill>
                  <a:srgbClr val="011893"/>
                </a:solidFill>
              </a:rPr>
              <a:t>NIDDK Central Repository </a:t>
            </a:r>
          </a:p>
          <a:p>
            <a:r>
              <a:rPr lang="en-US" dirty="0">
                <a:solidFill>
                  <a:srgbClr val="011893"/>
                </a:solidFill>
              </a:rPr>
              <a:t>CKD Biomarkers Consortium</a:t>
            </a:r>
          </a:p>
          <a:p>
            <a:r>
              <a:rPr lang="en-US" dirty="0">
                <a:solidFill>
                  <a:srgbClr val="011893"/>
                </a:solidFill>
              </a:rPr>
              <a:t>NIDDK K08DK117068, X01DK118497</a:t>
            </a:r>
          </a:p>
          <a:p>
            <a:r>
              <a:rPr lang="en-US" dirty="0">
                <a:solidFill>
                  <a:srgbClr val="011893"/>
                </a:solidFill>
              </a:rPr>
              <a:t>Yale University, George M. O’Brien  </a:t>
            </a:r>
          </a:p>
          <a:p>
            <a:r>
              <a:rPr lang="en-US" dirty="0">
                <a:solidFill>
                  <a:srgbClr val="011893"/>
                </a:solidFill>
              </a:rPr>
              <a:t>   Center Kidney Research Pilot &amp;    </a:t>
            </a:r>
          </a:p>
          <a:p>
            <a:r>
              <a:rPr lang="en-US" dirty="0">
                <a:solidFill>
                  <a:srgbClr val="011893"/>
                </a:solidFill>
              </a:rPr>
              <a:t>   Feasibility Grant (via NIDDK P30DK079310)</a:t>
            </a:r>
          </a:p>
          <a:p>
            <a:endParaRPr lang="en-US" sz="2400" dirty="0">
              <a:solidFill>
                <a:srgbClr val="011893"/>
              </a:solidFill>
            </a:endParaRPr>
          </a:p>
          <a:p>
            <a:endParaRPr lang="en-US" sz="2400" dirty="0">
              <a:solidFill>
                <a:srgbClr val="011893"/>
              </a:solidFill>
            </a:endParaRPr>
          </a:p>
          <a:p>
            <a:endParaRPr lang="en-US" sz="2400" dirty="0">
              <a:solidFill>
                <a:srgbClr val="011893"/>
              </a:solidFill>
            </a:endParaRPr>
          </a:p>
          <a:p>
            <a:endParaRPr lang="en-US" dirty="0"/>
          </a:p>
        </p:txBody>
      </p:sp>
      <p:pic>
        <p:nvPicPr>
          <p:cNvPr id="1028" name="Picture 4" descr="Michelle Estrella, MD, MHS | Kidney Health Research ...">
            <a:extLst>
              <a:ext uri="{FF2B5EF4-FFF2-40B4-BE49-F238E27FC236}">
                <a16:creationId xmlns:a16="http://schemas.microsoft.com/office/drawing/2014/main" id="{C66BB065-1016-ED79-1D45-497A440A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73" y="1378910"/>
            <a:ext cx="1673352" cy="182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</p:pic>
      <p:pic>
        <p:nvPicPr>
          <p:cNvPr id="1032" name="Picture 8" descr="Lawrence Appel | Johns Hopkins | Bloomberg School of Public Health">
            <a:extLst>
              <a:ext uri="{FF2B5EF4-FFF2-40B4-BE49-F238E27FC236}">
                <a16:creationId xmlns:a16="http://schemas.microsoft.com/office/drawing/2014/main" id="{EE53D946-5242-780C-439C-74BCCAFE5B2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32" y="1378910"/>
            <a:ext cx="1673352" cy="18288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rgan Grams (@meg21212) / X">
            <a:extLst>
              <a:ext uri="{FF2B5EF4-FFF2-40B4-BE49-F238E27FC236}">
                <a16:creationId xmlns:a16="http://schemas.microsoft.com/office/drawing/2014/main" id="{097D2C9A-741A-BBAE-8526-00F802A72E7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6" y="1378910"/>
            <a:ext cx="1828800" cy="18288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osef Coresh | Johns Hopkins | Bloomberg School of Public Health">
            <a:extLst>
              <a:ext uri="{FF2B5EF4-FFF2-40B4-BE49-F238E27FC236}">
                <a16:creationId xmlns:a16="http://schemas.microsoft.com/office/drawing/2014/main" id="{9D1CD1A5-D0B9-51CF-5320-0B4832466BA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79" y="1376785"/>
            <a:ext cx="1673352" cy="18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ditya Surapaneni | Johns Hopkins | Bloomberg School of Public Health">
            <a:extLst>
              <a:ext uri="{FF2B5EF4-FFF2-40B4-BE49-F238E27FC236}">
                <a16:creationId xmlns:a16="http://schemas.microsoft.com/office/drawing/2014/main" id="{47F0E382-CD84-A9E6-80B3-C673511E1E1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70" y="3538100"/>
            <a:ext cx="16093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hirag Parikh | Johns Hopkins | Bloomberg School of Public Health">
            <a:extLst>
              <a:ext uri="{FF2B5EF4-FFF2-40B4-BE49-F238E27FC236}">
                <a16:creationId xmlns:a16="http://schemas.microsoft.com/office/drawing/2014/main" id="{E8FAB7D5-11C1-99E0-58E1-988FC7DC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74" y="1378720"/>
            <a:ext cx="160764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IBE-AKD">
            <a:extLst>
              <a:ext uri="{FF2B5EF4-FFF2-40B4-BE49-F238E27FC236}">
                <a16:creationId xmlns:a16="http://schemas.microsoft.com/office/drawing/2014/main" id="{2E94CFA7-3530-A18D-66EE-0D6444E8B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61" y="3538100"/>
            <a:ext cx="16571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CFB19B9E-C257-C162-7130-86E7F24D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6" y="3538100"/>
            <a:ext cx="178350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bout Us | Clinical and Translational Research Unit">
            <a:extLst>
              <a:ext uri="{FF2B5EF4-FFF2-40B4-BE49-F238E27FC236}">
                <a16:creationId xmlns:a16="http://schemas.microsoft.com/office/drawing/2014/main" id="{ADCB1A2A-1DA6-0FEA-576E-AC6B4CDA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06" y="3538100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2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A98A-CDE2-40BB-88B3-4B87D48A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EDB7F-CF2E-02B6-6DDF-65DF21EA2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work: Disease progression </a:t>
            </a:r>
          </a:p>
          <a:p>
            <a:endParaRPr lang="en-US" dirty="0"/>
          </a:p>
          <a:p>
            <a:r>
              <a:rPr lang="en-US" dirty="0"/>
              <a:t>Pathway: X01 grant mechanism</a:t>
            </a:r>
          </a:p>
          <a:p>
            <a:endParaRPr lang="en-US" dirty="0"/>
          </a:p>
          <a:p>
            <a:r>
              <a:rPr lang="en-US" dirty="0"/>
              <a:t>Biospecimens: Stored serum samples from the African American Study of Kidney Disease and Hypertension (AASK)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7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A98A-CDE2-40BB-88B3-4B87D48A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05"/>
            <a:ext cx="10515600" cy="1325563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EDB7F-CF2E-02B6-6DDF-65DF21EA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579"/>
            <a:ext cx="10515600" cy="4351338"/>
          </a:xfrm>
        </p:spPr>
        <p:txBody>
          <a:bodyPr/>
          <a:lstStyle/>
          <a:p>
            <a:r>
              <a:rPr lang="en-US" dirty="0"/>
              <a:t>Are biomarkers of immune activation associated with development of ESKD among African American adults with CKD attributed to hypertension? </a:t>
            </a:r>
          </a:p>
          <a:p>
            <a:endParaRPr lang="en-US" sz="1400" dirty="0"/>
          </a:p>
          <a:p>
            <a:r>
              <a:rPr lang="en-US" dirty="0"/>
              <a:t>Do treatment effects on biomarkers of immune activation reflect treatment effects observed in clinical trials of CKD? </a:t>
            </a:r>
          </a:p>
          <a:p>
            <a:endParaRPr lang="en-US" sz="1400" dirty="0"/>
          </a:p>
          <a:p>
            <a:r>
              <a:rPr lang="en-US" dirty="0"/>
              <a:t>What are metabolomic predictors of biomarkers of immune activation? 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7FFE9BA-9DDE-03CC-F3DC-C5302624F493}"/>
              </a:ext>
            </a:extLst>
          </p:cNvPr>
          <p:cNvSpPr/>
          <p:nvPr/>
        </p:nvSpPr>
        <p:spPr>
          <a:xfrm>
            <a:off x="289367" y="1675154"/>
            <a:ext cx="548833" cy="3851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3F08113-CA88-1A66-AB58-6E804E31E09C}"/>
              </a:ext>
            </a:extLst>
          </p:cNvPr>
          <p:cNvSpPr/>
          <p:nvPr/>
        </p:nvSpPr>
        <p:spPr>
          <a:xfrm>
            <a:off x="289367" y="3271155"/>
            <a:ext cx="548833" cy="3851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404D01C-D656-7A40-A98F-B8C24928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42" y="4882426"/>
            <a:ext cx="739394" cy="7393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675419-5572-8343-B19C-A352D74C3664}"/>
              </a:ext>
            </a:extLst>
          </p:cNvPr>
          <p:cNvSpPr txBox="1"/>
          <p:nvPr/>
        </p:nvSpPr>
        <p:spPr>
          <a:xfrm>
            <a:off x="1372445" y="4859708"/>
            <a:ext cx="48375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ESKD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Chronic dialysis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Kidney transplant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B4A76-809E-D14E-891B-9034820362DA}"/>
              </a:ext>
            </a:extLst>
          </p:cNvPr>
          <p:cNvSpPr txBox="1"/>
          <p:nvPr/>
        </p:nvSpPr>
        <p:spPr>
          <a:xfrm>
            <a:off x="130623" y="186813"/>
            <a:ext cx="12192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11893"/>
                </a:solidFill>
              </a:rPr>
              <a:t>Are biomarkers of immune activation associated with development of ESKD? </a:t>
            </a:r>
          </a:p>
          <a:p>
            <a:r>
              <a:rPr lang="en-US" sz="2800" dirty="0"/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FDA0C-4F7B-2347-A411-4B82CA3A5E26}"/>
              </a:ext>
            </a:extLst>
          </p:cNvPr>
          <p:cNvSpPr/>
          <p:nvPr/>
        </p:nvSpPr>
        <p:spPr>
          <a:xfrm>
            <a:off x="0" y="2727509"/>
            <a:ext cx="539496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Exposures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D09BE-CDD0-B940-9135-F0C2C9F62893}"/>
              </a:ext>
            </a:extLst>
          </p:cNvPr>
          <p:cNvSpPr/>
          <p:nvPr/>
        </p:nvSpPr>
        <p:spPr>
          <a:xfrm>
            <a:off x="5389203" y="811525"/>
            <a:ext cx="6802797" cy="365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6E0C8-D9B1-7641-8E2F-C1982A33E714}"/>
              </a:ext>
            </a:extLst>
          </p:cNvPr>
          <p:cNvSpPr/>
          <p:nvPr/>
        </p:nvSpPr>
        <p:spPr>
          <a:xfrm>
            <a:off x="-1" y="811730"/>
            <a:ext cx="539496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Setting and Participants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287309-2B68-C543-90A7-9D041206DC1F}"/>
              </a:ext>
            </a:extLst>
          </p:cNvPr>
          <p:cNvSpPr/>
          <p:nvPr/>
        </p:nvSpPr>
        <p:spPr>
          <a:xfrm>
            <a:off x="-1" y="4420693"/>
            <a:ext cx="539496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Outcome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054EA21-F160-8C40-9ABF-B9449D70F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52779"/>
              </p:ext>
            </p:extLst>
          </p:nvPr>
        </p:nvGraphicFramePr>
        <p:xfrm>
          <a:off x="5797242" y="2125289"/>
          <a:ext cx="5985003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16675">
                  <a:extLst>
                    <a:ext uri="{9D8B030D-6E8A-4147-A177-3AD203B41FA5}">
                      <a16:colId xmlns:a16="http://schemas.microsoft.com/office/drawing/2014/main" val="1391496680"/>
                    </a:ext>
                  </a:extLst>
                </a:gridCol>
                <a:gridCol w="3768328">
                  <a:extLst>
                    <a:ext uri="{9D8B030D-6E8A-4147-A177-3AD203B41FA5}">
                      <a16:colId xmlns:a16="http://schemas.microsoft.com/office/drawing/2014/main" val="4011344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Biomarker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ESKD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23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TNFR1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 3.66-fold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0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TNFR2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 2.29-fold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5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TNF-α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 1.35-fold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77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IFN-</a:t>
                      </a:r>
                      <a:r>
                        <a:rPr lang="en-US" sz="1500" dirty="0" err="1"/>
                        <a:t>γ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IL-6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31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IL-8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10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IL-10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 1.28-fold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1543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232D796-910A-B942-9E53-C79DD0D5D4B2}"/>
              </a:ext>
            </a:extLst>
          </p:cNvPr>
          <p:cNvSpPr txBox="1"/>
          <p:nvPr/>
        </p:nvSpPr>
        <p:spPr>
          <a:xfrm>
            <a:off x="5703800" y="5097599"/>
            <a:ext cx="644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 2-fold higher level; adjusted for age, sex, SBP, BMI, smoking, GFR, log</a:t>
            </a:r>
            <a:r>
              <a:rPr lang="en-US" sz="1400" baseline="-25000" dirty="0"/>
              <a:t>2</a:t>
            </a:r>
            <a:r>
              <a:rPr lang="en-US" sz="1400" dirty="0"/>
              <a:t>(UPCR)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365963-60B8-8641-99E0-B6479D933D04}"/>
              </a:ext>
            </a:extLst>
          </p:cNvPr>
          <p:cNvCxnSpPr/>
          <p:nvPr/>
        </p:nvCxnSpPr>
        <p:spPr>
          <a:xfrm>
            <a:off x="5394959" y="1155855"/>
            <a:ext cx="0" cy="4544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A33DC6E1-6B00-1B43-AD72-E1A979E87B88}"/>
              </a:ext>
            </a:extLst>
          </p:cNvPr>
          <p:cNvSpPr/>
          <p:nvPr/>
        </p:nvSpPr>
        <p:spPr>
          <a:xfrm>
            <a:off x="5791585" y="2481483"/>
            <a:ext cx="5990660" cy="7315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76F2C7F-C7FF-3F48-80A5-2C750B75FCFE}"/>
              </a:ext>
            </a:extLst>
          </p:cNvPr>
          <p:cNvGrpSpPr>
            <a:grpSpLocks noChangeAspect="1"/>
          </p:cNvGrpSpPr>
          <p:nvPr/>
        </p:nvGrpSpPr>
        <p:grpSpPr>
          <a:xfrm>
            <a:off x="5905806" y="1317831"/>
            <a:ext cx="5811624" cy="676910"/>
            <a:chOff x="5744767" y="2266669"/>
            <a:chExt cx="5811624" cy="67691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CD92C21-1D54-F84D-95DD-F50BC87E3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4767" y="2266669"/>
              <a:ext cx="676910" cy="67691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F2C671-A350-EB4E-B005-0626CF82D67A}"/>
                </a:ext>
              </a:extLst>
            </p:cNvPr>
            <p:cNvSpPr txBox="1"/>
            <p:nvPr/>
          </p:nvSpPr>
          <p:spPr>
            <a:xfrm>
              <a:off x="6542967" y="2425974"/>
              <a:ext cx="5013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161 events over a median follow-up of 8.5 years</a:t>
              </a:r>
              <a:endParaRPr lang="en-US" sz="16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30CEB01-4BEC-494D-8867-BB3522AE6789}"/>
              </a:ext>
            </a:extLst>
          </p:cNvPr>
          <p:cNvSpPr txBox="1"/>
          <p:nvPr/>
        </p:nvSpPr>
        <p:spPr>
          <a:xfrm>
            <a:off x="1372445" y="1245382"/>
            <a:ext cx="38202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500 AASK trial participants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Self-reported African-American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Hypertension-attributed CKD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GFR 20 to 65 ml/min/1.73 m</a:t>
            </a:r>
            <a:r>
              <a:rPr lang="en-US" sz="15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Diabetes and UPCR&gt;2.5 g/g excluded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Available serum samples at 0 months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CB46AD-0624-0B45-92CB-FC6FC3486C60}"/>
              </a:ext>
            </a:extLst>
          </p:cNvPr>
          <p:cNvGrpSpPr>
            <a:grpSpLocks noChangeAspect="1"/>
          </p:cNvGrpSpPr>
          <p:nvPr/>
        </p:nvGrpSpPr>
        <p:grpSpPr>
          <a:xfrm>
            <a:off x="190232" y="1637090"/>
            <a:ext cx="914400" cy="670516"/>
            <a:chOff x="8456646" y="1901114"/>
            <a:chExt cx="2233128" cy="16375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2C52F3-9C6E-364A-9932-51AB926DC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2" t="5269" r="1330" b="60463"/>
            <a:stretch/>
          </p:blipFill>
          <p:spPr>
            <a:xfrm>
              <a:off x="9162663" y="1908111"/>
              <a:ext cx="821094" cy="16235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B0EFA2-C6D3-0D41-8703-85C2AF85E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2" t="5269" r="1330" b="60463"/>
            <a:stretch/>
          </p:blipFill>
          <p:spPr>
            <a:xfrm>
              <a:off x="8456646" y="1915108"/>
              <a:ext cx="821094" cy="16235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6E9C06-4AB1-0C45-8EBC-EAA79BE51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2" t="5269" r="1330" b="60463"/>
            <a:stretch/>
          </p:blipFill>
          <p:spPr>
            <a:xfrm>
              <a:off x="9868680" y="1901114"/>
              <a:ext cx="821094" cy="162352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8242D4-3122-784F-8746-689F1E6B539E}"/>
              </a:ext>
            </a:extLst>
          </p:cNvPr>
          <p:cNvGrpSpPr/>
          <p:nvPr/>
        </p:nvGrpSpPr>
        <p:grpSpPr>
          <a:xfrm>
            <a:off x="1377462" y="3148565"/>
            <a:ext cx="3991534" cy="1246495"/>
            <a:chOff x="1377462" y="3872514"/>
            <a:chExt cx="3991534" cy="12464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894888-F2E3-E645-898B-F4502ED06C6C}"/>
                </a:ext>
              </a:extLst>
            </p:cNvPr>
            <p:cNvSpPr txBox="1"/>
            <p:nvPr/>
          </p:nvSpPr>
          <p:spPr>
            <a:xfrm>
              <a:off x="1377462" y="3872514"/>
              <a:ext cx="3991534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Biomarker level at 0 months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TNFR1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TNFR2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TNF-α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IFN-</a:t>
              </a:r>
              <a:r>
                <a:rPr lang="en-US" sz="1500" dirty="0" err="1"/>
                <a:t>γ</a:t>
              </a:r>
              <a:endParaRPr lang="en-US" sz="15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4914DB-51BC-AC49-A39A-2F25D2D248BE}"/>
                </a:ext>
              </a:extLst>
            </p:cNvPr>
            <p:cNvSpPr txBox="1"/>
            <p:nvPr/>
          </p:nvSpPr>
          <p:spPr>
            <a:xfrm>
              <a:off x="2898772" y="4111885"/>
              <a:ext cx="909223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IL-6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IL-8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IL-10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283BB-7925-A14E-B19B-706902E7FF46}"/>
              </a:ext>
            </a:extLst>
          </p:cNvPr>
          <p:cNvGrpSpPr>
            <a:grpSpLocks noChangeAspect="1"/>
          </p:cNvGrpSpPr>
          <p:nvPr/>
        </p:nvGrpSpPr>
        <p:grpSpPr>
          <a:xfrm>
            <a:off x="362505" y="3423794"/>
            <a:ext cx="698722" cy="765025"/>
            <a:chOff x="3723697" y="3447699"/>
            <a:chExt cx="793403" cy="868690"/>
          </a:xfrm>
        </p:grpSpPr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592E3C69-FCB2-5442-AAA9-D54B8B26A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6" b="4561"/>
            <a:stretch>
              <a:fillRect/>
            </a:stretch>
          </p:blipFill>
          <p:spPr bwMode="auto">
            <a:xfrm rot="1253405">
              <a:off x="3723697" y="3447699"/>
              <a:ext cx="290914" cy="86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89D6F55E-13B0-C04F-9CA5-E310299C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6" b="4561"/>
            <a:stretch>
              <a:fillRect/>
            </a:stretch>
          </p:blipFill>
          <p:spPr bwMode="auto">
            <a:xfrm>
              <a:off x="4226186" y="3447699"/>
              <a:ext cx="290914" cy="86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0F05F04-535E-B24B-84EC-D0F22D7DF57D}"/>
              </a:ext>
            </a:extLst>
          </p:cNvPr>
          <p:cNvSpPr txBox="1"/>
          <p:nvPr/>
        </p:nvSpPr>
        <p:spPr>
          <a:xfrm>
            <a:off x="4334505" y="6610085"/>
            <a:ext cx="8760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Chen TK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 Am J Kidney Dis 2021;78(1):75-84 and Chen TK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 Nephrol Dial Transplant 2021;36(3):561-563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1B4A76-809E-D14E-891B-9034820362DA}"/>
              </a:ext>
            </a:extLst>
          </p:cNvPr>
          <p:cNvSpPr txBox="1"/>
          <p:nvPr/>
        </p:nvSpPr>
        <p:spPr>
          <a:xfrm>
            <a:off x="47501" y="91808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11893"/>
                </a:solidFill>
              </a:rPr>
              <a:t>Are </a:t>
            </a:r>
            <a:r>
              <a:rPr lang="en-US" sz="2600" u="sng" dirty="0">
                <a:solidFill>
                  <a:srgbClr val="011893"/>
                </a:solidFill>
              </a:rPr>
              <a:t>changes</a:t>
            </a:r>
            <a:r>
              <a:rPr lang="en-US" sz="2600" dirty="0">
                <a:solidFill>
                  <a:srgbClr val="011893"/>
                </a:solidFill>
              </a:rPr>
              <a:t> in TNFR1 and TNFR2 associated with kidney disease progression?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04D01C-D656-7A40-A98F-B8C24928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65" y="2892824"/>
            <a:ext cx="676910" cy="6769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675419-5572-8343-B19C-A352D74C3664}"/>
              </a:ext>
            </a:extLst>
          </p:cNvPr>
          <p:cNvSpPr txBox="1"/>
          <p:nvPr/>
        </p:nvSpPr>
        <p:spPr>
          <a:xfrm>
            <a:off x="1280450" y="2868494"/>
            <a:ext cx="4837543" cy="111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Outcome:</a:t>
            </a:r>
          </a:p>
          <a:p>
            <a:r>
              <a:rPr lang="en-US" sz="1500" dirty="0"/>
              <a:t>ESKD</a:t>
            </a:r>
          </a:p>
          <a:p>
            <a:r>
              <a:rPr lang="en-US" sz="1500" b="1" dirty="0"/>
              <a:t>129 events (median follow-up 7.0 years)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894888-F2E3-E645-898B-F4502ED06C6C}"/>
              </a:ext>
            </a:extLst>
          </p:cNvPr>
          <p:cNvSpPr txBox="1"/>
          <p:nvPr/>
        </p:nvSpPr>
        <p:spPr>
          <a:xfrm>
            <a:off x="1283745" y="2054099"/>
            <a:ext cx="42854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Exposures:</a:t>
            </a:r>
          </a:p>
          <a:p>
            <a:r>
              <a:rPr lang="en-US" sz="1500" dirty="0"/>
              <a:t>TNFR1 and TNFR2 slopes (from 0 to 24 months)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D09BE-CDD0-B940-9135-F0C2C9F62893}"/>
              </a:ext>
            </a:extLst>
          </p:cNvPr>
          <p:cNvSpPr/>
          <p:nvPr/>
        </p:nvSpPr>
        <p:spPr>
          <a:xfrm>
            <a:off x="5561677" y="657152"/>
            <a:ext cx="6630323" cy="316234"/>
          </a:xfrm>
          <a:prstGeom prst="rect">
            <a:avLst/>
          </a:prstGeom>
          <a:solidFill>
            <a:schemeClr val="accent2"/>
          </a:solidFill>
          <a:ln>
            <a:solidFill>
              <a:srgbClr val="EF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VA NEPHRON-D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6E0C8-D9B1-7641-8E2F-C1982A33E714}"/>
              </a:ext>
            </a:extLst>
          </p:cNvPr>
          <p:cNvSpPr/>
          <p:nvPr/>
        </p:nvSpPr>
        <p:spPr>
          <a:xfrm>
            <a:off x="-1" y="657357"/>
            <a:ext cx="5555909" cy="316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AASK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365963-60B8-8641-99E0-B6479D933D04}"/>
              </a:ext>
            </a:extLst>
          </p:cNvPr>
          <p:cNvCxnSpPr/>
          <p:nvPr/>
        </p:nvCxnSpPr>
        <p:spPr>
          <a:xfrm>
            <a:off x="5555559" y="953980"/>
            <a:ext cx="0" cy="475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283BB-7925-A14E-B19B-706902E7FF46}"/>
              </a:ext>
            </a:extLst>
          </p:cNvPr>
          <p:cNvGrpSpPr>
            <a:grpSpLocks noChangeAspect="1"/>
          </p:cNvGrpSpPr>
          <p:nvPr/>
        </p:nvGrpSpPr>
        <p:grpSpPr>
          <a:xfrm>
            <a:off x="376240" y="2155205"/>
            <a:ext cx="552634" cy="605073"/>
            <a:chOff x="3723695" y="3447699"/>
            <a:chExt cx="793405" cy="868690"/>
          </a:xfrm>
        </p:grpSpPr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592E3C69-FCB2-5442-AAA9-D54B8B26A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6" b="4561"/>
            <a:stretch>
              <a:fillRect/>
            </a:stretch>
          </p:blipFill>
          <p:spPr bwMode="auto">
            <a:xfrm rot="1253405">
              <a:off x="3723695" y="3447699"/>
              <a:ext cx="290914" cy="86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89D6F55E-13B0-C04F-9CA5-E310299C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6" b="4561"/>
            <a:stretch>
              <a:fillRect/>
            </a:stretch>
          </p:blipFill>
          <p:spPr bwMode="auto">
            <a:xfrm>
              <a:off x="4226186" y="3447699"/>
              <a:ext cx="290914" cy="86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22A5CD-EEB7-B940-B8DE-D7F3CAFEA3AD}"/>
              </a:ext>
            </a:extLst>
          </p:cNvPr>
          <p:cNvGrpSpPr>
            <a:grpSpLocks noChangeAspect="1"/>
          </p:cNvGrpSpPr>
          <p:nvPr/>
        </p:nvGrpSpPr>
        <p:grpSpPr>
          <a:xfrm>
            <a:off x="230982" y="1143151"/>
            <a:ext cx="914400" cy="670516"/>
            <a:chOff x="8456646" y="1901114"/>
            <a:chExt cx="2233128" cy="163752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963203A-A866-1047-B6F4-816A835C9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2" t="5269" r="1330" b="60463"/>
            <a:stretch/>
          </p:blipFill>
          <p:spPr>
            <a:xfrm>
              <a:off x="9162663" y="1908111"/>
              <a:ext cx="821094" cy="162352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0EF951A-ACC3-4843-A9C8-A826260A6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2" t="5269" r="1330" b="60463"/>
            <a:stretch/>
          </p:blipFill>
          <p:spPr>
            <a:xfrm>
              <a:off x="8456646" y="1915108"/>
              <a:ext cx="821094" cy="162352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9FD5A36-BE6D-8A4F-B7E4-24DD1DCF5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2" t="5269" r="1330" b="60463"/>
            <a:stretch/>
          </p:blipFill>
          <p:spPr>
            <a:xfrm>
              <a:off x="9868680" y="1901114"/>
              <a:ext cx="821094" cy="1623526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9BC163-94E9-F04E-8CAD-40335472CF0C}"/>
              </a:ext>
            </a:extLst>
          </p:cNvPr>
          <p:cNvSpPr txBox="1"/>
          <p:nvPr/>
        </p:nvSpPr>
        <p:spPr>
          <a:xfrm>
            <a:off x="1280450" y="1022628"/>
            <a:ext cx="3913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Setting and Participants:</a:t>
            </a:r>
          </a:p>
          <a:p>
            <a:r>
              <a:rPr lang="en-US" sz="1500" dirty="0"/>
              <a:t>418 AASK trial participants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Available serum samples at 0 months and 12 and/or 24 months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2FAC44-62F3-3F4A-AA3D-2823B3A0C7BD}"/>
              </a:ext>
            </a:extLst>
          </p:cNvPr>
          <p:cNvSpPr txBox="1"/>
          <p:nvPr/>
        </p:nvSpPr>
        <p:spPr>
          <a:xfrm>
            <a:off x="5670964" y="1029282"/>
            <a:ext cx="6286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754 VA NEPHRON-D trial participants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Veterans with type 2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eGFR 30 to &lt;90 ml/min/1.73 m</a:t>
            </a:r>
            <a:r>
              <a:rPr lang="en-US" sz="1500" baseline="30000" dirty="0"/>
              <a:t>2</a:t>
            </a:r>
            <a:r>
              <a:rPr lang="en-US" sz="1500" dirty="0"/>
              <a:t> and UACR ≥300 mg/g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Available plasma samples at 0 and 12 months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236488-AC66-B242-A026-AD8065B1BEE7}"/>
              </a:ext>
            </a:extLst>
          </p:cNvPr>
          <p:cNvSpPr txBox="1"/>
          <p:nvPr/>
        </p:nvSpPr>
        <p:spPr>
          <a:xfrm>
            <a:off x="5625711" y="2300320"/>
            <a:ext cx="6278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TNFR1 and TNFR2 change (from 0 to 12 months)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F2C955-B279-A545-A5A8-A01873F847FB}"/>
              </a:ext>
            </a:extLst>
          </p:cNvPr>
          <p:cNvCxnSpPr/>
          <p:nvPr/>
        </p:nvCxnSpPr>
        <p:spPr>
          <a:xfrm>
            <a:off x="0" y="2043627"/>
            <a:ext cx="12247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51149FA-C230-1649-8C56-7DB6143F4BB0}"/>
              </a:ext>
            </a:extLst>
          </p:cNvPr>
          <p:cNvCxnSpPr/>
          <p:nvPr/>
        </p:nvCxnSpPr>
        <p:spPr>
          <a:xfrm>
            <a:off x="-36286" y="2841153"/>
            <a:ext cx="12247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EAD861F-FEF1-0446-8712-9BCDE57D013A}"/>
              </a:ext>
            </a:extLst>
          </p:cNvPr>
          <p:cNvSpPr txBox="1"/>
          <p:nvPr/>
        </p:nvSpPr>
        <p:spPr>
          <a:xfrm>
            <a:off x="5625711" y="3084183"/>
            <a:ext cx="6542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Kidney function decline (↓eGFR ≥30 ml/min/1.73 m</a:t>
            </a:r>
            <a:r>
              <a:rPr lang="en-US" sz="1500" baseline="30000" dirty="0"/>
              <a:t>2</a:t>
            </a:r>
            <a:r>
              <a:rPr lang="en-US" sz="1500" dirty="0"/>
              <a:t>, ↓eGFR ≥50%, ESKD)</a:t>
            </a:r>
          </a:p>
          <a:p>
            <a:r>
              <a:rPr lang="en-US" sz="1500" b="1" dirty="0"/>
              <a:t>118 events (median follow-up 1.5 years)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178B92-DEC9-9F4E-A0F0-894918EF2F34}"/>
              </a:ext>
            </a:extLst>
          </p:cNvPr>
          <p:cNvCxnSpPr/>
          <p:nvPr/>
        </p:nvCxnSpPr>
        <p:spPr>
          <a:xfrm>
            <a:off x="-18796" y="3657398"/>
            <a:ext cx="12247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Content Placeholder 5">
            <a:extLst>
              <a:ext uri="{FF2B5EF4-FFF2-40B4-BE49-F238E27FC236}">
                <a16:creationId xmlns:a16="http://schemas.microsoft.com/office/drawing/2014/main" id="{64973CDB-17C1-4243-85F6-1461C45EF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744232"/>
              </p:ext>
            </p:extLst>
          </p:nvPr>
        </p:nvGraphicFramePr>
        <p:xfrm>
          <a:off x="218290" y="3971979"/>
          <a:ext cx="51931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589">
                  <a:extLst>
                    <a:ext uri="{9D8B030D-6E8A-4147-A177-3AD203B41FA5}">
                      <a16:colId xmlns:a16="http://schemas.microsoft.com/office/drawing/2014/main" val="303400976"/>
                    </a:ext>
                  </a:extLst>
                </a:gridCol>
                <a:gridCol w="1858780">
                  <a:extLst>
                    <a:ext uri="{9D8B030D-6E8A-4147-A177-3AD203B41FA5}">
                      <a16:colId xmlns:a16="http://schemas.microsoft.com/office/drawing/2014/main" val="3100303501"/>
                    </a:ext>
                  </a:extLst>
                </a:gridCol>
                <a:gridCol w="1843789">
                  <a:extLst>
                    <a:ext uri="{9D8B030D-6E8A-4147-A177-3AD203B41FA5}">
                      <a16:colId xmlns:a16="http://schemas.microsoft.com/office/drawing/2014/main" val="886541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Biomarker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35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TNFR1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↑ 2.98-fold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↑ 2.20-fold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3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TNFR2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↑ 1.87-fold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↑ 1.64-fold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1605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8A750270-9FB9-7845-BF02-5AD8D3E52D07}"/>
              </a:ext>
            </a:extLst>
          </p:cNvPr>
          <p:cNvSpPr txBox="1"/>
          <p:nvPr/>
        </p:nvSpPr>
        <p:spPr>
          <a:xfrm>
            <a:off x="143339" y="5061997"/>
            <a:ext cx="548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Per 1 SD increase in ln(biomarker) slope or per 1 SD higher ln(biomarker) level. Adjusted for baseline ln(biomarker), age, sex, SBP, BMI, smoking, GFR, ln(UPCR)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C4D8254-6ABB-FE41-B1FE-86E96FC2B44E}"/>
              </a:ext>
            </a:extLst>
          </p:cNvPr>
          <p:cNvSpPr txBox="1"/>
          <p:nvPr/>
        </p:nvSpPr>
        <p:spPr>
          <a:xfrm>
            <a:off x="145344" y="3663008"/>
            <a:ext cx="9412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Results:</a:t>
            </a:r>
          </a:p>
        </p:txBody>
      </p:sp>
      <p:graphicFrame>
        <p:nvGraphicFramePr>
          <p:cNvPr id="73" name="Content Placeholder 5">
            <a:extLst>
              <a:ext uri="{FF2B5EF4-FFF2-40B4-BE49-F238E27FC236}">
                <a16:creationId xmlns:a16="http://schemas.microsoft.com/office/drawing/2014/main" id="{1902F413-9DA4-8B4F-A823-C7B77E6FC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612959"/>
              </p:ext>
            </p:extLst>
          </p:nvPr>
        </p:nvGraphicFramePr>
        <p:xfrm>
          <a:off x="5808141" y="3959489"/>
          <a:ext cx="5979301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2897">
                  <a:extLst>
                    <a:ext uri="{9D8B030D-6E8A-4147-A177-3AD203B41FA5}">
                      <a16:colId xmlns:a16="http://schemas.microsoft.com/office/drawing/2014/main" val="303400976"/>
                    </a:ext>
                  </a:extLst>
                </a:gridCol>
                <a:gridCol w="2143594">
                  <a:extLst>
                    <a:ext uri="{9D8B030D-6E8A-4147-A177-3AD203B41FA5}">
                      <a16:colId xmlns:a16="http://schemas.microsoft.com/office/drawing/2014/main" val="3100303501"/>
                    </a:ext>
                  </a:extLst>
                </a:gridCol>
                <a:gridCol w="2062810">
                  <a:extLst>
                    <a:ext uri="{9D8B030D-6E8A-4147-A177-3AD203B41FA5}">
                      <a16:colId xmlns:a16="http://schemas.microsoft.com/office/drawing/2014/main" val="886541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Biomarker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Change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 months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35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TNFR1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↑ </a:t>
                      </a:r>
                      <a:r>
                        <a:rPr lang="en-US" sz="1500" b="1" kern="1200" dirty="0">
                          <a:effectLst/>
                        </a:rPr>
                        <a:t>3.20</a:t>
                      </a:r>
                      <a:r>
                        <a:rPr lang="en-US" sz="1500" b="1" dirty="0">
                          <a:effectLst/>
                        </a:rPr>
                        <a:t>-fold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↑ </a:t>
                      </a:r>
                      <a:r>
                        <a:rPr lang="en-US" sz="1500" b="1" kern="1200" dirty="0">
                          <a:effectLst/>
                        </a:rPr>
                        <a:t>3.52</a:t>
                      </a:r>
                      <a:r>
                        <a:rPr lang="en-US" sz="1500" b="1" dirty="0">
                          <a:effectLst/>
                        </a:rPr>
                        <a:t>-fold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3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TNFR2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↑ </a:t>
                      </a:r>
                      <a:r>
                        <a:rPr lang="en-US" sz="1500" b="1" kern="1200" dirty="0">
                          <a:effectLst/>
                        </a:rPr>
                        <a:t>1.43</a:t>
                      </a:r>
                      <a:r>
                        <a:rPr lang="en-US" sz="1500" b="1" dirty="0">
                          <a:effectLst/>
                        </a:rPr>
                        <a:t>-fold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↑ </a:t>
                      </a:r>
                      <a:r>
                        <a:rPr lang="en-US" sz="1500" b="1" kern="1200" dirty="0">
                          <a:effectLst/>
                        </a:rPr>
                        <a:t>1.70</a:t>
                      </a:r>
                      <a:r>
                        <a:rPr lang="en-US" sz="1500" b="1" dirty="0">
                          <a:effectLst/>
                        </a:rPr>
                        <a:t>-fold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1605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D28E623-7FE8-BA4A-A8E2-5C2A630A476F}"/>
              </a:ext>
            </a:extLst>
          </p:cNvPr>
          <p:cNvSpPr txBox="1"/>
          <p:nvPr/>
        </p:nvSpPr>
        <p:spPr>
          <a:xfrm>
            <a:off x="5733191" y="5061378"/>
            <a:ext cx="606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Per 1 SD increase in ln(biomarker) change or per 1 SD higher ln(biomarker) level. Adjusted for baseline ln(biomarker), age, sex, race, SBP, BMI, HgbA1c, smoking, eGFR, ln(UACR)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7A6405-5103-624C-A7B6-95D9E433A86E}"/>
              </a:ext>
            </a:extLst>
          </p:cNvPr>
          <p:cNvSpPr/>
          <p:nvPr/>
        </p:nvSpPr>
        <p:spPr>
          <a:xfrm>
            <a:off x="1700214" y="3978868"/>
            <a:ext cx="1874519" cy="1097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32D975-4E04-9B43-BA80-CF8230910748}"/>
              </a:ext>
            </a:extLst>
          </p:cNvPr>
          <p:cNvSpPr/>
          <p:nvPr/>
        </p:nvSpPr>
        <p:spPr>
          <a:xfrm>
            <a:off x="7578497" y="3959595"/>
            <a:ext cx="2130552" cy="11247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7E808-59B0-1D4E-9A5E-0E343F2C0A9C}"/>
              </a:ext>
            </a:extLst>
          </p:cNvPr>
          <p:cNvSpPr/>
          <p:nvPr/>
        </p:nvSpPr>
        <p:spPr>
          <a:xfrm>
            <a:off x="5580425" y="599955"/>
            <a:ext cx="6928466" cy="5090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B9482-AACB-9FD4-C815-3961DCE9B8B5}"/>
              </a:ext>
            </a:extLst>
          </p:cNvPr>
          <p:cNvSpPr txBox="1"/>
          <p:nvPr/>
        </p:nvSpPr>
        <p:spPr>
          <a:xfrm>
            <a:off x="8349652" y="6592067"/>
            <a:ext cx="4013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Chen TK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 J Am Soc Nephrol 2022;33(5):996-1010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1B4A76-809E-D14E-891B-9034820362DA}"/>
              </a:ext>
            </a:extLst>
          </p:cNvPr>
          <p:cNvSpPr txBox="1"/>
          <p:nvPr/>
        </p:nvSpPr>
        <p:spPr>
          <a:xfrm>
            <a:off x="46300" y="10026"/>
            <a:ext cx="120823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11893"/>
                </a:solidFill>
              </a:rPr>
              <a:t>Do treatment effects on TNFR1 and TNFR2 reflect treatment effects observed in clinical trials of CKD?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51149FA-C230-1649-8C56-7DB6143F4BB0}"/>
              </a:ext>
            </a:extLst>
          </p:cNvPr>
          <p:cNvCxnSpPr/>
          <p:nvPr/>
        </p:nvCxnSpPr>
        <p:spPr>
          <a:xfrm>
            <a:off x="-36286" y="3152167"/>
            <a:ext cx="12247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178B92-DEC9-9F4E-A0F0-894918EF2F34}"/>
              </a:ext>
            </a:extLst>
          </p:cNvPr>
          <p:cNvCxnSpPr/>
          <p:nvPr/>
        </p:nvCxnSpPr>
        <p:spPr>
          <a:xfrm>
            <a:off x="-18796" y="3912945"/>
            <a:ext cx="12247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74C6EB-BE4C-7C40-88AF-AC70126CA1F1}"/>
              </a:ext>
            </a:extLst>
          </p:cNvPr>
          <p:cNvCxnSpPr/>
          <p:nvPr/>
        </p:nvCxnSpPr>
        <p:spPr>
          <a:xfrm>
            <a:off x="-18796" y="2285558"/>
            <a:ext cx="12247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2316A72-61A5-F241-9AA1-4D8CD29149EF}"/>
              </a:ext>
            </a:extLst>
          </p:cNvPr>
          <p:cNvSpPr/>
          <p:nvPr/>
        </p:nvSpPr>
        <p:spPr>
          <a:xfrm>
            <a:off x="6078743" y="916784"/>
            <a:ext cx="6132173" cy="308252"/>
          </a:xfrm>
          <a:prstGeom prst="rect">
            <a:avLst/>
          </a:prstGeom>
          <a:solidFill>
            <a:schemeClr val="accent2"/>
          </a:solidFill>
          <a:ln>
            <a:solidFill>
              <a:srgbClr val="EF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VA NEPHRON-D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637AFE-3084-E648-8291-43249151DD6C}"/>
              </a:ext>
            </a:extLst>
          </p:cNvPr>
          <p:cNvSpPr/>
          <p:nvPr/>
        </p:nvSpPr>
        <p:spPr>
          <a:xfrm>
            <a:off x="-2" y="916989"/>
            <a:ext cx="6078743" cy="30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AASK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72F5CD1-184E-264C-AD68-001D547D1764}"/>
              </a:ext>
            </a:extLst>
          </p:cNvPr>
          <p:cNvCxnSpPr>
            <a:cxnSpLocks/>
          </p:cNvCxnSpPr>
          <p:nvPr/>
        </p:nvCxnSpPr>
        <p:spPr>
          <a:xfrm flipH="1">
            <a:off x="6078744" y="905153"/>
            <a:ext cx="5756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22A5CD-EEB7-B940-B8DE-D7F3CAFEA3AD}"/>
              </a:ext>
            </a:extLst>
          </p:cNvPr>
          <p:cNvGrpSpPr>
            <a:grpSpLocks noChangeAspect="1"/>
          </p:cNvGrpSpPr>
          <p:nvPr/>
        </p:nvGrpSpPr>
        <p:grpSpPr>
          <a:xfrm>
            <a:off x="214785" y="1478960"/>
            <a:ext cx="749806" cy="549823"/>
            <a:chOff x="8456646" y="1901114"/>
            <a:chExt cx="2233128" cy="163752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963203A-A866-1047-B6F4-816A835C9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2" t="5269" r="1330" b="60463"/>
            <a:stretch/>
          </p:blipFill>
          <p:spPr>
            <a:xfrm>
              <a:off x="9162663" y="1908111"/>
              <a:ext cx="821094" cy="162352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0EF951A-ACC3-4843-A9C8-A826260A6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2" t="5269" r="1330" b="60463"/>
            <a:stretch/>
          </p:blipFill>
          <p:spPr>
            <a:xfrm>
              <a:off x="8456646" y="1915108"/>
              <a:ext cx="821094" cy="162352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9FD5A36-BE6D-8A4F-B7E4-24DD1DCF5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2" t="5269" r="1330" b="60463"/>
            <a:stretch/>
          </p:blipFill>
          <p:spPr>
            <a:xfrm>
              <a:off x="9868680" y="1901114"/>
              <a:ext cx="821094" cy="1623526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9BC163-94E9-F04E-8CAD-40335472CF0C}"/>
              </a:ext>
            </a:extLst>
          </p:cNvPr>
          <p:cNvSpPr txBox="1"/>
          <p:nvPr/>
        </p:nvSpPr>
        <p:spPr>
          <a:xfrm>
            <a:off x="1085580" y="1272330"/>
            <a:ext cx="4993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Original Trial:</a:t>
            </a:r>
          </a:p>
          <a:p>
            <a:r>
              <a:rPr lang="en-US" sz="1500" dirty="0"/>
              <a:t>Ramipril vs. Amlodipine: </a:t>
            </a:r>
            <a:r>
              <a:rPr lang="en-US" sz="1500" b="1" dirty="0"/>
              <a:t>59% risk reduction for ESKD</a:t>
            </a:r>
          </a:p>
          <a:p>
            <a:r>
              <a:rPr lang="en-US" sz="1500" dirty="0"/>
              <a:t>Ramipril vs. Metoprolol: No difference</a:t>
            </a:r>
          </a:p>
          <a:p>
            <a:r>
              <a:rPr lang="en-US" sz="1500" dirty="0"/>
              <a:t>Intensive vs. Standard: No difference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E24FE7-289B-2945-9E91-33CE9F2BEEBC}"/>
              </a:ext>
            </a:extLst>
          </p:cNvPr>
          <p:cNvSpPr txBox="1"/>
          <p:nvPr/>
        </p:nvSpPr>
        <p:spPr>
          <a:xfrm>
            <a:off x="6152254" y="1501298"/>
            <a:ext cx="6286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Losartan + Lisinopril vs. Losartan: </a:t>
            </a:r>
          </a:p>
          <a:p>
            <a:r>
              <a:rPr lang="en-US" sz="1500" dirty="0"/>
              <a:t>     No difference in risk for kidney function decline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675419-5572-8343-B19C-A352D74C3664}"/>
              </a:ext>
            </a:extLst>
          </p:cNvPr>
          <p:cNvSpPr txBox="1"/>
          <p:nvPr/>
        </p:nvSpPr>
        <p:spPr>
          <a:xfrm>
            <a:off x="1085580" y="3268914"/>
            <a:ext cx="483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Outcomes:</a:t>
            </a:r>
          </a:p>
          <a:p>
            <a:r>
              <a:rPr lang="en-US" sz="1500" dirty="0"/>
              <a:t>TNFR1 and TNFR2 slopes (from 0 to 24 months)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283BB-7925-A14E-B19B-706902E7FF46}"/>
              </a:ext>
            </a:extLst>
          </p:cNvPr>
          <p:cNvGrpSpPr>
            <a:grpSpLocks noChangeAspect="1"/>
          </p:cNvGrpSpPr>
          <p:nvPr/>
        </p:nvGrpSpPr>
        <p:grpSpPr>
          <a:xfrm>
            <a:off x="312328" y="3296732"/>
            <a:ext cx="453158" cy="496160"/>
            <a:chOff x="3723695" y="3447699"/>
            <a:chExt cx="793405" cy="868690"/>
          </a:xfrm>
        </p:grpSpPr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592E3C69-FCB2-5442-AAA9-D54B8B26A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6" b="4561"/>
            <a:stretch>
              <a:fillRect/>
            </a:stretch>
          </p:blipFill>
          <p:spPr bwMode="auto">
            <a:xfrm rot="1253405">
              <a:off x="3723695" y="3447699"/>
              <a:ext cx="290914" cy="86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89D6F55E-13B0-C04F-9CA5-E310299C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6" b="4561"/>
            <a:stretch>
              <a:fillRect/>
            </a:stretch>
          </p:blipFill>
          <p:spPr bwMode="auto">
            <a:xfrm>
              <a:off x="4226186" y="3447699"/>
              <a:ext cx="290914" cy="86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BD4430F-3D6D-0E4A-817E-40D9B9F06B85}"/>
              </a:ext>
            </a:extLst>
          </p:cNvPr>
          <p:cNvSpPr txBox="1"/>
          <p:nvPr/>
        </p:nvSpPr>
        <p:spPr>
          <a:xfrm>
            <a:off x="6154517" y="3494764"/>
            <a:ext cx="6278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TNFR1 and TNFR2 change (from 0 to 12 months)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6CA25A-281C-0E49-9EE8-9128573BE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38" y="2347098"/>
            <a:ext cx="771525" cy="77152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103A8C2-9DFE-9B45-B9E4-EE9A30246D2B}"/>
              </a:ext>
            </a:extLst>
          </p:cNvPr>
          <p:cNvSpPr txBox="1"/>
          <p:nvPr/>
        </p:nvSpPr>
        <p:spPr>
          <a:xfrm>
            <a:off x="1085580" y="2310663"/>
            <a:ext cx="428546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Exposures:</a:t>
            </a:r>
            <a:endParaRPr lang="en-US" sz="1500" dirty="0"/>
          </a:p>
          <a:p>
            <a:r>
              <a:rPr lang="en-US" sz="1500" dirty="0"/>
              <a:t>BP Goal (intensive, standard)</a:t>
            </a:r>
          </a:p>
          <a:p>
            <a:r>
              <a:rPr lang="en-US" sz="1500" dirty="0"/>
              <a:t>BP Drug (</a:t>
            </a:r>
            <a:r>
              <a:rPr lang="en-US" sz="1500" dirty="0" err="1"/>
              <a:t>ramipril</a:t>
            </a:r>
            <a:r>
              <a:rPr lang="en-US" sz="1500" dirty="0"/>
              <a:t>, metoprolol, amlodipine)</a:t>
            </a: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4120D-6FB0-6443-9F5C-EB2BAA2CE142}"/>
              </a:ext>
            </a:extLst>
          </p:cNvPr>
          <p:cNvSpPr txBox="1"/>
          <p:nvPr/>
        </p:nvSpPr>
        <p:spPr>
          <a:xfrm>
            <a:off x="6152254" y="2508615"/>
            <a:ext cx="39520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Combination therapy (losartan + lisinopril)</a:t>
            </a:r>
          </a:p>
          <a:p>
            <a:r>
              <a:rPr lang="en-US" sz="1500" dirty="0"/>
              <a:t>Monotherapy (losartan)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A750270-9FB9-7845-BF02-5AD8D3E52D07}"/>
              </a:ext>
            </a:extLst>
          </p:cNvPr>
          <p:cNvSpPr txBox="1"/>
          <p:nvPr/>
        </p:nvSpPr>
        <p:spPr>
          <a:xfrm>
            <a:off x="83378" y="5425924"/>
            <a:ext cx="5921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Adjusted for baseline ln(biomarker), age, sex, SBP, BMI, smoking, GFR, ln(UPCR)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C4D8254-6ABB-FE41-B1FE-86E96FC2B44E}"/>
              </a:ext>
            </a:extLst>
          </p:cNvPr>
          <p:cNvSpPr txBox="1"/>
          <p:nvPr/>
        </p:nvSpPr>
        <p:spPr>
          <a:xfrm>
            <a:off x="116316" y="3920376"/>
            <a:ext cx="963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Results: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2E1EFE91-BBE6-0747-84F2-84430D4B7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72154"/>
              </p:ext>
            </p:extLst>
          </p:nvPr>
        </p:nvGraphicFramePr>
        <p:xfrm>
          <a:off x="185713" y="4218895"/>
          <a:ext cx="57060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131">
                  <a:extLst>
                    <a:ext uri="{9D8B030D-6E8A-4147-A177-3AD203B41FA5}">
                      <a16:colId xmlns:a16="http://schemas.microsoft.com/office/drawing/2014/main" val="26753217"/>
                    </a:ext>
                  </a:extLst>
                </a:gridCol>
                <a:gridCol w="2503357">
                  <a:extLst>
                    <a:ext uri="{9D8B030D-6E8A-4147-A177-3AD203B41FA5}">
                      <a16:colId xmlns:a16="http://schemas.microsoft.com/office/drawing/2014/main" val="287235642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2498901399"/>
                    </a:ext>
                  </a:extLst>
                </a:gridCol>
                <a:gridCol w="1126270">
                  <a:extLst>
                    <a:ext uri="{9D8B030D-6E8A-4147-A177-3AD203B41FA5}">
                      <a16:colId xmlns:a16="http://schemas.microsoft.com/office/drawing/2014/main" val="380583086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Randomized treatment groups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18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TNFR1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TNFR2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457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BP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Standard vs. Intensive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774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BP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Metoprolol vs. Ramipril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925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Amlodipine vs. Ramipril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↑ 1.91%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16636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7C44CAD-B4CC-D241-BC4E-63D647556BB7}"/>
              </a:ext>
            </a:extLst>
          </p:cNvPr>
          <p:cNvSpPr txBox="1"/>
          <p:nvPr/>
        </p:nvSpPr>
        <p:spPr>
          <a:xfrm>
            <a:off x="6216860" y="4838049"/>
            <a:ext cx="576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Adjusted for baseline ln(biomarker), age, sex, race, SBP, BMI, HgbA1c, smoking, eGFR, ln(UACR)</a:t>
            </a:r>
          </a:p>
        </p:txBody>
      </p:sp>
      <p:graphicFrame>
        <p:nvGraphicFramePr>
          <p:cNvPr id="45" name="Content Placeholder 3">
            <a:extLst>
              <a:ext uri="{FF2B5EF4-FFF2-40B4-BE49-F238E27FC236}">
                <a16:creationId xmlns:a16="http://schemas.microsoft.com/office/drawing/2014/main" id="{AC050CF1-0B25-484A-A312-1DC230C4D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802407"/>
              </p:ext>
            </p:extLst>
          </p:nvPr>
        </p:nvGraphicFramePr>
        <p:xfrm>
          <a:off x="6275653" y="4220441"/>
          <a:ext cx="5670058" cy="60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2118">
                  <a:extLst>
                    <a:ext uri="{9D8B030D-6E8A-4147-A177-3AD203B41FA5}">
                      <a16:colId xmlns:a16="http://schemas.microsoft.com/office/drawing/2014/main" val="287235642"/>
                    </a:ext>
                  </a:extLst>
                </a:gridCol>
                <a:gridCol w="950026">
                  <a:extLst>
                    <a:ext uri="{9D8B030D-6E8A-4147-A177-3AD203B41FA5}">
                      <a16:colId xmlns:a16="http://schemas.microsoft.com/office/drawing/2014/main" val="2498901399"/>
                    </a:ext>
                  </a:extLst>
                </a:gridCol>
                <a:gridCol w="1067914">
                  <a:extLst>
                    <a:ext uri="{9D8B030D-6E8A-4147-A177-3AD203B41FA5}">
                      <a16:colId xmlns:a16="http://schemas.microsoft.com/office/drawing/2014/main" val="3805830860"/>
                    </a:ext>
                  </a:extLst>
                </a:gridCol>
              </a:tblGrid>
              <a:tr h="257578">
                <a:tc>
                  <a:txBody>
                    <a:bodyPr/>
                    <a:lstStyle/>
                    <a:p>
                      <a:r>
                        <a:rPr lang="en-US" sz="1400" dirty="0"/>
                        <a:t>Randomized treatment groups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TNFR1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TNFR2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457501"/>
                  </a:ext>
                </a:extLst>
              </a:tr>
              <a:tr h="2575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Losartan + Lisinopril vs. Losartan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77404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57BDC261-7765-5A4E-963E-433A16105905}"/>
              </a:ext>
            </a:extLst>
          </p:cNvPr>
          <p:cNvSpPr/>
          <p:nvPr/>
        </p:nvSpPr>
        <p:spPr>
          <a:xfrm>
            <a:off x="6095743" y="600376"/>
            <a:ext cx="6819299" cy="5068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C7750-E1F5-143F-BBFD-1FDF9F9AD163}"/>
              </a:ext>
            </a:extLst>
          </p:cNvPr>
          <p:cNvSpPr txBox="1"/>
          <p:nvPr/>
        </p:nvSpPr>
        <p:spPr>
          <a:xfrm>
            <a:off x="8349652" y="6592067"/>
            <a:ext cx="4013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Chen TK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 J Am Soc Nephrol 2022;33(5):996-1010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843D-ADC7-79CD-10E9-439137E0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r>
              <a:rPr lang="en-US" dirty="0"/>
              <a:t>Summary of Research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3500-99CC-3CF2-D2AE-3B9BC671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Higher baseline levels of TNFR1, TNFR2, TNF-⍺, and IL-10 were associated with increased risks of ESKD</a:t>
            </a:r>
          </a:p>
          <a:p>
            <a:endParaRPr lang="en-US" sz="600" dirty="0"/>
          </a:p>
          <a:p>
            <a:r>
              <a:rPr lang="en-US" sz="2600" dirty="0"/>
              <a:t>Longitudinal increases in TNFR1 and TNFR2 were associated with increased risks of adverse kidney outcomes, independent of baseline biomarker level and kidney function</a:t>
            </a:r>
          </a:p>
          <a:p>
            <a:pPr lvl="1"/>
            <a:r>
              <a:rPr lang="en-US" sz="2200" dirty="0"/>
              <a:t>Among African American adults with hypertension and CKD</a:t>
            </a:r>
          </a:p>
          <a:p>
            <a:pPr lvl="1"/>
            <a:r>
              <a:rPr lang="en-US" sz="2200" dirty="0"/>
              <a:t>Among Veterans with diabetes and </a:t>
            </a:r>
            <a:r>
              <a:rPr lang="en-US" sz="2200" dirty="0" err="1"/>
              <a:t>albuminuric</a:t>
            </a:r>
            <a:r>
              <a:rPr lang="en-US" sz="2200" dirty="0"/>
              <a:t> CKD</a:t>
            </a:r>
          </a:p>
          <a:p>
            <a:pPr lvl="1"/>
            <a:endParaRPr lang="en-US" sz="600" dirty="0"/>
          </a:p>
          <a:p>
            <a:r>
              <a:rPr lang="en-US" sz="2600" dirty="0"/>
              <a:t>Compared to ramipril, amlodipine was associated with greater increases in TNFR1</a:t>
            </a:r>
          </a:p>
        </p:txBody>
      </p:sp>
    </p:spTree>
    <p:extLst>
      <p:ext uri="{BB962C8B-B14F-4D97-AF65-F5344CB8AC3E}">
        <p14:creationId xmlns:p14="http://schemas.microsoft.com/office/powerpoint/2010/main" val="95561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A98A-CDE2-40BB-88B3-4B87D48A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Career Journey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809F683-B13E-112C-3B52-1B448EB83961}"/>
              </a:ext>
            </a:extLst>
          </p:cNvPr>
          <p:cNvSpPr/>
          <p:nvPr/>
        </p:nvSpPr>
        <p:spPr>
          <a:xfrm>
            <a:off x="751003" y="3009418"/>
            <a:ext cx="10602795" cy="671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0C6EA-B59C-D787-8BD0-B9069F6BAD8D}"/>
              </a:ext>
            </a:extLst>
          </p:cNvPr>
          <p:cNvSpPr txBox="1"/>
          <p:nvPr/>
        </p:nvSpPr>
        <p:spPr>
          <a:xfrm>
            <a:off x="207528" y="1609715"/>
            <a:ext cx="17636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6/2017</a:t>
            </a:r>
          </a:p>
          <a:p>
            <a:pPr algn="ctr"/>
            <a:r>
              <a:rPr lang="en-US" dirty="0"/>
              <a:t>Submitted K08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F1021C-293E-4881-0A41-0B34750C076D}"/>
              </a:ext>
            </a:extLst>
          </p:cNvPr>
          <p:cNvSpPr txBox="1"/>
          <p:nvPr/>
        </p:nvSpPr>
        <p:spPr>
          <a:xfrm>
            <a:off x="2082890" y="1618644"/>
            <a:ext cx="184217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11/2017</a:t>
            </a:r>
          </a:p>
          <a:p>
            <a:pPr algn="ctr"/>
            <a:r>
              <a:rPr lang="en-US" dirty="0"/>
              <a:t>K08 not funded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F558BF-33A1-1CA4-2C6A-3C68CA290D0E}"/>
              </a:ext>
            </a:extLst>
          </p:cNvPr>
          <p:cNvCxnSpPr/>
          <p:nvPr/>
        </p:nvCxnSpPr>
        <p:spPr>
          <a:xfrm>
            <a:off x="1086670" y="2249735"/>
            <a:ext cx="0" cy="89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97DA9-A3F7-95F7-33A3-965C3BED4B42}"/>
              </a:ext>
            </a:extLst>
          </p:cNvPr>
          <p:cNvCxnSpPr>
            <a:cxnSpLocks/>
          </p:cNvCxnSpPr>
          <p:nvPr/>
        </p:nvCxnSpPr>
        <p:spPr>
          <a:xfrm flipV="1">
            <a:off x="2617443" y="3535295"/>
            <a:ext cx="0" cy="89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D61B12-5E66-2B3C-C272-2FFB8EB6679E}"/>
              </a:ext>
            </a:extLst>
          </p:cNvPr>
          <p:cNvCxnSpPr/>
          <p:nvPr/>
        </p:nvCxnSpPr>
        <p:spPr>
          <a:xfrm>
            <a:off x="3008605" y="2258841"/>
            <a:ext cx="0" cy="89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8E3AA5-3C41-D34F-C15B-3CBDFBFEBDCE}"/>
              </a:ext>
            </a:extLst>
          </p:cNvPr>
          <p:cNvCxnSpPr/>
          <p:nvPr/>
        </p:nvCxnSpPr>
        <p:spPr>
          <a:xfrm>
            <a:off x="8749719" y="2264975"/>
            <a:ext cx="0" cy="89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C3E2B3-7FC5-6482-AB58-F3764D6B57B4}"/>
              </a:ext>
            </a:extLst>
          </p:cNvPr>
          <p:cNvCxnSpPr/>
          <p:nvPr/>
        </p:nvCxnSpPr>
        <p:spPr>
          <a:xfrm>
            <a:off x="4823145" y="2254363"/>
            <a:ext cx="0" cy="89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63FAB3-7F01-140A-1913-62FBE1AA1B56}"/>
              </a:ext>
            </a:extLst>
          </p:cNvPr>
          <p:cNvCxnSpPr>
            <a:cxnSpLocks/>
          </p:cNvCxnSpPr>
          <p:nvPr/>
        </p:nvCxnSpPr>
        <p:spPr>
          <a:xfrm flipV="1">
            <a:off x="4403248" y="3538681"/>
            <a:ext cx="0" cy="1188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31D755-3EED-9B4F-7259-8F163DCFD2A6}"/>
              </a:ext>
            </a:extLst>
          </p:cNvPr>
          <p:cNvCxnSpPr>
            <a:cxnSpLocks/>
          </p:cNvCxnSpPr>
          <p:nvPr/>
        </p:nvCxnSpPr>
        <p:spPr>
          <a:xfrm flipV="1">
            <a:off x="8305354" y="3535295"/>
            <a:ext cx="0" cy="89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E8308B-9A01-F9E5-18D0-AE00AC50138B}"/>
              </a:ext>
            </a:extLst>
          </p:cNvPr>
          <p:cNvCxnSpPr/>
          <p:nvPr/>
        </p:nvCxnSpPr>
        <p:spPr>
          <a:xfrm>
            <a:off x="10263356" y="2258841"/>
            <a:ext cx="0" cy="89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EC785F-428F-7B94-888F-BF7AD28959E5}"/>
              </a:ext>
            </a:extLst>
          </p:cNvPr>
          <p:cNvSpPr txBox="1"/>
          <p:nvPr/>
        </p:nvSpPr>
        <p:spPr>
          <a:xfrm>
            <a:off x="4008746" y="1602032"/>
            <a:ext cx="161614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3/2018</a:t>
            </a:r>
          </a:p>
          <a:p>
            <a:pPr algn="ctr"/>
            <a:r>
              <a:rPr lang="en-US" dirty="0"/>
              <a:t>Resubmitted </a:t>
            </a:r>
          </a:p>
          <a:p>
            <a:pPr algn="ctr"/>
            <a:r>
              <a:rPr lang="en-US" dirty="0"/>
              <a:t>K08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3A4FF-292D-DC0D-49B4-473738F9A9CB}"/>
              </a:ext>
            </a:extLst>
          </p:cNvPr>
          <p:cNvSpPr txBox="1"/>
          <p:nvPr/>
        </p:nvSpPr>
        <p:spPr>
          <a:xfrm>
            <a:off x="8188412" y="1601819"/>
            <a:ext cx="112261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3/2019</a:t>
            </a:r>
          </a:p>
          <a:p>
            <a:pPr algn="ctr"/>
            <a:r>
              <a:rPr lang="en-US" dirty="0"/>
              <a:t>K08</a:t>
            </a:r>
          </a:p>
          <a:p>
            <a:pPr algn="ctr"/>
            <a:r>
              <a:rPr lang="en-US" dirty="0"/>
              <a:t>awarded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71238-1B76-CC4C-C378-FB2799251EDB}"/>
              </a:ext>
            </a:extLst>
          </p:cNvPr>
          <p:cNvSpPr txBox="1"/>
          <p:nvPr/>
        </p:nvSpPr>
        <p:spPr>
          <a:xfrm>
            <a:off x="7514433" y="4350279"/>
            <a:ext cx="158184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1/2019</a:t>
            </a:r>
          </a:p>
          <a:p>
            <a:pPr algn="ctr"/>
            <a:r>
              <a:rPr lang="en-US" dirty="0"/>
              <a:t>Sample DUA </a:t>
            </a:r>
          </a:p>
          <a:p>
            <a:pPr algn="ctr"/>
            <a:r>
              <a:rPr lang="en-US" dirty="0"/>
              <a:t>approved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420E9-77E0-49DC-695A-DD8A4E2F564A}"/>
              </a:ext>
            </a:extLst>
          </p:cNvPr>
          <p:cNvSpPr txBox="1"/>
          <p:nvPr/>
        </p:nvSpPr>
        <p:spPr>
          <a:xfrm>
            <a:off x="9684957" y="1602032"/>
            <a:ext cx="11528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9/2019</a:t>
            </a:r>
          </a:p>
          <a:p>
            <a:r>
              <a:rPr lang="en-US" dirty="0"/>
              <a:t>Samples </a:t>
            </a:r>
          </a:p>
          <a:p>
            <a:r>
              <a:rPr lang="en-US" dirty="0"/>
              <a:t>received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532DE-EDE8-6A90-BADF-000F294CC91E}"/>
              </a:ext>
            </a:extLst>
          </p:cNvPr>
          <p:cNvSpPr txBox="1"/>
          <p:nvPr/>
        </p:nvSpPr>
        <p:spPr>
          <a:xfrm>
            <a:off x="1739638" y="4213638"/>
            <a:ext cx="175560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10/2017</a:t>
            </a:r>
          </a:p>
          <a:p>
            <a:pPr algn="ctr"/>
            <a:r>
              <a:rPr lang="en-US" dirty="0"/>
              <a:t>Submitted X01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DC8AE5-35B0-277D-D8ED-87771B70CC1C}"/>
              </a:ext>
            </a:extLst>
          </p:cNvPr>
          <p:cNvCxnSpPr/>
          <p:nvPr/>
        </p:nvCxnSpPr>
        <p:spPr>
          <a:xfrm>
            <a:off x="6997119" y="2249735"/>
            <a:ext cx="0" cy="89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96AFEE8-FAA2-0519-C2E7-550CBD905985}"/>
              </a:ext>
            </a:extLst>
          </p:cNvPr>
          <p:cNvSpPr txBox="1"/>
          <p:nvPr/>
        </p:nvSpPr>
        <p:spPr>
          <a:xfrm>
            <a:off x="6266791" y="1601819"/>
            <a:ext cx="146065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8/2018</a:t>
            </a:r>
          </a:p>
          <a:p>
            <a:pPr algn="ctr"/>
            <a:r>
              <a:rPr lang="en-US" dirty="0"/>
              <a:t>O’Brien P&amp;F</a:t>
            </a:r>
          </a:p>
          <a:p>
            <a:pPr algn="ctr"/>
            <a:r>
              <a:rPr lang="en-US" dirty="0"/>
              <a:t>Grant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1663A-9935-3388-17EC-7E43430A25CC}"/>
              </a:ext>
            </a:extLst>
          </p:cNvPr>
          <p:cNvSpPr txBox="1"/>
          <p:nvPr/>
        </p:nvSpPr>
        <p:spPr>
          <a:xfrm>
            <a:off x="3585364" y="4635193"/>
            <a:ext cx="163576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2/2018</a:t>
            </a:r>
          </a:p>
          <a:p>
            <a:pPr algn="ctr"/>
            <a:r>
              <a:rPr lang="en-US" dirty="0"/>
              <a:t>X01 approval </a:t>
            </a:r>
          </a:p>
          <a:p>
            <a:pPr algn="ctr"/>
            <a:r>
              <a:rPr lang="en-US" dirty="0"/>
              <a:t>obtained</a:t>
            </a:r>
          </a:p>
        </p:txBody>
      </p:sp>
    </p:spTree>
    <p:extLst>
      <p:ext uri="{BB962C8B-B14F-4D97-AF65-F5344CB8AC3E}">
        <p14:creationId xmlns:p14="http://schemas.microsoft.com/office/powerpoint/2010/main" val="16255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22" grpId="0" animBg="1"/>
      <p:bldP spid="12" grpId="0" animBg="1"/>
      <p:bldP spid="11" grpId="0" animBg="1"/>
      <p:bldP spid="6" grpId="0" animBg="1"/>
      <p:bldP spid="27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A98A-CDE2-40BB-88B3-4B87D48A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r>
              <a:rPr lang="en-US" dirty="0"/>
              <a:t>Helpful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EDB7F-CF2E-02B6-6DDF-65DF21EA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34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NIDDK Central Repository portal is your friend</a:t>
            </a:r>
          </a:p>
          <a:p>
            <a:pPr lvl="1"/>
            <a:r>
              <a:rPr lang="en-US" dirty="0"/>
              <a:t>Inquire about sample availability</a:t>
            </a:r>
          </a:p>
          <a:p>
            <a:pPr lvl="1"/>
            <a:r>
              <a:rPr lang="en-US" dirty="0"/>
              <a:t>Correspond with NIDDK Central Repository staff</a:t>
            </a:r>
          </a:p>
          <a:p>
            <a:pPr lvl="1"/>
            <a:r>
              <a:rPr lang="en-US" dirty="0"/>
              <a:t>Upload forms, progress reports, and manuscripts</a:t>
            </a:r>
          </a:p>
          <a:p>
            <a:r>
              <a:rPr lang="en-US" dirty="0"/>
              <a:t>The entire process takes time – plan accordingly!</a:t>
            </a:r>
          </a:p>
          <a:p>
            <a:pPr lvl="1"/>
            <a:r>
              <a:rPr lang="en-US" dirty="0"/>
              <a:t>Apply for X01 grant before applying for a K-award</a:t>
            </a:r>
          </a:p>
          <a:p>
            <a:pPr lvl="1"/>
            <a:r>
              <a:rPr lang="en-US" dirty="0"/>
              <a:t>But…need funding before samples can be received</a:t>
            </a:r>
          </a:p>
          <a:p>
            <a:pPr lvl="1"/>
            <a:r>
              <a:rPr lang="en-US" dirty="0"/>
              <a:t>Include costs of pulling/shipping samples in budget</a:t>
            </a:r>
          </a:p>
          <a:p>
            <a:r>
              <a:rPr lang="en-US" dirty="0"/>
              <a:t>If any questions, don’t be afraid to ask for guidance </a:t>
            </a:r>
          </a:p>
        </p:txBody>
      </p:sp>
    </p:spTree>
    <p:extLst>
      <p:ext uri="{BB962C8B-B14F-4D97-AF65-F5344CB8AC3E}">
        <p14:creationId xmlns:p14="http://schemas.microsoft.com/office/powerpoint/2010/main" val="3752157941"/>
      </p:ext>
    </p:extLst>
  </p:cSld>
  <p:clrMapOvr>
    <a:masterClrMapping/>
  </p:clrMapOvr>
</p:sld>
</file>

<file path=ppt/theme/theme1.xml><?xml version="1.0" encoding="utf-8"?>
<a:theme xmlns:a="http://schemas.openxmlformats.org/drawingml/2006/main" name="NIDDKCRWorksho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DDK-CR Workshop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DKCRWorkshop" id="{AF93DBFE-BC8D-43D6-922C-23B45CBF7793}" vid="{A04A6667-293B-4092-8732-FF6A3255A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NIDDKCRWorkshop</Template>
  <TotalTime>866</TotalTime>
  <Words>1215</Words>
  <Application>Microsoft Macintosh PowerPoint</Application>
  <PresentationFormat>Widescreen</PresentationFormat>
  <Paragraphs>221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NIDDKCRWorkshop</vt:lpstr>
      <vt:lpstr>Leveraging NIDDK Central Repository Resources for Research: My Experience and Lessons Learned</vt:lpstr>
      <vt:lpstr>Overview</vt:lpstr>
      <vt:lpstr>Research Questions</vt:lpstr>
      <vt:lpstr>PowerPoint Presentation</vt:lpstr>
      <vt:lpstr>PowerPoint Presentation</vt:lpstr>
      <vt:lpstr>PowerPoint Presentation</vt:lpstr>
      <vt:lpstr>Summary of Research Findings</vt:lpstr>
      <vt:lpstr>Scientific Career Journey</vt:lpstr>
      <vt:lpstr>Helpful Hints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Rebecca (NIH/NIDDK) [E]</dc:creator>
  <cp:lastModifiedBy>Chen, Teresa</cp:lastModifiedBy>
  <cp:revision>51</cp:revision>
  <dcterms:created xsi:type="dcterms:W3CDTF">2023-08-21T13:31:56Z</dcterms:created>
  <dcterms:modified xsi:type="dcterms:W3CDTF">2023-09-13T16:37:59Z</dcterms:modified>
</cp:coreProperties>
</file>