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8" r:id="rId3"/>
    <p:sldMasterId id="2147483719" r:id="rId4"/>
  </p:sldMasterIdLst>
  <p:notesMasterIdLst>
    <p:notesMasterId r:id="rId9"/>
  </p:notesMasterIdLst>
  <p:sldIdLst>
    <p:sldId id="2140754505" r:id="rId5"/>
    <p:sldId id="2140754504" r:id="rId6"/>
    <p:sldId id="2140754503" r:id="rId7"/>
    <p:sldId id="3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39"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5101D-1F9A-465E-9646-CF8CF4FA9A4E}"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1E71F-714B-4285-BB12-88383078D86F}" type="slidenum">
              <a:rPr lang="en-US" smtClean="0"/>
              <a:t>‹#›</a:t>
            </a:fld>
            <a:endParaRPr lang="en-US"/>
          </a:p>
        </p:txBody>
      </p:sp>
    </p:spTree>
    <p:extLst>
      <p:ext uri="{BB962C8B-B14F-4D97-AF65-F5344CB8AC3E}">
        <p14:creationId xmlns:p14="http://schemas.microsoft.com/office/powerpoint/2010/main" val="184287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bg1"/>
              </a:buClr>
              <a:buFont typeface="Arial" panose="020B0604020202020204" pitchFamily="34" charset="0"/>
              <a:buChar char="•"/>
              <a:defRPr/>
            </a:pPr>
            <a:r>
              <a:rPr lang="en-US" sz="2000" dirty="0">
                <a:solidFill>
                  <a:schemeClr val="bg1"/>
                </a:solidFill>
                <a:ea typeface="+mn-ea"/>
                <a:cs typeface="+mn-cs"/>
              </a:rPr>
              <a:t>Lack of standardization brings Inherent risks to precision medicine. Because </a:t>
            </a:r>
          </a:p>
          <a:p>
            <a:pPr marL="342900" lvl="1" indent="0">
              <a:buClr>
                <a:schemeClr val="bg1"/>
              </a:buClr>
              <a:buNone/>
              <a:defRPr/>
            </a:pPr>
            <a:r>
              <a:rPr lang="en-US" sz="1100" b="1" dirty="0"/>
              <a:t>	</a:t>
            </a:r>
            <a:r>
              <a:rPr lang="en-US" sz="1200" b="1" i="1" dirty="0">
                <a:solidFill>
                  <a:srgbClr val="FFFF7E"/>
                </a:solidFill>
              </a:rPr>
              <a:t>spurious analytical results can lead to artifacts being interpreted as valid findings</a:t>
            </a:r>
            <a:endParaRPr lang="en-US" sz="1200" i="1" dirty="0">
              <a:solidFill>
                <a:srgbClr val="FFFF7E"/>
              </a:solidFill>
              <a:ea typeface="+mn-ea"/>
              <a:cs typeface="+mn-cs"/>
            </a:endParaRPr>
          </a:p>
          <a:p>
            <a:endParaRPr lang="en-US" dirty="0"/>
          </a:p>
          <a:p>
            <a:endParaRPr lang="en-US" dirty="0"/>
          </a:p>
          <a:p>
            <a:r>
              <a:rPr lang="en-US" dirty="0"/>
              <a:t>Thorough use of quality management processes, standards and best practices throughout the biospecimen continuum will bring quality, reproducibility, comparability and conformity to your biobank.  Through these efforts, biobanks become the necessary TOOL for precision medicine.</a:t>
            </a:r>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165D857-1212-459F-91AF-6BA7B0339979}" type="datetime1">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9/12/2023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6" name="Footer Placeholder 5"/>
          <p:cNvSpPr>
            <a:spLocks noGrp="1"/>
          </p:cNvSpPr>
          <p:nvPr>
            <p:ph type="ftr"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charset="0"/>
                <a:ea typeface="ＭＳ Ｐゴシック" charset="0"/>
              </a:rPr>
              <a:t>National Cancer Institute</a:t>
            </a:r>
          </a:p>
        </p:txBody>
      </p:sp>
      <p:sp>
        <p:nvSpPr>
          <p:cNvPr id="7" name="Slide Number Placeholder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7D8CC83-41ED-4453-B431-85D6ECC588A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833324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555316"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Pentagon 14"/>
          <p:cNvSpPr>
            <a:spLocks noChangeAspect="1"/>
          </p:cNvSpPr>
          <p:nvPr userDrawn="1"/>
        </p:nvSpPr>
        <p:spPr>
          <a:xfrm>
            <a:off x="0" y="0"/>
            <a:ext cx="3829485" cy="6864096"/>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1"/>
            <a:ext cx="10363200" cy="1827843"/>
          </a:xfrm>
        </p:spPr>
        <p:txBody>
          <a:bodyPr lIns="0" tIns="0" rIns="0" bIns="0" anchor="b">
            <a:noAutofit/>
          </a:bodyPr>
          <a:lstStyle>
            <a:lvl1pPr algn="r">
              <a:defRPr sz="3733" b="0" i="0">
                <a:solidFill>
                  <a:srgbClr val="FFFFFF"/>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3" y="5710324"/>
            <a:ext cx="5324687" cy="508000"/>
          </a:xfrm>
          <a:prstGeom prst="rect">
            <a:avLst/>
          </a:prstGeom>
        </p:spPr>
      </p:pic>
      <p:sp>
        <p:nvSpPr>
          <p:cNvPr id="9" name="Date Placeholder 3"/>
          <p:cNvSpPr>
            <a:spLocks noGrp="1"/>
          </p:cNvSpPr>
          <p:nvPr>
            <p:ph type="dt" sz="half" idx="2"/>
          </p:nvPr>
        </p:nvSpPr>
        <p:spPr>
          <a:xfrm>
            <a:off x="8534400" y="5727700"/>
            <a:ext cx="3048000" cy="474576"/>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A157A906-E9FF-A241-9D14-E37C3882A5D8}" type="datetime4">
              <a:rPr lang="en-US" smtClean="0"/>
              <a:pPr>
                <a:defRPr/>
              </a:pPr>
              <a:t>September 12, 2023</a:t>
            </a:fld>
            <a:endParaRPr lang="en-US"/>
          </a:p>
        </p:txBody>
      </p:sp>
    </p:spTree>
    <p:extLst>
      <p:ext uri="{BB962C8B-B14F-4D97-AF65-F5344CB8AC3E}">
        <p14:creationId xmlns:p14="http://schemas.microsoft.com/office/powerpoint/2010/main" val="18785887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6" name="Content Placeholder 2"/>
          <p:cNvSpPr>
            <a:spLocks noGrp="1"/>
          </p:cNvSpPr>
          <p:nvPr>
            <p:ph sz="quarter" idx="11"/>
          </p:nvPr>
        </p:nvSpPr>
        <p:spPr>
          <a:xfrm>
            <a:off x="6067977"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77409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067977"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4792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Tree>
    <p:extLst>
      <p:ext uri="{BB962C8B-B14F-4D97-AF65-F5344CB8AC3E}">
        <p14:creationId xmlns:p14="http://schemas.microsoft.com/office/powerpoint/2010/main" val="289740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216139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Tree>
    <p:extLst>
      <p:ext uri="{BB962C8B-B14F-4D97-AF65-F5344CB8AC3E}">
        <p14:creationId xmlns:p14="http://schemas.microsoft.com/office/powerpoint/2010/main" val="335633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59436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 name="Group 1"/>
          <p:cNvGrpSpPr>
            <a:grpSpLocks noChangeAspect="1"/>
          </p:cNvGrpSpPr>
          <p:nvPr userDrawn="1"/>
        </p:nvGrpSpPr>
        <p:grpSpPr>
          <a:xfrm>
            <a:off x="3992035" y="2865122"/>
            <a:ext cx="4218368" cy="1084580"/>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2701332"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a:solidFill>
                  <a:schemeClr val="bg1"/>
                </a:solidFill>
                <a:latin typeface="Arial" charset="0"/>
              </a:rPr>
              <a:t>www.cancer.gov                 www.cancer.gov/espanol</a:t>
            </a:r>
          </a:p>
        </p:txBody>
      </p:sp>
    </p:spTree>
    <p:extLst>
      <p:ext uri="{BB962C8B-B14F-4D97-AF65-F5344CB8AC3E}">
        <p14:creationId xmlns:p14="http://schemas.microsoft.com/office/powerpoint/2010/main" val="2568897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33600" y="114300"/>
            <a:ext cx="9753600" cy="1143000"/>
          </a:xfrm>
          <a:prstGeom prst="rect">
            <a:avLst/>
          </a:prstGeom>
          <a:noFill/>
          <a:ln w="9525">
            <a:noFill/>
            <a:miter lim="800000"/>
            <a:headEnd/>
            <a:tailEnd/>
          </a:ln>
          <a:effectLst/>
        </p:spPr>
        <p:txBody>
          <a:bodyPr/>
          <a:lstStyle>
            <a:lvl1pPr>
              <a:defRPr>
                <a:solidFill>
                  <a:srgbClr val="FFFFFF"/>
                </a:solidFill>
              </a:defRPr>
            </a:lvl1pPr>
          </a:lstStyle>
          <a:p>
            <a:pPr lvl="0"/>
            <a:r>
              <a:rPr lang="en-US"/>
              <a:t>Click to edit Master title style</a:t>
            </a:r>
          </a:p>
        </p:txBody>
      </p:sp>
      <p:sp>
        <p:nvSpPr>
          <p:cNvPr id="6" name="Rectangle 3"/>
          <p:cNvSpPr>
            <a:spLocks noGrp="1" noChangeArrowheads="1"/>
          </p:cNvSpPr>
          <p:nvPr>
            <p:ph idx="1"/>
          </p:nvPr>
        </p:nvSpPr>
        <p:spPr bwMode="auto">
          <a:xfrm>
            <a:off x="2133600" y="1600204"/>
            <a:ext cx="9753600" cy="4943475"/>
          </a:xfrm>
          <a:prstGeom prst="rect">
            <a:avLst/>
          </a:prstGeom>
          <a:noFill/>
          <a:ln w="9525">
            <a:noFill/>
            <a:miter lim="800000"/>
            <a:headEnd/>
            <a:tailEnd/>
          </a:ln>
          <a:effectLst/>
        </p:spPr>
        <p:txBody>
          <a:bodyPr/>
          <a:lstStyle>
            <a:lvl1pPr marL="461411" indent="-461411">
              <a:buClr>
                <a:srgbClr val="D40138"/>
              </a:buClr>
              <a:buFont typeface="Arial"/>
              <a:buChar char="•"/>
              <a:defRPr sz="3467" b="0">
                <a:solidFill>
                  <a:srgbClr val="000000"/>
                </a:solidFill>
              </a:defRPr>
            </a:lvl1pPr>
            <a:lvl2pPr marL="990550" indent="-380981">
              <a:spcBef>
                <a:spcPts val="800"/>
              </a:spcBef>
              <a:buFont typeface="Lucida Grande"/>
              <a:buChar char="-"/>
              <a:defRPr sz="3200" b="0"/>
            </a:lvl2pPr>
            <a:lvl3pPr marL="1523925" indent="-304784">
              <a:spcBef>
                <a:spcPts val="800"/>
              </a:spcBef>
              <a:buFont typeface="Arial"/>
              <a:buChar char="•"/>
              <a:defRPr sz="2667" b="0"/>
            </a:lvl3pPr>
            <a:lvl4pPr marL="2133493" indent="-304784">
              <a:spcBef>
                <a:spcPts val="800"/>
              </a:spcBef>
              <a:buFont typeface="Lucida Grande"/>
              <a:buChar char="−"/>
              <a:defRPr sz="2400" b="0"/>
            </a:lvl4pPr>
            <a:lvl5pPr marL="2743062" indent="-304784">
              <a:spcBef>
                <a:spcPts val="800"/>
              </a:spcBef>
              <a:buFont typeface="Arial"/>
              <a:buChar char="•"/>
              <a:defRPr sz="2400" b="0"/>
            </a:lvl5pPr>
          </a:lstStyle>
          <a:p>
            <a:pPr lvl="0"/>
            <a:endParaRPr lang="en-US" noProof="0"/>
          </a:p>
        </p:txBody>
      </p:sp>
    </p:spTree>
    <p:extLst>
      <p:ext uri="{BB962C8B-B14F-4D97-AF65-F5344CB8AC3E}">
        <p14:creationId xmlns:p14="http://schemas.microsoft.com/office/powerpoint/2010/main" val="114367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5E4-AE94-5742-BD5E-1409C3D8D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ED4D3-2077-D746-B9BD-EC1C36BD85BC}"/>
              </a:ext>
            </a:extLst>
          </p:cNvPr>
          <p:cNvSpPr>
            <a:spLocks noGrp="1"/>
          </p:cNvSpPr>
          <p:nvPr>
            <p:ph type="dt" sz="half" idx="10"/>
          </p:nvPr>
        </p:nvSpPr>
        <p:spPr/>
        <p:txBody>
          <a:bodyPr/>
          <a:lstStyle/>
          <a:p>
            <a:fld id="{F2E42F15-2A38-DD4C-9D3B-467E42CF40DD}" type="datetime8">
              <a:rPr lang="en-US" smtClean="0"/>
              <a:t>9/12/2023 12:50 PM</a:t>
            </a:fld>
            <a:endParaRPr lang="en-US"/>
          </a:p>
        </p:txBody>
      </p:sp>
      <p:sp>
        <p:nvSpPr>
          <p:cNvPr id="4" name="Footer Placeholder 3">
            <a:extLst>
              <a:ext uri="{FF2B5EF4-FFF2-40B4-BE49-F238E27FC236}">
                <a16:creationId xmlns:a16="http://schemas.microsoft.com/office/drawing/2014/main" id="{66EB3344-EACC-E84C-8792-489AF7FA72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9324B-4AA9-4B45-AB1E-D3AD469C0D23}"/>
              </a:ext>
            </a:extLst>
          </p:cNvPr>
          <p:cNvSpPr>
            <a:spLocks noGrp="1"/>
          </p:cNvSpPr>
          <p:nvPr>
            <p:ph type="sldNum" sz="quarter" idx="12"/>
          </p:nvPr>
        </p:nvSpPr>
        <p:spPr/>
        <p:txBody>
          <a:bodyPr/>
          <a:lstStyle/>
          <a:p>
            <a:fld id="{335AD39F-EC7D-4043-814C-8D90F3535D2E}" type="slidenum">
              <a:rPr lang="en-US" smtClean="0"/>
              <a:t>‹#›</a:t>
            </a:fld>
            <a:endParaRPr lang="en-US"/>
          </a:p>
        </p:txBody>
      </p:sp>
    </p:spTree>
    <p:extLst>
      <p:ext uri="{BB962C8B-B14F-4D97-AF65-F5344CB8AC3E}">
        <p14:creationId xmlns:p14="http://schemas.microsoft.com/office/powerpoint/2010/main" val="2234352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C46FD2-E47E-477F-8BBA-697DC735F6B7}"/>
              </a:ext>
            </a:extLst>
          </p:cNvPr>
          <p:cNvSpPr>
            <a:spLocks noGrp="1"/>
          </p:cNvSpPr>
          <p:nvPr>
            <p:ph type="dt" sz="half" idx="10"/>
          </p:nvPr>
        </p:nvSpPr>
        <p:spPr/>
        <p:txBody>
          <a:bodyPr/>
          <a:lstStyle>
            <a:lvl1pPr>
              <a:defRPr/>
            </a:lvl1pPr>
          </a:lstStyle>
          <a:p>
            <a:pPr>
              <a:defRPr/>
            </a:pPr>
            <a:fld id="{ACAD72D3-304A-40AF-A2CB-3B821A6C99A3}" type="datetimeFigureOut">
              <a:rPr lang="en-US"/>
              <a:pPr>
                <a:defRPr/>
              </a:pPr>
              <a:t>9/12/2023</a:t>
            </a:fld>
            <a:endParaRPr lang="en-US"/>
          </a:p>
        </p:txBody>
      </p:sp>
      <p:sp>
        <p:nvSpPr>
          <p:cNvPr id="5" name="Footer Placeholder 4">
            <a:extLst>
              <a:ext uri="{FF2B5EF4-FFF2-40B4-BE49-F238E27FC236}">
                <a16:creationId xmlns:a16="http://schemas.microsoft.com/office/drawing/2014/main" id="{6255C747-501E-430F-994E-DFF24A526F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6446D7-2DA1-412A-A594-981BDA6F90A2}"/>
              </a:ext>
            </a:extLst>
          </p:cNvPr>
          <p:cNvSpPr>
            <a:spLocks noGrp="1"/>
          </p:cNvSpPr>
          <p:nvPr>
            <p:ph type="sldNum" sz="quarter" idx="12"/>
          </p:nvPr>
        </p:nvSpPr>
        <p:spPr/>
        <p:txBody>
          <a:bodyPr/>
          <a:lstStyle>
            <a:lvl1pPr>
              <a:defRPr/>
            </a:lvl1pPr>
          </a:lstStyle>
          <a:p>
            <a:pPr>
              <a:defRPr/>
            </a:pPr>
            <a:fld id="{53590828-2018-4E42-B5AA-151CA01AC21F}" type="slidenum">
              <a:rPr lang="en-US" altLang="en-US"/>
              <a:pPr>
                <a:defRPr/>
              </a:pPr>
              <a:t>‹#›</a:t>
            </a:fld>
            <a:endParaRPr lang="en-US" altLang="en-US"/>
          </a:p>
        </p:txBody>
      </p:sp>
    </p:spTree>
    <p:extLst>
      <p:ext uri="{BB962C8B-B14F-4D97-AF65-F5344CB8AC3E}">
        <p14:creationId xmlns:p14="http://schemas.microsoft.com/office/powerpoint/2010/main" val="132075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7"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70" marR="0" indent="-609570" algn="l" defTabSz="609570"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54" marR="0"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914354" marR="0" lvl="1"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3a</a:t>
            </a:r>
          </a:p>
          <a:p>
            <a:pPr marL="914354" marR="0" lvl="1"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3b</a:t>
            </a:r>
          </a:p>
        </p:txBody>
      </p:sp>
    </p:spTree>
    <p:extLst>
      <p:ext uri="{BB962C8B-B14F-4D97-AF65-F5344CB8AC3E}">
        <p14:creationId xmlns:p14="http://schemas.microsoft.com/office/powerpoint/2010/main" val="326686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ne Column — Footer">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50257639-95B0-7648-804A-FE10C60CA6C6}"/>
              </a:ext>
            </a:extLst>
          </p:cNvPr>
          <p:cNvSpPr txBox="1">
            <a:spLocks noChangeArrowheads="1"/>
          </p:cNvSpPr>
          <p:nvPr userDrawn="1"/>
        </p:nvSpPr>
        <p:spPr bwMode="auto">
          <a:xfrm>
            <a:off x="11269190"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11" name="Title 1">
            <a:extLst>
              <a:ext uri="{FF2B5EF4-FFF2-40B4-BE49-F238E27FC236}">
                <a16:creationId xmlns:a16="http://schemas.microsoft.com/office/drawing/2014/main" id="{3CD0941F-3ADF-524A-AC25-3DEA5DA6130F}"/>
              </a:ext>
            </a:extLst>
          </p:cNvPr>
          <p:cNvSpPr>
            <a:spLocks noGrp="1"/>
          </p:cNvSpPr>
          <p:nvPr>
            <p:ph type="title"/>
          </p:nvPr>
        </p:nvSpPr>
        <p:spPr>
          <a:xfrm>
            <a:off x="609600" y="555089"/>
            <a:ext cx="10972800" cy="890555"/>
          </a:xfrm>
          <a:prstGeom prst="rect">
            <a:avLst/>
          </a:prstGeom>
        </p:spPr>
        <p:txBody>
          <a:bodyPr anchor="ctr"/>
          <a:lstStyle>
            <a:lvl1pPr>
              <a:defRPr sz="2667"/>
            </a:lvl1pPr>
          </a:lstStyle>
          <a:p>
            <a:r>
              <a:rPr lang="en-US"/>
              <a:t>Click to edit Master title style</a:t>
            </a:r>
          </a:p>
        </p:txBody>
      </p:sp>
      <p:sp>
        <p:nvSpPr>
          <p:cNvPr id="6" name="Content Placeholder 2">
            <a:extLst>
              <a:ext uri="{FF2B5EF4-FFF2-40B4-BE49-F238E27FC236}">
                <a16:creationId xmlns:a16="http://schemas.microsoft.com/office/drawing/2014/main" id="{9A8774C7-0064-304A-8BB1-8C6D5302CF54}"/>
              </a:ext>
            </a:extLst>
          </p:cNvPr>
          <p:cNvSpPr>
            <a:spLocks noGrp="1"/>
          </p:cNvSpPr>
          <p:nvPr>
            <p:ph sz="quarter" idx="15"/>
          </p:nvPr>
        </p:nvSpPr>
        <p:spPr>
          <a:xfrm>
            <a:off x="627839" y="1674977"/>
            <a:ext cx="10954561" cy="4364971"/>
          </a:xfrm>
        </p:spPr>
        <p:txBody>
          <a:bodyPr/>
          <a:lstStyle>
            <a:lvl2pPr>
              <a:defRPr sz="1867"/>
            </a:lvl2pPr>
            <a:lvl3pPr>
              <a:defRPr sz="1867"/>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13C99-B587-CA4C-850C-22EE5CD77341}"/>
              </a:ext>
            </a:extLst>
          </p:cNvPr>
          <p:cNvPicPr>
            <a:picLocks noChangeAspect="1"/>
          </p:cNvPicPr>
          <p:nvPr userDrawn="1"/>
        </p:nvPicPr>
        <p:blipFill>
          <a:blip r:embed="rId2"/>
          <a:srcRect/>
          <a:stretch/>
        </p:blipFill>
        <p:spPr>
          <a:xfrm>
            <a:off x="627839" y="6187156"/>
            <a:ext cx="1444296" cy="420909"/>
          </a:xfrm>
          <a:prstGeom prst="rect">
            <a:avLst/>
          </a:prstGeom>
        </p:spPr>
      </p:pic>
    </p:spTree>
    <p:extLst>
      <p:ext uri="{BB962C8B-B14F-4D97-AF65-F5344CB8AC3E}">
        <p14:creationId xmlns:p14="http://schemas.microsoft.com/office/powerpoint/2010/main" val="3947883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sp>
        <p:nvSpPr>
          <p:cNvPr id="9" name="Rectangle 8">
            <a:extLst>
              <a:ext uri="{FF2B5EF4-FFF2-40B4-BE49-F238E27FC236}">
                <a16:creationId xmlns:a16="http://schemas.microsoft.com/office/drawing/2014/main" id="{00C1EAC2-48D1-5A43-8A15-F4EDD9CF6A5B}"/>
              </a:ext>
            </a:extLst>
          </p:cNvPr>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646BEAE4-16B3-0744-BFCA-11CE0C224282}" type="datetime4">
              <a:rPr lang="en-US" smtClean="0"/>
              <a:t>September 12, 2023</a:t>
            </a:fld>
            <a:endParaRPr lang="en-US" dirty="0"/>
          </a:p>
        </p:txBody>
      </p:sp>
    </p:spTree>
    <p:extLst>
      <p:ext uri="{BB962C8B-B14F-4D97-AF65-F5344CB8AC3E}">
        <p14:creationId xmlns:p14="http://schemas.microsoft.com/office/powerpoint/2010/main" val="1705642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205589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476782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860323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84838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7916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67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12198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225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2"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a:t>Section title</a:t>
            </a:r>
          </a:p>
        </p:txBody>
      </p:sp>
      <p:sp>
        <p:nvSpPr>
          <p:cNvPr id="10" name="Subtitle 2"/>
          <p:cNvSpPr>
            <a:spLocks noGrp="1"/>
          </p:cNvSpPr>
          <p:nvPr>
            <p:ph type="subTitle" idx="1" hasCustomPrompt="1"/>
          </p:nvPr>
        </p:nvSpPr>
        <p:spPr>
          <a:xfrm>
            <a:off x="4572000"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a:t>
            </a:r>
          </a:p>
        </p:txBody>
      </p:sp>
      <p:sp>
        <p:nvSpPr>
          <p:cNvPr id="8"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Tree>
    <p:extLst>
      <p:ext uri="{BB962C8B-B14F-4D97-AF65-F5344CB8AC3E}">
        <p14:creationId xmlns:p14="http://schemas.microsoft.com/office/powerpoint/2010/main" val="2458232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5404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016124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328218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687510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59008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542374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2C992E19-AE11-6E42-B6DF-CCF5C9EF04E4}"/>
              </a:ext>
            </a:extLst>
          </p:cNvPr>
          <p:cNvPicPr>
            <a:picLocks noChangeAspect="1"/>
          </p:cNvPicPr>
          <p:nvPr userDrawn="1"/>
        </p:nvPicPr>
        <p:blipFill>
          <a:blip r:embed="rId2"/>
          <a:stretch>
            <a:fillRect/>
          </a:stretch>
        </p:blipFill>
        <p:spPr>
          <a:xfrm>
            <a:off x="3632983" y="2603916"/>
            <a:ext cx="4754880" cy="1584960"/>
          </a:xfrm>
          <a:prstGeom prst="rect">
            <a:avLst/>
          </a:prstGeom>
        </p:spPr>
      </p:pic>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dirty="0">
                <a:solidFill>
                  <a:srgbClr val="606060"/>
                </a:solidFill>
                <a:latin typeface="Arial" charset="0"/>
              </a:rPr>
              <a:t>www.cancer.gov                 www.cancer.gov/espanol</a:t>
            </a:r>
          </a:p>
        </p:txBody>
      </p:sp>
    </p:spTree>
    <p:extLst>
      <p:ext uri="{BB962C8B-B14F-4D97-AF65-F5344CB8AC3E}">
        <p14:creationId xmlns:p14="http://schemas.microsoft.com/office/powerpoint/2010/main" val="4030169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555316"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Pentagon 14"/>
          <p:cNvSpPr>
            <a:spLocks noChangeAspect="1"/>
          </p:cNvSpPr>
          <p:nvPr userDrawn="1"/>
        </p:nvSpPr>
        <p:spPr>
          <a:xfrm>
            <a:off x="0" y="0"/>
            <a:ext cx="3829485" cy="6864096"/>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38301"/>
            <a:ext cx="10363200" cy="1827843"/>
          </a:xfrm>
        </p:spPr>
        <p:txBody>
          <a:bodyPr lIns="0" tIns="0" rIns="0" bIns="0" anchor="b">
            <a:noAutofit/>
          </a:bodyPr>
          <a:lstStyle>
            <a:lvl1pPr algn="r">
              <a:defRPr sz="3733" b="0" i="0">
                <a:solidFill>
                  <a:srgbClr val="FFFFFF"/>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3" y="5710324"/>
            <a:ext cx="5324687" cy="508000"/>
          </a:xfrm>
          <a:prstGeom prst="rect">
            <a:avLst/>
          </a:prstGeom>
        </p:spPr>
      </p:pic>
      <p:sp>
        <p:nvSpPr>
          <p:cNvPr id="9" name="Date Placeholder 3"/>
          <p:cNvSpPr>
            <a:spLocks noGrp="1"/>
          </p:cNvSpPr>
          <p:nvPr>
            <p:ph type="dt" sz="half" idx="2"/>
          </p:nvPr>
        </p:nvSpPr>
        <p:spPr>
          <a:xfrm>
            <a:off x="8534400" y="5727700"/>
            <a:ext cx="3048000" cy="474576"/>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A157A906-E9FF-A241-9D14-E37C3882A5D8}" type="datetime4">
              <a:rPr lang="en-US" smtClean="0"/>
              <a:pPr>
                <a:defRPr/>
              </a:pPr>
              <a:t>September 12, 2023</a:t>
            </a:fld>
            <a:endParaRPr lang="en-US"/>
          </a:p>
        </p:txBody>
      </p:sp>
    </p:spTree>
    <p:extLst>
      <p:ext uri="{BB962C8B-B14F-4D97-AF65-F5344CB8AC3E}">
        <p14:creationId xmlns:p14="http://schemas.microsoft.com/office/powerpoint/2010/main" val="93878146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entagon 12"/>
          <p:cNvSpPr>
            <a:spLocks noChangeAspect="1"/>
          </p:cNvSpPr>
          <p:nvPr userDrawn="1"/>
        </p:nvSpPr>
        <p:spPr>
          <a:xfrm>
            <a:off x="14167"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70" marR="0" indent="-609570" algn="l" defTabSz="609570"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54" marR="0"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914354" marR="0" lvl="1"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3a</a:t>
            </a:r>
          </a:p>
          <a:p>
            <a:pPr marL="914354" marR="0" lvl="1" indent="-304784" algn="l" defTabSz="609570"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3b</a:t>
            </a:r>
          </a:p>
        </p:txBody>
      </p:sp>
    </p:spTree>
    <p:extLst>
      <p:ext uri="{BB962C8B-B14F-4D97-AF65-F5344CB8AC3E}">
        <p14:creationId xmlns:p14="http://schemas.microsoft.com/office/powerpoint/2010/main" val="2813853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2"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a:t>Section title</a:t>
            </a:r>
          </a:p>
        </p:txBody>
      </p:sp>
      <p:sp>
        <p:nvSpPr>
          <p:cNvPr id="10" name="Subtitle 2"/>
          <p:cNvSpPr>
            <a:spLocks noGrp="1"/>
          </p:cNvSpPr>
          <p:nvPr>
            <p:ph type="subTitle" idx="1" hasCustomPrompt="1"/>
          </p:nvPr>
        </p:nvSpPr>
        <p:spPr>
          <a:xfrm>
            <a:off x="4572000"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a:t>
            </a:r>
          </a:p>
        </p:txBody>
      </p:sp>
      <p:sp>
        <p:nvSpPr>
          <p:cNvPr id="8"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Tree>
    <p:extLst>
      <p:ext uri="{BB962C8B-B14F-4D97-AF65-F5344CB8AC3E}">
        <p14:creationId xmlns:p14="http://schemas.microsoft.com/office/powerpoint/2010/main" val="50111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4"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2" y="0"/>
            <a:ext cx="4305313" cy="6864096"/>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9"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
        <p:nvSpPr>
          <p:cNvPr id="13"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3215665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4" y="0"/>
            <a:ext cx="3829485" cy="6864096"/>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entagon 9"/>
          <p:cNvSpPr>
            <a:spLocks noChangeAspect="1"/>
          </p:cNvSpPr>
          <p:nvPr userDrawn="1"/>
        </p:nvSpPr>
        <p:spPr>
          <a:xfrm>
            <a:off x="2" y="0"/>
            <a:ext cx="4305313" cy="6864096"/>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9"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
        <p:nvSpPr>
          <p:cNvPr id="13"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2264015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Tree>
    <p:extLst>
      <p:ext uri="{BB962C8B-B14F-4D97-AF65-F5344CB8AC3E}">
        <p14:creationId xmlns:p14="http://schemas.microsoft.com/office/powerpoint/2010/main" val="543428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250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790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6" name="Content Placeholder 2"/>
          <p:cNvSpPr>
            <a:spLocks noGrp="1"/>
          </p:cNvSpPr>
          <p:nvPr>
            <p:ph sz="quarter" idx="11"/>
          </p:nvPr>
        </p:nvSpPr>
        <p:spPr>
          <a:xfrm>
            <a:off x="658370"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734634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70"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52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6" name="Content Placeholder 2"/>
          <p:cNvSpPr>
            <a:spLocks noGrp="1"/>
          </p:cNvSpPr>
          <p:nvPr>
            <p:ph sz="quarter" idx="11"/>
          </p:nvPr>
        </p:nvSpPr>
        <p:spPr>
          <a:xfrm>
            <a:off x="6067977"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484642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067977"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62069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Tree>
    <p:extLst>
      <p:ext uri="{BB962C8B-B14F-4D97-AF65-F5344CB8AC3E}">
        <p14:creationId xmlns:p14="http://schemas.microsoft.com/office/powerpoint/2010/main" val="3156013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357758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3" y="6486144"/>
            <a:ext cx="2555849" cy="243840"/>
          </a:xfrm>
          <a:prstGeom prst="rect">
            <a:avLst/>
          </a:prstGeom>
        </p:spPr>
      </p:pic>
    </p:spTree>
    <p:extLst>
      <p:ext uri="{BB962C8B-B14F-4D97-AF65-F5344CB8AC3E}">
        <p14:creationId xmlns:p14="http://schemas.microsoft.com/office/powerpoint/2010/main" val="15154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Tree>
    <p:extLst>
      <p:ext uri="{BB962C8B-B14F-4D97-AF65-F5344CB8AC3E}">
        <p14:creationId xmlns:p14="http://schemas.microsoft.com/office/powerpoint/2010/main" val="3752175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Tree>
    <p:extLst>
      <p:ext uri="{BB962C8B-B14F-4D97-AF65-F5344CB8AC3E}">
        <p14:creationId xmlns:p14="http://schemas.microsoft.com/office/powerpoint/2010/main" val="1750058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userDrawn="1"/>
        </p:nvSpPr>
        <p:spPr>
          <a:xfrm>
            <a:off x="1"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 name="Group 1"/>
          <p:cNvGrpSpPr>
            <a:grpSpLocks noChangeAspect="1"/>
          </p:cNvGrpSpPr>
          <p:nvPr userDrawn="1"/>
        </p:nvGrpSpPr>
        <p:grpSpPr>
          <a:xfrm>
            <a:off x="3992035" y="2865122"/>
            <a:ext cx="4218368" cy="1084580"/>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2701332"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a:solidFill>
                  <a:schemeClr val="bg1"/>
                </a:solidFill>
                <a:latin typeface="Arial" charset="0"/>
              </a:rPr>
              <a:t>www.cancer.gov                 www.cancer.gov/espanol</a:t>
            </a:r>
          </a:p>
        </p:txBody>
      </p:sp>
    </p:spTree>
    <p:extLst>
      <p:ext uri="{BB962C8B-B14F-4D97-AF65-F5344CB8AC3E}">
        <p14:creationId xmlns:p14="http://schemas.microsoft.com/office/powerpoint/2010/main" val="2902997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33600" y="114300"/>
            <a:ext cx="9753600" cy="1143000"/>
          </a:xfrm>
          <a:prstGeom prst="rect">
            <a:avLst/>
          </a:prstGeom>
          <a:noFill/>
          <a:ln w="9525">
            <a:noFill/>
            <a:miter lim="800000"/>
            <a:headEnd/>
            <a:tailEnd/>
          </a:ln>
          <a:effectLst/>
        </p:spPr>
        <p:txBody>
          <a:bodyPr/>
          <a:lstStyle>
            <a:lvl1pPr>
              <a:defRPr>
                <a:solidFill>
                  <a:srgbClr val="FFFFFF"/>
                </a:solidFill>
              </a:defRPr>
            </a:lvl1pPr>
          </a:lstStyle>
          <a:p>
            <a:pPr lvl="0"/>
            <a:r>
              <a:rPr lang="en-US"/>
              <a:t>Click to edit Master title style</a:t>
            </a:r>
          </a:p>
        </p:txBody>
      </p:sp>
      <p:sp>
        <p:nvSpPr>
          <p:cNvPr id="6" name="Rectangle 3"/>
          <p:cNvSpPr>
            <a:spLocks noGrp="1" noChangeArrowheads="1"/>
          </p:cNvSpPr>
          <p:nvPr>
            <p:ph idx="1"/>
          </p:nvPr>
        </p:nvSpPr>
        <p:spPr bwMode="auto">
          <a:xfrm>
            <a:off x="2133600" y="1600204"/>
            <a:ext cx="9753600" cy="4943475"/>
          </a:xfrm>
          <a:prstGeom prst="rect">
            <a:avLst/>
          </a:prstGeom>
          <a:noFill/>
          <a:ln w="9525">
            <a:noFill/>
            <a:miter lim="800000"/>
            <a:headEnd/>
            <a:tailEnd/>
          </a:ln>
          <a:effectLst/>
        </p:spPr>
        <p:txBody>
          <a:bodyPr/>
          <a:lstStyle>
            <a:lvl1pPr marL="461411" indent="-461411">
              <a:buClr>
                <a:srgbClr val="D40138"/>
              </a:buClr>
              <a:buFont typeface="Arial"/>
              <a:buChar char="•"/>
              <a:defRPr sz="3467" b="0">
                <a:solidFill>
                  <a:srgbClr val="000000"/>
                </a:solidFill>
              </a:defRPr>
            </a:lvl1pPr>
            <a:lvl2pPr marL="990550" indent="-380981">
              <a:spcBef>
                <a:spcPts val="800"/>
              </a:spcBef>
              <a:buFont typeface="Lucida Grande"/>
              <a:buChar char="-"/>
              <a:defRPr sz="3200" b="0"/>
            </a:lvl2pPr>
            <a:lvl3pPr marL="1523925" indent="-304784">
              <a:spcBef>
                <a:spcPts val="800"/>
              </a:spcBef>
              <a:buFont typeface="Arial"/>
              <a:buChar char="•"/>
              <a:defRPr sz="2667" b="0"/>
            </a:lvl3pPr>
            <a:lvl4pPr marL="2133493" indent="-304784">
              <a:spcBef>
                <a:spcPts val="800"/>
              </a:spcBef>
              <a:buFont typeface="Lucida Grande"/>
              <a:buChar char="−"/>
              <a:defRPr sz="2400" b="0"/>
            </a:lvl4pPr>
            <a:lvl5pPr marL="2743062" indent="-304784">
              <a:spcBef>
                <a:spcPts val="800"/>
              </a:spcBef>
              <a:buFont typeface="Arial"/>
              <a:buChar char="•"/>
              <a:defRPr sz="2400" b="0"/>
            </a:lvl5pPr>
          </a:lstStyle>
          <a:p>
            <a:pPr lvl="0"/>
            <a:endParaRPr lang="en-US" noProof="0"/>
          </a:p>
        </p:txBody>
      </p:sp>
    </p:spTree>
    <p:extLst>
      <p:ext uri="{BB962C8B-B14F-4D97-AF65-F5344CB8AC3E}">
        <p14:creationId xmlns:p14="http://schemas.microsoft.com/office/powerpoint/2010/main" val="2309736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5E4-AE94-5742-BD5E-1409C3D8D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ED4D3-2077-D746-B9BD-EC1C36BD85BC}"/>
              </a:ext>
            </a:extLst>
          </p:cNvPr>
          <p:cNvSpPr>
            <a:spLocks noGrp="1"/>
          </p:cNvSpPr>
          <p:nvPr>
            <p:ph type="dt" sz="half" idx="10"/>
          </p:nvPr>
        </p:nvSpPr>
        <p:spPr/>
        <p:txBody>
          <a:bodyPr/>
          <a:lstStyle/>
          <a:p>
            <a:fld id="{F2E42F15-2A38-DD4C-9D3B-467E42CF40DD}" type="datetime8">
              <a:rPr lang="en-US" smtClean="0"/>
              <a:t>9/12/2023 1:16 PM</a:t>
            </a:fld>
            <a:endParaRPr lang="en-US"/>
          </a:p>
        </p:txBody>
      </p:sp>
      <p:sp>
        <p:nvSpPr>
          <p:cNvPr id="4" name="Footer Placeholder 3">
            <a:extLst>
              <a:ext uri="{FF2B5EF4-FFF2-40B4-BE49-F238E27FC236}">
                <a16:creationId xmlns:a16="http://schemas.microsoft.com/office/drawing/2014/main" id="{66EB3344-EACC-E84C-8792-489AF7FA72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9324B-4AA9-4B45-AB1E-D3AD469C0D23}"/>
              </a:ext>
            </a:extLst>
          </p:cNvPr>
          <p:cNvSpPr>
            <a:spLocks noGrp="1"/>
          </p:cNvSpPr>
          <p:nvPr>
            <p:ph type="sldNum" sz="quarter" idx="12"/>
          </p:nvPr>
        </p:nvSpPr>
        <p:spPr/>
        <p:txBody>
          <a:bodyPr/>
          <a:lstStyle/>
          <a:p>
            <a:fld id="{335AD39F-EC7D-4043-814C-8D90F3535D2E}" type="slidenum">
              <a:rPr lang="en-US" smtClean="0"/>
              <a:t>‹#›</a:t>
            </a:fld>
            <a:endParaRPr lang="en-US"/>
          </a:p>
        </p:txBody>
      </p:sp>
    </p:spTree>
    <p:extLst>
      <p:ext uri="{BB962C8B-B14F-4D97-AF65-F5344CB8AC3E}">
        <p14:creationId xmlns:p14="http://schemas.microsoft.com/office/powerpoint/2010/main" val="3493377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C46FD2-E47E-477F-8BBA-697DC735F6B7}"/>
              </a:ext>
            </a:extLst>
          </p:cNvPr>
          <p:cNvSpPr>
            <a:spLocks noGrp="1"/>
          </p:cNvSpPr>
          <p:nvPr>
            <p:ph type="dt" sz="half" idx="10"/>
          </p:nvPr>
        </p:nvSpPr>
        <p:spPr/>
        <p:txBody>
          <a:bodyPr/>
          <a:lstStyle>
            <a:lvl1pPr>
              <a:defRPr/>
            </a:lvl1pPr>
          </a:lstStyle>
          <a:p>
            <a:pPr>
              <a:defRPr/>
            </a:pPr>
            <a:fld id="{ACAD72D3-304A-40AF-A2CB-3B821A6C99A3}" type="datetimeFigureOut">
              <a:rPr lang="en-US"/>
              <a:pPr>
                <a:defRPr/>
              </a:pPr>
              <a:t>9/12/2023</a:t>
            </a:fld>
            <a:endParaRPr lang="en-US"/>
          </a:p>
        </p:txBody>
      </p:sp>
      <p:sp>
        <p:nvSpPr>
          <p:cNvPr id="5" name="Footer Placeholder 4">
            <a:extLst>
              <a:ext uri="{FF2B5EF4-FFF2-40B4-BE49-F238E27FC236}">
                <a16:creationId xmlns:a16="http://schemas.microsoft.com/office/drawing/2014/main" id="{6255C747-501E-430F-994E-DFF24A526F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6446D7-2DA1-412A-A594-981BDA6F90A2}"/>
              </a:ext>
            </a:extLst>
          </p:cNvPr>
          <p:cNvSpPr>
            <a:spLocks noGrp="1"/>
          </p:cNvSpPr>
          <p:nvPr>
            <p:ph type="sldNum" sz="quarter" idx="12"/>
          </p:nvPr>
        </p:nvSpPr>
        <p:spPr/>
        <p:txBody>
          <a:bodyPr/>
          <a:lstStyle>
            <a:lvl1pPr>
              <a:defRPr/>
            </a:lvl1pPr>
          </a:lstStyle>
          <a:p>
            <a:pPr>
              <a:defRPr/>
            </a:pPr>
            <a:fld id="{53590828-2018-4E42-B5AA-151CA01AC21F}" type="slidenum">
              <a:rPr lang="en-US" altLang="en-US"/>
              <a:pPr>
                <a:defRPr/>
              </a:pPr>
              <a:t>‹#›</a:t>
            </a:fld>
            <a:endParaRPr lang="en-US" altLang="en-US"/>
          </a:p>
        </p:txBody>
      </p:sp>
    </p:spTree>
    <p:extLst>
      <p:ext uri="{BB962C8B-B14F-4D97-AF65-F5344CB8AC3E}">
        <p14:creationId xmlns:p14="http://schemas.microsoft.com/office/powerpoint/2010/main" val="4292135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1557867"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Pentagon 19"/>
          <p:cNvSpPr/>
          <p:nvPr userDrawn="1"/>
        </p:nvSpPr>
        <p:spPr>
          <a:xfrm>
            <a:off x="0" y="0"/>
            <a:ext cx="3826933" cy="6858000"/>
          </a:xfrm>
          <a:prstGeom prst="homePlate">
            <a:avLst>
              <a:gd name="adj" fmla="val 4778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ctrTitle" hasCustomPrompt="1"/>
          </p:nvPr>
        </p:nvSpPr>
        <p:spPr>
          <a:xfrm>
            <a:off x="914400" y="1645920"/>
            <a:ext cx="10363200" cy="1827843"/>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 </a:t>
            </a:r>
          </a:p>
        </p:txBody>
      </p:sp>
      <p:pic>
        <p:nvPicPr>
          <p:cNvPr id="12" name="Picture 1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7700"/>
            <a:ext cx="3048000" cy="457200"/>
          </a:xfrm>
          <a:prstGeom prst="rect">
            <a:avLst/>
          </a:prstGeom>
        </p:spPr>
        <p:txBody>
          <a:bodyPr vert="horz" lIns="0" tIns="0" rIns="0" bIns="0" rtlCol="0" anchor="ctr"/>
          <a:lstStyle>
            <a:lvl1pPr algn="r" fontAlgn="auto">
              <a:spcBef>
                <a:spcPts val="0"/>
              </a:spcBef>
              <a:spcAft>
                <a:spcPts val="0"/>
              </a:spcAft>
              <a:defRPr sz="1600" smtClean="0">
                <a:solidFill>
                  <a:srgbClr val="000000"/>
                </a:solidFill>
                <a:latin typeface="+mn-lt"/>
                <a:ea typeface="+mn-ea"/>
                <a:cs typeface="SapientSansRegular"/>
              </a:defRPr>
            </a:lvl1pPr>
          </a:lstStyle>
          <a:p>
            <a:pPr>
              <a:defRPr/>
            </a:pPr>
            <a:fld id="{711121A0-0B09-1C4A-9AF6-B302745758D8}" type="datetime4">
              <a:rPr lang="en-US" smtClean="0"/>
              <a:pPr>
                <a:defRPr/>
              </a:pPr>
              <a:t>September 12, 2023</a:t>
            </a:fld>
            <a:endParaRPr lang="en-US" dirty="0"/>
          </a:p>
        </p:txBody>
      </p:sp>
    </p:spTree>
    <p:extLst>
      <p:ext uri="{BB962C8B-B14F-4D97-AF65-F5344CB8AC3E}">
        <p14:creationId xmlns:p14="http://schemas.microsoft.com/office/powerpoint/2010/main" val="297897371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557867" y="0"/>
            <a:ext cx="3826933"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userDrawn="1"/>
        </p:nvSpPr>
        <p:spPr>
          <a:xfrm>
            <a:off x="0" y="0"/>
            <a:ext cx="3826933"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5779008" y="0"/>
            <a:ext cx="5730240" cy="6858000"/>
          </a:xfrm>
        </p:spPr>
        <p:txBody>
          <a:bodyPr anchor="ctr">
            <a:noAutofit/>
          </a:bodyPr>
          <a:lstStyle>
            <a:lvl1pPr marL="457189" marR="0" indent="-457189" algn="l" defTabSz="457189"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783" marR="0"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658368" y="1737360"/>
            <a:ext cx="402336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Tree>
    <p:extLst>
      <p:ext uri="{BB962C8B-B14F-4D97-AF65-F5344CB8AC3E}">
        <p14:creationId xmlns:p14="http://schemas.microsoft.com/office/powerpoint/2010/main" val="2677183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6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9"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579291"/>
            <a:ext cx="2555849" cy="182880"/>
          </a:xfrm>
          <a:prstGeom prst="rect">
            <a:avLst/>
          </a:prstGeom>
        </p:spPr>
      </p:pic>
    </p:spTree>
    <p:extLst>
      <p:ext uri="{BB962C8B-B14F-4D97-AF65-F5344CB8AC3E}">
        <p14:creationId xmlns:p14="http://schemas.microsoft.com/office/powerpoint/2010/main" val="1321602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2033694"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Pentagon 11"/>
          <p:cNvSpPr/>
          <p:nvPr userDrawn="1"/>
        </p:nvSpPr>
        <p:spPr>
          <a:xfrm>
            <a:off x="0" y="0"/>
            <a:ext cx="4302760" cy="6858000"/>
          </a:xfrm>
          <a:prstGeom prst="homePlate">
            <a:avLst>
              <a:gd name="adj" fmla="val 42671"/>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5860627" y="2423160"/>
            <a:ext cx="5416971" cy="1828800"/>
          </a:xfrm>
        </p:spPr>
        <p:txBody>
          <a:bodyPr lIns="0" tIns="0" rIns="0" bIns="0" anchor="b">
            <a:noAutofit/>
          </a:bodyPr>
          <a:lstStyle>
            <a:lvl1pPr algn="r">
              <a:defRPr sz="3600" spc="-80" baseline="0">
                <a:solidFill>
                  <a:schemeClr val="tx2"/>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1"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13"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579291"/>
            <a:ext cx="2555849" cy="182880"/>
          </a:xfrm>
          <a:prstGeom prst="rect">
            <a:avLst/>
          </a:prstGeom>
        </p:spPr>
      </p:pic>
    </p:spTree>
    <p:extLst>
      <p:ext uri="{BB962C8B-B14F-4D97-AF65-F5344CB8AC3E}">
        <p14:creationId xmlns:p14="http://schemas.microsoft.com/office/powerpoint/2010/main" val="18492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070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entagon 7"/>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28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0"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579291"/>
            <a:ext cx="2555849" cy="182880"/>
          </a:xfrm>
          <a:prstGeom prst="rect">
            <a:avLst/>
          </a:prstGeom>
        </p:spPr>
      </p:pic>
    </p:spTree>
    <p:extLst>
      <p:ext uri="{BB962C8B-B14F-4D97-AF65-F5344CB8AC3E}">
        <p14:creationId xmlns:p14="http://schemas.microsoft.com/office/powerpoint/2010/main" val="3065851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
        <p:nvSpPr>
          <p:cNvPr id="3"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498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458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
        <p:nvSpPr>
          <p:cNvPr id="14"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95576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311401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
        <p:nvSpPr>
          <p:cNvPr id="14"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984854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70"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188532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
        <p:nvSpPr>
          <p:cNvPr id="10"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164356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936076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1"/>
            <a:ext cx="2555851" cy="182880"/>
          </a:xfrm>
          <a:prstGeom prst="rect">
            <a:avLst/>
          </a:prstGeom>
        </p:spPr>
      </p:pic>
    </p:spTree>
    <p:extLst>
      <p:ext uri="{BB962C8B-B14F-4D97-AF65-F5344CB8AC3E}">
        <p14:creationId xmlns:p14="http://schemas.microsoft.com/office/powerpoint/2010/main" val="14752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71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6" y="6579291"/>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416464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entagon 8"/>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 name="Group 1"/>
          <p:cNvGrpSpPr>
            <a:grpSpLocks noChangeAspect="1"/>
          </p:cNvGrpSpPr>
          <p:nvPr userDrawn="1"/>
        </p:nvGrpSpPr>
        <p:grpSpPr>
          <a:xfrm>
            <a:off x="3425321" y="2915921"/>
            <a:ext cx="5403724" cy="1007111"/>
            <a:chOff x="1524000" y="2654300"/>
            <a:chExt cx="6235066" cy="1549400"/>
          </a:xfrm>
        </p:grpSpPr>
        <p:pic>
          <p:nvPicPr>
            <p:cNvPr id="4" name="Picture 3"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1" y="2844800"/>
              <a:ext cx="4253865" cy="1162050"/>
            </a:xfrm>
            <a:prstGeom prst="rect">
              <a:avLst/>
            </a:prstGeom>
          </p:spPr>
        </p:pic>
        <p:pic>
          <p:nvPicPr>
            <p:cNvPr id="5" name="Picture 4"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654300"/>
              <a:ext cx="1549400" cy="1549400"/>
            </a:xfrm>
            <a:prstGeom prst="rect">
              <a:avLst/>
            </a:prstGeom>
          </p:spPr>
        </p:pic>
      </p:grpSp>
      <p:sp>
        <p:nvSpPr>
          <p:cNvPr id="6" name="TextBox 13"/>
          <p:cNvSpPr txBox="1">
            <a:spLocks noChangeArrowheads="1"/>
          </p:cNvSpPr>
          <p:nvPr userDrawn="1"/>
        </p:nvSpPr>
        <p:spPr bwMode="auto">
          <a:xfrm>
            <a:off x="3215252" y="6083300"/>
            <a:ext cx="5810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chemeClr val="bg1"/>
                </a:solidFill>
                <a:latin typeface="Arial" charset="0"/>
              </a:rPr>
              <a:t>www.cancer.gov</a:t>
            </a:r>
            <a:r>
              <a:rPr lang="en-US" sz="1800" b="1" dirty="0">
                <a:solidFill>
                  <a:schemeClr val="bg1"/>
                </a:solidFill>
                <a:latin typeface="Arial" charset="0"/>
              </a:rPr>
              <a:t>                 </a:t>
            </a:r>
            <a:r>
              <a:rPr lang="en-US" sz="1800" b="1" dirty="0" err="1">
                <a:solidFill>
                  <a:schemeClr val="bg1"/>
                </a:solidFill>
                <a:latin typeface="Arial" charset="0"/>
              </a:rPr>
              <a:t>www.cancer.gov</a:t>
            </a:r>
            <a:r>
              <a:rPr lang="en-US" sz="1800" b="1" dirty="0">
                <a:solidFill>
                  <a:schemeClr val="bg1"/>
                </a:solidFill>
                <a:latin typeface="Arial" charset="0"/>
              </a:rPr>
              <a:t>/</a:t>
            </a:r>
            <a:r>
              <a:rPr lang="en-US" sz="1800" b="1" dirty="0" err="1">
                <a:solidFill>
                  <a:schemeClr val="bg1"/>
                </a:solidFill>
                <a:latin typeface="Arial" charset="0"/>
              </a:rPr>
              <a:t>espanol</a:t>
            </a:r>
            <a:endParaRPr lang="en-US" sz="1800" b="1" dirty="0">
              <a:solidFill>
                <a:schemeClr val="bg1"/>
              </a:solidFill>
              <a:latin typeface="Arial" charset="0"/>
            </a:endParaRPr>
          </a:p>
        </p:txBody>
      </p:sp>
    </p:spTree>
    <p:extLst>
      <p:ext uri="{BB962C8B-B14F-4D97-AF65-F5344CB8AC3E}">
        <p14:creationId xmlns:p14="http://schemas.microsoft.com/office/powerpoint/2010/main" val="2218225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National Cancer Institute</a:t>
            </a:r>
          </a:p>
        </p:txBody>
      </p:sp>
      <p:sp>
        <p:nvSpPr>
          <p:cNvPr id="4" name="Slide Number Placeholder 3"/>
          <p:cNvSpPr>
            <a:spLocks noGrp="1"/>
          </p:cNvSpPr>
          <p:nvPr>
            <p:ph type="sldNum" sz="quarter" idx="12"/>
          </p:nvPr>
        </p:nvSpPr>
        <p:spPr/>
        <p:txBody>
          <a:bodyPr/>
          <a:lstStyle>
            <a:lvl1pPr>
              <a:defRPr/>
            </a:lvl1pPr>
          </a:lstStyle>
          <a:p>
            <a:fld id="{B7AC3DA3-BCB0-41D6-8417-614F8643DC88}" type="slidenum">
              <a:rPr lang="en-US"/>
              <a:pPr/>
              <a:t>‹#›</a:t>
            </a:fld>
            <a:endParaRPr lang="en-US"/>
          </a:p>
        </p:txBody>
      </p:sp>
    </p:spTree>
    <p:extLst>
      <p:ext uri="{BB962C8B-B14F-4D97-AF65-F5344CB8AC3E}">
        <p14:creationId xmlns:p14="http://schemas.microsoft.com/office/powerpoint/2010/main" val="412929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486144"/>
            <a:ext cx="2555851" cy="243840"/>
          </a:xfrm>
          <a:prstGeom prst="rect">
            <a:avLst/>
          </a:prstGeom>
        </p:spPr>
      </p:pic>
      <p:sp>
        <p:nvSpPr>
          <p:cNvPr id="6" name="Content Placeholder 2"/>
          <p:cNvSpPr>
            <a:spLocks noGrp="1"/>
          </p:cNvSpPr>
          <p:nvPr>
            <p:ph sz="quarter" idx="11"/>
          </p:nvPr>
        </p:nvSpPr>
        <p:spPr>
          <a:xfrm>
            <a:off x="658370"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02512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6"/>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6"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a:solidFill>
                <a:srgbClr val="7F7F7F"/>
              </a:solidFill>
              <a:latin typeface="+mn-lt"/>
              <a:cs typeface="SapientSansRegular"/>
            </a:endParaRPr>
          </a:p>
        </p:txBody>
      </p:sp>
      <p:sp>
        <p:nvSpPr>
          <p:cNvPr id="5" name="Content Placeholder 4"/>
          <p:cNvSpPr>
            <a:spLocks noGrp="1"/>
          </p:cNvSpPr>
          <p:nvPr>
            <p:ph sz="quarter" idx="12"/>
          </p:nvPr>
        </p:nvSpPr>
        <p:spPr>
          <a:xfrm>
            <a:off x="6349409"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70"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2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1"/>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609600" y="13205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September 12, 2023</a:t>
            </a:fld>
            <a:endParaRPr lang="en-US"/>
          </a:p>
        </p:txBody>
      </p:sp>
      <p:sp>
        <p:nvSpPr>
          <p:cNvPr id="11" name="Footer Placeholder 4"/>
          <p:cNvSpPr>
            <a:spLocks noGrp="1"/>
          </p:cNvSpPr>
          <p:nvPr>
            <p:ph type="ftr" sz="quarter" idx="3"/>
          </p:nvPr>
        </p:nvSpPr>
        <p:spPr>
          <a:xfrm>
            <a:off x="4165600" y="6356352"/>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2"/>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a:p>
        </p:txBody>
      </p:sp>
    </p:spTree>
    <p:extLst>
      <p:ext uri="{BB962C8B-B14F-4D97-AF65-F5344CB8AC3E}">
        <p14:creationId xmlns:p14="http://schemas.microsoft.com/office/powerpoint/2010/main" val="288578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p:txStyles>
    <p:titleStyle>
      <a:lvl1pPr algn="l" defTabSz="609570"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70" algn="l" defTabSz="609570"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40" algn="l" defTabSz="609570"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09" algn="l" defTabSz="609570"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278" algn="l" defTabSz="609570"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84" indent="-304784" algn="l" defTabSz="609570"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70" indent="-304784" algn="l" defTabSz="609570"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54" indent="-304784" algn="l" defTabSz="609570"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40" indent="-304784" algn="l" defTabSz="609570"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25" indent="-304784" algn="l" defTabSz="609570"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September 12, 2023</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3331210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1"/>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609600" y="13205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September 12, 2023</a:t>
            </a:fld>
            <a:endParaRPr lang="en-US"/>
          </a:p>
        </p:txBody>
      </p:sp>
      <p:sp>
        <p:nvSpPr>
          <p:cNvPr id="11" name="Footer Placeholder 4"/>
          <p:cNvSpPr>
            <a:spLocks noGrp="1"/>
          </p:cNvSpPr>
          <p:nvPr>
            <p:ph type="ftr" sz="quarter" idx="3"/>
          </p:nvPr>
        </p:nvSpPr>
        <p:spPr>
          <a:xfrm>
            <a:off x="4165600" y="6356352"/>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2"/>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a:p>
        </p:txBody>
      </p:sp>
    </p:spTree>
    <p:extLst>
      <p:ext uri="{BB962C8B-B14F-4D97-AF65-F5344CB8AC3E}">
        <p14:creationId xmlns:p14="http://schemas.microsoft.com/office/powerpoint/2010/main" val="20552498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7" r:id="rId18"/>
    <p:sldLayoutId id="2147483718" r:id="rId19"/>
  </p:sldLayoutIdLst>
  <p:hf sldNum="0" hdr="0" ftr="0"/>
  <p:txStyles>
    <p:titleStyle>
      <a:lvl1pPr algn="l" defTabSz="609570"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70"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70" algn="l" defTabSz="609570"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40" algn="l" defTabSz="609570"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09" algn="l" defTabSz="609570"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278" algn="l" defTabSz="609570"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84" indent="-304784" algn="l" defTabSz="609570"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70" indent="-304784" algn="l" defTabSz="609570"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54" indent="-304784" algn="l" defTabSz="609570"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40" indent="-304784" algn="l" defTabSz="609570"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25" indent="-304784" algn="l" defTabSz="609570"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000" smtClean="0">
                <a:solidFill>
                  <a:srgbClr val="7F7F7F"/>
                </a:solidFill>
                <a:latin typeface="+mn-lt"/>
                <a:ea typeface="+mn-ea"/>
                <a:cs typeface="SapientSansRegular"/>
              </a:defRPr>
            </a:lvl1pPr>
          </a:lstStyle>
          <a:p>
            <a:pPr>
              <a:defRPr/>
            </a:pPr>
            <a:fld id="{63A80243-55C2-1C49-BA61-21AC8F55AA45}" type="datetime4">
              <a:rPr lang="en-US" smtClean="0"/>
              <a:t>September 12, 2023</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2105962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sldNum="0" hdr="0" ftr="0"/>
  <p:txStyles>
    <p:titleStyle>
      <a:lvl1pPr algn="l" defTabSz="457189"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5pPr>
      <a:lvl6pPr marL="457189" algn="l" defTabSz="457189" rtl="0" eaLnBrk="1" fontAlgn="base" hangingPunct="1">
        <a:spcBef>
          <a:spcPct val="0"/>
        </a:spcBef>
        <a:spcAft>
          <a:spcPct val="0"/>
        </a:spcAft>
        <a:defRPr sz="3700">
          <a:solidFill>
            <a:schemeClr val="tx2"/>
          </a:solidFill>
          <a:latin typeface="SapientCentroSlab-Light" charset="0"/>
          <a:ea typeface="ＭＳ Ｐゴシック" charset="0"/>
        </a:defRPr>
      </a:lvl6pPr>
      <a:lvl7pPr marL="914377" algn="l" defTabSz="457189"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566" algn="l" defTabSz="457189"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754" algn="l" defTabSz="457189"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594" indent="-228594" algn="l" defTabSz="457189"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189" indent="-228594" algn="l" defTabSz="457189"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783" indent="-228594" algn="l" defTabSz="457189"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377" indent="-228594" algn="l" defTabSz="457189"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2971" indent="-228594" algn="l" defTabSz="457189"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60.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9B85-648D-F26D-51BA-3371DD32E165}"/>
              </a:ext>
            </a:extLst>
          </p:cNvPr>
          <p:cNvSpPr>
            <a:spLocks noGrp="1"/>
          </p:cNvSpPr>
          <p:nvPr>
            <p:ph type="ctrTitle"/>
          </p:nvPr>
        </p:nvSpPr>
        <p:spPr>
          <a:xfrm>
            <a:off x="914400" y="1638301"/>
            <a:ext cx="10363200" cy="1255819"/>
          </a:xfrm>
        </p:spPr>
        <p:txBody>
          <a:bodyPr/>
          <a:lstStyle/>
          <a:p>
            <a:r>
              <a:rPr lang="en-US" dirty="0"/>
              <a:t>What FAIR means to a Biobanker  </a:t>
            </a:r>
            <a:br>
              <a:rPr lang="en-US" dirty="0"/>
            </a:br>
            <a:br>
              <a:rPr lang="en-US" dirty="0"/>
            </a:br>
            <a:r>
              <a:rPr lang="en-US" dirty="0"/>
              <a:t>Panel Discussion</a:t>
            </a:r>
          </a:p>
        </p:txBody>
      </p:sp>
      <p:sp>
        <p:nvSpPr>
          <p:cNvPr id="3" name="Subtitle 2">
            <a:extLst>
              <a:ext uri="{FF2B5EF4-FFF2-40B4-BE49-F238E27FC236}">
                <a16:creationId xmlns:a16="http://schemas.microsoft.com/office/drawing/2014/main" id="{4B2F6CA0-9069-8B00-5B45-B33B9882FE03}"/>
              </a:ext>
            </a:extLst>
          </p:cNvPr>
          <p:cNvSpPr>
            <a:spLocks noGrp="1"/>
          </p:cNvSpPr>
          <p:nvPr>
            <p:ph type="subTitle" idx="1"/>
          </p:nvPr>
        </p:nvSpPr>
        <p:spPr/>
        <p:txBody>
          <a:bodyPr/>
          <a:lstStyle/>
          <a:p>
            <a:r>
              <a:rPr lang="en-US" dirty="0"/>
              <a:t>Marianne K Henderson, MS CPC PMP</a:t>
            </a:r>
          </a:p>
          <a:p>
            <a:r>
              <a:rPr lang="en-US" dirty="0"/>
              <a:t>Biological Resources team, Office of the Director</a:t>
            </a:r>
          </a:p>
          <a:p>
            <a:r>
              <a:rPr lang="en-US" dirty="0"/>
              <a:t>Division of Cancer Epidemiology and Genetics, NCI, NIH</a:t>
            </a:r>
          </a:p>
        </p:txBody>
      </p:sp>
      <p:sp>
        <p:nvSpPr>
          <p:cNvPr id="4" name="Date Placeholder 3">
            <a:extLst>
              <a:ext uri="{FF2B5EF4-FFF2-40B4-BE49-F238E27FC236}">
                <a16:creationId xmlns:a16="http://schemas.microsoft.com/office/drawing/2014/main" id="{AC3EC1D9-5A55-D3F7-D468-7E7AF41CE7CA}"/>
              </a:ext>
            </a:extLst>
          </p:cNvPr>
          <p:cNvSpPr>
            <a:spLocks noGrp="1"/>
          </p:cNvSpPr>
          <p:nvPr>
            <p:ph type="dt" sz="half" idx="2"/>
          </p:nvPr>
        </p:nvSpPr>
        <p:spPr/>
        <p:txBody>
          <a:bodyPr/>
          <a:lstStyle/>
          <a:p>
            <a:pPr>
              <a:defRPr/>
            </a:pPr>
            <a:r>
              <a:rPr lang="en-US" dirty="0"/>
              <a:t>September 20, 2023</a:t>
            </a:r>
          </a:p>
        </p:txBody>
      </p:sp>
    </p:spTree>
    <p:extLst>
      <p:ext uri="{BB962C8B-B14F-4D97-AF65-F5344CB8AC3E}">
        <p14:creationId xmlns:p14="http://schemas.microsoft.com/office/powerpoint/2010/main" val="17530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229FB9-64D5-B407-ECAF-59B8DDD0E617}"/>
              </a:ext>
            </a:extLst>
          </p:cNvPr>
          <p:cNvPicPr>
            <a:picLocks noChangeAspect="1"/>
          </p:cNvPicPr>
          <p:nvPr/>
        </p:nvPicPr>
        <p:blipFill>
          <a:blip r:embed="rId2"/>
          <a:stretch>
            <a:fillRect/>
          </a:stretch>
        </p:blipFill>
        <p:spPr>
          <a:xfrm>
            <a:off x="4552950" y="2034821"/>
            <a:ext cx="7246167" cy="4194529"/>
          </a:xfrm>
          <a:prstGeom prst="rect">
            <a:avLst/>
          </a:prstGeom>
        </p:spPr>
      </p:pic>
      <p:sp>
        <p:nvSpPr>
          <p:cNvPr id="7" name="TextBox 6">
            <a:extLst>
              <a:ext uri="{FF2B5EF4-FFF2-40B4-BE49-F238E27FC236}">
                <a16:creationId xmlns:a16="http://schemas.microsoft.com/office/drawing/2014/main" id="{D5E6F0C5-9067-9AFA-28E2-1A25ABE525FA}"/>
              </a:ext>
            </a:extLst>
          </p:cNvPr>
          <p:cNvSpPr txBox="1"/>
          <p:nvPr/>
        </p:nvSpPr>
        <p:spPr>
          <a:xfrm>
            <a:off x="439871" y="2034821"/>
            <a:ext cx="4113079" cy="3785652"/>
          </a:xfrm>
          <a:prstGeom prst="rect">
            <a:avLst/>
          </a:prstGeom>
          <a:noFill/>
        </p:spPr>
        <p:txBody>
          <a:bodyPr wrap="square" rtlCol="0">
            <a:spAutoFit/>
          </a:bodyPr>
          <a:lstStyle/>
          <a:p>
            <a:pPr defTabSz="914377">
              <a:defRPr/>
            </a:pPr>
            <a:r>
              <a:rPr lang="en-US" sz="3000" dirty="0">
                <a:solidFill>
                  <a:prstClr val="black"/>
                </a:solidFill>
                <a:ea typeface="ＭＳ Ｐゴシック" charset="0"/>
                <a:cs typeface="Arial" panose="020B0604020202020204" pitchFamily="34" charset="0"/>
              </a:rPr>
              <a:t>To discover the causes of cancer and inform the means of prevention by conducting transdisciplinary epidemiological and genetics research </a:t>
            </a:r>
          </a:p>
        </p:txBody>
      </p:sp>
      <p:pic>
        <p:nvPicPr>
          <p:cNvPr id="9" name="Picture 8">
            <a:extLst>
              <a:ext uri="{FF2B5EF4-FFF2-40B4-BE49-F238E27FC236}">
                <a16:creationId xmlns:a16="http://schemas.microsoft.com/office/drawing/2014/main" id="{E899C5B7-BB62-C3B6-1DDD-3C2D8A5E9FC0}"/>
              </a:ext>
            </a:extLst>
          </p:cNvPr>
          <p:cNvPicPr>
            <a:picLocks noChangeAspect="1"/>
          </p:cNvPicPr>
          <p:nvPr/>
        </p:nvPicPr>
        <p:blipFill>
          <a:blip r:embed="rId3"/>
          <a:stretch>
            <a:fillRect/>
          </a:stretch>
        </p:blipFill>
        <p:spPr>
          <a:xfrm>
            <a:off x="1802607" y="-19748"/>
            <a:ext cx="8751094" cy="2061238"/>
          </a:xfrm>
          <a:prstGeom prst="rect">
            <a:avLst/>
          </a:prstGeom>
        </p:spPr>
      </p:pic>
    </p:spTree>
    <p:extLst>
      <p:ext uri="{BB962C8B-B14F-4D97-AF65-F5344CB8AC3E}">
        <p14:creationId xmlns:p14="http://schemas.microsoft.com/office/powerpoint/2010/main" val="31342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FF47848-6B79-E108-4E84-28292AA9EAE1}"/>
              </a:ext>
            </a:extLst>
          </p:cNvPr>
          <p:cNvSpPr txBox="1">
            <a:spLocks/>
          </p:cNvSpPr>
          <p:nvPr/>
        </p:nvSpPr>
        <p:spPr bwMode="auto">
          <a:xfrm>
            <a:off x="5311842" y="314885"/>
            <a:ext cx="6576033" cy="1143000"/>
          </a:xfrm>
          <a:prstGeom prst="rect">
            <a:avLst/>
          </a:prstGeom>
          <a:noFill/>
          <a:ln w="9525">
            <a:noFill/>
            <a:miter lim="800000"/>
            <a:headEnd/>
            <a:tailEnd/>
          </a:ln>
        </p:spPr>
        <p:txBody>
          <a:bodyPr anchor="ctr"/>
          <a:lstStyle/>
          <a:p>
            <a:pPr algn="ctr" defTabSz="609555">
              <a:defRPr/>
            </a:pPr>
            <a:r>
              <a:rPr lang="en-US" altLang="en-US" sz="3200" b="1" dirty="0">
                <a:solidFill>
                  <a:srgbClr val="000000"/>
                </a:solidFill>
                <a:latin typeface="Arial" charset="0"/>
                <a:ea typeface="ＭＳ Ｐゴシック" charset="0"/>
              </a:rPr>
              <a:t>Guiding Principles in DCEG</a:t>
            </a:r>
            <a:br>
              <a:rPr lang="en-US" altLang="en-US" sz="3200" b="1" dirty="0">
                <a:solidFill>
                  <a:srgbClr val="000000"/>
                </a:solidFill>
                <a:latin typeface="Arial" charset="0"/>
                <a:ea typeface="ＭＳ Ｐゴシック" charset="0"/>
              </a:rPr>
            </a:br>
            <a:r>
              <a:rPr lang="en-US" altLang="en-US" sz="3200" b="1" dirty="0">
                <a:solidFill>
                  <a:srgbClr val="000000"/>
                </a:solidFill>
                <a:latin typeface="Arial" charset="0"/>
                <a:ea typeface="ＭＳ Ｐゴシック" charset="0"/>
              </a:rPr>
              <a:t>FAIR Practices in Epidemiology</a:t>
            </a:r>
          </a:p>
        </p:txBody>
      </p:sp>
      <p:pic>
        <p:nvPicPr>
          <p:cNvPr id="10" name="Picture 9">
            <a:extLst>
              <a:ext uri="{FF2B5EF4-FFF2-40B4-BE49-F238E27FC236}">
                <a16:creationId xmlns:a16="http://schemas.microsoft.com/office/drawing/2014/main" id="{5CF97AB2-D4D2-39CD-6DC9-579B4D82E8E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734713" y="1815608"/>
            <a:ext cx="5730295" cy="2021915"/>
          </a:xfrm>
          <a:prstGeom prst="rect">
            <a:avLst/>
          </a:prstGeom>
        </p:spPr>
      </p:pic>
      <p:sp>
        <p:nvSpPr>
          <p:cNvPr id="3" name="TextBox 2">
            <a:extLst>
              <a:ext uri="{FF2B5EF4-FFF2-40B4-BE49-F238E27FC236}">
                <a16:creationId xmlns:a16="http://schemas.microsoft.com/office/drawing/2014/main" id="{2D99EB15-52BD-07F9-5478-C021884637BD}"/>
              </a:ext>
            </a:extLst>
          </p:cNvPr>
          <p:cNvSpPr txBox="1"/>
          <p:nvPr/>
        </p:nvSpPr>
        <p:spPr>
          <a:xfrm>
            <a:off x="5734712" y="5942436"/>
            <a:ext cx="6104181" cy="748795"/>
          </a:xfrm>
          <a:prstGeom prst="rect">
            <a:avLst/>
          </a:prstGeom>
          <a:noFill/>
        </p:spPr>
        <p:txBody>
          <a:bodyPr wrap="square">
            <a:spAutoFit/>
          </a:bodyPr>
          <a:lstStyle/>
          <a:p>
            <a:pPr defTabSz="609585" fontAlgn="base">
              <a:spcBef>
                <a:spcPct val="0"/>
              </a:spcBef>
              <a:spcAft>
                <a:spcPct val="0"/>
              </a:spcAft>
            </a:pPr>
            <a:r>
              <a:rPr lang="en-US" sz="2133" dirty="0">
                <a:solidFill>
                  <a:srgbClr val="606060"/>
                </a:solidFill>
                <a:latin typeface="Calibri" charset="0"/>
                <a:ea typeface="ＭＳ Ｐゴシック" charset="0"/>
              </a:rPr>
              <a:t>Published in </a:t>
            </a:r>
            <a:r>
              <a:rPr lang="en-US" sz="2133" i="1" dirty="0">
                <a:solidFill>
                  <a:srgbClr val="606060"/>
                </a:solidFill>
                <a:latin typeface="Calibri" charset="0"/>
                <a:ea typeface="ＭＳ Ｐゴシック" charset="0"/>
              </a:rPr>
              <a:t>Am J Epidemiol, </a:t>
            </a:r>
            <a:r>
              <a:rPr lang="en-US" sz="2133" dirty="0">
                <a:solidFill>
                  <a:srgbClr val="606060"/>
                </a:solidFill>
                <a:latin typeface="Calibri" charset="0"/>
                <a:ea typeface="ＭＳ Ｐゴシック" charset="0"/>
              </a:rPr>
              <a:t>June 2023</a:t>
            </a:r>
          </a:p>
          <a:p>
            <a:pPr defTabSz="609585" fontAlgn="base">
              <a:spcBef>
                <a:spcPct val="0"/>
              </a:spcBef>
              <a:spcAft>
                <a:spcPct val="0"/>
              </a:spcAft>
            </a:pPr>
            <a:r>
              <a:rPr lang="en-US" sz="2133" dirty="0">
                <a:solidFill>
                  <a:srgbClr val="606060"/>
                </a:solidFill>
                <a:latin typeface="Calibri" charset="0"/>
                <a:ea typeface="ＭＳ Ｐゴシック" charset="0"/>
              </a:rPr>
              <a:t>https://pubmed.ncbi.nlm.nih.gov/36804665/</a:t>
            </a:r>
          </a:p>
        </p:txBody>
      </p:sp>
      <p:pic>
        <p:nvPicPr>
          <p:cNvPr id="5" name="Picture 4">
            <a:extLst>
              <a:ext uri="{FF2B5EF4-FFF2-40B4-BE49-F238E27FC236}">
                <a16:creationId xmlns:a16="http://schemas.microsoft.com/office/drawing/2014/main" id="{E5FD203F-2045-7669-E018-1021558664A3}"/>
              </a:ext>
            </a:extLst>
          </p:cNvPr>
          <p:cNvPicPr>
            <a:picLocks noChangeAspect="1"/>
          </p:cNvPicPr>
          <p:nvPr/>
        </p:nvPicPr>
        <p:blipFill>
          <a:blip r:embed="rId3"/>
          <a:stretch>
            <a:fillRect/>
          </a:stretch>
        </p:blipFill>
        <p:spPr>
          <a:xfrm>
            <a:off x="89185" y="0"/>
            <a:ext cx="5156655" cy="6858000"/>
          </a:xfrm>
          <a:prstGeom prst="rect">
            <a:avLst/>
          </a:prstGeom>
        </p:spPr>
      </p:pic>
    </p:spTree>
    <p:extLst>
      <p:ext uri="{BB962C8B-B14F-4D97-AF65-F5344CB8AC3E}">
        <p14:creationId xmlns:p14="http://schemas.microsoft.com/office/powerpoint/2010/main" val="389165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965" y="349762"/>
            <a:ext cx="10972800" cy="461433"/>
          </a:xfrm>
        </p:spPr>
        <p:txBody>
          <a:bodyPr/>
          <a:lstStyle/>
          <a:p>
            <a:pPr algn="ctr"/>
            <a:r>
              <a:rPr lang="en-US" altLang="zh-CN" sz="3200" dirty="0">
                <a:solidFill>
                  <a:schemeClr val="bg1"/>
                </a:solidFill>
              </a:rPr>
              <a:t>Requirements for Biobanking in support of DCEG Research</a:t>
            </a:r>
            <a:endParaRPr lang="en-US" sz="3200" dirty="0">
              <a:solidFill>
                <a:schemeClr val="bg1"/>
              </a:solidFill>
            </a:endParaRPr>
          </a:p>
        </p:txBody>
      </p:sp>
      <p:pic>
        <p:nvPicPr>
          <p:cNvPr id="5" name="Picture 4">
            <a:extLst>
              <a:ext uri="{FF2B5EF4-FFF2-40B4-BE49-F238E27FC236}">
                <a16:creationId xmlns:a16="http://schemas.microsoft.com/office/drawing/2014/main" id="{B88CE2AE-2AB2-AFD0-5D04-EED8A131B8F2}"/>
              </a:ext>
            </a:extLst>
          </p:cNvPr>
          <p:cNvPicPr>
            <a:picLocks noChangeAspect="1"/>
          </p:cNvPicPr>
          <p:nvPr/>
        </p:nvPicPr>
        <p:blipFill>
          <a:blip r:embed="rId4"/>
          <a:stretch>
            <a:fillRect/>
          </a:stretch>
        </p:blipFill>
        <p:spPr>
          <a:xfrm>
            <a:off x="1978923" y="1327362"/>
            <a:ext cx="8497635" cy="5180876"/>
          </a:xfrm>
          <a:prstGeom prst="rect">
            <a:avLst/>
          </a:prstGeom>
        </p:spPr>
      </p:pic>
      <p:grpSp>
        <p:nvGrpSpPr>
          <p:cNvPr id="15" name="Group 14">
            <a:extLst>
              <a:ext uri="{FF2B5EF4-FFF2-40B4-BE49-F238E27FC236}">
                <a16:creationId xmlns:a16="http://schemas.microsoft.com/office/drawing/2014/main" id="{66B7A95A-377C-E771-83DF-2A7523393C1A}"/>
              </a:ext>
            </a:extLst>
          </p:cNvPr>
          <p:cNvGrpSpPr/>
          <p:nvPr/>
        </p:nvGrpSpPr>
        <p:grpSpPr>
          <a:xfrm>
            <a:off x="141533" y="959885"/>
            <a:ext cx="3113942" cy="3479431"/>
            <a:chOff x="141533" y="959885"/>
            <a:chExt cx="3113942" cy="3479431"/>
          </a:xfrm>
        </p:grpSpPr>
        <p:pic>
          <p:nvPicPr>
            <p:cNvPr id="6" name="Picture 5">
              <a:extLst>
                <a:ext uri="{FF2B5EF4-FFF2-40B4-BE49-F238E27FC236}">
                  <a16:creationId xmlns:a16="http://schemas.microsoft.com/office/drawing/2014/main" id="{DE61F4F9-A3CB-C001-04A5-2D38C4605A6A}"/>
                </a:ext>
              </a:extLst>
            </p:cNvPr>
            <p:cNvPicPr>
              <a:picLocks noChangeAspect="1"/>
            </p:cNvPicPr>
            <p:nvPr/>
          </p:nvPicPr>
          <p:blipFill>
            <a:blip r:embed="rId5"/>
            <a:stretch>
              <a:fillRect/>
            </a:stretch>
          </p:blipFill>
          <p:spPr>
            <a:xfrm>
              <a:off x="141533" y="2512813"/>
              <a:ext cx="2871465" cy="1926503"/>
            </a:xfrm>
            <a:prstGeom prst="rect">
              <a:avLst/>
            </a:prstGeom>
          </p:spPr>
        </p:pic>
        <p:pic>
          <p:nvPicPr>
            <p:cNvPr id="3" name="Picture 2">
              <a:extLst>
                <a:ext uri="{FF2B5EF4-FFF2-40B4-BE49-F238E27FC236}">
                  <a16:creationId xmlns:a16="http://schemas.microsoft.com/office/drawing/2014/main" id="{D5844E54-9DDD-7DDD-3C57-C0A3A3CB70DF}"/>
                </a:ext>
              </a:extLst>
            </p:cNvPr>
            <p:cNvPicPr>
              <a:picLocks noChangeAspect="1"/>
            </p:cNvPicPr>
            <p:nvPr/>
          </p:nvPicPr>
          <p:blipFill>
            <a:blip r:embed="rId6"/>
            <a:stretch>
              <a:fillRect/>
            </a:stretch>
          </p:blipFill>
          <p:spPr>
            <a:xfrm>
              <a:off x="402300" y="959885"/>
              <a:ext cx="2853175" cy="1920406"/>
            </a:xfrm>
            <a:prstGeom prst="rect">
              <a:avLst/>
            </a:prstGeom>
          </p:spPr>
        </p:pic>
        <p:sp>
          <p:nvSpPr>
            <p:cNvPr id="7" name="TextBox 6">
              <a:extLst>
                <a:ext uri="{FF2B5EF4-FFF2-40B4-BE49-F238E27FC236}">
                  <a16:creationId xmlns:a16="http://schemas.microsoft.com/office/drawing/2014/main" id="{2A961FD0-4E8C-7A1C-8C20-64471B552431}"/>
                </a:ext>
              </a:extLst>
            </p:cNvPr>
            <p:cNvSpPr txBox="1"/>
            <p:nvPr/>
          </p:nvSpPr>
          <p:spPr>
            <a:xfrm>
              <a:off x="1921329" y="2413463"/>
              <a:ext cx="1334146" cy="646331"/>
            </a:xfrm>
            <a:prstGeom prst="rect">
              <a:avLst/>
            </a:prstGeom>
            <a:solidFill>
              <a:schemeClr val="bg1"/>
            </a:solidFill>
          </p:spPr>
          <p:txBody>
            <a:bodyPr wrap="square" rtlCol="0">
              <a:spAutoFit/>
            </a:bodyPr>
            <a:lstStyle/>
            <a:p>
              <a:r>
                <a:rPr lang="en-US" dirty="0"/>
                <a:t>&gt;15M specimens</a:t>
              </a:r>
            </a:p>
          </p:txBody>
        </p:sp>
      </p:grpSp>
      <p:grpSp>
        <p:nvGrpSpPr>
          <p:cNvPr id="14" name="Group 13">
            <a:extLst>
              <a:ext uri="{FF2B5EF4-FFF2-40B4-BE49-F238E27FC236}">
                <a16:creationId xmlns:a16="http://schemas.microsoft.com/office/drawing/2014/main" id="{AA31B0CC-0A31-83F5-D91B-6C1CD81FF056}"/>
              </a:ext>
            </a:extLst>
          </p:cNvPr>
          <p:cNvGrpSpPr/>
          <p:nvPr/>
        </p:nvGrpSpPr>
        <p:grpSpPr>
          <a:xfrm>
            <a:off x="8376357" y="1490134"/>
            <a:ext cx="3674110" cy="2676573"/>
            <a:chOff x="8376357" y="1490134"/>
            <a:chExt cx="3674110" cy="2676573"/>
          </a:xfrm>
        </p:grpSpPr>
        <p:sp>
          <p:nvSpPr>
            <p:cNvPr id="4" name="TextBox 3">
              <a:extLst>
                <a:ext uri="{FF2B5EF4-FFF2-40B4-BE49-F238E27FC236}">
                  <a16:creationId xmlns:a16="http://schemas.microsoft.com/office/drawing/2014/main" id="{31CB4BEA-7325-4979-B946-FD82CA74062D}"/>
                </a:ext>
              </a:extLst>
            </p:cNvPr>
            <p:cNvSpPr txBox="1"/>
            <p:nvPr/>
          </p:nvSpPr>
          <p:spPr>
            <a:xfrm>
              <a:off x="8376357" y="1490134"/>
              <a:ext cx="2585155" cy="1569660"/>
            </a:xfrm>
            <a:prstGeom prst="rect">
              <a:avLst/>
            </a:prstGeom>
            <a:solidFill>
              <a:schemeClr val="accent3">
                <a:lumMod val="60000"/>
                <a:lumOff val="40000"/>
              </a:schemeClr>
            </a:solidFill>
          </p:spPr>
          <p:txBody>
            <a:bodyPr wrap="square" rtlCol="0">
              <a:spAutoFit/>
            </a:bodyPr>
            <a:lstStyle/>
            <a:p>
              <a:pPr defTabSz="609585" fontAlgn="base">
                <a:spcBef>
                  <a:spcPct val="0"/>
                </a:spcBef>
                <a:spcAft>
                  <a:spcPct val="0"/>
                </a:spcAft>
              </a:pPr>
              <a:r>
                <a:rPr lang="en-US" sz="2400" dirty="0">
                  <a:solidFill>
                    <a:schemeClr val="bg1"/>
                  </a:solidFill>
                  <a:latin typeface="Calibri" charset="0"/>
                  <a:ea typeface="ＭＳ Ｐゴシック" charset="0"/>
                </a:rPr>
                <a:t>QUALITY</a:t>
              </a:r>
            </a:p>
            <a:p>
              <a:pPr defTabSz="609585" fontAlgn="base">
                <a:spcBef>
                  <a:spcPct val="0"/>
                </a:spcBef>
                <a:spcAft>
                  <a:spcPct val="0"/>
                </a:spcAft>
              </a:pPr>
              <a:r>
                <a:rPr lang="en-US" sz="2400" dirty="0">
                  <a:solidFill>
                    <a:schemeClr val="bg1"/>
                  </a:solidFill>
                  <a:latin typeface="Calibri" charset="0"/>
                  <a:ea typeface="ＭＳ Ｐゴシック" charset="0"/>
                </a:rPr>
                <a:t>CONFORMITY</a:t>
              </a:r>
            </a:p>
            <a:p>
              <a:pPr defTabSz="609585" fontAlgn="base">
                <a:spcBef>
                  <a:spcPct val="0"/>
                </a:spcBef>
                <a:spcAft>
                  <a:spcPct val="0"/>
                </a:spcAft>
              </a:pPr>
              <a:r>
                <a:rPr lang="en-US" sz="2400" dirty="0">
                  <a:solidFill>
                    <a:schemeClr val="bg1"/>
                  </a:solidFill>
                  <a:latin typeface="Calibri" charset="0"/>
                  <a:ea typeface="ＭＳ Ｐゴシック" charset="0"/>
                </a:rPr>
                <a:t>REPRODUCIBILITY </a:t>
              </a:r>
            </a:p>
            <a:p>
              <a:pPr defTabSz="609585" fontAlgn="base">
                <a:spcBef>
                  <a:spcPct val="0"/>
                </a:spcBef>
                <a:spcAft>
                  <a:spcPct val="0"/>
                </a:spcAft>
              </a:pPr>
              <a:r>
                <a:rPr lang="en-US" sz="2400" dirty="0">
                  <a:solidFill>
                    <a:schemeClr val="bg1"/>
                  </a:solidFill>
                  <a:latin typeface="Calibri" charset="0"/>
                  <a:ea typeface="ＭＳ Ｐゴシック" charset="0"/>
                </a:rPr>
                <a:t>COMPARABILITY</a:t>
              </a:r>
            </a:p>
          </p:txBody>
        </p:sp>
        <p:pic>
          <p:nvPicPr>
            <p:cNvPr id="9" name="Picture 8">
              <a:extLst>
                <a:ext uri="{FF2B5EF4-FFF2-40B4-BE49-F238E27FC236}">
                  <a16:creationId xmlns:a16="http://schemas.microsoft.com/office/drawing/2014/main" id="{6C4FACA4-7F11-8462-98B0-3C5988C21C58}"/>
                </a:ext>
              </a:extLst>
            </p:cNvPr>
            <p:cNvPicPr>
              <a:picLocks noChangeAspect="1"/>
            </p:cNvPicPr>
            <p:nvPr/>
          </p:nvPicPr>
          <p:blipFill>
            <a:blip r:embed="rId7"/>
            <a:stretch>
              <a:fillRect/>
            </a:stretch>
          </p:blipFill>
          <p:spPr>
            <a:xfrm>
              <a:off x="9230114" y="3205591"/>
              <a:ext cx="2820353" cy="270473"/>
            </a:xfrm>
            <a:prstGeom prst="rect">
              <a:avLst/>
            </a:prstGeom>
          </p:spPr>
        </p:pic>
        <p:pic>
          <p:nvPicPr>
            <p:cNvPr id="11" name="Picture 10">
              <a:extLst>
                <a:ext uri="{FF2B5EF4-FFF2-40B4-BE49-F238E27FC236}">
                  <a16:creationId xmlns:a16="http://schemas.microsoft.com/office/drawing/2014/main" id="{8586342C-CE31-1CC3-5A30-0472C5A6C120}"/>
                </a:ext>
              </a:extLst>
            </p:cNvPr>
            <p:cNvPicPr>
              <a:picLocks noChangeAspect="1"/>
            </p:cNvPicPr>
            <p:nvPr/>
          </p:nvPicPr>
          <p:blipFill>
            <a:blip r:embed="rId8"/>
            <a:stretch>
              <a:fillRect/>
            </a:stretch>
          </p:blipFill>
          <p:spPr>
            <a:xfrm>
              <a:off x="9364401" y="3520375"/>
              <a:ext cx="1112157" cy="646332"/>
            </a:xfrm>
            <a:prstGeom prst="rect">
              <a:avLst/>
            </a:prstGeom>
          </p:spPr>
        </p:pic>
        <p:pic>
          <p:nvPicPr>
            <p:cNvPr id="13" name="Picture 12">
              <a:extLst>
                <a:ext uri="{FF2B5EF4-FFF2-40B4-BE49-F238E27FC236}">
                  <a16:creationId xmlns:a16="http://schemas.microsoft.com/office/drawing/2014/main" id="{ECD2E636-6440-73FD-B500-7F018B143BD4}"/>
                </a:ext>
              </a:extLst>
            </p:cNvPr>
            <p:cNvPicPr>
              <a:picLocks noChangeAspect="1"/>
            </p:cNvPicPr>
            <p:nvPr/>
          </p:nvPicPr>
          <p:blipFill>
            <a:blip r:embed="rId9"/>
            <a:stretch>
              <a:fillRect/>
            </a:stretch>
          </p:blipFill>
          <p:spPr>
            <a:xfrm>
              <a:off x="10476558" y="3672715"/>
              <a:ext cx="1143531" cy="319516"/>
            </a:xfrm>
            <a:prstGeom prst="rect">
              <a:avLst/>
            </a:prstGeom>
          </p:spPr>
        </p:pic>
      </p:grpSp>
    </p:spTree>
    <p:custDataLst>
      <p:tags r:id="rId1"/>
    </p:custDataLst>
    <p:extLst>
      <p:ext uri="{BB962C8B-B14F-4D97-AF65-F5344CB8AC3E}">
        <p14:creationId xmlns:p14="http://schemas.microsoft.com/office/powerpoint/2010/main" val="20809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6_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CI PPT Template 4x3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174</Words>
  <Application>Microsoft Office PowerPoint</Application>
  <PresentationFormat>Widescreen</PresentationFormat>
  <Paragraphs>23</Paragraphs>
  <Slides>4</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vt:i4>
      </vt:variant>
    </vt:vector>
  </HeadingPairs>
  <TitlesOfParts>
    <vt:vector size="13" baseType="lpstr">
      <vt:lpstr>Arial</vt:lpstr>
      <vt:lpstr>Calibri</vt:lpstr>
      <vt:lpstr>Lucida Grande</vt:lpstr>
      <vt:lpstr>SapientCentroSlab-Light</vt:lpstr>
      <vt:lpstr>Wingdings</vt:lpstr>
      <vt:lpstr>6_NCI PPT Template 16x9 BLUE</vt:lpstr>
      <vt:lpstr>NCI PPT Template 16x9 WHITE</vt:lpstr>
      <vt:lpstr>14_NCI PPT Template 16x9 BLUE</vt:lpstr>
      <vt:lpstr>1_NCI PPT Template 4x3 BLUE</vt:lpstr>
      <vt:lpstr>What FAIR means to a Biobanker    Panel Discussion</vt:lpstr>
      <vt:lpstr>PowerPoint Presentation</vt:lpstr>
      <vt:lpstr>PowerPoint Presentation</vt:lpstr>
      <vt:lpstr>Requirements for Biobanking in support of DCEG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FAIRization of NIH Resources Panel Discussion</dc:title>
  <dc:creator>Henderson, Marianne (NIH/NCI) [E]</dc:creator>
  <cp:lastModifiedBy>Henderson, Marianne (NIH/NCI) [E]</cp:lastModifiedBy>
  <cp:revision>5</cp:revision>
  <dcterms:created xsi:type="dcterms:W3CDTF">2023-09-12T16:57:00Z</dcterms:created>
  <dcterms:modified xsi:type="dcterms:W3CDTF">2023-09-12T21:02:11Z</dcterms:modified>
</cp:coreProperties>
</file>