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6"/>
  </p:notesMasterIdLst>
  <p:sldIdLst>
    <p:sldId id="446" r:id="rId2"/>
    <p:sldId id="447" r:id="rId3"/>
    <p:sldId id="448" r:id="rId4"/>
    <p:sldId id="26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7" autoAdjust="0"/>
    <p:restoredTop sz="96357" autoAdjust="0"/>
  </p:normalViewPr>
  <p:slideViewPr>
    <p:cSldViewPr snapToGrid="0">
      <p:cViewPr varScale="1">
        <p:scale>
          <a:sx n="110" d="100"/>
          <a:sy n="110" d="100"/>
        </p:scale>
        <p:origin x="1806" y="120"/>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6D050-C575-409B-86A3-56FBD2F43C7A}" type="datetimeFigureOut">
              <a:rPr lang="en-US" smtClean="0"/>
              <a:t>9/17/2023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F5745-DAC5-4CC8-BB0F-C01FD343B2F3}" type="slidenum">
              <a:rPr lang="en-US" smtClean="0"/>
              <a:t>‹#›</a:t>
            </a:fld>
            <a:endParaRPr lang="en-US"/>
          </a:p>
        </p:txBody>
      </p:sp>
    </p:spTree>
    <p:extLst>
      <p:ext uri="{BB962C8B-B14F-4D97-AF65-F5344CB8AC3E}">
        <p14:creationId xmlns:p14="http://schemas.microsoft.com/office/powerpoint/2010/main" val="298364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quality into data acquisition representing core (not all) variables. </a:t>
            </a:r>
          </a:p>
        </p:txBody>
      </p:sp>
      <p:sp>
        <p:nvSpPr>
          <p:cNvPr id="4" name="Slide Number Placeholder 3"/>
          <p:cNvSpPr>
            <a:spLocks noGrp="1"/>
          </p:cNvSpPr>
          <p:nvPr>
            <p:ph type="sldNum" sz="quarter" idx="5"/>
          </p:nvPr>
        </p:nvSpPr>
        <p:spPr/>
        <p:txBody>
          <a:bodyPr/>
          <a:lstStyle/>
          <a:p>
            <a:fld id="{7F0F5745-DAC5-4CC8-BB0F-C01FD343B2F3}" type="slidenum">
              <a:rPr lang="en-US" smtClean="0"/>
              <a:t>1</a:t>
            </a:fld>
            <a:endParaRPr lang="en-US"/>
          </a:p>
        </p:txBody>
      </p:sp>
    </p:spTree>
    <p:extLst>
      <p:ext uri="{BB962C8B-B14F-4D97-AF65-F5344CB8AC3E}">
        <p14:creationId xmlns:p14="http://schemas.microsoft.com/office/powerpoint/2010/main" val="258905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quality into data acquisition representing core (not all) variables. </a:t>
            </a:r>
          </a:p>
        </p:txBody>
      </p:sp>
      <p:sp>
        <p:nvSpPr>
          <p:cNvPr id="4" name="Slide Number Placeholder 3"/>
          <p:cNvSpPr>
            <a:spLocks noGrp="1"/>
          </p:cNvSpPr>
          <p:nvPr>
            <p:ph type="sldNum" sz="quarter" idx="5"/>
          </p:nvPr>
        </p:nvSpPr>
        <p:spPr/>
        <p:txBody>
          <a:bodyPr/>
          <a:lstStyle/>
          <a:p>
            <a:fld id="{7F0F5745-DAC5-4CC8-BB0F-C01FD343B2F3}" type="slidenum">
              <a:rPr lang="en-US" smtClean="0"/>
              <a:t>2</a:t>
            </a:fld>
            <a:endParaRPr lang="en-US"/>
          </a:p>
        </p:txBody>
      </p:sp>
    </p:spTree>
    <p:extLst>
      <p:ext uri="{BB962C8B-B14F-4D97-AF65-F5344CB8AC3E}">
        <p14:creationId xmlns:p14="http://schemas.microsoft.com/office/powerpoint/2010/main" val="14594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latin typeface="Arial" panose="020B0604020202020204" pitchFamily="34" charset="0"/>
                <a:cs typeface="Arial" panose="020B0604020202020204" pitchFamily="34" charset="0"/>
              </a:rPr>
              <a:t>Moderated by Dr. Erik Schultes, Ph.D., Leiden University with Robin Taylor, M.L.L.S., NLM, NIH, Marianne Henderson, M.S., CPC, PMP, NCI, NIH, M. Todd Valerius, Ph.D., Brigham and Women’s Hospital, and Jennifer “Jen” Darragh, M.L.I.S., Duke University Libraries</a:t>
            </a:r>
          </a:p>
          <a:p>
            <a:r>
              <a:rPr lang="en-US" sz="1200" dirty="0">
                <a:solidFill>
                  <a:schemeClr val="tx2"/>
                </a:solidFill>
                <a:latin typeface="Arial" panose="020B0604020202020204" pitchFamily="34" charset="0"/>
                <a:cs typeface="Arial" panose="020B0604020202020204" pitchFamily="34" charset="0"/>
              </a:rPr>
              <a:t>with Dr. Yasir Tarabichi, MD, M.S.C.R., Director of Clinical Research Informatics, MetroHealth</a:t>
            </a:r>
          </a:p>
          <a:p>
            <a:r>
              <a:rPr lang="en-US" sz="1200" dirty="0">
                <a:solidFill>
                  <a:schemeClr val="tx2"/>
                </a:solidFill>
                <a:latin typeface="Arial" panose="020B0604020202020204" pitchFamily="34" charset="0"/>
                <a:cs typeface="Arial" panose="020B0604020202020204" pitchFamily="34" charset="0"/>
              </a:rPr>
              <a:t>with NIDDK-CR support members, Anya Dabic, B.S., and Courtney Shelley, Ph.D. from Booz Allen Hamilton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with Dr. Prasanna Santhanam, M.B.B.S., M.D., Johns Hopkins Medicine, Ms. Juhi Chaudhari, M.S., Tufts University School of Medicine, Dr. </a:t>
            </a:r>
            <a:r>
              <a:rPr lang="en-US" sz="1200" dirty="0" err="1">
                <a:solidFill>
                  <a:schemeClr val="tx2"/>
                </a:solidFill>
                <a:latin typeface="Arial" panose="020B0604020202020204" pitchFamily="34" charset="0"/>
                <a:cs typeface="Arial" panose="020B0604020202020204" pitchFamily="34" charset="0"/>
              </a:rPr>
              <a:t>Sejal</a:t>
            </a:r>
            <a:r>
              <a:rPr lang="en-US" sz="1200" dirty="0">
                <a:solidFill>
                  <a:schemeClr val="tx2"/>
                </a:solidFill>
                <a:latin typeface="Arial" panose="020B0604020202020204" pitchFamily="34" charset="0"/>
                <a:cs typeface="Arial" panose="020B0604020202020204" pitchFamily="34" charset="0"/>
              </a:rPr>
              <a:t> Mistry, Ph.D., University of Utah Health, and Dr. Joseph A. Hendrick, Ph.D., Critical Path- Type 1 Diabetes Consortium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with presentations from Dr. Jeffrey Grethe, Ph.D., University of California, San Diego, Noël Burtt, B.S., Broad Institute, and Rebecca Li, Ph.D., Vivli. Presentations will be followed by a moderated discussion.</a:t>
            </a:r>
          </a:p>
          <a:p>
            <a:endParaRPr lang="en-US" sz="12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F0F5745-DAC5-4CC8-BB0F-C01FD343B2F3}" type="slidenum">
              <a:rPr lang="en-US" smtClean="0"/>
              <a:t>3</a:t>
            </a:fld>
            <a:endParaRPr lang="en-US"/>
          </a:p>
        </p:txBody>
      </p:sp>
    </p:spTree>
    <p:extLst>
      <p:ext uri="{BB962C8B-B14F-4D97-AF65-F5344CB8AC3E}">
        <p14:creationId xmlns:p14="http://schemas.microsoft.com/office/powerpoint/2010/main" val="307832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F0F5745-DAC5-4CC8-BB0F-C01FD343B2F3}" type="slidenum">
              <a:rPr lang="en-US" smtClean="0"/>
              <a:t>4</a:t>
            </a:fld>
            <a:endParaRPr lang="en-US"/>
          </a:p>
        </p:txBody>
      </p:sp>
    </p:spTree>
    <p:extLst>
      <p:ext uri="{BB962C8B-B14F-4D97-AF65-F5344CB8AC3E}">
        <p14:creationId xmlns:p14="http://schemas.microsoft.com/office/powerpoint/2010/main" val="126053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D05A-8A3C-6133-2821-869C3776D8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A0B63-5CA5-0771-1965-0B12306EA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39FE77-7028-6FDA-BC64-E36FD37341E5}"/>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5" name="Footer Placeholder 4">
            <a:extLst>
              <a:ext uri="{FF2B5EF4-FFF2-40B4-BE49-F238E27FC236}">
                <a16:creationId xmlns:a16="http://schemas.microsoft.com/office/drawing/2014/main" id="{3BD0F590-8B4A-CE78-5469-F16C1C89F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65123-7239-EDDA-F502-D0301C900726}"/>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280969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5730-ADFD-8E88-AB95-B3BFDAF4A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C8961E-1A1F-7244-32DD-BEA7004B36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3DF8A-7D87-133A-1A06-E691748F0135}"/>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5" name="Footer Placeholder 4">
            <a:extLst>
              <a:ext uri="{FF2B5EF4-FFF2-40B4-BE49-F238E27FC236}">
                <a16:creationId xmlns:a16="http://schemas.microsoft.com/office/drawing/2014/main" id="{A7B3683E-476C-EA6B-F51F-F1F3CDCF5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98FD5-9401-1FAD-2890-0F3FB2D151AC}"/>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18777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8065E-CFEB-CE7B-89DB-A1E4192E4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CA8791-6880-FA29-9EA8-080D9D7C1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4C3D0-355E-414B-CB0A-4487C9699060}"/>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5" name="Footer Placeholder 4">
            <a:extLst>
              <a:ext uri="{FF2B5EF4-FFF2-40B4-BE49-F238E27FC236}">
                <a16:creationId xmlns:a16="http://schemas.microsoft.com/office/drawing/2014/main" id="{67DE2989-2BCA-569C-530B-0B5AB6DBC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21EFC-0681-EEE2-108B-3464BE01F4A6}"/>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16788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EB61-BAE7-A058-4397-7331023D0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0E6B8-5242-2394-4BFB-61F7B8AD0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10F0E-C318-0630-6795-B860FB90387C}"/>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5" name="Footer Placeholder 4">
            <a:extLst>
              <a:ext uri="{FF2B5EF4-FFF2-40B4-BE49-F238E27FC236}">
                <a16:creationId xmlns:a16="http://schemas.microsoft.com/office/drawing/2014/main" id="{12EA66AA-F81F-7358-ACA7-F5F677AD0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C02AA-466C-91C4-F5FD-1706ADF73766}"/>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148623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72FD-288D-5BB8-DD00-B136E51604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3D20C-2818-AC59-68ED-B51DCE43F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A4E42-41B9-091E-4CA3-24C128C2E9F1}"/>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5" name="Footer Placeholder 4">
            <a:extLst>
              <a:ext uri="{FF2B5EF4-FFF2-40B4-BE49-F238E27FC236}">
                <a16:creationId xmlns:a16="http://schemas.microsoft.com/office/drawing/2014/main" id="{C4FD5401-49AF-D5C2-E02A-03F3395B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BFA43-A9A6-AB5D-6F26-C5AD2D11D5C1}"/>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56569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9FF-0661-A889-50A7-E74A6AF51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C652B-F6BD-9191-6400-E07AC78284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D6573-0C60-767F-AB71-AAB20B8A22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93F211-2F92-E8AC-C2F6-DC53ABB82A4A}"/>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6" name="Footer Placeholder 5">
            <a:extLst>
              <a:ext uri="{FF2B5EF4-FFF2-40B4-BE49-F238E27FC236}">
                <a16:creationId xmlns:a16="http://schemas.microsoft.com/office/drawing/2014/main" id="{791AD67F-B71C-BDEC-1363-B03296ED8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6DECF-C6EA-1EC8-91FA-0478C4573908}"/>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26894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625A-98CA-9B73-5B17-08D7DBFA4C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33B7ED-A12B-4530-6EEB-B046F04D75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53BDF-B075-6158-6192-CA367CEDD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BB9A7-B883-C0DD-DC62-1F633EF11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05AF90-736B-C52E-F1AF-42AE33C68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8BF1D-03F8-F713-3D71-2244D3A6337A}"/>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8" name="Footer Placeholder 7">
            <a:extLst>
              <a:ext uri="{FF2B5EF4-FFF2-40B4-BE49-F238E27FC236}">
                <a16:creationId xmlns:a16="http://schemas.microsoft.com/office/drawing/2014/main" id="{FA3BDA4F-D9A4-8317-AB10-2DB2CAF9E4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0C822-774A-533E-0E8B-4105FDF4143D}"/>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123579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1205-A46E-EB78-22B2-97EA3DA805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277ECA-537A-5FCD-88AF-A23C2D9E91C4}"/>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4" name="Footer Placeholder 3">
            <a:extLst>
              <a:ext uri="{FF2B5EF4-FFF2-40B4-BE49-F238E27FC236}">
                <a16:creationId xmlns:a16="http://schemas.microsoft.com/office/drawing/2014/main" id="{8DD84E39-5EE2-7665-1361-0737180308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0C9AA4-C0FD-37FB-3904-1E4A5EF972B7}"/>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15727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BCF8D-85D1-19BF-E8B5-907F7FAA3A8B}"/>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3" name="Footer Placeholder 2">
            <a:extLst>
              <a:ext uri="{FF2B5EF4-FFF2-40B4-BE49-F238E27FC236}">
                <a16:creationId xmlns:a16="http://schemas.microsoft.com/office/drawing/2014/main" id="{F9ECC15D-D638-B78E-5509-47066CA092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607A0-6FE2-E5C9-06CB-7B9AC6CA2F04}"/>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75717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EE6D-2A57-C16F-D882-F7BBF992A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13A5B6-C505-47A4-D7D8-2BA67DEE4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0DA536-1E6D-32BD-7053-37AC4C55B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780D5-6AD0-79FB-E8E3-D52039526109}"/>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6" name="Footer Placeholder 5">
            <a:extLst>
              <a:ext uri="{FF2B5EF4-FFF2-40B4-BE49-F238E27FC236}">
                <a16:creationId xmlns:a16="http://schemas.microsoft.com/office/drawing/2014/main" id="{F8BE39B5-1404-87D1-6E96-3B91019DD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912F4-0BCA-61E0-A92C-67E0711C0D8D}"/>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36196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4882-8EC5-C509-0D3C-FC2DD5CB9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2B38F0-61C9-C16D-E325-85BC5AFE8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FCD17C-8E18-D8DF-1A6D-A179A5DBE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2D4C6-5200-B83D-0F6B-471F1A024696}"/>
              </a:ext>
            </a:extLst>
          </p:cNvPr>
          <p:cNvSpPr>
            <a:spLocks noGrp="1"/>
          </p:cNvSpPr>
          <p:nvPr>
            <p:ph type="dt" sz="half" idx="10"/>
          </p:nvPr>
        </p:nvSpPr>
        <p:spPr/>
        <p:txBody>
          <a:bodyPr/>
          <a:lstStyle/>
          <a:p>
            <a:fld id="{9C93EDD0-28D2-44F9-AF80-25ED23EF26D2}" type="datetimeFigureOut">
              <a:rPr lang="en-US" smtClean="0"/>
              <a:t>9/17/2023</a:t>
            </a:fld>
            <a:endParaRPr lang="en-US"/>
          </a:p>
        </p:txBody>
      </p:sp>
      <p:sp>
        <p:nvSpPr>
          <p:cNvPr id="6" name="Footer Placeholder 5">
            <a:extLst>
              <a:ext uri="{FF2B5EF4-FFF2-40B4-BE49-F238E27FC236}">
                <a16:creationId xmlns:a16="http://schemas.microsoft.com/office/drawing/2014/main" id="{A232D48E-1A69-D635-BD88-AC9CAC36E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2C238-EE47-3C86-1C71-5A371FA84281}"/>
              </a:ext>
            </a:extLst>
          </p:cNvPr>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404460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98CB5-374C-FDB2-7B21-8DBEB8A3D5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236E2F-5873-D2CE-A650-6798CC8CF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4B387-C173-B675-0CF8-305143AA71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3EDD0-28D2-44F9-AF80-25ED23EF26D2}" type="datetimeFigureOut">
              <a:rPr lang="en-US" smtClean="0"/>
              <a:t>9/17/2023</a:t>
            </a:fld>
            <a:endParaRPr lang="en-US"/>
          </a:p>
        </p:txBody>
      </p:sp>
      <p:sp>
        <p:nvSpPr>
          <p:cNvPr id="5" name="Footer Placeholder 4">
            <a:extLst>
              <a:ext uri="{FF2B5EF4-FFF2-40B4-BE49-F238E27FC236}">
                <a16:creationId xmlns:a16="http://schemas.microsoft.com/office/drawing/2014/main" id="{35E3F179-7B0F-346B-ECC2-7E6036361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3403C1-2FCF-188D-6DF9-AE6F52F88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C98D4-A55F-4446-9A1E-9F90FF583228}" type="slidenum">
              <a:rPr lang="en-US" smtClean="0"/>
              <a:t>‹#›</a:t>
            </a:fld>
            <a:endParaRPr lang="en-US"/>
          </a:p>
        </p:txBody>
      </p:sp>
    </p:spTree>
    <p:extLst>
      <p:ext uri="{BB962C8B-B14F-4D97-AF65-F5344CB8AC3E}">
        <p14:creationId xmlns:p14="http://schemas.microsoft.com/office/powerpoint/2010/main" val="3760513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Graphical user interface&#10;&#10;Description automatically generated">
            <a:extLst>
              <a:ext uri="{FF2B5EF4-FFF2-40B4-BE49-F238E27FC236}">
                <a16:creationId xmlns:a16="http://schemas.microsoft.com/office/drawing/2014/main" id="{F384A97B-DE4B-757E-39C7-8B9A1D601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7821" cy="6864548"/>
          </a:xfrm>
          <a:prstGeom prst="rect">
            <a:avLst/>
          </a:prstGeom>
        </p:spPr>
      </p:pic>
      <p:sp>
        <p:nvSpPr>
          <p:cNvPr id="44" name="Rectangle 43">
            <a:extLst>
              <a:ext uri="{FF2B5EF4-FFF2-40B4-BE49-F238E27FC236}">
                <a16:creationId xmlns:a16="http://schemas.microsoft.com/office/drawing/2014/main" id="{A6238527-C4AE-332E-DAB7-D97D12ED779C}"/>
              </a:ext>
            </a:extLst>
          </p:cNvPr>
          <p:cNvSpPr/>
          <p:nvPr/>
        </p:nvSpPr>
        <p:spPr>
          <a:xfrm>
            <a:off x="-11642" y="0"/>
            <a:ext cx="12215284" cy="686454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657555EA-C5E8-A71D-EB00-97E4CC2F3B42}"/>
              </a:ext>
            </a:extLst>
          </p:cNvPr>
          <p:cNvGrpSpPr/>
          <p:nvPr/>
        </p:nvGrpSpPr>
        <p:grpSpPr>
          <a:xfrm>
            <a:off x="11642" y="0"/>
            <a:ext cx="12192000" cy="1181100"/>
            <a:chOff x="-2" y="9015"/>
            <a:chExt cx="12192000" cy="1181100"/>
          </a:xfrm>
        </p:grpSpPr>
        <p:pic>
          <p:nvPicPr>
            <p:cNvPr id="41" name="Picture 40">
              <a:extLst>
                <a:ext uri="{FF2B5EF4-FFF2-40B4-BE49-F238E27FC236}">
                  <a16:creationId xmlns:a16="http://schemas.microsoft.com/office/drawing/2014/main" id="{6BFC6E15-3CFE-467C-2196-21ABC0F6C2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pic>
          <p:nvPicPr>
            <p:cNvPr id="42" name="Picture 2">
              <a:extLst>
                <a:ext uri="{FF2B5EF4-FFF2-40B4-BE49-F238E27FC236}">
                  <a16:creationId xmlns:a16="http://schemas.microsoft.com/office/drawing/2014/main" id="{81E28403-6649-F8FC-814F-FC553EF0C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616" y="258861"/>
              <a:ext cx="3320718" cy="740243"/>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itle 1">
            <a:extLst>
              <a:ext uri="{FF2B5EF4-FFF2-40B4-BE49-F238E27FC236}">
                <a16:creationId xmlns:a16="http://schemas.microsoft.com/office/drawing/2014/main" id="{D513D7B6-718F-7CD0-B388-587DF5AE0D55}"/>
              </a:ext>
            </a:extLst>
          </p:cNvPr>
          <p:cNvSpPr txBox="1">
            <a:spLocks/>
          </p:cNvSpPr>
          <p:nvPr/>
        </p:nvSpPr>
        <p:spPr>
          <a:xfrm>
            <a:off x="5370654" y="32235"/>
            <a:ext cx="6026076" cy="1175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Closing Remarks</a:t>
            </a:r>
          </a:p>
        </p:txBody>
      </p:sp>
      <p:sp>
        <p:nvSpPr>
          <p:cNvPr id="37" name="Freeform: Shape 36">
            <a:extLst>
              <a:ext uri="{FF2B5EF4-FFF2-40B4-BE49-F238E27FC236}">
                <a16:creationId xmlns:a16="http://schemas.microsoft.com/office/drawing/2014/main" id="{031591A6-074F-78F0-75B6-6401D299612D}"/>
              </a:ext>
            </a:extLst>
          </p:cNvPr>
          <p:cNvSpPr/>
          <p:nvPr/>
        </p:nvSpPr>
        <p:spPr>
          <a:xfrm>
            <a:off x="-11642" y="1309833"/>
            <a:ext cx="12215284" cy="4238333"/>
          </a:xfrm>
          <a:custGeom>
            <a:avLst/>
            <a:gdLst>
              <a:gd name="connsiteX0" fmla="*/ 9070782 w 12197821"/>
              <a:gd name="connsiteY0" fmla="*/ 3037511 h 4551691"/>
              <a:gd name="connsiteX1" fmla="*/ 9279974 w 12197821"/>
              <a:gd name="connsiteY1" fmla="*/ 3137656 h 4551691"/>
              <a:gd name="connsiteX2" fmla="*/ 9364541 w 12197821"/>
              <a:gd name="connsiteY2" fmla="*/ 3442542 h 4551691"/>
              <a:gd name="connsiteX3" fmla="*/ 9280716 w 12197821"/>
              <a:gd name="connsiteY3" fmla="*/ 3761522 h 4551691"/>
              <a:gd name="connsiteX4" fmla="*/ 9066332 w 12197821"/>
              <a:gd name="connsiteY4" fmla="*/ 3860925 h 4551691"/>
              <a:gd name="connsiteX5" fmla="*/ 8851947 w 12197821"/>
              <a:gd name="connsiteY5" fmla="*/ 3760039 h 4551691"/>
              <a:gd name="connsiteX6" fmla="*/ 8766638 w 12197821"/>
              <a:gd name="connsiteY6" fmla="*/ 3448476 h 4551691"/>
              <a:gd name="connsiteX7" fmla="*/ 8852689 w 12197821"/>
              <a:gd name="connsiteY7" fmla="*/ 3139139 h 4551691"/>
              <a:gd name="connsiteX8" fmla="*/ 9070782 w 12197821"/>
              <a:gd name="connsiteY8" fmla="*/ 3037511 h 4551691"/>
              <a:gd name="connsiteX9" fmla="*/ 4706734 w 12197821"/>
              <a:gd name="connsiteY9" fmla="*/ 2654864 h 4551691"/>
              <a:gd name="connsiteX10" fmla="*/ 4714428 w 12197821"/>
              <a:gd name="connsiteY10" fmla="*/ 2654864 h 4551691"/>
              <a:gd name="connsiteX11" fmla="*/ 4706734 w 12197821"/>
              <a:gd name="connsiteY11" fmla="*/ 2663748 h 4551691"/>
              <a:gd name="connsiteX12" fmla="*/ 4061118 w 12197821"/>
              <a:gd name="connsiteY12" fmla="*/ 1907114 h 4551691"/>
              <a:gd name="connsiteX13" fmla="*/ 4061118 w 12197821"/>
              <a:gd name="connsiteY13" fmla="*/ 2003550 h 4551691"/>
              <a:gd name="connsiteX14" fmla="*/ 4024770 w 12197821"/>
              <a:gd name="connsiteY14" fmla="*/ 2186778 h 4551691"/>
              <a:gd name="connsiteX15" fmla="*/ 3901628 w 12197821"/>
              <a:gd name="connsiteY15" fmla="*/ 2306211 h 4551691"/>
              <a:gd name="connsiteX16" fmla="*/ 3713949 w 12197821"/>
              <a:gd name="connsiteY16" fmla="*/ 2355171 h 4551691"/>
              <a:gd name="connsiteX17" fmla="*/ 3567812 w 12197821"/>
              <a:gd name="connsiteY17" fmla="*/ 2309920 h 4551691"/>
              <a:gd name="connsiteX18" fmla="*/ 3518110 w 12197821"/>
              <a:gd name="connsiteY18" fmla="*/ 2193455 h 4551691"/>
              <a:gd name="connsiteX19" fmla="*/ 3568554 w 12197821"/>
              <a:gd name="connsiteY19" fmla="*/ 2082183 h 4551691"/>
              <a:gd name="connsiteX20" fmla="*/ 3801483 w 12197821"/>
              <a:gd name="connsiteY20" fmla="*/ 1985747 h 4551691"/>
              <a:gd name="connsiteX21" fmla="*/ 4061118 w 12197821"/>
              <a:gd name="connsiteY21" fmla="*/ 1907114 h 4551691"/>
              <a:gd name="connsiteX22" fmla="*/ 233797 w 12197821"/>
              <a:gd name="connsiteY22" fmla="*/ 285120 h 4551691"/>
              <a:gd name="connsiteX23" fmla="*/ 233797 w 12197821"/>
              <a:gd name="connsiteY23" fmla="*/ 822194 h 4551691"/>
              <a:gd name="connsiteX24" fmla="*/ 919234 w 12197821"/>
              <a:gd name="connsiteY24" fmla="*/ 822194 h 4551691"/>
              <a:gd name="connsiteX25" fmla="*/ 919234 w 12197821"/>
              <a:gd name="connsiteY25" fmla="*/ 2460122 h 4551691"/>
              <a:gd name="connsiteX26" fmla="*/ 1526588 w 12197821"/>
              <a:gd name="connsiteY26" fmla="*/ 2460122 h 4551691"/>
              <a:gd name="connsiteX27" fmla="*/ 1526588 w 12197821"/>
              <a:gd name="connsiteY27" fmla="*/ 3516686 h 4551691"/>
              <a:gd name="connsiteX28" fmla="*/ 2130426 w 12197821"/>
              <a:gd name="connsiteY28" fmla="*/ 3516686 h 4551691"/>
              <a:gd name="connsiteX29" fmla="*/ 2130426 w 12197821"/>
              <a:gd name="connsiteY29" fmla="*/ 2760035 h 4551691"/>
              <a:gd name="connsiteX30" fmla="*/ 2198673 w 12197821"/>
              <a:gd name="connsiteY30" fmla="*/ 2461825 h 4551691"/>
              <a:gd name="connsiteX31" fmla="*/ 2376708 w 12197821"/>
              <a:gd name="connsiteY31" fmla="*/ 2378742 h 4551691"/>
              <a:gd name="connsiteX32" fmla="*/ 2531006 w 12197821"/>
              <a:gd name="connsiteY32" fmla="*/ 2440312 h 4551691"/>
              <a:gd name="connsiteX33" fmla="*/ 2585900 w 12197821"/>
              <a:gd name="connsiteY33" fmla="*/ 2650246 h 4551691"/>
              <a:gd name="connsiteX34" fmla="*/ 2585900 w 12197821"/>
              <a:gd name="connsiteY34" fmla="*/ 3516686 h 4551691"/>
              <a:gd name="connsiteX35" fmla="*/ 3192705 w 12197821"/>
              <a:gd name="connsiteY35" fmla="*/ 3516686 h 4551691"/>
              <a:gd name="connsiteX36" fmla="*/ 3192705 w 12197821"/>
              <a:gd name="connsiteY36" fmla="*/ 2638659 h 4551691"/>
              <a:gd name="connsiteX37" fmla="*/ 3239002 w 12197821"/>
              <a:gd name="connsiteY37" fmla="*/ 2657831 h 4551691"/>
              <a:gd name="connsiteX38" fmla="*/ 3486954 w 12197821"/>
              <a:gd name="connsiteY38" fmla="*/ 2690471 h 4551691"/>
              <a:gd name="connsiteX39" fmla="*/ 3859345 w 12197821"/>
              <a:gd name="connsiteY39" fmla="*/ 2625192 h 4551691"/>
              <a:gd name="connsiteX40" fmla="*/ 4095242 w 12197821"/>
              <a:gd name="connsiteY40" fmla="*/ 2461992 h 4551691"/>
              <a:gd name="connsiteX41" fmla="*/ 4116013 w 12197821"/>
              <a:gd name="connsiteY41" fmla="*/ 2562137 h 4551691"/>
              <a:gd name="connsiteX42" fmla="*/ 4132333 w 12197821"/>
              <a:gd name="connsiteY42" fmla="*/ 2601268 h 4551691"/>
              <a:gd name="connsiteX43" fmla="*/ 4144439 w 12197821"/>
              <a:gd name="connsiteY43" fmla="*/ 2624285 h 4551691"/>
              <a:gd name="connsiteX44" fmla="*/ 4144439 w 12197821"/>
              <a:gd name="connsiteY44" fmla="*/ 3982695 h 4551691"/>
              <a:gd name="connsiteX45" fmla="*/ 4748276 w 12197821"/>
              <a:gd name="connsiteY45" fmla="*/ 3982695 h 4551691"/>
              <a:gd name="connsiteX46" fmla="*/ 4748276 w 12197821"/>
              <a:gd name="connsiteY46" fmla="*/ 3226044 h 4551691"/>
              <a:gd name="connsiteX47" fmla="*/ 4816523 w 12197821"/>
              <a:gd name="connsiteY47" fmla="*/ 2927834 h 4551691"/>
              <a:gd name="connsiteX48" fmla="*/ 4994559 w 12197821"/>
              <a:gd name="connsiteY48" fmla="*/ 2844751 h 4551691"/>
              <a:gd name="connsiteX49" fmla="*/ 5148856 w 12197821"/>
              <a:gd name="connsiteY49" fmla="*/ 2906321 h 4551691"/>
              <a:gd name="connsiteX50" fmla="*/ 5203750 w 12197821"/>
              <a:gd name="connsiteY50" fmla="*/ 3116255 h 4551691"/>
              <a:gd name="connsiteX51" fmla="*/ 5203750 w 12197821"/>
              <a:gd name="connsiteY51" fmla="*/ 3982695 h 4551691"/>
              <a:gd name="connsiteX52" fmla="*/ 5810555 w 12197821"/>
              <a:gd name="connsiteY52" fmla="*/ 3982695 h 4551691"/>
              <a:gd name="connsiteX53" fmla="*/ 5810555 w 12197821"/>
              <a:gd name="connsiteY53" fmla="*/ 2981245 h 4551691"/>
              <a:gd name="connsiteX54" fmla="*/ 5802772 w 12197821"/>
              <a:gd name="connsiteY54" fmla="*/ 2853250 h 4551691"/>
              <a:gd name="connsiteX55" fmla="*/ 6079205 w 12197821"/>
              <a:gd name="connsiteY55" fmla="*/ 2853250 h 4551691"/>
              <a:gd name="connsiteX56" fmla="*/ 6079205 w 12197821"/>
              <a:gd name="connsiteY56" fmla="*/ 2443768 h 4551691"/>
              <a:gd name="connsiteX57" fmla="*/ 6306687 w 12197821"/>
              <a:gd name="connsiteY57" fmla="*/ 2221641 h 4551691"/>
              <a:gd name="connsiteX58" fmla="*/ 6625806 w 12197821"/>
              <a:gd name="connsiteY58" fmla="*/ 2853250 h 4551691"/>
              <a:gd name="connsiteX59" fmla="*/ 7221802 w 12197821"/>
              <a:gd name="connsiteY59" fmla="*/ 2853250 h 4551691"/>
              <a:gd name="connsiteX60" fmla="*/ 7484550 w 12197821"/>
              <a:gd name="connsiteY60" fmla="*/ 3245300 h 4551691"/>
              <a:gd name="connsiteX61" fmla="*/ 7484550 w 12197821"/>
              <a:gd name="connsiteY61" fmla="*/ 4156249 h 4551691"/>
              <a:gd name="connsiteX62" fmla="*/ 8158118 w 12197821"/>
              <a:gd name="connsiteY62" fmla="*/ 4156249 h 4551691"/>
              <a:gd name="connsiteX63" fmla="*/ 8158118 w 12197821"/>
              <a:gd name="connsiteY63" fmla="*/ 3245300 h 4551691"/>
              <a:gd name="connsiteX64" fmla="*/ 8207446 w 12197821"/>
              <a:gd name="connsiteY64" fmla="*/ 3171567 h 4551691"/>
              <a:gd name="connsiteX65" fmla="*/ 8176524 w 12197821"/>
              <a:gd name="connsiteY65" fmla="*/ 3277627 h 4551691"/>
              <a:gd name="connsiteX66" fmla="*/ 8161317 w 12197821"/>
              <a:gd name="connsiteY66" fmla="*/ 3449960 h 4551691"/>
              <a:gd name="connsiteX67" fmla="*/ 8449141 w 12197821"/>
              <a:gd name="connsiteY67" fmla="*/ 4076052 h 4551691"/>
              <a:gd name="connsiteX68" fmla="*/ 9063364 w 12197821"/>
              <a:gd name="connsiteY68" fmla="*/ 4268924 h 4551691"/>
              <a:gd name="connsiteX69" fmla="*/ 9730256 w 12197821"/>
              <a:gd name="connsiteY69" fmla="*/ 4036736 h 4551691"/>
              <a:gd name="connsiteX70" fmla="*/ 9971346 w 12197821"/>
              <a:gd name="connsiteY70" fmla="*/ 3441058 h 4551691"/>
              <a:gd name="connsiteX71" fmla="*/ 9970681 w 12197821"/>
              <a:gd name="connsiteY71" fmla="*/ 3432557 h 4551691"/>
              <a:gd name="connsiteX72" fmla="*/ 10012814 w 12197821"/>
              <a:gd name="connsiteY72" fmla="*/ 3443833 h 4551691"/>
              <a:gd name="connsiteX73" fmla="*/ 10130716 w 12197821"/>
              <a:gd name="connsiteY73" fmla="*/ 3453152 h 4551691"/>
              <a:gd name="connsiteX74" fmla="*/ 10445988 w 12197821"/>
              <a:gd name="connsiteY74" fmla="*/ 3386389 h 4551691"/>
              <a:gd name="connsiteX75" fmla="*/ 10700430 w 12197821"/>
              <a:gd name="connsiteY75" fmla="*/ 3162361 h 4551691"/>
              <a:gd name="connsiteX76" fmla="*/ 10700430 w 12197821"/>
              <a:gd name="connsiteY76" fmla="*/ 3417545 h 4551691"/>
              <a:gd name="connsiteX77" fmla="*/ 11199389 w 12197821"/>
              <a:gd name="connsiteY77" fmla="*/ 3417545 h 4551691"/>
              <a:gd name="connsiteX78" fmla="*/ 11199389 w 12197821"/>
              <a:gd name="connsiteY78" fmla="*/ 3439701 h 4551691"/>
              <a:gd name="connsiteX79" fmla="*/ 11801743 w 12197821"/>
              <a:gd name="connsiteY79" fmla="*/ 3439701 h 4551691"/>
              <a:gd name="connsiteX80" fmla="*/ 11801743 w 12197821"/>
              <a:gd name="connsiteY80" fmla="*/ 2907078 h 4551691"/>
              <a:gd name="connsiteX81" fmla="*/ 11264210 w 12197821"/>
              <a:gd name="connsiteY81" fmla="*/ 2907078 h 4551691"/>
              <a:gd name="connsiteX82" fmla="*/ 11264210 w 12197821"/>
              <a:gd name="connsiteY82" fmla="*/ 2472764 h 4551691"/>
              <a:gd name="connsiteX83" fmla="*/ 11298792 w 12197821"/>
              <a:gd name="connsiteY83" fmla="*/ 2755748 h 4551691"/>
              <a:gd name="connsiteX84" fmla="*/ 11697889 w 12197821"/>
              <a:gd name="connsiteY84" fmla="*/ 2755748 h 4551691"/>
              <a:gd name="connsiteX85" fmla="*/ 11822514 w 12197821"/>
              <a:gd name="connsiteY85" fmla="*/ 1760231 h 4551691"/>
              <a:gd name="connsiteX86" fmla="*/ 11822514 w 12197821"/>
              <a:gd name="connsiteY86" fmla="*/ 1264699 h 4551691"/>
              <a:gd name="connsiteX87" fmla="*/ 11177135 w 12197821"/>
              <a:gd name="connsiteY87" fmla="*/ 1264699 h 4551691"/>
              <a:gd name="connsiteX88" fmla="*/ 11177135 w 12197821"/>
              <a:gd name="connsiteY88" fmla="*/ 1760231 h 4551691"/>
              <a:gd name="connsiteX89" fmla="*/ 11187119 w 12197821"/>
              <a:gd name="connsiteY89" fmla="*/ 1841929 h 4551691"/>
              <a:gd name="connsiteX90" fmla="*/ 10660372 w 12197821"/>
              <a:gd name="connsiteY90" fmla="*/ 1841929 h 4551691"/>
              <a:gd name="connsiteX91" fmla="*/ 10660372 w 12197821"/>
              <a:gd name="connsiteY91" fmla="*/ 2600065 h 4551691"/>
              <a:gd name="connsiteX92" fmla="*/ 10591384 w 12197821"/>
              <a:gd name="connsiteY92" fmla="*/ 2898275 h 4551691"/>
              <a:gd name="connsiteX93" fmla="*/ 10414090 w 12197821"/>
              <a:gd name="connsiteY93" fmla="*/ 2981358 h 4551691"/>
              <a:gd name="connsiteX94" fmla="*/ 10259792 w 12197821"/>
              <a:gd name="connsiteY94" fmla="*/ 2919045 h 4551691"/>
              <a:gd name="connsiteX95" fmla="*/ 10204898 w 12197821"/>
              <a:gd name="connsiteY95" fmla="*/ 2708370 h 4551691"/>
              <a:gd name="connsiteX96" fmla="*/ 10204898 w 12197821"/>
              <a:gd name="connsiteY96" fmla="*/ 1841929 h 4551691"/>
              <a:gd name="connsiteX97" fmla="*/ 9598093 w 12197821"/>
              <a:gd name="connsiteY97" fmla="*/ 1841929 h 4551691"/>
              <a:gd name="connsiteX98" fmla="*/ 9598093 w 12197821"/>
              <a:gd name="connsiteY98" fmla="*/ 2750347 h 4551691"/>
              <a:gd name="connsiteX99" fmla="*/ 9563069 w 12197821"/>
              <a:gd name="connsiteY99" fmla="*/ 2729310 h 4551691"/>
              <a:gd name="connsiteX100" fmla="*/ 9061881 w 12197821"/>
              <a:gd name="connsiteY100" fmla="*/ 2622094 h 4551691"/>
              <a:gd name="connsiteX101" fmla="*/ 8536954 w 12197821"/>
              <a:gd name="connsiteY101" fmla="*/ 2753534 h 4551691"/>
              <a:gd name="connsiteX102" fmla="*/ 8433796 w 12197821"/>
              <a:gd name="connsiteY102" fmla="*/ 2833234 h 4551691"/>
              <a:gd name="connsiteX103" fmla="*/ 9003787 w 12197821"/>
              <a:gd name="connsiteY103" fmla="*/ 1981247 h 4551691"/>
              <a:gd name="connsiteX104" fmla="*/ 8261253 w 12197821"/>
              <a:gd name="connsiteY104" fmla="*/ 1981247 h 4551691"/>
              <a:gd name="connsiteX105" fmla="*/ 7822145 w 12197821"/>
              <a:gd name="connsiteY105" fmla="*/ 2714995 h 4551691"/>
              <a:gd name="connsiteX106" fmla="*/ 7383941 w 12197821"/>
              <a:gd name="connsiteY106" fmla="*/ 1981247 h 4551691"/>
              <a:gd name="connsiteX107" fmla="*/ 6796875 w 12197821"/>
              <a:gd name="connsiteY107" fmla="*/ 1981247 h 4551691"/>
              <a:gd name="connsiteX108" fmla="*/ 6708287 w 12197821"/>
              <a:gd name="connsiteY108" fmla="*/ 1829568 h 4551691"/>
              <a:gd name="connsiteX109" fmla="*/ 7273527 w 12197821"/>
              <a:gd name="connsiteY109" fmla="*/ 1277634 h 4551691"/>
              <a:gd name="connsiteX110" fmla="*/ 6530228 w 12197821"/>
              <a:gd name="connsiteY110" fmla="*/ 1277634 h 4551691"/>
              <a:gd name="connsiteX111" fmla="*/ 6079205 w 12197821"/>
              <a:gd name="connsiteY111" fmla="*/ 1800939 h 4551691"/>
              <a:gd name="connsiteX112" fmla="*/ 6079205 w 12197821"/>
              <a:gd name="connsiteY112" fmla="*/ 678248 h 4551691"/>
              <a:gd name="connsiteX113" fmla="*/ 5462014 w 12197821"/>
              <a:gd name="connsiteY113" fmla="*/ 678248 h 4551691"/>
              <a:gd name="connsiteX114" fmla="*/ 5462014 w 12197821"/>
              <a:gd name="connsiteY114" fmla="*/ 2398648 h 4551691"/>
              <a:gd name="connsiteX115" fmla="*/ 5395000 w 12197821"/>
              <a:gd name="connsiteY115" fmla="*/ 2380792 h 4551691"/>
              <a:gd name="connsiteX116" fmla="*/ 5276448 w 12197821"/>
              <a:gd name="connsiteY116" fmla="*/ 2371473 h 4551691"/>
              <a:gd name="connsiteX117" fmla="*/ 4961919 w 12197821"/>
              <a:gd name="connsiteY117" fmla="*/ 2438978 h 4551691"/>
              <a:gd name="connsiteX118" fmla="*/ 4769974 w 12197821"/>
              <a:gd name="connsiteY118" fmla="*/ 2590725 h 4551691"/>
              <a:gd name="connsiteX119" fmla="*/ 4722951 w 12197821"/>
              <a:gd name="connsiteY119" fmla="*/ 2645023 h 4551691"/>
              <a:gd name="connsiteX120" fmla="*/ 4706734 w 12197821"/>
              <a:gd name="connsiteY120" fmla="*/ 2608055 h 4551691"/>
              <a:gd name="connsiteX121" fmla="*/ 4706734 w 12197821"/>
              <a:gd name="connsiteY121" fmla="*/ 2407080 h 4551691"/>
              <a:gd name="connsiteX122" fmla="*/ 4654711 w 12197821"/>
              <a:gd name="connsiteY122" fmla="*/ 2407080 h 4551691"/>
              <a:gd name="connsiteX123" fmla="*/ 4651603 w 12197821"/>
              <a:gd name="connsiteY123" fmla="*/ 2319564 h 4551691"/>
              <a:gd name="connsiteX124" fmla="*/ 4651603 w 12197821"/>
              <a:gd name="connsiteY124" fmla="*/ 1623741 h 4551691"/>
              <a:gd name="connsiteX125" fmla="*/ 4607094 w 12197821"/>
              <a:gd name="connsiteY125" fmla="*/ 1390069 h 4551691"/>
              <a:gd name="connsiteX126" fmla="*/ 4485437 w 12197821"/>
              <a:gd name="connsiteY126" fmla="*/ 1200906 h 4551691"/>
              <a:gd name="connsiteX127" fmla="*/ 4210965 w 12197821"/>
              <a:gd name="connsiteY127" fmla="*/ 1074056 h 4551691"/>
              <a:gd name="connsiteX128" fmla="*/ 3774778 w 12197821"/>
              <a:gd name="connsiteY128" fmla="*/ 1043641 h 4551691"/>
              <a:gd name="connsiteX129" fmla="*/ 3460248 w 12197821"/>
              <a:gd name="connsiteY129" fmla="*/ 1068863 h 4551691"/>
              <a:gd name="connsiteX130" fmla="*/ 3231769 w 12197821"/>
              <a:gd name="connsiteY130" fmla="*/ 1140077 h 4551691"/>
              <a:gd name="connsiteX131" fmla="*/ 3054476 w 12197821"/>
              <a:gd name="connsiteY131" fmla="*/ 1290666 h 4551691"/>
              <a:gd name="connsiteX132" fmla="*/ 2960265 w 12197821"/>
              <a:gd name="connsiteY132" fmla="*/ 1528788 h 4551691"/>
              <a:gd name="connsiteX133" fmla="*/ 3537397 w 12197821"/>
              <a:gd name="connsiteY133" fmla="*/ 1589617 h 4551691"/>
              <a:gd name="connsiteX134" fmla="*/ 3630866 w 12197821"/>
              <a:gd name="connsiteY134" fmla="*/ 1450156 h 4551691"/>
              <a:gd name="connsiteX135" fmla="*/ 3853410 w 12197821"/>
              <a:gd name="connsiteY135" fmla="*/ 1402680 h 4551691"/>
              <a:gd name="connsiteX136" fmla="*/ 4015126 w 12197821"/>
              <a:gd name="connsiteY136" fmla="*/ 1447189 h 4551691"/>
              <a:gd name="connsiteX137" fmla="*/ 4061118 w 12197821"/>
              <a:gd name="connsiteY137" fmla="*/ 1602970 h 4551691"/>
              <a:gd name="connsiteX138" fmla="*/ 3847476 w 12197821"/>
              <a:gd name="connsiteY138" fmla="*/ 1674926 h 4551691"/>
              <a:gd name="connsiteX139" fmla="*/ 3406838 w 12197821"/>
              <a:gd name="connsiteY139" fmla="*/ 1770620 h 4551691"/>
              <a:gd name="connsiteX140" fmla="*/ 3018126 w 12197821"/>
              <a:gd name="connsiteY140" fmla="*/ 1942721 h 4551691"/>
              <a:gd name="connsiteX141" fmla="*/ 2979428 w 12197821"/>
              <a:gd name="connsiteY141" fmla="*/ 1994657 h 4551691"/>
              <a:gd name="connsiteX142" fmla="*/ 2973638 w 12197821"/>
              <a:gd name="connsiteY142" fmla="*/ 1989752 h 4551691"/>
              <a:gd name="connsiteX143" fmla="*/ 2663049 w 12197821"/>
              <a:gd name="connsiteY143" fmla="*/ 1905463 h 4551691"/>
              <a:gd name="connsiteX144" fmla="*/ 2375225 w 12197821"/>
              <a:gd name="connsiteY144" fmla="*/ 1960358 h 4551691"/>
              <a:gd name="connsiteX145" fmla="*/ 2130426 w 12197821"/>
              <a:gd name="connsiteY145" fmla="*/ 2142844 h 4551691"/>
              <a:gd name="connsiteX146" fmla="*/ 2130426 w 12197821"/>
              <a:gd name="connsiteY146" fmla="*/ 1341684 h 4551691"/>
              <a:gd name="connsiteX147" fmla="*/ 1591319 w 12197821"/>
              <a:gd name="connsiteY147" fmla="*/ 1341684 h 4551691"/>
              <a:gd name="connsiteX148" fmla="*/ 1591319 w 12197821"/>
              <a:gd name="connsiteY148" fmla="*/ 822194 h 4551691"/>
              <a:gd name="connsiteX149" fmla="*/ 2276756 w 12197821"/>
              <a:gd name="connsiteY149" fmla="*/ 822194 h 4551691"/>
              <a:gd name="connsiteX150" fmla="*/ 2276756 w 12197821"/>
              <a:gd name="connsiteY150" fmla="*/ 285120 h 4551691"/>
              <a:gd name="connsiteX151" fmla="*/ 0 w 12197821"/>
              <a:gd name="connsiteY151" fmla="*/ 0 h 4551691"/>
              <a:gd name="connsiteX152" fmla="*/ 12197821 w 12197821"/>
              <a:gd name="connsiteY152" fmla="*/ 0 h 4551691"/>
              <a:gd name="connsiteX153" fmla="*/ 12197821 w 12197821"/>
              <a:gd name="connsiteY153" fmla="*/ 4551691 h 4551691"/>
              <a:gd name="connsiteX154" fmla="*/ 0 w 12197821"/>
              <a:gd name="connsiteY154" fmla="*/ 4551691 h 45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2197821" h="4551691">
                <a:moveTo>
                  <a:pt x="9070782" y="3037511"/>
                </a:moveTo>
                <a:cubicBezTo>
                  <a:pt x="9153866" y="3037511"/>
                  <a:pt x="9223596" y="3070892"/>
                  <a:pt x="9279974" y="3137656"/>
                </a:cubicBezTo>
                <a:cubicBezTo>
                  <a:pt x="9336352" y="3204419"/>
                  <a:pt x="9364541" y="3306048"/>
                  <a:pt x="9364541" y="3442542"/>
                </a:cubicBezTo>
                <a:cubicBezTo>
                  <a:pt x="9364541" y="3588927"/>
                  <a:pt x="9336600" y="3695253"/>
                  <a:pt x="9280716" y="3761522"/>
                </a:cubicBezTo>
                <a:cubicBezTo>
                  <a:pt x="9224833" y="3827791"/>
                  <a:pt x="9153371" y="3860925"/>
                  <a:pt x="9066332" y="3860925"/>
                </a:cubicBezTo>
                <a:cubicBezTo>
                  <a:pt x="8980281" y="3860925"/>
                  <a:pt x="8908819" y="3827297"/>
                  <a:pt x="8851947" y="3760039"/>
                </a:cubicBezTo>
                <a:cubicBezTo>
                  <a:pt x="8795074" y="3692781"/>
                  <a:pt x="8766638" y="3588927"/>
                  <a:pt x="8766638" y="3448476"/>
                </a:cubicBezTo>
                <a:cubicBezTo>
                  <a:pt x="8766638" y="3310004"/>
                  <a:pt x="8795322" y="3206892"/>
                  <a:pt x="8852689" y="3139139"/>
                </a:cubicBezTo>
                <a:cubicBezTo>
                  <a:pt x="8910056" y="3071387"/>
                  <a:pt x="8982754" y="3037511"/>
                  <a:pt x="9070782" y="3037511"/>
                </a:cubicBezTo>
                <a:close/>
                <a:moveTo>
                  <a:pt x="4706734" y="2654864"/>
                </a:moveTo>
                <a:lnTo>
                  <a:pt x="4714428" y="2654864"/>
                </a:lnTo>
                <a:lnTo>
                  <a:pt x="4706734" y="2663748"/>
                </a:lnTo>
                <a:close/>
                <a:moveTo>
                  <a:pt x="4061118" y="1907114"/>
                </a:moveTo>
                <a:lnTo>
                  <a:pt x="4061118" y="2003550"/>
                </a:lnTo>
                <a:cubicBezTo>
                  <a:pt x="4061118" y="2078721"/>
                  <a:pt x="4049002" y="2139797"/>
                  <a:pt x="4024770" y="2186778"/>
                </a:cubicBezTo>
                <a:cubicBezTo>
                  <a:pt x="4000537" y="2233760"/>
                  <a:pt x="3959490" y="2273571"/>
                  <a:pt x="3901628" y="2306211"/>
                </a:cubicBezTo>
                <a:cubicBezTo>
                  <a:pt x="3843767" y="2338851"/>
                  <a:pt x="3781207" y="2355171"/>
                  <a:pt x="3713949" y="2355171"/>
                </a:cubicBezTo>
                <a:cubicBezTo>
                  <a:pt x="3649659" y="2355171"/>
                  <a:pt x="3600946" y="2340087"/>
                  <a:pt x="3567812" y="2309920"/>
                </a:cubicBezTo>
                <a:cubicBezTo>
                  <a:pt x="3534677" y="2279753"/>
                  <a:pt x="3518110" y="2240931"/>
                  <a:pt x="3518110" y="2193455"/>
                </a:cubicBezTo>
                <a:cubicBezTo>
                  <a:pt x="3518110" y="2151913"/>
                  <a:pt x="3534924" y="2114822"/>
                  <a:pt x="3568554" y="2082183"/>
                </a:cubicBezTo>
                <a:cubicBezTo>
                  <a:pt x="3601193" y="2050532"/>
                  <a:pt x="3678837" y="2018386"/>
                  <a:pt x="3801483" y="1985747"/>
                </a:cubicBezTo>
                <a:cubicBezTo>
                  <a:pt x="3891490" y="1962997"/>
                  <a:pt x="3978035" y="1936787"/>
                  <a:pt x="4061118" y="1907114"/>
                </a:cubicBezTo>
                <a:close/>
                <a:moveTo>
                  <a:pt x="233797" y="285120"/>
                </a:moveTo>
                <a:lnTo>
                  <a:pt x="233797" y="822194"/>
                </a:lnTo>
                <a:lnTo>
                  <a:pt x="919234" y="822194"/>
                </a:lnTo>
                <a:lnTo>
                  <a:pt x="919234" y="2460122"/>
                </a:lnTo>
                <a:lnTo>
                  <a:pt x="1526588" y="2460122"/>
                </a:lnTo>
                <a:lnTo>
                  <a:pt x="1526588" y="3516686"/>
                </a:lnTo>
                <a:lnTo>
                  <a:pt x="2130426" y="3516686"/>
                </a:lnTo>
                <a:lnTo>
                  <a:pt x="2130426" y="2760035"/>
                </a:lnTo>
                <a:cubicBezTo>
                  <a:pt x="2130426" y="2616617"/>
                  <a:pt x="2153175" y="2517214"/>
                  <a:pt x="2198673" y="2461825"/>
                </a:cubicBezTo>
                <a:cubicBezTo>
                  <a:pt x="2244170" y="2406436"/>
                  <a:pt x="2303516" y="2378742"/>
                  <a:pt x="2376708" y="2378742"/>
                </a:cubicBezTo>
                <a:cubicBezTo>
                  <a:pt x="2442977" y="2378742"/>
                  <a:pt x="2494410" y="2399265"/>
                  <a:pt x="2531006" y="2440312"/>
                </a:cubicBezTo>
                <a:cubicBezTo>
                  <a:pt x="2567602" y="2481359"/>
                  <a:pt x="2585900" y="2551337"/>
                  <a:pt x="2585900" y="2650246"/>
                </a:cubicBezTo>
                <a:lnTo>
                  <a:pt x="2585900" y="3516686"/>
                </a:lnTo>
                <a:lnTo>
                  <a:pt x="3192705" y="3516686"/>
                </a:lnTo>
                <a:lnTo>
                  <a:pt x="3192705" y="2638659"/>
                </a:lnTo>
                <a:lnTo>
                  <a:pt x="3239002" y="2657831"/>
                </a:lnTo>
                <a:cubicBezTo>
                  <a:pt x="3310340" y="2679591"/>
                  <a:pt x="3392990" y="2690471"/>
                  <a:pt x="3486954" y="2690471"/>
                </a:cubicBezTo>
                <a:cubicBezTo>
                  <a:pt x="3628393" y="2690471"/>
                  <a:pt x="3752523" y="2668711"/>
                  <a:pt x="3859345" y="2625192"/>
                </a:cubicBezTo>
                <a:cubicBezTo>
                  <a:pt x="3937483" y="2592552"/>
                  <a:pt x="4016115" y="2538152"/>
                  <a:pt x="4095242" y="2461992"/>
                </a:cubicBezTo>
                <a:cubicBezTo>
                  <a:pt x="4102166" y="2507490"/>
                  <a:pt x="4109089" y="2540872"/>
                  <a:pt x="4116013" y="2562137"/>
                </a:cubicBezTo>
                <a:cubicBezTo>
                  <a:pt x="4119475" y="2572770"/>
                  <a:pt x="4124915" y="2585814"/>
                  <a:pt x="4132333" y="2601268"/>
                </a:cubicBezTo>
                <a:lnTo>
                  <a:pt x="4144439" y="2624285"/>
                </a:lnTo>
                <a:lnTo>
                  <a:pt x="4144439" y="3982695"/>
                </a:lnTo>
                <a:lnTo>
                  <a:pt x="4748276" y="3982695"/>
                </a:lnTo>
                <a:lnTo>
                  <a:pt x="4748276" y="3226044"/>
                </a:lnTo>
                <a:cubicBezTo>
                  <a:pt x="4748276" y="3082626"/>
                  <a:pt x="4771025" y="2983223"/>
                  <a:pt x="4816523" y="2927834"/>
                </a:cubicBezTo>
                <a:cubicBezTo>
                  <a:pt x="4862021" y="2872445"/>
                  <a:pt x="4921367" y="2844751"/>
                  <a:pt x="4994559" y="2844751"/>
                </a:cubicBezTo>
                <a:cubicBezTo>
                  <a:pt x="5060827" y="2844751"/>
                  <a:pt x="5112260" y="2865274"/>
                  <a:pt x="5148856" y="2906321"/>
                </a:cubicBezTo>
                <a:cubicBezTo>
                  <a:pt x="5185453" y="2947368"/>
                  <a:pt x="5203750" y="3017346"/>
                  <a:pt x="5203750" y="3116255"/>
                </a:cubicBezTo>
                <a:lnTo>
                  <a:pt x="5203750" y="3982695"/>
                </a:lnTo>
                <a:lnTo>
                  <a:pt x="5810555" y="3982695"/>
                </a:lnTo>
                <a:lnTo>
                  <a:pt x="5810555" y="2981245"/>
                </a:lnTo>
                <a:lnTo>
                  <a:pt x="5802772" y="2853250"/>
                </a:lnTo>
                <a:lnTo>
                  <a:pt x="6079205" y="2853250"/>
                </a:lnTo>
                <a:lnTo>
                  <a:pt x="6079205" y="2443768"/>
                </a:lnTo>
                <a:lnTo>
                  <a:pt x="6306687" y="2221641"/>
                </a:lnTo>
                <a:lnTo>
                  <a:pt x="6625806" y="2853250"/>
                </a:lnTo>
                <a:lnTo>
                  <a:pt x="7221802" y="2853250"/>
                </a:lnTo>
                <a:lnTo>
                  <a:pt x="7484550" y="3245300"/>
                </a:lnTo>
                <a:lnTo>
                  <a:pt x="7484550" y="4156249"/>
                </a:lnTo>
                <a:lnTo>
                  <a:pt x="8158118" y="4156249"/>
                </a:lnTo>
                <a:lnTo>
                  <a:pt x="8158118" y="3245300"/>
                </a:lnTo>
                <a:lnTo>
                  <a:pt x="8207446" y="3171567"/>
                </a:lnTo>
                <a:lnTo>
                  <a:pt x="8176524" y="3277627"/>
                </a:lnTo>
                <a:cubicBezTo>
                  <a:pt x="8166386" y="3332429"/>
                  <a:pt x="8161317" y="3389873"/>
                  <a:pt x="8161317" y="3449960"/>
                </a:cubicBezTo>
                <a:cubicBezTo>
                  <a:pt x="8161317" y="3708112"/>
                  <a:pt x="8257258" y="3916809"/>
                  <a:pt x="8449141" y="4076052"/>
                </a:cubicBezTo>
                <a:cubicBezTo>
                  <a:pt x="8605417" y="4204633"/>
                  <a:pt x="8810158" y="4268924"/>
                  <a:pt x="9063364" y="4268924"/>
                </a:cubicBezTo>
                <a:cubicBezTo>
                  <a:pt x="9347232" y="4268924"/>
                  <a:pt x="9569530" y="4191528"/>
                  <a:pt x="9730256" y="4036736"/>
                </a:cubicBezTo>
                <a:cubicBezTo>
                  <a:pt x="9890983" y="3881944"/>
                  <a:pt x="9971346" y="3683384"/>
                  <a:pt x="9971346" y="3441058"/>
                </a:cubicBezTo>
                <a:lnTo>
                  <a:pt x="9970681" y="3432557"/>
                </a:lnTo>
                <a:lnTo>
                  <a:pt x="10012814" y="3443833"/>
                </a:lnTo>
                <a:cubicBezTo>
                  <a:pt x="10049874" y="3450046"/>
                  <a:pt x="10089175" y="3453152"/>
                  <a:pt x="10130716" y="3453152"/>
                </a:cubicBezTo>
                <a:cubicBezTo>
                  <a:pt x="10255341" y="3453152"/>
                  <a:pt x="10360432" y="3430898"/>
                  <a:pt x="10445988" y="3386389"/>
                </a:cubicBezTo>
                <a:cubicBezTo>
                  <a:pt x="10531544" y="3341880"/>
                  <a:pt x="10616358" y="3267204"/>
                  <a:pt x="10700430" y="3162361"/>
                </a:cubicBezTo>
                <a:lnTo>
                  <a:pt x="10700430" y="3417545"/>
                </a:lnTo>
                <a:lnTo>
                  <a:pt x="11199389" y="3417545"/>
                </a:lnTo>
                <a:lnTo>
                  <a:pt x="11199389" y="3439701"/>
                </a:lnTo>
                <a:lnTo>
                  <a:pt x="11801743" y="3439701"/>
                </a:lnTo>
                <a:lnTo>
                  <a:pt x="11801743" y="2907078"/>
                </a:lnTo>
                <a:lnTo>
                  <a:pt x="11264210" y="2907078"/>
                </a:lnTo>
                <a:lnTo>
                  <a:pt x="11264210" y="2472764"/>
                </a:lnTo>
                <a:lnTo>
                  <a:pt x="11298792" y="2755748"/>
                </a:lnTo>
                <a:lnTo>
                  <a:pt x="11697889" y="2755748"/>
                </a:lnTo>
                <a:lnTo>
                  <a:pt x="11822514" y="1760231"/>
                </a:lnTo>
                <a:lnTo>
                  <a:pt x="11822514" y="1264699"/>
                </a:lnTo>
                <a:lnTo>
                  <a:pt x="11177135" y="1264699"/>
                </a:lnTo>
                <a:lnTo>
                  <a:pt x="11177135" y="1760231"/>
                </a:lnTo>
                <a:lnTo>
                  <a:pt x="11187119" y="1841929"/>
                </a:lnTo>
                <a:lnTo>
                  <a:pt x="10660372" y="1841929"/>
                </a:lnTo>
                <a:lnTo>
                  <a:pt x="10660372" y="2600065"/>
                </a:lnTo>
                <a:cubicBezTo>
                  <a:pt x="10660372" y="2743482"/>
                  <a:pt x="10637376" y="2842886"/>
                  <a:pt x="10591384" y="2898275"/>
                </a:cubicBezTo>
                <a:cubicBezTo>
                  <a:pt x="10545391" y="2953663"/>
                  <a:pt x="10486293" y="2981358"/>
                  <a:pt x="10414090" y="2981358"/>
                </a:cubicBezTo>
                <a:cubicBezTo>
                  <a:pt x="10347821" y="2981358"/>
                  <a:pt x="10296388" y="2960587"/>
                  <a:pt x="10259792" y="2919045"/>
                </a:cubicBezTo>
                <a:cubicBezTo>
                  <a:pt x="10223196" y="2877504"/>
                  <a:pt x="10204898" y="2807279"/>
                  <a:pt x="10204898" y="2708370"/>
                </a:cubicBezTo>
                <a:lnTo>
                  <a:pt x="10204898" y="1841929"/>
                </a:lnTo>
                <a:lnTo>
                  <a:pt x="9598093" y="1841929"/>
                </a:lnTo>
                <a:lnTo>
                  <a:pt x="9598093" y="2750347"/>
                </a:lnTo>
                <a:lnTo>
                  <a:pt x="9563069" y="2729310"/>
                </a:lnTo>
                <a:cubicBezTo>
                  <a:pt x="9426143" y="2657833"/>
                  <a:pt x="9259080" y="2622094"/>
                  <a:pt x="9061881" y="2622094"/>
                </a:cubicBezTo>
                <a:cubicBezTo>
                  <a:pt x="8854914" y="2622094"/>
                  <a:pt x="8679939" y="2665908"/>
                  <a:pt x="8536954" y="2753534"/>
                </a:cubicBezTo>
                <a:lnTo>
                  <a:pt x="8433796" y="2833234"/>
                </a:lnTo>
                <a:lnTo>
                  <a:pt x="9003787" y="1981247"/>
                </a:lnTo>
                <a:lnTo>
                  <a:pt x="8261253" y="1981247"/>
                </a:lnTo>
                <a:lnTo>
                  <a:pt x="7822145" y="2714995"/>
                </a:lnTo>
                <a:lnTo>
                  <a:pt x="7383941" y="1981247"/>
                </a:lnTo>
                <a:lnTo>
                  <a:pt x="6796875" y="1981247"/>
                </a:lnTo>
                <a:lnTo>
                  <a:pt x="6708287" y="1829568"/>
                </a:lnTo>
                <a:lnTo>
                  <a:pt x="7273527" y="1277634"/>
                </a:lnTo>
                <a:lnTo>
                  <a:pt x="6530228" y="1277634"/>
                </a:lnTo>
                <a:lnTo>
                  <a:pt x="6079205" y="1800939"/>
                </a:lnTo>
                <a:lnTo>
                  <a:pt x="6079205" y="678248"/>
                </a:lnTo>
                <a:lnTo>
                  <a:pt x="5462014" y="678248"/>
                </a:lnTo>
                <a:lnTo>
                  <a:pt x="5462014" y="2398648"/>
                </a:lnTo>
                <a:lnTo>
                  <a:pt x="5395000" y="2380792"/>
                </a:lnTo>
                <a:cubicBezTo>
                  <a:pt x="5357754" y="2374579"/>
                  <a:pt x="5318237" y="2371473"/>
                  <a:pt x="5276448" y="2371473"/>
                </a:cubicBezTo>
                <a:cubicBezTo>
                  <a:pt x="5152812" y="2371473"/>
                  <a:pt x="5047969" y="2393974"/>
                  <a:pt x="4961919" y="2438978"/>
                </a:cubicBezTo>
                <a:cubicBezTo>
                  <a:pt x="4897381" y="2472730"/>
                  <a:pt x="4833399" y="2523313"/>
                  <a:pt x="4769974" y="2590725"/>
                </a:cubicBezTo>
                <a:lnTo>
                  <a:pt x="4722951" y="2645023"/>
                </a:lnTo>
                <a:lnTo>
                  <a:pt x="4706734" y="2608055"/>
                </a:lnTo>
                <a:lnTo>
                  <a:pt x="4706734" y="2407080"/>
                </a:lnTo>
                <a:lnTo>
                  <a:pt x="4654711" y="2407080"/>
                </a:lnTo>
                <a:lnTo>
                  <a:pt x="4651603" y="2319564"/>
                </a:lnTo>
                <a:lnTo>
                  <a:pt x="4651603" y="1623741"/>
                </a:lnTo>
                <a:cubicBezTo>
                  <a:pt x="4651603" y="1549559"/>
                  <a:pt x="4636766" y="1471669"/>
                  <a:pt x="4607094" y="1390069"/>
                </a:cubicBezTo>
                <a:cubicBezTo>
                  <a:pt x="4577421" y="1308469"/>
                  <a:pt x="4536869" y="1245415"/>
                  <a:pt x="4485437" y="1200906"/>
                </a:cubicBezTo>
                <a:cubicBezTo>
                  <a:pt x="4412244" y="1136616"/>
                  <a:pt x="4320754" y="1094332"/>
                  <a:pt x="4210965" y="1074056"/>
                </a:cubicBezTo>
                <a:cubicBezTo>
                  <a:pt x="4101177" y="1053779"/>
                  <a:pt x="3955781" y="1043641"/>
                  <a:pt x="3774778" y="1043641"/>
                </a:cubicBezTo>
                <a:cubicBezTo>
                  <a:pt x="3662022" y="1043641"/>
                  <a:pt x="3557179" y="1052048"/>
                  <a:pt x="3460248" y="1068863"/>
                </a:cubicBezTo>
                <a:cubicBezTo>
                  <a:pt x="3363318" y="1085678"/>
                  <a:pt x="3287158" y="1109416"/>
                  <a:pt x="3231769" y="1140077"/>
                </a:cubicBezTo>
                <a:cubicBezTo>
                  <a:pt x="3154620" y="1182608"/>
                  <a:pt x="3095522" y="1232804"/>
                  <a:pt x="3054476" y="1290666"/>
                </a:cubicBezTo>
                <a:cubicBezTo>
                  <a:pt x="3013429" y="1348527"/>
                  <a:pt x="2982025" y="1427902"/>
                  <a:pt x="2960265" y="1528788"/>
                </a:cubicBezTo>
                <a:lnTo>
                  <a:pt x="3537397" y="1589617"/>
                </a:lnTo>
                <a:cubicBezTo>
                  <a:pt x="3561136" y="1521370"/>
                  <a:pt x="3592291" y="1474883"/>
                  <a:pt x="3630866" y="1450156"/>
                </a:cubicBezTo>
                <a:cubicBezTo>
                  <a:pt x="3680320" y="1418505"/>
                  <a:pt x="3754502" y="1402680"/>
                  <a:pt x="3853410" y="1402680"/>
                </a:cubicBezTo>
                <a:cubicBezTo>
                  <a:pt x="3930559" y="1402680"/>
                  <a:pt x="3984464" y="1417516"/>
                  <a:pt x="4015126" y="1447189"/>
                </a:cubicBezTo>
                <a:cubicBezTo>
                  <a:pt x="4045788" y="1476861"/>
                  <a:pt x="4061118" y="1528788"/>
                  <a:pt x="4061118" y="1602970"/>
                </a:cubicBezTo>
                <a:cubicBezTo>
                  <a:pt x="3985948" y="1632643"/>
                  <a:pt x="3914734" y="1656628"/>
                  <a:pt x="3847476" y="1674926"/>
                </a:cubicBezTo>
                <a:cubicBezTo>
                  <a:pt x="3780219" y="1693224"/>
                  <a:pt x="3633339" y="1725122"/>
                  <a:pt x="3406838" y="1770620"/>
                </a:cubicBezTo>
                <a:cubicBezTo>
                  <a:pt x="3217922" y="1808205"/>
                  <a:pt x="3088352" y="1865572"/>
                  <a:pt x="3018126" y="1942721"/>
                </a:cubicBezTo>
                <a:lnTo>
                  <a:pt x="2979428" y="1994657"/>
                </a:lnTo>
                <a:lnTo>
                  <a:pt x="2973638" y="1989752"/>
                </a:lnTo>
                <a:cubicBezTo>
                  <a:pt x="2889720" y="1933560"/>
                  <a:pt x="2786191" y="1905463"/>
                  <a:pt x="2663049" y="1905463"/>
                </a:cubicBezTo>
                <a:cubicBezTo>
                  <a:pt x="2552271" y="1905463"/>
                  <a:pt x="2456330" y="1923761"/>
                  <a:pt x="2375225" y="1960358"/>
                </a:cubicBezTo>
                <a:cubicBezTo>
                  <a:pt x="2294120" y="1996954"/>
                  <a:pt x="2212520" y="2057783"/>
                  <a:pt x="2130426" y="2142844"/>
                </a:cubicBezTo>
                <a:lnTo>
                  <a:pt x="2130426" y="1341684"/>
                </a:lnTo>
                <a:lnTo>
                  <a:pt x="1591319" y="1341684"/>
                </a:lnTo>
                <a:lnTo>
                  <a:pt x="1591319" y="822194"/>
                </a:lnTo>
                <a:lnTo>
                  <a:pt x="2276756" y="822194"/>
                </a:lnTo>
                <a:lnTo>
                  <a:pt x="2276756" y="285120"/>
                </a:lnTo>
                <a:close/>
                <a:moveTo>
                  <a:pt x="0" y="0"/>
                </a:moveTo>
                <a:lnTo>
                  <a:pt x="12197821" y="0"/>
                </a:lnTo>
                <a:lnTo>
                  <a:pt x="12197821" y="4551691"/>
                </a:lnTo>
                <a:lnTo>
                  <a:pt x="0" y="4551691"/>
                </a:ln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3900" dirty="0">
              <a:ln>
                <a:solidFill>
                  <a:schemeClr val="tx1"/>
                </a:solidFill>
              </a:ln>
              <a:latin typeface="Arial Black" panose="020B0A04020102020204" pitchFamily="34" charset="0"/>
            </a:endParaRPr>
          </a:p>
        </p:txBody>
      </p:sp>
      <p:pic>
        <p:nvPicPr>
          <p:cNvPr id="47" name="Picture 46">
            <a:extLst>
              <a:ext uri="{FF2B5EF4-FFF2-40B4-BE49-F238E27FC236}">
                <a16:creationId xmlns:a16="http://schemas.microsoft.com/office/drawing/2014/main" id="{2B113C67-98F4-D60C-A380-56B393814B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76899"/>
            <a:ext cx="12192000" cy="1181100"/>
          </a:xfrm>
          <a:prstGeom prst="rect">
            <a:avLst/>
          </a:prstGeom>
        </p:spPr>
      </p:pic>
    </p:spTree>
    <p:extLst>
      <p:ext uri="{BB962C8B-B14F-4D97-AF65-F5344CB8AC3E}">
        <p14:creationId xmlns:p14="http://schemas.microsoft.com/office/powerpoint/2010/main" val="105983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68F1656-15C2-9B5F-7FFA-FFCA9B5CB520}"/>
              </a:ext>
            </a:extLst>
          </p:cNvPr>
          <p:cNvGrpSpPr/>
          <p:nvPr/>
        </p:nvGrpSpPr>
        <p:grpSpPr>
          <a:xfrm>
            <a:off x="-5821" y="-63511"/>
            <a:ext cx="12192000" cy="1181100"/>
            <a:chOff x="-2" y="9015"/>
            <a:chExt cx="12192000" cy="1181100"/>
          </a:xfrm>
        </p:grpSpPr>
        <p:pic>
          <p:nvPicPr>
            <p:cNvPr id="7" name="Picture 6">
              <a:extLst>
                <a:ext uri="{FF2B5EF4-FFF2-40B4-BE49-F238E27FC236}">
                  <a16:creationId xmlns:a16="http://schemas.microsoft.com/office/drawing/2014/main" id="{452EFEF1-2697-927B-C70B-6A4288FE55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pic>
          <p:nvPicPr>
            <p:cNvPr id="8" name="Picture 2">
              <a:extLst>
                <a:ext uri="{FF2B5EF4-FFF2-40B4-BE49-F238E27FC236}">
                  <a16:creationId xmlns:a16="http://schemas.microsoft.com/office/drawing/2014/main" id="{63ED63BA-8449-73FF-266D-E8548B7DA7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616" y="258861"/>
              <a:ext cx="3320718" cy="74024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Content Placeholder 9">
            <a:extLst>
              <a:ext uri="{FF2B5EF4-FFF2-40B4-BE49-F238E27FC236}">
                <a16:creationId xmlns:a16="http://schemas.microsoft.com/office/drawing/2014/main" id="{52449308-24BC-E130-F6E7-EFCDFF39643F}"/>
              </a:ext>
            </a:extLst>
          </p:cNvPr>
          <p:cNvSpPr>
            <a:spLocks noGrp="1"/>
          </p:cNvSpPr>
          <p:nvPr>
            <p:ph sz="half" idx="2"/>
          </p:nvPr>
        </p:nvSpPr>
        <p:spPr>
          <a:xfrm>
            <a:off x="233797" y="2673530"/>
            <a:ext cx="5181600" cy="2432877"/>
          </a:xfrm>
        </p:spPr>
        <p:txBody>
          <a:bodyPr>
            <a:normAutofit/>
          </a:bodyPr>
          <a:lstStyle/>
          <a:p>
            <a:r>
              <a:rPr lang="en-US" sz="2000" dirty="0">
                <a:solidFill>
                  <a:schemeClr val="tx2"/>
                </a:solidFill>
                <a:latin typeface="Arial" panose="020B0604020202020204" pitchFamily="34" charset="0"/>
                <a:cs typeface="Arial" panose="020B0604020202020204" pitchFamily="34" charset="0"/>
              </a:rPr>
              <a:t>Learned about the Digital NIH framework and the 2023-2028 Strategic Plan for Data Science, Common Data Elements to build quality into data acquisition, NLM’s Dataset Metadata (DATA) Catalog, and NIH data life cycle initiatives </a:t>
            </a:r>
          </a:p>
        </p:txBody>
      </p:sp>
      <p:pic>
        <p:nvPicPr>
          <p:cNvPr id="13" name="Picture 12">
            <a:extLst>
              <a:ext uri="{FF2B5EF4-FFF2-40B4-BE49-F238E27FC236}">
                <a16:creationId xmlns:a16="http://schemas.microsoft.com/office/drawing/2014/main" id="{2C2E946E-329F-1FB1-9504-1258E99A07A9}"/>
              </a:ext>
            </a:extLst>
          </p:cNvPr>
          <p:cNvPicPr>
            <a:picLocks noChangeAspect="1"/>
          </p:cNvPicPr>
          <p:nvPr/>
        </p:nvPicPr>
        <p:blipFill>
          <a:blip r:embed="rId5"/>
          <a:stretch>
            <a:fillRect/>
          </a:stretch>
        </p:blipFill>
        <p:spPr>
          <a:xfrm>
            <a:off x="0" y="5669280"/>
            <a:ext cx="12192000" cy="1188720"/>
          </a:xfrm>
          <a:prstGeom prst="rect">
            <a:avLst/>
          </a:prstGeom>
        </p:spPr>
      </p:pic>
      <p:sp>
        <p:nvSpPr>
          <p:cNvPr id="4" name="Content Placeholder 9">
            <a:extLst>
              <a:ext uri="{FF2B5EF4-FFF2-40B4-BE49-F238E27FC236}">
                <a16:creationId xmlns:a16="http://schemas.microsoft.com/office/drawing/2014/main" id="{D61749DC-A24B-B748-ED7E-61230C4CFC73}"/>
              </a:ext>
            </a:extLst>
          </p:cNvPr>
          <p:cNvSpPr txBox="1">
            <a:spLocks/>
          </p:cNvSpPr>
          <p:nvPr/>
        </p:nvSpPr>
        <p:spPr>
          <a:xfrm>
            <a:off x="6356396" y="1224668"/>
            <a:ext cx="5287735" cy="312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latin typeface="Arial" panose="020B0604020202020204" pitchFamily="34" charset="0"/>
                <a:cs typeface="Arial" panose="020B0604020202020204" pitchFamily="34" charset="0"/>
              </a:rPr>
              <a:t>Heard the scientific discoveries and career journeys from invited repository users who had been granted access through different review paths and the impact repository resources have made in advancing their research, their career paths, and the contributions to health and healthcare outcomes</a:t>
            </a:r>
          </a:p>
          <a:p>
            <a:endParaRPr lang="en-US" sz="2400" dirty="0">
              <a:solidFill>
                <a:schemeClr val="tx2"/>
              </a:solidFill>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31AC0283-E566-3A51-AB2D-3913A26858C8}"/>
              </a:ext>
            </a:extLst>
          </p:cNvPr>
          <p:cNvSpPr txBox="1">
            <a:spLocks/>
          </p:cNvSpPr>
          <p:nvPr/>
        </p:nvSpPr>
        <p:spPr>
          <a:xfrm>
            <a:off x="233797" y="4442483"/>
            <a:ext cx="5287735" cy="1520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latin typeface="Arial" panose="020B0604020202020204" pitchFamily="34" charset="0"/>
                <a:cs typeface="Arial" panose="020B0604020202020204" pitchFamily="34" charset="0"/>
              </a:rPr>
              <a:t>Our workshop demoed recently released and upcoming features, which included a quick walkthrough through the request application process</a:t>
            </a:r>
          </a:p>
        </p:txBody>
      </p:sp>
      <p:sp>
        <p:nvSpPr>
          <p:cNvPr id="9" name="Content Placeholder 9">
            <a:extLst>
              <a:ext uri="{FF2B5EF4-FFF2-40B4-BE49-F238E27FC236}">
                <a16:creationId xmlns:a16="http://schemas.microsoft.com/office/drawing/2014/main" id="{F0F6ED48-3E70-B88D-0980-2ED59FF2C41B}"/>
              </a:ext>
            </a:extLst>
          </p:cNvPr>
          <p:cNvSpPr txBox="1">
            <a:spLocks/>
          </p:cNvSpPr>
          <p:nvPr/>
        </p:nvSpPr>
        <p:spPr>
          <a:xfrm>
            <a:off x="233797" y="1225948"/>
            <a:ext cx="5287735" cy="2856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latin typeface="Arial" panose="020B0604020202020204" pitchFamily="34" charset="0"/>
                <a:cs typeface="Arial" panose="020B0604020202020204" pitchFamily="34" charset="0"/>
              </a:rPr>
              <a:t>Learned about the foundation of the Repository, modernization efforts and our commitment to driving innovation and enhancing utilization and utility of NIDDK-funded resources</a:t>
            </a:r>
          </a:p>
        </p:txBody>
      </p:sp>
      <p:sp>
        <p:nvSpPr>
          <p:cNvPr id="11" name="Content Placeholder 9">
            <a:extLst>
              <a:ext uri="{FF2B5EF4-FFF2-40B4-BE49-F238E27FC236}">
                <a16:creationId xmlns:a16="http://schemas.microsoft.com/office/drawing/2014/main" id="{62D7510D-2F16-E02F-B0C0-D88391E2CFFD}"/>
              </a:ext>
            </a:extLst>
          </p:cNvPr>
          <p:cNvSpPr txBox="1">
            <a:spLocks/>
          </p:cNvSpPr>
          <p:nvPr/>
        </p:nvSpPr>
        <p:spPr>
          <a:xfrm>
            <a:off x="6356396" y="3554202"/>
            <a:ext cx="5181600" cy="2856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latin typeface="Arial" panose="020B0604020202020204" pitchFamily="34" charset="0"/>
                <a:cs typeface="Arial" panose="020B0604020202020204" pitchFamily="34" charset="0"/>
              </a:rPr>
              <a:t>Heard a panel of experts discuss the evolution of NIH traditional repositories and common challenges bringing different resources and different studies together to facilitate secondary work as well as the challenges and opportunities that come with new and emerging technologies</a:t>
            </a:r>
          </a:p>
        </p:txBody>
      </p:sp>
      <p:sp>
        <p:nvSpPr>
          <p:cNvPr id="14" name="Title 1">
            <a:extLst>
              <a:ext uri="{FF2B5EF4-FFF2-40B4-BE49-F238E27FC236}">
                <a16:creationId xmlns:a16="http://schemas.microsoft.com/office/drawing/2014/main" id="{A9E8F513-23CE-25AC-8D51-4437DDDC0FDC}"/>
              </a:ext>
            </a:extLst>
          </p:cNvPr>
          <p:cNvSpPr txBox="1">
            <a:spLocks/>
          </p:cNvSpPr>
          <p:nvPr/>
        </p:nvSpPr>
        <p:spPr>
          <a:xfrm>
            <a:off x="2487544" y="0"/>
            <a:ext cx="9698635" cy="1117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Day 1</a:t>
            </a:r>
          </a:p>
        </p:txBody>
      </p:sp>
    </p:spTree>
    <p:extLst>
      <p:ext uri="{BB962C8B-B14F-4D97-AF65-F5344CB8AC3E}">
        <p14:creationId xmlns:p14="http://schemas.microsoft.com/office/powerpoint/2010/main" val="23489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68F1656-15C2-9B5F-7FFA-FFCA9B5CB520}"/>
              </a:ext>
            </a:extLst>
          </p:cNvPr>
          <p:cNvGrpSpPr/>
          <p:nvPr/>
        </p:nvGrpSpPr>
        <p:grpSpPr>
          <a:xfrm>
            <a:off x="-5821" y="-63511"/>
            <a:ext cx="12192000" cy="1181100"/>
            <a:chOff x="-2" y="9015"/>
            <a:chExt cx="12192000" cy="1181100"/>
          </a:xfrm>
        </p:grpSpPr>
        <p:pic>
          <p:nvPicPr>
            <p:cNvPr id="7" name="Picture 6">
              <a:extLst>
                <a:ext uri="{FF2B5EF4-FFF2-40B4-BE49-F238E27FC236}">
                  <a16:creationId xmlns:a16="http://schemas.microsoft.com/office/drawing/2014/main" id="{452EFEF1-2697-927B-C70B-6A4288FE55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9015"/>
              <a:ext cx="12192000" cy="1181100"/>
            </a:xfrm>
            <a:prstGeom prst="rect">
              <a:avLst/>
            </a:prstGeom>
          </p:spPr>
        </p:pic>
        <p:pic>
          <p:nvPicPr>
            <p:cNvPr id="8" name="Picture 2">
              <a:extLst>
                <a:ext uri="{FF2B5EF4-FFF2-40B4-BE49-F238E27FC236}">
                  <a16:creationId xmlns:a16="http://schemas.microsoft.com/office/drawing/2014/main" id="{63ED63BA-8449-73FF-266D-E8548B7DA7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616" y="258861"/>
              <a:ext cx="3320718" cy="74024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2C2E946E-329F-1FB1-9504-1258E99A07A9}"/>
              </a:ext>
            </a:extLst>
          </p:cNvPr>
          <p:cNvPicPr>
            <a:picLocks noChangeAspect="1"/>
          </p:cNvPicPr>
          <p:nvPr/>
        </p:nvPicPr>
        <p:blipFill>
          <a:blip r:embed="rId5"/>
          <a:stretch>
            <a:fillRect/>
          </a:stretch>
        </p:blipFill>
        <p:spPr>
          <a:xfrm>
            <a:off x="0" y="5669280"/>
            <a:ext cx="12192000" cy="1188720"/>
          </a:xfrm>
          <a:prstGeom prst="rect">
            <a:avLst/>
          </a:prstGeom>
        </p:spPr>
      </p:pic>
      <p:sp>
        <p:nvSpPr>
          <p:cNvPr id="4" name="Content Placeholder 9">
            <a:extLst>
              <a:ext uri="{FF2B5EF4-FFF2-40B4-BE49-F238E27FC236}">
                <a16:creationId xmlns:a16="http://schemas.microsoft.com/office/drawing/2014/main" id="{D61749DC-A24B-B748-ED7E-61230C4CFC73}"/>
              </a:ext>
            </a:extLst>
          </p:cNvPr>
          <p:cNvSpPr txBox="1">
            <a:spLocks/>
          </p:cNvSpPr>
          <p:nvPr/>
        </p:nvSpPr>
        <p:spPr>
          <a:xfrm>
            <a:off x="691740" y="1176424"/>
            <a:ext cx="10987116" cy="44928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600" b="1" dirty="0">
                <a:solidFill>
                  <a:schemeClr val="tx2"/>
                </a:solidFill>
                <a:latin typeface="Arial" panose="020B0604020202020204" pitchFamily="34" charset="0"/>
                <a:cs typeface="Arial" panose="020B0604020202020204" pitchFamily="34" charset="0"/>
              </a:rPr>
              <a:t>10:05 a.m. </a:t>
            </a:r>
            <a:r>
              <a:rPr lang="en-US" sz="2600" dirty="0" err="1">
                <a:solidFill>
                  <a:schemeClr val="tx2"/>
                </a:solidFill>
                <a:latin typeface="Arial" panose="020B0604020202020204" pitchFamily="34" charset="0"/>
                <a:cs typeface="Arial" panose="020B0604020202020204" pitchFamily="34" charset="0"/>
              </a:rPr>
              <a:t>FAIRization</a:t>
            </a:r>
            <a:r>
              <a:rPr lang="en-US" sz="2600" dirty="0">
                <a:solidFill>
                  <a:schemeClr val="tx2"/>
                </a:solidFill>
                <a:latin typeface="Arial" panose="020B0604020202020204" pitchFamily="34" charset="0"/>
                <a:cs typeface="Arial" panose="020B0604020202020204" pitchFamily="34" charset="0"/>
              </a:rPr>
              <a:t> of NIH-generated Resources: Meeting the Intent of the 2023 Data Management and Sharing Policy- </a:t>
            </a:r>
          </a:p>
          <a:p>
            <a:pPr>
              <a:spcAft>
                <a:spcPts val="600"/>
              </a:spcAft>
            </a:pPr>
            <a:r>
              <a:rPr lang="en-US" sz="2600" b="1" dirty="0">
                <a:solidFill>
                  <a:schemeClr val="tx2"/>
                </a:solidFill>
                <a:latin typeface="Arial" panose="020B0604020202020204" pitchFamily="34" charset="0"/>
                <a:cs typeface="Arial" panose="020B0604020202020204" pitchFamily="34" charset="0"/>
              </a:rPr>
              <a:t>10:45 a.m. </a:t>
            </a:r>
            <a:r>
              <a:rPr lang="en-US" sz="2600" dirty="0">
                <a:solidFill>
                  <a:schemeClr val="tx2"/>
                </a:solidFill>
                <a:latin typeface="Arial" panose="020B0604020202020204" pitchFamily="34" charset="0"/>
                <a:cs typeface="Arial" panose="020B0604020202020204" pitchFamily="34" charset="0"/>
              </a:rPr>
              <a:t>Keynote/Plenary session Secondary Research: Breakthroughs and Innovation (an Informaticist Perspective)</a:t>
            </a:r>
          </a:p>
          <a:p>
            <a:pPr>
              <a:spcAft>
                <a:spcPts val="600"/>
              </a:spcAft>
            </a:pPr>
            <a:r>
              <a:rPr lang="en-US" sz="2600" b="1" dirty="0">
                <a:solidFill>
                  <a:schemeClr val="tx2"/>
                </a:solidFill>
                <a:latin typeface="Arial" panose="020B0604020202020204" pitchFamily="34" charset="0"/>
                <a:cs typeface="Arial" panose="020B0604020202020204" pitchFamily="34" charset="0"/>
              </a:rPr>
              <a:t>11:30 a.m. </a:t>
            </a:r>
            <a:r>
              <a:rPr lang="en-US" sz="2600" dirty="0">
                <a:solidFill>
                  <a:schemeClr val="tx2"/>
                </a:solidFill>
                <a:latin typeface="Arial" panose="020B0604020202020204" pitchFamily="34" charset="0"/>
                <a:cs typeface="Arial" panose="020B0604020202020204" pitchFamily="34" charset="0"/>
              </a:rPr>
              <a:t>Workshop II: NIDDK-CR Analytics Workspace Pilot Demo and Data Challenge Launch </a:t>
            </a:r>
          </a:p>
          <a:p>
            <a:pPr>
              <a:spcAft>
                <a:spcPts val="600"/>
              </a:spcAft>
            </a:pPr>
            <a:r>
              <a:rPr lang="en-US" sz="2600" b="1" dirty="0">
                <a:solidFill>
                  <a:schemeClr val="tx2"/>
                </a:solidFill>
                <a:latin typeface="Arial" panose="020B0604020202020204" pitchFamily="34" charset="0"/>
                <a:cs typeface="Arial" panose="020B0604020202020204" pitchFamily="34" charset="0"/>
              </a:rPr>
              <a:t>12:50 p.m. </a:t>
            </a:r>
            <a:r>
              <a:rPr lang="en-US" sz="2600" dirty="0">
                <a:solidFill>
                  <a:schemeClr val="tx2"/>
                </a:solidFill>
                <a:latin typeface="Arial" panose="020B0604020202020204" pitchFamily="34" charset="0"/>
                <a:cs typeface="Arial" panose="020B0604020202020204" pitchFamily="34" charset="0"/>
              </a:rPr>
              <a:t>Lightning Talk Session II: NIDDK-CR Data Secondary Analyses, Qualitative and Mixed Methods Studies </a:t>
            </a:r>
          </a:p>
          <a:p>
            <a:pPr>
              <a:spcAft>
                <a:spcPts val="600"/>
              </a:spcAft>
            </a:pPr>
            <a:r>
              <a:rPr lang="en-US" sz="2600" b="1" dirty="0">
                <a:solidFill>
                  <a:schemeClr val="tx2"/>
                </a:solidFill>
                <a:latin typeface="Arial" panose="020B0604020202020204" pitchFamily="34" charset="0"/>
                <a:cs typeface="Arial" panose="020B0604020202020204" pitchFamily="34" charset="0"/>
              </a:rPr>
              <a:t>2:00 p.m. </a:t>
            </a:r>
            <a:r>
              <a:rPr lang="en-US" sz="2600" dirty="0">
                <a:solidFill>
                  <a:schemeClr val="tx2"/>
                </a:solidFill>
                <a:latin typeface="Arial" panose="020B0604020202020204" pitchFamily="34" charset="0"/>
                <a:cs typeface="Arial" panose="020B0604020202020204" pitchFamily="34" charset="0"/>
              </a:rPr>
              <a:t>Supporting NIDDK-Funded Research and Expanding NIDDK’s Data Ecosystem</a:t>
            </a:r>
          </a:p>
        </p:txBody>
      </p:sp>
      <p:sp>
        <p:nvSpPr>
          <p:cNvPr id="5" name="Title 1">
            <a:extLst>
              <a:ext uri="{FF2B5EF4-FFF2-40B4-BE49-F238E27FC236}">
                <a16:creationId xmlns:a16="http://schemas.microsoft.com/office/drawing/2014/main" id="{F191528F-3EE6-E761-AF0F-22D10E4CB81E}"/>
              </a:ext>
            </a:extLst>
          </p:cNvPr>
          <p:cNvSpPr txBox="1">
            <a:spLocks/>
          </p:cNvSpPr>
          <p:nvPr/>
        </p:nvSpPr>
        <p:spPr>
          <a:xfrm>
            <a:off x="2487544" y="0"/>
            <a:ext cx="9698635" cy="1117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 us Tomorrow!</a:t>
            </a:r>
          </a:p>
        </p:txBody>
      </p:sp>
    </p:spTree>
    <p:extLst>
      <p:ext uri="{BB962C8B-B14F-4D97-AF65-F5344CB8AC3E}">
        <p14:creationId xmlns:p14="http://schemas.microsoft.com/office/powerpoint/2010/main" val="417571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25E86-60CA-4066-7C9C-AC1D4329E7C5}"/>
              </a:ext>
            </a:extLst>
          </p:cNvPr>
          <p:cNvSpPr>
            <a:spLocks noGrp="1"/>
          </p:cNvSpPr>
          <p:nvPr>
            <p:ph type="ctrTitle"/>
          </p:nvPr>
        </p:nvSpPr>
        <p:spPr/>
        <p:txBody>
          <a:bodyPr/>
          <a:lstStyle/>
          <a:p>
            <a:endParaRPr lang="en-US" dirty="0"/>
          </a:p>
        </p:txBody>
      </p:sp>
      <p:sp>
        <p:nvSpPr>
          <p:cNvPr id="8" name="Subtitle 7">
            <a:extLst>
              <a:ext uri="{FF2B5EF4-FFF2-40B4-BE49-F238E27FC236}">
                <a16:creationId xmlns:a16="http://schemas.microsoft.com/office/drawing/2014/main" id="{7D1A5557-D448-B743-6AB2-0BB33FC19340}"/>
              </a:ext>
            </a:extLst>
          </p:cNvPr>
          <p:cNvSpPr>
            <a:spLocks noGrp="1"/>
          </p:cNvSpPr>
          <p:nvPr>
            <p:ph type="subTitle" idx="1"/>
          </p:nvPr>
        </p:nvSpPr>
        <p:spPr/>
        <p:txBody>
          <a:bodyPr/>
          <a:lstStyle/>
          <a:p>
            <a:endParaRPr lang="en-US" dirty="0"/>
          </a:p>
        </p:txBody>
      </p:sp>
      <p:pic>
        <p:nvPicPr>
          <p:cNvPr id="10" name="Picture 9">
            <a:extLst>
              <a:ext uri="{FF2B5EF4-FFF2-40B4-BE49-F238E27FC236}">
                <a16:creationId xmlns:a16="http://schemas.microsoft.com/office/drawing/2014/main" id="{D6AD1289-DDBA-7DA7-07CA-B01A6BBBED45}"/>
              </a:ext>
            </a:extLst>
          </p:cNvPr>
          <p:cNvPicPr>
            <a:picLocks noChangeAspect="1"/>
          </p:cNvPicPr>
          <p:nvPr/>
        </p:nvPicPr>
        <p:blipFill>
          <a:blip r:embed="rId3">
            <a:extLst>
              <a:ext uri="{28A0092B-C50C-407E-A947-70E740481C1C}">
                <a14:useLocalDpi xmlns:a14="http://schemas.microsoft.com/office/drawing/2010/main" val="0"/>
              </a:ext>
            </a:extLst>
          </a:blip>
          <a:srcRect t="475" b="475"/>
          <a:stretch/>
        </p:blipFill>
        <p:spPr>
          <a:xfrm>
            <a:off x="0" y="-1"/>
            <a:ext cx="12192000" cy="6858001"/>
          </a:xfrm>
          <a:prstGeom prst="rect">
            <a:avLst/>
          </a:prstGeom>
        </p:spPr>
      </p:pic>
      <p:pic>
        <p:nvPicPr>
          <p:cNvPr id="3" name="Picture 2" descr="Scatter chart, qr code&#10;&#10;Description automatically generated">
            <a:extLst>
              <a:ext uri="{FF2B5EF4-FFF2-40B4-BE49-F238E27FC236}">
                <a16:creationId xmlns:a16="http://schemas.microsoft.com/office/drawing/2014/main" id="{4A772212-0CC1-3353-4526-DA3D5EEB0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0021" y="286274"/>
            <a:ext cx="2075957" cy="2075957"/>
          </a:xfrm>
          <a:prstGeom prst="rect">
            <a:avLst/>
          </a:prstGeom>
        </p:spPr>
      </p:pic>
    </p:spTree>
    <p:extLst>
      <p:ext uri="{BB962C8B-B14F-4D97-AF65-F5344CB8AC3E}">
        <p14:creationId xmlns:p14="http://schemas.microsoft.com/office/powerpoint/2010/main" val="213085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510</TotalTime>
  <Words>536</Words>
  <Application>Microsoft Office PowerPoint</Application>
  <PresentationFormat>Widescreen</PresentationFormat>
  <Paragraphs>24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Lawlor, Sharon (NIH/NIDDK) [E]</dc:creator>
  <cp:lastModifiedBy>Rodriguez, Rebecca (NIH/NIDDK) [E]</cp:lastModifiedBy>
  <cp:revision>11</cp:revision>
  <dcterms:created xsi:type="dcterms:W3CDTF">2023-08-21T13:31:56Z</dcterms:created>
  <dcterms:modified xsi:type="dcterms:W3CDTF">2023-09-18T02:03:15Z</dcterms:modified>
</cp:coreProperties>
</file>