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3" r:id="rId1"/>
  </p:sldMasterIdLst>
  <p:notesMasterIdLst>
    <p:notesMasterId r:id="rId23"/>
  </p:notesMasterIdLst>
  <p:sldIdLst>
    <p:sldId id="256" r:id="rId2"/>
    <p:sldId id="273" r:id="rId3"/>
    <p:sldId id="290" r:id="rId4"/>
    <p:sldId id="287" r:id="rId5"/>
    <p:sldId id="283" r:id="rId6"/>
    <p:sldId id="309" r:id="rId7"/>
    <p:sldId id="310" r:id="rId8"/>
    <p:sldId id="305" r:id="rId9"/>
    <p:sldId id="311" r:id="rId10"/>
    <p:sldId id="264" r:id="rId11"/>
    <p:sldId id="312" r:id="rId12"/>
    <p:sldId id="313" r:id="rId13"/>
    <p:sldId id="300" r:id="rId14"/>
    <p:sldId id="297" r:id="rId15"/>
    <p:sldId id="302" r:id="rId16"/>
    <p:sldId id="298" r:id="rId17"/>
    <p:sldId id="278" r:id="rId18"/>
    <p:sldId id="314" r:id="rId19"/>
    <p:sldId id="306" r:id="rId20"/>
    <p:sldId id="303"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hi Chaudhari" initials="JVC" lastIdx="9" clrIdx="0">
    <p:extLst>
      <p:ext uri="{19B8F6BF-5375-455C-9EA6-DF929625EA0E}">
        <p15:presenceInfo xmlns:p15="http://schemas.microsoft.com/office/powerpoint/2012/main" userId="Juhi Chaudh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5C79"/>
    <a:srgbClr val="C2DCDA"/>
    <a:srgbClr val="E3EFEE"/>
    <a:srgbClr val="B7EFE0"/>
    <a:srgbClr val="CAE2EF"/>
    <a:srgbClr val="7FA7BF"/>
    <a:srgbClr val="003399"/>
    <a:srgbClr val="01655C"/>
    <a:srgbClr val="E3001F"/>
    <a:srgbClr val="B712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9F81E-A370-4A0B-828D-DAF60B3304E9}" v="4" dt="2023-08-21T15:13:07.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6766" autoAdjust="0"/>
  </p:normalViewPr>
  <p:slideViewPr>
    <p:cSldViewPr snapToGrid="0">
      <p:cViewPr varScale="1">
        <p:scale>
          <a:sx n="83" d="100"/>
          <a:sy n="83" d="100"/>
        </p:scale>
        <p:origin x="1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Rebecca (NIH/NIDDK) [E]" userId="5df5489d-b199-49c4-a545-b578603f55b4" providerId="ADAL" clId="{0D39F81E-A370-4A0B-828D-DAF60B3304E9}"/>
    <pc:docChg chg="custSel modSld">
      <pc:chgData name="Rodriguez, Rebecca (NIH/NIDDK) [E]" userId="5df5489d-b199-49c4-a545-b578603f55b4" providerId="ADAL" clId="{0D39F81E-A370-4A0B-828D-DAF60B3304E9}" dt="2023-08-21T15:17:27.257" v="301" actId="20577"/>
      <pc:docMkLst>
        <pc:docMk/>
      </pc:docMkLst>
      <pc:sldChg chg="modSp mod">
        <pc:chgData name="Rodriguez, Rebecca (NIH/NIDDK) [E]" userId="5df5489d-b199-49c4-a545-b578603f55b4" providerId="ADAL" clId="{0D39F81E-A370-4A0B-828D-DAF60B3304E9}" dt="2023-08-21T15:17:27.257" v="301" actId="20577"/>
        <pc:sldMkLst>
          <pc:docMk/>
          <pc:sldMk cId="849679237" sldId="257"/>
        </pc:sldMkLst>
        <pc:spChg chg="mod">
          <ac:chgData name="Rodriguez, Rebecca (NIH/NIDDK) [E]" userId="5df5489d-b199-49c4-a545-b578603f55b4" providerId="ADAL" clId="{0D39F81E-A370-4A0B-828D-DAF60B3304E9}" dt="2023-08-21T15:17:27.257" v="301" actId="20577"/>
          <ac:spMkLst>
            <pc:docMk/>
            <pc:sldMk cId="849679237" sldId="257"/>
            <ac:spMk id="4" creationId="{476FE068-9DB4-8F3D-5628-EA7EE3AC75B5}"/>
          </ac:spMkLst>
        </pc:spChg>
      </pc:sldChg>
      <pc:sldChg chg="modSp mod">
        <pc:chgData name="Rodriguez, Rebecca (NIH/NIDDK) [E]" userId="5df5489d-b199-49c4-a545-b578603f55b4" providerId="ADAL" clId="{0D39F81E-A370-4A0B-828D-DAF60B3304E9}" dt="2023-08-21T15:14:23.119" v="273" actId="20577"/>
        <pc:sldMkLst>
          <pc:docMk/>
          <pc:sldMk cId="3955019314" sldId="258"/>
        </pc:sldMkLst>
        <pc:spChg chg="mod">
          <ac:chgData name="Rodriguez, Rebecca (NIH/NIDDK) [E]" userId="5df5489d-b199-49c4-a545-b578603f55b4" providerId="ADAL" clId="{0D39F81E-A370-4A0B-828D-DAF60B3304E9}" dt="2023-08-21T15:14:23.119" v="273" actId="20577"/>
          <ac:spMkLst>
            <pc:docMk/>
            <pc:sldMk cId="3955019314" sldId="258"/>
            <ac:spMk id="4" creationId="{476FE068-9DB4-8F3D-5628-EA7EE3AC75B5}"/>
          </ac:spMkLst>
        </pc:spChg>
      </pc:sldChg>
      <pc:sldChg chg="modSp mod">
        <pc:chgData name="Rodriguez, Rebecca (NIH/NIDDK) [E]" userId="5df5489d-b199-49c4-a545-b578603f55b4" providerId="ADAL" clId="{0D39F81E-A370-4A0B-828D-DAF60B3304E9}" dt="2023-08-21T15:15:44.414" v="291" actId="5793"/>
        <pc:sldMkLst>
          <pc:docMk/>
          <pc:sldMk cId="1625514417" sldId="259"/>
        </pc:sldMkLst>
        <pc:spChg chg="mod">
          <ac:chgData name="Rodriguez, Rebecca (NIH/NIDDK) [E]" userId="5df5489d-b199-49c4-a545-b578603f55b4" providerId="ADAL" clId="{0D39F81E-A370-4A0B-828D-DAF60B3304E9}" dt="2023-08-21T15:15:44.414" v="291" actId="5793"/>
          <ac:spMkLst>
            <pc:docMk/>
            <pc:sldMk cId="1625514417" sldId="259"/>
            <ac:spMk id="4" creationId="{476FE068-9DB4-8F3D-5628-EA7EE3AC75B5}"/>
          </ac:spMkLst>
        </pc:spChg>
      </pc:sldChg>
      <pc:sldChg chg="modSp mod">
        <pc:chgData name="Rodriguez, Rebecca (NIH/NIDDK) [E]" userId="5df5489d-b199-49c4-a545-b578603f55b4" providerId="ADAL" clId="{0D39F81E-A370-4A0B-828D-DAF60B3304E9}" dt="2023-08-21T15:16:27.145" v="297" actId="20577"/>
        <pc:sldMkLst>
          <pc:docMk/>
          <pc:sldMk cId="3752157941" sldId="260"/>
        </pc:sldMkLst>
        <pc:spChg chg="mod">
          <ac:chgData name="Rodriguez, Rebecca (NIH/NIDDK) [E]" userId="5df5489d-b199-49c4-a545-b578603f55b4" providerId="ADAL" clId="{0D39F81E-A370-4A0B-828D-DAF60B3304E9}" dt="2023-08-21T15:16:27.145" v="297" actId="20577"/>
          <ac:spMkLst>
            <pc:docMk/>
            <pc:sldMk cId="3752157941" sldId="260"/>
            <ac:spMk id="4" creationId="{476FE068-9DB4-8F3D-5628-EA7EE3AC75B5}"/>
          </ac:spMkLst>
        </pc:spChg>
      </pc:sldChg>
      <pc:sldChg chg="modSp mod">
        <pc:chgData name="Rodriguez, Rebecca (NIH/NIDDK) [E]" userId="5df5489d-b199-49c4-a545-b578603f55b4" providerId="ADAL" clId="{0D39F81E-A370-4A0B-828D-DAF60B3304E9}" dt="2023-08-21T15:14:05.757" v="268" actId="20577"/>
        <pc:sldMkLst>
          <pc:docMk/>
          <pc:sldMk cId="2115576651" sldId="261"/>
        </pc:sldMkLst>
        <pc:spChg chg="mod">
          <ac:chgData name="Rodriguez, Rebecca (NIH/NIDDK) [E]" userId="5df5489d-b199-49c4-a545-b578603f55b4" providerId="ADAL" clId="{0D39F81E-A370-4A0B-828D-DAF60B3304E9}" dt="2023-08-21T15:14:05.757" v="268" actId="20577"/>
          <ac:spMkLst>
            <pc:docMk/>
            <pc:sldMk cId="2115576651" sldId="261"/>
            <ac:spMk id="4" creationId="{476FE068-9DB4-8F3D-5628-EA7EE3AC75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7B3A9-C500-4E93-A09B-6D08B0C8AE5E}"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FAAA5-B03A-4EA8-B8D0-A0DB4D678DA6}" type="slidenum">
              <a:rPr lang="en-US" smtClean="0"/>
              <a:t>‹#›</a:t>
            </a:fld>
            <a:endParaRPr lang="en-US"/>
          </a:p>
        </p:txBody>
      </p:sp>
    </p:spTree>
    <p:extLst>
      <p:ext uri="{BB962C8B-B14F-4D97-AF65-F5344CB8AC3E}">
        <p14:creationId xmlns:p14="http://schemas.microsoft.com/office/powerpoint/2010/main" val="142615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1</a:t>
            </a:fld>
            <a:endParaRPr lang="en-US" dirty="0"/>
          </a:p>
        </p:txBody>
      </p:sp>
    </p:spTree>
    <p:extLst>
      <p:ext uri="{BB962C8B-B14F-4D97-AF65-F5344CB8AC3E}">
        <p14:creationId xmlns:p14="http://schemas.microsoft.com/office/powerpoint/2010/main" val="376322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is where the clinical trial data come</a:t>
            </a:r>
            <a:r>
              <a:rPr lang="en-GB" sz="1200" kern="1200" baseline="0" dirty="0" smtClean="0">
                <a:solidFill>
                  <a:schemeClr val="tx1"/>
                </a:solidFill>
                <a:effectLst/>
                <a:latin typeface="+mn-lt"/>
                <a:ea typeface="+mn-ea"/>
                <a:cs typeface="+mn-cs"/>
              </a:rPr>
              <a:t> into the picture. </a:t>
            </a:r>
          </a:p>
          <a:p>
            <a:r>
              <a:rPr lang="en-GB" sz="1200" kern="1200" baseline="0" dirty="0" smtClean="0">
                <a:solidFill>
                  <a:schemeClr val="tx1"/>
                </a:solidFill>
                <a:effectLst/>
                <a:latin typeface="+mn-lt"/>
                <a:ea typeface="+mn-ea"/>
                <a:cs typeface="+mn-cs"/>
              </a:rPr>
              <a:t>We screen for trials and request access to their data, as you can appreciate from the flow chart. We currently have data from 66 trials included in our meta-analysis.</a:t>
            </a:r>
          </a:p>
          <a:p>
            <a:r>
              <a:rPr lang="en-GB" sz="1200" kern="1200" baseline="0" dirty="0" smtClean="0">
                <a:solidFill>
                  <a:schemeClr val="tx1"/>
                </a:solidFill>
                <a:effectLst/>
                <a:latin typeface="+mn-lt"/>
                <a:ea typeface="+mn-ea"/>
                <a:cs typeface="+mn-cs"/>
              </a:rPr>
              <a:t>We received the HALT-PKD data and FSGS-FONT data from the NIDDK CR.</a:t>
            </a:r>
          </a:p>
          <a:p>
            <a:r>
              <a:rPr lang="en-GB" sz="1200" kern="1200" dirty="0" smtClean="0">
                <a:solidFill>
                  <a:schemeClr val="tx1"/>
                </a:solidFill>
                <a:effectLst/>
                <a:latin typeface="+mn-lt"/>
                <a:ea typeface="+mn-ea"/>
                <a:cs typeface="+mn-cs"/>
              </a:rPr>
              <a:t>A high level of heterogeneity in interventions and disease subclasses across well powered RCTs included in a trial-level analysis is critical for the value of the analyses to achieve a broad scope of applicability.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Having access to these two studies</a:t>
            </a:r>
            <a:r>
              <a:rPr lang="en-US" sz="1200" kern="1200" baseline="0" dirty="0" smtClean="0">
                <a:solidFill>
                  <a:schemeClr val="tx1"/>
                </a:solidFill>
                <a:effectLst/>
                <a:latin typeface="+mn-lt"/>
                <a:ea typeface="+mn-ea"/>
                <a:cs typeface="+mn-cs"/>
              </a:rPr>
              <a:t> from the NIDDK CR implied that we have a studies representing participants with polycystic kidney disease (i.e. HALT-PKD) and a glomerular disease FSGS (i.e. FONT)</a:t>
            </a:r>
          </a:p>
          <a:p>
            <a:r>
              <a:rPr lang="en-US" sz="1200" kern="1200" baseline="0" dirty="0" smtClean="0">
                <a:solidFill>
                  <a:schemeClr val="tx1"/>
                </a:solidFill>
                <a:effectLst/>
                <a:latin typeface="+mn-lt"/>
                <a:ea typeface="+mn-ea"/>
                <a:cs typeface="+mn-cs"/>
              </a:rPr>
              <a:t>We also received data from other sources namely …..</a:t>
            </a:r>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10</a:t>
            </a:fld>
            <a:endParaRPr lang="en-US"/>
          </a:p>
        </p:txBody>
      </p:sp>
    </p:spTree>
    <p:extLst>
      <p:ext uri="{BB962C8B-B14F-4D97-AF65-F5344CB8AC3E}">
        <p14:creationId xmlns:p14="http://schemas.microsoft.com/office/powerpoint/2010/main" val="156450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a:t>
            </a:r>
            <a:r>
              <a:rPr lang="en-US" baseline="0" noProof="0" dirty="0" smtClean="0"/>
              <a:t>past</a:t>
            </a:r>
            <a:r>
              <a:rPr lang="en-US" baseline="0" dirty="0" smtClean="0"/>
              <a:t> </a:t>
            </a:r>
            <a:r>
              <a:rPr lang="en-US" baseline="0" noProof="0" dirty="0" smtClean="0"/>
              <a:t>two</a:t>
            </a:r>
            <a:r>
              <a:rPr lang="en-US" baseline="0" dirty="0" smtClean="0"/>
              <a:t> decades we have published our research in various respected journals. Our findings supported the use of albuminuria </a:t>
            </a:r>
            <a:r>
              <a:rPr lang="en-US" dirty="0" smtClean="0"/>
              <a:t>as surrogate endpoint,</a:t>
            </a:r>
            <a:r>
              <a:rPr lang="en-US" baseline="0" dirty="0" smtClean="0"/>
              <a:t> gradually l</a:t>
            </a:r>
            <a:r>
              <a:rPr lang="en-US" dirty="0" smtClean="0"/>
              <a:t>esser decline in GFR as surrogate endpoint we started at 57% decline, then to </a:t>
            </a:r>
            <a:r>
              <a:rPr lang="en-US" sz="1200" dirty="0" smtClean="0">
                <a:solidFill>
                  <a:prstClr val="black"/>
                </a:solidFill>
              </a:rPr>
              <a:t>30 and 40% decline)</a:t>
            </a:r>
            <a:r>
              <a:rPr lang="en-US" dirty="0" smtClean="0"/>
              <a:t>, GFR slope as a surrogate endpoint, and even used the data as a basis for statistical simulation for testing performance of GFR</a:t>
            </a:r>
            <a:r>
              <a:rPr lang="en-US" baseline="0" dirty="0" smtClean="0"/>
              <a:t> slope as a surrogate endpoint</a:t>
            </a:r>
            <a:r>
              <a:rPr lang="en-US" dirty="0" smtClean="0"/>
              <a:t> </a:t>
            </a:r>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11</a:t>
            </a:fld>
            <a:endParaRPr lang="en-US"/>
          </a:p>
        </p:txBody>
      </p:sp>
    </p:spTree>
    <p:extLst>
      <p:ext uri="{BB962C8B-B14F-4D97-AF65-F5344CB8AC3E}">
        <p14:creationId xmlns:p14="http://schemas.microsoft.com/office/powerpoint/2010/main" val="407440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Due</a:t>
            </a:r>
            <a:r>
              <a:rPr lang="en-GB" sz="1200" baseline="0" dirty="0" smtClean="0"/>
              <a:t> to our active engagement with industry stakeholders and regulatory agencies, we have been able to translate the scientific a</a:t>
            </a:r>
            <a:r>
              <a:rPr lang="en-GB" sz="1200" dirty="0" smtClean="0"/>
              <a:t>dvances to provide value from the patient and societal perspectives and drug development standpoint.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FDA and EMA now accept GFR decline as validated surrogate endpoints</a:t>
            </a:r>
            <a:r>
              <a:rPr lang="en-US" sz="1200" kern="1200" baseline="30000" dirty="0" smtClean="0">
                <a:solidFill>
                  <a:schemeClr val="tx1"/>
                </a:solidFill>
                <a:effectLst/>
                <a:latin typeface="+mn-lt"/>
                <a:ea typeface="+mn-ea"/>
                <a:cs typeface="+mn-cs"/>
              </a:rPr>
              <a:t>13,15,46-48</a:t>
            </a:r>
            <a:r>
              <a:rPr lang="en-US" sz="1200" kern="1200" dirty="0" smtClean="0">
                <a:solidFill>
                  <a:schemeClr val="tx1"/>
                </a:solidFill>
                <a:effectLst/>
                <a:latin typeface="+mn-lt"/>
                <a:ea typeface="+mn-ea"/>
                <a:cs typeface="+mn-cs"/>
              </a:rPr>
              <a:t>. Following the March 2018 Workshop evaluating GFR slope as a surrogate endpoint, the FDA stated that they have “accepted GFR slope as an endpoint and basis for full approval of therapies for rare chronic kidney diseases”, with caveats for acute effects and  that the “workshop analyses provide an important foundation for further discussions with the nephrology community about eGFR slope as an endpoint for registration trials for common chronic kidney diseases”</a:t>
            </a:r>
            <a:r>
              <a:rPr lang="en-US" sz="1200" kern="1200" baseline="30000" dirty="0" smtClean="0">
                <a:solidFill>
                  <a:schemeClr val="tx1"/>
                </a:solidFill>
                <a:effectLst/>
                <a:latin typeface="+mn-lt"/>
                <a:ea typeface="+mn-ea"/>
                <a:cs typeface="+mn-cs"/>
              </a:rPr>
              <a:t>47</a:t>
            </a:r>
            <a:r>
              <a:rPr lang="en-US" sz="1200" kern="1200" dirty="0" smtClean="0">
                <a:solidFill>
                  <a:schemeClr val="tx1"/>
                </a:solidFill>
                <a:effectLst/>
                <a:latin typeface="+mn-lt"/>
                <a:ea typeface="+mn-ea"/>
                <a:cs typeface="+mn-cs"/>
              </a:rPr>
              <a:t>, while EMA has stated that GFR slope “offers promising potential for a surrogate endpoint in the confirmatory phase of a specific clinical program”</a:t>
            </a:r>
            <a:r>
              <a:rPr lang="en-US" sz="1200" kern="1200" baseline="30000" dirty="0" smtClean="0">
                <a:solidFill>
                  <a:schemeClr val="tx1"/>
                </a:solidFill>
                <a:effectLst/>
                <a:latin typeface="+mn-lt"/>
                <a:ea typeface="+mn-ea"/>
                <a:cs typeface="+mn-cs"/>
              </a:rPr>
              <a:t>48</a:t>
            </a:r>
            <a:r>
              <a:rPr lang="en-US" sz="1200" kern="1200" dirty="0" smtClean="0">
                <a:solidFill>
                  <a:schemeClr val="tx1"/>
                </a:solidFill>
                <a:effectLst/>
                <a:latin typeface="+mn-lt"/>
                <a:ea typeface="+mn-ea"/>
                <a:cs typeface="+mn-cs"/>
              </a:rPr>
              <a:t>. Indeed since 2018, four trials on clinicaltrials.gov listed GFR slope as their primary efficacy endpoint, indicating the regulatory agencies’ willingness to consider GFR slope in the appropriate settings</a:t>
            </a:r>
            <a:r>
              <a:rPr lang="en-US" sz="1200" kern="1200" baseline="30000" dirty="0" smtClean="0">
                <a:solidFill>
                  <a:schemeClr val="tx1"/>
                </a:solidFill>
                <a:effectLst/>
                <a:latin typeface="+mn-lt"/>
                <a:ea typeface="+mn-ea"/>
                <a:cs typeface="+mn-cs"/>
              </a:rPr>
              <a:t>49-53</a:t>
            </a:r>
            <a:r>
              <a:rPr lang="en-US" sz="1200" kern="1200" dirty="0" smtClean="0">
                <a:solidFill>
                  <a:schemeClr val="tx1"/>
                </a:solidFill>
                <a:effectLst/>
                <a:latin typeface="+mn-lt"/>
                <a:ea typeface="+mn-ea"/>
                <a:cs typeface="+mn-cs"/>
              </a:rPr>
              <a:t>.</a:t>
            </a:r>
            <a:endParaRPr lang="en-GB" sz="1200" dirty="0" smtClean="0"/>
          </a:p>
          <a:p>
            <a:endParaRPr lang="en-GB" dirty="0" smtClean="0"/>
          </a:p>
        </p:txBody>
      </p:sp>
      <p:sp>
        <p:nvSpPr>
          <p:cNvPr id="4" name="Slide Number Placeholder 3"/>
          <p:cNvSpPr>
            <a:spLocks noGrp="1"/>
          </p:cNvSpPr>
          <p:nvPr>
            <p:ph type="sldNum" sz="quarter" idx="10"/>
          </p:nvPr>
        </p:nvSpPr>
        <p:spPr/>
        <p:txBody>
          <a:bodyPr/>
          <a:lstStyle/>
          <a:p>
            <a:fld id="{3F6FAAA5-B03A-4EA8-B8D0-A0DB4D678DA6}" type="slidenum">
              <a:rPr lang="en-US" smtClean="0"/>
              <a:t>13</a:t>
            </a:fld>
            <a:endParaRPr lang="en-US"/>
          </a:p>
        </p:txBody>
      </p:sp>
    </p:spTree>
    <p:extLst>
      <p:ext uri="{BB962C8B-B14F-4D97-AF65-F5344CB8AC3E}">
        <p14:creationId xmlns:p14="http://schemas.microsoft.com/office/powerpoint/2010/main" val="259344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Instructions: Briefly describe your scientific research journey </a:t>
            </a:r>
          </a:p>
          <a:p>
            <a:pPr marL="285750" indent="-285750">
              <a:buFont typeface="Arial" panose="020B0604020202020204" pitchFamily="34" charset="0"/>
              <a:buChar char="•"/>
            </a:pPr>
            <a:r>
              <a:rPr lang="en-US" dirty="0" smtClean="0">
                <a:solidFill>
                  <a:schemeClr val="tx1"/>
                </a:solidFill>
              </a:rPr>
              <a:t>How did access to repository data facilitate your research? </a:t>
            </a:r>
          </a:p>
          <a:p>
            <a:pPr marL="285750" indent="-285750">
              <a:buFont typeface="Arial" panose="020B0604020202020204" pitchFamily="34" charset="0"/>
              <a:buChar char="•"/>
            </a:pPr>
            <a:r>
              <a:rPr lang="en-US" dirty="0" smtClean="0">
                <a:solidFill>
                  <a:schemeClr val="tx1"/>
                </a:solidFill>
              </a:rPr>
              <a:t>What impact, if any, it had on your career journey?</a:t>
            </a:r>
          </a:p>
          <a:p>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14</a:t>
            </a:fld>
            <a:endParaRPr lang="en-US"/>
          </a:p>
        </p:txBody>
      </p:sp>
    </p:spTree>
    <p:extLst>
      <p:ext uri="{BB962C8B-B14F-4D97-AF65-F5344CB8AC3E}">
        <p14:creationId xmlns:p14="http://schemas.microsoft.com/office/powerpoint/2010/main" val="171162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JASN - Data sharing perspective - Accepted </a:t>
            </a:r>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15</a:t>
            </a:fld>
            <a:endParaRPr lang="en-US"/>
          </a:p>
        </p:txBody>
      </p:sp>
    </p:spTree>
    <p:extLst>
      <p:ext uri="{BB962C8B-B14F-4D97-AF65-F5344CB8AC3E}">
        <p14:creationId xmlns:p14="http://schemas.microsoft.com/office/powerpoint/2010/main" val="79848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Determination if study meets eligibility criteria prior to data acquisition </a:t>
            </a:r>
            <a:endParaRPr lang="en-US" sz="900" b="0" i="0" u="none" strike="noStrike" dirty="0">
              <a:effectLst/>
              <a:latin typeface="Arial" panose="020B0604020202020204" pitchFamily="34" charset="0"/>
            </a:endParaRPr>
          </a:p>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Challenge in locating study on DSP</a:t>
            </a:r>
            <a:endParaRPr lang="en-US" sz="900" b="0" i="0" u="none" strike="noStrike" dirty="0">
              <a:effectLst/>
              <a:latin typeface="Arial" panose="020B0604020202020204" pitchFamily="34" charset="0"/>
            </a:endParaRPr>
          </a:p>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 </a:t>
            </a:r>
            <a:endParaRPr lang="en-US" sz="900" b="0" i="0" u="none" strike="noStrike" dirty="0">
              <a:effectLst/>
              <a:latin typeface="Arial" panose="020B0604020202020204" pitchFamily="34" charset="0"/>
            </a:endParaRPr>
          </a:p>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Sponsors concern of disclosure of proprietary information to competitors or prior to regulatory approval and indicate that they may agree but at some point in the future</a:t>
            </a:r>
            <a:endParaRPr lang="en-US" sz="900" b="0" i="0" u="none" strike="noStrike" dirty="0">
              <a:effectLst/>
              <a:latin typeface="Arial" panose="020B0604020202020204" pitchFamily="34" charset="0"/>
            </a:endParaRPr>
          </a:p>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Steering committee does not agree to data sharing</a:t>
            </a:r>
            <a:endParaRPr lang="en-US" sz="900" b="0" i="0" u="none" strike="noStrike" dirty="0">
              <a:effectLst/>
              <a:latin typeface="Arial" panose="020B0604020202020204" pitchFamily="34" charset="0"/>
            </a:endParaRPr>
          </a:p>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Several iterations required over 3-12 months prior to final agreement</a:t>
            </a:r>
            <a:endParaRPr lang="en-US" sz="900" b="0" i="0" u="none" strike="noStrike" dirty="0">
              <a:effectLst/>
              <a:latin typeface="Arial" panose="020B0604020202020204" pitchFamily="34" charset="0"/>
            </a:endParaRPr>
          </a:p>
          <a:p>
            <a:pPr marL="137160" marR="0" indent="-173736"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Computation speed and storage capacities of the host; Cost; Academic institution firewall may prevent access</a:t>
            </a:r>
            <a:endParaRPr lang="en-US" sz="900" b="0" i="0" u="none" strike="noStrike" dirty="0">
              <a:effectLst/>
              <a:latin typeface="Arial" panose="020B0604020202020204" pitchFamily="34" charset="0"/>
            </a:endParaRPr>
          </a:p>
          <a:p>
            <a:pPr marL="137160" marR="0" indent="-173736"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Anonymization prevents computation of variables or analyses of subgroups or inability to verify published results</a:t>
            </a:r>
            <a:endParaRPr lang="en-US" sz="900" b="0" i="0" u="none" strike="noStrike" dirty="0">
              <a:effectLst/>
              <a:latin typeface="Arial" panose="020B0604020202020204" pitchFamily="34" charset="0"/>
            </a:endParaRPr>
          </a:p>
          <a:p>
            <a:pPr marL="137160" marR="0" indent="-173736"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Inability to replicate published results due to protection laws preclude use of subset of studies</a:t>
            </a:r>
            <a:endParaRPr lang="en-US" sz="900" b="0" i="0" u="none" strike="noStrike" dirty="0">
              <a:effectLst/>
              <a:latin typeface="Arial" panose="020B0604020202020204" pitchFamily="34" charset="0"/>
            </a:endParaRPr>
          </a:p>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Inadequate information on variables</a:t>
            </a:r>
            <a:endParaRPr lang="en-US" sz="900" b="0" i="0" u="none" strike="noStrike" dirty="0">
              <a:effectLst/>
              <a:latin typeface="Arial" panose="020B0604020202020204" pitchFamily="34" charset="0"/>
            </a:endParaRPr>
          </a:p>
          <a:p>
            <a:pPr marL="137160" marR="0" indent="-173736"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 </a:t>
            </a:r>
            <a:endParaRPr lang="en-US" sz="900" b="0" i="0" u="none" strike="noStrike" dirty="0">
              <a:effectLst/>
              <a:latin typeface="Arial" panose="020B0604020202020204" pitchFamily="34" charset="0"/>
            </a:endParaRPr>
          </a:p>
          <a:p>
            <a:pPr marL="164592" marR="0" indent="-228600"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Inability to include earlier studies in updated analyses due to expired agreements</a:t>
            </a:r>
            <a:endParaRPr lang="en-US" sz="900" b="0" i="0" u="none" strike="noStrike" dirty="0">
              <a:effectLst/>
              <a:latin typeface="Arial" panose="020B0604020202020204" pitchFamily="34" charset="0"/>
            </a:endParaRPr>
          </a:p>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Inability to adhering to data sharing requirements by journals due to agreements</a:t>
            </a:r>
            <a:endParaRPr lang="en-US" sz="900" b="0" i="0" u="none" strike="noStrike" dirty="0">
              <a:effectLst/>
              <a:latin typeface="Arial" panose="020B0604020202020204" pitchFamily="34" charset="0"/>
            </a:endParaRPr>
          </a:p>
          <a:p>
            <a:pPr marL="155448" marR="0" indent="-192024" algn="l" rtl="0" eaLnBrk="1" fontAlgn="t"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rPr>
              <a:t>Inability to provide requested analyses due to expired agreements or accessing data again is too costly or time consuming</a:t>
            </a:r>
            <a:endParaRPr lang="en-US" sz="9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353447F-E63B-4B19-B259-ED5DB795ADB5}" type="slidenum">
              <a:rPr lang="en-US" smtClean="0"/>
              <a:t>16</a:t>
            </a:fld>
            <a:endParaRPr lang="en-US"/>
          </a:p>
        </p:txBody>
      </p:sp>
    </p:spTree>
    <p:extLst>
      <p:ext uri="{BB962C8B-B14F-4D97-AF65-F5344CB8AC3E}">
        <p14:creationId xmlns:p14="http://schemas.microsoft.com/office/powerpoint/2010/main" val="407517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3447F-E63B-4B19-B259-ED5DB795ADB5}" type="slidenum">
              <a:rPr lang="en-US" smtClean="0"/>
              <a:t>17</a:t>
            </a:fld>
            <a:endParaRPr lang="en-US"/>
          </a:p>
        </p:txBody>
      </p:sp>
    </p:spTree>
    <p:extLst>
      <p:ext uri="{BB962C8B-B14F-4D97-AF65-F5344CB8AC3E}">
        <p14:creationId xmlns:p14="http://schemas.microsoft.com/office/powerpoint/2010/main" val="618906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problems</a:t>
            </a:r>
            <a:r>
              <a:rPr lang="en-US" baseline="0" dirty="0" smtClean="0"/>
              <a:t> with ACCORD</a:t>
            </a:r>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18</a:t>
            </a:fld>
            <a:endParaRPr lang="en-US"/>
          </a:p>
        </p:txBody>
      </p:sp>
    </p:spTree>
    <p:extLst>
      <p:ext uri="{BB962C8B-B14F-4D97-AF65-F5344CB8AC3E}">
        <p14:creationId xmlns:p14="http://schemas.microsoft.com/office/powerpoint/2010/main" val="2113520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19</a:t>
            </a:fld>
            <a:endParaRPr lang="en-US"/>
          </a:p>
        </p:txBody>
      </p:sp>
    </p:spTree>
    <p:extLst>
      <p:ext uri="{BB962C8B-B14F-4D97-AF65-F5344CB8AC3E}">
        <p14:creationId xmlns:p14="http://schemas.microsoft.com/office/powerpoint/2010/main" val="323162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Truly collaborative science where we combine expertise from clinical</a:t>
            </a:r>
            <a:r>
              <a:rPr lang="en-US" baseline="0" dirty="0" smtClean="0"/>
              <a:t> and pharmacological knowledge, with conscientious statistical methods, and industry involvement, all fueled by clinical trial data sharing from across the world. Our research really stands on the generosity of the clinical trial participants for agreeing to share data and of all the ambassadors involved in preparing, uploading, and making data available for secondary analysis.</a:t>
            </a:r>
          </a:p>
          <a:p>
            <a:endParaRPr lang="en-US" baseline="0" dirty="0" smtClean="0"/>
          </a:p>
          <a:p>
            <a:r>
              <a:rPr lang="en-US" baseline="0" dirty="0" smtClean="0"/>
              <a:t>[</a:t>
            </a:r>
            <a:r>
              <a:rPr lang="en-US" sz="1200" kern="1200" dirty="0" smtClean="0">
                <a:solidFill>
                  <a:schemeClr val="tx1"/>
                </a:solidFill>
                <a:effectLst/>
                <a:latin typeface="+mn-lt"/>
                <a:ea typeface="+mn-ea"/>
                <a:cs typeface="+mn-cs"/>
              </a:rPr>
              <a:t>highlight the science, that is, the research work accomplished with the use of the NIDDK-CR resources and how these have impacted your research and your scientific career.  We would also like for you to describe to the audience your experiences and perspective as a repository user. For example, what you wish you knew before requesting data, what you would do differently, what are some things to know, etc. ]</a:t>
            </a:r>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2</a:t>
            </a:fld>
            <a:endParaRPr lang="en-US" dirty="0"/>
          </a:p>
        </p:txBody>
      </p:sp>
    </p:spTree>
    <p:extLst>
      <p:ext uri="{BB962C8B-B14F-4D97-AF65-F5344CB8AC3E}">
        <p14:creationId xmlns:p14="http://schemas.microsoft.com/office/powerpoint/2010/main" val="183973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Kidney disease is a worldwide  public health problem, disproportionately affecting older people and lower and middle income countries, with major outcomes including kidney failure and cardiovascular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Early</a:t>
            </a:r>
            <a:r>
              <a:rPr lang="en-US" baseline="0" dirty="0" smtClean="0"/>
              <a:t> </a:t>
            </a:r>
            <a:r>
              <a:rPr lang="en-US" baseline="0" dirty="0" smtClean="0"/>
              <a:t>intervention can </a:t>
            </a:r>
            <a:r>
              <a:rPr lang="en-GB" dirty="0" smtClean="0"/>
              <a:t>slow or prevent disease progression, before irreversible damage occurs,</a:t>
            </a:r>
            <a:r>
              <a:rPr lang="en-GB" baseline="0" dirty="0" smtClean="0"/>
              <a:t> and provide added life years free from end-stage kidney disease</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Yet</a:t>
            </a:r>
            <a:r>
              <a:rPr lang="en-GB" dirty="0" smtClean="0"/>
              <a:t>, before</a:t>
            </a:r>
            <a:r>
              <a:rPr lang="en-GB" baseline="0" dirty="0" smtClean="0"/>
              <a:t> latest advances, there were few new </a:t>
            </a:r>
            <a:r>
              <a:rPr lang="en-GB" dirty="0" smtClean="0"/>
              <a:t>drugs for</a:t>
            </a:r>
            <a:r>
              <a:rPr lang="en-GB" baseline="0" dirty="0" smtClean="0"/>
              <a:t> slowing or preventing kidney disease progression.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One</a:t>
            </a:r>
            <a:r>
              <a:rPr lang="en-GB" baseline="0" dirty="0" smtClean="0"/>
              <a:t> </a:t>
            </a:r>
            <a:r>
              <a:rPr lang="en-GB" baseline="0" dirty="0" smtClean="0"/>
              <a:t>of the reasons</a:t>
            </a:r>
            <a:r>
              <a:rPr lang="en-GB" dirty="0" smtClean="0"/>
              <a:t> for few treatments is a lack of valid endpoints accepted by regulatory agencies for clinical trials.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Endpoints are essentially markers that can be used to indicate efficacious treatments after a reasonable length trial. </a:t>
            </a:r>
          </a:p>
          <a:p>
            <a:r>
              <a:rPr lang="en-GB" dirty="0" smtClean="0"/>
              <a:t>Clinical endpoints used in pivotal CKD trials were based on kidney failure events.</a:t>
            </a:r>
            <a:r>
              <a:rPr lang="en-GB" baseline="0" dirty="0" smtClean="0"/>
              <a:t> </a:t>
            </a:r>
          </a:p>
          <a:p>
            <a:r>
              <a:rPr lang="en-GB" baseline="0" dirty="0" smtClean="0"/>
              <a:t>They occur later in disease progression and hence</a:t>
            </a:r>
            <a:r>
              <a:rPr lang="en-GB" dirty="0" smtClean="0"/>
              <a:t> require long follow-up periods in order to achieve sufficient statistical</a:t>
            </a:r>
            <a:r>
              <a:rPr lang="en-GB" baseline="0" dirty="0" smtClean="0"/>
              <a:t> power</a:t>
            </a:r>
            <a:r>
              <a:rPr lang="en-GB" dirty="0" smtClean="0"/>
              <a:t>. </a:t>
            </a:r>
            <a:r>
              <a:rPr lang="en-GB" baseline="0" dirty="0" smtClean="0"/>
              <a:t> </a:t>
            </a:r>
          </a:p>
          <a:p>
            <a:r>
              <a:rPr lang="en-GB" baseline="0" dirty="0" smtClean="0"/>
              <a:t>They also require </a:t>
            </a:r>
            <a:r>
              <a:rPr lang="en-GB" dirty="0" smtClean="0"/>
              <a:t>very large patient numbers, or need to be restricted to later-stage patients or those with disease with rapid GFR decline.</a:t>
            </a:r>
          </a:p>
          <a:p>
            <a:endParaRPr lang="en-GB" dirty="0" smtClean="0"/>
          </a:p>
        </p:txBody>
      </p:sp>
      <p:sp>
        <p:nvSpPr>
          <p:cNvPr id="4" name="Slide Number Placeholder 3"/>
          <p:cNvSpPr>
            <a:spLocks noGrp="1"/>
          </p:cNvSpPr>
          <p:nvPr>
            <p:ph type="sldNum" sz="quarter" idx="10"/>
          </p:nvPr>
        </p:nvSpPr>
        <p:spPr/>
        <p:txBody>
          <a:bodyPr/>
          <a:lstStyle/>
          <a:p>
            <a:fld id="{3F6FAAA5-B03A-4EA8-B8D0-A0DB4D678DA6}" type="slidenum">
              <a:rPr lang="en-US" smtClean="0"/>
              <a:t>3</a:t>
            </a:fld>
            <a:endParaRPr lang="en-US"/>
          </a:p>
        </p:txBody>
      </p:sp>
    </p:spTree>
    <p:extLst>
      <p:ext uri="{BB962C8B-B14F-4D97-AF65-F5344CB8AC3E}">
        <p14:creationId xmlns:p14="http://schemas.microsoft.com/office/powerpoint/2010/main" val="322551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smtClean="0"/>
              <a:t>Validated surrogate endpoints can reduce the time and patient numbers required to assess whether treatments are effective to prevent CKD progression and KFRT and to consequently support market authorization of such treatments. </a:t>
            </a:r>
          </a:p>
          <a:p>
            <a:pPr marL="342900" indent="-342900">
              <a:buFont typeface="Arial" panose="020B0604020202020204" pitchFamily="34" charset="0"/>
              <a:buChar char="•"/>
            </a:pPr>
            <a:r>
              <a:rPr lang="en-GB" sz="1200" dirty="0" smtClean="0"/>
              <a:t>The acceptance of validated surrogate endpoints for use in the broad population of patients with CKD would increase efficiency of drug development to slow CKD progression across a spectrum disease types and would enhance feasibility of studies of interventions for patients earlier in the disease process or who have slower progressing disease. </a:t>
            </a:r>
          </a:p>
          <a:p>
            <a:pPr marL="342900" indent="-342900">
              <a:buFont typeface="Arial" panose="020B0604020202020204" pitchFamily="34" charset="0"/>
              <a:buChar char="•"/>
            </a:pPr>
            <a:r>
              <a:rPr lang="en-GB" sz="1200" dirty="0" smtClean="0"/>
              <a:t>This could incentivise product developers to increase their engagement to develop new treatments for patients with CKD, a patient population who continues to have a high medical need despite some recent advances. </a:t>
            </a:r>
            <a:endParaRPr lang="en-US" sz="1200" dirty="0" smtClean="0">
              <a:solidFill>
                <a:srgbClr val="143F5F"/>
              </a:solidFill>
            </a:endParaRPr>
          </a:p>
          <a:p>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4</a:t>
            </a:fld>
            <a:endParaRPr lang="en-US"/>
          </a:p>
        </p:txBody>
      </p:sp>
    </p:spTree>
    <p:extLst>
      <p:ext uri="{BB962C8B-B14F-4D97-AF65-F5344CB8AC3E}">
        <p14:creationId xmlns:p14="http://schemas.microsoft.com/office/powerpoint/2010/main" val="151827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The two most widely studied biomarkers in CKD. </a:t>
            </a:r>
            <a:endParaRPr lang="en-US" altLang="en-US" sz="800" dirty="0" smtClean="0">
              <a:latin typeface="Arial" panose="020B0604020202020204" pitchFamily="34" charset="0"/>
            </a:endParaRP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They are both measures of glomerular function. </a:t>
            </a: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Albuminuria is primarily a measure of the permeability of the glomerular capillary wall to macromolecules. </a:t>
            </a: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GFR is generally considered the most useful overall measure of kidney function in health and disease.</a:t>
            </a: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A severe reduction in GFR is defined as kidney failure.</a:t>
            </a: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Hence, by definition, GFR decline is on the path of progression to kidney failure for all kidney diseases, and it is more strongly related to development of kidney failure and its complication than increased albuminuria. </a:t>
            </a:r>
          </a:p>
          <a:p>
            <a:pPr marL="0" lvl="0" indent="0" eaLnBrk="0" fontAlgn="base" hangingPunct="0">
              <a:lnSpc>
                <a:spcPct val="100000"/>
              </a:lnSpc>
              <a:spcBef>
                <a:spcPct val="0"/>
              </a:spcBef>
              <a:spcAft>
                <a:spcPct val="0"/>
              </a:spcAft>
              <a:buNone/>
            </a:pPr>
            <a:endParaRPr lang="en-GB" altLang="en-US" dirty="0" smtClean="0">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5</a:t>
            </a:fld>
            <a:endParaRPr lang="en-US"/>
          </a:p>
        </p:txBody>
      </p:sp>
    </p:spTree>
    <p:extLst>
      <p:ext uri="{BB962C8B-B14F-4D97-AF65-F5344CB8AC3E}">
        <p14:creationId xmlns:p14="http://schemas.microsoft.com/office/powerpoint/2010/main" val="261166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solidFill>
                  <a:srgbClr val="143F5F"/>
                </a:solidFill>
              </a:rPr>
              <a:t>first formed in 2003 to evaluate one potential surrogate endpoint in CKD (proteinuria), as well as other key challenges in CKD epidemiology at the time. </a:t>
            </a:r>
          </a:p>
          <a:p>
            <a:pPr marL="342900" indent="-342900">
              <a:buFont typeface="Arial" panose="020B0604020202020204" pitchFamily="34" charset="0"/>
              <a:buChar char="•"/>
            </a:pPr>
            <a:r>
              <a:rPr lang="en-US" sz="1200" dirty="0" smtClean="0">
                <a:solidFill>
                  <a:srgbClr val="143F5F"/>
                </a:solidFill>
              </a:rPr>
              <a:t>Work has been conducted over the past two decades, facilitated by milestone scientific workshops held in conjunction with the US Food and Drug Administration (FDA) and European Medicines Agency (EMA) in 2008, 2012, and 2018. These investigations led to the conclusion that GFR slope fulfils the criteria for surrogacy for use as an endpoint in clinical trials for CKD progression under certain conditions. The work presented in this qualification request expand on the earlier findings and strongly support the use of GFR slope as a validated surrogate endpoint for CKD progression across a broad range of patient populations and therapeutic interventions. </a:t>
            </a:r>
            <a:endParaRPr lang="en-US" sz="1200" dirty="0">
              <a:solidFill>
                <a:srgbClr val="143F5F"/>
              </a:solidFill>
            </a:endParaRPr>
          </a:p>
        </p:txBody>
      </p:sp>
      <p:sp>
        <p:nvSpPr>
          <p:cNvPr id="4" name="Slide Number Placeholder 3"/>
          <p:cNvSpPr>
            <a:spLocks noGrp="1"/>
          </p:cNvSpPr>
          <p:nvPr>
            <p:ph type="sldNum" sz="quarter" idx="10"/>
          </p:nvPr>
        </p:nvSpPr>
        <p:spPr/>
        <p:txBody>
          <a:bodyPr/>
          <a:lstStyle/>
          <a:p>
            <a:fld id="{3F6FAAA5-B03A-4EA8-B8D0-A0DB4D678DA6}" type="slidenum">
              <a:rPr lang="en-US" smtClean="0"/>
              <a:t>6</a:t>
            </a:fld>
            <a:endParaRPr lang="en-US"/>
          </a:p>
        </p:txBody>
      </p:sp>
    </p:spTree>
    <p:extLst>
      <p:ext uri="{BB962C8B-B14F-4D97-AF65-F5344CB8AC3E}">
        <p14:creationId xmlns:p14="http://schemas.microsoft.com/office/powerpoint/2010/main" val="194235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The two most widely studied biomarkers in CKD. </a:t>
            </a:r>
            <a:endParaRPr lang="en-US" altLang="en-US" sz="800" dirty="0" smtClean="0">
              <a:latin typeface="Arial" panose="020B0604020202020204" pitchFamily="34" charset="0"/>
            </a:endParaRP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They </a:t>
            </a:r>
            <a:r>
              <a:rPr lang="en-GB" altLang="en-US" dirty="0" smtClean="0">
                <a:latin typeface="Arial" panose="020B0604020202020204" pitchFamily="34" charset="0"/>
                <a:ea typeface="Times New Roman" panose="02020603050405020304" pitchFamily="18" charset="0"/>
              </a:rPr>
              <a:t>are both measures of glomerular function. </a:t>
            </a: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Albuminuria is primarily a measure of the permeability of the glomerular capillary wall to macromolecules. </a:t>
            </a: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GFR is generally considered the most useful overall measure of kidney function in health and disease.</a:t>
            </a: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A severe reduction in GFR is defined as kidney failure.</a:t>
            </a:r>
          </a:p>
          <a:p>
            <a:pPr marL="0" lvl="0" indent="0" eaLnBrk="0" fontAlgn="base" hangingPunct="0">
              <a:lnSpc>
                <a:spcPct val="100000"/>
              </a:lnSpc>
              <a:spcBef>
                <a:spcPct val="0"/>
              </a:spcBef>
              <a:spcAft>
                <a:spcPct val="0"/>
              </a:spcAft>
              <a:buNone/>
            </a:pPr>
            <a:r>
              <a:rPr lang="en-GB" altLang="en-US" dirty="0" smtClean="0">
                <a:latin typeface="Arial" panose="020B0604020202020204" pitchFamily="34" charset="0"/>
                <a:ea typeface="Times New Roman" panose="02020603050405020304" pitchFamily="18" charset="0"/>
              </a:rPr>
              <a:t>Hence, by definition, GFR decline is on the path of progression to kidney failure for all kidney diseases, and it is more strongly related to development of kidney failure and its complication than increased albuminuria. </a:t>
            </a:r>
          </a:p>
          <a:p>
            <a:pPr marL="0" lvl="0" indent="0" eaLnBrk="0" fontAlgn="base" hangingPunct="0">
              <a:lnSpc>
                <a:spcPct val="100000"/>
              </a:lnSpc>
              <a:spcBef>
                <a:spcPct val="0"/>
              </a:spcBef>
              <a:spcAft>
                <a:spcPct val="0"/>
              </a:spcAft>
              <a:buNone/>
            </a:pPr>
            <a:endParaRPr lang="en-GB" altLang="en-US" dirty="0" smtClean="0">
              <a:latin typeface="Arial" panose="020B060402020202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7</a:t>
            </a:fld>
            <a:endParaRPr lang="en-US"/>
          </a:p>
        </p:txBody>
      </p:sp>
    </p:spTree>
    <p:extLst>
      <p:ext uri="{BB962C8B-B14F-4D97-AF65-F5344CB8AC3E}">
        <p14:creationId xmlns:p14="http://schemas.microsoft.com/office/powerpoint/2010/main" val="296942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conduct trial-level analyses to relate the treatment effects on the clinical endpoint to the treatment effects on the surrogate endpoint. The trial-level analysis requires two steps: intent-to-treat estimation of the treatment effects on the surrogate and clinical endpoints within each RCT followed by a meta-regression to relate the treatment effects on the surrogate and clinical endpoints across RCTs. </a:t>
            </a:r>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8</a:t>
            </a:fld>
            <a:endParaRPr lang="en-US"/>
          </a:p>
        </p:txBody>
      </p:sp>
    </p:spTree>
    <p:extLst>
      <p:ext uri="{BB962C8B-B14F-4D97-AF65-F5344CB8AC3E}">
        <p14:creationId xmlns:p14="http://schemas.microsoft.com/office/powerpoint/2010/main" val="24464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FAAA5-B03A-4EA8-B8D0-A0DB4D678DA6}" type="slidenum">
              <a:rPr lang="en-US" smtClean="0"/>
              <a:t>9</a:t>
            </a:fld>
            <a:endParaRPr lang="en-US"/>
          </a:p>
        </p:txBody>
      </p:sp>
    </p:spTree>
    <p:extLst>
      <p:ext uri="{BB962C8B-B14F-4D97-AF65-F5344CB8AC3E}">
        <p14:creationId xmlns:p14="http://schemas.microsoft.com/office/powerpoint/2010/main" val="208628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E8FA6E-3701-44EA-AC21-20819458C121}" type="datetime1">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90517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ED8538-D15A-49F6-A83A-7D4B7E0501E1}" type="datetime1">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251375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50949-2AD6-4F33-A836-7AC140E15703}" type="datetime1">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427582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4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F59B0-6FFD-4305-A930-7C695AD1C3D6}" type="datetime1">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grpSp>
        <p:nvGrpSpPr>
          <p:cNvPr id="7" name="Group 6"/>
          <p:cNvGrpSpPr/>
          <p:nvPr userDrawn="1"/>
        </p:nvGrpSpPr>
        <p:grpSpPr>
          <a:xfrm>
            <a:off x="1" y="6369050"/>
            <a:ext cx="12191999" cy="497073"/>
            <a:chOff x="1" y="6369050"/>
            <a:chExt cx="12191999" cy="497073"/>
          </a:xfrm>
        </p:grpSpPr>
        <p:sp>
          <p:nvSpPr>
            <p:cNvPr id="8" name="Rectangle 7"/>
            <p:cNvSpPr/>
            <p:nvPr/>
          </p:nvSpPr>
          <p:spPr>
            <a:xfrm>
              <a:off x="5003799" y="6369050"/>
              <a:ext cx="7188201" cy="488950"/>
            </a:xfrm>
            <a:prstGeom prst="rect">
              <a:avLst/>
            </a:prstGeom>
            <a:gradFill>
              <a:gsLst>
                <a:gs pos="0">
                  <a:srgbClr val="396E8A"/>
                </a:gs>
                <a:gs pos="100000">
                  <a:srgbClr val="157E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r="3270"/>
            <a:stretch/>
          </p:blipFill>
          <p:spPr>
            <a:xfrm>
              <a:off x="1" y="6369050"/>
              <a:ext cx="5086349" cy="497073"/>
            </a:xfrm>
            <a:prstGeom prst="rect">
              <a:avLst/>
            </a:prstGeom>
          </p:spPr>
        </p:pic>
      </p:grpSp>
      <p:sp>
        <p:nvSpPr>
          <p:cNvPr id="6" name="Slide Number Placeholder 5"/>
          <p:cNvSpPr>
            <a:spLocks noGrp="1"/>
          </p:cNvSpPr>
          <p:nvPr>
            <p:ph type="sldNum" sz="quarter" idx="12"/>
          </p:nvPr>
        </p:nvSpPr>
        <p:spPr/>
        <p:txBody>
          <a:bodyPr/>
          <a:lstStyle>
            <a:lvl1pPr>
              <a:defRPr>
                <a:solidFill>
                  <a:srgbClr val="FFFFFF"/>
                </a:solidFill>
              </a:defRPr>
            </a:lvl1pPr>
          </a:lstStyle>
          <a:p>
            <a:fld id="{E22C98D4-A55F-4446-9A1E-9F90FF583228}" type="slidenum">
              <a:rPr lang="en-US" smtClean="0"/>
              <a:pPr/>
              <a:t>‹#›</a:t>
            </a:fld>
            <a:endParaRPr lang="en-US"/>
          </a:p>
        </p:txBody>
      </p:sp>
    </p:spTree>
    <p:extLst>
      <p:ext uri="{BB962C8B-B14F-4D97-AF65-F5344CB8AC3E}">
        <p14:creationId xmlns:p14="http://schemas.microsoft.com/office/powerpoint/2010/main" val="189783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67535-0F93-420E-AEDC-F4E847179083}" type="datetime1">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163631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F3EE5-2BE4-4FAE-ADD0-9A8C10DAA607}" type="datetime1">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2661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D683B1-D575-4E01-976B-79CD5449A5FF}" type="datetime1">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248379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A47FD-3AB4-4A44-BCB5-0EC41861FE83}" type="datetime1">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90120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7478A-AB55-4DCF-81B4-F085548B6C15}" type="datetime1">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grpSp>
        <p:nvGrpSpPr>
          <p:cNvPr id="5" name="Group 4"/>
          <p:cNvGrpSpPr/>
          <p:nvPr userDrawn="1"/>
        </p:nvGrpSpPr>
        <p:grpSpPr>
          <a:xfrm>
            <a:off x="1" y="6369050"/>
            <a:ext cx="12191999" cy="497073"/>
            <a:chOff x="1" y="6369050"/>
            <a:chExt cx="12191999" cy="497073"/>
          </a:xfrm>
        </p:grpSpPr>
        <p:sp>
          <p:nvSpPr>
            <p:cNvPr id="6" name="Rectangle 5"/>
            <p:cNvSpPr/>
            <p:nvPr/>
          </p:nvSpPr>
          <p:spPr>
            <a:xfrm>
              <a:off x="5003799" y="6369050"/>
              <a:ext cx="7188201" cy="488950"/>
            </a:xfrm>
            <a:prstGeom prst="rect">
              <a:avLst/>
            </a:prstGeom>
            <a:gradFill>
              <a:gsLst>
                <a:gs pos="0">
                  <a:srgbClr val="396E8A"/>
                </a:gs>
                <a:gs pos="100000">
                  <a:srgbClr val="157E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srcRect r="3270"/>
            <a:stretch/>
          </p:blipFill>
          <p:spPr>
            <a:xfrm>
              <a:off x="1" y="6369050"/>
              <a:ext cx="5086349" cy="497073"/>
            </a:xfrm>
            <a:prstGeom prst="rect">
              <a:avLst/>
            </a:prstGeom>
          </p:spPr>
        </p:pic>
      </p:grpSp>
      <p:sp>
        <p:nvSpPr>
          <p:cNvPr id="4" name="Slide Number Placeholder 3"/>
          <p:cNvSpPr>
            <a:spLocks noGrp="1"/>
          </p:cNvSpPr>
          <p:nvPr>
            <p:ph type="sldNum" sz="quarter" idx="12"/>
          </p:nvPr>
        </p:nvSpPr>
        <p:spPr/>
        <p:txBody>
          <a:bodyPr/>
          <a:lstStyle>
            <a:lvl1pPr>
              <a:defRPr>
                <a:solidFill>
                  <a:srgbClr val="FFFFFF"/>
                </a:solidFill>
              </a:defRPr>
            </a:lvl1pPr>
          </a:lstStyle>
          <a:p>
            <a:fld id="{E22C98D4-A55F-4446-9A1E-9F90FF583228}" type="slidenum">
              <a:rPr lang="en-US" smtClean="0"/>
              <a:pPr/>
              <a:t>‹#›</a:t>
            </a:fld>
            <a:endParaRPr lang="en-US"/>
          </a:p>
        </p:txBody>
      </p:sp>
    </p:spTree>
    <p:extLst>
      <p:ext uri="{BB962C8B-B14F-4D97-AF65-F5344CB8AC3E}">
        <p14:creationId xmlns:p14="http://schemas.microsoft.com/office/powerpoint/2010/main" val="392927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04F21-BA2A-401F-B66B-7340A3F662AD}" type="datetime1">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375914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EC784-6954-4959-9F0C-40132573863B}" type="datetime1">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C98D4-A55F-4446-9A1E-9F90FF583228}" type="slidenum">
              <a:rPr lang="en-US" smtClean="0"/>
              <a:t>‹#›</a:t>
            </a:fld>
            <a:endParaRPr lang="en-US"/>
          </a:p>
        </p:txBody>
      </p:sp>
    </p:spTree>
    <p:extLst>
      <p:ext uri="{BB962C8B-B14F-4D97-AF65-F5344CB8AC3E}">
        <p14:creationId xmlns:p14="http://schemas.microsoft.com/office/powerpoint/2010/main" val="425769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CEA2A-4513-4FDD-B630-F65502F7360D}" type="datetime1">
              <a:rPr lang="en-US" smtClean="0"/>
              <a:t>9/14/2023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C98D4-A55F-4446-9A1E-9F90FF583228}" type="slidenum">
              <a:rPr lang="en-US" smtClean="0"/>
              <a:t>‹#›</a:t>
            </a:fld>
            <a:endParaRPr lang="en-US"/>
          </a:p>
        </p:txBody>
      </p:sp>
    </p:spTree>
    <p:extLst>
      <p:ext uri="{BB962C8B-B14F-4D97-AF65-F5344CB8AC3E}">
        <p14:creationId xmlns:p14="http://schemas.microsoft.com/office/powerpoint/2010/main" val="36795073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AnthonyG@kidney.org" TargetMode="External"/><Relationship Id="rId2" Type="http://schemas.openxmlformats.org/officeDocument/2006/relationships/hyperlink" Target="mailto:lesley.inker@tuftsmedicine.org" TargetMode="Externa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sarah.kim@kidne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0" name="Group 89"/>
          <p:cNvGrpSpPr/>
          <p:nvPr/>
        </p:nvGrpSpPr>
        <p:grpSpPr>
          <a:xfrm>
            <a:off x="-2" y="-14513"/>
            <a:ext cx="12191999" cy="6821714"/>
            <a:chOff x="-2" y="-69251"/>
            <a:chExt cx="12191999" cy="6396480"/>
          </a:xfrm>
        </p:grpSpPr>
        <p:pic>
          <p:nvPicPr>
            <p:cNvPr id="87" name="Picture 86"/>
            <p:cNvPicPr>
              <a:picLocks noChangeAspect="1"/>
            </p:cNvPicPr>
            <p:nvPr/>
          </p:nvPicPr>
          <p:blipFill rotWithShape="1">
            <a:blip r:embed="rId3">
              <a:extLst>
                <a:ext uri="{28A0092B-C50C-407E-A947-70E740481C1C}">
                  <a14:useLocalDpi xmlns:a14="http://schemas.microsoft.com/office/drawing/2010/main" val="0"/>
                </a:ext>
              </a:extLst>
            </a:blip>
            <a:srcRect t="10623" b="6848"/>
            <a:stretch/>
          </p:blipFill>
          <p:spPr>
            <a:xfrm>
              <a:off x="-2" y="-69251"/>
              <a:ext cx="12191999" cy="6396480"/>
            </a:xfrm>
            <a:prstGeom prst="rect">
              <a:avLst/>
            </a:prstGeom>
          </p:spPr>
        </p:pic>
        <p:sp>
          <p:nvSpPr>
            <p:cNvPr id="89" name="Rounded Rectangle 88"/>
            <p:cNvSpPr/>
            <p:nvPr/>
          </p:nvSpPr>
          <p:spPr>
            <a:xfrm>
              <a:off x="885371" y="2452914"/>
              <a:ext cx="2931885" cy="1059102"/>
            </a:xfrm>
            <a:prstGeom prst="roundRect">
              <a:avLst/>
            </a:prstGeom>
            <a:gradFill>
              <a:gsLst>
                <a:gs pos="62500">
                  <a:srgbClr val="004269"/>
                </a:gs>
                <a:gs pos="0">
                  <a:srgbClr val="014B75"/>
                </a:gs>
                <a:gs pos="100000">
                  <a:srgbClr val="003D6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Rectangle 91"/>
          <p:cNvSpPr/>
          <p:nvPr/>
        </p:nvSpPr>
        <p:spPr>
          <a:xfrm>
            <a:off x="0" y="1103085"/>
            <a:ext cx="12192000" cy="4818744"/>
          </a:xfrm>
          <a:prstGeom prst="rect">
            <a:avLst/>
          </a:prstGeom>
          <a:solidFill>
            <a:srgbClr val="29847B">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5A81DE0-19A0-A600-AE12-829866B9737C}"/>
              </a:ext>
            </a:extLst>
          </p:cNvPr>
          <p:cNvSpPr>
            <a:spLocks noGrp="1"/>
          </p:cNvSpPr>
          <p:nvPr>
            <p:ph type="ctrTitle"/>
          </p:nvPr>
        </p:nvSpPr>
        <p:spPr>
          <a:xfrm>
            <a:off x="503721" y="1124415"/>
            <a:ext cx="11184555" cy="2387600"/>
          </a:xfrm>
        </p:spPr>
        <p:txBody>
          <a:bodyPr>
            <a:normAutofit/>
          </a:bodyPr>
          <a:lstStyle/>
          <a:p>
            <a:pPr>
              <a:lnSpc>
                <a:spcPct val="100000"/>
              </a:lnSpc>
              <a:spcBef>
                <a:spcPts val="0"/>
              </a:spcBef>
            </a:pPr>
            <a:r>
              <a:rPr lang="en-US" b="1" dirty="0" smtClean="0">
                <a:solidFill>
                  <a:schemeClr val="bg1"/>
                </a:solidFill>
                <a:latin typeface="+mn-lt"/>
              </a:rPr>
              <a:t>Revolutionizing drug development </a:t>
            </a:r>
            <a:br>
              <a:rPr lang="en-US" b="1" dirty="0" smtClean="0">
                <a:solidFill>
                  <a:schemeClr val="bg1"/>
                </a:solidFill>
                <a:latin typeface="+mn-lt"/>
              </a:rPr>
            </a:br>
            <a:r>
              <a:rPr lang="en-US" b="1" dirty="0" smtClean="0">
                <a:solidFill>
                  <a:schemeClr val="bg1"/>
                </a:solidFill>
                <a:latin typeface="+mn-lt"/>
              </a:rPr>
              <a:t>in chronic kidney disease</a:t>
            </a:r>
            <a:endParaRPr lang="en-US" b="1" dirty="0">
              <a:solidFill>
                <a:schemeClr val="bg1"/>
              </a:solidFill>
              <a:latin typeface="+mn-lt"/>
            </a:endParaRPr>
          </a:p>
        </p:txBody>
      </p:sp>
      <p:sp>
        <p:nvSpPr>
          <p:cNvPr id="3" name="Subtitle 2">
            <a:extLst>
              <a:ext uri="{FF2B5EF4-FFF2-40B4-BE49-F238E27FC236}">
                <a16:creationId xmlns="" xmlns:a16="http://schemas.microsoft.com/office/drawing/2014/main" id="{663E7C5B-FBD3-83A0-315C-E1D29F9B8BB2}"/>
              </a:ext>
            </a:extLst>
          </p:cNvPr>
          <p:cNvSpPr>
            <a:spLocks noGrp="1"/>
          </p:cNvSpPr>
          <p:nvPr>
            <p:ph type="subTitle" idx="1"/>
          </p:nvPr>
        </p:nvSpPr>
        <p:spPr>
          <a:xfrm>
            <a:off x="1490855" y="3945146"/>
            <a:ext cx="9144000" cy="1655762"/>
          </a:xfrm>
        </p:spPr>
        <p:txBody>
          <a:bodyPr>
            <a:normAutofit/>
          </a:bodyPr>
          <a:lstStyle/>
          <a:p>
            <a:pPr>
              <a:lnSpc>
                <a:spcPct val="100000"/>
              </a:lnSpc>
              <a:spcBef>
                <a:spcPts val="0"/>
              </a:spcBef>
            </a:pPr>
            <a:r>
              <a:rPr lang="en-US" sz="2000" b="1" dirty="0" smtClean="0">
                <a:solidFill>
                  <a:schemeClr val="bg1"/>
                </a:solidFill>
              </a:rPr>
              <a:t>Juhi Chaudhari, MPH</a:t>
            </a:r>
          </a:p>
          <a:p>
            <a:pPr>
              <a:lnSpc>
                <a:spcPct val="100000"/>
              </a:lnSpc>
              <a:spcBef>
                <a:spcPts val="0"/>
              </a:spcBef>
            </a:pPr>
            <a:r>
              <a:rPr lang="en-US" sz="2000" b="1" dirty="0" smtClean="0">
                <a:solidFill>
                  <a:schemeClr val="bg1"/>
                </a:solidFill>
              </a:rPr>
              <a:t>Tufts Medical Center, Boston, Massachusetts</a:t>
            </a:r>
            <a:endParaRPr lang="en-US" sz="2000" b="1" dirty="0">
              <a:solidFill>
                <a:schemeClr val="bg1"/>
              </a:solidFill>
            </a:endParaRPr>
          </a:p>
          <a:p>
            <a:pPr>
              <a:lnSpc>
                <a:spcPct val="100000"/>
              </a:lnSpc>
              <a:spcBef>
                <a:spcPts val="0"/>
              </a:spcBef>
            </a:pPr>
            <a:endParaRPr lang="en-US" sz="2000" b="1" dirty="0" smtClean="0">
              <a:solidFill>
                <a:schemeClr val="bg1"/>
              </a:solidFill>
            </a:endParaRPr>
          </a:p>
          <a:p>
            <a:pPr>
              <a:lnSpc>
                <a:spcPct val="100000"/>
              </a:lnSpc>
              <a:spcBef>
                <a:spcPts val="0"/>
              </a:spcBef>
            </a:pPr>
            <a:r>
              <a:rPr lang="en-US" sz="2000" b="1" dirty="0" smtClean="0">
                <a:solidFill>
                  <a:schemeClr val="bg1"/>
                </a:solidFill>
              </a:rPr>
              <a:t>September 20, 2023</a:t>
            </a:r>
            <a:endParaRPr lang="en-US" sz="2000" b="1" dirty="0">
              <a:solidFill>
                <a:schemeClr val="bg1"/>
              </a:solidFill>
            </a:endParaRPr>
          </a:p>
        </p:txBody>
      </p:sp>
      <p:pic>
        <p:nvPicPr>
          <p:cNvPr id="4" name="Picture 3"/>
          <p:cNvPicPr>
            <a:picLocks noChangeAspect="1"/>
          </p:cNvPicPr>
          <p:nvPr/>
        </p:nvPicPr>
        <p:blipFill>
          <a:blip r:embed="rId4"/>
          <a:stretch>
            <a:fillRect/>
          </a:stretch>
        </p:blipFill>
        <p:spPr>
          <a:xfrm>
            <a:off x="-43544" y="5740468"/>
            <a:ext cx="12308116" cy="1152525"/>
          </a:xfrm>
          <a:prstGeom prst="rect">
            <a:avLst/>
          </a:prstGeom>
          <a:effectLst>
            <a:softEdge rad="31750"/>
          </a:effectLst>
        </p:spPr>
      </p:pic>
      <p:grpSp>
        <p:nvGrpSpPr>
          <p:cNvPr id="15" name="Group 14"/>
          <p:cNvGrpSpPr/>
          <p:nvPr/>
        </p:nvGrpSpPr>
        <p:grpSpPr>
          <a:xfrm>
            <a:off x="1" y="0"/>
            <a:ext cx="12191998" cy="1088571"/>
            <a:chOff x="1" y="0"/>
            <a:chExt cx="12191998" cy="1088571"/>
          </a:xfrm>
        </p:grpSpPr>
        <p:sp>
          <p:nvSpPr>
            <p:cNvPr id="14" name="Rectangle 13"/>
            <p:cNvSpPr/>
            <p:nvPr/>
          </p:nvSpPr>
          <p:spPr>
            <a:xfrm>
              <a:off x="1524000" y="0"/>
              <a:ext cx="10667999" cy="10885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 xmlns:a16="http://schemas.microsoft.com/office/drawing/2014/main" id="{508A4CA7-313D-0130-6EB8-4B65D18D25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 y="0"/>
              <a:ext cx="2631396" cy="108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2491972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58FB359-0B6D-43E8-AE64-A8F423AA033B}"/>
              </a:ext>
            </a:extLst>
          </p:cNvPr>
          <p:cNvSpPr>
            <a:spLocks noGrp="1"/>
          </p:cNvSpPr>
          <p:nvPr>
            <p:ph type="sldNum" sz="quarter" idx="12"/>
          </p:nvPr>
        </p:nvSpPr>
        <p:spPr/>
        <p:txBody>
          <a:bodyPr/>
          <a:lstStyle/>
          <a:p>
            <a:fld id="{590D4C43-55F1-44B5-B1F6-C470EE99362A}" type="slidenum">
              <a:rPr lang="en-US" smtClean="0"/>
              <a:t>10</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546" y="7032"/>
            <a:ext cx="4153318" cy="6017163"/>
          </a:xfrm>
          <a:prstGeom prst="rect">
            <a:avLst/>
          </a:prstGeom>
        </p:spPr>
      </p:pic>
      <p:sp>
        <p:nvSpPr>
          <p:cNvPr id="6" name="Rectangle 5"/>
          <p:cNvSpPr/>
          <p:nvPr/>
        </p:nvSpPr>
        <p:spPr>
          <a:xfrm>
            <a:off x="6682546" y="5994050"/>
            <a:ext cx="4153318" cy="369332"/>
          </a:xfrm>
          <a:prstGeom prst="rect">
            <a:avLst/>
          </a:prstGeom>
        </p:spPr>
        <p:txBody>
          <a:bodyPr wrap="square">
            <a:spAutoFit/>
          </a:bodyPr>
          <a:lstStyle/>
          <a:p>
            <a:pPr algn="ctr"/>
            <a:r>
              <a:rPr lang="en-US" dirty="0">
                <a:solidFill>
                  <a:srgbClr val="143F5F"/>
                </a:solidFill>
                <a:cs typeface="Calibri Light" panose="020F0302020204030204" pitchFamily="34" charset="0"/>
              </a:rPr>
              <a:t>Flowchart of data acquisition (Sep. 2022)</a:t>
            </a:r>
            <a:endParaRPr lang="en-US" dirty="0">
              <a:solidFill>
                <a:srgbClr val="143F5F"/>
              </a:solidFill>
            </a:endParaRPr>
          </a:p>
        </p:txBody>
      </p:sp>
      <p:sp>
        <p:nvSpPr>
          <p:cNvPr id="7" name="Rectangle 6"/>
          <p:cNvSpPr/>
          <p:nvPr/>
        </p:nvSpPr>
        <p:spPr>
          <a:xfrm>
            <a:off x="0" y="-4541"/>
            <a:ext cx="4980792" cy="6369050"/>
          </a:xfrm>
          <a:prstGeom prst="rect">
            <a:avLst/>
          </a:prstGeom>
          <a:solidFill>
            <a:srgbClr val="37738F">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9657" y="2233419"/>
            <a:ext cx="4401586" cy="2862322"/>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rgbClr val="143F5F"/>
                </a:solidFill>
              </a:rPr>
              <a:t>Data from NIDDK-CR:</a:t>
            </a:r>
          </a:p>
          <a:p>
            <a:pPr lvl="1"/>
            <a:r>
              <a:rPr lang="en-US" b="1" dirty="0" smtClean="0">
                <a:solidFill>
                  <a:srgbClr val="143F5F"/>
                </a:solidFill>
              </a:rPr>
              <a:t>HALT-PKD A and B (2016)</a:t>
            </a:r>
          </a:p>
          <a:p>
            <a:pPr lvl="1"/>
            <a:r>
              <a:rPr lang="en-US" b="1" dirty="0" smtClean="0">
                <a:solidFill>
                  <a:srgbClr val="143F5F"/>
                </a:solidFill>
              </a:rPr>
              <a:t>FSGS-FONT (2020)</a:t>
            </a:r>
          </a:p>
          <a:p>
            <a:pPr lvl="1"/>
            <a:endParaRPr lang="en-US" sz="2400" b="1" dirty="0">
              <a:solidFill>
                <a:srgbClr val="143F5F"/>
              </a:solidFill>
            </a:endParaRPr>
          </a:p>
          <a:p>
            <a:pPr marL="342900" indent="-342900">
              <a:buFont typeface="Arial" panose="020B0604020202020204" pitchFamily="34" charset="0"/>
              <a:buChar char="•"/>
            </a:pPr>
            <a:endParaRPr lang="en-US" sz="2000" dirty="0">
              <a:solidFill>
                <a:srgbClr val="143F5F"/>
              </a:solidFill>
            </a:endParaRPr>
          </a:p>
          <a:p>
            <a:pPr marL="342900" indent="-342900">
              <a:buFont typeface="Arial" panose="020B0604020202020204" pitchFamily="34" charset="0"/>
              <a:buChar char="•"/>
            </a:pPr>
            <a:r>
              <a:rPr lang="en-US" sz="2000" dirty="0">
                <a:solidFill>
                  <a:srgbClr val="143F5F"/>
                </a:solidFill>
              </a:rPr>
              <a:t>Other </a:t>
            </a:r>
            <a:r>
              <a:rPr lang="en-US" sz="2000" dirty="0" smtClean="0">
                <a:solidFill>
                  <a:srgbClr val="143F5F"/>
                </a:solidFill>
              </a:rPr>
              <a:t>sources of data:</a:t>
            </a:r>
            <a:endParaRPr lang="en-US" sz="2000" dirty="0">
              <a:solidFill>
                <a:srgbClr val="143F5F"/>
              </a:solidFill>
            </a:endParaRPr>
          </a:p>
          <a:p>
            <a:pPr marL="344488"/>
            <a:r>
              <a:rPr lang="en-US" sz="2000" dirty="0">
                <a:solidFill>
                  <a:srgbClr val="143F5F"/>
                </a:solidFill>
              </a:rPr>
              <a:t>NHLBI </a:t>
            </a:r>
            <a:r>
              <a:rPr lang="en-US" sz="2000" dirty="0" err="1" smtClean="0">
                <a:solidFill>
                  <a:srgbClr val="143F5F"/>
                </a:solidFill>
              </a:rPr>
              <a:t>BioLincc</a:t>
            </a:r>
            <a:r>
              <a:rPr lang="en-US" sz="2000" dirty="0" smtClean="0">
                <a:solidFill>
                  <a:srgbClr val="143F5F"/>
                </a:solidFill>
              </a:rPr>
              <a:t>, Clinical Study Data Request, Vivli, company’s portal, study investigator/sponsor</a:t>
            </a:r>
            <a:endParaRPr lang="en-US" sz="2000" dirty="0">
              <a:solidFill>
                <a:srgbClr val="143F5F"/>
              </a:solidFill>
            </a:endParaRPr>
          </a:p>
        </p:txBody>
      </p:sp>
      <p:sp>
        <p:nvSpPr>
          <p:cNvPr id="10" name="Rectangle 9"/>
          <p:cNvSpPr/>
          <p:nvPr/>
        </p:nvSpPr>
        <p:spPr>
          <a:xfrm>
            <a:off x="0" y="6956"/>
            <a:ext cx="4980792" cy="1300983"/>
          </a:xfrm>
          <a:prstGeom prst="rect">
            <a:avLst/>
          </a:prstGeom>
          <a:solidFill>
            <a:srgbClr val="37738F">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9656" y="237222"/>
            <a:ext cx="4609114" cy="830997"/>
          </a:xfrm>
          <a:prstGeom prst="rect">
            <a:avLst/>
          </a:prstGeom>
        </p:spPr>
        <p:txBody>
          <a:bodyPr wrap="square">
            <a:spAutoFit/>
          </a:bodyPr>
          <a:lstStyle/>
          <a:p>
            <a:pPr algn="ctr"/>
            <a:r>
              <a:rPr lang="en-US" sz="2400" b="1" dirty="0" smtClean="0">
                <a:solidFill>
                  <a:srgbClr val="143F5F"/>
                </a:solidFill>
              </a:rPr>
              <a:t>Systematic review and data acquisition</a:t>
            </a:r>
            <a:endParaRPr lang="en-US" sz="2400" b="1" dirty="0">
              <a:solidFill>
                <a:srgbClr val="143F5F"/>
              </a:solidFill>
            </a:endParaRPr>
          </a:p>
        </p:txBody>
      </p:sp>
      <p:sp>
        <p:nvSpPr>
          <p:cNvPr id="3" name="Rounded Rectangle 2"/>
          <p:cNvSpPr/>
          <p:nvPr/>
        </p:nvSpPr>
        <p:spPr>
          <a:xfrm>
            <a:off x="159656" y="2214369"/>
            <a:ext cx="4154160" cy="1000262"/>
          </a:xfrm>
          <a:prstGeom prst="roundRect">
            <a:avLst/>
          </a:prstGeom>
          <a:noFill/>
          <a:ln w="38100">
            <a:solidFill>
              <a:srgbClr val="295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677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11</a:t>
            </a:fld>
            <a:endParaRPr lang="en-US"/>
          </a:p>
        </p:txBody>
      </p:sp>
      <p:sp>
        <p:nvSpPr>
          <p:cNvPr id="6" name="Rectangle 5"/>
          <p:cNvSpPr/>
          <p:nvPr/>
        </p:nvSpPr>
        <p:spPr>
          <a:xfrm>
            <a:off x="1" y="7031"/>
            <a:ext cx="5019674" cy="6714444"/>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9656" y="129344"/>
            <a:ext cx="11713029" cy="584775"/>
          </a:xfrm>
          <a:prstGeom prst="rect">
            <a:avLst/>
          </a:prstGeom>
        </p:spPr>
        <p:txBody>
          <a:bodyPr wrap="square">
            <a:spAutoFit/>
          </a:bodyPr>
          <a:lstStyle/>
          <a:p>
            <a:r>
              <a:rPr lang="en-US" sz="3200" b="1" dirty="0" smtClean="0">
                <a:solidFill>
                  <a:srgbClr val="143F5F"/>
                </a:solidFill>
              </a:rPr>
              <a:t>Scientific accomplishments </a:t>
            </a:r>
            <a:endParaRPr lang="en-US" sz="3200" b="1" dirty="0">
              <a:solidFill>
                <a:srgbClr val="143F5F"/>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6045"/>
          <a:stretch/>
        </p:blipFill>
        <p:spPr>
          <a:xfrm>
            <a:off x="5153069" y="836432"/>
            <a:ext cx="6971226" cy="4710927"/>
          </a:xfrm>
          <a:prstGeom prst="rect">
            <a:avLst/>
          </a:prstGeom>
        </p:spPr>
      </p:pic>
      <p:sp>
        <p:nvSpPr>
          <p:cNvPr id="3" name="Rectangle 2"/>
          <p:cNvSpPr/>
          <p:nvPr/>
        </p:nvSpPr>
        <p:spPr>
          <a:xfrm>
            <a:off x="159656" y="714119"/>
            <a:ext cx="4860019" cy="5706177"/>
          </a:xfrm>
          <a:prstGeom prst="rect">
            <a:avLst/>
          </a:prstGeom>
        </p:spPr>
        <p:txBody>
          <a:bodyPr wrap="square">
            <a:spAutoFit/>
          </a:bodyPr>
          <a:lstStyle/>
          <a:p>
            <a:pPr>
              <a:lnSpc>
                <a:spcPct val="120000"/>
              </a:lnSpc>
              <a:spcBef>
                <a:spcPts val="0"/>
              </a:spcBef>
            </a:pPr>
            <a:r>
              <a:rPr lang="en-US" sz="1600" dirty="0" smtClean="0">
                <a:solidFill>
                  <a:srgbClr val="143F5F"/>
                </a:solidFill>
              </a:rPr>
              <a:t>GFR slope</a:t>
            </a:r>
          </a:p>
          <a:p>
            <a:pPr marL="285750" indent="-285750">
              <a:lnSpc>
                <a:spcPct val="120000"/>
              </a:lnSpc>
              <a:spcBef>
                <a:spcPts val="0"/>
              </a:spcBef>
              <a:buFont typeface="Arial" panose="020B0604020202020204" pitchFamily="34" charset="0"/>
              <a:buChar char="•"/>
            </a:pPr>
            <a:r>
              <a:rPr lang="en-US" sz="1600" dirty="0" smtClean="0">
                <a:solidFill>
                  <a:srgbClr val="143F5F"/>
                </a:solidFill>
              </a:rPr>
              <a:t>Inker </a:t>
            </a:r>
            <a:r>
              <a:rPr lang="en-US" sz="1600" dirty="0">
                <a:solidFill>
                  <a:srgbClr val="143F5F"/>
                </a:solidFill>
              </a:rPr>
              <a:t>et al, Greene et al, JASN 2019:  GFR slope as valid surrogate </a:t>
            </a:r>
            <a:endParaRPr lang="en-US" sz="1600" dirty="0" smtClean="0">
              <a:solidFill>
                <a:srgbClr val="143F5F"/>
              </a:solidFill>
            </a:endParaRPr>
          </a:p>
          <a:p>
            <a:pPr marL="285750" indent="-285750">
              <a:lnSpc>
                <a:spcPct val="120000"/>
              </a:lnSpc>
              <a:spcBef>
                <a:spcPts val="0"/>
              </a:spcBef>
              <a:buFont typeface="Arial" panose="020B0604020202020204" pitchFamily="34" charset="0"/>
              <a:buChar char="•"/>
            </a:pPr>
            <a:r>
              <a:rPr lang="en-US" sz="1600" dirty="0" smtClean="0">
                <a:solidFill>
                  <a:srgbClr val="143F5F"/>
                </a:solidFill>
              </a:rPr>
              <a:t>Methods </a:t>
            </a:r>
            <a:r>
              <a:rPr lang="en-US" sz="1600" dirty="0">
                <a:solidFill>
                  <a:srgbClr val="143F5F"/>
                </a:solidFill>
              </a:rPr>
              <a:t>for slope analysis accounting for acute effects, informative censoring by ESRD, heteroscedastic GFR variability, and proportional treatment effects  Vonesh et al Stats in Medicine 2019 </a:t>
            </a:r>
            <a:endParaRPr lang="en-US" sz="1600" dirty="0" smtClean="0">
              <a:solidFill>
                <a:srgbClr val="143F5F"/>
              </a:solidFill>
            </a:endParaRPr>
          </a:p>
          <a:p>
            <a:pPr>
              <a:lnSpc>
                <a:spcPct val="120000"/>
              </a:lnSpc>
              <a:spcBef>
                <a:spcPts val="0"/>
              </a:spcBef>
            </a:pPr>
            <a:r>
              <a:rPr lang="en-US" sz="1600" dirty="0" smtClean="0">
                <a:solidFill>
                  <a:srgbClr val="143F5F"/>
                </a:solidFill>
              </a:rPr>
              <a:t>Trial </a:t>
            </a:r>
            <a:r>
              <a:rPr lang="en-US" sz="1600" dirty="0">
                <a:solidFill>
                  <a:srgbClr val="143F5F"/>
                </a:solidFill>
              </a:rPr>
              <a:t>level analyses (evaluation of surrogacy)</a:t>
            </a:r>
          </a:p>
          <a:p>
            <a:pPr marL="285750" indent="-285750">
              <a:lnSpc>
                <a:spcPct val="120000"/>
              </a:lnSpc>
              <a:buFont typeface="Arial" panose="020B0604020202020204" pitchFamily="34" charset="0"/>
              <a:buChar char="•"/>
            </a:pPr>
            <a:r>
              <a:rPr lang="en-US" sz="1600" dirty="0">
                <a:solidFill>
                  <a:srgbClr val="143F5F"/>
                </a:solidFill>
              </a:rPr>
              <a:t>Bayesian trial level analyses relating association of treatment effects on CE to slope, CE to ACR, slope to ACR that account for correlation among the errors with Prediction for future trials with model evaluation and sensitivity analyses for comparable priors across ACR and Slope (more informative, less informative)</a:t>
            </a:r>
          </a:p>
          <a:p>
            <a:pPr marL="285750" indent="-285750">
              <a:lnSpc>
                <a:spcPct val="120000"/>
              </a:lnSpc>
              <a:buFont typeface="Arial" panose="020B0604020202020204" pitchFamily="34" charset="0"/>
              <a:buChar char="•"/>
            </a:pPr>
            <a:r>
              <a:rPr lang="en-US" sz="1600" dirty="0" smtClean="0">
                <a:solidFill>
                  <a:srgbClr val="143F5F"/>
                </a:solidFill>
              </a:rPr>
              <a:t>Updated </a:t>
            </a:r>
            <a:r>
              <a:rPr lang="en-US" sz="1600" dirty="0">
                <a:solidFill>
                  <a:srgbClr val="143F5F"/>
                </a:solidFill>
              </a:rPr>
              <a:t>analyses for expanded  studies Inker Nature Med 2023; </a:t>
            </a:r>
            <a:r>
              <a:rPr lang="en-US" sz="1600" dirty="0" smtClean="0">
                <a:solidFill>
                  <a:srgbClr val="143F5F"/>
                </a:solidFill>
              </a:rPr>
              <a:t>qualification </a:t>
            </a:r>
            <a:r>
              <a:rPr lang="en-US" sz="1600" dirty="0">
                <a:solidFill>
                  <a:srgbClr val="143F5F"/>
                </a:solidFill>
              </a:rPr>
              <a:t>procedures submitted to EMA </a:t>
            </a:r>
          </a:p>
        </p:txBody>
      </p:sp>
    </p:spTree>
    <p:extLst>
      <p:ext uri="{BB962C8B-B14F-4D97-AF65-F5344CB8AC3E}">
        <p14:creationId xmlns:p14="http://schemas.microsoft.com/office/powerpoint/2010/main" val="3778891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574"/>
            <a:ext cx="10515600" cy="4351338"/>
          </a:xfrm>
        </p:spPr>
        <p:txBody>
          <a:bodyPr>
            <a:noAutofit/>
          </a:bodyPr>
          <a:lstStyle/>
          <a:p>
            <a:pPr>
              <a:lnSpc>
                <a:spcPct val="120000"/>
              </a:lnSpc>
              <a:spcBef>
                <a:spcPts val="0"/>
              </a:spcBef>
            </a:pPr>
            <a:r>
              <a:rPr lang="en-US" sz="1100" b="1" dirty="0" smtClean="0"/>
              <a:t>GFR</a:t>
            </a:r>
          </a:p>
          <a:p>
            <a:pPr marL="742950" lvl="1" indent="-285750"/>
            <a:r>
              <a:rPr lang="en-US" sz="1100" dirty="0">
                <a:solidFill>
                  <a:prstClr val="black"/>
                </a:solidFill>
              </a:rPr>
              <a:t>2012 NKF-FDA Workshop (Jointly with CKD-PC): Lesser decline in GFR  (2012)</a:t>
            </a:r>
          </a:p>
          <a:p>
            <a:pPr marL="800100" lvl="1" indent="-342900"/>
            <a:r>
              <a:rPr lang="en-US" sz="1100" dirty="0">
                <a:solidFill>
                  <a:prstClr val="black"/>
                </a:solidFill>
              </a:rPr>
              <a:t>Coresh JAMA, Inker et al and Greene et al AKJD 30 and 40% decline  valid surrogates  </a:t>
            </a:r>
          </a:p>
          <a:p>
            <a:pPr>
              <a:lnSpc>
                <a:spcPct val="120000"/>
              </a:lnSpc>
              <a:spcBef>
                <a:spcPts val="0"/>
              </a:spcBef>
            </a:pPr>
            <a:r>
              <a:rPr lang="en-US" sz="1100" b="1" dirty="0" smtClean="0"/>
              <a:t>GFR </a:t>
            </a:r>
            <a:r>
              <a:rPr lang="en-US" sz="1100" b="1" dirty="0"/>
              <a:t>slope</a:t>
            </a:r>
          </a:p>
          <a:p>
            <a:pPr lvl="1">
              <a:lnSpc>
                <a:spcPct val="120000"/>
              </a:lnSpc>
            </a:pPr>
            <a:r>
              <a:rPr lang="en-US" sz="1100" dirty="0">
                <a:solidFill>
                  <a:prstClr val="black"/>
                </a:solidFill>
              </a:rPr>
              <a:t>Inker et al, Greene et al, JASN 2019:  GFR slope as valid surrogate </a:t>
            </a:r>
          </a:p>
          <a:p>
            <a:pPr lvl="1">
              <a:lnSpc>
                <a:spcPct val="120000"/>
              </a:lnSpc>
              <a:spcBef>
                <a:spcPts val="0"/>
              </a:spcBef>
            </a:pPr>
            <a:r>
              <a:rPr lang="en-US" sz="1100" dirty="0"/>
              <a:t>Methods for slope analysis accounting for acute effects, informative censoring by ESRD, heteroscedastic GFR variability, and proportional treatment effects  </a:t>
            </a:r>
            <a:r>
              <a:rPr lang="en-US" sz="1100" b="1" i="1" dirty="0">
                <a:solidFill>
                  <a:schemeClr val="accent1"/>
                </a:solidFill>
              </a:rPr>
              <a:t>Vonesh et al Stats in Medicine 2019 </a:t>
            </a:r>
          </a:p>
          <a:p>
            <a:pPr lvl="1">
              <a:lnSpc>
                <a:spcPct val="120000"/>
              </a:lnSpc>
              <a:spcBef>
                <a:spcPts val="0"/>
              </a:spcBef>
            </a:pPr>
            <a:r>
              <a:rPr lang="en-US" sz="1100" dirty="0"/>
              <a:t>Assessment of non linearity in GFR slope </a:t>
            </a:r>
            <a:r>
              <a:rPr lang="en-US" sz="1100" b="1" i="1" dirty="0">
                <a:solidFill>
                  <a:schemeClr val="accent1"/>
                </a:solidFill>
              </a:rPr>
              <a:t>CKD-EPI website</a:t>
            </a:r>
          </a:p>
          <a:p>
            <a:pPr lvl="1">
              <a:lnSpc>
                <a:spcPct val="120000"/>
              </a:lnSpc>
              <a:spcBef>
                <a:spcPts val="0"/>
              </a:spcBef>
            </a:pPr>
            <a:r>
              <a:rPr lang="en-US" sz="1100" dirty="0"/>
              <a:t>Biased estimation with shared parameter models in presence of competing dropout </a:t>
            </a:r>
            <a:r>
              <a:rPr lang="en-US" sz="1100" b="1" i="1" dirty="0">
                <a:solidFill>
                  <a:schemeClr val="accent1"/>
                </a:solidFill>
              </a:rPr>
              <a:t>Vonesh Biometrics 2022</a:t>
            </a:r>
          </a:p>
          <a:p>
            <a:pPr>
              <a:lnSpc>
                <a:spcPct val="120000"/>
              </a:lnSpc>
              <a:spcBef>
                <a:spcPts val="0"/>
              </a:spcBef>
            </a:pPr>
            <a:r>
              <a:rPr lang="en-US" sz="1100" b="1" dirty="0"/>
              <a:t>Trial level analyses (evaluation of surrogacy)</a:t>
            </a:r>
          </a:p>
          <a:p>
            <a:pPr lvl="1">
              <a:lnSpc>
                <a:spcPct val="120000"/>
              </a:lnSpc>
              <a:spcBef>
                <a:spcPts val="0"/>
              </a:spcBef>
            </a:pPr>
            <a:r>
              <a:rPr lang="en-US" sz="1100" dirty="0"/>
              <a:t>Bayesian trial level analyses relating association of treatment effects on CE to slope, CE to ACR, slope to ACR that account for correlation among the errors with Prediction for future trials with model evaluation and sensitivity analyses for comparable priors across ACR and Slope (more informative, less informative)</a:t>
            </a:r>
          </a:p>
          <a:p>
            <a:pPr lvl="1">
              <a:lnSpc>
                <a:spcPct val="120000"/>
              </a:lnSpc>
              <a:spcBef>
                <a:spcPts val="0"/>
              </a:spcBef>
            </a:pPr>
            <a:r>
              <a:rPr lang="en-US" sz="1100" dirty="0"/>
              <a:t>Impact of missing study correlation </a:t>
            </a:r>
            <a:r>
              <a:rPr lang="en-US" sz="1100" b="1" i="1" dirty="0">
                <a:solidFill>
                  <a:srgbClr val="F05E22"/>
                </a:solidFill>
              </a:rPr>
              <a:t>Manuscript under review</a:t>
            </a:r>
          </a:p>
          <a:p>
            <a:pPr lvl="1">
              <a:lnSpc>
                <a:spcPct val="120000"/>
              </a:lnSpc>
              <a:spcBef>
                <a:spcPts val="0"/>
              </a:spcBef>
            </a:pPr>
            <a:r>
              <a:rPr lang="en-US" sz="1100" dirty="0"/>
              <a:t>Updated analyses for expanded  studies </a:t>
            </a:r>
            <a:r>
              <a:rPr lang="en-US" sz="1100" b="1" i="1" dirty="0">
                <a:solidFill>
                  <a:schemeClr val="accent1"/>
                </a:solidFill>
              </a:rPr>
              <a:t>Inker Nature Med 2023; submitted qualification procedures submitted to EMA </a:t>
            </a:r>
          </a:p>
          <a:p>
            <a:pPr>
              <a:lnSpc>
                <a:spcPct val="120000"/>
              </a:lnSpc>
              <a:spcBef>
                <a:spcPts val="0"/>
              </a:spcBef>
            </a:pPr>
            <a:r>
              <a:rPr lang="en-US" sz="1100" b="1" dirty="0"/>
              <a:t>Consistency of trial level analyses by subgroups and disease:</a:t>
            </a:r>
          </a:p>
          <a:p>
            <a:pPr lvl="1">
              <a:lnSpc>
                <a:spcPct val="120000"/>
              </a:lnSpc>
              <a:spcBef>
                <a:spcPts val="0"/>
              </a:spcBef>
            </a:pPr>
            <a:r>
              <a:rPr lang="en-US" sz="1100" dirty="0"/>
              <a:t>Situating individual studies within the broader trial level relationships across all CKD-EPI CT studies </a:t>
            </a:r>
            <a:r>
              <a:rPr lang="en-US" sz="1100" b="1" i="1" dirty="0">
                <a:solidFill>
                  <a:schemeClr val="accent1"/>
                </a:solidFill>
              </a:rPr>
              <a:t>Inker Nature Med 2023</a:t>
            </a:r>
            <a:endParaRPr lang="en-US" sz="1100" b="1" i="1" dirty="0">
              <a:solidFill>
                <a:srgbClr val="F05E22"/>
              </a:solidFill>
            </a:endParaRPr>
          </a:p>
          <a:p>
            <a:pPr lvl="1">
              <a:lnSpc>
                <a:spcPct val="120000"/>
              </a:lnSpc>
              <a:spcBef>
                <a:spcPts val="0"/>
              </a:spcBef>
            </a:pPr>
            <a:r>
              <a:rPr lang="en-US" sz="1100" dirty="0"/>
              <a:t>Accounting for variation in trial-level relationships across severity of kidney disease </a:t>
            </a:r>
            <a:r>
              <a:rPr lang="en-US" sz="1100" b="1" i="1" dirty="0">
                <a:solidFill>
                  <a:schemeClr val="accent1"/>
                </a:solidFill>
              </a:rPr>
              <a:t>Collier et al JASN</a:t>
            </a:r>
          </a:p>
          <a:p>
            <a:pPr lvl="1">
              <a:lnSpc>
                <a:spcPct val="120000"/>
              </a:lnSpc>
              <a:spcBef>
                <a:spcPts val="0"/>
              </a:spcBef>
            </a:pPr>
            <a:r>
              <a:rPr lang="en-US" sz="1100" dirty="0"/>
              <a:t>Advanced methods to assess variation by subgroups </a:t>
            </a:r>
            <a:r>
              <a:rPr lang="en-US" sz="1100" b="1" i="1" dirty="0">
                <a:solidFill>
                  <a:schemeClr val="accent1"/>
                </a:solidFill>
              </a:rPr>
              <a:t>Inker Nature Med 2023</a:t>
            </a:r>
            <a:endParaRPr lang="en-US" sz="1100" b="1" i="1" dirty="0">
              <a:solidFill>
                <a:srgbClr val="F05E22"/>
              </a:solidFill>
            </a:endParaRPr>
          </a:p>
          <a:p>
            <a:pPr>
              <a:lnSpc>
                <a:spcPct val="120000"/>
              </a:lnSpc>
              <a:spcBef>
                <a:spcPts val="0"/>
              </a:spcBef>
            </a:pPr>
            <a:r>
              <a:rPr lang="en-US" sz="1100" b="1" dirty="0"/>
              <a:t>Acute effects:  </a:t>
            </a:r>
          </a:p>
          <a:p>
            <a:pPr lvl="1">
              <a:lnSpc>
                <a:spcPct val="120000"/>
              </a:lnSpc>
              <a:spcBef>
                <a:spcPts val="0"/>
              </a:spcBef>
            </a:pPr>
            <a:r>
              <a:rPr lang="en-US" sz="1100" dirty="0"/>
              <a:t>Description and timing and association with clinical endpoints </a:t>
            </a:r>
            <a:r>
              <a:rPr lang="en-US" sz="1100" b="1" i="1" dirty="0">
                <a:solidFill>
                  <a:schemeClr val="accent1"/>
                </a:solidFill>
              </a:rPr>
              <a:t>Neuen et al JASN 2021; </a:t>
            </a:r>
          </a:p>
          <a:p>
            <a:pPr lvl="1">
              <a:lnSpc>
                <a:spcPct val="120000"/>
              </a:lnSpc>
              <a:spcBef>
                <a:spcPts val="0"/>
              </a:spcBef>
            </a:pPr>
            <a:r>
              <a:rPr lang="en-US" sz="1100" dirty="0"/>
              <a:t>Association of acute effects on clinical outcome </a:t>
            </a:r>
            <a:r>
              <a:rPr lang="en-US" sz="1100" b="1" i="1" dirty="0">
                <a:solidFill>
                  <a:srgbClr val="F05E22"/>
                </a:solidFill>
              </a:rPr>
              <a:t>Manuscript in progress</a:t>
            </a:r>
          </a:p>
          <a:p>
            <a:pPr>
              <a:lnSpc>
                <a:spcPct val="120000"/>
              </a:lnSpc>
              <a:spcBef>
                <a:spcPts val="0"/>
              </a:spcBef>
            </a:pPr>
            <a:r>
              <a:rPr lang="en-US" sz="1100" b="1" dirty="0" smtClean="0"/>
              <a:t>ACR</a:t>
            </a:r>
            <a:endParaRPr lang="en-US" sz="1100" b="1" dirty="0"/>
          </a:p>
          <a:p>
            <a:pPr marL="800100" lvl="1" indent="-342900"/>
            <a:r>
              <a:rPr lang="en-US" sz="1100" dirty="0"/>
              <a:t>Data identification, acquisition and cleaning; analyses; method development</a:t>
            </a:r>
          </a:p>
          <a:p>
            <a:pPr marL="800100" lvl="1" indent="-342900"/>
            <a:r>
              <a:rPr lang="en-US" sz="1100" dirty="0"/>
              <a:t>2008 FDA/NKF Workshop to discuss urine protein as endpoint </a:t>
            </a:r>
          </a:p>
          <a:p>
            <a:pPr marL="800100" lvl="1" indent="-342900"/>
            <a:r>
              <a:rPr lang="en-US" sz="1100" dirty="0">
                <a:solidFill>
                  <a:prstClr val="black"/>
                </a:solidFill>
              </a:rPr>
              <a:t>Inker et al AJKD:  Cannot rule out association  </a:t>
            </a:r>
          </a:p>
          <a:p>
            <a:pPr marL="800100" lvl="1" indent="-342900"/>
            <a:r>
              <a:rPr lang="en-US" sz="1100" dirty="0">
                <a:solidFill>
                  <a:prstClr val="black"/>
                </a:solidFill>
              </a:rPr>
              <a:t>Inker et al AJKD: Strong association in IgA </a:t>
            </a:r>
          </a:p>
          <a:p>
            <a:pPr lvl="1">
              <a:lnSpc>
                <a:spcPct val="120000"/>
              </a:lnSpc>
              <a:spcBef>
                <a:spcPts val="0"/>
              </a:spcBef>
            </a:pPr>
            <a:r>
              <a:rPr lang="en-US" sz="1100" dirty="0" smtClean="0"/>
              <a:t>Extension </a:t>
            </a:r>
            <a:r>
              <a:rPr lang="en-US" sz="1100" dirty="0"/>
              <a:t>of trial level models to jointly incorporate information on the treatment effect on CE as well as on slope and ACR </a:t>
            </a:r>
          </a:p>
          <a:p>
            <a:pPr lvl="2">
              <a:lnSpc>
                <a:spcPct val="120000"/>
              </a:lnSpc>
              <a:spcBef>
                <a:spcPts val="0"/>
              </a:spcBef>
            </a:pPr>
            <a:r>
              <a:rPr lang="en-US" sz="1100" b="1" dirty="0"/>
              <a:t>Application of trial level analysis to the design of Phase II trials:</a:t>
            </a:r>
            <a:r>
              <a:rPr lang="en-US" sz="1100" dirty="0"/>
              <a:t> </a:t>
            </a:r>
            <a:r>
              <a:rPr lang="en-US" sz="1100" b="1" i="1" dirty="0">
                <a:solidFill>
                  <a:schemeClr val="accent1"/>
                </a:solidFill>
              </a:rPr>
              <a:t>Heerspink et al JASN in press</a:t>
            </a:r>
          </a:p>
          <a:p>
            <a:pPr>
              <a:lnSpc>
                <a:spcPct val="120000"/>
              </a:lnSpc>
              <a:spcBef>
                <a:spcPts val="600"/>
              </a:spcBef>
            </a:pPr>
            <a:r>
              <a:rPr lang="en-US" sz="1100" b="1" dirty="0"/>
              <a:t>Ultimate goal – </a:t>
            </a:r>
            <a:r>
              <a:rPr lang="en-US" sz="1100" dirty="0"/>
              <a:t>development of adaptive design framework</a:t>
            </a:r>
          </a:p>
          <a:p>
            <a:pPr marL="800100" lvl="1" indent="-342900">
              <a:lnSpc>
                <a:spcPct val="120000"/>
              </a:lnSpc>
            </a:pPr>
            <a:endParaRPr lang="en-US" sz="1100" dirty="0">
              <a:solidFill>
                <a:prstClr val="black"/>
              </a:solidFill>
            </a:endParaRPr>
          </a:p>
        </p:txBody>
      </p:sp>
      <p:sp>
        <p:nvSpPr>
          <p:cNvPr id="4" name="Slide Number Placeholder 3"/>
          <p:cNvSpPr>
            <a:spLocks noGrp="1"/>
          </p:cNvSpPr>
          <p:nvPr>
            <p:ph type="sldNum" sz="quarter" idx="12"/>
          </p:nvPr>
        </p:nvSpPr>
        <p:spPr/>
        <p:txBody>
          <a:bodyPr/>
          <a:lstStyle/>
          <a:p>
            <a:fld id="{E22C98D4-A55F-4446-9A1E-9F90FF583228}" type="slidenum">
              <a:rPr lang="en-US" smtClean="0"/>
              <a:pPr/>
              <a:t>12</a:t>
            </a:fld>
            <a:endParaRPr lang="en-US"/>
          </a:p>
        </p:txBody>
      </p:sp>
    </p:spTree>
    <p:extLst>
      <p:ext uri="{BB962C8B-B14F-4D97-AF65-F5344CB8AC3E}">
        <p14:creationId xmlns:p14="http://schemas.microsoft.com/office/powerpoint/2010/main" val="2831837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13</a:t>
            </a:fld>
            <a:endParaRPr lang="en-US"/>
          </a:p>
        </p:txBody>
      </p:sp>
      <p:sp>
        <p:nvSpPr>
          <p:cNvPr id="8" name="Rectangle 7"/>
          <p:cNvSpPr/>
          <p:nvPr/>
        </p:nvSpPr>
        <p:spPr>
          <a:xfrm>
            <a:off x="0" y="7032"/>
            <a:ext cx="4885526" cy="6369050"/>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539378"/>
            <a:ext cx="4542972" cy="3785652"/>
          </a:xfrm>
          <a:prstGeom prst="rect">
            <a:avLst/>
          </a:prstGeom>
        </p:spPr>
        <p:txBody>
          <a:bodyPr wrap="square">
            <a:spAutoFit/>
          </a:bodyPr>
          <a:lstStyle/>
          <a:p>
            <a:pPr marL="342900" indent="-342900">
              <a:buFont typeface="Arial" panose="020B0604020202020204" pitchFamily="34" charset="0"/>
              <a:buChar char="•"/>
            </a:pPr>
            <a:r>
              <a:rPr lang="en-US" sz="2000" dirty="0" smtClean="0"/>
              <a:t>Accepted </a:t>
            </a:r>
            <a:r>
              <a:rPr lang="en-US" sz="2000" dirty="0"/>
              <a:t>by FDA for rare chronic kidney diseases and being considered for use in trials in more common diseases (Thompson et al 2020) </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Primary or secondary outcome in several ongoing phase III trials of IgA nephropathy approved in </a:t>
            </a:r>
            <a:r>
              <a:rPr lang="en-US" sz="2000" dirty="0" smtClean="0"/>
              <a:t>EU</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Qualification </a:t>
            </a:r>
            <a:r>
              <a:rPr lang="en-US" sz="2000" dirty="0"/>
              <a:t>opinion for GFR slope as a Surrogate Endpoint in RCT for CKD – European Medicines </a:t>
            </a:r>
            <a:r>
              <a:rPr lang="en-US" sz="2000" dirty="0" smtClean="0"/>
              <a:t>Agency</a:t>
            </a:r>
            <a:endParaRPr lang="en-US" sz="2000" dirty="0"/>
          </a:p>
        </p:txBody>
      </p:sp>
      <p:sp>
        <p:nvSpPr>
          <p:cNvPr id="19" name="Rectangle 18"/>
          <p:cNvSpPr/>
          <p:nvPr/>
        </p:nvSpPr>
        <p:spPr>
          <a:xfrm>
            <a:off x="171277" y="234596"/>
            <a:ext cx="4542972" cy="1077218"/>
          </a:xfrm>
          <a:prstGeom prst="rect">
            <a:avLst/>
          </a:prstGeom>
        </p:spPr>
        <p:txBody>
          <a:bodyPr wrap="square">
            <a:spAutoFit/>
          </a:bodyPr>
          <a:lstStyle/>
          <a:p>
            <a:pPr algn="ctr"/>
            <a:r>
              <a:rPr lang="en-US" sz="3200" b="1" dirty="0">
                <a:solidFill>
                  <a:srgbClr val="143F5F"/>
                </a:solidFill>
              </a:rPr>
              <a:t>Translational science accomplishments </a:t>
            </a:r>
          </a:p>
        </p:txBody>
      </p:sp>
      <p:pic>
        <p:nvPicPr>
          <p:cNvPr id="12" name="Picture 11"/>
          <p:cNvPicPr>
            <a:picLocks noChangeAspect="1"/>
          </p:cNvPicPr>
          <p:nvPr/>
        </p:nvPicPr>
        <p:blipFill rotWithShape="1">
          <a:blip r:embed="rId3"/>
          <a:srcRect b="2053"/>
          <a:stretch/>
        </p:blipFill>
        <p:spPr>
          <a:xfrm>
            <a:off x="5600638" y="3229412"/>
            <a:ext cx="5753162" cy="2704844"/>
          </a:xfrm>
          <a:prstGeom prst="rect">
            <a:avLst/>
          </a:prstGeom>
          <a:ln>
            <a:solidFill>
              <a:srgbClr val="003399"/>
            </a:solidFill>
          </a:ln>
        </p:spPr>
      </p:pic>
      <p:grpSp>
        <p:nvGrpSpPr>
          <p:cNvPr id="14" name="Group 13"/>
          <p:cNvGrpSpPr/>
          <p:nvPr/>
        </p:nvGrpSpPr>
        <p:grpSpPr>
          <a:xfrm>
            <a:off x="5278057" y="486033"/>
            <a:ext cx="6075744" cy="1971854"/>
            <a:chOff x="6244107" y="254539"/>
            <a:chExt cx="5109693" cy="1971854"/>
          </a:xfrm>
        </p:grpSpPr>
        <p:sp>
          <p:nvSpPr>
            <p:cNvPr id="4" name="Rectangle 3"/>
            <p:cNvSpPr/>
            <p:nvPr/>
          </p:nvSpPr>
          <p:spPr>
            <a:xfrm>
              <a:off x="6244107" y="1026064"/>
              <a:ext cx="5109693" cy="1200329"/>
            </a:xfrm>
            <a:prstGeom prst="rect">
              <a:avLst/>
            </a:prstGeom>
          </p:spPr>
          <p:txBody>
            <a:bodyPr wrap="square">
              <a:spAutoFit/>
            </a:bodyPr>
            <a:lstStyle/>
            <a:p>
              <a:pPr algn="ctr"/>
              <a:r>
                <a:rPr lang="en-GB" dirty="0"/>
                <a:t>ALIGN (</a:t>
              </a:r>
              <a:r>
                <a:rPr lang="en-US" dirty="0" smtClean="0"/>
                <a:t>NCT04573478</a:t>
              </a:r>
              <a:r>
                <a:rPr lang="en-GB" dirty="0" smtClean="0"/>
                <a:t>), PROTECT </a:t>
              </a:r>
              <a:r>
                <a:rPr lang="en-GB" dirty="0"/>
                <a:t>(</a:t>
              </a:r>
              <a:r>
                <a:rPr lang="en-US" dirty="0" smtClean="0"/>
                <a:t>NCT03762850</a:t>
              </a:r>
              <a:r>
                <a:rPr lang="en-GB" dirty="0" smtClean="0"/>
                <a:t>),</a:t>
              </a:r>
              <a:endParaRPr lang="en-GB" dirty="0"/>
            </a:p>
            <a:p>
              <a:pPr algn="ctr"/>
              <a:r>
                <a:rPr lang="en-GB" dirty="0"/>
                <a:t>APPLAUSE (</a:t>
              </a:r>
              <a:r>
                <a:rPr lang="en-US" dirty="0" smtClean="0"/>
                <a:t>NCT04578834</a:t>
              </a:r>
              <a:r>
                <a:rPr lang="en-GB" dirty="0" smtClean="0"/>
                <a:t>), NEFIGARD </a:t>
              </a:r>
              <a:r>
                <a:rPr lang="en-GB" dirty="0"/>
                <a:t>(</a:t>
              </a:r>
              <a:r>
                <a:rPr lang="en-US" dirty="0" smtClean="0"/>
                <a:t>NCT03643965</a:t>
              </a:r>
              <a:r>
                <a:rPr lang="en-GB" dirty="0" smtClean="0"/>
                <a:t>), </a:t>
              </a:r>
              <a:r>
                <a:rPr lang="en-US" dirty="0" smtClean="0"/>
                <a:t>MOSAIC </a:t>
              </a:r>
              <a:r>
                <a:rPr lang="en-US" dirty="0" smtClean="0"/>
                <a:t>(NCT04026165</a:t>
              </a:r>
              <a:r>
                <a:rPr lang="en-US" dirty="0" smtClean="0"/>
                <a:t>), METROPOLIS </a:t>
              </a:r>
              <a:r>
                <a:rPr lang="en-US" dirty="0" smtClean="0"/>
                <a:t>(NCT03764605</a:t>
              </a:r>
              <a:r>
                <a:rPr lang="en-US" dirty="0" smtClean="0"/>
                <a:t>), </a:t>
              </a:r>
              <a:r>
                <a:rPr lang="en-GB" dirty="0" smtClean="0"/>
                <a:t>Artemis-IgAN </a:t>
              </a:r>
              <a:r>
                <a:rPr lang="en-GB" dirty="0"/>
                <a:t>(</a:t>
              </a:r>
              <a:r>
                <a:rPr lang="en-US" dirty="0"/>
                <a:t>NCT03608033</a:t>
              </a:r>
              <a:r>
                <a:rPr lang="en-GB" dirty="0" smtClean="0"/>
                <a:t>)</a:t>
              </a:r>
              <a:endParaRPr lang="en-GB" dirty="0"/>
            </a:p>
          </p:txBody>
        </p:sp>
        <p:pic>
          <p:nvPicPr>
            <p:cNvPr id="7" name="Picture 6"/>
            <p:cNvPicPr>
              <a:picLocks noChangeAspect="1"/>
            </p:cNvPicPr>
            <p:nvPr/>
          </p:nvPicPr>
          <p:blipFill>
            <a:blip r:embed="rId4"/>
            <a:stretch>
              <a:fillRect/>
            </a:stretch>
          </p:blipFill>
          <p:spPr>
            <a:xfrm>
              <a:off x="7253396" y="254539"/>
              <a:ext cx="3124200" cy="857250"/>
            </a:xfrm>
            <a:prstGeom prst="rect">
              <a:avLst/>
            </a:prstGeom>
          </p:spPr>
        </p:pic>
      </p:grpSp>
    </p:spTree>
    <p:extLst>
      <p:ext uri="{BB962C8B-B14F-4D97-AF65-F5344CB8AC3E}">
        <p14:creationId xmlns:p14="http://schemas.microsoft.com/office/powerpoint/2010/main" val="426502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48A98A-CDE2-40BB-88B3-4B87D48A4D20}"/>
              </a:ext>
            </a:extLst>
          </p:cNvPr>
          <p:cNvSpPr>
            <a:spLocks noGrp="1"/>
          </p:cNvSpPr>
          <p:nvPr>
            <p:ph type="title"/>
          </p:nvPr>
        </p:nvSpPr>
        <p:spPr/>
        <p:txBody>
          <a:bodyPr/>
          <a:lstStyle/>
          <a:p>
            <a:r>
              <a:rPr lang="en-US" dirty="0"/>
              <a:t>Scientific Career Journey</a:t>
            </a:r>
          </a:p>
        </p:txBody>
      </p:sp>
      <p:sp>
        <p:nvSpPr>
          <p:cNvPr id="3" name="Content Placeholder 2">
            <a:extLst>
              <a:ext uri="{FF2B5EF4-FFF2-40B4-BE49-F238E27FC236}">
                <a16:creationId xmlns="" xmlns:a16="http://schemas.microsoft.com/office/drawing/2014/main" id="{C1FEDB7F-CF2E-02B6-6DDF-65DF21EA2FFF}"/>
              </a:ext>
            </a:extLst>
          </p:cNvPr>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E22C98D4-A55F-4446-9A1E-9F90FF583228}" type="slidenum">
              <a:rPr lang="en-US" smtClean="0"/>
              <a:t>14</a:t>
            </a:fld>
            <a:endParaRPr lang="en-US"/>
          </a:p>
        </p:txBody>
      </p:sp>
    </p:spTree>
    <p:extLst>
      <p:ext uri="{BB962C8B-B14F-4D97-AF65-F5344CB8AC3E}">
        <p14:creationId xmlns:p14="http://schemas.microsoft.com/office/powerpoint/2010/main" val="418809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15</a:t>
            </a:fld>
            <a:endParaRPr lang="en-US"/>
          </a:p>
        </p:txBody>
      </p:sp>
      <p:sp>
        <p:nvSpPr>
          <p:cNvPr id="18" name="Rectangle 17"/>
          <p:cNvSpPr/>
          <p:nvPr/>
        </p:nvSpPr>
        <p:spPr>
          <a:xfrm>
            <a:off x="0" y="-4542"/>
            <a:ext cx="12192000" cy="988392"/>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3658" y="150966"/>
            <a:ext cx="11713029" cy="584775"/>
          </a:xfrm>
          <a:prstGeom prst="rect">
            <a:avLst/>
          </a:prstGeom>
        </p:spPr>
        <p:txBody>
          <a:bodyPr wrap="square">
            <a:spAutoFit/>
          </a:bodyPr>
          <a:lstStyle/>
          <a:p>
            <a:pPr algn="ctr"/>
            <a:r>
              <a:rPr lang="en-US" sz="3200" b="1" dirty="0" smtClean="0">
                <a:solidFill>
                  <a:srgbClr val="143F5F"/>
                </a:solidFill>
              </a:rPr>
              <a:t>Challenges and lessons learned</a:t>
            </a:r>
            <a:endParaRPr lang="en-US" sz="3200" b="1" dirty="0">
              <a:solidFill>
                <a:srgbClr val="143F5F"/>
              </a:solidFill>
            </a:endParaRPr>
          </a:p>
        </p:txBody>
      </p:sp>
      <p:sp>
        <p:nvSpPr>
          <p:cNvPr id="6" name="Content Placeholder 2">
            <a:extLst>
              <a:ext uri="{FF2B5EF4-FFF2-40B4-BE49-F238E27FC236}">
                <a16:creationId xmlns="" xmlns:a16="http://schemas.microsoft.com/office/drawing/2014/main" id="{C1FEDB7F-CF2E-02B6-6DDF-65DF21EA2FFF}"/>
              </a:ext>
            </a:extLst>
          </p:cNvPr>
          <p:cNvSpPr>
            <a:spLocks noGrp="1"/>
          </p:cNvSpPr>
          <p:nvPr>
            <p:ph idx="1"/>
          </p:nvPr>
        </p:nvSpPr>
        <p:spPr>
          <a:xfrm>
            <a:off x="343658" y="1139358"/>
            <a:ext cx="11010142" cy="5037605"/>
          </a:xfrm>
        </p:spPr>
        <p:txBody>
          <a:bodyPr/>
          <a:lstStyle/>
          <a:p>
            <a:r>
              <a:rPr lang="en-US" dirty="0"/>
              <a:t>JASN - Data sharing </a:t>
            </a:r>
            <a:r>
              <a:rPr lang="en-US" dirty="0" smtClean="0"/>
              <a:t>perspective - Accepted </a:t>
            </a:r>
            <a:endParaRPr lang="en-US" dirty="0"/>
          </a:p>
        </p:txBody>
      </p:sp>
    </p:spTree>
    <p:extLst>
      <p:ext uri="{BB962C8B-B14F-4D97-AF65-F5344CB8AC3E}">
        <p14:creationId xmlns:p14="http://schemas.microsoft.com/office/powerpoint/2010/main" val="154303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7B654FF0-5629-5428-C4A0-47AECB2D389E}"/>
              </a:ext>
            </a:extLst>
          </p:cNvPr>
          <p:cNvSpPr/>
          <p:nvPr/>
        </p:nvSpPr>
        <p:spPr>
          <a:xfrm>
            <a:off x="4975697" y="1046624"/>
            <a:ext cx="409976" cy="86638"/>
          </a:xfrm>
          <a:custGeom>
            <a:avLst/>
            <a:gdLst>
              <a:gd name="connsiteX0" fmla="*/ 0 w 391565"/>
              <a:gd name="connsiteY0" fmla="*/ 45720 h 91440"/>
              <a:gd name="connsiteX1" fmla="*/ 391565 w 391565"/>
              <a:gd name="connsiteY1" fmla="*/ 45720 h 91440"/>
            </a:gdLst>
            <a:ahLst/>
            <a:cxnLst>
              <a:cxn ang="0">
                <a:pos x="connsiteX0" y="connsiteY0"/>
              </a:cxn>
              <a:cxn ang="0">
                <a:pos x="connsiteX1" y="connsiteY1"/>
              </a:cxn>
            </a:cxnLst>
            <a:rect l="l" t="t" r="r" b="b"/>
            <a:pathLst>
              <a:path w="391565" h="91440">
                <a:moveTo>
                  <a:pt x="0" y="45720"/>
                </a:moveTo>
                <a:lnTo>
                  <a:pt x="39156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7929" tIns="43610" rIns="197928" bIns="43609"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5" name="Flowchart: Process 4">
            <a:extLst>
              <a:ext uri="{FF2B5EF4-FFF2-40B4-BE49-F238E27FC236}">
                <a16:creationId xmlns="" xmlns:a16="http://schemas.microsoft.com/office/drawing/2014/main" id="{97696460-95B6-8B05-8CDF-19D7FC03C189}"/>
              </a:ext>
            </a:extLst>
          </p:cNvPr>
          <p:cNvSpPr/>
          <p:nvPr/>
        </p:nvSpPr>
        <p:spPr>
          <a:xfrm>
            <a:off x="1091821" y="938353"/>
            <a:ext cx="3474720" cy="913438"/>
          </a:xfrm>
          <a:prstGeom prst="flowChartProcess">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ea typeface="+mn-ea"/>
                <a:cs typeface="+mn-cs"/>
              </a:rPr>
              <a:t>Identify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Conduct systematic literature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Determine study meets inclusion which may require discussion with collaborators  </a:t>
            </a:r>
          </a:p>
        </p:txBody>
      </p:sp>
      <p:sp>
        <p:nvSpPr>
          <p:cNvPr id="6" name="Flowchart: Process 5">
            <a:extLst>
              <a:ext uri="{FF2B5EF4-FFF2-40B4-BE49-F238E27FC236}">
                <a16:creationId xmlns="" xmlns:a16="http://schemas.microsoft.com/office/drawing/2014/main" id="{4378D72F-F7FF-F884-A632-58455B41A737}"/>
              </a:ext>
            </a:extLst>
          </p:cNvPr>
          <p:cNvSpPr/>
          <p:nvPr/>
        </p:nvSpPr>
        <p:spPr>
          <a:xfrm>
            <a:off x="4737948" y="932714"/>
            <a:ext cx="3474720" cy="913438"/>
          </a:xfrm>
          <a:prstGeom prst="flowChartProcess">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sng" strike="noStrike" kern="1200" cap="none" spc="0" normalizeH="0" baseline="0" noProof="0" dirty="0">
                <a:ln>
                  <a:noFill/>
                </a:ln>
                <a:solidFill>
                  <a:prstClr val="black"/>
                </a:solidFill>
                <a:effectLst/>
                <a:uLnTx/>
                <a:uFillTx/>
                <a:ea typeface="+mn-ea"/>
                <a:cs typeface="+mn-cs"/>
              </a:rPr>
              <a:t>Agreements</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Obtain agreement for access to individual patient data</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ea typeface="+mn-ea"/>
                <a:cs typeface="+mn-cs"/>
              </a:rPr>
              <a:t>anonymization </a:t>
            </a:r>
            <a:r>
              <a:rPr kumimoji="0" lang="en-US" sz="1100" b="0" i="0" u="none" strike="noStrike" kern="1200" cap="none" spc="0" normalizeH="0" baseline="0" noProof="0" dirty="0">
                <a:ln>
                  <a:noFill/>
                </a:ln>
                <a:solidFill>
                  <a:prstClr val="black"/>
                </a:solidFill>
                <a:effectLst/>
                <a:uLnTx/>
                <a:uFillTx/>
                <a:ea typeface="+mn-ea"/>
                <a:cs typeface="+mn-cs"/>
              </a:rPr>
              <a:t>strategy </a:t>
            </a:r>
          </a:p>
        </p:txBody>
      </p:sp>
      <p:sp>
        <p:nvSpPr>
          <p:cNvPr id="7" name="Flowchart: Process 6">
            <a:extLst>
              <a:ext uri="{FF2B5EF4-FFF2-40B4-BE49-F238E27FC236}">
                <a16:creationId xmlns="" xmlns:a16="http://schemas.microsoft.com/office/drawing/2014/main" id="{3B82798D-FB57-AEC9-25F7-60F313C8CA1D}"/>
              </a:ext>
            </a:extLst>
          </p:cNvPr>
          <p:cNvSpPr/>
          <p:nvPr/>
        </p:nvSpPr>
        <p:spPr>
          <a:xfrm>
            <a:off x="8384075" y="926646"/>
            <a:ext cx="3474720" cy="913438"/>
          </a:xfrm>
          <a:prstGeom prst="flowChartProcess">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sng" strike="noStrike" kern="1200" cap="none" spc="0" normalizeH="0" baseline="0" noProof="0" dirty="0">
                <a:ln>
                  <a:noFill/>
                </a:ln>
                <a:solidFill>
                  <a:prstClr val="black"/>
                </a:solidFill>
                <a:effectLst/>
                <a:uLnTx/>
                <a:uFillTx/>
                <a:ea typeface="+mn-ea"/>
                <a:cs typeface="+mn-cs"/>
              </a:rPr>
              <a:t>Data transfer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sng" strike="noStrike" kern="1200" cap="none" spc="0" normalizeH="0" baseline="0" noProof="0" dirty="0">
                <a:ln>
                  <a:noFill/>
                </a:ln>
                <a:solidFill>
                  <a:prstClr val="black"/>
                </a:solidFill>
                <a:effectLst/>
                <a:uLnTx/>
                <a:uFillTx/>
                <a:ea typeface="+mn-ea"/>
                <a:cs typeface="+mn-cs"/>
              </a:rPr>
              <a:t>F</a:t>
            </a:r>
            <a:r>
              <a:rPr kumimoji="0" lang="en-US" sz="1100" b="0" i="0" u="none" strike="noStrike" kern="1200" cap="none" spc="0" normalizeH="0" baseline="0" noProof="0" dirty="0">
                <a:ln>
                  <a:noFill/>
                </a:ln>
                <a:solidFill>
                  <a:prstClr val="black"/>
                </a:solidFill>
                <a:effectLst/>
                <a:uLnTx/>
                <a:uFillTx/>
                <a:ea typeface="+mn-ea"/>
                <a:cs typeface="+mn-cs"/>
              </a:rPr>
              <a:t>rom collaborators, via data sharing platform, or external coding)</a:t>
            </a:r>
          </a:p>
        </p:txBody>
      </p:sp>
      <p:sp>
        <p:nvSpPr>
          <p:cNvPr id="8" name="Freeform: Shape 7">
            <a:extLst>
              <a:ext uri="{FF2B5EF4-FFF2-40B4-BE49-F238E27FC236}">
                <a16:creationId xmlns="" xmlns:a16="http://schemas.microsoft.com/office/drawing/2014/main" id="{F648FBF4-4766-A8B3-A2D9-F5225BB9FBA6}"/>
              </a:ext>
            </a:extLst>
          </p:cNvPr>
          <p:cNvSpPr/>
          <p:nvPr/>
        </p:nvSpPr>
        <p:spPr>
          <a:xfrm>
            <a:off x="4975697" y="2552008"/>
            <a:ext cx="409976" cy="86638"/>
          </a:xfrm>
          <a:custGeom>
            <a:avLst/>
            <a:gdLst>
              <a:gd name="connsiteX0" fmla="*/ 0 w 391565"/>
              <a:gd name="connsiteY0" fmla="*/ 45720 h 91440"/>
              <a:gd name="connsiteX1" fmla="*/ 391565 w 391565"/>
              <a:gd name="connsiteY1" fmla="*/ 45720 h 91440"/>
            </a:gdLst>
            <a:ahLst/>
            <a:cxnLst>
              <a:cxn ang="0">
                <a:pos x="connsiteX0" y="connsiteY0"/>
              </a:cxn>
              <a:cxn ang="0">
                <a:pos x="connsiteX1" y="connsiteY1"/>
              </a:cxn>
            </a:cxnLst>
            <a:rect l="l" t="t" r="r" b="b"/>
            <a:pathLst>
              <a:path w="391565" h="91440">
                <a:moveTo>
                  <a:pt x="0" y="45720"/>
                </a:moveTo>
                <a:lnTo>
                  <a:pt x="39156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7929" tIns="43609" rIns="197928" bIns="4361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9" name="Freeform: Shape 8">
            <a:extLst>
              <a:ext uri="{FF2B5EF4-FFF2-40B4-BE49-F238E27FC236}">
                <a16:creationId xmlns="" xmlns:a16="http://schemas.microsoft.com/office/drawing/2014/main" id="{E5F0E1FB-9662-9BD1-7717-F9FA72C9A315}"/>
              </a:ext>
            </a:extLst>
          </p:cNvPr>
          <p:cNvSpPr/>
          <p:nvPr/>
        </p:nvSpPr>
        <p:spPr>
          <a:xfrm>
            <a:off x="7339522" y="2552008"/>
            <a:ext cx="409976" cy="86638"/>
          </a:xfrm>
          <a:custGeom>
            <a:avLst/>
            <a:gdLst>
              <a:gd name="connsiteX0" fmla="*/ 0 w 391565"/>
              <a:gd name="connsiteY0" fmla="*/ 45720 h 91440"/>
              <a:gd name="connsiteX1" fmla="*/ 391565 w 391565"/>
              <a:gd name="connsiteY1" fmla="*/ 45720 h 91440"/>
            </a:gdLst>
            <a:ahLst/>
            <a:cxnLst>
              <a:cxn ang="0">
                <a:pos x="connsiteX0" y="connsiteY0"/>
              </a:cxn>
              <a:cxn ang="0">
                <a:pos x="connsiteX1" y="connsiteY1"/>
              </a:cxn>
            </a:cxnLst>
            <a:rect l="l" t="t" r="r" b="b"/>
            <a:pathLst>
              <a:path w="391565" h="91440">
                <a:moveTo>
                  <a:pt x="0" y="45720"/>
                </a:moveTo>
                <a:lnTo>
                  <a:pt x="39156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7929" tIns="43609" rIns="197928" bIns="4361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0" name="Flowchart: Process 9">
            <a:extLst>
              <a:ext uri="{FF2B5EF4-FFF2-40B4-BE49-F238E27FC236}">
                <a16:creationId xmlns="" xmlns:a16="http://schemas.microsoft.com/office/drawing/2014/main" id="{88C0DE23-4F06-02C0-6C3D-367187FBFE75}"/>
              </a:ext>
            </a:extLst>
          </p:cNvPr>
          <p:cNvSpPr/>
          <p:nvPr/>
        </p:nvSpPr>
        <p:spPr>
          <a:xfrm>
            <a:off x="1091821" y="2084178"/>
            <a:ext cx="3474720" cy="913438"/>
          </a:xfrm>
          <a:prstGeom prst="flowChartProcess">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ea typeface="+mn-ea"/>
                <a:cs typeface="+mn-cs"/>
              </a:rPr>
              <a:t>Quality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Verify all variables needed for analyses are available</a:t>
            </a:r>
            <a:r>
              <a:rPr kumimoji="0" lang="en-US" sz="1100" b="0" i="0" u="none" strike="noStrike" kern="1200" cap="none" spc="0" normalizeH="0" baseline="0" noProof="0" dirty="0" smtClean="0">
                <a:ln>
                  <a:noFill/>
                </a:ln>
                <a:solidFill>
                  <a:prstClr val="black"/>
                </a:solidFill>
                <a:effectLst/>
                <a:uLnTx/>
                <a:uFillTx/>
                <a:ea typeface="+mn-ea"/>
                <a:cs typeface="+mn-cs"/>
              </a:rPr>
              <a:t>; Ask </a:t>
            </a:r>
            <a:r>
              <a:rPr kumimoji="0" lang="en-US" sz="1100" b="0" i="0" u="none" strike="noStrike" kern="1200" cap="none" spc="0" normalizeH="0" baseline="0" noProof="0" dirty="0">
                <a:ln>
                  <a:noFill/>
                </a:ln>
                <a:solidFill>
                  <a:prstClr val="black"/>
                </a:solidFill>
                <a:effectLst/>
                <a:uLnTx/>
                <a:uFillTx/>
                <a:ea typeface="+mn-ea"/>
                <a:cs typeface="+mn-cs"/>
              </a:rPr>
              <a:t>for missing variables; clarify details about variables</a:t>
            </a:r>
          </a:p>
        </p:txBody>
      </p:sp>
      <p:sp>
        <p:nvSpPr>
          <p:cNvPr id="11" name="Freeform: Shape 10">
            <a:extLst>
              <a:ext uri="{FF2B5EF4-FFF2-40B4-BE49-F238E27FC236}">
                <a16:creationId xmlns="" xmlns:a16="http://schemas.microsoft.com/office/drawing/2014/main" id="{71199ADD-653C-5966-6497-8F5BF7BB3E87}"/>
              </a:ext>
            </a:extLst>
          </p:cNvPr>
          <p:cNvSpPr/>
          <p:nvPr/>
        </p:nvSpPr>
        <p:spPr>
          <a:xfrm>
            <a:off x="9703347" y="2552008"/>
            <a:ext cx="409976" cy="86638"/>
          </a:xfrm>
          <a:custGeom>
            <a:avLst/>
            <a:gdLst>
              <a:gd name="connsiteX0" fmla="*/ 0 w 391565"/>
              <a:gd name="connsiteY0" fmla="*/ 45720 h 91440"/>
              <a:gd name="connsiteX1" fmla="*/ 391565 w 391565"/>
              <a:gd name="connsiteY1" fmla="*/ 45720 h 91440"/>
            </a:gdLst>
            <a:ahLst/>
            <a:cxnLst>
              <a:cxn ang="0">
                <a:pos x="connsiteX0" y="connsiteY0"/>
              </a:cxn>
              <a:cxn ang="0">
                <a:pos x="connsiteX1" y="connsiteY1"/>
              </a:cxn>
            </a:cxnLst>
            <a:rect l="l" t="t" r="r" b="b"/>
            <a:pathLst>
              <a:path w="391565" h="91440">
                <a:moveTo>
                  <a:pt x="0" y="45720"/>
                </a:moveTo>
                <a:lnTo>
                  <a:pt x="39156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7929" tIns="43609" rIns="197928" bIns="4361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2" name="Flowchart: Process 11">
            <a:extLst>
              <a:ext uri="{FF2B5EF4-FFF2-40B4-BE49-F238E27FC236}">
                <a16:creationId xmlns="" xmlns:a16="http://schemas.microsoft.com/office/drawing/2014/main" id="{7682B406-353B-11F2-64EE-62EB8A926A38}"/>
              </a:ext>
            </a:extLst>
          </p:cNvPr>
          <p:cNvSpPr/>
          <p:nvPr/>
        </p:nvSpPr>
        <p:spPr>
          <a:xfrm>
            <a:off x="4730987" y="2058906"/>
            <a:ext cx="3474720" cy="913438"/>
          </a:xfrm>
          <a:prstGeom prst="flowChartProcess">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sng" strike="noStrike" kern="1200" cap="none" spc="0" normalizeH="0" baseline="0" noProof="0" dirty="0">
                <a:ln>
                  <a:noFill/>
                </a:ln>
                <a:solidFill>
                  <a:prstClr val="black"/>
                </a:solidFill>
                <a:effectLst/>
                <a:uLnTx/>
                <a:uFillTx/>
                <a:ea typeface="+mn-ea"/>
                <a:cs typeface="+mn-cs"/>
              </a:rPr>
              <a:t>Transform data into CKD-EPI CT format </a:t>
            </a:r>
          </a:p>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Convert units and create derived variables</a:t>
            </a:r>
          </a:p>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Split data from multifactorial trials into separate treatment comparisons </a:t>
            </a:r>
          </a:p>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Pool small studies</a:t>
            </a:r>
          </a:p>
        </p:txBody>
      </p:sp>
      <p:sp>
        <p:nvSpPr>
          <p:cNvPr id="13" name="Flowchart: Process 12">
            <a:extLst>
              <a:ext uri="{FF2B5EF4-FFF2-40B4-BE49-F238E27FC236}">
                <a16:creationId xmlns="" xmlns:a16="http://schemas.microsoft.com/office/drawing/2014/main" id="{F500451B-77C8-4F3E-767C-CC3AE6BF4481}"/>
              </a:ext>
            </a:extLst>
          </p:cNvPr>
          <p:cNvSpPr/>
          <p:nvPr/>
        </p:nvSpPr>
        <p:spPr>
          <a:xfrm>
            <a:off x="8354233" y="2062787"/>
            <a:ext cx="3474720" cy="913438"/>
          </a:xfrm>
          <a:prstGeom prst="flowChartProcess">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100" b="0" i="0" u="none" strike="noStrike" kern="1200" cap="none" spc="0" normalizeH="0" baseline="0" noProof="0" dirty="0">
              <a:ln>
                <a:noFill/>
              </a:ln>
              <a:solidFill>
                <a:prstClr val="black"/>
              </a:solidFill>
              <a:effectLst/>
              <a:uLnTx/>
              <a:uFillTx/>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sng" strike="noStrike" kern="1200" cap="none" spc="0" normalizeH="0" baseline="0" noProof="0" dirty="0">
                <a:ln>
                  <a:noFill/>
                </a:ln>
                <a:solidFill>
                  <a:prstClr val="black"/>
                </a:solidFill>
                <a:effectLst/>
                <a:uLnTx/>
                <a:uFillTx/>
                <a:ea typeface="+mn-ea"/>
                <a:cs typeface="+mn-cs"/>
              </a:rPr>
              <a:t>Within study analyses</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Perform albuminuria analysis (~20 programs); Performing GFR analysis</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(~25 programs); Exporting summary files if on remote server (~100 files w output)</a:t>
            </a:r>
          </a:p>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100" b="0" i="0" u="none" strike="noStrike" kern="1200" cap="none" spc="0" normalizeH="0" baseline="0" noProof="0" dirty="0">
              <a:ln>
                <a:noFill/>
              </a:ln>
              <a:solidFill>
                <a:prstClr val="black"/>
              </a:solidFill>
              <a:effectLst/>
              <a:uLnTx/>
              <a:uFillTx/>
              <a:ea typeface="+mn-ea"/>
              <a:cs typeface="+mn-cs"/>
            </a:endParaRPr>
          </a:p>
        </p:txBody>
      </p:sp>
      <p:sp>
        <p:nvSpPr>
          <p:cNvPr id="14" name="Flowchart: Process 13">
            <a:extLst>
              <a:ext uri="{FF2B5EF4-FFF2-40B4-BE49-F238E27FC236}">
                <a16:creationId xmlns="" xmlns:a16="http://schemas.microsoft.com/office/drawing/2014/main" id="{F349366A-7AE7-E9B8-BA5F-E10082C087E0}"/>
              </a:ext>
            </a:extLst>
          </p:cNvPr>
          <p:cNvSpPr/>
          <p:nvPr/>
        </p:nvSpPr>
        <p:spPr>
          <a:xfrm>
            <a:off x="1091821" y="3204575"/>
            <a:ext cx="3474720" cy="913438"/>
          </a:xfrm>
          <a:prstGeom prst="flowChartProcess">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defRPr/>
            </a:pPr>
            <a:r>
              <a:rPr kumimoji="0" lang="en-US" sz="1100" b="0" i="0" u="none" strike="noStrike" kern="1200" cap="none" spc="0" normalizeH="0" baseline="0" noProof="0" dirty="0">
                <a:ln>
                  <a:noFill/>
                </a:ln>
                <a:solidFill>
                  <a:prstClr val="black"/>
                </a:solidFill>
                <a:effectLst/>
                <a:uLnTx/>
                <a:uFillTx/>
                <a:ea typeface="+mn-ea"/>
                <a:cs typeface="+mn-cs"/>
              </a:rPr>
              <a:t>Compiling results from different studies for meta-analysis</a:t>
            </a:r>
          </a:p>
        </p:txBody>
      </p:sp>
      <p:sp>
        <p:nvSpPr>
          <p:cNvPr id="15" name="Flowchart: Process 14">
            <a:extLst>
              <a:ext uri="{FF2B5EF4-FFF2-40B4-BE49-F238E27FC236}">
                <a16:creationId xmlns="" xmlns:a16="http://schemas.microsoft.com/office/drawing/2014/main" id="{4AD5CE98-3FAD-717D-4B7D-A296649B406F}"/>
              </a:ext>
            </a:extLst>
          </p:cNvPr>
          <p:cNvSpPr/>
          <p:nvPr/>
        </p:nvSpPr>
        <p:spPr>
          <a:xfrm>
            <a:off x="8384075" y="3215646"/>
            <a:ext cx="3474720" cy="913438"/>
          </a:xfrm>
          <a:prstGeom prst="flowChartProcess">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Calibri"/>
                <a:ea typeface="+mn-ea"/>
                <a:cs typeface="+mn-cs"/>
              </a:rPr>
              <a:t>Meta-analyses</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Conducting meta-analysis and generating final </a:t>
            </a: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outputs; Comparison</a:t>
            </a:r>
            <a:r>
              <a:rPr kumimoji="0" lang="en-US" sz="1100" b="0" i="0" u="none" strike="noStrike" kern="1200" cap="none" spc="0" normalizeH="0" noProof="0" dirty="0" smtClean="0">
                <a:ln>
                  <a:noFill/>
                </a:ln>
                <a:solidFill>
                  <a:prstClr val="black"/>
                </a:solidFill>
                <a:effectLst/>
                <a:uLnTx/>
                <a:uFillTx/>
                <a:latin typeface="Calibri"/>
                <a:ea typeface="+mn-ea"/>
                <a:cs typeface="+mn-cs"/>
              </a:rPr>
              <a:t> to prior results to recognize </a:t>
            </a:r>
            <a:r>
              <a:rPr kumimoji="0" lang="en-US" sz="1100" b="0" i="0" u="none" strike="noStrike" kern="1200" cap="none" spc="0" normalizeH="0" noProof="0" dirty="0" err="1" smtClean="0">
                <a:ln>
                  <a:noFill/>
                </a:ln>
                <a:solidFill>
                  <a:prstClr val="black"/>
                </a:solidFill>
                <a:effectLst/>
                <a:uLnTx/>
                <a:uFillTx/>
                <a:latin typeface="Calibri"/>
                <a:ea typeface="+mn-ea"/>
                <a:cs typeface="+mn-cs"/>
              </a:rPr>
              <a:t>imapct</a:t>
            </a:r>
            <a:r>
              <a:rPr kumimoji="0" lang="en-US" sz="1100" b="0" i="0" u="none" strike="noStrike" kern="1200" cap="none" spc="0" normalizeH="0" noProof="0" dirty="0" smtClean="0">
                <a:ln>
                  <a:noFill/>
                </a:ln>
                <a:solidFill>
                  <a:prstClr val="black"/>
                </a:solidFill>
                <a:effectLst/>
                <a:uLnTx/>
                <a:uFillTx/>
                <a:latin typeface="Calibri"/>
                <a:ea typeface="+mn-ea"/>
                <a:cs typeface="+mn-cs"/>
              </a:rPr>
              <a:t> of new studies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(~20 files)</a:t>
            </a:r>
          </a:p>
        </p:txBody>
      </p:sp>
      <p:sp>
        <p:nvSpPr>
          <p:cNvPr id="16" name="Rectangle 15">
            <a:extLst>
              <a:ext uri="{FF2B5EF4-FFF2-40B4-BE49-F238E27FC236}">
                <a16:creationId xmlns="" xmlns:a16="http://schemas.microsoft.com/office/drawing/2014/main" id="{1F18E377-3B73-8F0F-6472-D48184FBFEC6}"/>
              </a:ext>
            </a:extLst>
          </p:cNvPr>
          <p:cNvSpPr/>
          <p:nvPr/>
        </p:nvSpPr>
        <p:spPr>
          <a:xfrm>
            <a:off x="1035073" y="5422769"/>
            <a:ext cx="10850628" cy="6422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Administration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Seek/maintain funding: </a:t>
            </a: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 Submit progress reports to sponsors and data sharing platforms; Communications to sponsors and collaborators;-Maintain agreements</a:t>
            </a:r>
            <a:endParaRPr kumimoji="0" lang="en-US" sz="7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7" name="Rectangle 16">
            <a:extLst>
              <a:ext uri="{FF2B5EF4-FFF2-40B4-BE49-F238E27FC236}">
                <a16:creationId xmlns="" xmlns:a16="http://schemas.microsoft.com/office/drawing/2014/main" id="{A5791666-0F86-3420-3632-72B178736739}"/>
              </a:ext>
            </a:extLst>
          </p:cNvPr>
          <p:cNvSpPr/>
          <p:nvPr/>
        </p:nvSpPr>
        <p:spPr>
          <a:xfrm>
            <a:off x="4751401" y="4363412"/>
            <a:ext cx="3474720" cy="91343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ysClr val="windowText" lastClr="000000"/>
                </a:solidFill>
                <a:effectLst/>
                <a:uLnTx/>
                <a:uFillTx/>
                <a:ea typeface="+mn-ea"/>
                <a:cs typeface="+mn-cs"/>
              </a:rPr>
              <a:t>Publication/Presentation of results</a:t>
            </a:r>
          </a:p>
          <a:p>
            <a:pPr marR="0" lvl="0" algn="ctr"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ysClr val="windowText" lastClr="000000"/>
                </a:solidFill>
                <a:effectLst/>
                <a:uLnTx/>
                <a:uFillTx/>
                <a:ea typeface="+mn-ea"/>
                <a:cs typeface="+mn-cs"/>
              </a:rPr>
              <a:t>Draft manuscripts, abstracts, progress reports</a:t>
            </a:r>
          </a:p>
          <a:p>
            <a:pPr marR="0" lvl="0" algn="ctr"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sysClr val="windowText" lastClr="000000"/>
                </a:solidFill>
                <a:effectLst/>
                <a:uLnTx/>
                <a:uFillTx/>
                <a:ea typeface="+mn-ea"/>
                <a:cs typeface="+mn-cs"/>
              </a:rPr>
              <a:t>Seek approval for draft manuscripts</a:t>
            </a:r>
          </a:p>
        </p:txBody>
      </p:sp>
      <p:cxnSp>
        <p:nvCxnSpPr>
          <p:cNvPr id="28" name="Connector: Elbow 27">
            <a:extLst>
              <a:ext uri="{FF2B5EF4-FFF2-40B4-BE49-F238E27FC236}">
                <a16:creationId xmlns="" xmlns:a16="http://schemas.microsoft.com/office/drawing/2014/main" id="{49270807-B7F1-478A-C7C2-2E14D6AC9CBC}"/>
              </a:ext>
            </a:extLst>
          </p:cNvPr>
          <p:cNvCxnSpPr>
            <a:cxnSpLocks/>
            <a:stCxn id="7" idx="2"/>
            <a:endCxn id="10" idx="0"/>
          </p:cNvCxnSpPr>
          <p:nvPr/>
        </p:nvCxnSpPr>
        <p:spPr>
          <a:xfrm rot="5400000">
            <a:off x="6353261" y="-1683996"/>
            <a:ext cx="244094" cy="729225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 xmlns:a16="http://schemas.microsoft.com/office/drawing/2014/main" id="{4860D268-A0F7-9695-5C68-0CA9716DE06D}"/>
              </a:ext>
            </a:extLst>
          </p:cNvPr>
          <p:cNvCxnSpPr>
            <a:cxnSpLocks/>
            <a:stCxn id="13" idx="2"/>
            <a:endCxn id="14" idx="0"/>
          </p:cNvCxnSpPr>
          <p:nvPr/>
        </p:nvCxnSpPr>
        <p:spPr>
          <a:xfrm rot="5400000">
            <a:off x="6346212" y="-540806"/>
            <a:ext cx="228350" cy="72624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AB9BA9D9-E91D-EF3F-1260-07EB9BB9B8DE}"/>
              </a:ext>
            </a:extLst>
          </p:cNvPr>
          <p:cNvSpPr/>
          <p:nvPr/>
        </p:nvSpPr>
        <p:spPr>
          <a:xfrm>
            <a:off x="8410981" y="4363265"/>
            <a:ext cx="3474720" cy="91343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ctr"/>
          <a:lstStyle/>
          <a:p>
            <a:pPr algn="ctr"/>
            <a:r>
              <a:rPr lang="en-US" sz="1100" u="sng" dirty="0">
                <a:solidFill>
                  <a:sysClr val="windowText" lastClr="000000"/>
                </a:solidFill>
              </a:rPr>
              <a:t>Nurture relationships </a:t>
            </a:r>
          </a:p>
          <a:p>
            <a:pPr algn="ctr"/>
            <a:r>
              <a:rPr lang="en-US" sz="1100" dirty="0">
                <a:solidFill>
                  <a:sysClr val="windowText" lastClr="000000"/>
                </a:solidFill>
              </a:rPr>
              <a:t>Host biyearly webinars and share newsletters</a:t>
            </a:r>
          </a:p>
        </p:txBody>
      </p:sp>
      <p:sp>
        <p:nvSpPr>
          <p:cNvPr id="33" name="Rectangle 32">
            <a:extLst>
              <a:ext uri="{FF2B5EF4-FFF2-40B4-BE49-F238E27FC236}">
                <a16:creationId xmlns="" xmlns:a16="http://schemas.microsoft.com/office/drawing/2014/main" id="{50D08211-451A-39A1-AFC3-3F2C84541344}"/>
              </a:ext>
            </a:extLst>
          </p:cNvPr>
          <p:cNvSpPr/>
          <p:nvPr/>
        </p:nvSpPr>
        <p:spPr>
          <a:xfrm>
            <a:off x="1091821" y="4363265"/>
            <a:ext cx="3474720" cy="91343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ysClr val="windowText" lastClr="000000"/>
                </a:solidFill>
                <a:effectLst/>
                <a:uLnTx/>
                <a:uFillTx/>
                <a:ea typeface="+mn-ea"/>
                <a:cs typeface="+mn-cs"/>
              </a:rPr>
              <a:t>Preliminary result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ea typeface="+mn-ea"/>
                <a:cs typeface="+mn-cs"/>
              </a:rPr>
              <a:t>Steering committee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ea typeface="+mn-ea"/>
                <a:cs typeface="+mn-cs"/>
              </a:rPr>
              <a:t>Collaborators and sponsors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ea typeface="+mn-ea"/>
                <a:cs typeface="+mn-cs"/>
              </a:rPr>
              <a:t>Technical reports on website</a:t>
            </a:r>
          </a:p>
        </p:txBody>
      </p:sp>
      <p:sp>
        <p:nvSpPr>
          <p:cNvPr id="34" name="Flowchart: Process 33">
            <a:extLst>
              <a:ext uri="{FF2B5EF4-FFF2-40B4-BE49-F238E27FC236}">
                <a16:creationId xmlns="" xmlns:a16="http://schemas.microsoft.com/office/drawing/2014/main" id="{8E28E822-7DC0-03A2-7DBC-F9442B7B7281}"/>
              </a:ext>
            </a:extLst>
          </p:cNvPr>
          <p:cNvSpPr/>
          <p:nvPr/>
        </p:nvSpPr>
        <p:spPr>
          <a:xfrm>
            <a:off x="4737948" y="3233612"/>
            <a:ext cx="3474720" cy="913438"/>
          </a:xfrm>
          <a:prstGeom prst="flowChartProcess">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sng" strike="noStrike" kern="1200" cap="none" spc="0" normalizeH="0" baseline="0" noProof="0" dirty="0">
                <a:ln>
                  <a:noFill/>
                </a:ln>
                <a:solidFill>
                  <a:prstClr val="black"/>
                </a:solidFill>
                <a:effectLst/>
                <a:uLnTx/>
                <a:uFillTx/>
              </a:rPr>
              <a:t>Pooled </a:t>
            </a:r>
            <a:r>
              <a:rPr lang="en-US" sz="1100" u="sng" dirty="0">
                <a:solidFill>
                  <a:prstClr val="black"/>
                </a:solidFill>
              </a:rPr>
              <a:t>dataset</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rPr>
              <a:t>Ongoing method development</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black"/>
                </a:solidFill>
                <a:effectLst/>
                <a:uLnTx/>
                <a:uFillTx/>
              </a:rPr>
              <a:t>Testing of new codes</a:t>
            </a:r>
          </a:p>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100" b="0" i="0" u="none" strike="noStrike" kern="1200" cap="none" spc="0" normalizeH="0" baseline="0" noProof="0" dirty="0">
              <a:ln>
                <a:noFill/>
              </a:ln>
              <a:solidFill>
                <a:prstClr val="black"/>
              </a:solidFill>
              <a:effectLst/>
              <a:uLnTx/>
              <a:uFillTx/>
            </a:endParaRPr>
          </a:p>
        </p:txBody>
      </p:sp>
      <p:sp>
        <p:nvSpPr>
          <p:cNvPr id="35" name="Flowchart: Process 34">
            <a:extLst>
              <a:ext uri="{FF2B5EF4-FFF2-40B4-BE49-F238E27FC236}">
                <a16:creationId xmlns="" xmlns:a16="http://schemas.microsoft.com/office/drawing/2014/main" id="{FF7D4B13-FA08-6EE3-A242-BA33A3F14B73}"/>
              </a:ext>
            </a:extLst>
          </p:cNvPr>
          <p:cNvSpPr/>
          <p:nvPr/>
        </p:nvSpPr>
        <p:spPr>
          <a:xfrm rot="16200000">
            <a:off x="-289870" y="2796115"/>
            <a:ext cx="1941270" cy="612648"/>
          </a:xfrm>
          <a:prstGeom prst="flowChartProces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Active state of research</a:t>
            </a:r>
          </a:p>
        </p:txBody>
      </p:sp>
      <p:sp>
        <p:nvSpPr>
          <p:cNvPr id="67" name="Flowchart: Process 66">
            <a:extLst>
              <a:ext uri="{FF2B5EF4-FFF2-40B4-BE49-F238E27FC236}">
                <a16:creationId xmlns="" xmlns:a16="http://schemas.microsoft.com/office/drawing/2014/main" id="{80D3FBDA-92FB-86AF-9681-E47527352729}"/>
              </a:ext>
            </a:extLst>
          </p:cNvPr>
          <p:cNvSpPr/>
          <p:nvPr/>
        </p:nvSpPr>
        <p:spPr>
          <a:xfrm rot="16200000">
            <a:off x="210593" y="4513660"/>
            <a:ext cx="913438" cy="612648"/>
          </a:xfrm>
          <a:prstGeom prst="flowChartProces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Sharing results</a:t>
            </a:r>
          </a:p>
        </p:txBody>
      </p:sp>
      <p:cxnSp>
        <p:nvCxnSpPr>
          <p:cNvPr id="70" name="Connector: Elbow 69">
            <a:extLst>
              <a:ext uri="{FF2B5EF4-FFF2-40B4-BE49-F238E27FC236}">
                <a16:creationId xmlns="" xmlns:a16="http://schemas.microsoft.com/office/drawing/2014/main" id="{21D13EA6-5AF8-9934-B640-48D8520471A0}"/>
              </a:ext>
            </a:extLst>
          </p:cNvPr>
          <p:cNvCxnSpPr>
            <a:cxnSpLocks/>
            <a:stCxn id="15" idx="2"/>
            <a:endCxn id="33" idx="0"/>
          </p:cNvCxnSpPr>
          <p:nvPr/>
        </p:nvCxnSpPr>
        <p:spPr>
          <a:xfrm rot="5400000">
            <a:off x="6358218" y="600047"/>
            <a:ext cx="234181" cy="729225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Flowchart: Process 76">
            <a:extLst>
              <a:ext uri="{FF2B5EF4-FFF2-40B4-BE49-F238E27FC236}">
                <a16:creationId xmlns="" xmlns:a16="http://schemas.microsoft.com/office/drawing/2014/main" id="{3096F50C-EBE4-E6B1-34C3-1B153100CFFF}"/>
              </a:ext>
            </a:extLst>
          </p:cNvPr>
          <p:cNvSpPr/>
          <p:nvPr/>
        </p:nvSpPr>
        <p:spPr>
          <a:xfrm rot="16200000">
            <a:off x="231006" y="1098273"/>
            <a:ext cx="913438" cy="612648"/>
          </a:xfrm>
          <a:prstGeom prst="flowChart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Data access</a:t>
            </a:r>
          </a:p>
        </p:txBody>
      </p:sp>
      <p:sp>
        <p:nvSpPr>
          <p:cNvPr id="42" name="Flowchart: Process 41">
            <a:extLst>
              <a:ext uri="{FF2B5EF4-FFF2-40B4-BE49-F238E27FC236}">
                <a16:creationId xmlns="" xmlns:a16="http://schemas.microsoft.com/office/drawing/2014/main" id="{D3DFF9FA-37A6-68BF-099C-164770529E02}"/>
              </a:ext>
            </a:extLst>
          </p:cNvPr>
          <p:cNvSpPr/>
          <p:nvPr/>
        </p:nvSpPr>
        <p:spPr>
          <a:xfrm>
            <a:off x="1091821" y="540444"/>
            <a:ext cx="10753052" cy="28031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Define Research question, hypotheses, study design</a:t>
            </a:r>
          </a:p>
        </p:txBody>
      </p:sp>
      <p:cxnSp>
        <p:nvCxnSpPr>
          <p:cNvPr id="79" name="Straight Arrow Connector 78">
            <a:extLst>
              <a:ext uri="{FF2B5EF4-FFF2-40B4-BE49-F238E27FC236}">
                <a16:creationId xmlns="" xmlns:a16="http://schemas.microsoft.com/office/drawing/2014/main" id="{7CDBA5B1-B3EE-2BF8-0DB2-076ED1653AA0}"/>
              </a:ext>
            </a:extLst>
          </p:cNvPr>
          <p:cNvCxnSpPr>
            <a:cxnSpLocks/>
            <a:stCxn id="5" idx="3"/>
            <a:endCxn id="6" idx="1"/>
          </p:cNvCxnSpPr>
          <p:nvPr/>
        </p:nvCxnSpPr>
        <p:spPr>
          <a:xfrm flipV="1">
            <a:off x="4566541" y="1389433"/>
            <a:ext cx="171407" cy="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 xmlns:a16="http://schemas.microsoft.com/office/drawing/2014/main" id="{D492B42E-8A03-FD02-CB3B-1A03C72D0348}"/>
              </a:ext>
            </a:extLst>
          </p:cNvPr>
          <p:cNvCxnSpPr>
            <a:cxnSpLocks/>
            <a:stCxn id="6" idx="3"/>
            <a:endCxn id="7" idx="1"/>
          </p:cNvCxnSpPr>
          <p:nvPr/>
        </p:nvCxnSpPr>
        <p:spPr>
          <a:xfrm flipV="1">
            <a:off x="8212668" y="1383365"/>
            <a:ext cx="171407" cy="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 xmlns:a16="http://schemas.microsoft.com/office/drawing/2014/main" id="{E135FFD4-311E-9C2E-7C40-0938A5000CAF}"/>
              </a:ext>
            </a:extLst>
          </p:cNvPr>
          <p:cNvCxnSpPr>
            <a:cxnSpLocks/>
          </p:cNvCxnSpPr>
          <p:nvPr/>
        </p:nvCxnSpPr>
        <p:spPr>
          <a:xfrm flipV="1">
            <a:off x="4582461" y="2606164"/>
            <a:ext cx="171407" cy="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 xmlns:a16="http://schemas.microsoft.com/office/drawing/2014/main" id="{D60076F5-274E-47AC-82A6-1DD26DA50022}"/>
              </a:ext>
            </a:extLst>
          </p:cNvPr>
          <p:cNvCxnSpPr>
            <a:cxnSpLocks/>
            <a:stCxn id="12" idx="3"/>
            <a:endCxn id="13" idx="1"/>
          </p:cNvCxnSpPr>
          <p:nvPr/>
        </p:nvCxnSpPr>
        <p:spPr>
          <a:xfrm>
            <a:off x="8205707" y="2515625"/>
            <a:ext cx="148526" cy="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 xmlns:a16="http://schemas.microsoft.com/office/drawing/2014/main" id="{7471E4BF-E273-685F-32D0-DD88B8FE46B7}"/>
              </a:ext>
            </a:extLst>
          </p:cNvPr>
          <p:cNvCxnSpPr>
            <a:cxnSpLocks/>
          </p:cNvCxnSpPr>
          <p:nvPr/>
        </p:nvCxnSpPr>
        <p:spPr>
          <a:xfrm flipV="1">
            <a:off x="4566541" y="3798520"/>
            <a:ext cx="171407" cy="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 xmlns:a16="http://schemas.microsoft.com/office/drawing/2014/main" id="{0A20EBE7-F9DC-92F8-B7D7-AEBA81FDB566}"/>
              </a:ext>
            </a:extLst>
          </p:cNvPr>
          <p:cNvCxnSpPr>
            <a:cxnSpLocks/>
          </p:cNvCxnSpPr>
          <p:nvPr/>
        </p:nvCxnSpPr>
        <p:spPr>
          <a:xfrm flipV="1">
            <a:off x="8212668" y="3790690"/>
            <a:ext cx="198313" cy="7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 xmlns:a16="http://schemas.microsoft.com/office/drawing/2014/main" id="{D93292F5-C64E-15E8-76B3-3F924DE6E4FF}"/>
              </a:ext>
            </a:extLst>
          </p:cNvPr>
          <p:cNvCxnSpPr>
            <a:cxnSpLocks/>
          </p:cNvCxnSpPr>
          <p:nvPr/>
        </p:nvCxnSpPr>
        <p:spPr>
          <a:xfrm flipV="1">
            <a:off x="4566541" y="5006461"/>
            <a:ext cx="171407" cy="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 xmlns:a16="http://schemas.microsoft.com/office/drawing/2014/main" id="{5F62DE3E-8F49-4BE9-10E6-BF89AB1377F4}"/>
              </a:ext>
            </a:extLst>
          </p:cNvPr>
          <p:cNvCxnSpPr>
            <a:cxnSpLocks/>
          </p:cNvCxnSpPr>
          <p:nvPr/>
        </p:nvCxnSpPr>
        <p:spPr>
          <a:xfrm flipV="1">
            <a:off x="8212668" y="4998631"/>
            <a:ext cx="198313" cy="7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E22C98D4-A55F-4446-9A1E-9F90FF583228}" type="slidenum">
              <a:rPr lang="en-US" smtClean="0"/>
              <a:t>16</a:t>
            </a:fld>
            <a:endParaRPr lang="en-US"/>
          </a:p>
        </p:txBody>
      </p:sp>
    </p:spTree>
    <p:extLst>
      <p:ext uri="{BB962C8B-B14F-4D97-AF65-F5344CB8AC3E}">
        <p14:creationId xmlns:p14="http://schemas.microsoft.com/office/powerpoint/2010/main" val="773411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190AD605-BF85-C571-24EB-BDB89AD61153}"/>
              </a:ext>
            </a:extLst>
          </p:cNvPr>
          <p:cNvGraphicFramePr>
            <a:graphicFrameLocks noGrp="1"/>
          </p:cNvGraphicFramePr>
          <p:nvPr>
            <p:extLst/>
          </p:nvPr>
        </p:nvGraphicFramePr>
        <p:xfrm>
          <a:off x="395785" y="1"/>
          <a:ext cx="11368584" cy="6462704"/>
        </p:xfrm>
        <a:graphic>
          <a:graphicData uri="http://schemas.openxmlformats.org/drawingml/2006/table">
            <a:tbl>
              <a:tblPr firstRow="1" firstCol="1" bandRow="1">
                <a:tableStyleId>{3B4B98B0-60AC-42C2-AFA5-B58CD77FA1E5}</a:tableStyleId>
              </a:tblPr>
              <a:tblGrid>
                <a:gridCol w="1356480">
                  <a:extLst>
                    <a:ext uri="{9D8B030D-6E8A-4147-A177-3AD203B41FA5}">
                      <a16:colId xmlns="" xmlns:a16="http://schemas.microsoft.com/office/drawing/2014/main" val="1203900205"/>
                    </a:ext>
                  </a:extLst>
                </a:gridCol>
                <a:gridCol w="1501814">
                  <a:extLst>
                    <a:ext uri="{9D8B030D-6E8A-4147-A177-3AD203B41FA5}">
                      <a16:colId xmlns="" xmlns:a16="http://schemas.microsoft.com/office/drawing/2014/main" val="939205372"/>
                    </a:ext>
                  </a:extLst>
                </a:gridCol>
                <a:gridCol w="3800796">
                  <a:extLst>
                    <a:ext uri="{9D8B030D-6E8A-4147-A177-3AD203B41FA5}">
                      <a16:colId xmlns="" xmlns:a16="http://schemas.microsoft.com/office/drawing/2014/main" val="1410663267"/>
                    </a:ext>
                  </a:extLst>
                </a:gridCol>
                <a:gridCol w="4709494">
                  <a:extLst>
                    <a:ext uri="{9D8B030D-6E8A-4147-A177-3AD203B41FA5}">
                      <a16:colId xmlns="" xmlns:a16="http://schemas.microsoft.com/office/drawing/2014/main" val="1535404692"/>
                    </a:ext>
                  </a:extLst>
                </a:gridCol>
              </a:tblGrid>
              <a:tr h="203572">
                <a:tc>
                  <a:txBody>
                    <a:bodyPr/>
                    <a:lstStyle/>
                    <a:p>
                      <a:pPr marL="0" marR="0" algn="ctr">
                        <a:spcBef>
                          <a:spcPts val="0"/>
                        </a:spcBef>
                        <a:spcAft>
                          <a:spcPts val="0"/>
                        </a:spcAft>
                      </a:pPr>
                      <a:r>
                        <a:rPr lang="en-US" sz="1200" dirty="0">
                          <a:effectLst/>
                        </a:rPr>
                        <a:t>Step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tc>
                <a:tc>
                  <a:txBody>
                    <a:bodyPr/>
                    <a:lstStyle/>
                    <a:p>
                      <a:pPr marL="0" marR="0" indent="19050" algn="ctr">
                        <a:spcBef>
                          <a:spcPts val="0"/>
                        </a:spcBef>
                        <a:spcAft>
                          <a:spcPts val="0"/>
                        </a:spcAft>
                      </a:pPr>
                      <a:r>
                        <a:rPr lang="en-US" sz="1200">
                          <a:effectLst/>
                        </a:rPr>
                        <a:t>Processes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tc>
                <a:tc>
                  <a:txBody>
                    <a:bodyPr/>
                    <a:lstStyle/>
                    <a:p>
                      <a:pPr marL="194310" marR="0" indent="-194310" algn="ctr">
                        <a:spcBef>
                          <a:spcPts val="0"/>
                        </a:spcBef>
                        <a:spcAft>
                          <a:spcPts val="0"/>
                        </a:spcAft>
                      </a:pPr>
                      <a:r>
                        <a:rPr lang="en-US" sz="1200">
                          <a:effectLst/>
                        </a:rPr>
                        <a:t>Challenge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tc>
                <a:tc>
                  <a:txBody>
                    <a:bodyPr/>
                    <a:lstStyle/>
                    <a:p>
                      <a:pPr marL="194310" marR="0" indent="-194310" algn="ctr">
                        <a:spcBef>
                          <a:spcPts val="0"/>
                        </a:spcBef>
                        <a:spcAft>
                          <a:spcPts val="0"/>
                        </a:spcAft>
                      </a:pPr>
                      <a:r>
                        <a:rPr lang="en-US" sz="1200">
                          <a:effectLst/>
                        </a:rPr>
                        <a:t>Solution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tc>
                <a:extLst>
                  <a:ext uri="{0D108BD9-81ED-4DB2-BD59-A6C34878D82A}">
                    <a16:rowId xmlns="" xmlns:a16="http://schemas.microsoft.com/office/drawing/2014/main" val="903238036"/>
                  </a:ext>
                </a:extLst>
              </a:tr>
              <a:tr h="407144">
                <a:tc rowSpan="2">
                  <a:txBody>
                    <a:bodyPr/>
                    <a:lstStyle/>
                    <a:p>
                      <a:pPr marL="0" marR="0">
                        <a:spcBef>
                          <a:spcPts val="0"/>
                        </a:spcBef>
                        <a:spcAft>
                          <a:spcPts val="0"/>
                        </a:spcAft>
                      </a:pPr>
                      <a:r>
                        <a:rPr lang="en-US" sz="1200" dirty="0">
                          <a:effectLst/>
                        </a:rPr>
                        <a:t>Data acquisition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B w="12700" cap="flat" cmpd="sng" algn="ctr">
                      <a:solidFill>
                        <a:schemeClr val="bg1">
                          <a:lumMod val="65000"/>
                        </a:schemeClr>
                      </a:solidFill>
                      <a:prstDash val="solid"/>
                      <a:round/>
                      <a:headEnd type="none" w="med" len="med"/>
                      <a:tailEnd type="none" w="med" len="med"/>
                    </a:lnB>
                  </a:tcPr>
                </a:tc>
                <a:tc>
                  <a:txBody>
                    <a:bodyPr/>
                    <a:lstStyle/>
                    <a:p>
                      <a:pPr marL="0" marR="0" indent="19050">
                        <a:spcBef>
                          <a:spcPts val="0"/>
                        </a:spcBef>
                        <a:spcAft>
                          <a:spcPts val="0"/>
                        </a:spcAft>
                      </a:pPr>
                      <a:r>
                        <a:rPr lang="en-US" sz="1200" dirty="0">
                          <a:effectLst/>
                        </a:rPr>
                        <a:t>Study identification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B w="12700" cap="flat" cmpd="sng" algn="ctr">
                      <a:solidFill>
                        <a:schemeClr val="bg1">
                          <a:lumMod val="65000"/>
                        </a:schemeClr>
                      </a:solidFill>
                      <a:prstDash val="solid"/>
                      <a:round/>
                      <a:headEnd type="none" w="med" len="med"/>
                      <a:tailEnd type="none" w="med" len="med"/>
                    </a:lnB>
                  </a:tcPr>
                </a:tc>
                <a:tc>
                  <a:txBody>
                    <a:bodyPr/>
                    <a:lstStyle/>
                    <a:p>
                      <a:pPr marL="152400" marR="0" indent="-194310">
                        <a:spcBef>
                          <a:spcPts val="0"/>
                        </a:spcBef>
                        <a:spcAft>
                          <a:spcPts val="0"/>
                        </a:spcAft>
                      </a:pPr>
                      <a:r>
                        <a:rPr lang="en-US" sz="1200" dirty="0">
                          <a:effectLst/>
                        </a:rPr>
                        <a:t>Determination if study meets eligibility criteria prior to data acquisition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B w="12700" cap="flat" cmpd="sng" algn="ctr">
                      <a:solidFill>
                        <a:schemeClr val="bg1">
                          <a:lumMod val="65000"/>
                        </a:schemeClr>
                      </a:solidFill>
                      <a:prstDash val="solid"/>
                      <a:round/>
                      <a:headEnd type="none" w="med" len="med"/>
                      <a:tailEnd type="none" w="med" len="med"/>
                    </a:lnB>
                  </a:tcPr>
                </a:tc>
                <a:tc>
                  <a:txBody>
                    <a:bodyPr/>
                    <a:lstStyle/>
                    <a:p>
                      <a:pPr marL="194310" marR="0" indent="-194310">
                        <a:spcBef>
                          <a:spcPts val="0"/>
                        </a:spcBef>
                        <a:spcAft>
                          <a:spcPts val="0"/>
                        </a:spcAft>
                      </a:pPr>
                      <a:r>
                        <a:rPr lang="en-US" sz="1200">
                          <a:effectLst/>
                        </a:rPr>
                        <a:t>Reporting of components of composite endpoints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730915"/>
                  </a:ext>
                </a:extLst>
              </a:tr>
              <a:tr h="610715">
                <a:tc vMerge="1">
                  <a:txBody>
                    <a:bodyPr/>
                    <a:lstStyle/>
                    <a:p>
                      <a:endParaRPr lang="en-US"/>
                    </a:p>
                  </a:txBody>
                  <a:tcPr/>
                </a:tc>
                <a:tc>
                  <a:txBody>
                    <a:bodyPr/>
                    <a:lstStyle/>
                    <a:p>
                      <a:pPr marL="0" marR="0" indent="19050">
                        <a:spcBef>
                          <a:spcPts val="0"/>
                        </a:spcBef>
                        <a:spcAft>
                          <a:spcPts val="0"/>
                        </a:spcAft>
                      </a:pPr>
                      <a:r>
                        <a:rPr lang="en-US" sz="1200" dirty="0">
                          <a:effectLst/>
                        </a:rPr>
                        <a:t>Data source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52400" marR="0" indent="-194310">
                        <a:spcBef>
                          <a:spcPts val="0"/>
                        </a:spcBef>
                        <a:spcAft>
                          <a:spcPts val="0"/>
                        </a:spcAft>
                      </a:pPr>
                      <a:r>
                        <a:rPr lang="en-US" sz="1200" dirty="0">
                          <a:effectLst/>
                        </a:rPr>
                        <a:t>Challenge in locating study on DSP</a:t>
                      </a:r>
                    </a:p>
                    <a:p>
                      <a:pPr marL="152400" marR="0" indent="-19431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94310" marR="0" indent="-194310">
                        <a:spcBef>
                          <a:spcPts val="0"/>
                        </a:spcBef>
                        <a:spcAft>
                          <a:spcPts val="0"/>
                        </a:spcAft>
                      </a:pPr>
                      <a:r>
                        <a:rPr lang="en-US" sz="1200" dirty="0">
                          <a:effectLst/>
                        </a:rPr>
                        <a:t>Increase transparency of DSP by integration and interoperability across DSP with increased participation from academics investigators and biotech companies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982009240"/>
                  </a:ext>
                </a:extLst>
              </a:tr>
              <a:tr h="238878">
                <a:tc rowSpan="3">
                  <a:txBody>
                    <a:bodyPr/>
                    <a:lstStyle/>
                    <a:p>
                      <a:pPr marL="0" marR="0">
                        <a:spcBef>
                          <a:spcPts val="0"/>
                        </a:spcBef>
                        <a:spcAft>
                          <a:spcPts val="0"/>
                        </a:spcAft>
                      </a:pPr>
                      <a:r>
                        <a:rPr lang="en-US" sz="1200" dirty="0">
                          <a:effectLst/>
                        </a:rPr>
                        <a:t>Data agreements</a:t>
                      </a:r>
                    </a:p>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alpha val="20000"/>
                      </a:schemeClr>
                    </a:solidFill>
                  </a:tcPr>
                </a:tc>
                <a:tc rowSpan="2">
                  <a:txBody>
                    <a:bodyPr/>
                    <a:lstStyle/>
                    <a:p>
                      <a:pPr marL="0" marR="0" indent="19050">
                        <a:spcBef>
                          <a:spcPts val="0"/>
                        </a:spcBef>
                        <a:spcAft>
                          <a:spcPts val="0"/>
                        </a:spcAft>
                      </a:pPr>
                      <a:r>
                        <a:rPr lang="en-US" sz="1200" dirty="0">
                          <a:effectLst/>
                        </a:rPr>
                        <a:t>Verbal agreement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52400" marR="0" indent="-194310">
                        <a:spcBef>
                          <a:spcPts val="0"/>
                        </a:spcBef>
                        <a:spcAft>
                          <a:spcPts val="0"/>
                        </a:spcAft>
                      </a:pPr>
                      <a:r>
                        <a:rPr lang="en-US" sz="1200" dirty="0">
                          <a:effectLst/>
                        </a:rPr>
                        <a:t>Sponsors concern of disclosure of proprietary information to competitors or prior to regulatory approval and indicate that they may agree but at some point in the future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marL="194310" marR="0" indent="-194310">
                        <a:spcBef>
                          <a:spcPts val="0"/>
                        </a:spcBef>
                        <a:spcAft>
                          <a:spcPts val="0"/>
                        </a:spcAft>
                      </a:pPr>
                      <a:r>
                        <a:rPr lang="en-US" sz="1200" dirty="0">
                          <a:effectLst/>
                        </a:rPr>
                        <a:t>Making data available after regulatory authorization of a drug</a:t>
                      </a:r>
                    </a:p>
                    <a:p>
                      <a:pPr marL="194310" marR="0" indent="-19431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28575" cap="flat" cmpd="sng" algn="ctr">
                      <a:solidFill>
                        <a:schemeClr val="bg1">
                          <a:lumMod val="65000"/>
                        </a:schemeClr>
                      </a:solidFill>
                      <a:prstDash val="solid"/>
                      <a:round/>
                      <a:headEnd type="none" w="med" len="med"/>
                      <a:tailEnd type="none" w="med" len="med"/>
                    </a:lnT>
                    <a:solidFill>
                      <a:schemeClr val="bg1"/>
                    </a:solidFill>
                  </a:tcPr>
                </a:tc>
                <a:extLst>
                  <a:ext uri="{0D108BD9-81ED-4DB2-BD59-A6C34878D82A}">
                    <a16:rowId xmlns="" xmlns:a16="http://schemas.microsoft.com/office/drawing/2014/main" val="3324949122"/>
                  </a:ext>
                </a:extLst>
              </a:tr>
              <a:tr h="407144">
                <a:tc vMerge="1">
                  <a:txBody>
                    <a:bodyPr/>
                    <a:lstStyle/>
                    <a:p>
                      <a:endParaRPr lang="en-US"/>
                    </a:p>
                  </a:txBody>
                  <a:tcPr/>
                </a:tc>
                <a:tc vMerge="1">
                  <a:txBody>
                    <a:bodyPr/>
                    <a:lstStyle/>
                    <a:p>
                      <a:endParaRPr lang="en-US"/>
                    </a:p>
                  </a:txBody>
                  <a:tcPr/>
                </a:tc>
                <a:tc>
                  <a:txBody>
                    <a:bodyPr/>
                    <a:lstStyle/>
                    <a:p>
                      <a:pPr marL="152400" marR="0" indent="-194310">
                        <a:spcBef>
                          <a:spcPts val="0"/>
                        </a:spcBef>
                        <a:spcAft>
                          <a:spcPts val="0"/>
                        </a:spcAft>
                      </a:pPr>
                      <a:r>
                        <a:rPr lang="en-US" sz="1200" dirty="0">
                          <a:effectLst/>
                        </a:rPr>
                        <a:t>Steering committee does not agree to data sharing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94310" marR="0" indent="-194310">
                        <a:spcBef>
                          <a:spcPts val="0"/>
                        </a:spcBef>
                        <a:spcAft>
                          <a:spcPts val="0"/>
                        </a:spcAft>
                      </a:pPr>
                      <a:r>
                        <a:rPr lang="en-GB" sz="1200">
                          <a:effectLst/>
                        </a:rPr>
                        <a:t>A priori steering committee charter that includes release of data to DSP within a fixed time period following primary result publication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2536330466"/>
                  </a:ext>
                </a:extLst>
              </a:tr>
              <a:tr h="407144">
                <a:tc vMerge="1">
                  <a:txBody>
                    <a:bodyPr/>
                    <a:lstStyle/>
                    <a:p>
                      <a:endParaRPr lang="en-US"/>
                    </a:p>
                  </a:txBody>
                  <a:tcPr/>
                </a:tc>
                <a:tc>
                  <a:txBody>
                    <a:bodyPr/>
                    <a:lstStyle/>
                    <a:p>
                      <a:pPr marL="0" marR="0" indent="19050">
                        <a:spcBef>
                          <a:spcPts val="0"/>
                        </a:spcBef>
                        <a:spcAft>
                          <a:spcPts val="0"/>
                        </a:spcAft>
                      </a:pPr>
                      <a:r>
                        <a:rPr lang="en-US" sz="1200" dirty="0">
                          <a:effectLst/>
                        </a:rPr>
                        <a:t>Terms of agreements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52400" marR="0" indent="-194310">
                        <a:spcBef>
                          <a:spcPts val="0"/>
                        </a:spcBef>
                        <a:spcAft>
                          <a:spcPts val="0"/>
                        </a:spcAft>
                      </a:pPr>
                      <a:r>
                        <a:rPr lang="en-US" sz="1200" dirty="0">
                          <a:effectLst/>
                        </a:rPr>
                        <a:t>Several iterations required over 3-12 months prior to final agreement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94310" marR="0" indent="-194310">
                        <a:spcBef>
                          <a:spcPts val="0"/>
                        </a:spcBef>
                        <a:spcAft>
                          <a:spcPts val="0"/>
                        </a:spcAft>
                      </a:pPr>
                      <a:r>
                        <a:rPr lang="en-US" sz="1200" dirty="0">
                          <a:effectLst/>
                        </a:rPr>
                        <a:t>Standardized agreements with pre-specified choices for the contentious items delineated, limiting the need for negotiation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3889895788"/>
                  </a:ext>
                </a:extLst>
              </a:tr>
              <a:tr h="407144">
                <a:tc rowSpan="5">
                  <a:txBody>
                    <a:bodyPr/>
                    <a:lstStyle/>
                    <a:p>
                      <a:pPr marL="0" marR="0">
                        <a:spcBef>
                          <a:spcPts val="0"/>
                        </a:spcBef>
                        <a:spcAft>
                          <a:spcPts val="0"/>
                        </a:spcAft>
                      </a:pPr>
                      <a:r>
                        <a:rPr lang="en-US" sz="1200" dirty="0">
                          <a:effectLst/>
                        </a:rPr>
                        <a:t>Data analyses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0" marR="0" indent="19050">
                        <a:spcBef>
                          <a:spcPts val="0"/>
                        </a:spcBef>
                        <a:spcAft>
                          <a:spcPts val="0"/>
                        </a:spcAft>
                      </a:pPr>
                      <a:r>
                        <a:rPr lang="en-US" sz="1200" dirty="0">
                          <a:effectLst/>
                        </a:rPr>
                        <a:t>Analyzing data through DSP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34620" marR="0" indent="-171450">
                        <a:spcBef>
                          <a:spcPts val="0"/>
                        </a:spcBef>
                        <a:spcAft>
                          <a:spcPts val="0"/>
                        </a:spcAft>
                      </a:pPr>
                      <a:r>
                        <a:rPr lang="en-US" sz="1200" dirty="0">
                          <a:effectLst/>
                        </a:rPr>
                        <a:t>Computation speed and storage capacities of the host; Cost; Academic institution firewall may prevent access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94310" marR="0" indent="-194310">
                        <a:spcBef>
                          <a:spcPts val="0"/>
                        </a:spcBef>
                        <a:spcAft>
                          <a:spcPts val="0"/>
                        </a:spcAft>
                      </a:pPr>
                      <a:r>
                        <a:rPr lang="en-US" sz="1200" dirty="0">
                          <a:effectLst/>
                        </a:rPr>
                        <a:t>Consolidated or integration and interoperability of DSP allowing for increased computing resources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484235061"/>
                  </a:ext>
                </a:extLst>
              </a:tr>
              <a:tr h="610715">
                <a:tc vMerge="1">
                  <a:txBody>
                    <a:bodyPr/>
                    <a:lstStyle/>
                    <a:p>
                      <a:endParaRPr lang="en-US"/>
                    </a:p>
                  </a:txBody>
                  <a:tcPr/>
                </a:tc>
                <a:tc rowSpan="2">
                  <a:txBody>
                    <a:bodyPr/>
                    <a:lstStyle/>
                    <a:p>
                      <a:pPr marL="0" marR="0" indent="19050">
                        <a:spcBef>
                          <a:spcPts val="0"/>
                        </a:spcBef>
                        <a:spcAft>
                          <a:spcPts val="0"/>
                        </a:spcAft>
                      </a:pPr>
                      <a:r>
                        <a:rPr lang="en-US" sz="1200" dirty="0">
                          <a:effectLst/>
                        </a:rPr>
                        <a:t>Anonymization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34620" marR="0" indent="-171450">
                        <a:spcBef>
                          <a:spcPts val="0"/>
                        </a:spcBef>
                        <a:spcAft>
                          <a:spcPts val="0"/>
                        </a:spcAft>
                      </a:pPr>
                      <a:r>
                        <a:rPr lang="en-US" sz="1200" dirty="0">
                          <a:effectLst/>
                        </a:rPr>
                        <a:t>Anonymization prevents computation of variables or analyses of subgroups or inability to verify published results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94310" marR="0" indent="-194310">
                        <a:spcBef>
                          <a:spcPts val="0"/>
                        </a:spcBef>
                        <a:spcAft>
                          <a:spcPts val="0"/>
                        </a:spcAft>
                      </a:pPr>
                      <a:r>
                        <a:rPr lang="en-US" sz="1200" dirty="0">
                          <a:effectLst/>
                        </a:rPr>
                        <a:t>Advance anonymization standards to accommodate more dynamic rule structures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3190795472"/>
                  </a:ext>
                </a:extLst>
              </a:tr>
              <a:tr h="407144">
                <a:tc vMerge="1">
                  <a:txBody>
                    <a:bodyPr/>
                    <a:lstStyle/>
                    <a:p>
                      <a:endParaRPr lang="en-US"/>
                    </a:p>
                  </a:txBody>
                  <a:tcPr/>
                </a:tc>
                <a:tc vMerge="1">
                  <a:txBody>
                    <a:bodyPr/>
                    <a:lstStyle/>
                    <a:p>
                      <a:endParaRPr lang="en-US"/>
                    </a:p>
                  </a:txBody>
                  <a:tcPr/>
                </a:tc>
                <a:tc>
                  <a:txBody>
                    <a:bodyPr/>
                    <a:lstStyle/>
                    <a:p>
                      <a:pPr marL="134620" marR="0" indent="-171450">
                        <a:spcBef>
                          <a:spcPts val="0"/>
                        </a:spcBef>
                        <a:spcAft>
                          <a:spcPts val="0"/>
                        </a:spcAft>
                      </a:pPr>
                      <a:r>
                        <a:rPr lang="en-US" sz="1200" dirty="0">
                          <a:effectLst/>
                        </a:rPr>
                        <a:t>Inability to replicate published results due to protection laws preclude use of subset of studies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94310" marR="0" indent="-194310">
                        <a:spcBef>
                          <a:spcPts val="0"/>
                        </a:spcBef>
                        <a:spcAft>
                          <a:spcPts val="0"/>
                        </a:spcAft>
                      </a:pPr>
                      <a:r>
                        <a:rPr lang="en-US" sz="1200" dirty="0">
                          <a:effectLst/>
                        </a:rPr>
                        <a:t>Provide computed treatment effects of shared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261334883"/>
                  </a:ext>
                </a:extLst>
              </a:tr>
              <a:tr h="1017859">
                <a:tc vMerge="1">
                  <a:txBody>
                    <a:bodyPr/>
                    <a:lstStyle/>
                    <a:p>
                      <a:endParaRPr lang="en-US"/>
                    </a:p>
                  </a:txBody>
                  <a:tcPr/>
                </a:tc>
                <a:tc>
                  <a:txBody>
                    <a:bodyPr/>
                    <a:lstStyle/>
                    <a:p>
                      <a:pPr marL="0" marR="0" indent="19050">
                        <a:spcBef>
                          <a:spcPts val="0"/>
                        </a:spcBef>
                        <a:spcAft>
                          <a:spcPts val="0"/>
                        </a:spcAft>
                      </a:pPr>
                      <a:r>
                        <a:rPr lang="en-US" sz="1200" dirty="0">
                          <a:effectLst/>
                        </a:rPr>
                        <a:t>Quality control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52400" marR="0" indent="-194310">
                        <a:spcBef>
                          <a:spcPts val="0"/>
                        </a:spcBef>
                        <a:spcAft>
                          <a:spcPts val="0"/>
                        </a:spcAft>
                      </a:pPr>
                      <a:r>
                        <a:rPr lang="en-US" sz="1200" dirty="0">
                          <a:effectLst/>
                        </a:rPr>
                        <a:t>Inadequate information on variables</a:t>
                      </a:r>
                    </a:p>
                    <a:p>
                      <a:pPr marL="134620" marR="0" indent="-17145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94310" marR="0" indent="-194310">
                        <a:spcBef>
                          <a:spcPts val="0"/>
                        </a:spcBef>
                        <a:spcAft>
                          <a:spcPts val="0"/>
                        </a:spcAft>
                      </a:pPr>
                      <a:r>
                        <a:rPr lang="en-US" sz="1200" dirty="0">
                          <a:effectLst/>
                        </a:rPr>
                        <a:t>Clinical Data Interchange Standards Consortium, that provide common frameworks and terminology for study data </a:t>
                      </a:r>
                    </a:p>
                    <a:p>
                      <a:pPr marL="194310" marR="0" indent="-194310">
                        <a:spcBef>
                          <a:spcPts val="0"/>
                        </a:spcBef>
                        <a:spcAft>
                          <a:spcPts val="0"/>
                        </a:spcAft>
                      </a:pPr>
                      <a:r>
                        <a:rPr lang="en-US" sz="1200" dirty="0">
                          <a:effectLst/>
                        </a:rPr>
                        <a:t>Comprehensive data package including protocol, data dictionary, computed treatment effects if the data has been reduced or anonymized, as well as code to recreate main analysis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691225029"/>
                  </a:ext>
                </a:extLst>
              </a:tr>
              <a:tr h="407144">
                <a:tc vMerge="1">
                  <a:txBody>
                    <a:bodyPr/>
                    <a:lstStyle/>
                    <a:p>
                      <a:endParaRPr lang="en-US"/>
                    </a:p>
                  </a:txBody>
                  <a:tcPr/>
                </a:tc>
                <a:tc>
                  <a:txBody>
                    <a:bodyPr/>
                    <a:lstStyle/>
                    <a:p>
                      <a:pPr marL="0" marR="0" indent="19050">
                        <a:spcBef>
                          <a:spcPts val="0"/>
                        </a:spcBef>
                        <a:spcAft>
                          <a:spcPts val="0"/>
                        </a:spcAft>
                      </a:pPr>
                      <a:r>
                        <a:rPr lang="en-US" sz="1200" dirty="0">
                          <a:effectLst/>
                        </a:rPr>
                        <a:t>Meta-analysis across studies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60020" marR="0" indent="-228600">
                        <a:spcBef>
                          <a:spcPts val="0"/>
                        </a:spcBef>
                        <a:spcAft>
                          <a:spcPts val="0"/>
                        </a:spcAft>
                      </a:pPr>
                      <a:r>
                        <a:rPr lang="en-US" sz="1200" dirty="0">
                          <a:effectLst/>
                        </a:rPr>
                        <a:t>Inability to include earlier studies in updated analyses due to expired agreements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a:txBody>
                    <a:bodyPr/>
                    <a:lstStyle/>
                    <a:p>
                      <a:pPr marL="194310" marR="0" indent="-194310">
                        <a:spcBef>
                          <a:spcPts val="0"/>
                        </a:spcBef>
                        <a:spcAft>
                          <a:spcPts val="0"/>
                        </a:spcAft>
                      </a:pPr>
                      <a:r>
                        <a:rPr lang="en-US" sz="1200" dirty="0">
                          <a:effectLst/>
                        </a:rPr>
                        <a:t>Agreements to terminate at the end of research completion </a:t>
                      </a:r>
                    </a:p>
                    <a:p>
                      <a:pPr marL="194310" marR="0" indent="-19431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692952786"/>
                  </a:ext>
                </a:extLst>
              </a:tr>
              <a:tr h="407144">
                <a:tc rowSpan="2">
                  <a:txBody>
                    <a:bodyPr/>
                    <a:lstStyle/>
                    <a:p>
                      <a:pPr marL="0" marR="0">
                        <a:spcBef>
                          <a:spcPts val="0"/>
                        </a:spcBef>
                        <a:spcAft>
                          <a:spcPts val="0"/>
                        </a:spcAft>
                      </a:pPr>
                      <a:r>
                        <a:rPr lang="en-US" sz="1200" dirty="0">
                          <a:effectLst/>
                        </a:rPr>
                        <a:t>Dissemination of results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solidFill>
                      <a:schemeClr val="bg1">
                        <a:alpha val="20000"/>
                      </a:schemeClr>
                    </a:solidFill>
                  </a:tcPr>
                </a:tc>
                <a:tc rowSpan="2">
                  <a:txBody>
                    <a:bodyPr/>
                    <a:lstStyle/>
                    <a:p>
                      <a:pPr marL="0" marR="0" indent="19050">
                        <a:spcBef>
                          <a:spcPts val="0"/>
                        </a:spcBef>
                        <a:spcAft>
                          <a:spcPts val="0"/>
                        </a:spcAft>
                      </a:pPr>
                      <a:r>
                        <a:rPr lang="en-US" sz="1200" dirty="0">
                          <a:effectLst/>
                        </a:rPr>
                        <a:t>Peer reviewed publications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solidFill>
                      <a:schemeClr val="bg1">
                        <a:alpha val="20000"/>
                      </a:schemeClr>
                    </a:solidFill>
                  </a:tcPr>
                </a:tc>
                <a:tc>
                  <a:txBody>
                    <a:bodyPr/>
                    <a:lstStyle/>
                    <a:p>
                      <a:pPr marL="152400" marR="0" indent="-194310">
                        <a:spcBef>
                          <a:spcPts val="0"/>
                        </a:spcBef>
                        <a:spcAft>
                          <a:spcPts val="0"/>
                        </a:spcAft>
                      </a:pPr>
                      <a:r>
                        <a:rPr lang="en-US" sz="1200" dirty="0">
                          <a:effectLst/>
                        </a:rPr>
                        <a:t>Inability to adhering to data sharing requirements by journals due to agreements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solidFill>
                      <a:schemeClr val="bg1"/>
                    </a:solidFill>
                  </a:tcPr>
                </a:tc>
                <a:tc>
                  <a:txBody>
                    <a:bodyPr/>
                    <a:lstStyle/>
                    <a:p>
                      <a:pPr marL="194310" marR="0" indent="-194310">
                        <a:spcBef>
                          <a:spcPts val="0"/>
                        </a:spcBef>
                        <a:spcAft>
                          <a:spcPts val="0"/>
                        </a:spcAft>
                      </a:pPr>
                      <a:r>
                        <a:rPr lang="en-US" sz="1200" dirty="0">
                          <a:effectLst/>
                        </a:rPr>
                        <a:t>Refining ICMJE requirements for analyses of third party data</a:t>
                      </a:r>
                    </a:p>
                    <a:p>
                      <a:pPr marL="194310" marR="0" indent="-19431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lnT w="12700" cap="flat" cmpd="sng" algn="ctr">
                      <a:solidFill>
                        <a:schemeClr val="bg1">
                          <a:lumMod val="65000"/>
                        </a:schemeClr>
                      </a:solidFill>
                      <a:prstDash val="solid"/>
                      <a:round/>
                      <a:headEnd type="none" w="med" len="med"/>
                      <a:tailEnd type="none" w="med" len="med"/>
                    </a:lnT>
                    <a:solidFill>
                      <a:schemeClr val="bg1"/>
                    </a:solidFill>
                  </a:tcPr>
                </a:tc>
                <a:extLst>
                  <a:ext uri="{0D108BD9-81ED-4DB2-BD59-A6C34878D82A}">
                    <a16:rowId xmlns="" xmlns:a16="http://schemas.microsoft.com/office/drawing/2014/main" val="4186192702"/>
                  </a:ext>
                </a:extLst>
              </a:tr>
              <a:tr h="621195">
                <a:tc vMerge="1">
                  <a:txBody>
                    <a:bodyPr/>
                    <a:lstStyle/>
                    <a:p>
                      <a:endParaRPr lang="en-US"/>
                    </a:p>
                  </a:txBody>
                  <a:tcPr/>
                </a:tc>
                <a:tc vMerge="1">
                  <a:txBody>
                    <a:bodyPr/>
                    <a:lstStyle/>
                    <a:p>
                      <a:endParaRPr lang="en-US"/>
                    </a:p>
                  </a:txBody>
                  <a:tcPr/>
                </a:tc>
                <a:tc>
                  <a:txBody>
                    <a:bodyPr/>
                    <a:lstStyle/>
                    <a:p>
                      <a:pPr marL="152400" marR="0" indent="-194310">
                        <a:spcBef>
                          <a:spcPts val="0"/>
                        </a:spcBef>
                        <a:spcAft>
                          <a:spcPts val="0"/>
                        </a:spcAft>
                      </a:pPr>
                      <a:r>
                        <a:rPr lang="en-US" sz="1200" dirty="0">
                          <a:effectLst/>
                        </a:rPr>
                        <a:t>Inability to provide requested analyses due to expired agreements or accessing data again is too costly or time consuming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solidFill>
                      <a:schemeClr val="bg1"/>
                    </a:solidFill>
                  </a:tcPr>
                </a:tc>
                <a:tc>
                  <a:txBody>
                    <a:bodyPr/>
                    <a:lstStyle/>
                    <a:p>
                      <a:pPr marL="194310" marR="0" indent="-194310">
                        <a:spcBef>
                          <a:spcPts val="0"/>
                        </a:spcBef>
                        <a:spcAft>
                          <a:spcPts val="0"/>
                        </a:spcAft>
                      </a:pPr>
                      <a:r>
                        <a:rPr lang="en-US" sz="1200" dirty="0">
                          <a:effectLst/>
                        </a:rPr>
                        <a:t>Direct communications between authors and editors; </a:t>
                      </a:r>
                    </a:p>
                    <a:p>
                      <a:pPr marL="194310" marR="0" indent="-194310">
                        <a:spcBef>
                          <a:spcPts val="0"/>
                        </a:spcBef>
                        <a:spcAft>
                          <a:spcPts val="0"/>
                        </a:spcAft>
                      </a:pPr>
                      <a:r>
                        <a:rPr lang="en-US" sz="1200" dirty="0">
                          <a:effectLst/>
                        </a:rPr>
                        <a:t>Agreements to terminate at the end of research completion; </a:t>
                      </a:r>
                    </a:p>
                    <a:p>
                      <a:pPr marL="194310" marR="0" indent="-194310">
                        <a:spcBef>
                          <a:spcPts val="0"/>
                        </a:spcBef>
                        <a:spcAft>
                          <a:spcPts val="0"/>
                        </a:spcAft>
                      </a:pPr>
                      <a:r>
                        <a:rPr lang="en-US" sz="1200" dirty="0">
                          <a:effectLst/>
                        </a:rPr>
                        <a:t>No or reduced cost associated with reply to reviewers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328" marR="32328" marT="0" marB="0">
                    <a:solidFill>
                      <a:schemeClr val="bg1"/>
                    </a:solidFill>
                  </a:tcPr>
                </a:tc>
                <a:extLst>
                  <a:ext uri="{0D108BD9-81ED-4DB2-BD59-A6C34878D82A}">
                    <a16:rowId xmlns="" xmlns:a16="http://schemas.microsoft.com/office/drawing/2014/main" val="1106878605"/>
                  </a:ext>
                </a:extLst>
              </a:tr>
            </a:tbl>
          </a:graphicData>
        </a:graphic>
      </p:graphicFrame>
      <p:sp>
        <p:nvSpPr>
          <p:cNvPr id="2" name="Slide Number Placeholder 1"/>
          <p:cNvSpPr>
            <a:spLocks noGrp="1"/>
          </p:cNvSpPr>
          <p:nvPr>
            <p:ph type="sldNum" sz="quarter" idx="12"/>
          </p:nvPr>
        </p:nvSpPr>
        <p:spPr/>
        <p:txBody>
          <a:bodyPr/>
          <a:lstStyle/>
          <a:p>
            <a:fld id="{E22C98D4-A55F-4446-9A1E-9F90FF583228}" type="slidenum">
              <a:rPr lang="en-US" smtClean="0"/>
              <a:t>17</a:t>
            </a:fld>
            <a:endParaRPr lang="en-US"/>
          </a:p>
        </p:txBody>
      </p:sp>
    </p:spTree>
    <p:extLst>
      <p:ext uri="{BB962C8B-B14F-4D97-AF65-F5344CB8AC3E}">
        <p14:creationId xmlns:p14="http://schemas.microsoft.com/office/powerpoint/2010/main" val="2849484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18</a:t>
            </a:fld>
            <a:endParaRPr lang="en-US"/>
          </a:p>
        </p:txBody>
      </p:sp>
      <p:sp>
        <p:nvSpPr>
          <p:cNvPr id="18" name="Rectangle 17"/>
          <p:cNvSpPr/>
          <p:nvPr/>
        </p:nvSpPr>
        <p:spPr>
          <a:xfrm>
            <a:off x="0" y="-4542"/>
            <a:ext cx="12192000" cy="988392"/>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3658" y="150966"/>
            <a:ext cx="11713029" cy="584775"/>
          </a:xfrm>
          <a:prstGeom prst="rect">
            <a:avLst/>
          </a:prstGeom>
        </p:spPr>
        <p:txBody>
          <a:bodyPr wrap="square">
            <a:spAutoFit/>
          </a:bodyPr>
          <a:lstStyle/>
          <a:p>
            <a:pPr algn="ctr"/>
            <a:r>
              <a:rPr lang="en-US" sz="3200" b="1" dirty="0" smtClean="0">
                <a:solidFill>
                  <a:srgbClr val="143F5F"/>
                </a:solidFill>
              </a:rPr>
              <a:t>Challenges and lessons learned</a:t>
            </a:r>
            <a:endParaRPr lang="en-US" sz="3200" b="1" dirty="0">
              <a:solidFill>
                <a:srgbClr val="143F5F"/>
              </a:solidFill>
            </a:endParaRPr>
          </a:p>
        </p:txBody>
      </p:sp>
      <p:sp>
        <p:nvSpPr>
          <p:cNvPr id="6" name="Content Placeholder 2">
            <a:extLst>
              <a:ext uri="{FF2B5EF4-FFF2-40B4-BE49-F238E27FC236}">
                <a16:creationId xmlns="" xmlns:a16="http://schemas.microsoft.com/office/drawing/2014/main" id="{C1FEDB7F-CF2E-02B6-6DDF-65DF21EA2FFF}"/>
              </a:ext>
            </a:extLst>
          </p:cNvPr>
          <p:cNvSpPr>
            <a:spLocks noGrp="1"/>
          </p:cNvSpPr>
          <p:nvPr>
            <p:ph idx="1"/>
          </p:nvPr>
        </p:nvSpPr>
        <p:spPr>
          <a:xfrm>
            <a:off x="343658" y="1139358"/>
            <a:ext cx="11010142" cy="5037605"/>
          </a:xfrm>
        </p:spPr>
        <p:txBody>
          <a:bodyPr/>
          <a:lstStyle/>
          <a:p>
            <a:r>
              <a:rPr lang="en-US" dirty="0"/>
              <a:t>JASN - Data sharing </a:t>
            </a:r>
            <a:r>
              <a:rPr lang="en-US" dirty="0" smtClean="0"/>
              <a:t>perspective - Accepted </a:t>
            </a:r>
            <a:endParaRPr lang="en-US" dirty="0"/>
          </a:p>
          <a:p>
            <a:r>
              <a:rPr lang="en-US" dirty="0" smtClean="0"/>
              <a:t>Documentation is key! </a:t>
            </a:r>
          </a:p>
          <a:p>
            <a:pPr lvl="1"/>
            <a:r>
              <a:rPr lang="en-US" dirty="0" smtClean="0"/>
              <a:t>Look for variables used in the publication</a:t>
            </a:r>
          </a:p>
          <a:p>
            <a:r>
              <a:rPr lang="en-US" dirty="0" smtClean="0"/>
              <a:t>Working </a:t>
            </a:r>
            <a:r>
              <a:rPr lang="en-US" dirty="0" smtClean="0"/>
              <a:t>closely with grants and contracts office to explain the nature of agreements </a:t>
            </a:r>
            <a:endParaRPr lang="en-US" dirty="0"/>
          </a:p>
        </p:txBody>
      </p:sp>
    </p:spTree>
    <p:extLst>
      <p:ext uri="{BB962C8B-B14F-4D97-AF65-F5344CB8AC3E}">
        <p14:creationId xmlns:p14="http://schemas.microsoft.com/office/powerpoint/2010/main" val="20292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48A98A-CDE2-40BB-88B3-4B87D48A4D20}"/>
              </a:ext>
            </a:extLst>
          </p:cNvPr>
          <p:cNvSpPr>
            <a:spLocks noGrp="1"/>
          </p:cNvSpPr>
          <p:nvPr>
            <p:ph type="title"/>
          </p:nvPr>
        </p:nvSpPr>
        <p:spPr>
          <a:xfrm>
            <a:off x="6516548" y="365125"/>
            <a:ext cx="5462286" cy="1325563"/>
          </a:xfrm>
        </p:spPr>
        <p:txBody>
          <a:bodyPr>
            <a:noAutofit/>
          </a:bodyPr>
          <a:lstStyle/>
          <a:p>
            <a:r>
              <a:rPr lang="en-US" sz="3200" b="1" dirty="0">
                <a:solidFill>
                  <a:schemeClr val="accent5">
                    <a:lumMod val="50000"/>
                  </a:schemeClr>
                </a:solidFill>
              </a:rPr>
              <a:t>Thank you to our </a:t>
            </a:r>
            <a:r>
              <a:rPr lang="en-US" sz="3200" b="1" dirty="0" smtClean="0">
                <a:solidFill>
                  <a:schemeClr val="accent5">
                    <a:lumMod val="50000"/>
                  </a:schemeClr>
                </a:solidFill>
              </a:rPr>
              <a:t>collaborators and data contributors</a:t>
            </a:r>
            <a:endParaRPr lang="en-US" sz="3200" dirty="0"/>
          </a:p>
        </p:txBody>
      </p:sp>
      <p:sp>
        <p:nvSpPr>
          <p:cNvPr id="3" name="Content Placeholder 2">
            <a:extLst>
              <a:ext uri="{FF2B5EF4-FFF2-40B4-BE49-F238E27FC236}">
                <a16:creationId xmlns="" xmlns:a16="http://schemas.microsoft.com/office/drawing/2014/main" id="{C1FEDB7F-CF2E-02B6-6DDF-65DF21EA2FFF}"/>
              </a:ext>
            </a:extLst>
          </p:cNvPr>
          <p:cNvSpPr>
            <a:spLocks noGrp="1"/>
          </p:cNvSpPr>
          <p:nvPr>
            <p:ph idx="1"/>
          </p:nvPr>
        </p:nvSpPr>
        <p:spPr>
          <a:xfrm>
            <a:off x="6516548" y="1825625"/>
            <a:ext cx="5462286" cy="4351338"/>
          </a:xfrm>
        </p:spPr>
        <p:txBody>
          <a:bodyPr>
            <a:noAutofit/>
          </a:bodyPr>
          <a:lstStyle/>
          <a:p>
            <a:pPr marL="0" indent="0">
              <a:buNone/>
            </a:pPr>
            <a:r>
              <a:rPr lang="en-US" sz="2400" dirty="0">
                <a:solidFill>
                  <a:srgbClr val="505050"/>
                </a:solidFill>
              </a:rPr>
              <a:t>From our vantage point, the landscape for drug development for chronic kidney diseases has changed dramatically over the last 10 years. We have arrived at this place because of efforts such as this and the</a:t>
            </a:r>
            <a:r>
              <a:rPr lang="en-US" sz="2400" dirty="0">
                <a:solidFill>
                  <a:srgbClr val="0070C0"/>
                </a:solidFill>
              </a:rPr>
              <a:t> </a:t>
            </a:r>
            <a:r>
              <a:rPr lang="en-US" sz="2400" b="1" i="1" dirty="0">
                <a:solidFill>
                  <a:srgbClr val="295C79"/>
                </a:solidFill>
              </a:rPr>
              <a:t>willingness of the community to share data to answer important questions</a:t>
            </a:r>
            <a:r>
              <a:rPr lang="en-US" sz="2400" dirty="0">
                <a:solidFill>
                  <a:srgbClr val="0070C0"/>
                </a:solidFill>
              </a:rPr>
              <a:t>.</a:t>
            </a:r>
            <a:r>
              <a:rPr lang="en-US" sz="2400" dirty="0">
                <a:solidFill>
                  <a:srgbClr val="F05E22"/>
                </a:solidFill>
              </a:rPr>
              <a:t> </a:t>
            </a:r>
            <a:r>
              <a:rPr lang="en-US" sz="2400" dirty="0">
                <a:solidFill>
                  <a:srgbClr val="505050"/>
                </a:solidFill>
              </a:rPr>
              <a:t>We thank those who led and contributed to the workshop and in particular, </a:t>
            </a:r>
            <a:r>
              <a:rPr lang="en-US" sz="2400" i="1" dirty="0">
                <a:solidFill>
                  <a:srgbClr val="295C79"/>
                </a:solidFill>
              </a:rPr>
              <a:t>those who shared their data</a:t>
            </a:r>
            <a:r>
              <a:rPr lang="en-US" sz="2400" dirty="0">
                <a:solidFill>
                  <a:srgbClr val="505050"/>
                </a:solidFill>
              </a:rPr>
              <a:t>, thus allowing us to move forward.</a:t>
            </a:r>
          </a:p>
          <a:p>
            <a:pPr marL="0" indent="0" algn="r">
              <a:buNone/>
            </a:pPr>
            <a:r>
              <a:rPr lang="en-US" sz="2400" dirty="0" smtClean="0">
                <a:solidFill>
                  <a:srgbClr val="505050"/>
                </a:solidFill>
              </a:rPr>
              <a:t>- </a:t>
            </a:r>
            <a:r>
              <a:rPr lang="en-US" sz="2400" dirty="0">
                <a:solidFill>
                  <a:srgbClr val="505050"/>
                </a:solidFill>
              </a:rPr>
              <a:t>Thompson </a:t>
            </a:r>
            <a:r>
              <a:rPr lang="en-US" sz="2400" i="1" dirty="0">
                <a:solidFill>
                  <a:srgbClr val="505050"/>
                </a:solidFill>
              </a:rPr>
              <a:t>et al </a:t>
            </a:r>
            <a:r>
              <a:rPr lang="en-US" sz="2400" dirty="0">
                <a:solidFill>
                  <a:srgbClr val="505050"/>
                </a:solidFill>
              </a:rPr>
              <a:t>AJKD 2020</a:t>
            </a:r>
          </a:p>
        </p:txBody>
      </p:sp>
      <p:sp>
        <p:nvSpPr>
          <p:cNvPr id="5" name="Slide Number Placeholder 4"/>
          <p:cNvSpPr>
            <a:spLocks noGrp="1"/>
          </p:cNvSpPr>
          <p:nvPr>
            <p:ph type="sldNum" sz="quarter" idx="12"/>
          </p:nvPr>
        </p:nvSpPr>
        <p:spPr/>
        <p:txBody>
          <a:bodyPr/>
          <a:lstStyle/>
          <a:p>
            <a:fld id="{E22C98D4-A55F-4446-9A1E-9F90FF583228}" type="slidenum">
              <a:rPr lang="en-US" smtClean="0"/>
              <a:t>19</a:t>
            </a:fld>
            <a:endParaRPr lang="en-US"/>
          </a:p>
        </p:txBody>
      </p:sp>
      <p:grpSp>
        <p:nvGrpSpPr>
          <p:cNvPr id="6" name="Group 5"/>
          <p:cNvGrpSpPr/>
          <p:nvPr/>
        </p:nvGrpSpPr>
        <p:grpSpPr>
          <a:xfrm>
            <a:off x="242418" y="202814"/>
            <a:ext cx="5755362" cy="5782987"/>
            <a:chOff x="6319127" y="821095"/>
            <a:chExt cx="5755362" cy="5782987"/>
          </a:xfrm>
        </p:grpSpPr>
        <p:grpSp>
          <p:nvGrpSpPr>
            <p:cNvPr id="7" name="Group 6"/>
            <p:cNvGrpSpPr/>
            <p:nvPr/>
          </p:nvGrpSpPr>
          <p:grpSpPr>
            <a:xfrm>
              <a:off x="6319127" y="821095"/>
              <a:ext cx="5755362" cy="3961037"/>
              <a:chOff x="7560698" y="1016173"/>
              <a:chExt cx="5315106" cy="3668397"/>
            </a:xfrm>
            <a:solidFill>
              <a:srgbClr val="327894"/>
            </a:solidFill>
          </p:grpSpPr>
          <p:sp>
            <p:nvSpPr>
              <p:cNvPr id="9" name="Oval 8"/>
              <p:cNvSpPr/>
              <p:nvPr/>
            </p:nvSpPr>
            <p:spPr>
              <a:xfrm>
                <a:off x="9198428" y="1016173"/>
                <a:ext cx="2011680" cy="2011680"/>
              </a:xfrm>
              <a:prstGeom prst="ellipse">
                <a:avLst/>
              </a:prstGeom>
              <a:solidFill>
                <a:srgbClr val="32789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Clinical science,</a:t>
                </a:r>
              </a:p>
              <a:p>
                <a:pPr algn="ctr"/>
                <a:r>
                  <a:rPr lang="en-US" dirty="0" smtClean="0"/>
                  <a:t>pharmacology</a:t>
                </a:r>
                <a:endParaRPr lang="en-US" dirty="0"/>
              </a:p>
            </p:txBody>
          </p:sp>
          <p:sp>
            <p:nvSpPr>
              <p:cNvPr id="10" name="Oval 9"/>
              <p:cNvSpPr/>
              <p:nvPr/>
            </p:nvSpPr>
            <p:spPr>
              <a:xfrm>
                <a:off x="7560698" y="2672890"/>
                <a:ext cx="2011680" cy="2011680"/>
              </a:xfrm>
              <a:prstGeom prst="ellipse">
                <a:avLst/>
              </a:prstGeom>
              <a:solidFill>
                <a:srgbClr val="0247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Statistics</a:t>
                </a:r>
                <a:endParaRPr lang="en-US" dirty="0"/>
              </a:p>
            </p:txBody>
          </p:sp>
          <p:sp>
            <p:nvSpPr>
              <p:cNvPr id="11" name="Oval 10"/>
              <p:cNvSpPr/>
              <p:nvPr/>
            </p:nvSpPr>
            <p:spPr>
              <a:xfrm>
                <a:off x="10864124" y="2672890"/>
                <a:ext cx="2011680" cy="2011680"/>
              </a:xfrm>
              <a:prstGeom prst="ellipse">
                <a:avLst/>
              </a:prstGeom>
              <a:solidFill>
                <a:srgbClr val="29847B">
                  <a:alpha val="50000"/>
                </a:srgbClr>
              </a:solidFill>
              <a:ln w="28575">
                <a:solidFill>
                  <a:srgbClr val="3F59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 Data</a:t>
                </a:r>
              </a:p>
              <a:p>
                <a:pPr algn="ctr"/>
                <a:r>
                  <a:rPr lang="en-US" dirty="0" smtClean="0"/>
                  <a:t>Sharing</a:t>
                </a:r>
                <a:endParaRPr lang="en-US" dirty="0"/>
              </a:p>
            </p:txBody>
          </p:sp>
          <p:sp>
            <p:nvSpPr>
              <p:cNvPr id="12" name="Oval 11"/>
              <p:cNvSpPr/>
              <p:nvPr/>
            </p:nvSpPr>
            <p:spPr>
              <a:xfrm>
                <a:off x="9198428" y="2661129"/>
                <a:ext cx="2011680" cy="2011680"/>
              </a:xfrm>
              <a:prstGeom prst="ellipse">
                <a:avLst/>
              </a:prstGeom>
              <a:solidFill>
                <a:srgbClr val="2A7C9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Organization</a:t>
                </a:r>
              </a:p>
              <a:p>
                <a:pPr algn="ctr"/>
                <a:r>
                  <a:rPr lang="en-US" dirty="0" smtClean="0"/>
                  <a:t>Core</a:t>
                </a:r>
                <a:endParaRPr lang="en-US" dirty="0"/>
              </a:p>
            </p:txBody>
          </p:sp>
        </p:grpSp>
        <p:sp>
          <p:nvSpPr>
            <p:cNvPr id="8" name="Oval 7"/>
            <p:cNvSpPr/>
            <p:nvPr/>
          </p:nvSpPr>
          <p:spPr>
            <a:xfrm>
              <a:off x="8098128" y="4431924"/>
              <a:ext cx="2178310" cy="2172158"/>
            </a:xfrm>
            <a:prstGeom prst="ellipse">
              <a:avLst/>
            </a:prstGeom>
            <a:solidFill>
              <a:srgbClr val="7FA7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Industry and regulatory involvement</a:t>
              </a:r>
              <a:endParaRPr lang="en-US" dirty="0"/>
            </a:p>
          </p:txBody>
        </p:sp>
      </p:grpSp>
    </p:spTree>
    <p:extLst>
      <p:ext uri="{BB962C8B-B14F-4D97-AF65-F5344CB8AC3E}">
        <p14:creationId xmlns:p14="http://schemas.microsoft.com/office/powerpoint/2010/main" val="2885251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1"/>
            <a:ext cx="768096" cy="6369050"/>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smtClean="0">
                <a:solidFill>
                  <a:srgbClr val="143F5F"/>
                </a:solidFill>
                <a:latin typeface="+mn-lt"/>
              </a:rPr>
              <a:t>Outline</a:t>
            </a:r>
            <a:endParaRPr lang="en-US" b="1" dirty="0">
              <a:solidFill>
                <a:srgbClr val="143F5F"/>
              </a:solidFill>
              <a:latin typeface="+mn-lt"/>
            </a:endParaRPr>
          </a:p>
        </p:txBody>
      </p:sp>
      <p:sp>
        <p:nvSpPr>
          <p:cNvPr id="3" name="Content Placeholder 2"/>
          <p:cNvSpPr>
            <a:spLocks noGrp="1"/>
          </p:cNvSpPr>
          <p:nvPr>
            <p:ph idx="1"/>
          </p:nvPr>
        </p:nvSpPr>
        <p:spPr>
          <a:xfrm>
            <a:off x="838200" y="1171303"/>
            <a:ext cx="10515600" cy="4390085"/>
          </a:xfrm>
        </p:spPr>
        <p:txBody>
          <a:bodyPr/>
          <a:lstStyle/>
          <a:p>
            <a:endParaRPr lang="en-US" dirty="0" smtClean="0">
              <a:solidFill>
                <a:srgbClr val="143F5F"/>
              </a:solidFill>
            </a:endParaRPr>
          </a:p>
          <a:p>
            <a:r>
              <a:rPr lang="en-US" dirty="0" smtClean="0">
                <a:solidFill>
                  <a:srgbClr val="143F5F"/>
                </a:solidFill>
              </a:rPr>
              <a:t>Clinical problem and unmet need</a:t>
            </a:r>
          </a:p>
          <a:p>
            <a:r>
              <a:rPr lang="en-US" dirty="0" smtClean="0">
                <a:solidFill>
                  <a:srgbClr val="143F5F"/>
                </a:solidFill>
              </a:rPr>
              <a:t>Solutions</a:t>
            </a:r>
          </a:p>
          <a:p>
            <a:r>
              <a:rPr lang="en-US" dirty="0" smtClean="0">
                <a:solidFill>
                  <a:srgbClr val="143F5F"/>
                </a:solidFill>
              </a:rPr>
              <a:t>CKD-EPI </a:t>
            </a:r>
            <a:r>
              <a:rPr lang="en-US" dirty="0" smtClean="0">
                <a:solidFill>
                  <a:srgbClr val="143F5F"/>
                </a:solidFill>
              </a:rPr>
              <a:t>CT</a:t>
            </a:r>
          </a:p>
          <a:p>
            <a:r>
              <a:rPr lang="en-US" dirty="0" smtClean="0">
                <a:solidFill>
                  <a:srgbClr val="143F5F"/>
                </a:solidFill>
              </a:rPr>
              <a:t>Meta-analysis</a:t>
            </a:r>
          </a:p>
          <a:p>
            <a:r>
              <a:rPr lang="en-US" dirty="0" smtClean="0">
                <a:solidFill>
                  <a:srgbClr val="143F5F"/>
                </a:solidFill>
              </a:rPr>
              <a:t>NIDDK data</a:t>
            </a:r>
          </a:p>
          <a:p>
            <a:r>
              <a:rPr lang="en-US" dirty="0" smtClean="0">
                <a:solidFill>
                  <a:srgbClr val="143F5F"/>
                </a:solidFill>
              </a:rPr>
              <a:t>Accomplishments </a:t>
            </a:r>
          </a:p>
          <a:p>
            <a:r>
              <a:rPr lang="en-US" dirty="0">
                <a:solidFill>
                  <a:srgbClr val="143F5F"/>
                </a:solidFill>
              </a:rPr>
              <a:t>L</a:t>
            </a:r>
            <a:r>
              <a:rPr lang="en-US" dirty="0" smtClean="0">
                <a:solidFill>
                  <a:srgbClr val="143F5F"/>
                </a:solidFill>
              </a:rPr>
              <a:t>essons learned</a:t>
            </a:r>
            <a:endParaRPr lang="en-US" dirty="0">
              <a:solidFill>
                <a:srgbClr val="143F5F"/>
              </a:solidFill>
            </a:endParaRPr>
          </a:p>
        </p:txBody>
      </p:sp>
      <p:grpSp>
        <p:nvGrpSpPr>
          <p:cNvPr id="7" name="Group 6"/>
          <p:cNvGrpSpPr/>
          <p:nvPr/>
        </p:nvGrpSpPr>
        <p:grpSpPr>
          <a:xfrm>
            <a:off x="1" y="6369050"/>
            <a:ext cx="12191999" cy="497073"/>
            <a:chOff x="1" y="6369050"/>
            <a:chExt cx="12191999" cy="497073"/>
          </a:xfrm>
        </p:grpSpPr>
        <p:sp>
          <p:nvSpPr>
            <p:cNvPr id="6" name="Rectangle 5"/>
            <p:cNvSpPr/>
            <p:nvPr/>
          </p:nvSpPr>
          <p:spPr>
            <a:xfrm>
              <a:off x="5003799" y="6369050"/>
              <a:ext cx="7188201" cy="488950"/>
            </a:xfrm>
            <a:prstGeom prst="rect">
              <a:avLst/>
            </a:prstGeom>
            <a:gradFill>
              <a:gsLst>
                <a:gs pos="0">
                  <a:srgbClr val="396E8A"/>
                </a:gs>
                <a:gs pos="100000">
                  <a:srgbClr val="157E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a:srcRect r="3270"/>
            <a:stretch/>
          </p:blipFill>
          <p:spPr>
            <a:xfrm>
              <a:off x="1" y="6369050"/>
              <a:ext cx="5086349" cy="497073"/>
            </a:xfrm>
            <a:prstGeom prst="rect">
              <a:avLst/>
            </a:prstGeom>
          </p:spPr>
        </p:pic>
      </p:grpSp>
      <p:sp>
        <p:nvSpPr>
          <p:cNvPr id="4" name="Slide Number Placeholder 3"/>
          <p:cNvSpPr>
            <a:spLocks noGrp="1"/>
          </p:cNvSpPr>
          <p:nvPr>
            <p:ph type="sldNum" sz="quarter" idx="12"/>
          </p:nvPr>
        </p:nvSpPr>
        <p:spPr/>
        <p:txBody>
          <a:bodyPr/>
          <a:lstStyle/>
          <a:p>
            <a:fld id="{E22C98D4-A55F-4446-9A1E-9F90FF583228}" type="slidenum">
              <a:rPr lang="en-US" smtClean="0"/>
              <a:t>2</a:t>
            </a:fld>
            <a:endParaRPr lang="en-US" dirty="0"/>
          </a:p>
        </p:txBody>
      </p:sp>
    </p:spTree>
    <p:extLst>
      <p:ext uri="{BB962C8B-B14F-4D97-AF65-F5344CB8AC3E}">
        <p14:creationId xmlns:p14="http://schemas.microsoft.com/office/powerpoint/2010/main" val="3121114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2C98D4-A55F-4446-9A1E-9F90FF583228}" type="slidenum">
              <a:rPr lang="en-US" smtClean="0"/>
              <a:t>20</a:t>
            </a:fld>
            <a:endParaRPr lang="en-US"/>
          </a:p>
        </p:txBody>
      </p:sp>
      <p:sp>
        <p:nvSpPr>
          <p:cNvPr id="4" name="Rectangle 3"/>
          <p:cNvSpPr/>
          <p:nvPr/>
        </p:nvSpPr>
        <p:spPr>
          <a:xfrm>
            <a:off x="838200" y="1799880"/>
            <a:ext cx="10515600"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The FSGS/FONT, HALT-PKD Study A and B were conducted by the investigators of the respective studies and supported by the National Institute of Diabetes and Digestive and Kidney Diseases (NIDDK). The data from these studies reported here were supplied by the NIDDK Central Repository. The manuscript does not necessarily reflect the opinions or views of the studies, the NIDDK Central Repository, or the NIDDK.</a:t>
            </a:r>
            <a:endParaRPr lang="en-US" dirty="0"/>
          </a:p>
        </p:txBody>
      </p:sp>
      <p:sp>
        <p:nvSpPr>
          <p:cNvPr id="5" name="Title 4"/>
          <p:cNvSpPr>
            <a:spLocks noGrp="1"/>
          </p:cNvSpPr>
          <p:nvPr>
            <p:ph type="title"/>
          </p:nvPr>
        </p:nvSpPr>
        <p:spPr/>
        <p:txBody>
          <a:bodyPr/>
          <a:lstStyle/>
          <a:p>
            <a:r>
              <a:rPr lang="en-US" b="1" dirty="0" smtClean="0">
                <a:solidFill>
                  <a:schemeClr val="accent5">
                    <a:lumMod val="50000"/>
                  </a:schemeClr>
                </a:solidFill>
              </a:rPr>
              <a:t>FSGS/FONT and HALT-PKD Study A and B </a:t>
            </a:r>
            <a:endParaRPr lang="en-US" dirty="0"/>
          </a:p>
        </p:txBody>
      </p:sp>
    </p:spTree>
    <p:extLst>
      <p:ext uri="{BB962C8B-B14F-4D97-AF65-F5344CB8AC3E}">
        <p14:creationId xmlns:p14="http://schemas.microsoft.com/office/powerpoint/2010/main" val="116108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8F41232-9C3F-3282-CD1E-12E71411FB59}"/>
              </a:ext>
            </a:extLst>
          </p:cNvPr>
          <p:cNvSpPr/>
          <p:nvPr/>
        </p:nvSpPr>
        <p:spPr>
          <a:xfrm>
            <a:off x="422378" y="2613125"/>
            <a:ext cx="5454166" cy="2677656"/>
          </a:xfrm>
          <a:prstGeom prst="rect">
            <a:avLst/>
          </a:prstGeom>
          <a:ln w="57150">
            <a:solidFill>
              <a:srgbClr val="295C79"/>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solidFill>
                  <a:srgbClr val="F79646">
                    <a:lumMod val="75000"/>
                  </a:srgbClr>
                </a:solidFill>
                <a:latin typeface="Calibri"/>
              </a:rPr>
              <a:t>tuftsmedicalcenter.org/</a:t>
            </a:r>
            <a:r>
              <a:rPr lang="en-US" sz="2000" b="1" dirty="0" err="1">
                <a:solidFill>
                  <a:srgbClr val="F79646">
                    <a:lumMod val="75000"/>
                  </a:srgbClr>
                </a:solidFill>
                <a:latin typeface="Calibri"/>
              </a:rPr>
              <a:t>ckdepi</a:t>
            </a:r>
            <a:endParaRPr lang="en-US" sz="2000" b="1" dirty="0">
              <a:solidFill>
                <a:srgbClr val="F79646">
                  <a:lumMod val="75000"/>
                </a:srgbClr>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rgbClr val="F79646">
                  <a:lumMod val="75000"/>
                </a:srgbClr>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rgbClr val="F79646">
                  <a:lumMod val="75000"/>
                </a:srgbClr>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prstClr val="black"/>
              </a:solidFill>
            </a:endParaRPr>
          </a:p>
        </p:txBody>
      </p:sp>
      <p:sp>
        <p:nvSpPr>
          <p:cNvPr id="7" name="TextBox 6">
            <a:extLst>
              <a:ext uri="{FF2B5EF4-FFF2-40B4-BE49-F238E27FC236}">
                <a16:creationId xmlns="" xmlns:a16="http://schemas.microsoft.com/office/drawing/2014/main" id="{7DCD4469-AD9A-508C-F1A2-324BB7B87232}"/>
              </a:ext>
            </a:extLst>
          </p:cNvPr>
          <p:cNvSpPr txBox="1"/>
          <p:nvPr/>
        </p:nvSpPr>
        <p:spPr>
          <a:xfrm>
            <a:off x="422378" y="1443403"/>
            <a:ext cx="11455740" cy="945694"/>
          </a:xfrm>
          <a:prstGeom prst="rect">
            <a:avLst/>
          </a:prstGeom>
          <a:noFill/>
          <a:ln w="57150">
            <a:solidFill>
              <a:srgbClr val="295C79"/>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Content Placeholder 2">
            <a:extLst>
              <a:ext uri="{FF2B5EF4-FFF2-40B4-BE49-F238E27FC236}">
                <a16:creationId xmlns="" xmlns:a16="http://schemas.microsoft.com/office/drawing/2014/main" id="{ADE4DFF1-9922-730E-2F8E-BA381B1A2B20}"/>
              </a:ext>
            </a:extLst>
          </p:cNvPr>
          <p:cNvSpPr txBox="1">
            <a:spLocks/>
          </p:cNvSpPr>
          <p:nvPr/>
        </p:nvSpPr>
        <p:spPr>
          <a:xfrm>
            <a:off x="511278" y="1552925"/>
            <a:ext cx="11169444" cy="43513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79646">
                    <a:lumMod val="75000"/>
                  </a:srgbClr>
                </a:solidFill>
                <a:effectLst/>
                <a:uLnTx/>
                <a:uFillTx/>
                <a:latin typeface="Calibri"/>
                <a:ea typeface="+mn-ea"/>
                <a:cs typeface="+mn-cs"/>
              </a:rPr>
              <a:t>Lesley Inker </a:t>
            </a:r>
            <a:r>
              <a:rPr kumimoji="0" lang="en-US" sz="2000" b="0" i="0" u="none" strike="noStrike" kern="1200" cap="none" spc="0" normalizeH="0" baseline="0" noProof="0" dirty="0">
                <a:ln>
                  <a:noFill/>
                </a:ln>
                <a:solidFill>
                  <a:srgbClr val="F5A411"/>
                </a:solidFill>
                <a:effectLst/>
                <a:uLnTx/>
                <a:uFillTx/>
                <a:latin typeface="Calibri"/>
                <a:ea typeface="+mn-ea"/>
                <a:cs typeface="+mn-cs"/>
                <a:hlinkClick r:id="rId2"/>
              </a:rPr>
              <a:t>lesley.inker@tuftsmedicine.org</a:t>
            </a:r>
            <a:r>
              <a:rPr kumimoji="0" lang="en-US" sz="2000" b="0" i="0" u="none" strike="noStrike" kern="1200" cap="none" spc="0" normalizeH="0" baseline="0" noProof="0" dirty="0">
                <a:ln>
                  <a:noFill/>
                </a:ln>
                <a:solidFill>
                  <a:srgbClr val="F5A411"/>
                </a:solidFill>
                <a:effectLst/>
                <a:uLnTx/>
                <a:uFillTx/>
                <a:latin typeface="Calibri"/>
                <a:ea typeface="+mn-ea"/>
                <a:cs typeface="+mn-cs"/>
              </a:rPr>
              <a:t> </a:t>
            </a:r>
            <a:endParaRPr kumimoji="0" lang="en-US" sz="2000" b="1" i="0" u="none" strike="noStrike" kern="1200" cap="none" spc="0" normalizeH="0" baseline="0" noProof="0" dirty="0">
              <a:ln>
                <a:noFill/>
              </a:ln>
              <a:solidFill>
                <a:srgbClr val="F79646">
                  <a:lumMod val="75000"/>
                </a:srgb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79646">
                    <a:lumMod val="75000"/>
                  </a:srgbClr>
                </a:solidFill>
                <a:effectLst/>
                <a:uLnTx/>
                <a:uFillTx/>
                <a:latin typeface="Calibri"/>
                <a:ea typeface="+mn-ea"/>
                <a:cs typeface="+mn-cs"/>
              </a:rPr>
              <a:t>NKF liaisons  Anthony Gucciardo </a:t>
            </a:r>
            <a:r>
              <a:rPr kumimoji="0" lang="en-US" sz="2000" b="0" i="0" u="none" strike="noStrike" kern="1200" cap="none" spc="0" normalizeH="0" baseline="0" noProof="0" dirty="0">
                <a:ln>
                  <a:noFill/>
                </a:ln>
                <a:solidFill>
                  <a:srgbClr val="00B050"/>
                </a:solidFill>
                <a:effectLst/>
                <a:uLnTx/>
                <a:uFillTx/>
                <a:latin typeface="Calibri"/>
                <a:ea typeface="+mn-ea"/>
                <a:cs typeface="+mn-cs"/>
                <a:hlinkClick r:id="rId3"/>
              </a:rPr>
              <a:t>AnthonyG@kidney.org</a:t>
            </a:r>
            <a:r>
              <a:rPr kumimoji="0" lang="en-US" sz="2000" b="0" i="0" u="none" strike="noStrike" kern="1200" cap="none" spc="0" normalizeH="0" baseline="0" noProof="0" dirty="0">
                <a:ln>
                  <a:noFill/>
                </a:ln>
                <a:solidFill>
                  <a:srgbClr val="00B050"/>
                </a:solidFill>
                <a:effectLst/>
                <a:uLnTx/>
                <a:uFillTx/>
                <a:latin typeface="Calibri"/>
                <a:ea typeface="+mn-ea"/>
                <a:cs typeface="+mn-cs"/>
              </a:rPr>
              <a:t> </a:t>
            </a:r>
            <a:r>
              <a:rPr kumimoji="0" lang="en-US" sz="2000" b="1" i="0" u="none" strike="noStrike" kern="1200" cap="none" spc="0" normalizeH="0" baseline="0" noProof="0" dirty="0">
                <a:ln>
                  <a:noFill/>
                </a:ln>
                <a:solidFill>
                  <a:srgbClr val="F79646">
                    <a:lumMod val="75000"/>
                  </a:srgbClr>
                </a:solidFill>
                <a:effectLst/>
                <a:uLnTx/>
                <a:uFillTx/>
                <a:latin typeface="Calibri"/>
                <a:ea typeface="+mn-ea"/>
                <a:cs typeface="+mn-cs"/>
              </a:rPr>
              <a:t>or Sarah Kim </a:t>
            </a:r>
            <a:r>
              <a:rPr kumimoji="0" lang="en-US" sz="2000" b="0" i="0" u="none" strike="noStrike" kern="1200" cap="none" spc="0" normalizeH="0" baseline="0" noProof="0" dirty="0">
                <a:ln>
                  <a:noFill/>
                </a:ln>
                <a:solidFill>
                  <a:srgbClr val="00B050"/>
                </a:solidFill>
                <a:effectLst/>
                <a:uLnTx/>
                <a:uFillTx/>
                <a:latin typeface="Calibri"/>
                <a:ea typeface="+mn-ea"/>
                <a:cs typeface="+mn-cs"/>
                <a:hlinkClick r:id="rId4"/>
              </a:rPr>
              <a:t>sarah.kim@kidney.org</a:t>
            </a:r>
            <a:r>
              <a:rPr kumimoji="0" lang="en-US" sz="2000" b="0" i="0" u="none" strike="noStrike" kern="1200" cap="none" spc="0" normalizeH="0" baseline="0" noProof="0" dirty="0">
                <a:ln>
                  <a:noFill/>
                </a:ln>
                <a:solidFill>
                  <a:srgbClr val="00B050"/>
                </a:solidFill>
                <a:effectLst/>
                <a:uLnTx/>
                <a:uFillTx/>
                <a:latin typeface="Calibri"/>
                <a:ea typeface="+mn-ea"/>
                <a:cs typeface="+mn-cs"/>
              </a:rPr>
              <a:t> </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rgbClr val="00B0F0"/>
              </a:solidFill>
              <a:effectLst/>
              <a:uLnTx/>
              <a:uFillTx/>
              <a:latin typeface="Calibri"/>
              <a:ea typeface="+mn-ea"/>
              <a:cs typeface="+mn-cs"/>
            </a:endParaRPr>
          </a:p>
        </p:txBody>
      </p:sp>
      <p:pic>
        <p:nvPicPr>
          <p:cNvPr id="9" name="Picture 8">
            <a:extLst>
              <a:ext uri="{FF2B5EF4-FFF2-40B4-BE49-F238E27FC236}">
                <a16:creationId xmlns="" xmlns:a16="http://schemas.microsoft.com/office/drawing/2014/main" id="{04F6A699-6E01-325A-7B2B-A3824FF63251}"/>
              </a:ext>
            </a:extLst>
          </p:cNvPr>
          <p:cNvPicPr>
            <a:picLocks noChangeAspect="1"/>
          </p:cNvPicPr>
          <p:nvPr/>
        </p:nvPicPr>
        <p:blipFill rotWithShape="1">
          <a:blip r:embed="rId5"/>
          <a:srcRect l="136" t="567" r="-136" b="44197"/>
          <a:stretch/>
        </p:blipFill>
        <p:spPr>
          <a:xfrm>
            <a:off x="589353" y="3007424"/>
            <a:ext cx="5199241" cy="2065840"/>
          </a:xfrm>
          <a:prstGeom prst="rect">
            <a:avLst/>
          </a:prstGeom>
        </p:spPr>
      </p:pic>
      <p:pic>
        <p:nvPicPr>
          <p:cNvPr id="11" name="Picture 10">
            <a:extLst>
              <a:ext uri="{FF2B5EF4-FFF2-40B4-BE49-F238E27FC236}">
                <a16:creationId xmlns="" xmlns:a16="http://schemas.microsoft.com/office/drawing/2014/main" id="{BFB6CEF7-04B6-B615-1DC8-E6D0C628C04B}"/>
              </a:ext>
            </a:extLst>
          </p:cNvPr>
          <p:cNvPicPr>
            <a:picLocks noChangeAspect="1"/>
          </p:cNvPicPr>
          <p:nvPr/>
        </p:nvPicPr>
        <p:blipFill>
          <a:blip r:embed="rId6"/>
          <a:stretch>
            <a:fillRect/>
          </a:stretch>
        </p:blipFill>
        <p:spPr>
          <a:xfrm>
            <a:off x="6159046" y="2533010"/>
            <a:ext cx="5239174" cy="2837886"/>
          </a:xfrm>
          <a:prstGeom prst="rect">
            <a:avLst/>
          </a:prstGeom>
        </p:spPr>
      </p:pic>
      <p:sp>
        <p:nvSpPr>
          <p:cNvPr id="13" name="Title 5">
            <a:extLst>
              <a:ext uri="{FF2B5EF4-FFF2-40B4-BE49-F238E27FC236}">
                <a16:creationId xmlns="" xmlns:a16="http://schemas.microsoft.com/office/drawing/2014/main" id="{8A023A70-815A-9936-3C86-DDFF8B6AAFC0}"/>
              </a:ext>
            </a:extLst>
          </p:cNvPr>
          <p:cNvSpPr txBox="1">
            <a:spLocks/>
          </p:cNvSpPr>
          <p:nvPr/>
        </p:nvSpPr>
        <p:spPr>
          <a:xfrm>
            <a:off x="-9525" y="0"/>
            <a:ext cx="12192000" cy="67749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295C79"/>
                </a:solidFill>
              </a:rPr>
              <a:t>CKD-EPI </a:t>
            </a:r>
            <a:r>
              <a:rPr lang="en-US" sz="3600" b="1" dirty="0" smtClean="0">
                <a:solidFill>
                  <a:srgbClr val="295C79"/>
                </a:solidFill>
              </a:rPr>
              <a:t>CT</a:t>
            </a:r>
            <a:endParaRPr lang="en-US" sz="3600" b="1" dirty="0">
              <a:solidFill>
                <a:srgbClr val="295C79"/>
              </a:solidFill>
            </a:endParaRPr>
          </a:p>
        </p:txBody>
      </p:sp>
    </p:spTree>
    <p:extLst>
      <p:ext uri="{BB962C8B-B14F-4D97-AF65-F5344CB8AC3E}">
        <p14:creationId xmlns:p14="http://schemas.microsoft.com/office/powerpoint/2010/main" val="133789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3</a:t>
            </a:fld>
            <a:endParaRPr lang="en-US" dirty="0"/>
          </a:p>
        </p:txBody>
      </p:sp>
      <p:sp>
        <p:nvSpPr>
          <p:cNvPr id="8" name="Rectangle 7"/>
          <p:cNvSpPr/>
          <p:nvPr/>
        </p:nvSpPr>
        <p:spPr>
          <a:xfrm>
            <a:off x="-1" y="-16116"/>
            <a:ext cx="5493651" cy="6369050"/>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71275" y="3726615"/>
            <a:ext cx="4714249" cy="1631216"/>
          </a:xfrm>
          <a:prstGeom prst="rect">
            <a:avLst/>
          </a:prstGeom>
        </p:spPr>
        <p:txBody>
          <a:bodyPr wrap="square">
            <a:spAutoFit/>
          </a:bodyPr>
          <a:lstStyle/>
          <a:p>
            <a:r>
              <a:rPr lang="en-US" sz="2000" dirty="0">
                <a:solidFill>
                  <a:srgbClr val="143F5F"/>
                </a:solidFill>
              </a:rPr>
              <a:t>Early intervention </a:t>
            </a:r>
            <a:r>
              <a:rPr lang="en-US" sz="2000" dirty="0" smtClean="0">
                <a:solidFill>
                  <a:srgbClr val="143F5F"/>
                </a:solidFill>
              </a:rPr>
              <a:t>helps but …</a:t>
            </a:r>
            <a:endParaRPr lang="en-US" sz="2000" dirty="0">
              <a:solidFill>
                <a:srgbClr val="143F5F"/>
              </a:solidFill>
            </a:endParaRPr>
          </a:p>
          <a:p>
            <a:pPr marL="342900" indent="-342900">
              <a:buFont typeface="Arial" panose="020B0604020202020204" pitchFamily="34" charset="0"/>
              <a:buChar char="•"/>
            </a:pPr>
            <a:r>
              <a:rPr lang="en-US" sz="2000" dirty="0">
                <a:solidFill>
                  <a:srgbClr val="143F5F"/>
                </a:solidFill>
              </a:rPr>
              <a:t>F</a:t>
            </a:r>
            <a:r>
              <a:rPr lang="en-US" sz="2000" dirty="0" smtClean="0">
                <a:solidFill>
                  <a:srgbClr val="143F5F"/>
                </a:solidFill>
              </a:rPr>
              <a:t>ew </a:t>
            </a:r>
            <a:r>
              <a:rPr lang="en-US" sz="2000" dirty="0">
                <a:solidFill>
                  <a:srgbClr val="143F5F"/>
                </a:solidFill>
              </a:rPr>
              <a:t>effective </a:t>
            </a:r>
            <a:r>
              <a:rPr lang="en-US" sz="2000" dirty="0" smtClean="0">
                <a:solidFill>
                  <a:srgbClr val="143F5F"/>
                </a:solidFill>
              </a:rPr>
              <a:t>treatments</a:t>
            </a:r>
          </a:p>
          <a:p>
            <a:pPr marL="342900" indent="-342900">
              <a:buFont typeface="Arial" panose="020B0604020202020204" pitchFamily="34" charset="0"/>
              <a:buChar char="•"/>
            </a:pPr>
            <a:r>
              <a:rPr lang="en-GB" sz="2000" dirty="0" smtClean="0">
                <a:solidFill>
                  <a:srgbClr val="143F5F"/>
                </a:solidFill>
              </a:rPr>
              <a:t>Time-ineffective </a:t>
            </a:r>
            <a:r>
              <a:rPr lang="en-GB" sz="2000" dirty="0">
                <a:solidFill>
                  <a:srgbClr val="143F5F"/>
                </a:solidFill>
              </a:rPr>
              <a:t>endpoints for </a:t>
            </a:r>
            <a:r>
              <a:rPr lang="en-GB" sz="2000" dirty="0" smtClean="0">
                <a:solidFill>
                  <a:srgbClr val="143F5F"/>
                </a:solidFill>
              </a:rPr>
              <a:t>disease </a:t>
            </a:r>
            <a:r>
              <a:rPr lang="en-GB" sz="2000" dirty="0">
                <a:solidFill>
                  <a:srgbClr val="143F5F"/>
                </a:solidFill>
              </a:rPr>
              <a:t>progression</a:t>
            </a:r>
            <a:endParaRPr lang="en-US" sz="2000" dirty="0">
              <a:solidFill>
                <a:srgbClr val="143F5F"/>
              </a:solidFill>
            </a:endParaRPr>
          </a:p>
          <a:p>
            <a:endParaRPr lang="en-US" sz="2000" dirty="0">
              <a:solidFill>
                <a:srgbClr val="143F5F"/>
              </a:solidFill>
            </a:endParaRPr>
          </a:p>
        </p:txBody>
      </p:sp>
      <p:sp>
        <p:nvSpPr>
          <p:cNvPr id="12" name="Rectangle 11"/>
          <p:cNvSpPr/>
          <p:nvPr/>
        </p:nvSpPr>
        <p:spPr>
          <a:xfrm>
            <a:off x="0" y="1962346"/>
            <a:ext cx="5493650" cy="1323439"/>
          </a:xfrm>
          <a:prstGeom prst="rect">
            <a:avLst/>
          </a:prstGeom>
        </p:spPr>
        <p:txBody>
          <a:bodyPr wrap="square">
            <a:spAutoFit/>
          </a:bodyPr>
          <a:lstStyle/>
          <a:p>
            <a:pPr algn="ctr"/>
            <a:r>
              <a:rPr lang="en-US" sz="6000" b="1" dirty="0">
                <a:solidFill>
                  <a:srgbClr val="143F5F"/>
                </a:solidFill>
              </a:rPr>
              <a:t>1.21 million </a:t>
            </a:r>
          </a:p>
          <a:p>
            <a:pPr algn="ctr"/>
            <a:r>
              <a:rPr lang="en-US" sz="2000" dirty="0" smtClean="0">
                <a:solidFill>
                  <a:srgbClr val="143F5F"/>
                </a:solidFill>
              </a:rPr>
              <a:t>deaths </a:t>
            </a:r>
            <a:r>
              <a:rPr lang="en-US" sz="2000" dirty="0" smtClean="0">
                <a:solidFill>
                  <a:srgbClr val="143F5F"/>
                </a:solidFill>
              </a:rPr>
              <a:t>in </a:t>
            </a:r>
            <a:r>
              <a:rPr lang="en-US" sz="2000" dirty="0" smtClean="0">
                <a:solidFill>
                  <a:srgbClr val="143F5F"/>
                </a:solidFill>
              </a:rPr>
              <a:t>2017* </a:t>
            </a:r>
            <a:endParaRPr lang="en-US" sz="2000" dirty="0">
              <a:solidFill>
                <a:srgbClr val="143F5F"/>
              </a:solidFill>
            </a:endParaRPr>
          </a:p>
        </p:txBody>
      </p:sp>
      <p:sp>
        <p:nvSpPr>
          <p:cNvPr id="13" name="Rectangle 12"/>
          <p:cNvSpPr/>
          <p:nvPr/>
        </p:nvSpPr>
        <p:spPr>
          <a:xfrm>
            <a:off x="171275" y="5978836"/>
            <a:ext cx="6969592" cy="369332"/>
          </a:xfrm>
          <a:prstGeom prst="rect">
            <a:avLst/>
          </a:prstGeom>
        </p:spPr>
        <p:txBody>
          <a:bodyPr wrap="square">
            <a:spAutoFit/>
          </a:bodyPr>
          <a:lstStyle/>
          <a:p>
            <a:r>
              <a:rPr lang="en-GB" altLang="en-US" dirty="0" smtClean="0">
                <a:solidFill>
                  <a:srgbClr val="143F5F"/>
                </a:solidFill>
              </a:rPr>
              <a:t>*GBD </a:t>
            </a:r>
            <a:r>
              <a:rPr lang="en-GB" altLang="en-US" dirty="0">
                <a:solidFill>
                  <a:srgbClr val="143F5F"/>
                </a:solidFill>
              </a:rPr>
              <a:t>Chronic Kidney Disease Collaboration 2020</a:t>
            </a:r>
            <a:endParaRPr lang="en-US" dirty="0">
              <a:solidFill>
                <a:srgbClr val="143F5F"/>
              </a:solidFill>
            </a:endParaRPr>
          </a:p>
        </p:txBody>
      </p:sp>
      <p:grpSp>
        <p:nvGrpSpPr>
          <p:cNvPr id="24" name="Group 23"/>
          <p:cNvGrpSpPr/>
          <p:nvPr/>
        </p:nvGrpSpPr>
        <p:grpSpPr>
          <a:xfrm>
            <a:off x="5465477" y="1376845"/>
            <a:ext cx="6632706" cy="5433107"/>
            <a:chOff x="6096000" y="906447"/>
            <a:chExt cx="6096000" cy="5052554"/>
          </a:xfrm>
        </p:grpSpPr>
        <p:grpSp>
          <p:nvGrpSpPr>
            <p:cNvPr id="25" name="Group 24"/>
            <p:cNvGrpSpPr/>
            <p:nvPr/>
          </p:nvGrpSpPr>
          <p:grpSpPr>
            <a:xfrm>
              <a:off x="6096000" y="906447"/>
              <a:ext cx="6096000" cy="5052554"/>
              <a:chOff x="6096000" y="906447"/>
              <a:chExt cx="6096000" cy="5052554"/>
            </a:xfrm>
          </p:grpSpPr>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3896" t="16153" r="18103" b="14835"/>
              <a:stretch/>
            </p:blipFill>
            <p:spPr>
              <a:xfrm>
                <a:off x="6435246" y="906447"/>
                <a:ext cx="5417508" cy="3647273"/>
              </a:xfrm>
              <a:prstGeom prst="rect">
                <a:avLst/>
              </a:prstGeom>
            </p:spPr>
          </p:pic>
          <p:sp>
            <p:nvSpPr>
              <p:cNvPr id="30" name="Rectangle 29"/>
              <p:cNvSpPr/>
              <p:nvPr/>
            </p:nvSpPr>
            <p:spPr>
              <a:xfrm>
                <a:off x="6096000" y="5374226"/>
                <a:ext cx="6096000" cy="584775"/>
              </a:xfrm>
              <a:prstGeom prst="rect">
                <a:avLst/>
              </a:prstGeom>
            </p:spPr>
            <p:txBody>
              <a:bodyPr wrap="square">
                <a:spAutoFit/>
              </a:bodyPr>
              <a:lstStyle/>
              <a:p>
                <a:pPr algn="ctr"/>
                <a:endParaRPr lang="en-US" sz="3200" dirty="0">
                  <a:solidFill>
                    <a:srgbClr val="143F5F"/>
                  </a:solidFill>
                </a:endParaRPr>
              </a:p>
            </p:txBody>
          </p:sp>
        </p:grpSp>
        <p:sp>
          <p:nvSpPr>
            <p:cNvPr id="26" name="Rectangle 25"/>
            <p:cNvSpPr/>
            <p:nvPr/>
          </p:nvSpPr>
          <p:spPr>
            <a:xfrm rot="16200000">
              <a:off x="5109953" y="2483230"/>
              <a:ext cx="2840018" cy="369332"/>
            </a:xfrm>
            <a:prstGeom prst="rect">
              <a:avLst/>
            </a:prstGeom>
            <a:solidFill>
              <a:schemeClr val="bg1"/>
            </a:solidFill>
          </p:spPr>
          <p:txBody>
            <a:bodyPr wrap="square">
              <a:spAutoFit/>
            </a:bodyPr>
            <a:lstStyle/>
            <a:p>
              <a:pPr algn="ctr"/>
              <a:r>
                <a:rPr lang="en-GB" altLang="en-US" dirty="0"/>
                <a:t>Kidney function</a:t>
              </a:r>
              <a:endParaRPr lang="en-US" dirty="0"/>
            </a:p>
          </p:txBody>
        </p:sp>
        <p:sp>
          <p:nvSpPr>
            <p:cNvPr id="27" name="Rectangle 26"/>
            <p:cNvSpPr/>
            <p:nvPr/>
          </p:nvSpPr>
          <p:spPr>
            <a:xfrm>
              <a:off x="8091643" y="1487782"/>
              <a:ext cx="3130281" cy="276999"/>
            </a:xfrm>
            <a:prstGeom prst="rect">
              <a:avLst/>
            </a:prstGeom>
            <a:solidFill>
              <a:schemeClr val="bg1"/>
            </a:solidFill>
          </p:spPr>
          <p:txBody>
            <a:bodyPr wrap="none">
              <a:spAutoFit/>
            </a:bodyPr>
            <a:lstStyle/>
            <a:p>
              <a:pPr algn="ctr"/>
              <a:r>
                <a:rPr lang="en-GB" altLang="en-US" sz="1200" dirty="0" smtClean="0"/>
                <a:t>Decline in kidney function without intervention</a:t>
              </a:r>
              <a:endParaRPr lang="en-US" sz="1200" dirty="0"/>
            </a:p>
          </p:txBody>
        </p:sp>
      </p:grpSp>
      <p:sp>
        <p:nvSpPr>
          <p:cNvPr id="2" name="Rectangle 1"/>
          <p:cNvSpPr/>
          <p:nvPr/>
        </p:nvSpPr>
        <p:spPr>
          <a:xfrm>
            <a:off x="0" y="5"/>
            <a:ext cx="12192000" cy="1005464"/>
          </a:xfrm>
          <a:prstGeom prst="rect">
            <a:avLst/>
          </a:prstGeom>
          <a:solidFill>
            <a:srgbClr val="C2DCDA">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115205"/>
            <a:ext cx="12192000" cy="769441"/>
          </a:xfrm>
          <a:prstGeom prst="rect">
            <a:avLst/>
          </a:prstGeom>
        </p:spPr>
        <p:txBody>
          <a:bodyPr wrap="square">
            <a:spAutoFit/>
          </a:bodyPr>
          <a:lstStyle/>
          <a:p>
            <a:pPr algn="ctr"/>
            <a:r>
              <a:rPr lang="en-US" sz="4400" b="1" dirty="0" smtClean="0">
                <a:solidFill>
                  <a:srgbClr val="143F5F"/>
                </a:solidFill>
              </a:rPr>
              <a:t>The Problem</a:t>
            </a:r>
            <a:endParaRPr lang="en-US" sz="1400" dirty="0">
              <a:solidFill>
                <a:srgbClr val="143F5F"/>
              </a:solidFill>
            </a:endParaRPr>
          </a:p>
        </p:txBody>
      </p:sp>
      <p:sp>
        <p:nvSpPr>
          <p:cNvPr id="32" name="Rectangle 31"/>
          <p:cNvSpPr/>
          <p:nvPr/>
        </p:nvSpPr>
        <p:spPr>
          <a:xfrm>
            <a:off x="-1" y="1319181"/>
            <a:ext cx="5465477" cy="523220"/>
          </a:xfrm>
          <a:prstGeom prst="rect">
            <a:avLst/>
          </a:prstGeom>
        </p:spPr>
        <p:txBody>
          <a:bodyPr wrap="square">
            <a:spAutoFit/>
          </a:bodyPr>
          <a:lstStyle/>
          <a:p>
            <a:pPr algn="ctr"/>
            <a:r>
              <a:rPr lang="en-US" sz="2800" b="1" dirty="0">
                <a:solidFill>
                  <a:srgbClr val="143F5F"/>
                </a:solidFill>
              </a:rPr>
              <a:t>Chronic Kidney </a:t>
            </a:r>
            <a:r>
              <a:rPr lang="en-US" sz="2800" b="1" dirty="0" smtClean="0">
                <a:solidFill>
                  <a:srgbClr val="143F5F"/>
                </a:solidFill>
              </a:rPr>
              <a:t>Disease</a:t>
            </a:r>
            <a:endParaRPr lang="en-US" sz="2800" b="1" dirty="0">
              <a:solidFill>
                <a:srgbClr val="143F5F"/>
              </a:solidFill>
            </a:endParaRPr>
          </a:p>
        </p:txBody>
      </p:sp>
    </p:spTree>
    <p:extLst>
      <p:ext uri="{BB962C8B-B14F-4D97-AF65-F5344CB8AC3E}">
        <p14:creationId xmlns:p14="http://schemas.microsoft.com/office/powerpoint/2010/main" val="106924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4</a:t>
            </a:fld>
            <a:endParaRPr lang="en-US"/>
          </a:p>
        </p:txBody>
      </p:sp>
      <p:sp>
        <p:nvSpPr>
          <p:cNvPr id="8" name="Rectangle 7"/>
          <p:cNvSpPr/>
          <p:nvPr/>
        </p:nvSpPr>
        <p:spPr>
          <a:xfrm>
            <a:off x="0" y="3218213"/>
            <a:ext cx="12192000" cy="3110368"/>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3616117"/>
            <a:ext cx="12191999" cy="2246769"/>
          </a:xfrm>
          <a:prstGeom prst="rect">
            <a:avLst/>
          </a:prstGeom>
        </p:spPr>
        <p:txBody>
          <a:bodyPr wrap="square">
            <a:spAutoFit/>
          </a:bodyPr>
          <a:lstStyle/>
          <a:p>
            <a:pPr marL="342900" indent="-342900">
              <a:buFont typeface="Arial" panose="020B0604020202020204" pitchFamily="34" charset="0"/>
              <a:buChar char="•"/>
            </a:pPr>
            <a:r>
              <a:rPr lang="en-GB" sz="2000" dirty="0"/>
              <a:t>C</a:t>
            </a:r>
            <a:r>
              <a:rPr lang="en-GB" sz="2000" dirty="0" smtClean="0"/>
              <a:t>an </a:t>
            </a:r>
            <a:r>
              <a:rPr lang="en-GB" sz="2000" dirty="0" smtClean="0"/>
              <a:t>reduce </a:t>
            </a:r>
            <a:r>
              <a:rPr lang="en-GB" sz="2000" dirty="0"/>
              <a:t>the time and patient numbers required </a:t>
            </a:r>
            <a:r>
              <a:rPr lang="en-GB" sz="2000" dirty="0" smtClean="0"/>
              <a:t>in clinical trials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a:t>
            </a:r>
            <a:r>
              <a:rPr lang="en-GB" sz="2000" dirty="0" smtClean="0"/>
              <a:t>ncrease </a:t>
            </a:r>
            <a:r>
              <a:rPr lang="en-GB" sz="2000" dirty="0"/>
              <a:t>efficiency of drug development </a:t>
            </a:r>
            <a:r>
              <a:rPr lang="en-GB" sz="2000" dirty="0" smtClean="0"/>
              <a:t>to slow CKD progression </a:t>
            </a:r>
          </a:p>
          <a:p>
            <a:r>
              <a:rPr lang="en-GB" sz="2000" dirty="0" smtClean="0"/>
              <a:t> </a:t>
            </a:r>
          </a:p>
          <a:p>
            <a:pPr marL="342900" indent="-342900">
              <a:buFont typeface="Arial" panose="020B0604020202020204" pitchFamily="34" charset="0"/>
              <a:buChar char="•"/>
            </a:pPr>
            <a:r>
              <a:rPr lang="en-GB" sz="2000" dirty="0" smtClean="0"/>
              <a:t>Enhance </a:t>
            </a:r>
            <a:r>
              <a:rPr lang="en-GB" sz="2000" dirty="0"/>
              <a:t>feasibility of studies </a:t>
            </a:r>
            <a:r>
              <a:rPr lang="en-GB" sz="2000" dirty="0" smtClean="0"/>
              <a:t>patients </a:t>
            </a:r>
            <a:r>
              <a:rPr lang="en-GB" sz="2000" dirty="0"/>
              <a:t>earlier in the disease process or who have slower progressing </a:t>
            </a:r>
            <a:r>
              <a:rPr lang="en-GB" sz="2000" dirty="0" smtClean="0"/>
              <a:t>disease</a:t>
            </a:r>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r>
              <a:rPr lang="en-GB" sz="2000" dirty="0"/>
              <a:t>I</a:t>
            </a:r>
            <a:r>
              <a:rPr lang="en-GB" sz="2000" dirty="0" smtClean="0"/>
              <a:t>ncentivise </a:t>
            </a:r>
            <a:r>
              <a:rPr lang="en-GB" sz="2000" dirty="0"/>
              <a:t>product developers to increase their engagement to develop new treatments for patients with </a:t>
            </a:r>
            <a:r>
              <a:rPr lang="en-GB" sz="2000" dirty="0" smtClean="0"/>
              <a:t>CKD</a:t>
            </a:r>
            <a:endParaRPr lang="en-US" sz="2000" dirty="0">
              <a:solidFill>
                <a:srgbClr val="143F5F"/>
              </a:solidFill>
            </a:endParaRPr>
          </a:p>
        </p:txBody>
      </p:sp>
      <p:sp>
        <p:nvSpPr>
          <p:cNvPr id="6" name="Rectangle 5"/>
          <p:cNvSpPr/>
          <p:nvPr/>
        </p:nvSpPr>
        <p:spPr>
          <a:xfrm>
            <a:off x="0" y="5"/>
            <a:ext cx="12192000" cy="1005464"/>
          </a:xfrm>
          <a:prstGeom prst="rect">
            <a:avLst/>
          </a:prstGeom>
          <a:solidFill>
            <a:srgbClr val="C2DCDA">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15205"/>
            <a:ext cx="12192000" cy="769441"/>
          </a:xfrm>
          <a:prstGeom prst="rect">
            <a:avLst/>
          </a:prstGeom>
        </p:spPr>
        <p:txBody>
          <a:bodyPr wrap="square">
            <a:spAutoFit/>
          </a:bodyPr>
          <a:lstStyle/>
          <a:p>
            <a:pPr algn="ctr"/>
            <a:r>
              <a:rPr lang="en-US" sz="4400" b="1" dirty="0" smtClean="0">
                <a:solidFill>
                  <a:srgbClr val="143F5F"/>
                </a:solidFill>
              </a:rPr>
              <a:t>A solution</a:t>
            </a:r>
            <a:r>
              <a:rPr lang="en-US" sz="4400" b="1" dirty="0" smtClean="0">
                <a:solidFill>
                  <a:srgbClr val="143F5F"/>
                </a:solidFill>
              </a:rPr>
              <a:t>: Validated </a:t>
            </a:r>
            <a:r>
              <a:rPr lang="en-US" sz="4400" b="1" dirty="0" smtClean="0">
                <a:solidFill>
                  <a:srgbClr val="143F5F"/>
                </a:solidFill>
              </a:rPr>
              <a:t>Surrogate Endpoints</a:t>
            </a:r>
            <a:endParaRPr lang="en-US" sz="1400" dirty="0">
              <a:solidFill>
                <a:srgbClr val="143F5F"/>
              </a:solidFill>
            </a:endParaRPr>
          </a:p>
        </p:txBody>
      </p:sp>
      <p:pic>
        <p:nvPicPr>
          <p:cNvPr id="1026" name="Picture 2" descr="Biomarkers and surrogate endpoints in glaucoma clinical trials | British  Journal of Ophthalm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375168"/>
            <a:ext cx="7315200" cy="169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5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5</a:t>
            </a:fld>
            <a:endParaRPr lang="en-US"/>
          </a:p>
        </p:txBody>
      </p:sp>
      <p:sp>
        <p:nvSpPr>
          <p:cNvPr id="10" name="Rectangle 9"/>
          <p:cNvSpPr/>
          <p:nvPr/>
        </p:nvSpPr>
        <p:spPr>
          <a:xfrm>
            <a:off x="159656" y="1507524"/>
            <a:ext cx="11701408" cy="3477875"/>
          </a:xfrm>
          <a:prstGeom prst="rect">
            <a:avLst/>
          </a:prstGeom>
        </p:spPr>
        <p:txBody>
          <a:bodyPr wrap="square">
            <a:spAutoFit/>
          </a:bodyPr>
          <a:lstStyle/>
          <a:p>
            <a:pPr eaLnBrk="0" fontAlgn="base" hangingPunct="0">
              <a:spcBef>
                <a:spcPct val="0"/>
              </a:spcBef>
              <a:spcAft>
                <a:spcPct val="0"/>
              </a:spcAft>
            </a:pPr>
            <a:r>
              <a:rPr lang="en-US" altLang="en-US" sz="2000" b="1" dirty="0" smtClean="0">
                <a:solidFill>
                  <a:srgbClr val="295C79"/>
                </a:solidFill>
                <a:latin typeface="Arial" panose="020B0604020202020204" pitchFamily="34" charset="0"/>
                <a:ea typeface="Times New Roman" panose="02020603050405020304" pitchFamily="18" charset="0"/>
              </a:rPr>
              <a:t>Biological plausibility</a:t>
            </a:r>
          </a:p>
          <a:p>
            <a:pPr eaLnBrk="0" fontAlgn="base" hangingPunct="0">
              <a:spcBef>
                <a:spcPct val="0"/>
              </a:spcBef>
              <a:spcAft>
                <a:spcPct val="0"/>
              </a:spcAft>
            </a:pPr>
            <a:r>
              <a:rPr lang="en-US" altLang="en-US" sz="2000" dirty="0" smtClean="0">
                <a:solidFill>
                  <a:srgbClr val="295C79"/>
                </a:solidFill>
                <a:latin typeface="Arial" panose="020B0604020202020204" pitchFamily="34" charset="0"/>
                <a:ea typeface="Times New Roman" panose="02020603050405020304" pitchFamily="18" charset="0"/>
              </a:rPr>
              <a:t>There </a:t>
            </a:r>
            <a:r>
              <a:rPr lang="en-US" altLang="en-US" sz="2000" dirty="0">
                <a:solidFill>
                  <a:srgbClr val="295C79"/>
                </a:solidFill>
                <a:latin typeface="Arial" panose="020B0604020202020204" pitchFamily="34" charset="0"/>
                <a:ea typeface="Times New Roman" panose="02020603050405020304" pitchFamily="18" charset="0"/>
              </a:rPr>
              <a:t>must be strong support from cellular, molecular, animal, and human studies that the endpoint can plausibly be expected to predict the clinical outcome of interest</a:t>
            </a:r>
            <a:r>
              <a:rPr lang="en-US" altLang="en-US" sz="2000" dirty="0" smtClean="0">
                <a:solidFill>
                  <a:srgbClr val="295C79"/>
                </a:solidFill>
                <a:latin typeface="Arial" panose="020B0604020202020204" pitchFamily="34" charset="0"/>
                <a:ea typeface="Times New Roman" panose="02020603050405020304" pitchFamily="18" charset="0"/>
              </a:rPr>
              <a:t>.</a:t>
            </a:r>
          </a:p>
          <a:p>
            <a:pPr eaLnBrk="0" fontAlgn="base" hangingPunct="0">
              <a:spcBef>
                <a:spcPct val="0"/>
              </a:spcBef>
              <a:spcAft>
                <a:spcPct val="0"/>
              </a:spcAft>
            </a:pPr>
            <a:endParaRPr lang="en-US" altLang="en-US" sz="2000" dirty="0">
              <a:solidFill>
                <a:srgbClr val="295C79"/>
              </a:solidFill>
              <a:latin typeface="Arial" panose="020B0604020202020204" pitchFamily="34" charset="0"/>
              <a:ea typeface="Times New Roman" panose="02020603050405020304" pitchFamily="18" charset="0"/>
            </a:endParaRPr>
          </a:p>
          <a:p>
            <a:pPr eaLnBrk="0" fontAlgn="base" hangingPunct="0">
              <a:spcBef>
                <a:spcPct val="0"/>
              </a:spcBef>
              <a:spcAft>
                <a:spcPct val="0"/>
              </a:spcAft>
            </a:pPr>
            <a:r>
              <a:rPr lang="en-US" altLang="en-US" sz="2000" b="1" dirty="0" smtClean="0">
                <a:solidFill>
                  <a:srgbClr val="295C79"/>
                </a:solidFill>
                <a:latin typeface="Arial" panose="020B0604020202020204" pitchFamily="34" charset="0"/>
                <a:ea typeface="Times New Roman" panose="02020603050405020304" pitchFamily="18" charset="0"/>
              </a:rPr>
              <a:t>Individual </a:t>
            </a:r>
            <a:r>
              <a:rPr lang="en-US" altLang="en-US" sz="2000" b="1" dirty="0">
                <a:solidFill>
                  <a:srgbClr val="295C79"/>
                </a:solidFill>
                <a:latin typeface="Arial" panose="020B0604020202020204" pitchFamily="34" charset="0"/>
                <a:ea typeface="Times New Roman" panose="02020603050405020304" pitchFamily="18" charset="0"/>
              </a:rPr>
              <a:t>level </a:t>
            </a:r>
            <a:r>
              <a:rPr lang="en-US" altLang="en-US" sz="2000" b="1" dirty="0" smtClean="0">
                <a:solidFill>
                  <a:srgbClr val="295C79"/>
                </a:solidFill>
                <a:latin typeface="Arial" panose="020B0604020202020204" pitchFamily="34" charset="0"/>
                <a:ea typeface="Times New Roman" panose="02020603050405020304" pitchFamily="18" charset="0"/>
              </a:rPr>
              <a:t>associations</a:t>
            </a:r>
          </a:p>
          <a:p>
            <a:pPr eaLnBrk="0" fontAlgn="base" hangingPunct="0">
              <a:spcBef>
                <a:spcPct val="0"/>
              </a:spcBef>
              <a:spcAft>
                <a:spcPct val="0"/>
              </a:spcAft>
            </a:pPr>
            <a:r>
              <a:rPr lang="en-US" altLang="en-US" sz="2000" dirty="0" smtClean="0">
                <a:solidFill>
                  <a:srgbClr val="295C79"/>
                </a:solidFill>
                <a:latin typeface="Arial" panose="020B0604020202020204" pitchFamily="34" charset="0"/>
                <a:ea typeface="Times New Roman" panose="02020603050405020304" pitchFamily="18" charset="0"/>
              </a:rPr>
              <a:t>There </a:t>
            </a:r>
            <a:r>
              <a:rPr lang="en-US" altLang="en-US" sz="2000" dirty="0">
                <a:solidFill>
                  <a:srgbClr val="295C79"/>
                </a:solidFill>
                <a:latin typeface="Arial" panose="020B0604020202020204" pitchFamily="34" charset="0"/>
                <a:ea typeface="Times New Roman" panose="02020603050405020304" pitchFamily="18" charset="0"/>
              </a:rPr>
              <a:t>should be epidemiologic data demonstrating a strong and consistent relationship between the surrogate endpoint and outcome of interest</a:t>
            </a:r>
            <a:r>
              <a:rPr lang="en-US" altLang="en-US" sz="2000" dirty="0" smtClean="0">
                <a:solidFill>
                  <a:srgbClr val="295C79"/>
                </a:solidFill>
                <a:latin typeface="Arial" panose="020B0604020202020204" pitchFamily="34" charset="0"/>
                <a:ea typeface="Times New Roman" panose="02020603050405020304" pitchFamily="18" charset="0"/>
              </a:rPr>
              <a:t>.</a:t>
            </a:r>
          </a:p>
          <a:p>
            <a:pPr eaLnBrk="0" fontAlgn="base" hangingPunct="0">
              <a:spcBef>
                <a:spcPct val="0"/>
              </a:spcBef>
              <a:spcAft>
                <a:spcPct val="0"/>
              </a:spcAft>
            </a:pPr>
            <a:endParaRPr lang="en-US" altLang="en-US" sz="2000" dirty="0">
              <a:solidFill>
                <a:srgbClr val="295C79"/>
              </a:solidFill>
              <a:latin typeface="Arial" panose="020B0604020202020204" pitchFamily="34" charset="0"/>
              <a:ea typeface="Times New Roman" panose="02020603050405020304" pitchFamily="18" charset="0"/>
            </a:endParaRPr>
          </a:p>
          <a:p>
            <a:pPr eaLnBrk="0" fontAlgn="base" hangingPunct="0">
              <a:spcBef>
                <a:spcPct val="0"/>
              </a:spcBef>
              <a:spcAft>
                <a:spcPct val="0"/>
              </a:spcAft>
            </a:pPr>
            <a:r>
              <a:rPr lang="en-US" altLang="en-US" sz="2000" b="1" dirty="0" smtClean="0">
                <a:solidFill>
                  <a:srgbClr val="295C79"/>
                </a:solidFill>
                <a:latin typeface="Arial" panose="020B0604020202020204" pitchFamily="34" charset="0"/>
                <a:ea typeface="Times New Roman" panose="02020603050405020304" pitchFamily="18" charset="0"/>
              </a:rPr>
              <a:t>Trial </a:t>
            </a:r>
            <a:r>
              <a:rPr lang="en-US" altLang="en-US" sz="2000" b="1" dirty="0">
                <a:solidFill>
                  <a:srgbClr val="295C79"/>
                </a:solidFill>
                <a:latin typeface="Arial" panose="020B0604020202020204" pitchFamily="34" charset="0"/>
                <a:ea typeface="Times New Roman" panose="02020603050405020304" pitchFamily="18" charset="0"/>
              </a:rPr>
              <a:t>level analyses </a:t>
            </a:r>
            <a:endParaRPr lang="en-US" altLang="en-US" sz="2000" b="1" dirty="0" smtClean="0">
              <a:solidFill>
                <a:srgbClr val="295C79"/>
              </a:solidFill>
              <a:latin typeface="Arial" panose="020B0604020202020204" pitchFamily="34" charset="0"/>
              <a:ea typeface="Times New Roman" panose="02020603050405020304" pitchFamily="18" charset="0"/>
            </a:endParaRPr>
          </a:p>
          <a:p>
            <a:pPr eaLnBrk="0" fontAlgn="base" hangingPunct="0">
              <a:spcBef>
                <a:spcPct val="0"/>
              </a:spcBef>
              <a:spcAft>
                <a:spcPct val="0"/>
              </a:spcAft>
            </a:pPr>
            <a:r>
              <a:rPr lang="en-US" altLang="en-US" sz="2000" dirty="0" smtClean="0">
                <a:solidFill>
                  <a:srgbClr val="295C79"/>
                </a:solidFill>
                <a:latin typeface="Arial" panose="020B0604020202020204" pitchFamily="34" charset="0"/>
                <a:ea typeface="Times New Roman" panose="02020603050405020304" pitchFamily="18" charset="0"/>
              </a:rPr>
              <a:t>It </a:t>
            </a:r>
            <a:r>
              <a:rPr lang="en-US" altLang="en-US" sz="2000" dirty="0">
                <a:solidFill>
                  <a:srgbClr val="295C79"/>
                </a:solidFill>
                <a:latin typeface="Arial" panose="020B0604020202020204" pitchFamily="34" charset="0"/>
                <a:ea typeface="Times New Roman" panose="02020603050405020304" pitchFamily="18" charset="0"/>
              </a:rPr>
              <a:t>must be possible to predict the treatment effect on the clinical endpoint based on the treatment effect on the surrogate</a:t>
            </a:r>
            <a:r>
              <a:rPr lang="en-US" altLang="en-US" sz="2000" dirty="0" smtClean="0">
                <a:solidFill>
                  <a:srgbClr val="295C79"/>
                </a:solidFill>
                <a:latin typeface="Arial" panose="020B0604020202020204" pitchFamily="34" charset="0"/>
                <a:ea typeface="Times New Roman" panose="02020603050405020304" pitchFamily="18" charset="0"/>
              </a:rPr>
              <a:t>.</a:t>
            </a:r>
            <a:endParaRPr lang="en-US" altLang="en-US" sz="2000" dirty="0">
              <a:solidFill>
                <a:srgbClr val="295C79"/>
              </a:solidFill>
              <a:latin typeface="Arial" panose="020B0604020202020204" pitchFamily="34" charset="0"/>
              <a:ea typeface="Times New Roman" panose="02020603050405020304" pitchFamily="18" charset="0"/>
            </a:endParaRPr>
          </a:p>
        </p:txBody>
      </p:sp>
      <p:sp>
        <p:nvSpPr>
          <p:cNvPr id="18" name="Rectangle 17"/>
          <p:cNvSpPr/>
          <p:nvPr/>
        </p:nvSpPr>
        <p:spPr>
          <a:xfrm>
            <a:off x="0" y="7031"/>
            <a:ext cx="12192000" cy="907565"/>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FD4EE0D-C6B3-4487-8C1E-3D85EE30DB16}"/>
              </a:ext>
            </a:extLst>
          </p:cNvPr>
          <p:cNvSpPr/>
          <p:nvPr/>
        </p:nvSpPr>
        <p:spPr>
          <a:xfrm>
            <a:off x="5754529" y="6017796"/>
            <a:ext cx="6437471" cy="338554"/>
          </a:xfrm>
          <a:prstGeom prst="rect">
            <a:avLst/>
          </a:prstGeom>
        </p:spPr>
        <p:txBody>
          <a:bodyPr wrap="square">
            <a:spAutoFit/>
          </a:bodyPr>
          <a:lstStyle/>
          <a:p>
            <a:pPr algn="r" defTabSz="914377"/>
            <a:r>
              <a:rPr lang="en-GB" altLang="en-US" sz="1600" dirty="0" smtClean="0">
                <a:solidFill>
                  <a:prstClr val="black"/>
                </a:solidFill>
              </a:rPr>
              <a:t>Image from visiblebody.com</a:t>
            </a:r>
            <a:endParaRPr lang="en-GB" altLang="en-US" sz="1600" dirty="0">
              <a:solidFill>
                <a:prstClr val="black"/>
              </a:solidFill>
            </a:endParaRPr>
          </a:p>
        </p:txBody>
      </p:sp>
      <p:sp>
        <p:nvSpPr>
          <p:cNvPr id="20" name="Rectangle 19"/>
          <p:cNvSpPr/>
          <p:nvPr/>
        </p:nvSpPr>
        <p:spPr>
          <a:xfrm>
            <a:off x="159656" y="300794"/>
            <a:ext cx="11713029" cy="584775"/>
          </a:xfrm>
          <a:prstGeom prst="rect">
            <a:avLst/>
          </a:prstGeom>
        </p:spPr>
        <p:txBody>
          <a:bodyPr wrap="square">
            <a:spAutoFit/>
          </a:bodyPr>
          <a:lstStyle/>
          <a:p>
            <a:r>
              <a:rPr lang="en-US" sz="3200" b="1" dirty="0" smtClean="0">
                <a:solidFill>
                  <a:srgbClr val="143F5F"/>
                </a:solidFill>
              </a:rPr>
              <a:t>Criteria </a:t>
            </a:r>
            <a:r>
              <a:rPr lang="en-US" sz="3200" b="1" dirty="0">
                <a:solidFill>
                  <a:srgbClr val="143F5F"/>
                </a:solidFill>
              </a:rPr>
              <a:t>for </a:t>
            </a:r>
            <a:r>
              <a:rPr lang="en-US" altLang="en-US" sz="3200" b="1" dirty="0">
                <a:solidFill>
                  <a:srgbClr val="143F5F"/>
                </a:solidFill>
              </a:rPr>
              <a:t>establishing the validity of a surrogate endpoint </a:t>
            </a:r>
            <a:endParaRPr lang="en-US" sz="3200" b="1" dirty="0">
              <a:solidFill>
                <a:srgbClr val="143F5F"/>
              </a:solidFill>
            </a:endParaRPr>
          </a:p>
        </p:txBody>
      </p:sp>
    </p:spTree>
    <p:extLst>
      <p:ext uri="{BB962C8B-B14F-4D97-AF65-F5344CB8AC3E}">
        <p14:creationId xmlns:p14="http://schemas.microsoft.com/office/powerpoint/2010/main" val="222747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6</a:t>
            </a:fld>
            <a:endParaRPr lang="en-US"/>
          </a:p>
        </p:txBody>
      </p:sp>
      <p:sp>
        <p:nvSpPr>
          <p:cNvPr id="8" name="Rectangle 7"/>
          <p:cNvSpPr/>
          <p:nvPr/>
        </p:nvSpPr>
        <p:spPr>
          <a:xfrm>
            <a:off x="0" y="7032"/>
            <a:ext cx="5105400" cy="6369050"/>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260698"/>
            <a:ext cx="5105401" cy="3170099"/>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143F5F"/>
                </a:solidFill>
              </a:rPr>
              <a:t>F</a:t>
            </a:r>
            <a:r>
              <a:rPr lang="en-US" sz="2000" dirty="0" smtClean="0">
                <a:solidFill>
                  <a:srgbClr val="143F5F"/>
                </a:solidFill>
              </a:rPr>
              <a:t>irst </a:t>
            </a:r>
            <a:r>
              <a:rPr lang="en-US" sz="2000" dirty="0">
                <a:solidFill>
                  <a:srgbClr val="143F5F"/>
                </a:solidFill>
              </a:rPr>
              <a:t>formed in 2003 to evaluate one potential surrogate endpoint in CKD (proteinuria), as well as other key challenges in CKD epidemiology at the </a:t>
            </a:r>
            <a:r>
              <a:rPr lang="en-US" sz="2000" dirty="0" smtClean="0">
                <a:solidFill>
                  <a:srgbClr val="143F5F"/>
                </a:solidFill>
              </a:rPr>
              <a:t>time</a:t>
            </a:r>
          </a:p>
          <a:p>
            <a:r>
              <a:rPr lang="en-US" sz="2000" dirty="0" smtClean="0">
                <a:solidFill>
                  <a:srgbClr val="143F5F"/>
                </a:solidFill>
              </a:rPr>
              <a:t> </a:t>
            </a:r>
            <a:endParaRPr lang="en-US" sz="2000" dirty="0">
              <a:solidFill>
                <a:srgbClr val="143F5F"/>
              </a:solidFill>
            </a:endParaRPr>
          </a:p>
          <a:p>
            <a:pPr marL="342900" indent="-342900">
              <a:buFont typeface="Arial" panose="020B0604020202020204" pitchFamily="34" charset="0"/>
              <a:buChar char="•"/>
            </a:pPr>
            <a:r>
              <a:rPr lang="en-US" sz="2000" dirty="0">
                <a:solidFill>
                  <a:srgbClr val="143F5F"/>
                </a:solidFill>
              </a:rPr>
              <a:t>M</a:t>
            </a:r>
            <a:r>
              <a:rPr lang="en-US" sz="2000" dirty="0" smtClean="0">
                <a:solidFill>
                  <a:srgbClr val="143F5F"/>
                </a:solidFill>
              </a:rPr>
              <a:t>ilestone </a:t>
            </a:r>
            <a:r>
              <a:rPr lang="en-US" sz="2000" dirty="0">
                <a:solidFill>
                  <a:srgbClr val="143F5F"/>
                </a:solidFill>
              </a:rPr>
              <a:t>scientific workshops held in conjunction with the US Food and Drug Administration (FDA) and European Medicines Agency (EMA) in 2008, 2012, </a:t>
            </a:r>
            <a:r>
              <a:rPr lang="en-US" sz="2000" dirty="0" smtClean="0">
                <a:solidFill>
                  <a:srgbClr val="143F5F"/>
                </a:solidFill>
              </a:rPr>
              <a:t>2018</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044" y="323188"/>
            <a:ext cx="7132320" cy="93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xmlns="" id="{982C3F84-6BB2-4E21-82D3-390910817A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3" t="20130" r="-893" b="9578"/>
          <a:stretch/>
        </p:blipFill>
        <p:spPr>
          <a:xfrm>
            <a:off x="5630437" y="2324975"/>
            <a:ext cx="6227558" cy="2918375"/>
          </a:xfrm>
          <a:prstGeom prst="rect">
            <a:avLst/>
          </a:prstGeom>
        </p:spPr>
      </p:pic>
      <p:sp>
        <p:nvSpPr>
          <p:cNvPr id="13" name="Rectangle 12"/>
          <p:cNvSpPr/>
          <p:nvPr/>
        </p:nvSpPr>
        <p:spPr>
          <a:xfrm>
            <a:off x="0" y="115205"/>
            <a:ext cx="4885525" cy="1446550"/>
          </a:xfrm>
          <a:prstGeom prst="rect">
            <a:avLst/>
          </a:prstGeom>
        </p:spPr>
        <p:txBody>
          <a:bodyPr wrap="square">
            <a:spAutoFit/>
          </a:bodyPr>
          <a:lstStyle/>
          <a:p>
            <a:pPr algn="ctr"/>
            <a:r>
              <a:rPr lang="en-US" sz="4400" dirty="0" smtClean="0">
                <a:solidFill>
                  <a:srgbClr val="143F5F"/>
                </a:solidFill>
              </a:rPr>
              <a:t>Scientific Collaboration</a:t>
            </a:r>
            <a:endParaRPr lang="en-US" sz="4400" dirty="0">
              <a:solidFill>
                <a:srgbClr val="143F5F"/>
              </a:solidFill>
            </a:endParaRPr>
          </a:p>
        </p:txBody>
      </p:sp>
      <p:sp>
        <p:nvSpPr>
          <p:cNvPr id="15" name="Rectangle 14"/>
          <p:cNvSpPr/>
          <p:nvPr/>
        </p:nvSpPr>
        <p:spPr>
          <a:xfrm>
            <a:off x="5630437" y="5236040"/>
            <a:ext cx="6114259" cy="369332"/>
          </a:xfrm>
          <a:prstGeom prst="rect">
            <a:avLst/>
          </a:prstGeom>
        </p:spPr>
        <p:txBody>
          <a:bodyPr wrap="square">
            <a:spAutoFit/>
          </a:bodyPr>
          <a:lstStyle/>
          <a:p>
            <a:pPr marR="0" algn="ctr">
              <a:spcBef>
                <a:spcPts val="0"/>
              </a:spcBef>
              <a:spcAft>
                <a:spcPts val="600"/>
              </a:spcAft>
              <a:tabLst>
                <a:tab pos="58738" algn="l"/>
              </a:tabLst>
            </a:pPr>
            <a:r>
              <a:rPr lang="en-GB" b="1" dirty="0" smtClean="0">
                <a:ea typeface="Times New Roman" panose="02020603050405020304" pitchFamily="18" charset="0"/>
                <a:cs typeface="Times New Roman" panose="02020603050405020304" pitchFamily="18" charset="0"/>
              </a:rPr>
              <a:t>NKF-FDA-EMA Scientific Workshop 2018</a:t>
            </a:r>
            <a:endParaRPr lang="en-US" b="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63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7</a:t>
            </a:fld>
            <a:endParaRPr lang="en-US"/>
          </a:p>
        </p:txBody>
      </p:sp>
      <p:sp>
        <p:nvSpPr>
          <p:cNvPr id="10" name="Rectangle 9"/>
          <p:cNvSpPr/>
          <p:nvPr/>
        </p:nvSpPr>
        <p:spPr>
          <a:xfrm>
            <a:off x="159656" y="1507524"/>
            <a:ext cx="11701408" cy="415498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pPr>
            <a:r>
              <a:rPr lang="en-GB" altLang="en-US" sz="2400" dirty="0">
                <a:solidFill>
                  <a:srgbClr val="295C79"/>
                </a:solidFill>
                <a:latin typeface="Arial" panose="020B0604020202020204" pitchFamily="34" charset="0"/>
                <a:ea typeface="Times New Roman" panose="02020603050405020304" pitchFamily="18" charset="0"/>
              </a:rPr>
              <a:t>The two most widely studied biomarkers in </a:t>
            </a:r>
            <a:r>
              <a:rPr lang="en-GB" altLang="en-US" sz="2400" dirty="0" smtClean="0">
                <a:solidFill>
                  <a:srgbClr val="295C79"/>
                </a:solidFill>
                <a:latin typeface="Arial" panose="020B0604020202020204" pitchFamily="34" charset="0"/>
                <a:ea typeface="Times New Roman" panose="02020603050405020304" pitchFamily="18" charset="0"/>
              </a:rPr>
              <a:t>CKD </a:t>
            </a:r>
            <a:endParaRPr lang="en-US" altLang="en-US" sz="2400" dirty="0">
              <a:solidFill>
                <a:srgbClr val="295C79"/>
              </a:solidFill>
              <a:latin typeface="Arial" panose="020B0604020202020204" pitchFamily="34" charset="0"/>
              <a:ea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endParaRPr lang="en-GB" altLang="en-US" sz="2400" dirty="0" smtClean="0">
              <a:solidFill>
                <a:srgbClr val="295C79"/>
              </a:solidFill>
              <a:latin typeface="Arial" panose="020B0604020202020204" pitchFamily="34" charset="0"/>
              <a:ea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GB" altLang="en-US" sz="2400" dirty="0" smtClean="0">
                <a:solidFill>
                  <a:srgbClr val="295C79"/>
                </a:solidFill>
                <a:latin typeface="Arial" panose="020B0604020202020204" pitchFamily="34" charset="0"/>
                <a:ea typeface="Times New Roman" panose="02020603050405020304" pitchFamily="18" charset="0"/>
              </a:rPr>
              <a:t>GFR </a:t>
            </a:r>
            <a:r>
              <a:rPr lang="en-GB" altLang="en-US" sz="2400" dirty="0">
                <a:solidFill>
                  <a:srgbClr val="295C79"/>
                </a:solidFill>
                <a:latin typeface="Arial" panose="020B0604020202020204" pitchFamily="34" charset="0"/>
                <a:ea typeface="Times New Roman" panose="02020603050405020304" pitchFamily="18" charset="0"/>
              </a:rPr>
              <a:t>~ how well glomerulus filters blood</a:t>
            </a:r>
          </a:p>
          <a:p>
            <a:pPr marL="342900" lvl="0" indent="-342900" eaLnBrk="0" fontAlgn="base" hangingPunct="0">
              <a:spcBef>
                <a:spcPct val="0"/>
              </a:spcBef>
              <a:spcAft>
                <a:spcPct val="0"/>
              </a:spcAft>
              <a:buFont typeface="Arial" panose="020B0604020202020204" pitchFamily="34" charset="0"/>
              <a:buChar char="•"/>
            </a:pPr>
            <a:endParaRPr lang="en-GB" altLang="en-US" sz="2400" dirty="0" smtClean="0">
              <a:solidFill>
                <a:srgbClr val="295C79"/>
              </a:solidFill>
              <a:latin typeface="Arial" panose="020B0604020202020204" pitchFamily="34" charset="0"/>
              <a:ea typeface="Times New Roman" panose="02020603050405020304" pitchFamily="18" charset="0"/>
            </a:endParaRPr>
          </a:p>
          <a:p>
            <a:pPr marL="342900" lvl="0" indent="-342900" eaLnBrk="0" fontAlgn="base" hangingPunct="0">
              <a:spcBef>
                <a:spcPct val="0"/>
              </a:spcBef>
              <a:spcAft>
                <a:spcPct val="0"/>
              </a:spcAft>
              <a:buFont typeface="Arial" panose="020B0604020202020204" pitchFamily="34" charset="0"/>
              <a:buChar char="•"/>
            </a:pPr>
            <a:r>
              <a:rPr lang="en-GB" altLang="en-US" sz="2400" dirty="0" smtClean="0">
                <a:solidFill>
                  <a:srgbClr val="295C79"/>
                </a:solidFill>
                <a:latin typeface="Arial" panose="020B0604020202020204" pitchFamily="34" charset="0"/>
                <a:ea typeface="Times New Roman" panose="02020603050405020304" pitchFamily="18" charset="0"/>
              </a:rPr>
              <a:t>Albuminuria or proteinuria ~ permeability </a:t>
            </a:r>
            <a:r>
              <a:rPr lang="en-GB" altLang="en-US" sz="2400" dirty="0">
                <a:solidFill>
                  <a:srgbClr val="295C79"/>
                </a:solidFill>
                <a:latin typeface="Arial" panose="020B0604020202020204" pitchFamily="34" charset="0"/>
                <a:ea typeface="Times New Roman" panose="02020603050405020304" pitchFamily="18" charset="0"/>
              </a:rPr>
              <a:t>of the glomerular capillary wall to </a:t>
            </a:r>
            <a:r>
              <a:rPr lang="en-GB" altLang="en-US" sz="2400" dirty="0" smtClean="0">
                <a:solidFill>
                  <a:srgbClr val="295C79"/>
                </a:solidFill>
                <a:latin typeface="Arial" panose="020B0604020202020204" pitchFamily="34" charset="0"/>
                <a:ea typeface="Times New Roman" panose="02020603050405020304" pitchFamily="18" charset="0"/>
              </a:rPr>
              <a:t>macromolecules (or simply stated as ‘protein in urine’). </a:t>
            </a:r>
          </a:p>
          <a:p>
            <a:pPr marL="342900" lvl="0" indent="-342900" eaLnBrk="0" fontAlgn="base" hangingPunct="0">
              <a:spcBef>
                <a:spcPct val="0"/>
              </a:spcBef>
              <a:spcAft>
                <a:spcPct val="0"/>
              </a:spcAft>
              <a:buFont typeface="Arial" panose="020B0604020202020204" pitchFamily="34" charset="0"/>
              <a:buChar char="•"/>
            </a:pPr>
            <a:endParaRPr lang="en-GB" altLang="en-US" sz="2400" dirty="0" smtClean="0">
              <a:solidFill>
                <a:srgbClr val="295C79"/>
              </a:solidFill>
              <a:latin typeface="Arial" panose="020B0604020202020204" pitchFamily="34" charset="0"/>
              <a:ea typeface="Times New Roman" panose="02020603050405020304" pitchFamily="18" charset="0"/>
            </a:endParaRPr>
          </a:p>
          <a:p>
            <a:pPr marL="342900" lvl="0" indent="-342900" eaLnBrk="0" fontAlgn="base" hangingPunct="0">
              <a:spcBef>
                <a:spcPct val="0"/>
              </a:spcBef>
              <a:spcAft>
                <a:spcPct val="0"/>
              </a:spcAft>
              <a:buFont typeface="Arial" panose="020B0604020202020204" pitchFamily="34" charset="0"/>
              <a:buChar char="•"/>
            </a:pPr>
            <a:r>
              <a:rPr lang="en-GB" altLang="en-US" sz="2400" dirty="0" smtClean="0">
                <a:solidFill>
                  <a:srgbClr val="295C79"/>
                </a:solidFill>
                <a:latin typeface="Arial" panose="020B0604020202020204" pitchFamily="34" charset="0"/>
                <a:ea typeface="Times New Roman" panose="02020603050405020304" pitchFamily="18" charset="0"/>
              </a:rPr>
              <a:t>A </a:t>
            </a:r>
            <a:r>
              <a:rPr lang="en-GB" altLang="en-US" sz="2400" dirty="0">
                <a:solidFill>
                  <a:srgbClr val="295C79"/>
                </a:solidFill>
                <a:latin typeface="Arial" panose="020B0604020202020204" pitchFamily="34" charset="0"/>
                <a:ea typeface="Times New Roman" panose="02020603050405020304" pitchFamily="18" charset="0"/>
              </a:rPr>
              <a:t>severe reduction in GFR is defined as kidney </a:t>
            </a:r>
            <a:r>
              <a:rPr lang="en-GB" altLang="en-US" sz="2400" dirty="0" smtClean="0">
                <a:solidFill>
                  <a:srgbClr val="295C79"/>
                </a:solidFill>
                <a:latin typeface="Arial" panose="020B0604020202020204" pitchFamily="34" charset="0"/>
                <a:ea typeface="Times New Roman" panose="02020603050405020304" pitchFamily="18" charset="0"/>
              </a:rPr>
              <a:t>failure.</a:t>
            </a:r>
          </a:p>
          <a:p>
            <a:pPr marL="344488" eaLnBrk="0" fontAlgn="base" hangingPunct="0">
              <a:spcBef>
                <a:spcPct val="0"/>
              </a:spcBef>
              <a:spcAft>
                <a:spcPct val="0"/>
              </a:spcAft>
            </a:pPr>
            <a:r>
              <a:rPr lang="en-GB" altLang="en-US" sz="2400" dirty="0" smtClean="0">
                <a:solidFill>
                  <a:srgbClr val="295C79"/>
                </a:solidFill>
                <a:latin typeface="Arial" panose="020B0604020202020204" pitchFamily="34" charset="0"/>
                <a:ea typeface="Times New Roman" panose="02020603050405020304" pitchFamily="18" charset="0"/>
              </a:rPr>
              <a:t>Hence, </a:t>
            </a:r>
            <a:r>
              <a:rPr lang="en-GB" altLang="en-US" sz="2400" dirty="0">
                <a:solidFill>
                  <a:srgbClr val="295C79"/>
                </a:solidFill>
                <a:latin typeface="Arial" panose="020B0604020202020204" pitchFamily="34" charset="0"/>
                <a:ea typeface="Times New Roman" panose="02020603050405020304" pitchFamily="18" charset="0"/>
              </a:rPr>
              <a:t>by definition, GFR decline is on the path of progression to kidney failure for all kidney diseases, and it is more strongly related to development of kidney failure and its complication than increased albuminuria</a:t>
            </a:r>
            <a:r>
              <a:rPr lang="en-GB" altLang="en-US" sz="2400" dirty="0" smtClean="0">
                <a:solidFill>
                  <a:srgbClr val="295C79"/>
                </a:solidFill>
                <a:latin typeface="Arial" panose="020B0604020202020204" pitchFamily="34" charset="0"/>
                <a:ea typeface="Times New Roman" panose="02020603050405020304" pitchFamily="18" charset="0"/>
              </a:rPr>
              <a:t>.</a:t>
            </a:r>
          </a:p>
        </p:txBody>
      </p:sp>
      <p:pic>
        <p:nvPicPr>
          <p:cNvPr id="2050" name="Picture 2" descr="https://www.visiblebody.com/hubfs/2C_Glomerulu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009"/>
          <a:stretch/>
        </p:blipFill>
        <p:spPr bwMode="auto">
          <a:xfrm>
            <a:off x="8487868" y="0"/>
            <a:ext cx="4096018" cy="194854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7031"/>
            <a:ext cx="12192000" cy="907565"/>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FD4EE0D-C6B3-4487-8C1E-3D85EE30DB16}"/>
              </a:ext>
            </a:extLst>
          </p:cNvPr>
          <p:cNvSpPr/>
          <p:nvPr/>
        </p:nvSpPr>
        <p:spPr>
          <a:xfrm>
            <a:off x="5754529" y="6017796"/>
            <a:ext cx="6437471" cy="338554"/>
          </a:xfrm>
          <a:prstGeom prst="rect">
            <a:avLst/>
          </a:prstGeom>
        </p:spPr>
        <p:txBody>
          <a:bodyPr wrap="square">
            <a:spAutoFit/>
          </a:bodyPr>
          <a:lstStyle/>
          <a:p>
            <a:pPr algn="r" defTabSz="914377"/>
            <a:r>
              <a:rPr lang="en-GB" altLang="en-US" sz="1600" dirty="0" smtClean="0">
                <a:solidFill>
                  <a:prstClr val="black"/>
                </a:solidFill>
              </a:rPr>
              <a:t>Image from visiblebody.com</a:t>
            </a:r>
            <a:endParaRPr lang="en-GB" altLang="en-US" sz="1600" dirty="0">
              <a:solidFill>
                <a:prstClr val="black"/>
              </a:solidFill>
            </a:endParaRPr>
          </a:p>
        </p:txBody>
      </p:sp>
      <p:sp>
        <p:nvSpPr>
          <p:cNvPr id="13" name="Rectangle 12">
            <a:extLst>
              <a:ext uri="{FF2B5EF4-FFF2-40B4-BE49-F238E27FC236}">
                <a16:creationId xmlns:a16="http://schemas.microsoft.com/office/drawing/2014/main" xmlns="" id="{8FD4EE0D-C6B3-4487-8C1E-3D85EE30DB16}"/>
              </a:ext>
            </a:extLst>
          </p:cNvPr>
          <p:cNvSpPr/>
          <p:nvPr/>
        </p:nvSpPr>
        <p:spPr>
          <a:xfrm>
            <a:off x="10501994" y="295857"/>
            <a:ext cx="1208314" cy="338554"/>
          </a:xfrm>
          <a:prstGeom prst="rect">
            <a:avLst/>
          </a:prstGeom>
        </p:spPr>
        <p:txBody>
          <a:bodyPr wrap="square">
            <a:spAutoFit/>
          </a:bodyPr>
          <a:lstStyle/>
          <a:p>
            <a:pPr algn="r" defTabSz="914377"/>
            <a:r>
              <a:rPr lang="en-GB" altLang="en-US" sz="1600" dirty="0" smtClean="0">
                <a:solidFill>
                  <a:srgbClr val="295C79"/>
                </a:solidFill>
              </a:rPr>
              <a:t>Glomerulus</a:t>
            </a:r>
            <a:endParaRPr lang="en-GB" altLang="en-US" sz="1600" dirty="0">
              <a:solidFill>
                <a:srgbClr val="295C79"/>
              </a:solidFill>
            </a:endParaRPr>
          </a:p>
        </p:txBody>
      </p:sp>
      <p:sp>
        <p:nvSpPr>
          <p:cNvPr id="3" name="Right Bracket 2"/>
          <p:cNvSpPr/>
          <p:nvPr/>
        </p:nvSpPr>
        <p:spPr>
          <a:xfrm>
            <a:off x="10406744" y="528857"/>
            <a:ext cx="190500" cy="1153886"/>
          </a:xfrm>
          <a:prstGeom prst="righ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FD4EE0D-C6B3-4487-8C1E-3D85EE30DB16}"/>
              </a:ext>
            </a:extLst>
          </p:cNvPr>
          <p:cNvSpPr/>
          <p:nvPr/>
        </p:nvSpPr>
        <p:spPr>
          <a:xfrm>
            <a:off x="11056257" y="1001414"/>
            <a:ext cx="1208314" cy="338554"/>
          </a:xfrm>
          <a:prstGeom prst="rect">
            <a:avLst/>
          </a:prstGeom>
        </p:spPr>
        <p:txBody>
          <a:bodyPr wrap="square">
            <a:spAutoFit/>
          </a:bodyPr>
          <a:lstStyle/>
          <a:p>
            <a:pPr algn="r" defTabSz="914377"/>
            <a:r>
              <a:rPr lang="en-GB" altLang="en-US" sz="1600" dirty="0" smtClean="0">
                <a:solidFill>
                  <a:srgbClr val="295C79"/>
                </a:solidFill>
              </a:rPr>
              <a:t>Blood flow</a:t>
            </a:r>
            <a:endParaRPr lang="en-GB" altLang="en-US" sz="1600" dirty="0">
              <a:solidFill>
                <a:srgbClr val="295C79"/>
              </a:solidFill>
            </a:endParaRPr>
          </a:p>
        </p:txBody>
      </p:sp>
      <p:sp>
        <p:nvSpPr>
          <p:cNvPr id="15" name="Right Bracket 14"/>
          <p:cNvSpPr/>
          <p:nvPr/>
        </p:nvSpPr>
        <p:spPr>
          <a:xfrm>
            <a:off x="11106151" y="987512"/>
            <a:ext cx="129549" cy="366358"/>
          </a:xfrm>
          <a:prstGeom prst="rightBracket">
            <a:avLst/>
          </a:prstGeom>
          <a:ln w="12700">
            <a:solidFill>
              <a:srgbClr val="295C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a:extLst>
              <a:ext uri="{FF2B5EF4-FFF2-40B4-BE49-F238E27FC236}">
                <a16:creationId xmlns:a16="http://schemas.microsoft.com/office/drawing/2014/main" xmlns="" id="{8FD4EE0D-C6B3-4487-8C1E-3D85EE30DB16}"/>
              </a:ext>
            </a:extLst>
          </p:cNvPr>
          <p:cNvSpPr/>
          <p:nvPr/>
        </p:nvSpPr>
        <p:spPr>
          <a:xfrm>
            <a:off x="8846004" y="359580"/>
            <a:ext cx="895351" cy="338554"/>
          </a:xfrm>
          <a:prstGeom prst="rect">
            <a:avLst/>
          </a:prstGeom>
        </p:spPr>
        <p:txBody>
          <a:bodyPr wrap="square">
            <a:spAutoFit/>
          </a:bodyPr>
          <a:lstStyle/>
          <a:p>
            <a:pPr algn="ctr" defTabSz="914377"/>
            <a:r>
              <a:rPr lang="en-GB" altLang="en-US" sz="1600" dirty="0" smtClean="0">
                <a:solidFill>
                  <a:srgbClr val="295C79"/>
                </a:solidFill>
              </a:rPr>
              <a:t>Capsule</a:t>
            </a:r>
            <a:endParaRPr lang="en-GB" altLang="en-US" sz="1600" dirty="0">
              <a:solidFill>
                <a:srgbClr val="295C79"/>
              </a:solidFill>
            </a:endParaRPr>
          </a:p>
        </p:txBody>
      </p:sp>
      <p:sp>
        <p:nvSpPr>
          <p:cNvPr id="20" name="Rectangle 19"/>
          <p:cNvSpPr/>
          <p:nvPr/>
        </p:nvSpPr>
        <p:spPr>
          <a:xfrm>
            <a:off x="159656" y="300794"/>
            <a:ext cx="11713029" cy="584775"/>
          </a:xfrm>
          <a:prstGeom prst="rect">
            <a:avLst/>
          </a:prstGeom>
        </p:spPr>
        <p:txBody>
          <a:bodyPr wrap="square">
            <a:spAutoFit/>
          </a:bodyPr>
          <a:lstStyle/>
          <a:p>
            <a:r>
              <a:rPr lang="en-US" sz="3200" b="1" dirty="0" smtClean="0">
                <a:solidFill>
                  <a:srgbClr val="143F5F"/>
                </a:solidFill>
              </a:rPr>
              <a:t>GFR </a:t>
            </a:r>
            <a:r>
              <a:rPr lang="en-US" sz="3200" b="1" dirty="0" smtClean="0">
                <a:solidFill>
                  <a:srgbClr val="143F5F"/>
                </a:solidFill>
              </a:rPr>
              <a:t>and </a:t>
            </a:r>
            <a:r>
              <a:rPr lang="en-US" sz="3200" b="1" dirty="0" smtClean="0">
                <a:solidFill>
                  <a:srgbClr val="143F5F"/>
                </a:solidFill>
              </a:rPr>
              <a:t>albuminuria in a nutshell</a:t>
            </a:r>
            <a:endParaRPr lang="en-US" sz="3200" b="1" dirty="0">
              <a:solidFill>
                <a:srgbClr val="143F5F"/>
              </a:solidFill>
            </a:endParaRPr>
          </a:p>
        </p:txBody>
      </p:sp>
    </p:spTree>
    <p:extLst>
      <p:ext uri="{BB962C8B-B14F-4D97-AF65-F5344CB8AC3E}">
        <p14:creationId xmlns:p14="http://schemas.microsoft.com/office/powerpoint/2010/main" val="274825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8</a:t>
            </a:fld>
            <a:endParaRPr lang="en-US"/>
          </a:p>
        </p:txBody>
      </p:sp>
      <p:sp>
        <p:nvSpPr>
          <p:cNvPr id="8" name="Rectangle 7"/>
          <p:cNvSpPr/>
          <p:nvPr/>
        </p:nvSpPr>
        <p:spPr>
          <a:xfrm>
            <a:off x="0" y="7031"/>
            <a:ext cx="12192000" cy="907565"/>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9655" y="942040"/>
            <a:ext cx="12032345" cy="5724644"/>
          </a:xfrm>
          <a:prstGeom prst="rect">
            <a:avLst/>
          </a:prstGeom>
        </p:spPr>
        <p:txBody>
          <a:bodyPr wrap="square">
            <a:spAutoFit/>
          </a:bodyPr>
          <a:lstStyle/>
          <a:p>
            <a:pPr algn="ctr"/>
            <a:r>
              <a:rPr lang="en-US" sz="2400" b="1" dirty="0">
                <a:solidFill>
                  <a:srgbClr val="143F5F"/>
                </a:solidFill>
              </a:rPr>
              <a:t>Two-step </a:t>
            </a:r>
            <a:r>
              <a:rPr lang="en-US" sz="2400" b="1" dirty="0" smtClean="0">
                <a:solidFill>
                  <a:srgbClr val="143F5F"/>
                </a:solidFill>
              </a:rPr>
              <a:t>approach</a:t>
            </a:r>
          </a:p>
          <a:p>
            <a:endParaRPr lang="en-US" sz="2400" dirty="0">
              <a:solidFill>
                <a:srgbClr val="143F5F"/>
              </a:solidFill>
            </a:endParaRPr>
          </a:p>
          <a:p>
            <a:r>
              <a:rPr lang="en-US" sz="2400" dirty="0">
                <a:solidFill>
                  <a:srgbClr val="143F5F"/>
                </a:solidFill>
              </a:rPr>
              <a:t>WITHIN STUDY </a:t>
            </a:r>
            <a:r>
              <a:rPr lang="en-US" sz="2400" dirty="0" smtClean="0">
                <a:solidFill>
                  <a:srgbClr val="143F5F"/>
                </a:solidFill>
              </a:rPr>
              <a:t>-- </a:t>
            </a:r>
            <a:r>
              <a:rPr lang="en-US" sz="2400" dirty="0">
                <a:solidFill>
                  <a:srgbClr val="143F5F"/>
                </a:solidFill>
              </a:rPr>
              <a:t>estimation of the treatment effects on the surrogate and clinical </a:t>
            </a:r>
            <a:r>
              <a:rPr lang="en-US" sz="2400" dirty="0" smtClean="0">
                <a:solidFill>
                  <a:srgbClr val="143F5F"/>
                </a:solidFill>
              </a:rPr>
              <a:t>endpoints*</a:t>
            </a:r>
          </a:p>
          <a:p>
            <a:pPr lvl="1">
              <a:lnSpc>
                <a:spcPct val="110000"/>
              </a:lnSpc>
            </a:pPr>
            <a:r>
              <a:rPr lang="en-GB" dirty="0" smtClean="0"/>
              <a:t>GFR slope as surrogate: Mean(</a:t>
            </a:r>
            <a:r>
              <a:rPr lang="en-GB" dirty="0" err="1" smtClean="0"/>
              <a:t>GFRslope</a:t>
            </a:r>
            <a:r>
              <a:rPr lang="en-GB" baseline="-25000" dirty="0" err="1" smtClean="0"/>
              <a:t>Tx</a:t>
            </a:r>
            <a:r>
              <a:rPr lang="en-GB" dirty="0"/>
              <a:t>)</a:t>
            </a:r>
            <a:r>
              <a:rPr lang="en-GB" baseline="-25000" dirty="0"/>
              <a:t> </a:t>
            </a:r>
            <a:r>
              <a:rPr lang="en-GB" dirty="0"/>
              <a:t>– Mean(</a:t>
            </a:r>
            <a:r>
              <a:rPr lang="en-GB" dirty="0" err="1"/>
              <a:t>GFRslope</a:t>
            </a:r>
            <a:r>
              <a:rPr lang="en-GB" baseline="-25000" dirty="0" err="1"/>
              <a:t>control</a:t>
            </a:r>
            <a:r>
              <a:rPr lang="en-GB" dirty="0" smtClean="0"/>
              <a:t>)</a:t>
            </a:r>
          </a:p>
          <a:p>
            <a:pPr lvl="1">
              <a:lnSpc>
                <a:spcPct val="110000"/>
              </a:lnSpc>
            </a:pPr>
            <a:r>
              <a:rPr lang="en-GB" dirty="0" smtClean="0"/>
              <a:t>Albuminuria as surrogate: log geometric mean ratio for change in albuminuria</a:t>
            </a:r>
            <a:endParaRPr lang="en-GB" dirty="0"/>
          </a:p>
          <a:p>
            <a:pPr lvl="1">
              <a:lnSpc>
                <a:spcPct val="110000"/>
              </a:lnSpc>
            </a:pPr>
            <a:r>
              <a:rPr lang="en-GB" dirty="0" smtClean="0"/>
              <a:t>Clinical endpoint: Cox </a:t>
            </a:r>
            <a:r>
              <a:rPr lang="en-GB" dirty="0"/>
              <a:t>proportional hazards analysis</a:t>
            </a:r>
          </a:p>
          <a:p>
            <a:endParaRPr lang="en-US" sz="2400" dirty="0" smtClean="0">
              <a:solidFill>
                <a:srgbClr val="143F5F"/>
              </a:solidFill>
            </a:endParaRPr>
          </a:p>
          <a:p>
            <a:r>
              <a:rPr lang="en-US" sz="2400" dirty="0" smtClean="0">
                <a:solidFill>
                  <a:srgbClr val="143F5F"/>
                </a:solidFill>
              </a:rPr>
              <a:t>ACROSS </a:t>
            </a:r>
            <a:r>
              <a:rPr lang="en-US" sz="2400" dirty="0" smtClean="0">
                <a:solidFill>
                  <a:srgbClr val="143F5F"/>
                </a:solidFill>
              </a:rPr>
              <a:t>STUDIES – trial-level meta-regression </a:t>
            </a:r>
            <a:r>
              <a:rPr lang="en-US" sz="2400" dirty="0">
                <a:solidFill>
                  <a:srgbClr val="143F5F"/>
                </a:solidFill>
              </a:rPr>
              <a:t>to relate the treatment effects on the surrogate and clinical </a:t>
            </a:r>
            <a:r>
              <a:rPr lang="en-US" sz="2400" dirty="0" smtClean="0">
                <a:solidFill>
                  <a:srgbClr val="143F5F"/>
                </a:solidFill>
              </a:rPr>
              <a:t>endpoints</a:t>
            </a:r>
          </a:p>
          <a:p>
            <a:pPr lvl="1">
              <a:lnSpc>
                <a:spcPct val="110000"/>
              </a:lnSpc>
            </a:pPr>
            <a:r>
              <a:rPr lang="en-US" dirty="0" smtClean="0"/>
              <a:t>Bayesian </a:t>
            </a:r>
            <a:r>
              <a:rPr lang="en-US" dirty="0"/>
              <a:t>mixed effects meta-regression overall and by disease, GFR and albuminuria</a:t>
            </a:r>
          </a:p>
          <a:p>
            <a:pPr lvl="1">
              <a:lnSpc>
                <a:spcPct val="110000"/>
              </a:lnSpc>
            </a:pPr>
            <a:r>
              <a:rPr lang="en-US" dirty="0"/>
              <a:t>Models accounted for standard errors in the estimated treatment effects and for the correlation of errors in estimated treatment effects between the different </a:t>
            </a:r>
            <a:r>
              <a:rPr lang="en-US" dirty="0" smtClean="0"/>
              <a:t>endpoints</a:t>
            </a:r>
          </a:p>
          <a:p>
            <a:pPr lvl="1">
              <a:lnSpc>
                <a:spcPct val="110000"/>
              </a:lnSpc>
            </a:pPr>
            <a:endParaRPr lang="en-US" dirty="0"/>
          </a:p>
          <a:p>
            <a:pPr>
              <a:lnSpc>
                <a:spcPct val="110000"/>
              </a:lnSpc>
            </a:pPr>
            <a:r>
              <a:rPr lang="en-GB" b="1" dirty="0" smtClean="0"/>
              <a:t>*Clinical Endpoint: </a:t>
            </a:r>
            <a:r>
              <a:rPr lang="en-GB" dirty="0" smtClean="0"/>
              <a:t>composite of Kidney </a:t>
            </a:r>
            <a:r>
              <a:rPr lang="en-GB" dirty="0"/>
              <a:t>failure with replacement </a:t>
            </a:r>
            <a:r>
              <a:rPr lang="en-GB" dirty="0" smtClean="0"/>
              <a:t>therapy, Sustained </a:t>
            </a:r>
            <a:r>
              <a:rPr lang="en-GB" dirty="0"/>
              <a:t>GFR &lt;</a:t>
            </a:r>
            <a:r>
              <a:rPr lang="en-GB" dirty="0" smtClean="0"/>
              <a:t>15mL/min/1.73m</a:t>
            </a:r>
            <a:r>
              <a:rPr lang="en-GB" baseline="30000" dirty="0" smtClean="0"/>
              <a:t>2, </a:t>
            </a:r>
            <a:r>
              <a:rPr lang="en-GB" dirty="0" smtClean="0"/>
              <a:t>Doubling </a:t>
            </a:r>
            <a:r>
              <a:rPr lang="en-GB" dirty="0"/>
              <a:t>of serum creatinine (57% decline in GFR)</a:t>
            </a:r>
          </a:p>
          <a:p>
            <a:pPr lvl="1">
              <a:lnSpc>
                <a:spcPct val="110000"/>
              </a:lnSpc>
            </a:pPr>
            <a:endParaRPr lang="en-US" dirty="0"/>
          </a:p>
          <a:p>
            <a:endParaRPr lang="en-US" sz="2400" dirty="0">
              <a:solidFill>
                <a:srgbClr val="143F5F"/>
              </a:solidFill>
            </a:endParaRPr>
          </a:p>
        </p:txBody>
      </p:sp>
      <p:sp>
        <p:nvSpPr>
          <p:cNvPr id="19" name="Rectangle 18"/>
          <p:cNvSpPr/>
          <p:nvPr/>
        </p:nvSpPr>
        <p:spPr>
          <a:xfrm>
            <a:off x="159656" y="300794"/>
            <a:ext cx="11713029" cy="584775"/>
          </a:xfrm>
          <a:prstGeom prst="rect">
            <a:avLst/>
          </a:prstGeom>
        </p:spPr>
        <p:txBody>
          <a:bodyPr wrap="square">
            <a:spAutoFit/>
          </a:bodyPr>
          <a:lstStyle/>
          <a:p>
            <a:pPr algn="ctr"/>
            <a:r>
              <a:rPr lang="en-US" sz="3200" b="1" dirty="0" smtClean="0">
                <a:solidFill>
                  <a:srgbClr val="143F5F"/>
                </a:solidFill>
              </a:rPr>
              <a:t>CKD-EPI CT individual participant meta-analysis</a:t>
            </a:r>
            <a:endParaRPr lang="en-US" sz="3200" b="1" dirty="0">
              <a:solidFill>
                <a:srgbClr val="143F5F"/>
              </a:solidFill>
            </a:endParaRPr>
          </a:p>
        </p:txBody>
      </p:sp>
    </p:spTree>
    <p:extLst>
      <p:ext uri="{BB962C8B-B14F-4D97-AF65-F5344CB8AC3E}">
        <p14:creationId xmlns:p14="http://schemas.microsoft.com/office/powerpoint/2010/main" val="105358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22C98D4-A55F-4446-9A1E-9F90FF583228}" type="slidenum">
              <a:rPr lang="en-US" smtClean="0"/>
              <a:t>9</a:t>
            </a:fld>
            <a:endParaRPr lang="en-US"/>
          </a:p>
        </p:txBody>
      </p:sp>
      <p:sp>
        <p:nvSpPr>
          <p:cNvPr id="8" name="Rectangle 7"/>
          <p:cNvSpPr/>
          <p:nvPr/>
        </p:nvSpPr>
        <p:spPr>
          <a:xfrm>
            <a:off x="0" y="7031"/>
            <a:ext cx="12192000" cy="907565"/>
          </a:xfrm>
          <a:prstGeom prst="rect">
            <a:avLst/>
          </a:prstGeom>
          <a:solidFill>
            <a:srgbClr val="29847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9656" y="300794"/>
            <a:ext cx="11713029" cy="584775"/>
          </a:xfrm>
          <a:prstGeom prst="rect">
            <a:avLst/>
          </a:prstGeom>
        </p:spPr>
        <p:txBody>
          <a:bodyPr wrap="square">
            <a:spAutoFit/>
          </a:bodyPr>
          <a:lstStyle/>
          <a:p>
            <a:pPr algn="ctr"/>
            <a:r>
              <a:rPr lang="en-US" sz="3200" b="1" dirty="0" smtClean="0">
                <a:solidFill>
                  <a:srgbClr val="143F5F"/>
                </a:solidFill>
              </a:rPr>
              <a:t>Included studies: power and heterogeneity</a:t>
            </a:r>
            <a:endParaRPr lang="en-US" sz="3200" b="1" dirty="0">
              <a:solidFill>
                <a:srgbClr val="143F5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973586702"/>
              </p:ext>
            </p:extLst>
          </p:nvPr>
        </p:nvGraphicFramePr>
        <p:xfrm>
          <a:off x="205376" y="1353251"/>
          <a:ext cx="7277463" cy="4267200"/>
        </p:xfrm>
        <a:graphic>
          <a:graphicData uri="http://schemas.openxmlformats.org/drawingml/2006/table">
            <a:tbl>
              <a:tblPr firstRow="1" firstCol="1" bandRow="1">
                <a:tableStyleId>{C083E6E3-FA7D-4D7B-A595-EF9225AFEA82}</a:tableStyleId>
              </a:tblPr>
              <a:tblGrid>
                <a:gridCol w="2396323"/>
                <a:gridCol w="950894"/>
                <a:gridCol w="950894"/>
                <a:gridCol w="1079299"/>
                <a:gridCol w="1079299"/>
                <a:gridCol w="820754"/>
              </a:tblGrid>
              <a:tr h="170172">
                <a:tc rowSpan="2">
                  <a:txBody>
                    <a:bodyPr/>
                    <a:lstStyle/>
                    <a:p>
                      <a:pPr marL="0" marR="0">
                        <a:spcBef>
                          <a:spcPts val="0"/>
                        </a:spcBef>
                        <a:spcAft>
                          <a:spcPts val="0"/>
                        </a:spcAft>
                      </a:pPr>
                      <a:r>
                        <a:rPr lang="en-GB" sz="1400" dirty="0">
                          <a:solidFill>
                            <a:srgbClr val="295C79"/>
                          </a:solidFill>
                          <a:effectLst/>
                        </a:rPr>
                        <a:t> </a:t>
                      </a:r>
                      <a:endParaRPr lang="en-US" sz="1600" dirty="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rowSpan="2">
                  <a:txBody>
                    <a:bodyPr/>
                    <a:lstStyle/>
                    <a:p>
                      <a:pPr marL="0" marR="0" algn="ctr">
                        <a:spcBef>
                          <a:spcPts val="0"/>
                        </a:spcBef>
                        <a:spcAft>
                          <a:spcPts val="0"/>
                        </a:spcAft>
                      </a:pPr>
                      <a:r>
                        <a:rPr lang="en-GB" sz="1400" dirty="0">
                          <a:solidFill>
                            <a:srgbClr val="295C79"/>
                          </a:solidFill>
                          <a:effectLst/>
                        </a:rPr>
                        <a:t>N studies </a:t>
                      </a:r>
                      <a:endParaRPr lang="en-GB" sz="1400" dirty="0" smtClean="0">
                        <a:solidFill>
                          <a:srgbClr val="295C79"/>
                        </a:solidFill>
                        <a:effectLst/>
                      </a:endParaRPr>
                    </a:p>
                    <a:p>
                      <a:pPr marL="0" marR="0" algn="ctr">
                        <a:spcBef>
                          <a:spcPts val="0"/>
                        </a:spcBef>
                        <a:spcAft>
                          <a:spcPts val="0"/>
                        </a:spcAft>
                      </a:pPr>
                      <a:r>
                        <a:rPr lang="en-GB" sz="1400" dirty="0" smtClean="0">
                          <a:solidFill>
                            <a:srgbClr val="295C79"/>
                          </a:solidFill>
                          <a:effectLst/>
                        </a:rPr>
                        <a:t>total</a:t>
                      </a:r>
                      <a:endParaRPr lang="en-US" sz="1600" dirty="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gridSpan="4">
                  <a:txBody>
                    <a:bodyPr/>
                    <a:lstStyle/>
                    <a:p>
                      <a:pPr marL="0" marR="0" algn="ctr">
                        <a:spcBef>
                          <a:spcPts val="0"/>
                        </a:spcBef>
                        <a:spcAft>
                          <a:spcPts val="0"/>
                        </a:spcAft>
                      </a:pPr>
                      <a:r>
                        <a:rPr lang="en-GB" sz="1400" dirty="0">
                          <a:solidFill>
                            <a:srgbClr val="295C79"/>
                          </a:solidFill>
                          <a:effectLst/>
                        </a:rPr>
                        <a:t>Disease groups</a:t>
                      </a:r>
                      <a:endParaRPr lang="en-US" sz="1600" dirty="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hMerge="1">
                  <a:txBody>
                    <a:bodyPr/>
                    <a:lstStyle/>
                    <a:p>
                      <a:endParaRPr lang="en-US"/>
                    </a:p>
                  </a:txBody>
                  <a:tcPr/>
                </a:tc>
                <a:tc hMerge="1">
                  <a:txBody>
                    <a:bodyPr/>
                    <a:lstStyle/>
                    <a:p>
                      <a:endParaRPr lang="en-US"/>
                    </a:p>
                  </a:txBody>
                  <a:tcPr/>
                </a:tc>
                <a:tc hMerge="1">
                  <a:txBody>
                    <a:bodyPr/>
                    <a:lstStyle/>
                    <a:p>
                      <a:endParaRPr lang="en-US"/>
                    </a:p>
                  </a:txBody>
                  <a:tcPr/>
                </a:tc>
              </a:tr>
              <a:tr h="17017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GB" sz="1400">
                          <a:solidFill>
                            <a:srgbClr val="295C79"/>
                          </a:solidFill>
                          <a:effectLst/>
                        </a:rPr>
                        <a:t>CKD</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Diabetes</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Glomerular</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CVD</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Overall</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66</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28</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7</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RASB v Control</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6</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dirty="0">
                          <a:solidFill>
                            <a:srgbClr val="295C79"/>
                          </a:solidFill>
                          <a:effectLst/>
                        </a:rPr>
                        <a:t>RASB v CCB</a:t>
                      </a:r>
                      <a:endParaRPr lang="en-US" sz="1600" dirty="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4</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RASB + CCB </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Immunosuppression</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9</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9</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Low v Usual BP</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7</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5</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SGLT-2 Inhibitor</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4</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3</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dirty="0">
                          <a:solidFill>
                            <a:srgbClr val="295C79"/>
                          </a:solidFill>
                          <a:effectLst/>
                        </a:rPr>
                        <a:t>0</a:t>
                      </a:r>
                      <a:endParaRPr lang="en-US" sz="1600" dirty="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Antiplatelet </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3</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DPP-4 Inhibitor</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3</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3</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Allopurinol</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GLP-1 Agonist</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Low v Usual Diet</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Mineralocort. rec. antagonist</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Nurse-coordinated Care</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2</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dirty="0">
                          <a:solidFill>
                            <a:srgbClr val="295C79"/>
                          </a:solidFill>
                          <a:effectLst/>
                        </a:rPr>
                        <a:t>Albuminuria Targeted Protocol</a:t>
                      </a:r>
                      <a:endParaRPr lang="en-US" sz="1600" dirty="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Endothelin rec. antagonist</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Intensive Glucose</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r h="170172">
                <a:tc>
                  <a:txBody>
                    <a:bodyPr/>
                    <a:lstStyle/>
                    <a:p>
                      <a:pPr marL="0" marR="0">
                        <a:spcBef>
                          <a:spcPts val="0"/>
                        </a:spcBef>
                        <a:spcAft>
                          <a:spcPts val="0"/>
                        </a:spcAft>
                      </a:pPr>
                      <a:r>
                        <a:rPr lang="en-GB" sz="1400">
                          <a:solidFill>
                            <a:srgbClr val="295C79"/>
                          </a:solidFill>
                          <a:effectLst/>
                        </a:rPr>
                        <a:t>Statin+Ezetimibe</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1</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a:solidFill>
                            <a:srgbClr val="295C79"/>
                          </a:solidFill>
                          <a:effectLst/>
                        </a:rPr>
                        <a:t>0</a:t>
                      </a:r>
                      <a:endParaRPr lang="en-US" sz="160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c>
                  <a:txBody>
                    <a:bodyPr/>
                    <a:lstStyle/>
                    <a:p>
                      <a:pPr marL="0" marR="0" algn="ctr">
                        <a:spcBef>
                          <a:spcPts val="0"/>
                        </a:spcBef>
                        <a:spcAft>
                          <a:spcPts val="0"/>
                        </a:spcAft>
                      </a:pPr>
                      <a:r>
                        <a:rPr lang="en-GB" sz="1400" dirty="0">
                          <a:solidFill>
                            <a:srgbClr val="295C79"/>
                          </a:solidFill>
                          <a:effectLst/>
                        </a:rPr>
                        <a:t>0</a:t>
                      </a:r>
                      <a:endParaRPr lang="en-US" sz="1600" dirty="0">
                        <a:solidFill>
                          <a:srgbClr val="295C79"/>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42" marR="65042" marT="0" marB="0"/>
                </a:tc>
              </a:tr>
            </a:tbl>
          </a:graphicData>
        </a:graphic>
      </p:graphicFrame>
      <p:sp>
        <p:nvSpPr>
          <p:cNvPr id="4" name="Rectangle 3"/>
          <p:cNvSpPr/>
          <p:nvPr/>
        </p:nvSpPr>
        <p:spPr>
          <a:xfrm>
            <a:off x="7696200" y="1246293"/>
            <a:ext cx="4495800" cy="4401205"/>
          </a:xfrm>
          <a:prstGeom prst="rect">
            <a:avLst/>
          </a:prstGeom>
        </p:spPr>
        <p:txBody>
          <a:bodyPr wrap="square">
            <a:spAutoFit/>
          </a:bodyPr>
          <a:lstStyle/>
          <a:p>
            <a:r>
              <a:rPr lang="en-GB" sz="2400" dirty="0">
                <a:solidFill>
                  <a:srgbClr val="143F5F"/>
                </a:solidFill>
              </a:rPr>
              <a:t>A high level of heterogeneity in interventions and disease subclasses across well powered RCTs </a:t>
            </a:r>
            <a:r>
              <a:rPr lang="en-GB" sz="2400" dirty="0" smtClean="0">
                <a:solidFill>
                  <a:srgbClr val="143F5F"/>
                </a:solidFill>
              </a:rPr>
              <a:t>is </a:t>
            </a:r>
            <a:r>
              <a:rPr lang="en-GB" sz="2400" dirty="0">
                <a:solidFill>
                  <a:srgbClr val="143F5F"/>
                </a:solidFill>
              </a:rPr>
              <a:t>critical for the value of the analyses to achieve a broad scope of applicability</a:t>
            </a:r>
            <a:r>
              <a:rPr lang="en-GB" sz="2400" dirty="0" smtClean="0">
                <a:solidFill>
                  <a:srgbClr val="143F5F"/>
                </a:solidFill>
              </a:rPr>
              <a:t>.</a:t>
            </a:r>
          </a:p>
          <a:p>
            <a:endParaRPr lang="en-GB" sz="2400" dirty="0">
              <a:solidFill>
                <a:srgbClr val="143F5F"/>
              </a:solidFill>
            </a:endParaRPr>
          </a:p>
          <a:p>
            <a:r>
              <a:rPr lang="en-GB" sz="1600" dirty="0" smtClean="0">
                <a:solidFill>
                  <a:srgbClr val="143F5F"/>
                </a:solidFill>
              </a:rPr>
              <a:t>Legend:</a:t>
            </a:r>
          </a:p>
          <a:p>
            <a:r>
              <a:rPr lang="en-GB" altLang="en-US" sz="1600" dirty="0">
                <a:latin typeface="Calibri" panose="020F0502020204030204" pitchFamily="34" charset="0"/>
                <a:ea typeface="Times New Roman" panose="02020603050405020304" pitchFamily="18" charset="0"/>
                <a:cs typeface="Times New Roman" panose="02020603050405020304" pitchFamily="18" charset="0"/>
              </a:rPr>
              <a:t>N, sample size, CKD, chronic kidney disease, CVD, cardiovascular disease, RASB, renin-angiotensin system blocker, CCB, calcium channel blocker, BP, blood pressure, SGLT-2, sodium-glucose cotransporter-2, DPP-4, dipeptidyl peptidase-4, GLP-1, glucagon-like </a:t>
            </a:r>
            <a:r>
              <a:rPr lang="en-GB" altLang="en-US" sz="1600" dirty="0" smtClean="0">
                <a:latin typeface="Calibri" panose="020F0502020204030204" pitchFamily="34" charset="0"/>
                <a:ea typeface="Times New Roman" panose="02020603050405020304" pitchFamily="18" charset="0"/>
                <a:cs typeface="Times New Roman" panose="02020603050405020304" pitchFamily="18" charset="0"/>
              </a:rPr>
              <a:t>peptide-1</a:t>
            </a:r>
            <a:endParaRPr lang="en-GB" altLang="en-US" sz="3600" dirty="0">
              <a:latin typeface="Arial" panose="020B0604020202020204" pitchFamily="34" charset="0"/>
            </a:endParaRPr>
          </a:p>
        </p:txBody>
      </p:sp>
    </p:spTree>
    <p:extLst>
      <p:ext uri="{BB962C8B-B14F-4D97-AF65-F5344CB8AC3E}">
        <p14:creationId xmlns:p14="http://schemas.microsoft.com/office/powerpoint/2010/main" val="252217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823</TotalTime>
  <Words>3502</Words>
  <Application>Microsoft Office PowerPoint</Application>
  <PresentationFormat>Widescreen</PresentationFormat>
  <Paragraphs>460</Paragraphs>
  <Slides>21</Slides>
  <Notes>18</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Revolutionizing drug development  in chronic kidney disease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Career Journey</vt:lpstr>
      <vt:lpstr>PowerPoint Presentation</vt:lpstr>
      <vt:lpstr>PowerPoint Presentation</vt:lpstr>
      <vt:lpstr>PowerPoint Presentation</vt:lpstr>
      <vt:lpstr>PowerPoint Presentation</vt:lpstr>
      <vt:lpstr>Thank you to our collaborators and data contributors</vt:lpstr>
      <vt:lpstr>FSGS/FONT and HALT-PKD Study A and B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Rebecca (NIH/NIDDK) [E]</dc:creator>
  <cp:lastModifiedBy>Juhi Chaudhari</cp:lastModifiedBy>
  <cp:revision>172</cp:revision>
  <dcterms:created xsi:type="dcterms:W3CDTF">2023-08-21T13:31:56Z</dcterms:created>
  <dcterms:modified xsi:type="dcterms:W3CDTF">2023-09-14T12:06:32Z</dcterms:modified>
</cp:coreProperties>
</file>